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Kooperativ" charset="1" panose="00000000000000000000"/>
      <p:regular r:id="rId24"/>
    </p:embeddedFont>
    <p:embeddedFont>
      <p:font typeface="Poppins Medium" charset="1" panose="00000600000000000000"/>
      <p:regular r:id="rId25"/>
    </p:embeddedFont>
    <p:embeddedFont>
      <p:font typeface="Poppins Bold" charset="1" panose="000008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6.png" Type="http://schemas.openxmlformats.org/officeDocument/2006/relationships/image"/><Relationship Id="rId15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6.png" Type="http://schemas.openxmlformats.org/officeDocument/2006/relationships/image"/><Relationship Id="rId15" Target="../media/image17.svg" Type="http://schemas.openxmlformats.org/officeDocument/2006/relationships/image"/><Relationship Id="rId16" Target="../media/image3.png" Type="http://schemas.openxmlformats.org/officeDocument/2006/relationships/image"/><Relationship Id="rId17" Target="../media/image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6.png" Type="http://schemas.openxmlformats.org/officeDocument/2006/relationships/image"/><Relationship Id="rId15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6.png" Type="http://schemas.openxmlformats.org/officeDocument/2006/relationships/image"/><Relationship Id="rId15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6.png" Type="http://schemas.openxmlformats.org/officeDocument/2006/relationships/image"/><Relationship Id="rId15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30.png" Type="http://schemas.openxmlformats.org/officeDocument/2006/relationships/image"/><Relationship Id="rId14" Target="../media/image3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623275" y="-1760556"/>
            <a:ext cx="8664725" cy="8255120"/>
          </a:xfrm>
          <a:custGeom>
            <a:avLst/>
            <a:gdLst/>
            <a:ahLst/>
            <a:cxnLst/>
            <a:rect r="r" b="b" t="t" l="l"/>
            <a:pathLst>
              <a:path h="8255120" w="8664725">
                <a:moveTo>
                  <a:pt x="0" y="0"/>
                </a:moveTo>
                <a:lnTo>
                  <a:pt x="8664725" y="0"/>
                </a:lnTo>
                <a:lnTo>
                  <a:pt x="8664725" y="8255120"/>
                </a:lnTo>
                <a:lnTo>
                  <a:pt x="0" y="8255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85871" y="5605172"/>
            <a:ext cx="4952730" cy="4718601"/>
          </a:xfrm>
          <a:custGeom>
            <a:avLst/>
            <a:gdLst/>
            <a:ahLst/>
            <a:cxnLst/>
            <a:rect r="r" b="b" t="t" l="l"/>
            <a:pathLst>
              <a:path h="4718601" w="4952730">
                <a:moveTo>
                  <a:pt x="0" y="0"/>
                </a:moveTo>
                <a:lnTo>
                  <a:pt x="4952730" y="0"/>
                </a:lnTo>
                <a:lnTo>
                  <a:pt x="4952730" y="4718601"/>
                </a:lnTo>
                <a:lnTo>
                  <a:pt x="0" y="47186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871409" y="557426"/>
            <a:ext cx="8683638" cy="11425839"/>
          </a:xfrm>
          <a:custGeom>
            <a:avLst/>
            <a:gdLst/>
            <a:ahLst/>
            <a:cxnLst/>
            <a:rect r="r" b="b" t="t" l="l"/>
            <a:pathLst>
              <a:path h="11425839" w="8683638">
                <a:moveTo>
                  <a:pt x="0" y="0"/>
                </a:moveTo>
                <a:lnTo>
                  <a:pt x="8683637" y="0"/>
                </a:lnTo>
                <a:lnTo>
                  <a:pt x="8683637" y="11425838"/>
                </a:lnTo>
                <a:lnTo>
                  <a:pt x="0" y="114258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-2468390">
            <a:off x="671705" y="4865782"/>
            <a:ext cx="5627462" cy="4114800"/>
          </a:xfrm>
          <a:custGeom>
            <a:avLst/>
            <a:gdLst/>
            <a:ahLst/>
            <a:cxnLst/>
            <a:rect r="r" b="b" t="t" l="l"/>
            <a:pathLst>
              <a:path h="4114800" w="5627462">
                <a:moveTo>
                  <a:pt x="5627461" y="0"/>
                </a:moveTo>
                <a:lnTo>
                  <a:pt x="0" y="0"/>
                </a:lnTo>
                <a:lnTo>
                  <a:pt x="0" y="4114800"/>
                </a:lnTo>
                <a:lnTo>
                  <a:pt x="5627461" y="4114800"/>
                </a:lnTo>
                <a:lnTo>
                  <a:pt x="562746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92999">
            <a:off x="6235239" y="6257870"/>
            <a:ext cx="3776269" cy="2761208"/>
          </a:xfrm>
          <a:custGeom>
            <a:avLst/>
            <a:gdLst/>
            <a:ahLst/>
            <a:cxnLst/>
            <a:rect r="r" b="b" t="t" l="l"/>
            <a:pathLst>
              <a:path h="2761208" w="3776269">
                <a:moveTo>
                  <a:pt x="0" y="0"/>
                </a:moveTo>
                <a:lnTo>
                  <a:pt x="3776270" y="0"/>
                </a:lnTo>
                <a:lnTo>
                  <a:pt x="3776270" y="2761208"/>
                </a:lnTo>
                <a:lnTo>
                  <a:pt x="0" y="27612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266846">
            <a:off x="16733914" y="2997204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2" y="0"/>
                </a:lnTo>
                <a:lnTo>
                  <a:pt x="1050772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451700"/>
            <a:ext cx="12587518" cy="4003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35"/>
              </a:lnSpc>
            </a:pPr>
            <a:r>
              <a:rPr lang="en-US" sz="17006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pizza sales project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110629">
            <a:off x="8804003" y="1045332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387305">
            <a:off x="7194062" y="5154391"/>
            <a:ext cx="1532689" cy="1164843"/>
          </a:xfrm>
          <a:custGeom>
            <a:avLst/>
            <a:gdLst/>
            <a:ahLst/>
            <a:cxnLst/>
            <a:rect r="r" b="b" t="t" l="l"/>
            <a:pathLst>
              <a:path h="1164843" w="1532689">
                <a:moveTo>
                  <a:pt x="0" y="0"/>
                </a:moveTo>
                <a:lnTo>
                  <a:pt x="1532689" y="0"/>
                </a:lnTo>
                <a:lnTo>
                  <a:pt x="1532689" y="1164843"/>
                </a:lnTo>
                <a:lnTo>
                  <a:pt x="0" y="116484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8144" y="3239423"/>
            <a:ext cx="10504620" cy="3808155"/>
          </a:xfrm>
          <a:custGeom>
            <a:avLst/>
            <a:gdLst/>
            <a:ahLst/>
            <a:cxnLst/>
            <a:rect r="r" b="b" t="t" l="l"/>
            <a:pathLst>
              <a:path h="3808155" w="10504620">
                <a:moveTo>
                  <a:pt x="0" y="0"/>
                </a:moveTo>
                <a:lnTo>
                  <a:pt x="10504621" y="0"/>
                </a:lnTo>
                <a:lnTo>
                  <a:pt x="10504621" y="3808154"/>
                </a:lnTo>
                <a:lnTo>
                  <a:pt x="0" y="3808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76824" y="3794071"/>
            <a:ext cx="6349952" cy="2989305"/>
          </a:xfrm>
          <a:custGeom>
            <a:avLst/>
            <a:gdLst/>
            <a:ahLst/>
            <a:cxnLst/>
            <a:rect r="r" b="b" t="t" l="l"/>
            <a:pathLst>
              <a:path h="2989305" w="6349952">
                <a:moveTo>
                  <a:pt x="0" y="0"/>
                </a:moveTo>
                <a:lnTo>
                  <a:pt x="6349953" y="0"/>
                </a:lnTo>
                <a:lnTo>
                  <a:pt x="6349953" y="2989305"/>
                </a:lnTo>
                <a:lnTo>
                  <a:pt x="0" y="29893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18144" y="1558275"/>
            <a:ext cx="9460706" cy="574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9"/>
              </a:lnSpc>
              <a:spcBef>
                <a:spcPct val="0"/>
              </a:spcBef>
            </a:pPr>
            <a:r>
              <a:rPr lang="en-US" sz="326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Identify the most common pizza size ordered.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660416" y="-30679"/>
            <a:ext cx="4496454" cy="4283894"/>
          </a:xfrm>
          <a:custGeom>
            <a:avLst/>
            <a:gdLst/>
            <a:ahLst/>
            <a:cxnLst/>
            <a:rect r="r" b="b" t="t" l="l"/>
            <a:pathLst>
              <a:path h="4283894" w="4496454">
                <a:moveTo>
                  <a:pt x="0" y="0"/>
                </a:moveTo>
                <a:lnTo>
                  <a:pt x="4496454" y="0"/>
                </a:lnTo>
                <a:lnTo>
                  <a:pt x="4496454" y="4283895"/>
                </a:lnTo>
                <a:lnTo>
                  <a:pt x="0" y="4283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11781" y="-1739798"/>
            <a:ext cx="4496454" cy="4283894"/>
          </a:xfrm>
          <a:custGeom>
            <a:avLst/>
            <a:gdLst/>
            <a:ahLst/>
            <a:cxnLst/>
            <a:rect r="r" b="b" t="t" l="l"/>
            <a:pathLst>
              <a:path h="4283894" w="4496454">
                <a:moveTo>
                  <a:pt x="0" y="0"/>
                </a:moveTo>
                <a:lnTo>
                  <a:pt x="4496454" y="0"/>
                </a:lnTo>
                <a:lnTo>
                  <a:pt x="4496454" y="4283895"/>
                </a:lnTo>
                <a:lnTo>
                  <a:pt x="0" y="4283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854275" y="-4266327"/>
            <a:ext cx="8579451" cy="8532654"/>
          </a:xfrm>
          <a:custGeom>
            <a:avLst/>
            <a:gdLst/>
            <a:ahLst/>
            <a:cxnLst/>
            <a:rect r="r" b="b" t="t" l="l"/>
            <a:pathLst>
              <a:path h="8532654" w="8579451">
                <a:moveTo>
                  <a:pt x="0" y="0"/>
                </a:moveTo>
                <a:lnTo>
                  <a:pt x="8579450" y="0"/>
                </a:lnTo>
                <a:lnTo>
                  <a:pt x="8579450" y="8532654"/>
                </a:lnTo>
                <a:lnTo>
                  <a:pt x="0" y="85326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784214" y="3549116"/>
            <a:ext cx="4959028" cy="7452091"/>
          </a:xfrm>
          <a:custGeom>
            <a:avLst/>
            <a:gdLst/>
            <a:ahLst/>
            <a:cxnLst/>
            <a:rect r="r" b="b" t="t" l="l"/>
            <a:pathLst>
              <a:path h="7452091" w="4959028">
                <a:moveTo>
                  <a:pt x="0" y="0"/>
                </a:moveTo>
                <a:lnTo>
                  <a:pt x="4959028" y="0"/>
                </a:lnTo>
                <a:lnTo>
                  <a:pt x="4959028" y="7452091"/>
                </a:lnTo>
                <a:lnTo>
                  <a:pt x="0" y="74520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18258" y="5129516"/>
            <a:ext cx="11611258" cy="278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8"/>
              </a:lnSpc>
            </a:pPr>
            <a:r>
              <a:rPr lang="en-US" sz="8043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1. advance Analysis</a:t>
            </a:r>
          </a:p>
          <a:p>
            <a:pPr algn="ctr" marL="1736538" indent="-868269" lvl="1">
              <a:lnSpc>
                <a:spcPts val="7158"/>
              </a:lnSpc>
              <a:buFont typeface="Arial"/>
              <a:buChar char="•"/>
            </a:pPr>
          </a:p>
          <a:p>
            <a:pPr algn="ctr">
              <a:lnSpc>
                <a:spcPts val="7158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true" flipV="false" rot="0">
            <a:off x="-1455242" y="3549116"/>
            <a:ext cx="4959028" cy="7452091"/>
          </a:xfrm>
          <a:custGeom>
            <a:avLst/>
            <a:gdLst/>
            <a:ahLst/>
            <a:cxnLst/>
            <a:rect r="r" b="b" t="t" l="l"/>
            <a:pathLst>
              <a:path h="7452091" w="4959028">
                <a:moveTo>
                  <a:pt x="4959028" y="0"/>
                </a:moveTo>
                <a:lnTo>
                  <a:pt x="0" y="0"/>
                </a:lnTo>
                <a:lnTo>
                  <a:pt x="0" y="7452091"/>
                </a:lnTo>
                <a:lnTo>
                  <a:pt x="4959028" y="7452091"/>
                </a:lnTo>
                <a:lnTo>
                  <a:pt x="495902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266846">
            <a:off x="13739584" y="3469326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10629">
            <a:off x="3520169" y="3823985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387305">
            <a:off x="15359033" y="908093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0" y="0"/>
                </a:lnTo>
                <a:lnTo>
                  <a:pt x="2485980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387305">
            <a:off x="945257" y="1021888"/>
            <a:ext cx="2186520" cy="1661755"/>
          </a:xfrm>
          <a:custGeom>
            <a:avLst/>
            <a:gdLst/>
            <a:ahLst/>
            <a:cxnLst/>
            <a:rect r="r" b="b" t="t" l="l"/>
            <a:pathLst>
              <a:path h="1661755" w="2186520">
                <a:moveTo>
                  <a:pt x="0" y="0"/>
                </a:moveTo>
                <a:lnTo>
                  <a:pt x="2186521" y="0"/>
                </a:lnTo>
                <a:lnTo>
                  <a:pt x="2186521" y="1661755"/>
                </a:lnTo>
                <a:lnTo>
                  <a:pt x="0" y="166175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8821" y="3022828"/>
            <a:ext cx="10512291" cy="5283664"/>
          </a:xfrm>
          <a:custGeom>
            <a:avLst/>
            <a:gdLst/>
            <a:ahLst/>
            <a:cxnLst/>
            <a:rect r="r" b="b" t="t" l="l"/>
            <a:pathLst>
              <a:path h="5283664" w="10512291">
                <a:moveTo>
                  <a:pt x="0" y="0"/>
                </a:moveTo>
                <a:lnTo>
                  <a:pt x="10512291" y="0"/>
                </a:lnTo>
                <a:lnTo>
                  <a:pt x="10512291" y="5283665"/>
                </a:lnTo>
                <a:lnTo>
                  <a:pt x="0" y="52836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40616" y="4114017"/>
            <a:ext cx="6292467" cy="3101287"/>
          </a:xfrm>
          <a:custGeom>
            <a:avLst/>
            <a:gdLst/>
            <a:ahLst/>
            <a:cxnLst/>
            <a:rect r="r" b="b" t="t" l="l"/>
            <a:pathLst>
              <a:path h="3101287" w="6292467">
                <a:moveTo>
                  <a:pt x="0" y="0"/>
                </a:moveTo>
                <a:lnTo>
                  <a:pt x="6292466" y="0"/>
                </a:lnTo>
                <a:lnTo>
                  <a:pt x="6292466" y="3101287"/>
                </a:lnTo>
                <a:lnTo>
                  <a:pt x="0" y="31012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8821" y="1653031"/>
            <a:ext cx="13250585" cy="567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9"/>
              </a:lnSpc>
              <a:spcBef>
                <a:spcPct val="0"/>
              </a:spcBef>
            </a:pPr>
            <a:r>
              <a:rPr lang="en-US" sz="316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List the top 5 most ordered pizza types along with their quantities.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4005" y="2043861"/>
            <a:ext cx="10607036" cy="4398905"/>
          </a:xfrm>
          <a:custGeom>
            <a:avLst/>
            <a:gdLst/>
            <a:ahLst/>
            <a:cxnLst/>
            <a:rect r="r" b="b" t="t" l="l"/>
            <a:pathLst>
              <a:path h="4398905" w="10607036">
                <a:moveTo>
                  <a:pt x="0" y="0"/>
                </a:moveTo>
                <a:lnTo>
                  <a:pt x="10607036" y="0"/>
                </a:lnTo>
                <a:lnTo>
                  <a:pt x="10607036" y="4398905"/>
                </a:lnTo>
                <a:lnTo>
                  <a:pt x="0" y="43989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04983" y="3958875"/>
            <a:ext cx="5754317" cy="3973219"/>
          </a:xfrm>
          <a:custGeom>
            <a:avLst/>
            <a:gdLst/>
            <a:ahLst/>
            <a:cxnLst/>
            <a:rect r="r" b="b" t="t" l="l"/>
            <a:pathLst>
              <a:path h="3973219" w="5754317">
                <a:moveTo>
                  <a:pt x="0" y="0"/>
                </a:moveTo>
                <a:lnTo>
                  <a:pt x="5754317" y="0"/>
                </a:lnTo>
                <a:lnTo>
                  <a:pt x="5754317" y="3973219"/>
                </a:lnTo>
                <a:lnTo>
                  <a:pt x="0" y="39732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42975"/>
            <a:ext cx="16135827" cy="550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  <a:spcBef>
                <a:spcPct val="0"/>
              </a:spcBef>
            </a:pPr>
            <a:r>
              <a:rPr lang="en-US" sz="306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Join the necessary tables to find the total quantity of each pizza category ordered.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2526" y="2700733"/>
            <a:ext cx="10211018" cy="3369431"/>
          </a:xfrm>
          <a:custGeom>
            <a:avLst/>
            <a:gdLst/>
            <a:ahLst/>
            <a:cxnLst/>
            <a:rect r="r" b="b" t="t" l="l"/>
            <a:pathLst>
              <a:path h="3369431" w="10211018">
                <a:moveTo>
                  <a:pt x="0" y="0"/>
                </a:moveTo>
                <a:lnTo>
                  <a:pt x="10211019" y="0"/>
                </a:lnTo>
                <a:lnTo>
                  <a:pt x="10211019" y="3369430"/>
                </a:lnTo>
                <a:lnTo>
                  <a:pt x="0" y="3369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47559" y="2700733"/>
            <a:ext cx="3411741" cy="5340810"/>
          </a:xfrm>
          <a:custGeom>
            <a:avLst/>
            <a:gdLst/>
            <a:ahLst/>
            <a:cxnLst/>
            <a:rect r="r" b="b" t="t" l="l"/>
            <a:pathLst>
              <a:path h="5340810" w="3411741">
                <a:moveTo>
                  <a:pt x="0" y="0"/>
                </a:moveTo>
                <a:lnTo>
                  <a:pt x="3411741" y="0"/>
                </a:lnTo>
                <a:lnTo>
                  <a:pt x="3411741" y="5340810"/>
                </a:lnTo>
                <a:lnTo>
                  <a:pt x="0" y="53408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2526" y="942975"/>
            <a:ext cx="11073289" cy="567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9"/>
              </a:lnSpc>
              <a:spcBef>
                <a:spcPct val="0"/>
              </a:spcBef>
            </a:pPr>
            <a:r>
              <a:rPr lang="en-US" sz="316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Determine the distribution of orders by hour of the day.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2150" y="2729477"/>
            <a:ext cx="7453295" cy="4828045"/>
          </a:xfrm>
          <a:custGeom>
            <a:avLst/>
            <a:gdLst/>
            <a:ahLst/>
            <a:cxnLst/>
            <a:rect r="r" b="b" t="t" l="l"/>
            <a:pathLst>
              <a:path h="4828045" w="7453295">
                <a:moveTo>
                  <a:pt x="0" y="0"/>
                </a:moveTo>
                <a:lnTo>
                  <a:pt x="7453295" y="0"/>
                </a:lnTo>
                <a:lnTo>
                  <a:pt x="7453295" y="4828046"/>
                </a:lnTo>
                <a:lnTo>
                  <a:pt x="0" y="4828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1751" y="3942192"/>
            <a:ext cx="5223821" cy="3053926"/>
          </a:xfrm>
          <a:custGeom>
            <a:avLst/>
            <a:gdLst/>
            <a:ahLst/>
            <a:cxnLst/>
            <a:rect r="r" b="b" t="t" l="l"/>
            <a:pathLst>
              <a:path h="3053926" w="5223821">
                <a:moveTo>
                  <a:pt x="0" y="0"/>
                </a:moveTo>
                <a:lnTo>
                  <a:pt x="5223822" y="0"/>
                </a:lnTo>
                <a:lnTo>
                  <a:pt x="5223822" y="3053927"/>
                </a:lnTo>
                <a:lnTo>
                  <a:pt x="0" y="3053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33450"/>
            <a:ext cx="14845546" cy="616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9"/>
              </a:lnSpc>
              <a:spcBef>
                <a:spcPct val="0"/>
              </a:spcBef>
            </a:pPr>
            <a:r>
              <a:rPr lang="en-US" sz="346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Join relevant tables to find the category-wise distribution of pizzas.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2875" y="3054827"/>
            <a:ext cx="10685028" cy="4177345"/>
          </a:xfrm>
          <a:custGeom>
            <a:avLst/>
            <a:gdLst/>
            <a:ahLst/>
            <a:cxnLst/>
            <a:rect r="r" b="b" t="t" l="l"/>
            <a:pathLst>
              <a:path h="4177345" w="10685028">
                <a:moveTo>
                  <a:pt x="0" y="0"/>
                </a:moveTo>
                <a:lnTo>
                  <a:pt x="10685028" y="0"/>
                </a:lnTo>
                <a:lnTo>
                  <a:pt x="10685028" y="4177346"/>
                </a:lnTo>
                <a:lnTo>
                  <a:pt x="0" y="4177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18563" y="4317736"/>
            <a:ext cx="4610514" cy="1651527"/>
          </a:xfrm>
          <a:custGeom>
            <a:avLst/>
            <a:gdLst/>
            <a:ahLst/>
            <a:cxnLst/>
            <a:rect r="r" b="b" t="t" l="l"/>
            <a:pathLst>
              <a:path h="1651527" w="4610514">
                <a:moveTo>
                  <a:pt x="0" y="0"/>
                </a:moveTo>
                <a:lnTo>
                  <a:pt x="4610513" y="0"/>
                </a:lnTo>
                <a:lnTo>
                  <a:pt x="4610513" y="1651528"/>
                </a:lnTo>
                <a:lnTo>
                  <a:pt x="0" y="16515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33450"/>
            <a:ext cx="15587440" cy="1226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9"/>
              </a:lnSpc>
              <a:spcBef>
                <a:spcPct val="0"/>
              </a:spcBef>
            </a:pPr>
            <a:r>
              <a:rPr lang="en-US" sz="346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Group the orders by date and calculate the average number of pizzas ordered per day.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6390" y="2340860"/>
            <a:ext cx="10651779" cy="5605280"/>
          </a:xfrm>
          <a:custGeom>
            <a:avLst/>
            <a:gdLst/>
            <a:ahLst/>
            <a:cxnLst/>
            <a:rect r="r" b="b" t="t" l="l"/>
            <a:pathLst>
              <a:path h="5605280" w="10651779">
                <a:moveTo>
                  <a:pt x="0" y="0"/>
                </a:moveTo>
                <a:lnTo>
                  <a:pt x="10651779" y="0"/>
                </a:lnTo>
                <a:lnTo>
                  <a:pt x="10651779" y="5605280"/>
                </a:lnTo>
                <a:lnTo>
                  <a:pt x="0" y="5605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37180" y="4331782"/>
            <a:ext cx="4922120" cy="1623436"/>
          </a:xfrm>
          <a:custGeom>
            <a:avLst/>
            <a:gdLst/>
            <a:ahLst/>
            <a:cxnLst/>
            <a:rect r="r" b="b" t="t" l="l"/>
            <a:pathLst>
              <a:path h="1623436" w="4922120">
                <a:moveTo>
                  <a:pt x="0" y="0"/>
                </a:moveTo>
                <a:lnTo>
                  <a:pt x="4922120" y="0"/>
                </a:lnTo>
                <a:lnTo>
                  <a:pt x="4922120" y="1623436"/>
                </a:lnTo>
                <a:lnTo>
                  <a:pt x="0" y="16234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23925"/>
            <a:ext cx="15137368" cy="659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9"/>
              </a:lnSpc>
              <a:spcBef>
                <a:spcPct val="0"/>
              </a:spcBef>
            </a:pPr>
            <a:r>
              <a:rPr lang="en-US" sz="366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Determine the top 3 most ordered pizza types based on revenue.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088240" y="2730100"/>
            <a:ext cx="7335729" cy="9722051"/>
          </a:xfrm>
          <a:custGeom>
            <a:avLst/>
            <a:gdLst/>
            <a:ahLst/>
            <a:cxnLst/>
            <a:rect r="r" b="b" t="t" l="l"/>
            <a:pathLst>
              <a:path h="9722051" w="7335729">
                <a:moveTo>
                  <a:pt x="0" y="0"/>
                </a:moveTo>
                <a:lnTo>
                  <a:pt x="7335729" y="0"/>
                </a:lnTo>
                <a:lnTo>
                  <a:pt x="7335729" y="9722050"/>
                </a:lnTo>
                <a:lnTo>
                  <a:pt x="0" y="9722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88983" y="4725398"/>
            <a:ext cx="11910034" cy="1862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53"/>
              </a:lnSpc>
            </a:pPr>
            <a:r>
              <a:rPr lang="en-US" sz="15229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Thank You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-1301360" y="3329341"/>
            <a:ext cx="6477912" cy="8523569"/>
          </a:xfrm>
          <a:custGeom>
            <a:avLst/>
            <a:gdLst/>
            <a:ahLst/>
            <a:cxnLst/>
            <a:rect r="r" b="b" t="t" l="l"/>
            <a:pathLst>
              <a:path h="8523569" w="6477912">
                <a:moveTo>
                  <a:pt x="6477912" y="0"/>
                </a:moveTo>
                <a:lnTo>
                  <a:pt x="0" y="0"/>
                </a:lnTo>
                <a:lnTo>
                  <a:pt x="0" y="8523569"/>
                </a:lnTo>
                <a:lnTo>
                  <a:pt x="6477912" y="8523569"/>
                </a:lnTo>
                <a:lnTo>
                  <a:pt x="647791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722196" y="-6683751"/>
            <a:ext cx="10843608" cy="10784461"/>
          </a:xfrm>
          <a:custGeom>
            <a:avLst/>
            <a:gdLst/>
            <a:ahLst/>
            <a:cxnLst/>
            <a:rect r="r" b="b" t="t" l="l"/>
            <a:pathLst>
              <a:path h="10784461" w="10843608">
                <a:moveTo>
                  <a:pt x="0" y="0"/>
                </a:moveTo>
                <a:lnTo>
                  <a:pt x="10843608" y="0"/>
                </a:lnTo>
                <a:lnTo>
                  <a:pt x="10843608" y="10784461"/>
                </a:lnTo>
                <a:lnTo>
                  <a:pt x="0" y="107844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266846">
            <a:off x="13829530" y="336849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266846">
            <a:off x="3590392" y="336849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604679" y="99440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0" y="0"/>
                </a:lnTo>
                <a:lnTo>
                  <a:pt x="2485980" y="1889346"/>
                </a:lnTo>
                <a:lnTo>
                  <a:pt x="0" y="18893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387305">
            <a:off x="15495264" y="979917"/>
            <a:ext cx="2216682" cy="1684679"/>
          </a:xfrm>
          <a:custGeom>
            <a:avLst/>
            <a:gdLst/>
            <a:ahLst/>
            <a:cxnLst/>
            <a:rect r="r" b="b" t="t" l="l"/>
            <a:pathLst>
              <a:path h="1684679" w="2216682">
                <a:moveTo>
                  <a:pt x="0" y="0"/>
                </a:moveTo>
                <a:lnTo>
                  <a:pt x="2216683" y="0"/>
                </a:lnTo>
                <a:lnTo>
                  <a:pt x="2216683" y="1684679"/>
                </a:lnTo>
                <a:lnTo>
                  <a:pt x="0" y="16846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251479" y="7149975"/>
            <a:ext cx="5785042" cy="5511567"/>
          </a:xfrm>
          <a:custGeom>
            <a:avLst/>
            <a:gdLst/>
            <a:ahLst/>
            <a:cxnLst/>
            <a:rect r="r" b="b" t="t" l="l"/>
            <a:pathLst>
              <a:path h="5511567" w="5785042">
                <a:moveTo>
                  <a:pt x="0" y="0"/>
                </a:moveTo>
                <a:lnTo>
                  <a:pt x="5785042" y="0"/>
                </a:lnTo>
                <a:lnTo>
                  <a:pt x="5785042" y="5511567"/>
                </a:lnTo>
                <a:lnTo>
                  <a:pt x="0" y="551156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174027" y="-4364267"/>
            <a:ext cx="9752829" cy="9291786"/>
          </a:xfrm>
          <a:custGeom>
            <a:avLst/>
            <a:gdLst/>
            <a:ahLst/>
            <a:cxnLst/>
            <a:rect r="r" b="b" t="t" l="l"/>
            <a:pathLst>
              <a:path h="9291786" w="9752829">
                <a:moveTo>
                  <a:pt x="0" y="0"/>
                </a:moveTo>
                <a:lnTo>
                  <a:pt x="9752829" y="0"/>
                </a:lnTo>
                <a:lnTo>
                  <a:pt x="9752829" y="9291787"/>
                </a:lnTo>
                <a:lnTo>
                  <a:pt x="0" y="92917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060086" y="6192926"/>
            <a:ext cx="8289522" cy="782849"/>
            <a:chOff x="0" y="0"/>
            <a:chExt cx="1871897" cy="1767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71897" cy="176779"/>
            </a:xfrm>
            <a:custGeom>
              <a:avLst/>
              <a:gdLst/>
              <a:ahLst/>
              <a:cxnLst/>
              <a:rect r="r" b="b" t="t" l="l"/>
              <a:pathLst>
                <a:path h="176779" w="1871897">
                  <a:moveTo>
                    <a:pt x="7472" y="0"/>
                  </a:moveTo>
                  <a:lnTo>
                    <a:pt x="1864425" y="0"/>
                  </a:lnTo>
                  <a:cubicBezTo>
                    <a:pt x="1866407" y="0"/>
                    <a:pt x="1868307" y="787"/>
                    <a:pt x="1869708" y="2188"/>
                  </a:cubicBezTo>
                  <a:cubicBezTo>
                    <a:pt x="1871110" y="3590"/>
                    <a:pt x="1871897" y="5490"/>
                    <a:pt x="1871897" y="7472"/>
                  </a:cubicBezTo>
                  <a:lnTo>
                    <a:pt x="1871897" y="169307"/>
                  </a:lnTo>
                  <a:cubicBezTo>
                    <a:pt x="1871897" y="171289"/>
                    <a:pt x="1871110" y="173189"/>
                    <a:pt x="1869708" y="174590"/>
                  </a:cubicBezTo>
                  <a:cubicBezTo>
                    <a:pt x="1868307" y="175992"/>
                    <a:pt x="1866407" y="176779"/>
                    <a:pt x="1864425" y="176779"/>
                  </a:cubicBezTo>
                  <a:lnTo>
                    <a:pt x="7472" y="176779"/>
                  </a:lnTo>
                  <a:cubicBezTo>
                    <a:pt x="5490" y="176779"/>
                    <a:pt x="3590" y="175992"/>
                    <a:pt x="2188" y="174590"/>
                  </a:cubicBezTo>
                  <a:cubicBezTo>
                    <a:pt x="787" y="173189"/>
                    <a:pt x="0" y="171289"/>
                    <a:pt x="0" y="169307"/>
                  </a:cubicBezTo>
                  <a:lnTo>
                    <a:pt x="0" y="7472"/>
                  </a:lnTo>
                  <a:cubicBezTo>
                    <a:pt x="0" y="5490"/>
                    <a:pt x="787" y="3590"/>
                    <a:pt x="2188" y="2188"/>
                  </a:cubicBezTo>
                  <a:cubicBezTo>
                    <a:pt x="3590" y="787"/>
                    <a:pt x="5490" y="0"/>
                    <a:pt x="7472" y="0"/>
                  </a:cubicBezTo>
                  <a:close/>
                </a:path>
              </a:pathLst>
            </a:custGeom>
            <a:solidFill>
              <a:srgbClr val="F8B31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871897" cy="243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009239" y="914457"/>
            <a:ext cx="9135758" cy="8625679"/>
          </a:xfrm>
          <a:custGeom>
            <a:avLst/>
            <a:gdLst/>
            <a:ahLst/>
            <a:cxnLst/>
            <a:rect r="r" b="b" t="t" l="l"/>
            <a:pathLst>
              <a:path h="8625679" w="9135758">
                <a:moveTo>
                  <a:pt x="0" y="0"/>
                </a:moveTo>
                <a:lnTo>
                  <a:pt x="9135758" y="0"/>
                </a:lnTo>
                <a:lnTo>
                  <a:pt x="9135758" y="8625679"/>
                </a:lnTo>
                <a:lnTo>
                  <a:pt x="0" y="86256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557037" y="4752978"/>
            <a:ext cx="9673923" cy="131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9"/>
              </a:lnSpc>
              <a:spcBef>
                <a:spcPct val="0"/>
              </a:spcBef>
            </a:pPr>
            <a:r>
              <a:rPr lang="en-US" sz="246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"This project analyzes pizza sales data to understand customer ordering patterns, revenue generation, and popular pizza choices."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99239" y="6322372"/>
            <a:ext cx="8411216" cy="447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9"/>
              </a:lnSpc>
              <a:spcBef>
                <a:spcPct val="0"/>
              </a:spcBef>
            </a:pPr>
            <a:r>
              <a:rPr lang="en-US" sz="2463">
                <a:solidFill>
                  <a:srgbClr val="66292B"/>
                </a:solidFill>
                <a:latin typeface="Poppins Bold"/>
                <a:ea typeface="Poppins Bold"/>
                <a:cs typeface="Poppins Bold"/>
                <a:sym typeface="Poppins Bold"/>
              </a:rPr>
              <a:t>Let's start our adventure in the world of pizza!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74027" y="3616025"/>
            <a:ext cx="9939947" cy="1311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44"/>
              </a:lnSpc>
            </a:pPr>
            <a:r>
              <a:rPr lang="en-US" sz="10611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Introduction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0">
            <a:off x="-4856997" y="699291"/>
            <a:ext cx="9414034" cy="8888417"/>
          </a:xfrm>
          <a:custGeom>
            <a:avLst/>
            <a:gdLst/>
            <a:ahLst/>
            <a:cxnLst/>
            <a:rect r="r" b="b" t="t" l="l"/>
            <a:pathLst>
              <a:path h="8888417" w="9414034">
                <a:moveTo>
                  <a:pt x="9414034" y="0"/>
                </a:moveTo>
                <a:lnTo>
                  <a:pt x="0" y="0"/>
                </a:lnTo>
                <a:lnTo>
                  <a:pt x="0" y="8888418"/>
                </a:lnTo>
                <a:lnTo>
                  <a:pt x="9414034" y="8888418"/>
                </a:lnTo>
                <a:lnTo>
                  <a:pt x="9414034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266846">
            <a:off x="13516422" y="1583301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10629">
            <a:off x="4190659" y="7335307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387305">
            <a:off x="7807451" y="388453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0" y="0"/>
                </a:lnTo>
                <a:lnTo>
                  <a:pt x="2485980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387305">
            <a:off x="8473931" y="7748703"/>
            <a:ext cx="1340138" cy="1018505"/>
          </a:xfrm>
          <a:custGeom>
            <a:avLst/>
            <a:gdLst/>
            <a:ahLst/>
            <a:cxnLst/>
            <a:rect r="r" b="b" t="t" l="l"/>
            <a:pathLst>
              <a:path h="1018505" w="1340138">
                <a:moveTo>
                  <a:pt x="0" y="0"/>
                </a:moveTo>
                <a:lnTo>
                  <a:pt x="1340138" y="0"/>
                </a:lnTo>
                <a:lnTo>
                  <a:pt x="1340138" y="1018504"/>
                </a:lnTo>
                <a:lnTo>
                  <a:pt x="0" y="101850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060086" y="7528225"/>
            <a:ext cx="8479581" cy="8433329"/>
          </a:xfrm>
          <a:custGeom>
            <a:avLst/>
            <a:gdLst/>
            <a:ahLst/>
            <a:cxnLst/>
            <a:rect r="r" b="b" t="t" l="l"/>
            <a:pathLst>
              <a:path h="8433329" w="8479581">
                <a:moveTo>
                  <a:pt x="0" y="0"/>
                </a:moveTo>
                <a:lnTo>
                  <a:pt x="8479581" y="0"/>
                </a:lnTo>
                <a:lnTo>
                  <a:pt x="8479581" y="8433329"/>
                </a:lnTo>
                <a:lnTo>
                  <a:pt x="0" y="843332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52168" y="-798680"/>
            <a:ext cx="8664725" cy="8255120"/>
          </a:xfrm>
          <a:custGeom>
            <a:avLst/>
            <a:gdLst/>
            <a:ahLst/>
            <a:cxnLst/>
            <a:rect r="r" b="b" t="t" l="l"/>
            <a:pathLst>
              <a:path h="8255120" w="8664725">
                <a:moveTo>
                  <a:pt x="0" y="0"/>
                </a:moveTo>
                <a:lnTo>
                  <a:pt x="8664725" y="0"/>
                </a:lnTo>
                <a:lnTo>
                  <a:pt x="8664725" y="8255120"/>
                </a:lnTo>
                <a:lnTo>
                  <a:pt x="0" y="8255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696914" y="3578137"/>
            <a:ext cx="8206298" cy="5680163"/>
            <a:chOff x="0" y="0"/>
            <a:chExt cx="1789080" cy="12383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89080" cy="1238350"/>
            </a:xfrm>
            <a:custGeom>
              <a:avLst/>
              <a:gdLst/>
              <a:ahLst/>
              <a:cxnLst/>
              <a:rect r="r" b="b" t="t" l="l"/>
              <a:pathLst>
                <a:path h="1238350" w="1789080">
                  <a:moveTo>
                    <a:pt x="7547" y="0"/>
                  </a:moveTo>
                  <a:lnTo>
                    <a:pt x="1781533" y="0"/>
                  </a:lnTo>
                  <a:cubicBezTo>
                    <a:pt x="1785701" y="0"/>
                    <a:pt x="1789080" y="3379"/>
                    <a:pt x="1789080" y="7547"/>
                  </a:cubicBezTo>
                  <a:lnTo>
                    <a:pt x="1789080" y="1230802"/>
                  </a:lnTo>
                  <a:cubicBezTo>
                    <a:pt x="1789080" y="1232804"/>
                    <a:pt x="1788285" y="1234724"/>
                    <a:pt x="1786869" y="1236139"/>
                  </a:cubicBezTo>
                  <a:cubicBezTo>
                    <a:pt x="1785454" y="1237554"/>
                    <a:pt x="1783534" y="1238350"/>
                    <a:pt x="1781533" y="1238350"/>
                  </a:cubicBezTo>
                  <a:lnTo>
                    <a:pt x="7547" y="1238350"/>
                  </a:lnTo>
                  <a:cubicBezTo>
                    <a:pt x="5546" y="1238350"/>
                    <a:pt x="3626" y="1237554"/>
                    <a:pt x="2211" y="1236139"/>
                  </a:cubicBezTo>
                  <a:cubicBezTo>
                    <a:pt x="795" y="1234724"/>
                    <a:pt x="0" y="1232804"/>
                    <a:pt x="0" y="1230802"/>
                  </a:cubicBezTo>
                  <a:lnTo>
                    <a:pt x="0" y="7547"/>
                  </a:lnTo>
                  <a:cubicBezTo>
                    <a:pt x="0" y="5546"/>
                    <a:pt x="795" y="3626"/>
                    <a:pt x="2211" y="2211"/>
                  </a:cubicBezTo>
                  <a:cubicBezTo>
                    <a:pt x="3626" y="795"/>
                    <a:pt x="5546" y="0"/>
                    <a:pt x="7547" y="0"/>
                  </a:cubicBezTo>
                  <a:close/>
                </a:path>
              </a:pathLst>
            </a:custGeom>
            <a:solidFill>
              <a:srgbClr val="F8B31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789080" cy="1305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31801" indent="-215900" lvl="1">
                <a:lnSpc>
                  <a:spcPts val="2800"/>
                </a:lnSpc>
                <a:buFont typeface="Arial"/>
                <a:buChar char="•"/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26424" y="1251176"/>
            <a:ext cx="7335729" cy="9722051"/>
          </a:xfrm>
          <a:custGeom>
            <a:avLst/>
            <a:gdLst/>
            <a:ahLst/>
            <a:cxnLst/>
            <a:rect r="r" b="b" t="t" l="l"/>
            <a:pathLst>
              <a:path h="9722051" w="7335729">
                <a:moveTo>
                  <a:pt x="0" y="0"/>
                </a:moveTo>
                <a:lnTo>
                  <a:pt x="7335729" y="0"/>
                </a:lnTo>
                <a:lnTo>
                  <a:pt x="7335729" y="9722051"/>
                </a:lnTo>
                <a:lnTo>
                  <a:pt x="0" y="97220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914322" y="3328880"/>
            <a:ext cx="5597411" cy="7192935"/>
          </a:xfrm>
          <a:custGeom>
            <a:avLst/>
            <a:gdLst/>
            <a:ahLst/>
            <a:cxnLst/>
            <a:rect r="r" b="b" t="t" l="l"/>
            <a:pathLst>
              <a:path h="7192935" w="5597411">
                <a:moveTo>
                  <a:pt x="0" y="0"/>
                </a:moveTo>
                <a:lnTo>
                  <a:pt x="5597411" y="0"/>
                </a:lnTo>
                <a:lnTo>
                  <a:pt x="5597411" y="7192936"/>
                </a:lnTo>
                <a:lnTo>
                  <a:pt x="0" y="71929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862153" y="1126764"/>
            <a:ext cx="9634099" cy="148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64"/>
              </a:lnSpc>
            </a:pPr>
            <a:r>
              <a:rPr lang="en-US" sz="12094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objectives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266846">
            <a:off x="8618614" y="1259904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2" y="0"/>
                </a:lnTo>
                <a:lnTo>
                  <a:pt x="1050772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10629">
            <a:off x="15835807" y="7880326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387305">
            <a:off x="15359033" y="908093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0" y="0"/>
                </a:lnTo>
                <a:lnTo>
                  <a:pt x="2485980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387305">
            <a:off x="468963" y="4210695"/>
            <a:ext cx="1744110" cy="1325524"/>
          </a:xfrm>
          <a:custGeom>
            <a:avLst/>
            <a:gdLst/>
            <a:ahLst/>
            <a:cxnLst/>
            <a:rect r="r" b="b" t="t" l="l"/>
            <a:pathLst>
              <a:path h="1325524" w="1744110">
                <a:moveTo>
                  <a:pt x="0" y="0"/>
                </a:moveTo>
                <a:lnTo>
                  <a:pt x="1744110" y="0"/>
                </a:lnTo>
                <a:lnTo>
                  <a:pt x="1744110" y="1325523"/>
                </a:lnTo>
                <a:lnTo>
                  <a:pt x="0" y="132552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576053" y="3801558"/>
            <a:ext cx="8206298" cy="5157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1914" indent="-265957" lvl="1">
              <a:lnSpc>
                <a:spcPts val="3449"/>
              </a:lnSpc>
              <a:buAutoNum type="arabicPeriod" startAt="1"/>
            </a:pPr>
            <a:r>
              <a:rPr lang="en-US" sz="2463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Identify the most p</a:t>
            </a:r>
            <a:r>
              <a:rPr lang="en-US" sz="2463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opular pizzas.</a:t>
            </a:r>
          </a:p>
          <a:p>
            <a:pPr algn="l" marL="531914" indent="-265957" lvl="1">
              <a:lnSpc>
                <a:spcPts val="3449"/>
              </a:lnSpc>
              <a:buAutoNum type="arabicPeriod" startAt="1"/>
            </a:pPr>
            <a:r>
              <a:rPr lang="en-US" sz="2463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Analyze customer order patterns.</a:t>
            </a:r>
          </a:p>
          <a:p>
            <a:pPr algn="l" marL="531914" indent="-265957" lvl="1">
              <a:lnSpc>
                <a:spcPts val="3449"/>
              </a:lnSpc>
              <a:buAutoNum type="arabicPeriod" startAt="1"/>
            </a:pPr>
            <a:r>
              <a:rPr lang="en-US" sz="2463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Calculate total revenue from sales.</a:t>
            </a:r>
          </a:p>
          <a:p>
            <a:pPr algn="l" marL="531914" indent="-265957" lvl="1">
              <a:lnSpc>
                <a:spcPts val="3449"/>
              </a:lnSpc>
              <a:buAutoNum type="arabicPeriod" startAt="1"/>
            </a:pPr>
            <a:r>
              <a:rPr lang="en-US" sz="2463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Determine the frequency of repeat orders by customers.</a:t>
            </a:r>
          </a:p>
          <a:p>
            <a:pPr algn="l" marL="531914" indent="-265957" lvl="1">
              <a:lnSpc>
                <a:spcPts val="3449"/>
              </a:lnSpc>
              <a:buAutoNum type="arabicPeriod" startAt="1"/>
            </a:pPr>
            <a:r>
              <a:rPr lang="en-US" sz="2463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can we join the necessary tables to find the total quantity of each pizza category ordered?</a:t>
            </a:r>
          </a:p>
          <a:p>
            <a:pPr algn="l" marL="531914" indent="-265957" lvl="1">
              <a:lnSpc>
                <a:spcPts val="3449"/>
              </a:lnSpc>
              <a:buAutoNum type="arabicPeriod" startAt="1"/>
            </a:pPr>
            <a:r>
              <a:rPr lang="en-US" sz="2463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the distribution of orders by hour of the day?</a:t>
            </a:r>
          </a:p>
          <a:p>
            <a:pPr algn="l" marL="531914" indent="-265957" lvl="1">
              <a:lnSpc>
                <a:spcPts val="3449"/>
              </a:lnSpc>
              <a:buAutoNum type="arabicPeriod" startAt="1"/>
            </a:pPr>
            <a:r>
              <a:rPr lang="en-US" sz="2463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can we group the orders by date to calculate the average number of pizzas ordered per day?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865866" y="5019360"/>
            <a:ext cx="5718040" cy="5447733"/>
          </a:xfrm>
          <a:custGeom>
            <a:avLst/>
            <a:gdLst/>
            <a:ahLst/>
            <a:cxnLst/>
            <a:rect r="r" b="b" t="t" l="l"/>
            <a:pathLst>
              <a:path h="5447733" w="5718040">
                <a:moveTo>
                  <a:pt x="0" y="0"/>
                </a:moveTo>
                <a:lnTo>
                  <a:pt x="5718040" y="0"/>
                </a:lnTo>
                <a:lnTo>
                  <a:pt x="5718040" y="5447732"/>
                </a:lnTo>
                <a:lnTo>
                  <a:pt x="0" y="54477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724864" y="3528295"/>
            <a:ext cx="10578171" cy="12538780"/>
          </a:xfrm>
          <a:custGeom>
            <a:avLst/>
            <a:gdLst/>
            <a:ahLst/>
            <a:cxnLst/>
            <a:rect r="r" b="b" t="t" l="l"/>
            <a:pathLst>
              <a:path h="12538780" w="10578171">
                <a:moveTo>
                  <a:pt x="0" y="0"/>
                </a:moveTo>
                <a:lnTo>
                  <a:pt x="10578171" y="0"/>
                </a:lnTo>
                <a:lnTo>
                  <a:pt x="10578171" y="12538780"/>
                </a:lnTo>
                <a:lnTo>
                  <a:pt x="0" y="125387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616626" y="1107427"/>
            <a:ext cx="7895769" cy="7798512"/>
            <a:chOff x="0" y="0"/>
            <a:chExt cx="1433231" cy="14155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33231" cy="1415577"/>
            </a:xfrm>
            <a:custGeom>
              <a:avLst/>
              <a:gdLst/>
              <a:ahLst/>
              <a:cxnLst/>
              <a:rect r="r" b="b" t="t" l="l"/>
              <a:pathLst>
                <a:path h="1415577" w="1433231">
                  <a:moveTo>
                    <a:pt x="7844" y="0"/>
                  </a:moveTo>
                  <a:lnTo>
                    <a:pt x="1425387" y="0"/>
                  </a:lnTo>
                  <a:cubicBezTo>
                    <a:pt x="1429719" y="0"/>
                    <a:pt x="1433231" y="3512"/>
                    <a:pt x="1433231" y="7844"/>
                  </a:cubicBezTo>
                  <a:lnTo>
                    <a:pt x="1433231" y="1407733"/>
                  </a:lnTo>
                  <a:cubicBezTo>
                    <a:pt x="1433231" y="1412065"/>
                    <a:pt x="1429719" y="1415577"/>
                    <a:pt x="1425387" y="1415577"/>
                  </a:cubicBezTo>
                  <a:lnTo>
                    <a:pt x="7844" y="1415577"/>
                  </a:lnTo>
                  <a:cubicBezTo>
                    <a:pt x="3512" y="1415577"/>
                    <a:pt x="0" y="1412065"/>
                    <a:pt x="0" y="1407733"/>
                  </a:cubicBezTo>
                  <a:lnTo>
                    <a:pt x="0" y="7844"/>
                  </a:lnTo>
                  <a:cubicBezTo>
                    <a:pt x="0" y="3512"/>
                    <a:pt x="3512" y="0"/>
                    <a:pt x="7844" y="0"/>
                  </a:cubicBezTo>
                  <a:close/>
                </a:path>
              </a:pathLst>
            </a:custGeom>
            <a:solidFill>
              <a:srgbClr val="F8B31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433231" cy="14822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0" y="5642752"/>
            <a:ext cx="6632879" cy="6054010"/>
          </a:xfrm>
          <a:custGeom>
            <a:avLst/>
            <a:gdLst/>
            <a:ahLst/>
            <a:cxnLst/>
            <a:rect r="r" b="b" t="t" l="l"/>
            <a:pathLst>
              <a:path h="6054010" w="6632879">
                <a:moveTo>
                  <a:pt x="0" y="0"/>
                </a:moveTo>
                <a:lnTo>
                  <a:pt x="6632879" y="0"/>
                </a:lnTo>
                <a:lnTo>
                  <a:pt x="6632879" y="6054010"/>
                </a:lnTo>
                <a:lnTo>
                  <a:pt x="0" y="60540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942051" y="1450527"/>
            <a:ext cx="7317249" cy="722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8256" indent="-249128" lvl="1">
              <a:lnSpc>
                <a:spcPts val="3230"/>
              </a:lnSpc>
              <a:buFont typeface="Arial"/>
              <a:buChar char="•"/>
            </a:pPr>
            <a:r>
              <a:rPr lang="en-US" sz="2307">
                <a:solidFill>
                  <a:srgbClr val="100F0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Order Records Database: A relational database storing details of each order, including order ID, customer information, order date, and time.</a:t>
            </a:r>
          </a:p>
          <a:p>
            <a:pPr algn="l">
              <a:lnSpc>
                <a:spcPts val="3230"/>
              </a:lnSpc>
            </a:pPr>
          </a:p>
          <a:p>
            <a:pPr algn="l" marL="498256" indent="-249128" lvl="1">
              <a:lnSpc>
                <a:spcPts val="3230"/>
              </a:lnSpc>
              <a:buFont typeface="Arial"/>
              <a:buChar char="•"/>
            </a:pPr>
            <a:r>
              <a:rPr lang="en-US" sz="2307">
                <a:solidFill>
                  <a:srgbClr val="100F0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Pizza Menu Database: A table containing information about different pizzas, including pizza IDs, names, sizes, and prices.</a:t>
            </a:r>
          </a:p>
          <a:p>
            <a:pPr algn="l">
              <a:lnSpc>
                <a:spcPts val="3230"/>
              </a:lnSpc>
            </a:pPr>
          </a:p>
          <a:p>
            <a:pPr algn="l" marL="498256" indent="-249128" lvl="1">
              <a:lnSpc>
                <a:spcPts val="3230"/>
              </a:lnSpc>
              <a:buFont typeface="Arial"/>
              <a:buChar char="•"/>
            </a:pPr>
            <a:r>
              <a:rPr lang="en-US" sz="2307">
                <a:solidFill>
                  <a:srgbClr val="100F0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Sales Transactions Data: A dataset capturing transaction details such as quantity sold, total revenue generated per order, and payment methods.</a:t>
            </a:r>
          </a:p>
          <a:p>
            <a:pPr algn="l">
              <a:lnSpc>
                <a:spcPts val="3230"/>
              </a:lnSpc>
            </a:pPr>
          </a:p>
          <a:p>
            <a:pPr algn="l" marL="498256" indent="-249128" lvl="1">
              <a:lnSpc>
                <a:spcPts val="3230"/>
              </a:lnSpc>
              <a:buFont typeface="Arial"/>
              <a:buChar char="•"/>
            </a:pPr>
            <a:r>
              <a:rPr lang="en-US" sz="2307">
                <a:solidFill>
                  <a:srgbClr val="100F0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Customer Feedback Surveys: Optional data from customer feedback forms or surveys that provide insights into customer satisfaction and preferences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40352" y="2641466"/>
            <a:ext cx="6609802" cy="1794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7"/>
              </a:lnSpc>
              <a:spcBef>
                <a:spcPct val="0"/>
              </a:spcBef>
            </a:pPr>
            <a:r>
              <a:rPr lang="en-US" sz="25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The data sources for the Pizza Sales Project  include:</a:t>
            </a:r>
          </a:p>
          <a:p>
            <a:pPr algn="l" marL="553275" indent="-276637" lvl="1">
              <a:lnSpc>
                <a:spcPts val="3587"/>
              </a:lnSpc>
              <a:spcBef>
                <a:spcPct val="0"/>
              </a:spcBef>
              <a:buAutoNum type="arabicPeriod" startAt="1"/>
            </a:pPr>
          </a:p>
          <a:p>
            <a:pPr algn="l">
              <a:lnSpc>
                <a:spcPts val="3587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78775" y="934160"/>
            <a:ext cx="9337852" cy="135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23"/>
              </a:lnSpc>
            </a:pPr>
            <a:r>
              <a:rPr lang="en-US" sz="11038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data sources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266846">
            <a:off x="12266914" y="4956267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10629">
            <a:off x="3663545" y="5317646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387305">
            <a:off x="1031004" y="4281463"/>
            <a:ext cx="1672749" cy="1271289"/>
          </a:xfrm>
          <a:custGeom>
            <a:avLst/>
            <a:gdLst/>
            <a:ahLst/>
            <a:cxnLst/>
            <a:rect r="r" b="b" t="t" l="l"/>
            <a:pathLst>
              <a:path h="1271289" w="1672749">
                <a:moveTo>
                  <a:pt x="0" y="0"/>
                </a:moveTo>
                <a:lnTo>
                  <a:pt x="1672749" y="0"/>
                </a:lnTo>
                <a:lnTo>
                  <a:pt x="1672749" y="1271289"/>
                </a:lnTo>
                <a:lnTo>
                  <a:pt x="0" y="127128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387305">
            <a:off x="16356040" y="7815330"/>
            <a:ext cx="1340138" cy="1018505"/>
          </a:xfrm>
          <a:custGeom>
            <a:avLst/>
            <a:gdLst/>
            <a:ahLst/>
            <a:cxnLst/>
            <a:rect r="r" b="b" t="t" l="l"/>
            <a:pathLst>
              <a:path h="1018505" w="1340138">
                <a:moveTo>
                  <a:pt x="0" y="0"/>
                </a:moveTo>
                <a:lnTo>
                  <a:pt x="1340137" y="0"/>
                </a:lnTo>
                <a:lnTo>
                  <a:pt x="1340137" y="1018504"/>
                </a:lnTo>
                <a:lnTo>
                  <a:pt x="0" y="101850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660416" y="-30679"/>
            <a:ext cx="4496454" cy="4283894"/>
          </a:xfrm>
          <a:custGeom>
            <a:avLst/>
            <a:gdLst/>
            <a:ahLst/>
            <a:cxnLst/>
            <a:rect r="r" b="b" t="t" l="l"/>
            <a:pathLst>
              <a:path h="4283894" w="4496454">
                <a:moveTo>
                  <a:pt x="0" y="0"/>
                </a:moveTo>
                <a:lnTo>
                  <a:pt x="4496454" y="0"/>
                </a:lnTo>
                <a:lnTo>
                  <a:pt x="4496454" y="4283895"/>
                </a:lnTo>
                <a:lnTo>
                  <a:pt x="0" y="4283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11781" y="-1739798"/>
            <a:ext cx="4496454" cy="4283894"/>
          </a:xfrm>
          <a:custGeom>
            <a:avLst/>
            <a:gdLst/>
            <a:ahLst/>
            <a:cxnLst/>
            <a:rect r="r" b="b" t="t" l="l"/>
            <a:pathLst>
              <a:path h="4283894" w="4496454">
                <a:moveTo>
                  <a:pt x="0" y="0"/>
                </a:moveTo>
                <a:lnTo>
                  <a:pt x="4496454" y="0"/>
                </a:lnTo>
                <a:lnTo>
                  <a:pt x="4496454" y="4283895"/>
                </a:lnTo>
                <a:lnTo>
                  <a:pt x="0" y="4283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854275" y="-4266327"/>
            <a:ext cx="8579451" cy="8532654"/>
          </a:xfrm>
          <a:custGeom>
            <a:avLst/>
            <a:gdLst/>
            <a:ahLst/>
            <a:cxnLst/>
            <a:rect r="r" b="b" t="t" l="l"/>
            <a:pathLst>
              <a:path h="8532654" w="8579451">
                <a:moveTo>
                  <a:pt x="0" y="0"/>
                </a:moveTo>
                <a:lnTo>
                  <a:pt x="8579450" y="0"/>
                </a:lnTo>
                <a:lnTo>
                  <a:pt x="8579450" y="8532654"/>
                </a:lnTo>
                <a:lnTo>
                  <a:pt x="0" y="85326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784214" y="3549116"/>
            <a:ext cx="4959028" cy="7452091"/>
          </a:xfrm>
          <a:custGeom>
            <a:avLst/>
            <a:gdLst/>
            <a:ahLst/>
            <a:cxnLst/>
            <a:rect r="r" b="b" t="t" l="l"/>
            <a:pathLst>
              <a:path h="7452091" w="4959028">
                <a:moveTo>
                  <a:pt x="0" y="0"/>
                </a:moveTo>
                <a:lnTo>
                  <a:pt x="4959028" y="0"/>
                </a:lnTo>
                <a:lnTo>
                  <a:pt x="4959028" y="7452091"/>
                </a:lnTo>
                <a:lnTo>
                  <a:pt x="0" y="74520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18258" y="5129516"/>
            <a:ext cx="11611258" cy="278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8"/>
              </a:lnSpc>
            </a:pPr>
            <a:r>
              <a:rPr lang="en-US" sz="8043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1. Basic Analysis</a:t>
            </a:r>
          </a:p>
          <a:p>
            <a:pPr algn="ctr" marL="1736538" indent="-868269" lvl="1">
              <a:lnSpc>
                <a:spcPts val="7158"/>
              </a:lnSpc>
              <a:buFont typeface="Arial"/>
              <a:buChar char="•"/>
            </a:pPr>
          </a:p>
          <a:p>
            <a:pPr algn="ctr">
              <a:lnSpc>
                <a:spcPts val="7158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true" flipV="false" rot="0">
            <a:off x="-1455242" y="3549116"/>
            <a:ext cx="4959028" cy="7452091"/>
          </a:xfrm>
          <a:custGeom>
            <a:avLst/>
            <a:gdLst/>
            <a:ahLst/>
            <a:cxnLst/>
            <a:rect r="r" b="b" t="t" l="l"/>
            <a:pathLst>
              <a:path h="7452091" w="4959028">
                <a:moveTo>
                  <a:pt x="4959028" y="0"/>
                </a:moveTo>
                <a:lnTo>
                  <a:pt x="0" y="0"/>
                </a:lnTo>
                <a:lnTo>
                  <a:pt x="0" y="7452091"/>
                </a:lnTo>
                <a:lnTo>
                  <a:pt x="4959028" y="7452091"/>
                </a:lnTo>
                <a:lnTo>
                  <a:pt x="495902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266846">
            <a:off x="13739584" y="3469326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10629">
            <a:off x="3520169" y="3823985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387305">
            <a:off x="15359033" y="908093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0" y="0"/>
                </a:lnTo>
                <a:lnTo>
                  <a:pt x="2485980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387305">
            <a:off x="945257" y="1021888"/>
            <a:ext cx="2186520" cy="1661755"/>
          </a:xfrm>
          <a:custGeom>
            <a:avLst/>
            <a:gdLst/>
            <a:ahLst/>
            <a:cxnLst/>
            <a:rect r="r" b="b" t="t" l="l"/>
            <a:pathLst>
              <a:path h="1661755" w="2186520">
                <a:moveTo>
                  <a:pt x="0" y="0"/>
                </a:moveTo>
                <a:lnTo>
                  <a:pt x="2186521" y="0"/>
                </a:lnTo>
                <a:lnTo>
                  <a:pt x="2186521" y="1661755"/>
                </a:lnTo>
                <a:lnTo>
                  <a:pt x="0" y="166175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2119" y="2192990"/>
            <a:ext cx="11396174" cy="1309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</a:pPr>
            <a:r>
              <a:rPr lang="en-US" sz="368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Retrieve the total number of orders placed.</a:t>
            </a:r>
          </a:p>
          <a:p>
            <a:pPr algn="ctr">
              <a:lnSpc>
                <a:spcPts val="5163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6345639" y="-4114800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41199" y="3348881"/>
            <a:ext cx="9888380" cy="3170858"/>
          </a:xfrm>
          <a:custGeom>
            <a:avLst/>
            <a:gdLst/>
            <a:ahLst/>
            <a:cxnLst/>
            <a:rect r="r" b="b" t="t" l="l"/>
            <a:pathLst>
              <a:path h="3170858" w="9888380">
                <a:moveTo>
                  <a:pt x="0" y="0"/>
                </a:moveTo>
                <a:lnTo>
                  <a:pt x="9888380" y="0"/>
                </a:lnTo>
                <a:lnTo>
                  <a:pt x="9888380" y="3170859"/>
                </a:lnTo>
                <a:lnTo>
                  <a:pt x="0" y="317085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41199" y="6738043"/>
            <a:ext cx="4183440" cy="1864435"/>
          </a:xfrm>
          <a:custGeom>
            <a:avLst/>
            <a:gdLst/>
            <a:ahLst/>
            <a:cxnLst/>
            <a:rect r="r" b="b" t="t" l="l"/>
            <a:pathLst>
              <a:path h="1864435" w="4183440">
                <a:moveTo>
                  <a:pt x="0" y="0"/>
                </a:moveTo>
                <a:lnTo>
                  <a:pt x="4183440" y="0"/>
                </a:lnTo>
                <a:lnTo>
                  <a:pt x="4183440" y="1864435"/>
                </a:lnTo>
                <a:lnTo>
                  <a:pt x="0" y="186443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2056" r="0" b="-2056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-70536" y="-229249"/>
            <a:ext cx="18733873" cy="10421653"/>
            <a:chOff x="0" y="0"/>
            <a:chExt cx="24978497" cy="138955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81864" y="-76849"/>
            <a:ext cx="18733873" cy="10421653"/>
            <a:chOff x="0" y="0"/>
            <a:chExt cx="24978497" cy="138955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8539" y="3211403"/>
            <a:ext cx="9490005" cy="3864194"/>
          </a:xfrm>
          <a:custGeom>
            <a:avLst/>
            <a:gdLst/>
            <a:ahLst/>
            <a:cxnLst/>
            <a:rect r="r" b="b" t="t" l="l"/>
            <a:pathLst>
              <a:path h="3864194" w="9490005">
                <a:moveTo>
                  <a:pt x="0" y="0"/>
                </a:moveTo>
                <a:lnTo>
                  <a:pt x="9490005" y="0"/>
                </a:lnTo>
                <a:lnTo>
                  <a:pt x="9490005" y="3864194"/>
                </a:lnTo>
                <a:lnTo>
                  <a:pt x="0" y="3864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64476" y="4035852"/>
            <a:ext cx="4580781" cy="2215296"/>
          </a:xfrm>
          <a:custGeom>
            <a:avLst/>
            <a:gdLst/>
            <a:ahLst/>
            <a:cxnLst/>
            <a:rect r="r" b="b" t="t" l="l"/>
            <a:pathLst>
              <a:path h="2215296" w="4580781">
                <a:moveTo>
                  <a:pt x="0" y="0"/>
                </a:moveTo>
                <a:lnTo>
                  <a:pt x="4580782" y="0"/>
                </a:lnTo>
                <a:lnTo>
                  <a:pt x="4580782" y="2215296"/>
                </a:lnTo>
                <a:lnTo>
                  <a:pt x="0" y="22152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8539" y="952500"/>
            <a:ext cx="10152208" cy="1074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9"/>
              </a:lnSpc>
            </a:pPr>
            <a:r>
              <a:rPr lang="en-US" sz="286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Calculate the total revenue generated from pizza sales.</a:t>
            </a:r>
          </a:p>
          <a:p>
            <a:pPr algn="ctr">
              <a:lnSpc>
                <a:spcPts val="456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1525" y="3266370"/>
            <a:ext cx="10144936" cy="3754259"/>
          </a:xfrm>
          <a:custGeom>
            <a:avLst/>
            <a:gdLst/>
            <a:ahLst/>
            <a:cxnLst/>
            <a:rect r="r" b="b" t="t" l="l"/>
            <a:pathLst>
              <a:path h="3754259" w="10144936">
                <a:moveTo>
                  <a:pt x="0" y="0"/>
                </a:moveTo>
                <a:lnTo>
                  <a:pt x="10144937" y="0"/>
                </a:lnTo>
                <a:lnTo>
                  <a:pt x="10144937" y="3754260"/>
                </a:lnTo>
                <a:lnTo>
                  <a:pt x="0" y="3754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47968" y="4142547"/>
            <a:ext cx="4123928" cy="2001907"/>
          </a:xfrm>
          <a:custGeom>
            <a:avLst/>
            <a:gdLst/>
            <a:ahLst/>
            <a:cxnLst/>
            <a:rect r="r" b="b" t="t" l="l"/>
            <a:pathLst>
              <a:path h="2001907" w="4123928">
                <a:moveTo>
                  <a:pt x="0" y="0"/>
                </a:moveTo>
                <a:lnTo>
                  <a:pt x="4123928" y="0"/>
                </a:lnTo>
                <a:lnTo>
                  <a:pt x="4123928" y="2001906"/>
                </a:lnTo>
                <a:lnTo>
                  <a:pt x="0" y="20019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923925"/>
            <a:ext cx="10030268" cy="609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9"/>
              </a:lnSpc>
              <a:spcBef>
                <a:spcPct val="0"/>
              </a:spcBef>
            </a:pPr>
            <a:r>
              <a:rPr lang="en-US" sz="336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calculate the total revenue quantity wise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8204" y="3271175"/>
            <a:ext cx="10659190" cy="3744650"/>
          </a:xfrm>
          <a:custGeom>
            <a:avLst/>
            <a:gdLst/>
            <a:ahLst/>
            <a:cxnLst/>
            <a:rect r="r" b="b" t="t" l="l"/>
            <a:pathLst>
              <a:path h="3744650" w="10659190">
                <a:moveTo>
                  <a:pt x="0" y="0"/>
                </a:moveTo>
                <a:lnTo>
                  <a:pt x="10659191" y="0"/>
                </a:lnTo>
                <a:lnTo>
                  <a:pt x="10659191" y="3744650"/>
                </a:lnTo>
                <a:lnTo>
                  <a:pt x="0" y="37446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8204" y="7541705"/>
            <a:ext cx="17500955" cy="1040203"/>
          </a:xfrm>
          <a:custGeom>
            <a:avLst/>
            <a:gdLst/>
            <a:ahLst/>
            <a:cxnLst/>
            <a:rect r="r" b="b" t="t" l="l"/>
            <a:pathLst>
              <a:path h="1040203" w="17500955">
                <a:moveTo>
                  <a:pt x="0" y="0"/>
                </a:moveTo>
                <a:lnTo>
                  <a:pt x="17500956" y="0"/>
                </a:lnTo>
                <a:lnTo>
                  <a:pt x="17500956" y="1040203"/>
                </a:lnTo>
                <a:lnTo>
                  <a:pt x="0" y="10402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8204" y="1463518"/>
            <a:ext cx="6438543" cy="550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  <a:spcBef>
                <a:spcPct val="0"/>
              </a:spcBef>
            </a:pPr>
            <a:r>
              <a:rPr lang="en-US" sz="306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Identify the highest-priced pizza.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DAGOo4dGrOQ</dc:identifier>
  <dcterms:modified xsi:type="dcterms:W3CDTF">2011-08-01T06:04:30Z</dcterms:modified>
  <cp:revision>1</cp:revision>
  <dc:title>Red and Yellow Illustrative How To Make Pizza Presentation</dc:title>
</cp:coreProperties>
</file>