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obby Jones Condensed" charset="1" panose="00000000000000000000"/>
      <p:regular r:id="rId23"/>
    </p:embeddedFont>
    <p:embeddedFont>
      <p:font typeface="Catamaran Semi-Bold" charset="1" panose="000007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svg" Type="http://schemas.openxmlformats.org/officeDocument/2006/relationships/image"/><Relationship Id="rId2" Target="../media/image1.jpeg" Type="http://schemas.openxmlformats.org/officeDocument/2006/relationships/image"/><Relationship Id="rId3" Target="../media/image53.png" Type="http://schemas.openxmlformats.org/officeDocument/2006/relationships/image"/><Relationship Id="rId4" Target="../media/image54.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 Id="rId9" Target="../media/image5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773597">
            <a:off x="2047110" y="7928829"/>
            <a:ext cx="1650294" cy="1656317"/>
          </a:xfrm>
          <a:custGeom>
            <a:avLst/>
            <a:gdLst/>
            <a:ahLst/>
            <a:cxnLst/>
            <a:rect r="r" b="b" t="t" l="l"/>
            <a:pathLst>
              <a:path h="1656317" w="1650294">
                <a:moveTo>
                  <a:pt x="0" y="0"/>
                </a:moveTo>
                <a:lnTo>
                  <a:pt x="1650294" y="0"/>
                </a:lnTo>
                <a:lnTo>
                  <a:pt x="1650294" y="1656317"/>
                </a:lnTo>
                <a:lnTo>
                  <a:pt x="0" y="16563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989688">
            <a:off x="13935206" y="8369391"/>
            <a:ext cx="2834217" cy="2370436"/>
          </a:xfrm>
          <a:custGeom>
            <a:avLst/>
            <a:gdLst/>
            <a:ahLst/>
            <a:cxnLst/>
            <a:rect r="r" b="b" t="t" l="l"/>
            <a:pathLst>
              <a:path h="2370436" w="2834217">
                <a:moveTo>
                  <a:pt x="0" y="0"/>
                </a:moveTo>
                <a:lnTo>
                  <a:pt x="2834217" y="0"/>
                </a:lnTo>
                <a:lnTo>
                  <a:pt x="2834217" y="2370436"/>
                </a:lnTo>
                <a:lnTo>
                  <a:pt x="0" y="23704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957702">
            <a:off x="-1226964" y="4265566"/>
            <a:ext cx="4676116" cy="3628565"/>
          </a:xfrm>
          <a:custGeom>
            <a:avLst/>
            <a:gdLst/>
            <a:ahLst/>
            <a:cxnLst/>
            <a:rect r="r" b="b" t="t" l="l"/>
            <a:pathLst>
              <a:path h="3628565" w="4676116">
                <a:moveTo>
                  <a:pt x="0" y="0"/>
                </a:moveTo>
                <a:lnTo>
                  <a:pt x="4676116" y="0"/>
                </a:lnTo>
                <a:lnTo>
                  <a:pt x="4676116" y="3628565"/>
                </a:lnTo>
                <a:lnTo>
                  <a:pt x="0" y="362856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552044" y="503792"/>
            <a:ext cx="3134729" cy="4114800"/>
          </a:xfrm>
          <a:custGeom>
            <a:avLst/>
            <a:gdLst/>
            <a:ahLst/>
            <a:cxnLst/>
            <a:rect r="r" b="b" t="t" l="l"/>
            <a:pathLst>
              <a:path h="4114800" w="3134729">
                <a:moveTo>
                  <a:pt x="0" y="0"/>
                </a:moveTo>
                <a:lnTo>
                  <a:pt x="3134729" y="0"/>
                </a:lnTo>
                <a:lnTo>
                  <a:pt x="313472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5804282">
            <a:off x="15193844" y="4107573"/>
            <a:ext cx="5414211" cy="4114800"/>
          </a:xfrm>
          <a:custGeom>
            <a:avLst/>
            <a:gdLst/>
            <a:ahLst/>
            <a:cxnLst/>
            <a:rect r="r" b="b" t="t" l="l"/>
            <a:pathLst>
              <a:path h="4114800" w="5414211">
                <a:moveTo>
                  <a:pt x="0" y="0"/>
                </a:moveTo>
                <a:lnTo>
                  <a:pt x="5414211" y="0"/>
                </a:lnTo>
                <a:lnTo>
                  <a:pt x="5414211"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2700000">
            <a:off x="729813" y="-1273350"/>
            <a:ext cx="1391551" cy="4114800"/>
          </a:xfrm>
          <a:custGeom>
            <a:avLst/>
            <a:gdLst/>
            <a:ahLst/>
            <a:cxnLst/>
            <a:rect r="r" b="b" t="t" l="l"/>
            <a:pathLst>
              <a:path h="4114800" w="1391551">
                <a:moveTo>
                  <a:pt x="0" y="0"/>
                </a:moveTo>
                <a:lnTo>
                  <a:pt x="1391550" y="0"/>
                </a:lnTo>
                <a:lnTo>
                  <a:pt x="1391550"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1745953" y="3065523"/>
            <a:ext cx="1001638" cy="1108313"/>
          </a:xfrm>
          <a:custGeom>
            <a:avLst/>
            <a:gdLst/>
            <a:ahLst/>
            <a:cxnLst/>
            <a:rect r="r" b="b" t="t" l="l"/>
            <a:pathLst>
              <a:path h="1108313" w="1001638">
                <a:moveTo>
                  <a:pt x="0" y="0"/>
                </a:moveTo>
                <a:lnTo>
                  <a:pt x="1001638" y="0"/>
                </a:lnTo>
                <a:lnTo>
                  <a:pt x="1001638" y="1108313"/>
                </a:lnTo>
                <a:lnTo>
                  <a:pt x="0" y="110831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true" flipV="false" rot="0">
            <a:off x="1204541" y="1177771"/>
            <a:ext cx="3086100" cy="4114800"/>
          </a:xfrm>
          <a:custGeom>
            <a:avLst/>
            <a:gdLst/>
            <a:ahLst/>
            <a:cxnLst/>
            <a:rect r="r" b="b" t="t" l="l"/>
            <a:pathLst>
              <a:path h="4114800" w="3086100">
                <a:moveTo>
                  <a:pt x="3086100" y="0"/>
                </a:moveTo>
                <a:lnTo>
                  <a:pt x="0" y="0"/>
                </a:lnTo>
                <a:lnTo>
                  <a:pt x="0" y="4114800"/>
                </a:lnTo>
                <a:lnTo>
                  <a:pt x="3086100" y="4114800"/>
                </a:lnTo>
                <a:lnTo>
                  <a:pt x="308610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1" id="11"/>
          <p:cNvSpPr/>
          <p:nvPr/>
        </p:nvSpPr>
        <p:spPr>
          <a:xfrm flipH="false" flipV="false" rot="7210477">
            <a:off x="144523" y="7200900"/>
            <a:ext cx="1391551" cy="4114800"/>
          </a:xfrm>
          <a:custGeom>
            <a:avLst/>
            <a:gdLst/>
            <a:ahLst/>
            <a:cxnLst/>
            <a:rect r="r" b="b" t="t" l="l"/>
            <a:pathLst>
              <a:path h="4114800" w="1391551">
                <a:moveTo>
                  <a:pt x="0" y="0"/>
                </a:moveTo>
                <a:lnTo>
                  <a:pt x="1391551" y="0"/>
                </a:lnTo>
                <a:lnTo>
                  <a:pt x="1391551"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6458897" y="6566243"/>
            <a:ext cx="5370205" cy="2528532"/>
          </a:xfrm>
          <a:prstGeom prst="rect">
            <a:avLst/>
          </a:prstGeom>
        </p:spPr>
        <p:txBody>
          <a:bodyPr anchor="t" rtlCol="false" tIns="0" lIns="0" bIns="0" rIns="0">
            <a:spAutoFit/>
          </a:bodyPr>
          <a:lstStyle/>
          <a:p>
            <a:pPr algn="ctr">
              <a:lnSpc>
                <a:spcPts val="20343"/>
              </a:lnSpc>
            </a:pPr>
            <a:r>
              <a:rPr lang="en-US" sz="14531" spc="1046">
                <a:solidFill>
                  <a:srgbClr val="4EA96F"/>
                </a:solidFill>
                <a:latin typeface="Bobby Jones Condensed"/>
                <a:ea typeface="Bobby Jones Condensed"/>
                <a:cs typeface="Bobby Jones Condensed"/>
                <a:sym typeface="Bobby Jones Condensed"/>
              </a:rPr>
              <a:t>project</a:t>
            </a:r>
          </a:p>
        </p:txBody>
      </p:sp>
      <p:sp>
        <p:nvSpPr>
          <p:cNvPr name="Freeform 13" id="13"/>
          <p:cNvSpPr/>
          <p:nvPr/>
        </p:nvSpPr>
        <p:spPr>
          <a:xfrm flipH="false" flipV="false" rot="1690206">
            <a:off x="11228653" y="1504934"/>
            <a:ext cx="2937856" cy="1865539"/>
          </a:xfrm>
          <a:custGeom>
            <a:avLst/>
            <a:gdLst/>
            <a:ahLst/>
            <a:cxnLst/>
            <a:rect r="r" b="b" t="t" l="l"/>
            <a:pathLst>
              <a:path h="1865539" w="2937856">
                <a:moveTo>
                  <a:pt x="0" y="0"/>
                </a:moveTo>
                <a:lnTo>
                  <a:pt x="2937856" y="0"/>
                </a:lnTo>
                <a:lnTo>
                  <a:pt x="2937856" y="1865538"/>
                </a:lnTo>
                <a:lnTo>
                  <a:pt x="0" y="186553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106372">
            <a:off x="5997672" y="8324085"/>
            <a:ext cx="7922980" cy="1541380"/>
          </a:xfrm>
          <a:custGeom>
            <a:avLst/>
            <a:gdLst/>
            <a:ahLst/>
            <a:cxnLst/>
            <a:rect r="r" b="b" t="t" l="l"/>
            <a:pathLst>
              <a:path h="1541380" w="7922980">
                <a:moveTo>
                  <a:pt x="0" y="0"/>
                </a:moveTo>
                <a:lnTo>
                  <a:pt x="7922980" y="0"/>
                </a:lnTo>
                <a:lnTo>
                  <a:pt x="7922980" y="1541380"/>
                </a:lnTo>
                <a:lnTo>
                  <a:pt x="0" y="154138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5" id="15"/>
          <p:cNvSpPr/>
          <p:nvPr/>
        </p:nvSpPr>
        <p:spPr>
          <a:xfrm flipH="false" flipV="false" rot="3180114">
            <a:off x="12017005" y="7827026"/>
            <a:ext cx="3142211" cy="4114800"/>
          </a:xfrm>
          <a:custGeom>
            <a:avLst/>
            <a:gdLst/>
            <a:ahLst/>
            <a:cxnLst/>
            <a:rect r="r" b="b" t="t" l="l"/>
            <a:pathLst>
              <a:path h="4114800" w="3142211">
                <a:moveTo>
                  <a:pt x="0" y="0"/>
                </a:moveTo>
                <a:lnTo>
                  <a:pt x="3142211" y="0"/>
                </a:lnTo>
                <a:lnTo>
                  <a:pt x="3142211" y="4114800"/>
                </a:lnTo>
                <a:lnTo>
                  <a:pt x="0" y="4114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6" id="16"/>
          <p:cNvSpPr/>
          <p:nvPr/>
        </p:nvSpPr>
        <p:spPr>
          <a:xfrm flipH="false" flipV="false" rot="-1782446">
            <a:off x="4989959" y="1092899"/>
            <a:ext cx="1720266" cy="1786598"/>
          </a:xfrm>
          <a:custGeom>
            <a:avLst/>
            <a:gdLst/>
            <a:ahLst/>
            <a:cxnLst/>
            <a:rect r="r" b="b" t="t" l="l"/>
            <a:pathLst>
              <a:path h="1786598" w="1720266">
                <a:moveTo>
                  <a:pt x="0" y="0"/>
                </a:moveTo>
                <a:lnTo>
                  <a:pt x="1720266" y="0"/>
                </a:lnTo>
                <a:lnTo>
                  <a:pt x="1720266" y="1786598"/>
                </a:lnTo>
                <a:lnTo>
                  <a:pt x="0" y="178659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false" flipV="false" rot="3094190">
            <a:off x="14432866" y="1028700"/>
            <a:ext cx="1485200" cy="1035927"/>
          </a:xfrm>
          <a:custGeom>
            <a:avLst/>
            <a:gdLst/>
            <a:ahLst/>
            <a:cxnLst/>
            <a:rect r="r" b="b" t="t" l="l"/>
            <a:pathLst>
              <a:path h="1035927" w="1485200">
                <a:moveTo>
                  <a:pt x="0" y="0"/>
                </a:moveTo>
                <a:lnTo>
                  <a:pt x="1485200" y="0"/>
                </a:lnTo>
                <a:lnTo>
                  <a:pt x="1485200" y="1035927"/>
                </a:lnTo>
                <a:lnTo>
                  <a:pt x="0" y="1035927"/>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8" id="18"/>
          <p:cNvSpPr txBox="true"/>
          <p:nvPr/>
        </p:nvSpPr>
        <p:spPr>
          <a:xfrm rot="0">
            <a:off x="-1525971" y="2445089"/>
            <a:ext cx="18288000" cy="9225082"/>
          </a:xfrm>
          <a:prstGeom prst="rect">
            <a:avLst/>
          </a:prstGeom>
        </p:spPr>
        <p:txBody>
          <a:bodyPr anchor="t" rtlCol="false" tIns="0" lIns="0" bIns="0" rIns="0">
            <a:spAutoFit/>
          </a:bodyPr>
          <a:lstStyle/>
          <a:p>
            <a:pPr algn="ctr" marL="2814615" indent="-1407307" lvl="1">
              <a:lnSpc>
                <a:spcPts val="18251"/>
              </a:lnSpc>
              <a:buFont typeface="Arial"/>
              <a:buChar char="•"/>
            </a:pPr>
            <a:r>
              <a:rPr lang="en-US" sz="13036" spc="938">
                <a:solidFill>
                  <a:srgbClr val="333652"/>
                </a:solidFill>
                <a:latin typeface="Bobby Jones Condensed"/>
                <a:ea typeface="Bobby Jones Condensed"/>
                <a:cs typeface="Bobby Jones Condensed"/>
                <a:sym typeface="Bobby Jones Condensed"/>
              </a:rPr>
              <a:t>Interactive Census Analysis of India</a:t>
            </a:r>
          </a:p>
          <a:p>
            <a:pPr algn="ctr" marL="2814615" indent="-1407307" lvl="1">
              <a:lnSpc>
                <a:spcPts val="18251"/>
              </a:lnSpc>
              <a:buFont typeface="Arial"/>
              <a:buChar char="•"/>
            </a:pPr>
          </a:p>
          <a:p>
            <a:pPr algn="ctr">
              <a:lnSpc>
                <a:spcPts val="18251"/>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626603"/>
            <a:ext cx="16230600" cy="6851762"/>
          </a:xfrm>
          <a:custGeom>
            <a:avLst/>
            <a:gdLst/>
            <a:ahLst/>
            <a:cxnLst/>
            <a:rect r="r" b="b" t="t" l="l"/>
            <a:pathLst>
              <a:path h="6851762" w="16230600">
                <a:moveTo>
                  <a:pt x="0" y="0"/>
                </a:moveTo>
                <a:lnTo>
                  <a:pt x="16230600" y="0"/>
                </a:lnTo>
                <a:lnTo>
                  <a:pt x="16230600" y="6851762"/>
                </a:lnTo>
                <a:lnTo>
                  <a:pt x="0" y="6851762"/>
                </a:lnTo>
                <a:lnTo>
                  <a:pt x="0" y="0"/>
                </a:lnTo>
                <a:close/>
              </a:path>
            </a:pathLst>
          </a:custGeom>
          <a:blipFill>
            <a:blip r:embed="rId2"/>
            <a:stretch>
              <a:fillRect l="0" t="0" r="0" b="0"/>
            </a:stretch>
          </a:blipFill>
        </p:spPr>
      </p:sp>
      <p:sp>
        <p:nvSpPr>
          <p:cNvPr name="Freeform 3" id="3"/>
          <p:cNvSpPr/>
          <p:nvPr/>
        </p:nvSpPr>
        <p:spPr>
          <a:xfrm flipH="false" flipV="false" rot="0">
            <a:off x="8859490" y="6181622"/>
            <a:ext cx="7236055" cy="2156628"/>
          </a:xfrm>
          <a:custGeom>
            <a:avLst/>
            <a:gdLst/>
            <a:ahLst/>
            <a:cxnLst/>
            <a:rect r="r" b="b" t="t" l="l"/>
            <a:pathLst>
              <a:path h="2156628" w="7236055">
                <a:moveTo>
                  <a:pt x="0" y="0"/>
                </a:moveTo>
                <a:lnTo>
                  <a:pt x="7236054" y="0"/>
                </a:lnTo>
                <a:lnTo>
                  <a:pt x="7236054" y="2156628"/>
                </a:lnTo>
                <a:lnTo>
                  <a:pt x="0" y="2156628"/>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3655" y="655134"/>
            <a:ext cx="14886791" cy="6346881"/>
          </a:xfrm>
          <a:custGeom>
            <a:avLst/>
            <a:gdLst/>
            <a:ahLst/>
            <a:cxnLst/>
            <a:rect r="r" b="b" t="t" l="l"/>
            <a:pathLst>
              <a:path h="6346881" w="14886791">
                <a:moveTo>
                  <a:pt x="0" y="0"/>
                </a:moveTo>
                <a:lnTo>
                  <a:pt x="14886791" y="0"/>
                </a:lnTo>
                <a:lnTo>
                  <a:pt x="14886791" y="6346881"/>
                </a:lnTo>
                <a:lnTo>
                  <a:pt x="0" y="6346881"/>
                </a:lnTo>
                <a:lnTo>
                  <a:pt x="0" y="0"/>
                </a:lnTo>
                <a:close/>
              </a:path>
            </a:pathLst>
          </a:custGeom>
          <a:blipFill>
            <a:blip r:embed="rId2"/>
            <a:stretch>
              <a:fillRect l="0" t="0" r="0" b="0"/>
            </a:stretch>
          </a:blipFill>
        </p:spPr>
      </p:sp>
      <p:sp>
        <p:nvSpPr>
          <p:cNvPr name="Freeform 3" id="3"/>
          <p:cNvSpPr/>
          <p:nvPr/>
        </p:nvSpPr>
        <p:spPr>
          <a:xfrm flipH="false" flipV="false" rot="0">
            <a:off x="8646749" y="5860285"/>
            <a:ext cx="8612551" cy="3102658"/>
          </a:xfrm>
          <a:custGeom>
            <a:avLst/>
            <a:gdLst/>
            <a:ahLst/>
            <a:cxnLst/>
            <a:rect r="r" b="b" t="t" l="l"/>
            <a:pathLst>
              <a:path h="3102658" w="8612551">
                <a:moveTo>
                  <a:pt x="0" y="0"/>
                </a:moveTo>
                <a:lnTo>
                  <a:pt x="8612551" y="0"/>
                </a:lnTo>
                <a:lnTo>
                  <a:pt x="8612551" y="3102658"/>
                </a:lnTo>
                <a:lnTo>
                  <a:pt x="0" y="3102658"/>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691966"/>
            <a:ext cx="13221140" cy="6407352"/>
          </a:xfrm>
          <a:custGeom>
            <a:avLst/>
            <a:gdLst/>
            <a:ahLst/>
            <a:cxnLst/>
            <a:rect r="r" b="b" t="t" l="l"/>
            <a:pathLst>
              <a:path h="6407352" w="13221140">
                <a:moveTo>
                  <a:pt x="0" y="0"/>
                </a:moveTo>
                <a:lnTo>
                  <a:pt x="13221140" y="0"/>
                </a:lnTo>
                <a:lnTo>
                  <a:pt x="13221140" y="6407352"/>
                </a:lnTo>
                <a:lnTo>
                  <a:pt x="0" y="6407352"/>
                </a:lnTo>
                <a:lnTo>
                  <a:pt x="0" y="0"/>
                </a:lnTo>
                <a:close/>
              </a:path>
            </a:pathLst>
          </a:custGeom>
          <a:blipFill>
            <a:blip r:embed="rId2"/>
            <a:stretch>
              <a:fillRect l="0" t="0" r="0" b="0"/>
            </a:stretch>
          </a:blipFill>
        </p:spPr>
      </p:sp>
      <p:sp>
        <p:nvSpPr>
          <p:cNvPr name="Freeform 3" id="3"/>
          <p:cNvSpPr/>
          <p:nvPr/>
        </p:nvSpPr>
        <p:spPr>
          <a:xfrm flipH="false" flipV="false" rot="0">
            <a:off x="7639270" y="6043135"/>
            <a:ext cx="9649602" cy="2674618"/>
          </a:xfrm>
          <a:custGeom>
            <a:avLst/>
            <a:gdLst/>
            <a:ahLst/>
            <a:cxnLst/>
            <a:rect r="r" b="b" t="t" l="l"/>
            <a:pathLst>
              <a:path h="2674618" w="9649602">
                <a:moveTo>
                  <a:pt x="0" y="0"/>
                </a:moveTo>
                <a:lnTo>
                  <a:pt x="9649602" y="0"/>
                </a:lnTo>
                <a:lnTo>
                  <a:pt x="9649602" y="2674618"/>
                </a:lnTo>
                <a:lnTo>
                  <a:pt x="0" y="2674618"/>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4089" y="656841"/>
            <a:ext cx="16595211" cy="5415857"/>
          </a:xfrm>
          <a:custGeom>
            <a:avLst/>
            <a:gdLst/>
            <a:ahLst/>
            <a:cxnLst/>
            <a:rect r="r" b="b" t="t" l="l"/>
            <a:pathLst>
              <a:path h="5415857" w="16595211">
                <a:moveTo>
                  <a:pt x="0" y="0"/>
                </a:moveTo>
                <a:lnTo>
                  <a:pt x="16595211" y="0"/>
                </a:lnTo>
                <a:lnTo>
                  <a:pt x="16595211" y="5415857"/>
                </a:lnTo>
                <a:lnTo>
                  <a:pt x="0" y="5415857"/>
                </a:lnTo>
                <a:lnTo>
                  <a:pt x="0" y="0"/>
                </a:lnTo>
                <a:close/>
              </a:path>
            </a:pathLst>
          </a:custGeom>
          <a:blipFill>
            <a:blip r:embed="rId2"/>
            <a:stretch>
              <a:fillRect l="0" t="0" r="0" b="0"/>
            </a:stretch>
          </a:blipFill>
        </p:spPr>
      </p:sp>
      <p:sp>
        <p:nvSpPr>
          <p:cNvPr name="Freeform 3" id="3"/>
          <p:cNvSpPr/>
          <p:nvPr/>
        </p:nvSpPr>
        <p:spPr>
          <a:xfrm flipH="false" flipV="false" rot="0">
            <a:off x="9814908" y="5973431"/>
            <a:ext cx="7867216" cy="3802196"/>
          </a:xfrm>
          <a:custGeom>
            <a:avLst/>
            <a:gdLst/>
            <a:ahLst/>
            <a:cxnLst/>
            <a:rect r="r" b="b" t="t" l="l"/>
            <a:pathLst>
              <a:path h="3802196" w="7867216">
                <a:moveTo>
                  <a:pt x="0" y="0"/>
                </a:moveTo>
                <a:lnTo>
                  <a:pt x="7867216" y="0"/>
                </a:lnTo>
                <a:lnTo>
                  <a:pt x="7867216" y="3802196"/>
                </a:lnTo>
                <a:lnTo>
                  <a:pt x="0" y="3802196"/>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9585" y="678234"/>
            <a:ext cx="16908829" cy="6083291"/>
          </a:xfrm>
          <a:custGeom>
            <a:avLst/>
            <a:gdLst/>
            <a:ahLst/>
            <a:cxnLst/>
            <a:rect r="r" b="b" t="t" l="l"/>
            <a:pathLst>
              <a:path h="6083291" w="16908829">
                <a:moveTo>
                  <a:pt x="0" y="0"/>
                </a:moveTo>
                <a:lnTo>
                  <a:pt x="16908830" y="0"/>
                </a:lnTo>
                <a:lnTo>
                  <a:pt x="16908830" y="6083291"/>
                </a:lnTo>
                <a:lnTo>
                  <a:pt x="0" y="6083291"/>
                </a:lnTo>
                <a:lnTo>
                  <a:pt x="0" y="0"/>
                </a:lnTo>
                <a:close/>
              </a:path>
            </a:pathLst>
          </a:custGeom>
          <a:blipFill>
            <a:blip r:embed="rId2"/>
            <a:stretch>
              <a:fillRect l="0" t="0" r="0" b="0"/>
            </a:stretch>
          </a:blipFill>
        </p:spPr>
      </p:sp>
      <p:sp>
        <p:nvSpPr>
          <p:cNvPr name="Freeform 3" id="3"/>
          <p:cNvSpPr/>
          <p:nvPr/>
        </p:nvSpPr>
        <p:spPr>
          <a:xfrm flipH="false" flipV="false" rot="0">
            <a:off x="9144000" y="4511089"/>
            <a:ext cx="7766992" cy="4500873"/>
          </a:xfrm>
          <a:custGeom>
            <a:avLst/>
            <a:gdLst/>
            <a:ahLst/>
            <a:cxnLst/>
            <a:rect r="r" b="b" t="t" l="l"/>
            <a:pathLst>
              <a:path h="4500873" w="7766992">
                <a:moveTo>
                  <a:pt x="0" y="0"/>
                </a:moveTo>
                <a:lnTo>
                  <a:pt x="7766992" y="0"/>
                </a:lnTo>
                <a:lnTo>
                  <a:pt x="7766992" y="4500873"/>
                </a:lnTo>
                <a:lnTo>
                  <a:pt x="0" y="4500873"/>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0983" y="511827"/>
            <a:ext cx="17750058" cy="8918322"/>
          </a:xfrm>
          <a:custGeom>
            <a:avLst/>
            <a:gdLst/>
            <a:ahLst/>
            <a:cxnLst/>
            <a:rect r="r" b="b" t="t" l="l"/>
            <a:pathLst>
              <a:path h="8918322" w="17750058">
                <a:moveTo>
                  <a:pt x="0" y="0"/>
                </a:moveTo>
                <a:lnTo>
                  <a:pt x="17750058" y="0"/>
                </a:lnTo>
                <a:lnTo>
                  <a:pt x="17750058" y="8918322"/>
                </a:lnTo>
                <a:lnTo>
                  <a:pt x="0" y="8918322"/>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449998"/>
            <a:ext cx="4330643" cy="2463800"/>
          </a:xfrm>
          <a:prstGeom prst="rect">
            <a:avLst/>
          </a:prstGeom>
        </p:spPr>
        <p:txBody>
          <a:bodyPr anchor="t" rtlCol="false" tIns="0" lIns="0" bIns="0" rIns="0">
            <a:spAutoFit/>
          </a:bodyPr>
          <a:lstStyle/>
          <a:p>
            <a:pPr algn="ctr">
              <a:lnSpc>
                <a:spcPts val="2800"/>
              </a:lnSpc>
              <a:spcBef>
                <a:spcPct val="0"/>
              </a:spcBef>
            </a:pPr>
            <a:r>
              <a:rPr lang="en-US" sz="2000" spc="144">
                <a:solidFill>
                  <a:srgbClr val="4EA96F"/>
                </a:solidFill>
                <a:latin typeface="Bobby Jones Condensed"/>
                <a:ea typeface="Bobby Jones Condensed"/>
                <a:cs typeface="Bobby Jones Condensed"/>
                <a:sym typeface="Bobby Jones Condensed"/>
              </a:rPr>
              <a:t>1. Top 10 States by Population (Bar Chart)</a:t>
            </a:r>
          </a:p>
          <a:p>
            <a:pPr algn="ctr">
              <a:lnSpc>
                <a:spcPts val="2800"/>
              </a:lnSpc>
              <a:spcBef>
                <a:spcPct val="0"/>
              </a:spcBef>
            </a:pPr>
            <a:r>
              <a:rPr lang="en-US" sz="2000" spc="144">
                <a:solidFill>
                  <a:srgbClr val="000000"/>
                </a:solidFill>
                <a:latin typeface="Bobby Jones Condensed"/>
                <a:ea typeface="Bobby Jones Condensed"/>
                <a:cs typeface="Bobby Jones Condensed"/>
                <a:sym typeface="Bobby Jones Condensed"/>
              </a:rPr>
              <a:t>Insight: The bar chart shows the top 10 states in India by population. Uttar Pradesh and Maharashtra have the largest populations, highlighting their significance in the overall demographic structure of the country.</a:t>
            </a:r>
          </a:p>
        </p:txBody>
      </p:sp>
      <p:sp>
        <p:nvSpPr>
          <p:cNvPr name="TextBox 3" id="3"/>
          <p:cNvSpPr txBox="true"/>
          <p:nvPr/>
        </p:nvSpPr>
        <p:spPr>
          <a:xfrm rot="0">
            <a:off x="0" y="4323531"/>
            <a:ext cx="4330643" cy="2463800"/>
          </a:xfrm>
          <a:prstGeom prst="rect">
            <a:avLst/>
          </a:prstGeom>
        </p:spPr>
        <p:txBody>
          <a:bodyPr anchor="t" rtlCol="false" tIns="0" lIns="0" bIns="0" rIns="0">
            <a:spAutoFit/>
          </a:bodyPr>
          <a:lstStyle/>
          <a:p>
            <a:pPr algn="ctr">
              <a:lnSpc>
                <a:spcPts val="2800"/>
              </a:lnSpc>
              <a:spcBef>
                <a:spcPct val="0"/>
              </a:spcBef>
            </a:pPr>
            <a:r>
              <a:rPr lang="en-US" sz="2000" spc="144">
                <a:solidFill>
                  <a:srgbClr val="4EA96F"/>
                </a:solidFill>
                <a:latin typeface="Bobby Jones Condensed"/>
                <a:ea typeface="Bobby Jones Condensed"/>
                <a:cs typeface="Bobby Jones Condensed"/>
                <a:sym typeface="Bobby Jones Condensed"/>
              </a:rPr>
              <a:t>2. Average Growth Rate by State (Bar Chart)</a:t>
            </a:r>
          </a:p>
          <a:p>
            <a:pPr algn="ctr">
              <a:lnSpc>
                <a:spcPts val="2800"/>
              </a:lnSpc>
              <a:spcBef>
                <a:spcPct val="0"/>
              </a:spcBef>
            </a:pPr>
            <a:r>
              <a:rPr lang="en-US" sz="2000" spc="144">
                <a:solidFill>
                  <a:srgbClr val="000000"/>
                </a:solidFill>
                <a:latin typeface="Bobby Jones Condensed"/>
                <a:ea typeface="Bobby Jones Condensed"/>
                <a:cs typeface="Bobby Jones Condensed"/>
                <a:sym typeface="Bobby Jones Condensed"/>
              </a:rPr>
              <a:t>Insight: This chart displays the average growth rate across different states. States like Dadra and Nagar Haveli show a significantly higher growth rate compared to others, indicating rapid population increases in these regions.</a:t>
            </a:r>
          </a:p>
        </p:txBody>
      </p:sp>
      <p:sp>
        <p:nvSpPr>
          <p:cNvPr name="TextBox 4" id="4"/>
          <p:cNvSpPr txBox="true"/>
          <p:nvPr/>
        </p:nvSpPr>
        <p:spPr>
          <a:xfrm rot="0">
            <a:off x="4937484" y="2763019"/>
            <a:ext cx="4330643" cy="3168650"/>
          </a:xfrm>
          <a:prstGeom prst="rect">
            <a:avLst/>
          </a:prstGeom>
        </p:spPr>
        <p:txBody>
          <a:bodyPr anchor="t" rtlCol="false" tIns="0" lIns="0" bIns="0" rIns="0">
            <a:spAutoFit/>
          </a:bodyPr>
          <a:lstStyle/>
          <a:p>
            <a:pPr algn="ctr">
              <a:lnSpc>
                <a:spcPts val="2800"/>
              </a:lnSpc>
              <a:spcBef>
                <a:spcPct val="0"/>
              </a:spcBef>
            </a:pPr>
            <a:r>
              <a:rPr lang="en-US" sz="2000" spc="144">
                <a:solidFill>
                  <a:srgbClr val="4EA96F"/>
                </a:solidFill>
                <a:latin typeface="Bobby Jones Condensed"/>
                <a:ea typeface="Bobby Jones Condensed"/>
                <a:cs typeface="Bobby Jones Condensed"/>
                <a:sym typeface="Bobby Jones Condensed"/>
              </a:rPr>
              <a:t>3. Top 10 States by Average Sex Ratio (Line Chart)</a:t>
            </a:r>
          </a:p>
          <a:p>
            <a:pPr algn="ctr">
              <a:lnSpc>
                <a:spcPts val="2800"/>
              </a:lnSpc>
              <a:spcBef>
                <a:spcPct val="0"/>
              </a:spcBef>
            </a:pPr>
            <a:r>
              <a:rPr lang="en-US" sz="2000" spc="144">
                <a:solidFill>
                  <a:srgbClr val="000000"/>
                </a:solidFill>
                <a:latin typeface="Bobby Jones Condensed"/>
                <a:ea typeface="Bobby Jones Condensed"/>
                <a:cs typeface="Bobby Jones Condensed"/>
                <a:sym typeface="Bobby Jones Condensed"/>
              </a:rPr>
              <a:t>Insight: The line chart illustrates the average sex ratio across the top 10 states. It shows variations in the sex ratio, with some states like Kerala maintaining a higher balance between males and females, while others like Haryana have lower ratios.</a:t>
            </a:r>
          </a:p>
        </p:txBody>
      </p:sp>
      <p:sp>
        <p:nvSpPr>
          <p:cNvPr name="TextBox 5" id="5"/>
          <p:cNvSpPr txBox="true"/>
          <p:nvPr/>
        </p:nvSpPr>
        <p:spPr>
          <a:xfrm rot="0">
            <a:off x="4840941" y="6739706"/>
            <a:ext cx="4303059" cy="2816225"/>
          </a:xfrm>
          <a:prstGeom prst="rect">
            <a:avLst/>
          </a:prstGeom>
        </p:spPr>
        <p:txBody>
          <a:bodyPr anchor="t" rtlCol="false" tIns="0" lIns="0" bIns="0" rIns="0">
            <a:spAutoFit/>
          </a:bodyPr>
          <a:lstStyle/>
          <a:p>
            <a:pPr algn="ctr">
              <a:lnSpc>
                <a:spcPts val="2800"/>
              </a:lnSpc>
              <a:spcBef>
                <a:spcPct val="0"/>
              </a:spcBef>
            </a:pPr>
            <a:r>
              <a:rPr lang="en-US" sz="2000" spc="144">
                <a:solidFill>
                  <a:srgbClr val="4EA96F"/>
                </a:solidFill>
                <a:latin typeface="Bobby Jones Condensed"/>
                <a:ea typeface="Bobby Jones Condensed"/>
                <a:cs typeface="Bobby Jones Condensed"/>
                <a:sym typeface="Bobby Jones Condensed"/>
              </a:rPr>
              <a:t>4. Top 3 States by Average Growth (Pie Chart)</a:t>
            </a:r>
          </a:p>
          <a:p>
            <a:pPr algn="ctr">
              <a:lnSpc>
                <a:spcPts val="2800"/>
              </a:lnSpc>
              <a:spcBef>
                <a:spcPct val="0"/>
              </a:spcBef>
            </a:pPr>
            <a:r>
              <a:rPr lang="en-US" sz="2000" spc="144">
                <a:solidFill>
                  <a:srgbClr val="000000"/>
                </a:solidFill>
                <a:latin typeface="Bobby Jones Condensed"/>
                <a:ea typeface="Bobby Jones Condensed"/>
                <a:cs typeface="Bobby Jones Condensed"/>
                <a:sym typeface="Bobby Jones Condensed"/>
              </a:rPr>
              <a:t>Insight: The pie chart highlights the top 3 states with the highest average growth rates. Nagaland, Dadra and Nagar Haveli, and Daman and Diu are leading, indicating where population growth is most concentrated.</a:t>
            </a:r>
          </a:p>
        </p:txBody>
      </p:sp>
      <p:sp>
        <p:nvSpPr>
          <p:cNvPr name="TextBox 6" id="6"/>
          <p:cNvSpPr txBox="true"/>
          <p:nvPr/>
        </p:nvSpPr>
        <p:spPr>
          <a:xfrm rot="0">
            <a:off x="10095638" y="2658086"/>
            <a:ext cx="4220308" cy="2816225"/>
          </a:xfrm>
          <a:prstGeom prst="rect">
            <a:avLst/>
          </a:prstGeom>
        </p:spPr>
        <p:txBody>
          <a:bodyPr anchor="t" rtlCol="false" tIns="0" lIns="0" bIns="0" rIns="0">
            <a:spAutoFit/>
          </a:bodyPr>
          <a:lstStyle/>
          <a:p>
            <a:pPr algn="ctr">
              <a:lnSpc>
                <a:spcPts val="2800"/>
              </a:lnSpc>
              <a:spcBef>
                <a:spcPct val="0"/>
              </a:spcBef>
            </a:pPr>
            <a:r>
              <a:rPr lang="en-US" sz="2000" spc="144">
                <a:solidFill>
                  <a:srgbClr val="4EA96F"/>
                </a:solidFill>
                <a:latin typeface="Bobby Jones Condensed"/>
                <a:ea typeface="Bobby Jones Condensed"/>
                <a:cs typeface="Bobby Jones Condensed"/>
                <a:sym typeface="Bobby Jones Condensed"/>
              </a:rPr>
              <a:t>5. Bottom 3 States by Average Growth (Pie Chart)</a:t>
            </a:r>
          </a:p>
          <a:p>
            <a:pPr algn="ctr">
              <a:lnSpc>
                <a:spcPts val="2800"/>
              </a:lnSpc>
              <a:spcBef>
                <a:spcPct val="0"/>
              </a:spcBef>
            </a:pPr>
            <a:r>
              <a:rPr lang="en-US" sz="2000" spc="144">
                <a:solidFill>
                  <a:srgbClr val="000000"/>
                </a:solidFill>
                <a:latin typeface="Bobby Jones Condensed"/>
                <a:ea typeface="Bobby Jones Condensed"/>
                <a:cs typeface="Bobby Jones Condensed"/>
                <a:sym typeface="Bobby Jones Condensed"/>
              </a:rPr>
              <a:t>Insight: This chart shows the bottom 3 states by average growth rate. States like Lakshadweep, Kerala, and Andaman and Nicobar Islands have slower population growth, indicating more stable population sizes</a:t>
            </a:r>
          </a:p>
        </p:txBody>
      </p:sp>
      <p:sp>
        <p:nvSpPr>
          <p:cNvPr name="TextBox 7" id="7"/>
          <p:cNvSpPr txBox="true"/>
          <p:nvPr/>
        </p:nvSpPr>
        <p:spPr>
          <a:xfrm rot="0">
            <a:off x="9658350" y="6060256"/>
            <a:ext cx="4192724" cy="2111375"/>
          </a:xfrm>
          <a:prstGeom prst="rect">
            <a:avLst/>
          </a:prstGeom>
        </p:spPr>
        <p:txBody>
          <a:bodyPr anchor="t" rtlCol="false" tIns="0" lIns="0" bIns="0" rIns="0">
            <a:spAutoFit/>
          </a:bodyPr>
          <a:lstStyle/>
          <a:p>
            <a:pPr algn="ctr">
              <a:lnSpc>
                <a:spcPts val="2800"/>
              </a:lnSpc>
              <a:spcBef>
                <a:spcPct val="0"/>
              </a:spcBef>
            </a:pPr>
            <a:r>
              <a:rPr lang="en-US" sz="2000" spc="144">
                <a:solidFill>
                  <a:srgbClr val="4EA96F"/>
                </a:solidFill>
                <a:latin typeface="Bobby Jones Condensed"/>
                <a:ea typeface="Bobby Jones Condensed"/>
                <a:cs typeface="Bobby Jones Condensed"/>
                <a:sym typeface="Bobby Jones Condensed"/>
              </a:rPr>
              <a:t>6. Literacy Rate Above 90% (Pie Chart)</a:t>
            </a:r>
          </a:p>
          <a:p>
            <a:pPr algn="ctr">
              <a:lnSpc>
                <a:spcPts val="2800"/>
              </a:lnSpc>
              <a:spcBef>
                <a:spcPct val="0"/>
              </a:spcBef>
            </a:pPr>
            <a:r>
              <a:rPr lang="en-US" sz="2000" spc="144">
                <a:solidFill>
                  <a:srgbClr val="000000"/>
                </a:solidFill>
                <a:latin typeface="Bobby Jones Condensed"/>
                <a:ea typeface="Bobby Jones Condensed"/>
                <a:cs typeface="Bobby Jones Condensed"/>
                <a:sym typeface="Bobby Jones Condensed"/>
              </a:rPr>
              <a:t>Insight: This pie chart indicates the states where the literacy rate is above 90%. Kerala stands out as the state with the highest literacy rate, reinforcing its reputation for educational achievement.</a:t>
            </a:r>
          </a:p>
        </p:txBody>
      </p:sp>
      <p:sp>
        <p:nvSpPr>
          <p:cNvPr name="TextBox 8" id="8"/>
          <p:cNvSpPr txBox="true"/>
          <p:nvPr/>
        </p:nvSpPr>
        <p:spPr>
          <a:xfrm rot="0">
            <a:off x="14925546" y="981075"/>
            <a:ext cx="3362454" cy="4225925"/>
          </a:xfrm>
          <a:prstGeom prst="rect">
            <a:avLst/>
          </a:prstGeom>
        </p:spPr>
        <p:txBody>
          <a:bodyPr anchor="t" rtlCol="false" tIns="0" lIns="0" bIns="0" rIns="0">
            <a:spAutoFit/>
          </a:bodyPr>
          <a:lstStyle/>
          <a:p>
            <a:pPr algn="ctr">
              <a:lnSpc>
                <a:spcPts val="2800"/>
              </a:lnSpc>
              <a:spcBef>
                <a:spcPct val="0"/>
              </a:spcBef>
            </a:pPr>
            <a:r>
              <a:rPr lang="en-US" sz="2000" spc="144">
                <a:solidFill>
                  <a:srgbClr val="4EA96F"/>
                </a:solidFill>
                <a:latin typeface="Bobby Jones Condensed"/>
                <a:ea typeface="Bobby Jones Condensed"/>
                <a:cs typeface="Bobby Jones Condensed"/>
                <a:sym typeface="Bobby Jones Condensed"/>
              </a:rPr>
              <a:t>7. Top 10 States with Sex Ratio Less than 900 and Population Greater than 1 Million (Bubble Chart)</a:t>
            </a:r>
          </a:p>
          <a:p>
            <a:pPr algn="ctr">
              <a:lnSpc>
                <a:spcPts val="2800"/>
              </a:lnSpc>
              <a:spcBef>
                <a:spcPct val="0"/>
              </a:spcBef>
            </a:pPr>
            <a:r>
              <a:rPr lang="en-US" sz="2000" spc="144">
                <a:solidFill>
                  <a:srgbClr val="000000"/>
                </a:solidFill>
                <a:latin typeface="Bobby Jones Condensed"/>
                <a:ea typeface="Bobby Jones Condensed"/>
                <a:cs typeface="Bobby Jones Condensed"/>
                <a:sym typeface="Bobby Jones Condensed"/>
              </a:rPr>
              <a:t>Insight: The bubble chart identifies states where the sex ratio is less than 900 and the population exceeds 1 million. This highlights regions with gender imbalances in larger populations, such as Haryana and Punjab.</a:t>
            </a:r>
          </a:p>
        </p:txBody>
      </p:sp>
      <p:sp>
        <p:nvSpPr>
          <p:cNvPr name="TextBox 9" id="9"/>
          <p:cNvSpPr txBox="true"/>
          <p:nvPr/>
        </p:nvSpPr>
        <p:spPr>
          <a:xfrm rot="0">
            <a:off x="14365424" y="6060256"/>
            <a:ext cx="3572090" cy="3168650"/>
          </a:xfrm>
          <a:prstGeom prst="rect">
            <a:avLst/>
          </a:prstGeom>
        </p:spPr>
        <p:txBody>
          <a:bodyPr anchor="t" rtlCol="false" tIns="0" lIns="0" bIns="0" rIns="0">
            <a:spAutoFit/>
          </a:bodyPr>
          <a:lstStyle/>
          <a:p>
            <a:pPr algn="ctr">
              <a:lnSpc>
                <a:spcPts val="2800"/>
              </a:lnSpc>
              <a:spcBef>
                <a:spcPct val="0"/>
              </a:spcBef>
            </a:pPr>
            <a:r>
              <a:rPr lang="en-US" sz="2000" spc="144">
                <a:solidFill>
                  <a:srgbClr val="4EA96F"/>
                </a:solidFill>
                <a:latin typeface="Bobby Jones Condensed"/>
                <a:ea typeface="Bobby Jones Condensed"/>
                <a:cs typeface="Bobby Jones Condensed"/>
                <a:sym typeface="Bobby Jones Condensed"/>
              </a:rPr>
              <a:t>8. Correlation Between Literacy and Population by State (Line Chart)</a:t>
            </a:r>
          </a:p>
          <a:p>
            <a:pPr algn="ctr">
              <a:lnSpc>
                <a:spcPts val="2800"/>
              </a:lnSpc>
              <a:spcBef>
                <a:spcPct val="0"/>
              </a:spcBef>
            </a:pPr>
            <a:r>
              <a:rPr lang="en-US" sz="2000" spc="144">
                <a:solidFill>
                  <a:srgbClr val="000000"/>
                </a:solidFill>
                <a:latin typeface="Bobby Jones Condensed"/>
                <a:ea typeface="Bobby Jones Condensed"/>
                <a:cs typeface="Bobby Jones Condensed"/>
                <a:sym typeface="Bobby Jones Condensed"/>
              </a:rPr>
              <a:t>Insight: The line chart explores the correlation between literacy rates and population size. There is no direct correlation, as some states with higher populations do not necessarily have higher literacy rates and vice versa.</a:t>
            </a:r>
          </a:p>
        </p:txBody>
      </p:sp>
      <p:sp>
        <p:nvSpPr>
          <p:cNvPr name="TextBox 10" id="10"/>
          <p:cNvSpPr txBox="true"/>
          <p:nvPr/>
        </p:nvSpPr>
        <p:spPr>
          <a:xfrm rot="0">
            <a:off x="565466" y="7111181"/>
            <a:ext cx="2619486" cy="2844487"/>
          </a:xfrm>
          <a:prstGeom prst="rect">
            <a:avLst/>
          </a:prstGeom>
        </p:spPr>
        <p:txBody>
          <a:bodyPr anchor="t" rtlCol="false" tIns="0" lIns="0" bIns="0" rIns="0">
            <a:spAutoFit/>
          </a:bodyPr>
          <a:lstStyle/>
          <a:p>
            <a:pPr algn="ctr">
              <a:lnSpc>
                <a:spcPts val="2292"/>
              </a:lnSpc>
              <a:spcBef>
                <a:spcPct val="0"/>
              </a:spcBef>
            </a:pPr>
            <a:r>
              <a:rPr lang="en-US" sz="1637" spc="117">
                <a:solidFill>
                  <a:srgbClr val="4EA96F"/>
                </a:solidFill>
                <a:latin typeface="Bobby Jones Condensed"/>
                <a:ea typeface="Bobby Jones Condensed"/>
                <a:cs typeface="Bobby Jones Condensed"/>
                <a:sym typeface="Bobby Jones Condensed"/>
              </a:rPr>
              <a:t>9. Population Density More than 1000 People per km² by State (Scatter Plot)</a:t>
            </a:r>
          </a:p>
          <a:p>
            <a:pPr algn="ctr">
              <a:lnSpc>
                <a:spcPts val="2292"/>
              </a:lnSpc>
              <a:spcBef>
                <a:spcPct val="0"/>
              </a:spcBef>
            </a:pPr>
            <a:r>
              <a:rPr lang="en-US" sz="1637" spc="117">
                <a:solidFill>
                  <a:srgbClr val="000000"/>
                </a:solidFill>
                <a:latin typeface="Bobby Jones Condensed"/>
                <a:ea typeface="Bobby Jones Condensed"/>
                <a:cs typeface="Bobby Jones Condensed"/>
                <a:sym typeface="Bobby Jones Condensed"/>
              </a:rPr>
              <a:t>Insight: The scatter plot shows the states where population density exceeds 1000 people per km². This indicates highly populated areas, with states like Bihar and West Bengal being densely populated.</a:t>
            </a:r>
          </a:p>
        </p:txBody>
      </p:sp>
      <p:sp>
        <p:nvSpPr>
          <p:cNvPr name="TextBox 11" id="11"/>
          <p:cNvSpPr txBox="true"/>
          <p:nvPr/>
        </p:nvSpPr>
        <p:spPr>
          <a:xfrm rot="0">
            <a:off x="6529745" y="-201659"/>
            <a:ext cx="5228511" cy="2269194"/>
          </a:xfrm>
          <a:prstGeom prst="rect">
            <a:avLst/>
          </a:prstGeom>
        </p:spPr>
        <p:txBody>
          <a:bodyPr anchor="t" rtlCol="false" tIns="0" lIns="0" bIns="0" rIns="0">
            <a:spAutoFit/>
          </a:bodyPr>
          <a:lstStyle/>
          <a:p>
            <a:pPr algn="ctr">
              <a:lnSpc>
                <a:spcPts val="18251"/>
              </a:lnSpc>
              <a:spcBef>
                <a:spcPct val="0"/>
              </a:spcBef>
            </a:pPr>
            <a:r>
              <a:rPr lang="en-US" sz="13036" spc="938">
                <a:solidFill>
                  <a:srgbClr val="C1FF72"/>
                </a:solidFill>
                <a:latin typeface="Bobby Jones Condensed"/>
                <a:ea typeface="Bobby Jones Condensed"/>
                <a:cs typeface="Bobby Jones Condensed"/>
                <a:sym typeface="Bobby Jones Condensed"/>
              </a:rPr>
              <a:t>insights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9144000" y="5143500"/>
            <a:ext cx="9687638" cy="7517398"/>
          </a:xfrm>
          <a:custGeom>
            <a:avLst/>
            <a:gdLst/>
            <a:ahLst/>
            <a:cxnLst/>
            <a:rect r="r" b="b" t="t" l="l"/>
            <a:pathLst>
              <a:path h="7517398" w="9687638">
                <a:moveTo>
                  <a:pt x="9687638" y="0"/>
                </a:moveTo>
                <a:lnTo>
                  <a:pt x="0" y="0"/>
                </a:lnTo>
                <a:lnTo>
                  <a:pt x="0" y="7517398"/>
                </a:lnTo>
                <a:lnTo>
                  <a:pt x="9687638" y="7517398"/>
                </a:lnTo>
                <a:lnTo>
                  <a:pt x="968763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283928">
            <a:off x="12195961" y="1771125"/>
            <a:ext cx="3286979" cy="3298975"/>
          </a:xfrm>
          <a:custGeom>
            <a:avLst/>
            <a:gdLst/>
            <a:ahLst/>
            <a:cxnLst/>
            <a:rect r="r" b="b" t="t" l="l"/>
            <a:pathLst>
              <a:path h="3298975" w="3286979">
                <a:moveTo>
                  <a:pt x="0" y="0"/>
                </a:moveTo>
                <a:lnTo>
                  <a:pt x="3286979" y="0"/>
                </a:lnTo>
                <a:lnTo>
                  <a:pt x="3286979" y="3298975"/>
                </a:lnTo>
                <a:lnTo>
                  <a:pt x="0" y="3298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85037">
            <a:off x="-612530" y="-658849"/>
            <a:ext cx="3282459" cy="5389112"/>
          </a:xfrm>
          <a:custGeom>
            <a:avLst/>
            <a:gdLst/>
            <a:ahLst/>
            <a:cxnLst/>
            <a:rect r="r" b="b" t="t" l="l"/>
            <a:pathLst>
              <a:path h="5389112" w="3282459">
                <a:moveTo>
                  <a:pt x="0" y="0"/>
                </a:moveTo>
                <a:lnTo>
                  <a:pt x="3282460" y="0"/>
                </a:lnTo>
                <a:lnTo>
                  <a:pt x="3282460" y="5389112"/>
                </a:lnTo>
                <a:lnTo>
                  <a:pt x="0" y="53891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714885" y="3313855"/>
            <a:ext cx="6291657" cy="2242174"/>
          </a:xfrm>
          <a:prstGeom prst="rect">
            <a:avLst/>
          </a:prstGeom>
        </p:spPr>
        <p:txBody>
          <a:bodyPr anchor="t" rtlCol="false" tIns="0" lIns="0" bIns="0" rIns="0">
            <a:spAutoFit/>
          </a:bodyPr>
          <a:lstStyle/>
          <a:p>
            <a:pPr algn="r">
              <a:lnSpc>
                <a:spcPts val="18019"/>
              </a:lnSpc>
            </a:pPr>
            <a:r>
              <a:rPr lang="en-US" sz="12870" spc="926">
                <a:solidFill>
                  <a:srgbClr val="333652"/>
                </a:solidFill>
                <a:latin typeface="Bobby Jones Condensed"/>
                <a:ea typeface="Bobby Jones Condensed"/>
                <a:cs typeface="Bobby Jones Condensed"/>
                <a:sym typeface="Bobby Jones Condensed"/>
              </a:rPr>
              <a:t>thank you</a:t>
            </a:r>
          </a:p>
        </p:txBody>
      </p:sp>
      <p:sp>
        <p:nvSpPr>
          <p:cNvPr name="Freeform 7" id="7"/>
          <p:cNvSpPr/>
          <p:nvPr/>
        </p:nvSpPr>
        <p:spPr>
          <a:xfrm flipH="false" flipV="false" rot="-850931">
            <a:off x="11811701" y="8077231"/>
            <a:ext cx="1485200" cy="1035927"/>
          </a:xfrm>
          <a:custGeom>
            <a:avLst/>
            <a:gdLst/>
            <a:ahLst/>
            <a:cxnLst/>
            <a:rect r="r" b="b" t="t" l="l"/>
            <a:pathLst>
              <a:path h="1035927" w="1485200">
                <a:moveTo>
                  <a:pt x="0" y="0"/>
                </a:moveTo>
                <a:lnTo>
                  <a:pt x="1485200" y="0"/>
                </a:lnTo>
                <a:lnTo>
                  <a:pt x="1485200" y="1035927"/>
                </a:lnTo>
                <a:lnTo>
                  <a:pt x="0" y="10359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59668" y="551100"/>
            <a:ext cx="7278086" cy="2765178"/>
          </a:xfrm>
          <a:prstGeom prst="rect">
            <a:avLst/>
          </a:prstGeom>
        </p:spPr>
        <p:txBody>
          <a:bodyPr anchor="t" rtlCol="false" tIns="0" lIns="0" bIns="0" rIns="0">
            <a:spAutoFit/>
          </a:bodyPr>
          <a:lstStyle/>
          <a:p>
            <a:pPr algn="r">
              <a:lnSpc>
                <a:spcPts val="11036"/>
              </a:lnSpc>
            </a:pPr>
            <a:r>
              <a:rPr lang="en-US" sz="7883" spc="567">
                <a:solidFill>
                  <a:srgbClr val="333652"/>
                </a:solidFill>
                <a:latin typeface="Bobby Jones Condensed"/>
                <a:ea typeface="Bobby Jones Condensed"/>
                <a:cs typeface="Bobby Jones Condensed"/>
                <a:sym typeface="Bobby Jones Condensed"/>
              </a:rPr>
              <a:t>objective of the project</a:t>
            </a:r>
          </a:p>
        </p:txBody>
      </p:sp>
      <p:sp>
        <p:nvSpPr>
          <p:cNvPr name="Freeform 4" id="4"/>
          <p:cNvSpPr/>
          <p:nvPr/>
        </p:nvSpPr>
        <p:spPr>
          <a:xfrm flipH="true" flipV="false" rot="-9929971">
            <a:off x="3580406" y="5682685"/>
            <a:ext cx="4482001" cy="1377197"/>
          </a:xfrm>
          <a:custGeom>
            <a:avLst/>
            <a:gdLst/>
            <a:ahLst/>
            <a:cxnLst/>
            <a:rect r="r" b="b" t="t" l="l"/>
            <a:pathLst>
              <a:path h="1377197" w="4482001">
                <a:moveTo>
                  <a:pt x="4482001" y="0"/>
                </a:moveTo>
                <a:lnTo>
                  <a:pt x="0" y="0"/>
                </a:lnTo>
                <a:lnTo>
                  <a:pt x="0" y="1377197"/>
                </a:lnTo>
                <a:lnTo>
                  <a:pt x="4482001" y="1377197"/>
                </a:lnTo>
                <a:lnTo>
                  <a:pt x="448200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365743">
            <a:off x="2295910" y="5902340"/>
            <a:ext cx="2366928" cy="2458196"/>
          </a:xfrm>
          <a:custGeom>
            <a:avLst/>
            <a:gdLst/>
            <a:ahLst/>
            <a:cxnLst/>
            <a:rect r="r" b="b" t="t" l="l"/>
            <a:pathLst>
              <a:path h="2458196" w="2366928">
                <a:moveTo>
                  <a:pt x="0" y="0"/>
                </a:moveTo>
                <a:lnTo>
                  <a:pt x="2366929" y="0"/>
                </a:lnTo>
                <a:lnTo>
                  <a:pt x="2366929" y="2458195"/>
                </a:lnTo>
                <a:lnTo>
                  <a:pt x="0" y="24581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4251094">
            <a:off x="611805" y="7486901"/>
            <a:ext cx="1391551" cy="4114800"/>
          </a:xfrm>
          <a:custGeom>
            <a:avLst/>
            <a:gdLst/>
            <a:ahLst/>
            <a:cxnLst/>
            <a:rect r="r" b="b" t="t" l="l"/>
            <a:pathLst>
              <a:path h="4114800" w="1391551">
                <a:moveTo>
                  <a:pt x="0" y="0"/>
                </a:moveTo>
                <a:lnTo>
                  <a:pt x="1391551" y="0"/>
                </a:lnTo>
                <a:lnTo>
                  <a:pt x="1391551"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614265" y="228330"/>
            <a:ext cx="9063412" cy="8807721"/>
          </a:xfrm>
          <a:prstGeom prst="rect">
            <a:avLst/>
          </a:prstGeom>
        </p:spPr>
        <p:txBody>
          <a:bodyPr anchor="t" rtlCol="false" tIns="0" lIns="0" bIns="0" rIns="0">
            <a:spAutoFit/>
          </a:bodyPr>
          <a:lstStyle/>
          <a:p>
            <a:pPr algn="ctr">
              <a:lnSpc>
                <a:spcPts val="5423"/>
              </a:lnSpc>
            </a:pPr>
            <a:r>
              <a:rPr lang="en-US" sz="3874">
                <a:solidFill>
                  <a:srgbClr val="333652"/>
                </a:solidFill>
                <a:latin typeface="Catamaran Semi-Bold"/>
                <a:ea typeface="Catamaran Semi-Bold"/>
                <a:cs typeface="Catamaran Semi-Bold"/>
                <a:sym typeface="Catamaran Semi-Bold"/>
              </a:rPr>
              <a:t>A Visual Analysis" project is to provide an in-depth and interactive exploration of India's census data. By leveraging various visualizations and key performance indicators (KPIs), the project aims to present insights into the population distribution, growth trends, literacy rates, and gender demographics across states and districts. The goal is to enable users to understand and analyze demographic patterns, identify correlations, and make data-driven decisions based on the visual representation of complex data.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624935" y="-180975"/>
            <a:ext cx="5038130" cy="1388899"/>
          </a:xfrm>
          <a:prstGeom prst="rect">
            <a:avLst/>
          </a:prstGeom>
        </p:spPr>
        <p:txBody>
          <a:bodyPr anchor="t" rtlCol="false" tIns="0" lIns="0" bIns="0" rIns="0">
            <a:spAutoFit/>
          </a:bodyPr>
          <a:lstStyle/>
          <a:p>
            <a:pPr algn="l">
              <a:lnSpc>
                <a:spcPts val="11121"/>
              </a:lnSpc>
              <a:spcBef>
                <a:spcPct val="0"/>
              </a:spcBef>
            </a:pPr>
            <a:r>
              <a:rPr lang="en-US" sz="7943" spc="571">
                <a:solidFill>
                  <a:srgbClr val="000000"/>
                </a:solidFill>
                <a:latin typeface="Bobby Jones Condensed"/>
                <a:ea typeface="Bobby Jones Condensed"/>
                <a:cs typeface="Bobby Jones Condensed"/>
                <a:sym typeface="Bobby Jones Condensed"/>
              </a:rPr>
              <a:t>introduction</a:t>
            </a:r>
          </a:p>
        </p:txBody>
      </p:sp>
      <p:sp>
        <p:nvSpPr>
          <p:cNvPr name="TextBox 3" id="3"/>
          <p:cNvSpPr txBox="true"/>
          <p:nvPr/>
        </p:nvSpPr>
        <p:spPr>
          <a:xfrm rot="0">
            <a:off x="295325" y="1420098"/>
            <a:ext cx="17697350" cy="8094012"/>
          </a:xfrm>
          <a:prstGeom prst="rect">
            <a:avLst/>
          </a:prstGeom>
        </p:spPr>
        <p:txBody>
          <a:bodyPr anchor="t" rtlCol="false" tIns="0" lIns="0" bIns="0" rIns="0">
            <a:spAutoFit/>
          </a:bodyPr>
          <a:lstStyle/>
          <a:p>
            <a:pPr algn="ctr">
              <a:lnSpc>
                <a:spcPts val="5373"/>
              </a:lnSpc>
              <a:spcBef>
                <a:spcPct val="0"/>
              </a:spcBef>
            </a:pPr>
            <a:r>
              <a:rPr lang="en-US" sz="3838" spc="276">
                <a:solidFill>
                  <a:srgbClr val="000000"/>
                </a:solidFill>
                <a:latin typeface="Bobby Jones Condensed"/>
                <a:ea typeface="Bobby Jones Condensed"/>
                <a:cs typeface="Bobby Jones Condensed"/>
                <a:sym typeface="Bobby Jones Condensed"/>
              </a:rPr>
              <a:t>A Visual Analysis" project is designed to offer a comprehensive and interactive exploration of India's census data, highlighting key demographic trends and patterns.</a:t>
            </a:r>
          </a:p>
          <a:p>
            <a:pPr algn="ctr">
              <a:lnSpc>
                <a:spcPts val="5373"/>
              </a:lnSpc>
              <a:spcBef>
                <a:spcPct val="0"/>
              </a:spcBef>
            </a:pPr>
          </a:p>
          <a:p>
            <a:pPr algn="ctr">
              <a:lnSpc>
                <a:spcPts val="5373"/>
              </a:lnSpc>
              <a:spcBef>
                <a:spcPct val="0"/>
              </a:spcBef>
            </a:pPr>
            <a:r>
              <a:rPr lang="en-US" sz="3838" spc="276">
                <a:solidFill>
                  <a:srgbClr val="000000"/>
                </a:solidFill>
                <a:latin typeface="Bobby Jones Condensed"/>
                <a:ea typeface="Bobby Jones Condensed"/>
                <a:cs typeface="Bobby Jones Condensed"/>
                <a:sym typeface="Bobby Jones Condensed"/>
              </a:rPr>
              <a:t> Utilizing a range of visualizations, including bar charts, line graphs, pie charts, and scatter plots, this project provides insights into population distribution, growth rates, literacy levels, and gender ratios across various states and districts in India.</a:t>
            </a:r>
          </a:p>
          <a:p>
            <a:pPr algn="ctr">
              <a:lnSpc>
                <a:spcPts val="5373"/>
              </a:lnSpc>
              <a:spcBef>
                <a:spcPct val="0"/>
              </a:spcBef>
            </a:pPr>
          </a:p>
          <a:p>
            <a:pPr algn="ctr">
              <a:lnSpc>
                <a:spcPts val="5373"/>
              </a:lnSpc>
              <a:spcBef>
                <a:spcPct val="0"/>
              </a:spcBef>
            </a:pPr>
            <a:r>
              <a:rPr lang="en-US" sz="3838" spc="276">
                <a:solidFill>
                  <a:srgbClr val="000000"/>
                </a:solidFill>
                <a:latin typeface="Bobby Jones Condensed"/>
                <a:ea typeface="Bobby Jones Condensed"/>
                <a:cs typeface="Bobby Jones Condensed"/>
                <a:sym typeface="Bobby Jones Condensed"/>
              </a:rPr>
              <a:t> Through the use of slicers and KPIs, users can easily navigate and filter the data, making it an accessible tool for analyzing the complex demographic landscape of the country. </a:t>
            </a:r>
          </a:p>
          <a:p>
            <a:pPr algn="ctr">
              <a:lnSpc>
                <a:spcPts val="5373"/>
              </a:lnSpc>
              <a:spcBef>
                <a:spcPct val="0"/>
              </a:spcBef>
            </a:pPr>
          </a:p>
          <a:p>
            <a:pPr algn="ctr">
              <a:lnSpc>
                <a:spcPts val="5373"/>
              </a:lnSpc>
              <a:spcBef>
                <a:spcPct val="0"/>
              </a:spcBef>
            </a:pPr>
            <a:r>
              <a:rPr lang="en-US" sz="3838" spc="276">
                <a:solidFill>
                  <a:srgbClr val="000000"/>
                </a:solidFill>
                <a:latin typeface="Bobby Jones Condensed"/>
                <a:ea typeface="Bobby Jones Condensed"/>
                <a:cs typeface="Bobby Jones Condensed"/>
                <a:sym typeface="Bobby Jones Condensed"/>
              </a:rPr>
              <a:t>The project serves as a valuable resource for researchers, policymakers, and anyone interested in understanding India's evolving demographic profile.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649782" y="792488"/>
            <a:ext cx="15319573" cy="5669212"/>
          </a:xfrm>
          <a:custGeom>
            <a:avLst/>
            <a:gdLst/>
            <a:ahLst/>
            <a:cxnLst/>
            <a:rect r="r" b="b" t="t" l="l"/>
            <a:pathLst>
              <a:path h="5669212" w="15319573">
                <a:moveTo>
                  <a:pt x="0" y="0"/>
                </a:moveTo>
                <a:lnTo>
                  <a:pt x="15319573" y="0"/>
                </a:lnTo>
                <a:lnTo>
                  <a:pt x="15319573" y="5669212"/>
                </a:lnTo>
                <a:lnTo>
                  <a:pt x="0" y="5669212"/>
                </a:lnTo>
                <a:lnTo>
                  <a:pt x="0" y="0"/>
                </a:lnTo>
                <a:close/>
              </a:path>
            </a:pathLst>
          </a:custGeom>
          <a:blipFill>
            <a:blip r:embed="rId3"/>
            <a:stretch>
              <a:fillRect l="-172" t="0" r="-172" b="-7434"/>
            </a:stretch>
          </a:blipFill>
        </p:spPr>
      </p:sp>
      <p:sp>
        <p:nvSpPr>
          <p:cNvPr name="Freeform 4" id="4"/>
          <p:cNvSpPr/>
          <p:nvPr/>
        </p:nvSpPr>
        <p:spPr>
          <a:xfrm flipH="false" flipV="false" rot="0">
            <a:off x="11807494" y="5532452"/>
            <a:ext cx="5987503" cy="4421502"/>
          </a:xfrm>
          <a:custGeom>
            <a:avLst/>
            <a:gdLst/>
            <a:ahLst/>
            <a:cxnLst/>
            <a:rect r="r" b="b" t="t" l="l"/>
            <a:pathLst>
              <a:path h="4421502" w="5987503">
                <a:moveTo>
                  <a:pt x="0" y="0"/>
                </a:moveTo>
                <a:lnTo>
                  <a:pt x="5987503" y="0"/>
                </a:lnTo>
                <a:lnTo>
                  <a:pt x="5987503" y="4421502"/>
                </a:lnTo>
                <a:lnTo>
                  <a:pt x="0" y="4421502"/>
                </a:lnTo>
                <a:lnTo>
                  <a:pt x="0" y="0"/>
                </a:lnTo>
                <a:close/>
              </a:path>
            </a:pathLst>
          </a:custGeom>
          <a:blipFill>
            <a:blip r:embed="rId4"/>
            <a:stretch>
              <a:fillRect l="-1879" t="0" r="-1879" b="-25833"/>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3383" y="596644"/>
            <a:ext cx="17381235" cy="3426318"/>
          </a:xfrm>
          <a:custGeom>
            <a:avLst/>
            <a:gdLst/>
            <a:ahLst/>
            <a:cxnLst/>
            <a:rect r="r" b="b" t="t" l="l"/>
            <a:pathLst>
              <a:path h="3426318" w="17381235">
                <a:moveTo>
                  <a:pt x="0" y="0"/>
                </a:moveTo>
                <a:lnTo>
                  <a:pt x="17381234" y="0"/>
                </a:lnTo>
                <a:lnTo>
                  <a:pt x="17381234" y="3426318"/>
                </a:lnTo>
                <a:lnTo>
                  <a:pt x="0" y="3426318"/>
                </a:lnTo>
                <a:lnTo>
                  <a:pt x="0" y="0"/>
                </a:lnTo>
                <a:close/>
              </a:path>
            </a:pathLst>
          </a:custGeom>
          <a:blipFill>
            <a:blip r:embed="rId2"/>
            <a:stretch>
              <a:fillRect l="0" t="0" r="-189" b="0"/>
            </a:stretch>
          </a:blipFill>
        </p:spPr>
      </p:sp>
      <p:sp>
        <p:nvSpPr>
          <p:cNvPr name="Freeform 3" id="3"/>
          <p:cNvSpPr/>
          <p:nvPr/>
        </p:nvSpPr>
        <p:spPr>
          <a:xfrm flipH="false" flipV="false" rot="0">
            <a:off x="12929815" y="4575423"/>
            <a:ext cx="4329485" cy="5299887"/>
          </a:xfrm>
          <a:custGeom>
            <a:avLst/>
            <a:gdLst/>
            <a:ahLst/>
            <a:cxnLst/>
            <a:rect r="r" b="b" t="t" l="l"/>
            <a:pathLst>
              <a:path h="5299887" w="4329485">
                <a:moveTo>
                  <a:pt x="0" y="0"/>
                </a:moveTo>
                <a:lnTo>
                  <a:pt x="4329485" y="0"/>
                </a:lnTo>
                <a:lnTo>
                  <a:pt x="4329485" y="5299888"/>
                </a:lnTo>
                <a:lnTo>
                  <a:pt x="0" y="5299888"/>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0447" y="532193"/>
            <a:ext cx="14614082" cy="5596883"/>
          </a:xfrm>
          <a:custGeom>
            <a:avLst/>
            <a:gdLst/>
            <a:ahLst/>
            <a:cxnLst/>
            <a:rect r="r" b="b" t="t" l="l"/>
            <a:pathLst>
              <a:path h="5596883" w="14614082">
                <a:moveTo>
                  <a:pt x="0" y="0"/>
                </a:moveTo>
                <a:lnTo>
                  <a:pt x="14614082" y="0"/>
                </a:lnTo>
                <a:lnTo>
                  <a:pt x="14614082" y="5596883"/>
                </a:lnTo>
                <a:lnTo>
                  <a:pt x="0" y="5596883"/>
                </a:lnTo>
                <a:lnTo>
                  <a:pt x="0" y="0"/>
                </a:lnTo>
                <a:close/>
              </a:path>
            </a:pathLst>
          </a:custGeom>
          <a:blipFill>
            <a:blip r:embed="rId2"/>
            <a:stretch>
              <a:fillRect l="0" t="0" r="0" b="0"/>
            </a:stretch>
          </a:blipFill>
        </p:spPr>
      </p:sp>
      <p:sp>
        <p:nvSpPr>
          <p:cNvPr name="Freeform 3" id="3"/>
          <p:cNvSpPr/>
          <p:nvPr/>
        </p:nvSpPr>
        <p:spPr>
          <a:xfrm flipH="false" flipV="false" rot="0">
            <a:off x="12162428" y="7796342"/>
            <a:ext cx="4594725" cy="1461958"/>
          </a:xfrm>
          <a:custGeom>
            <a:avLst/>
            <a:gdLst/>
            <a:ahLst/>
            <a:cxnLst/>
            <a:rect r="r" b="b" t="t" l="l"/>
            <a:pathLst>
              <a:path h="1461958" w="4594725">
                <a:moveTo>
                  <a:pt x="0" y="0"/>
                </a:moveTo>
                <a:lnTo>
                  <a:pt x="4594726" y="0"/>
                </a:lnTo>
                <a:lnTo>
                  <a:pt x="4594726" y="1461958"/>
                </a:lnTo>
                <a:lnTo>
                  <a:pt x="0" y="1461958"/>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2745" y="676210"/>
            <a:ext cx="15673292" cy="5156832"/>
          </a:xfrm>
          <a:custGeom>
            <a:avLst/>
            <a:gdLst/>
            <a:ahLst/>
            <a:cxnLst/>
            <a:rect r="r" b="b" t="t" l="l"/>
            <a:pathLst>
              <a:path h="5156832" w="15673292">
                <a:moveTo>
                  <a:pt x="0" y="0"/>
                </a:moveTo>
                <a:lnTo>
                  <a:pt x="15673293" y="0"/>
                </a:lnTo>
                <a:lnTo>
                  <a:pt x="15673293" y="5156832"/>
                </a:lnTo>
                <a:lnTo>
                  <a:pt x="0" y="5156832"/>
                </a:lnTo>
                <a:lnTo>
                  <a:pt x="0" y="0"/>
                </a:lnTo>
                <a:close/>
              </a:path>
            </a:pathLst>
          </a:custGeom>
          <a:blipFill>
            <a:blip r:embed="rId2"/>
            <a:stretch>
              <a:fillRect l="0" t="0" r="0" b="0"/>
            </a:stretch>
          </a:blipFill>
        </p:spPr>
      </p:sp>
      <p:sp>
        <p:nvSpPr>
          <p:cNvPr name="Freeform 3" id="3"/>
          <p:cNvSpPr/>
          <p:nvPr/>
        </p:nvSpPr>
        <p:spPr>
          <a:xfrm flipH="false" flipV="false" rot="0">
            <a:off x="12187942" y="7857899"/>
            <a:ext cx="4621323" cy="1400401"/>
          </a:xfrm>
          <a:custGeom>
            <a:avLst/>
            <a:gdLst/>
            <a:ahLst/>
            <a:cxnLst/>
            <a:rect r="r" b="b" t="t" l="l"/>
            <a:pathLst>
              <a:path h="1400401" w="4621323">
                <a:moveTo>
                  <a:pt x="0" y="0"/>
                </a:moveTo>
                <a:lnTo>
                  <a:pt x="4621323" y="0"/>
                </a:lnTo>
                <a:lnTo>
                  <a:pt x="4621323" y="1400401"/>
                </a:lnTo>
                <a:lnTo>
                  <a:pt x="0" y="1400401"/>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5491" y="339107"/>
            <a:ext cx="14691592" cy="5353508"/>
          </a:xfrm>
          <a:custGeom>
            <a:avLst/>
            <a:gdLst/>
            <a:ahLst/>
            <a:cxnLst/>
            <a:rect r="r" b="b" t="t" l="l"/>
            <a:pathLst>
              <a:path h="5353508" w="14691592">
                <a:moveTo>
                  <a:pt x="0" y="0"/>
                </a:moveTo>
                <a:lnTo>
                  <a:pt x="14691592" y="0"/>
                </a:lnTo>
                <a:lnTo>
                  <a:pt x="14691592" y="5353509"/>
                </a:lnTo>
                <a:lnTo>
                  <a:pt x="0" y="5353509"/>
                </a:lnTo>
                <a:lnTo>
                  <a:pt x="0" y="0"/>
                </a:lnTo>
                <a:close/>
              </a:path>
            </a:pathLst>
          </a:custGeom>
          <a:blipFill>
            <a:blip r:embed="rId2"/>
            <a:stretch>
              <a:fillRect l="0" t="0" r="0" b="0"/>
            </a:stretch>
          </a:blipFill>
        </p:spPr>
      </p:sp>
      <p:sp>
        <p:nvSpPr>
          <p:cNvPr name="Freeform 3" id="3"/>
          <p:cNvSpPr/>
          <p:nvPr/>
        </p:nvSpPr>
        <p:spPr>
          <a:xfrm flipH="false" flipV="false" rot="0">
            <a:off x="10107021" y="4857064"/>
            <a:ext cx="6786676" cy="4228348"/>
          </a:xfrm>
          <a:custGeom>
            <a:avLst/>
            <a:gdLst/>
            <a:ahLst/>
            <a:cxnLst/>
            <a:rect r="r" b="b" t="t" l="l"/>
            <a:pathLst>
              <a:path h="4228348" w="6786676">
                <a:moveTo>
                  <a:pt x="0" y="0"/>
                </a:moveTo>
                <a:lnTo>
                  <a:pt x="6786677" y="0"/>
                </a:lnTo>
                <a:lnTo>
                  <a:pt x="6786677" y="4228348"/>
                </a:lnTo>
                <a:lnTo>
                  <a:pt x="0" y="4228348"/>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4378" y="686002"/>
            <a:ext cx="15889901" cy="6706384"/>
          </a:xfrm>
          <a:custGeom>
            <a:avLst/>
            <a:gdLst/>
            <a:ahLst/>
            <a:cxnLst/>
            <a:rect r="r" b="b" t="t" l="l"/>
            <a:pathLst>
              <a:path h="6706384" w="15889901">
                <a:moveTo>
                  <a:pt x="0" y="0"/>
                </a:moveTo>
                <a:lnTo>
                  <a:pt x="15889901" y="0"/>
                </a:lnTo>
                <a:lnTo>
                  <a:pt x="15889901" y="6706384"/>
                </a:lnTo>
                <a:lnTo>
                  <a:pt x="0" y="6706384"/>
                </a:lnTo>
                <a:lnTo>
                  <a:pt x="0" y="0"/>
                </a:lnTo>
                <a:close/>
              </a:path>
            </a:pathLst>
          </a:custGeom>
          <a:blipFill>
            <a:blip r:embed="rId2"/>
            <a:stretch>
              <a:fillRect l="0" t="0" r="0" b="0"/>
            </a:stretch>
          </a:blipFill>
        </p:spPr>
      </p:sp>
      <p:sp>
        <p:nvSpPr>
          <p:cNvPr name="Freeform 3" id="3"/>
          <p:cNvSpPr/>
          <p:nvPr/>
        </p:nvSpPr>
        <p:spPr>
          <a:xfrm flipH="false" flipV="false" rot="0">
            <a:off x="11536554" y="4202182"/>
            <a:ext cx="5077725" cy="5056118"/>
          </a:xfrm>
          <a:custGeom>
            <a:avLst/>
            <a:gdLst/>
            <a:ahLst/>
            <a:cxnLst/>
            <a:rect r="r" b="b" t="t" l="l"/>
            <a:pathLst>
              <a:path h="5056118" w="5077725">
                <a:moveTo>
                  <a:pt x="0" y="0"/>
                </a:moveTo>
                <a:lnTo>
                  <a:pt x="5077725" y="0"/>
                </a:lnTo>
                <a:lnTo>
                  <a:pt x="5077725" y="5056118"/>
                </a:lnTo>
                <a:lnTo>
                  <a:pt x="0" y="5056118"/>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DAGOu3NlyRk</dc:identifier>
  <dcterms:modified xsi:type="dcterms:W3CDTF">2011-08-01T06:04:30Z</dcterms:modified>
  <cp:revision>1</cp:revision>
  <dc:title>Colorful Doodle Creative Project Presentation</dc:title>
</cp:coreProperties>
</file>