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310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EDEB-F7CA-44EB-A31C-EF3910C9BC9E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19F6-2797-490D-81F3-51F96CB3F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13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C0939-B457-4D58-ADF8-B3ED9C9243EB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6050" y="854075"/>
            <a:ext cx="7642225" cy="42989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230" y="5439755"/>
            <a:ext cx="5878634" cy="5159432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2102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72AC7-3786-45F2-90BC-228416AD8BB6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9170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B2C50-FA73-444A-A4B7-FE947BAB04CC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9160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C6CC5-BE1F-425C-BB94-B87D55AFBB0F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5184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DC86B-78C9-433F-A8A1-5F7A1FCEFF5F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04305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C0C19-F7A6-44FF-B0D9-36A2741F29B9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0928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C0C19-F7A6-44FF-B0D9-36A2741F29B9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05358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70522-A5B8-4296-BC7F-341B0822449F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4540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D4BEB-C816-4BBF-AA72-65A44E56497B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7176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239DC-0FA2-4D06-8DA0-9B6B5D818A68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17354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3EF47-0E0F-4790-8CA2-D32D109877A6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3561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A4101-5DE9-4659-8E58-3699C418FDD4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77240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4142D-D62F-4DD6-BE7F-B5BB20EC5C63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01237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940BF-D788-4041-AB3F-A37A0B93A50F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7601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915E4-15FD-4201-9694-19504A43EB69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93028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54496-EDF7-4D80-B55B-9CC02E18F589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13268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96DA6-BA4B-4B2A-B371-E81EDBBA6AB3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5302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FBDB6-2622-42B0-950E-E151AA2982A1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093426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CFE4F6-B84E-41B2-9629-46CB88E77CD0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062275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915090-90B7-4F94-B2E0-DE3A6BD877A1}" type="slidenum">
              <a:rPr lang="en-US" altLang="zh-TW" smtClean="0"/>
              <a:pPr/>
              <a:t>49</a:t>
            </a:fld>
            <a:endParaRPr lang="en-US" altLang="zh-TW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084328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8C9A9-657D-46B9-B8A9-0FA6CFBF31D3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65978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43262-FF0F-47D5-B135-6DFEF4F6EFCE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8351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CE377-F0FA-4ABA-BDAA-B172935A0526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748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B46D-345C-499E-A822-647619446BAE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9078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87F1A-3634-44C1-8CC3-433D782D0B2E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8539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800B8-2E90-4639-85F6-DD4DE73F4CB3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931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7B451-A408-4715-8C6C-1FCE3A2CFBEA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6019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AA8E6-B2D9-4E7C-8DB3-E97F4004FE9E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9328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26426-553F-450E-9380-9C6C7D986873}" type="datetime1">
              <a:rPr lang="zh-TW" altLang="en-US" smtClean="0"/>
              <a:t>2021/3/17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CSIE, NTUT, TAIWAN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941F1-2EB7-46AD-9F42-F76C0E2127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025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A8DC2-DCCA-473D-A030-40AEA5DDEDEA}" type="datetime1">
              <a:rPr lang="zh-TW" altLang="en-US" smtClean="0"/>
              <a:t>2021/3/17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CSIE, NTUT, TAIWAN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226A9-2F91-4097-AA44-5D99608923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159848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6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man.ac.uk/~pjj/bnf/c_syntax.bn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ata_structur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124712" y="1106424"/>
            <a:ext cx="10469880" cy="1384077"/>
          </a:xfrm>
        </p:spPr>
        <p:txBody>
          <a:bodyPr anchor="ctr" anchorCtr="0"/>
          <a:lstStyle/>
          <a:p>
            <a:r>
              <a:rPr lang="en-US" altLang="zh-TW" dirty="0" smtClean="0"/>
              <a:t>Introduction and Recursion</a:t>
            </a:r>
            <a:endParaRPr lang="zh-TW" altLang="en-US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>
          <a:xfrm>
            <a:off x="2711624" y="4557788"/>
            <a:ext cx="7057082" cy="172819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29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Expressing Algorithms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Ways to express an algorithm</a:t>
            </a:r>
          </a:p>
          <a:p>
            <a:pPr lvl="1" eaLnBrk="1" hangingPunct="1"/>
            <a:r>
              <a:rPr lang="en-US" altLang="zh-TW" sz="2800" dirty="0"/>
              <a:t>Natural languages</a:t>
            </a:r>
          </a:p>
          <a:p>
            <a:pPr lvl="1" eaLnBrk="1" hangingPunct="1"/>
            <a:r>
              <a:rPr lang="en-US" altLang="zh-TW" sz="2800" dirty="0"/>
              <a:t>Graphic (flow chart)</a:t>
            </a:r>
          </a:p>
          <a:p>
            <a:pPr lvl="1" eaLnBrk="1" hangingPunct="1"/>
            <a:r>
              <a:rPr lang="en-US" altLang="zh-TW" sz="2800" dirty="0"/>
              <a:t>Programming languages</a:t>
            </a:r>
          </a:p>
          <a:p>
            <a:pPr lvl="2" eaLnBrk="1" hangingPunct="1"/>
            <a:r>
              <a:rPr lang="en-US" altLang="zh-TW" sz="2400" dirty="0" smtClean="0"/>
              <a:t>Real programming languages, like C/C++</a:t>
            </a:r>
          </a:p>
          <a:p>
            <a:pPr lvl="2" eaLnBrk="1" hangingPunct="1"/>
            <a:r>
              <a:rPr lang="en-US" altLang="zh-TW" sz="2400" b="1" i="1" dirty="0" smtClean="0">
                <a:solidFill>
                  <a:srgbClr val="0000FF"/>
                </a:solidFill>
              </a:rPr>
              <a:t>Pseudo-code</a:t>
            </a:r>
            <a:r>
              <a:rPr lang="en-US" altLang="zh-TW" sz="2400" dirty="0" smtClean="0"/>
              <a:t> representation</a:t>
            </a:r>
          </a:p>
        </p:txBody>
      </p:sp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6B1B6B-7833-405E-B000-A66789289AA6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pic>
        <p:nvPicPr>
          <p:cNvPr id="6" name="Picture 4" descr="http://home.roboticlab.eu/_media/images/programming/algorithm_example2.png?w=5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93" y="4575821"/>
            <a:ext cx="2926016" cy="1963091"/>
          </a:xfrm>
          <a:prstGeom prst="rect">
            <a:avLst/>
          </a:prstGeom>
          <a:solidFill>
            <a:srgbClr val="66CCFF"/>
          </a:solidFill>
          <a:effectLst>
            <a:softEdge rad="63500"/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02" y="4243629"/>
            <a:ext cx="2289588" cy="229528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58" y="2388991"/>
            <a:ext cx="3491138" cy="288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2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F7A65A-7559-41D6-B5FE-652AC1E65338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Data Structures and Algorithms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Pseudo-code</a:t>
            </a:r>
            <a:r>
              <a:rPr lang="en-US" altLang="zh-TW" dirty="0" smtClean="0"/>
              <a:t> </a:t>
            </a:r>
          </a:p>
          <a:p>
            <a:pPr eaLnBrk="1" hangingPunct="1"/>
            <a:r>
              <a:rPr lang="en-US" altLang="zh-TW" dirty="0" smtClean="0"/>
              <a:t>Recursion</a:t>
            </a:r>
          </a:p>
        </p:txBody>
      </p:sp>
      <p:pic>
        <p:nvPicPr>
          <p:cNvPr id="6146" name="Picture 2" descr="http://i.stack.imgur.com/JW05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780928"/>
            <a:ext cx="4630366" cy="31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Maximum of Three Numbers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dirty="0" smtClean="0"/>
              <a:t>	</a:t>
            </a:r>
            <a:r>
              <a:rPr kumimoji="0" lang="en-US" altLang="zh-TW" b="1" dirty="0" smtClean="0"/>
              <a:t>Problem:</a:t>
            </a:r>
            <a:r>
              <a:rPr kumimoji="0" lang="en-US" altLang="zh-TW" dirty="0" smtClean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dirty="0" smtClean="0"/>
              <a:t>	Find the largest of the numbers </a:t>
            </a:r>
            <a:r>
              <a:rPr kumimoji="0" lang="en-US" altLang="zh-TW" i="1" dirty="0" smtClean="0"/>
              <a:t>a</a:t>
            </a:r>
            <a:r>
              <a:rPr kumimoji="0" lang="en-US" altLang="zh-TW" dirty="0" smtClean="0"/>
              <a:t>, </a:t>
            </a:r>
            <a:r>
              <a:rPr kumimoji="0" lang="en-US" altLang="zh-TW" i="1" dirty="0" smtClean="0"/>
              <a:t>b</a:t>
            </a:r>
            <a:r>
              <a:rPr kumimoji="0" lang="en-US" altLang="zh-TW" dirty="0" smtClean="0"/>
              <a:t>, and </a:t>
            </a:r>
            <a:r>
              <a:rPr kumimoji="0" lang="en-US" altLang="zh-TW" i="1" dirty="0" smtClean="0"/>
              <a:t>c</a:t>
            </a:r>
            <a:r>
              <a:rPr kumimoji="0" lang="en-US" altLang="zh-TW" dirty="0" smtClean="0"/>
              <a:t>.</a:t>
            </a:r>
          </a:p>
          <a:p>
            <a:pPr eaLnBrk="1" hangingPunct="1"/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Instance: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Input: 45, 30, and 55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Output: 55</a:t>
            </a: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4595A-B949-46F2-9527-0D2DC7B99EA6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067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altLang="zh-TW" dirty="0" smtClean="0">
                <a:ea typeface="新細明體" pitchFamily="18" charset="-120"/>
              </a:rPr>
              <a:t>Idea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Using English: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Select the first element as the largest one to compare the other two elements contiguously and replace the largest if the current largest one is smaller than  the compared element</a:t>
            </a:r>
            <a:endParaRPr lang="zh-TW" altLang="en-US" dirty="0"/>
          </a:p>
        </p:txBody>
      </p:sp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835D8-BBEF-42DA-8330-AED1B5FF379A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3525366" y="4021353"/>
            <a:ext cx="4572000" cy="25545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Input Parameters: a, b, c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Output Parameter: x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max(a</a:t>
            </a:r>
            <a:r>
              <a:rPr lang="en-US" altLang="zh-TW" sz="1600" dirty="0" smtClean="0">
                <a:solidFill>
                  <a:srgbClr val="0000CC"/>
                </a:solidFill>
                <a:latin typeface="Arial" pitchFamily="34" charset="0"/>
              </a:rPr>
              <a:t>,</a:t>
            </a:r>
            <a:r>
              <a:rPr lang="zh-TW" altLang="en-US" sz="1600" dirty="0" smtClean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altLang="zh-TW" sz="1600" dirty="0" smtClean="0">
                <a:solidFill>
                  <a:srgbClr val="0000CC"/>
                </a:solidFill>
                <a:latin typeface="Arial" pitchFamily="34" charset="0"/>
              </a:rPr>
              <a:t>b,</a:t>
            </a:r>
            <a:r>
              <a:rPr lang="zh-TW" altLang="en-US" sz="1600" dirty="0" smtClean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altLang="zh-TW" sz="1600" dirty="0" smtClean="0">
                <a:solidFill>
                  <a:srgbClr val="0000CC"/>
                </a:solidFill>
                <a:latin typeface="Arial" pitchFamily="34" charset="0"/>
              </a:rPr>
              <a:t>c</a:t>
            </a:r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) {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	x = a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 	if (b &gt; x) // if b is larger than x, update x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  		x = b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 	if (c &gt; x) // if c is larger than x, update x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  		x = c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        return x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25168" y="3437153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TW" sz="3200" dirty="0">
                <a:solidFill>
                  <a:srgbClr val="0000CC"/>
                </a:solidFill>
              </a:rPr>
              <a:t>Expressing the idea in a programming-like way</a:t>
            </a:r>
          </a:p>
        </p:txBody>
      </p:sp>
    </p:spTree>
    <p:extLst>
      <p:ext uri="{BB962C8B-B14F-4D97-AF65-F5344CB8AC3E}">
        <p14:creationId xmlns:p14="http://schemas.microsoft.com/office/powerpoint/2010/main" val="185916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Pseudo-code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DF45B-92A9-47DC-A08A-57A5F18B4EE6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pic>
        <p:nvPicPr>
          <p:cNvPr id="21" name="圖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99" y="1995847"/>
            <a:ext cx="6805714" cy="33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Minimum of Numbers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b="1" dirty="0"/>
              <a:t>Problem:</a:t>
            </a:r>
            <a:r>
              <a:rPr kumimoji="0" lang="en-US" altLang="zh-TW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dirty="0"/>
              <a:t>	Find the </a:t>
            </a:r>
            <a:r>
              <a:rPr kumimoji="0" lang="en-US" altLang="zh-TW" dirty="0" smtClean="0"/>
              <a:t>smallest </a:t>
            </a:r>
            <a:r>
              <a:rPr lang="en-US" altLang="zh-TW" dirty="0" smtClean="0"/>
              <a:t>number </a:t>
            </a:r>
            <a:r>
              <a:rPr kumimoji="0" lang="en-US" altLang="zh-TW" dirty="0" smtClean="0"/>
              <a:t>among </a:t>
            </a:r>
            <a:r>
              <a:rPr kumimoji="0" lang="en-US" altLang="zh-TW" i="1" dirty="0" smtClean="0"/>
              <a:t>n</a:t>
            </a:r>
            <a:r>
              <a:rPr kumimoji="0" lang="en-US" altLang="zh-TW" dirty="0" smtClean="0"/>
              <a:t> numbers </a:t>
            </a:r>
            <a:r>
              <a:rPr kumimoji="0" lang="en-US" altLang="zh-TW" i="1" dirty="0" smtClean="0"/>
              <a:t>a</a:t>
            </a:r>
            <a:r>
              <a:rPr kumimoji="0" lang="en-US" altLang="zh-TW" baseline="-25000" dirty="0" smtClean="0"/>
              <a:t>1</a:t>
            </a:r>
            <a:r>
              <a:rPr kumimoji="0" lang="en-US" altLang="zh-TW" dirty="0" smtClean="0"/>
              <a:t>, </a:t>
            </a:r>
            <a:r>
              <a:rPr kumimoji="0" lang="en-US" altLang="zh-TW" i="1" dirty="0" smtClean="0"/>
              <a:t>a</a:t>
            </a:r>
            <a:r>
              <a:rPr kumimoji="0" lang="en-US" altLang="zh-TW" baseline="-25000" dirty="0" smtClean="0"/>
              <a:t>2</a:t>
            </a:r>
            <a:r>
              <a:rPr kumimoji="0" lang="en-US" altLang="zh-TW" dirty="0" smtClean="0"/>
              <a:t>, …, and </a:t>
            </a:r>
            <a:r>
              <a:rPr kumimoji="0" lang="en-US" altLang="zh-TW" i="1" dirty="0" smtClean="0"/>
              <a:t>a</a:t>
            </a:r>
            <a:r>
              <a:rPr kumimoji="0" lang="en-US" altLang="zh-TW" i="1" baseline="-25000" dirty="0" smtClean="0"/>
              <a:t>n</a:t>
            </a:r>
            <a:r>
              <a:rPr kumimoji="0" lang="en-US" altLang="zh-TW" dirty="0" smtClean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dirty="0"/>
          </a:p>
          <a:p>
            <a:pPr eaLnBrk="1" hangingPunct="1">
              <a:buFontTx/>
              <a:buNone/>
            </a:pPr>
            <a:r>
              <a:rPr lang="en-US" altLang="zh-TW" b="1" dirty="0"/>
              <a:t>Instance: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Input: </a:t>
            </a:r>
            <a:r>
              <a:rPr lang="en-US" altLang="zh-TW" dirty="0" smtClean="0"/>
              <a:t>16, 24, 33, 8, 2, 45</a:t>
            </a:r>
            <a:r>
              <a:rPr lang="en-US" altLang="zh-TW" dirty="0"/>
              <a:t>, 30, and 55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Output: 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154FE-D9B5-4517-A310-FDD3A415C9FF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89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altLang="zh-TW" dirty="0" smtClean="0">
                <a:ea typeface="新細明體" pitchFamily="18" charset="-120"/>
              </a:rPr>
              <a:t>Idea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Using English: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Select the first element as the smallest one to compare the </a:t>
            </a:r>
            <a:r>
              <a:rPr lang="en-US" altLang="zh-TW" dirty="0" smtClean="0"/>
              <a:t>rest of numbers contiguously </a:t>
            </a:r>
            <a:r>
              <a:rPr lang="en-US" altLang="zh-TW" dirty="0"/>
              <a:t>and replace the </a:t>
            </a:r>
            <a:r>
              <a:rPr lang="en-US" altLang="zh-TW" dirty="0" smtClean="0"/>
              <a:t>smallest </a:t>
            </a:r>
            <a:r>
              <a:rPr lang="en-US" altLang="zh-TW" dirty="0"/>
              <a:t>if the current </a:t>
            </a:r>
            <a:r>
              <a:rPr lang="en-US" altLang="zh-TW" dirty="0" smtClean="0"/>
              <a:t>smallest </a:t>
            </a:r>
            <a:r>
              <a:rPr lang="en-US" altLang="zh-TW" dirty="0"/>
              <a:t>one is </a:t>
            </a:r>
            <a:r>
              <a:rPr lang="en-US" altLang="zh-TW" dirty="0" smtClean="0"/>
              <a:t>larger </a:t>
            </a:r>
            <a:r>
              <a:rPr lang="en-US" altLang="zh-TW" dirty="0"/>
              <a:t>than  the compared </a:t>
            </a:r>
            <a:r>
              <a:rPr lang="en-US" altLang="zh-TW" dirty="0" smtClean="0"/>
              <a:t>number</a:t>
            </a:r>
            <a:endParaRPr lang="zh-TW" altLang="en-US" dirty="0"/>
          </a:p>
        </p:txBody>
      </p:sp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835D8-BBEF-42DA-8330-AED1B5FF379A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3591720" y="4160739"/>
            <a:ext cx="4572000" cy="23083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Input Parameters: an array A of n numbers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Output Parameter: the smallest one, x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min(A</a:t>
            </a:r>
            <a:r>
              <a:rPr lang="en-US" altLang="zh-TW" sz="1600" dirty="0" smtClean="0">
                <a:solidFill>
                  <a:srgbClr val="0000CC"/>
                </a:solidFill>
                <a:latin typeface="Arial" pitchFamily="34" charset="0"/>
              </a:rPr>
              <a:t>, n</a:t>
            </a:r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) {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	x = A[0];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	for (</a:t>
            </a:r>
            <a:r>
              <a:rPr lang="en-US" altLang="zh-TW" sz="1600" dirty="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=1;i&lt;</a:t>
            </a:r>
            <a:r>
              <a:rPr lang="en-US" altLang="zh-TW" sz="1600" dirty="0" err="1">
                <a:solidFill>
                  <a:srgbClr val="0000CC"/>
                </a:solidFill>
                <a:latin typeface="Arial" pitchFamily="34" charset="0"/>
              </a:rPr>
              <a:t>n;i</a:t>
            </a:r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++){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 		if (A[</a:t>
            </a:r>
            <a:r>
              <a:rPr lang="en-US" altLang="zh-TW" sz="1600" dirty="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] &lt; x)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  			x = A[</a:t>
            </a:r>
            <a:r>
              <a:rPr lang="en-US" altLang="zh-TW" sz="1600" dirty="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];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	}</a:t>
            </a:r>
          </a:p>
          <a:p>
            <a:r>
              <a:rPr lang="en-US" altLang="zh-TW" sz="1600" dirty="0">
                <a:solidFill>
                  <a:srgbClr val="0000CC"/>
                </a:solidFill>
                <a:latin typeface="Arial" pitchFamily="34" charset="0"/>
              </a:rPr>
              <a:t> 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78219" y="3576539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TW" sz="3200" dirty="0">
                <a:solidFill>
                  <a:srgbClr val="0000FF"/>
                </a:solidFill>
              </a:rPr>
              <a:t>Expressing the idea in a programming-like way</a:t>
            </a:r>
          </a:p>
        </p:txBody>
      </p:sp>
    </p:spTree>
    <p:extLst>
      <p:ext uri="{BB962C8B-B14F-4D97-AF65-F5344CB8AC3E}">
        <p14:creationId xmlns:p14="http://schemas.microsoft.com/office/powerpoint/2010/main" val="29469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Pseudo-code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DF45B-92A9-47DC-A08A-57A5F18B4EE6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27" y="1920004"/>
            <a:ext cx="7187593" cy="40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– Selection Sort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Problem: </a:t>
            </a:r>
          </a:p>
          <a:p>
            <a:pPr>
              <a:buFontTx/>
              <a:buNone/>
            </a:pPr>
            <a:r>
              <a:rPr lang="en-US" altLang="zh-TW" b="1" dirty="0" smtClean="0"/>
              <a:t>	</a:t>
            </a:r>
            <a:r>
              <a:rPr lang="en-US" altLang="zh-TW" dirty="0" smtClean="0"/>
              <a:t>Suppose we must devise a program that sorts a collection of </a:t>
            </a:r>
            <a:r>
              <a:rPr lang="en-US" altLang="zh-TW" i="1" dirty="0" smtClean="0"/>
              <a:t>n</a:t>
            </a:r>
            <a:r>
              <a:rPr lang="en-US" altLang="zh-TW" dirty="0" smtClean="0">
                <a:sym typeface="Symbol" pitchFamily="18" charset="2"/>
              </a:rPr>
              <a:t>1 elements.</a:t>
            </a:r>
          </a:p>
          <a:p>
            <a:pPr>
              <a:buFontTx/>
              <a:buNone/>
            </a:pPr>
            <a:endParaRPr lang="en-US" altLang="zh-TW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b="1" dirty="0" smtClean="0">
                <a:sym typeface="Symbol" pitchFamily="18" charset="2"/>
              </a:rPr>
              <a:t>Instance:</a:t>
            </a:r>
          </a:p>
          <a:p>
            <a:pPr>
              <a:buFontTx/>
              <a:buNone/>
            </a:pPr>
            <a:r>
              <a:rPr lang="en-US" altLang="zh-TW" b="1" dirty="0" smtClean="0">
                <a:sym typeface="Symbol" pitchFamily="18" charset="2"/>
              </a:rPr>
              <a:t>		Input: 34, 26, 4, 67, 15, 44, 53</a:t>
            </a:r>
          </a:p>
          <a:p>
            <a:pPr>
              <a:buFontTx/>
              <a:buNone/>
            </a:pPr>
            <a:r>
              <a:rPr lang="en-US" altLang="zh-TW" b="1" dirty="0" smtClean="0">
                <a:sym typeface="Symbol" pitchFamily="18" charset="2"/>
              </a:rPr>
              <a:t>		Output: 4, 15, 26, 34, 44, 53, 67</a:t>
            </a:r>
          </a:p>
        </p:txBody>
      </p:sp>
      <p:sp>
        <p:nvSpPr>
          <p:cNvPr id="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9B160-80AD-458C-BF9A-5431E701DDDD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313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Idea about Selection Sort 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D009F-5624-4072-86D2-F0DD329041EB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1792004" name="Text Box 4"/>
          <p:cNvSpPr txBox="1">
            <a:spLocks noChangeArrowheads="1"/>
          </p:cNvSpPr>
          <p:nvPr/>
        </p:nvSpPr>
        <p:spPr bwMode="auto">
          <a:xfrm>
            <a:off x="2207130" y="1710983"/>
            <a:ext cx="7952519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3200" dirty="0"/>
              <a:t>Idea: Using a natural language – English</a:t>
            </a:r>
          </a:p>
          <a:p>
            <a:pPr eaLnBrk="1" hangingPunct="1"/>
            <a:r>
              <a:rPr kumimoji="1" lang="en-US" altLang="zh-TW" sz="3200" dirty="0"/>
              <a:t>Among the unsorted elements, select the smallest one and place it next in the sorted list.</a:t>
            </a:r>
          </a:p>
        </p:txBody>
      </p:sp>
      <p:sp>
        <p:nvSpPr>
          <p:cNvPr id="3" name="橢圓 2"/>
          <p:cNvSpPr/>
          <p:nvPr/>
        </p:nvSpPr>
        <p:spPr bwMode="auto">
          <a:xfrm>
            <a:off x="3518529" y="4754560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/>
              <a:t>34, 26, 4, 67, 15, 44, 53</a:t>
            </a:r>
          </a:p>
        </p:txBody>
      </p:sp>
      <p:sp>
        <p:nvSpPr>
          <p:cNvPr id="5" name="圓角矩形 4"/>
          <p:cNvSpPr/>
          <p:nvPr/>
        </p:nvSpPr>
        <p:spPr bwMode="auto">
          <a:xfrm>
            <a:off x="3518529" y="3624720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ea typeface="新細明體" pitchFamily="18" charset="-120"/>
              </a:rPr>
              <a:t>4</a:t>
            </a:r>
            <a:endParaRPr kumimoji="1" lang="zh-TW" altLang="en-US" sz="2400" dirty="0"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528823" y="4744592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/>
              <a:t>34, 26, 67, 15, 44, 53</a:t>
            </a:r>
          </a:p>
        </p:txBody>
      </p:sp>
      <p:sp>
        <p:nvSpPr>
          <p:cNvPr id="15" name="圓角矩形 14"/>
          <p:cNvSpPr/>
          <p:nvPr/>
        </p:nvSpPr>
        <p:spPr bwMode="auto">
          <a:xfrm>
            <a:off x="4159285" y="3635867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ea typeface="新細明體" pitchFamily="18" charset="-120"/>
              </a:rPr>
              <a:t>15</a:t>
            </a:r>
            <a:endParaRPr kumimoji="1" lang="zh-TW" altLang="en-US" sz="2400" dirty="0"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515538" y="4781333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/>
              <a:t>34, 26, 67, 44, 53</a:t>
            </a:r>
          </a:p>
        </p:txBody>
      </p:sp>
      <p:sp>
        <p:nvSpPr>
          <p:cNvPr id="17" name="圓角矩形 16"/>
          <p:cNvSpPr/>
          <p:nvPr/>
        </p:nvSpPr>
        <p:spPr bwMode="auto">
          <a:xfrm>
            <a:off x="4798853" y="3635595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ea typeface="新細明體" pitchFamily="18" charset="-120"/>
              </a:rPr>
              <a:t>26</a:t>
            </a:r>
            <a:endParaRPr kumimoji="1" lang="zh-TW" altLang="en-US" sz="2400" dirty="0"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528823" y="4744592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/>
              <a:t>34, 67, 44, 53</a:t>
            </a:r>
          </a:p>
        </p:txBody>
      </p:sp>
      <p:sp>
        <p:nvSpPr>
          <p:cNvPr id="19" name="圓角矩形 18"/>
          <p:cNvSpPr/>
          <p:nvPr/>
        </p:nvSpPr>
        <p:spPr bwMode="auto">
          <a:xfrm>
            <a:off x="5440721" y="3641639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ea typeface="新細明體" pitchFamily="18" charset="-120"/>
              </a:rPr>
              <a:t>34</a:t>
            </a:r>
            <a:endParaRPr kumimoji="1" lang="zh-TW" altLang="en-US" sz="2400" dirty="0"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3645472" y="4785235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/>
              <a:t>67, 44, 53</a:t>
            </a:r>
          </a:p>
        </p:txBody>
      </p:sp>
      <p:sp>
        <p:nvSpPr>
          <p:cNvPr id="21" name="圓角矩形 20"/>
          <p:cNvSpPr/>
          <p:nvPr/>
        </p:nvSpPr>
        <p:spPr bwMode="auto">
          <a:xfrm>
            <a:off x="6089942" y="3653368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/>
              <a:t>4</a:t>
            </a:r>
            <a:r>
              <a:rPr kumimoji="1" lang="en-US" altLang="zh-TW" sz="2400" dirty="0">
                <a:ea typeface="新細明體" pitchFamily="18" charset="-120"/>
              </a:rPr>
              <a:t>4</a:t>
            </a:r>
            <a:endParaRPr kumimoji="1" lang="zh-TW" altLang="en-US" sz="2400" dirty="0"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3525832" y="4772707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/>
              <a:t>67, 53</a:t>
            </a:r>
          </a:p>
        </p:txBody>
      </p:sp>
      <p:sp>
        <p:nvSpPr>
          <p:cNvPr id="23" name="圓角矩形 22"/>
          <p:cNvSpPr/>
          <p:nvPr/>
        </p:nvSpPr>
        <p:spPr bwMode="auto">
          <a:xfrm>
            <a:off x="6717633" y="3644839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/>
              <a:t>53</a:t>
            </a:r>
            <a:endParaRPr kumimoji="1" lang="zh-TW" altLang="en-US" sz="2400" dirty="0">
              <a:ea typeface="新細明體" pitchFamily="18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7364171" y="3651493"/>
            <a:ext cx="576064" cy="576064"/>
          </a:xfrm>
          <a:prstGeom prst="roundRect">
            <a:avLst/>
          </a:prstGeom>
          <a:solidFill>
            <a:srgbClr val="66CC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/>
              <a:t>67</a:t>
            </a:r>
            <a:endParaRPr kumimoji="1" lang="zh-TW" altLang="en-US" sz="2400" dirty="0"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3573863" y="4744592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/>
              <a:t>67</a:t>
            </a:r>
          </a:p>
        </p:txBody>
      </p:sp>
      <p:sp>
        <p:nvSpPr>
          <p:cNvPr id="27" name="橢圓 26"/>
          <p:cNvSpPr/>
          <p:nvPr/>
        </p:nvSpPr>
        <p:spPr bwMode="auto">
          <a:xfrm>
            <a:off x="3548352" y="4821976"/>
            <a:ext cx="4608512" cy="1008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0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4" grpId="0"/>
      <p:bldP spid="3" grpId="0" animBg="1"/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9C078-7252-4F64-85B9-4B3408F343DA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 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Data Structures and Algorithms</a:t>
            </a:r>
          </a:p>
          <a:p>
            <a:pPr eaLnBrk="1" hangingPunct="1"/>
            <a:r>
              <a:rPr lang="en-US" altLang="zh-TW" dirty="0" smtClean="0"/>
              <a:t>Pseudo-code </a:t>
            </a:r>
          </a:p>
          <a:p>
            <a:pPr eaLnBrk="1" hangingPunct="1"/>
            <a:r>
              <a:rPr lang="en-US" altLang="zh-TW" dirty="0" smtClean="0"/>
              <a:t>Recursion</a:t>
            </a:r>
          </a:p>
        </p:txBody>
      </p:sp>
      <p:pic>
        <p:nvPicPr>
          <p:cNvPr id="4098" name="Picture 2" descr="https://encrypted-tbn3.gstatic.com/images?q=tbn:ANd9GcSh-7yPqAFCOQ3KuaoolPT1IkZkAj_lqMPyyhPSnAbgJelXQg3u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2708921"/>
            <a:ext cx="3672408" cy="28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212125" y="5544019"/>
            <a:ext cx="188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Courtesy of google pictures</a:t>
            </a:r>
          </a:p>
        </p:txBody>
      </p:sp>
    </p:spTree>
    <p:extLst>
      <p:ext uri="{BB962C8B-B14F-4D97-AF65-F5344CB8AC3E}">
        <p14:creationId xmlns:p14="http://schemas.microsoft.com/office/powerpoint/2010/main" val="14393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Expressing the Idea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D009F-5624-4072-86D2-F0DD329041EB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1792004" name="Text Box 4"/>
          <p:cNvSpPr txBox="1">
            <a:spLocks noChangeArrowheads="1"/>
          </p:cNvSpPr>
          <p:nvPr/>
        </p:nvSpPr>
        <p:spPr bwMode="auto">
          <a:xfrm>
            <a:off x="1187431" y="1690688"/>
            <a:ext cx="849788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U</a:t>
            </a:r>
            <a:r>
              <a:rPr kumimoji="1" lang="en-US" altLang="zh-TW" sz="3200" dirty="0"/>
              <a:t>sing natural language – English</a:t>
            </a:r>
          </a:p>
          <a:p>
            <a:pPr lvl="1" eaLnBrk="1" hangingPunct="1"/>
            <a:r>
              <a:rPr kumimoji="1" lang="en-US" altLang="zh-TW" sz="3200" dirty="0"/>
              <a:t>Among the unsorted elements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sz="3200" dirty="0"/>
              <a:t>select the smallest one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sz="3200" dirty="0"/>
              <a:t>place it next in the sorted list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kumimoji="1" lang="en-US" altLang="zh-TW" sz="32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69103" y="4419461"/>
            <a:ext cx="6716216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400" dirty="0">
                <a:solidFill>
                  <a:srgbClr val="0000CC"/>
                </a:solidFill>
                <a:latin typeface="Arial" pitchFamily="34" charset="0"/>
              </a:rPr>
              <a:t>for (</a:t>
            </a:r>
            <a:r>
              <a:rPr kumimoji="1" lang="en-US" altLang="zh-TW" sz="2400" dirty="0" err="1">
                <a:solidFill>
                  <a:srgbClr val="0000CC"/>
                </a:solidFill>
                <a:latin typeface="Arial" pitchFamily="34" charset="0"/>
              </a:rPr>
              <a:t>int</a:t>
            </a:r>
            <a:r>
              <a:rPr kumimoji="1" lang="en-US" altLang="zh-TW" sz="24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kumimoji="1" lang="en-US" altLang="zh-TW" sz="2400" dirty="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 sz="2400" dirty="0">
                <a:solidFill>
                  <a:srgbClr val="0000CC"/>
                </a:solidFill>
                <a:latin typeface="Arial" pitchFamily="34" charset="0"/>
              </a:rPr>
              <a:t>=1; </a:t>
            </a:r>
            <a:r>
              <a:rPr kumimoji="1" lang="en-US" altLang="zh-TW" sz="2400" dirty="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 sz="2400" dirty="0">
                <a:solidFill>
                  <a:srgbClr val="0000CC"/>
                </a:solidFill>
                <a:latin typeface="Arial" pitchFamily="34" charset="0"/>
              </a:rPr>
              <a:t>&lt;=n; </a:t>
            </a:r>
            <a:r>
              <a:rPr kumimoji="1" lang="en-US" altLang="zh-TW" sz="2400" dirty="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 sz="2400" dirty="0">
                <a:solidFill>
                  <a:srgbClr val="0000CC"/>
                </a:solidFill>
                <a:latin typeface="Arial" pitchFamily="34" charset="0"/>
              </a:rPr>
              <a:t>++) { 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solidFill>
                  <a:srgbClr val="0000CC"/>
                </a:solidFill>
                <a:latin typeface="Arial" pitchFamily="34" charset="0"/>
              </a:rPr>
              <a:t>s</a:t>
            </a:r>
            <a:r>
              <a:rPr kumimoji="1" lang="en-US" altLang="zh-TW" dirty="0" smtClean="0">
                <a:solidFill>
                  <a:srgbClr val="0000CC"/>
                </a:solidFill>
                <a:latin typeface="Arial" pitchFamily="34" charset="0"/>
              </a:rPr>
              <a:t>elect </a:t>
            </a:r>
            <a:r>
              <a:rPr kumimoji="1" lang="en-US" altLang="zh-TW" dirty="0">
                <a:solidFill>
                  <a:srgbClr val="0000CC"/>
                </a:solidFill>
                <a:latin typeface="Arial" pitchFamily="34" charset="0"/>
              </a:rPr>
              <a:t>the minimum from a[</a:t>
            </a:r>
            <a:r>
              <a:rPr kumimoji="1" lang="en-US" altLang="zh-TW" dirty="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 dirty="0">
                <a:solidFill>
                  <a:srgbClr val="0000CC"/>
                </a:solidFill>
                <a:latin typeface="Arial" pitchFamily="34" charset="0"/>
              </a:rPr>
              <a:t>] to a[n] and suppose</a:t>
            </a:r>
            <a:r>
              <a:rPr lang="en-US" altLang="zh-TW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kumimoji="1" lang="en-US" altLang="zh-TW" dirty="0">
                <a:solidFill>
                  <a:srgbClr val="0000CC"/>
                </a:solidFill>
                <a:latin typeface="Arial" pitchFamily="34" charset="0"/>
              </a:rPr>
              <a:t>the</a:t>
            </a:r>
            <a:r>
              <a:rPr lang="en-US" altLang="zh-TW" dirty="0">
                <a:solidFill>
                  <a:srgbClr val="0000CC"/>
                </a:solidFill>
                <a:latin typeface="Arial" pitchFamily="34" charset="0"/>
              </a:rPr>
              <a:t> minimum</a:t>
            </a:r>
            <a:r>
              <a:rPr kumimoji="1" lang="en-US" altLang="zh-TW" dirty="0">
                <a:solidFill>
                  <a:srgbClr val="0000CC"/>
                </a:solidFill>
                <a:latin typeface="Arial" pitchFamily="34" charset="0"/>
              </a:rPr>
              <a:t> element is at a[j];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kumimoji="1" lang="en-US" altLang="zh-TW" dirty="0">
                <a:solidFill>
                  <a:srgbClr val="0000CC"/>
                </a:solidFill>
                <a:latin typeface="Arial" pitchFamily="34" charset="0"/>
              </a:rPr>
              <a:t>interchange a[</a:t>
            </a:r>
            <a:r>
              <a:rPr kumimoji="1" lang="en-US" altLang="zh-TW" dirty="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kumimoji="1" lang="en-US" altLang="zh-TW" dirty="0">
                <a:solidFill>
                  <a:srgbClr val="0000CC"/>
                </a:solidFill>
                <a:latin typeface="Arial" pitchFamily="34" charset="0"/>
              </a:rPr>
              <a:t>] and a[j];</a:t>
            </a:r>
          </a:p>
          <a:p>
            <a:pPr eaLnBrk="1" hangingPunct="1"/>
            <a:r>
              <a:rPr kumimoji="1" lang="en-US" altLang="zh-TW" sz="2400" dirty="0">
                <a:solidFill>
                  <a:srgbClr val="0000CC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53208" y="3775264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TW" sz="3200" dirty="0">
                <a:solidFill>
                  <a:srgbClr val="0000FF"/>
                </a:solidFill>
              </a:rPr>
              <a:t>Expressing the idea in a programming-like way</a:t>
            </a:r>
          </a:p>
        </p:txBody>
      </p:sp>
    </p:spTree>
    <p:extLst>
      <p:ext uri="{BB962C8B-B14F-4D97-AF65-F5344CB8AC3E}">
        <p14:creationId xmlns:p14="http://schemas.microsoft.com/office/powerpoint/2010/main" val="32573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4" grpId="0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Pseudo-code for Selection Sort</a:t>
            </a:r>
          </a:p>
        </p:txBody>
      </p:sp>
      <p:sp>
        <p:nvSpPr>
          <p:cNvPr id="184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53C9F-3E16-4FA1-B1E9-FC0D37B6A818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2" name="左中括弧 1"/>
          <p:cNvSpPr/>
          <p:nvPr/>
        </p:nvSpPr>
        <p:spPr bwMode="auto">
          <a:xfrm>
            <a:off x="3875380" y="4230232"/>
            <a:ext cx="217720" cy="853832"/>
          </a:xfrm>
          <a:prstGeom prst="leftBracket">
            <a:avLst/>
          </a:prstGeom>
          <a:noFill/>
          <a:ln w="38100" cap="flat" cmpd="sng" algn="ctr">
            <a:solidFill>
              <a:srgbClr val="99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左中括弧 5"/>
          <p:cNvSpPr/>
          <p:nvPr/>
        </p:nvSpPr>
        <p:spPr bwMode="auto">
          <a:xfrm>
            <a:off x="2796899" y="3539793"/>
            <a:ext cx="126132" cy="2707146"/>
          </a:xfrm>
          <a:prstGeom prst="leftBracket">
            <a:avLst/>
          </a:prstGeom>
          <a:noFill/>
          <a:ln w="38100" cap="flat" cmpd="sng" algn="ctr">
            <a:solidFill>
              <a:srgbClr val="99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左中括弧 6"/>
          <p:cNvSpPr/>
          <p:nvPr/>
        </p:nvSpPr>
        <p:spPr bwMode="auto">
          <a:xfrm flipH="1">
            <a:off x="5907044" y="5233751"/>
            <a:ext cx="216024" cy="864096"/>
          </a:xfrm>
          <a:prstGeom prst="leftBracket">
            <a:avLst/>
          </a:prstGeom>
          <a:noFill/>
          <a:ln w="38100" cap="flat" cmpd="sng" algn="ctr">
            <a:solidFill>
              <a:srgbClr val="99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5" y="1869552"/>
            <a:ext cx="5536311" cy="45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Pseudo-Code Conventions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747248" cy="490435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Indentation as block structure</a:t>
            </a:r>
          </a:p>
          <a:p>
            <a:pPr eaLnBrk="1" hangingPunct="1"/>
            <a:r>
              <a:rPr lang="en-US" altLang="zh-TW" dirty="0" smtClean="0"/>
              <a:t>Loop and conditional constructs similar to those in PASCAL, such as </a:t>
            </a:r>
            <a:r>
              <a:rPr lang="en-US" altLang="zh-TW" b="1" dirty="0" smtClean="0"/>
              <a:t>while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for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repeat( do – while) 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if-then-else</a:t>
            </a:r>
          </a:p>
          <a:p>
            <a:pPr eaLnBrk="1" hangingPunct="1"/>
            <a:r>
              <a:rPr lang="en-US" altLang="zh-TW" dirty="0" smtClean="0">
                <a:sym typeface="Wingdings 3" pitchFamily="18" charset="2"/>
              </a:rPr>
              <a:t>// as the comment in a line</a:t>
            </a:r>
          </a:p>
          <a:p>
            <a:pPr eaLnBrk="1" hangingPunct="1"/>
            <a:r>
              <a:rPr lang="en-US" altLang="zh-TW" dirty="0" smtClean="0">
                <a:sym typeface="Wingdings 3" pitchFamily="18" charset="2"/>
              </a:rPr>
              <a:t>Using </a:t>
            </a:r>
            <a:r>
              <a:rPr lang="en-US" altLang="zh-TW" dirty="0" smtClean="0">
                <a:sym typeface="Symbol" pitchFamily="18" charset="2"/>
              </a:rPr>
              <a:t> for the assignment operator</a:t>
            </a:r>
          </a:p>
          <a:p>
            <a:pPr eaLnBrk="1" hangingPunct="1"/>
            <a:r>
              <a:rPr lang="en-US" altLang="zh-TW" dirty="0" smtClean="0">
                <a:sym typeface="Symbol" pitchFamily="18" charset="2"/>
              </a:rPr>
              <a:t>Variables local to the given procedure</a:t>
            </a:r>
          </a:p>
          <a:p>
            <a:r>
              <a:rPr lang="en-US" altLang="zh-TW" dirty="0">
                <a:sym typeface="Symbol" pitchFamily="18" charset="2"/>
              </a:rPr>
              <a:t>Relational operators: ==, != , , </a:t>
            </a:r>
          </a:p>
          <a:p>
            <a:r>
              <a:rPr lang="en-US" altLang="zh-TW" dirty="0">
                <a:sym typeface="Symbol" pitchFamily="18" charset="2"/>
              </a:rPr>
              <a:t>Logical operators: &amp;&amp;, ||, !</a:t>
            </a:r>
          </a:p>
          <a:p>
            <a:r>
              <a:rPr lang="en-US" altLang="zh-TW" dirty="0">
                <a:sym typeface="Symbol" pitchFamily="18" charset="2"/>
              </a:rPr>
              <a:t>Array element accessed by 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 err="1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] and 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[1..</a:t>
            </a:r>
            <a:r>
              <a:rPr lang="en-US" altLang="zh-TW" i="1" dirty="0">
                <a:sym typeface="Symbol" pitchFamily="18" charset="2"/>
              </a:rPr>
              <a:t>j</a:t>
            </a:r>
            <a:r>
              <a:rPr lang="en-US" altLang="zh-TW" dirty="0">
                <a:sym typeface="Symbol" pitchFamily="18" charset="2"/>
              </a:rPr>
              <a:t>] as the subarray of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endParaRPr lang="en-US" altLang="zh-TW" dirty="0" smtClean="0">
              <a:sym typeface="Symbol" pitchFamily="18" charset="2"/>
            </a:endParaRPr>
          </a:p>
          <a:p>
            <a:pPr eaLnBrk="1" hangingPunct="1"/>
            <a:endParaRPr lang="en-US" altLang="zh-TW" dirty="0" smtClean="0">
              <a:sym typeface="Symbol" pitchFamily="18" charset="2"/>
            </a:endParaRP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71FFA0-E00E-46CB-8B2F-A0031D06CA25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213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A8C693-F5F1-4428-889D-2767F0D35CD8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Data Structures and Algorithms</a:t>
            </a:r>
          </a:p>
          <a:p>
            <a:pPr eaLnBrk="1" hangingPunct="1"/>
            <a:r>
              <a:rPr lang="en-US" altLang="zh-TW" dirty="0" smtClean="0"/>
              <a:t>Pseudo-code 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Recursion</a:t>
            </a:r>
          </a:p>
        </p:txBody>
      </p:sp>
      <p:pic>
        <p:nvPicPr>
          <p:cNvPr id="7176" name="Picture 8" descr="https://encrypted-tbn1.gstatic.com/images?q=tbn:ANd9GcS_v8TZxOj1VnCR7QKXaRQm0m8Z1Ur4c9umUs0Gr7tJzKYU9G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20" y="2276873"/>
            <a:ext cx="31623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lodev.org/cgtutor/images/recursiontree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3861827"/>
            <a:ext cx="2908233" cy="217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encrypted-tbn3.gstatic.com/images?q=tbn:ANd9GcSbYvIn4XO73G0zBGXVT8PPZbZTZKUxU1lFvymhS3YTkmStNx2iI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20" y="4005065"/>
            <a:ext cx="2905772" cy="20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Recursion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847832" cy="4351338"/>
          </a:xfrm>
        </p:spPr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Recursion</a:t>
            </a:r>
            <a:r>
              <a:rPr lang="en-US" altLang="zh-TW" dirty="0" smtClean="0"/>
              <a:t> is the concept of defining a method that makes a call to itself</a:t>
            </a:r>
          </a:p>
          <a:p>
            <a:pPr eaLnBrk="1" hangingPunct="1"/>
            <a:r>
              <a:rPr lang="en-US" altLang="zh-TW" dirty="0" smtClean="0"/>
              <a:t>A method calling itself is making a </a:t>
            </a:r>
            <a:r>
              <a:rPr lang="en-US" altLang="zh-TW" b="1" i="1" dirty="0" smtClean="0">
                <a:solidFill>
                  <a:srgbClr val="0000CC"/>
                </a:solidFill>
              </a:rPr>
              <a:t>recursive call</a:t>
            </a:r>
          </a:p>
          <a:p>
            <a:pPr eaLnBrk="1" hangingPunct="1"/>
            <a:r>
              <a:rPr lang="en-US" altLang="zh-TW" dirty="0" smtClean="0"/>
              <a:t>A method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is</a:t>
            </a:r>
            <a:r>
              <a:rPr lang="en-US" altLang="zh-TW" b="1" i="1" dirty="0" smtClean="0"/>
              <a:t> </a:t>
            </a:r>
            <a:r>
              <a:rPr lang="en-US" altLang="zh-TW" b="1" i="1" dirty="0" smtClean="0">
                <a:solidFill>
                  <a:srgbClr val="0000CC"/>
                </a:solidFill>
              </a:rPr>
              <a:t>recursive</a:t>
            </a:r>
            <a:r>
              <a:rPr lang="en-US" altLang="zh-TW" dirty="0" smtClean="0"/>
              <a:t> if it calls itself (direct recursion) or another method that ultimately leads to a call back to </a:t>
            </a:r>
            <a:r>
              <a:rPr lang="en-US" altLang="zh-TW" i="1" dirty="0" smtClean="0"/>
              <a:t>M </a:t>
            </a:r>
            <a:r>
              <a:rPr lang="en-US" altLang="zh-TW" dirty="0" smtClean="0"/>
              <a:t>(indirect recursion)</a:t>
            </a:r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855F9-395C-494F-82A0-D5D02A6AFB99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3906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8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DFE16C-3338-4614-8608-EAF33AB822E6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Repetition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Repetition can be achieved by</a:t>
            </a:r>
          </a:p>
          <a:p>
            <a:pPr lvl="1" eaLnBrk="1" hangingPunct="1"/>
            <a:r>
              <a:rPr lang="en-US" altLang="zh-TW" dirty="0" smtClean="0"/>
              <a:t>Loops (iterative) : for loops and while loops</a:t>
            </a:r>
          </a:p>
          <a:p>
            <a:pPr lvl="1" eaLnBrk="1" hangingPunct="1"/>
            <a:r>
              <a:rPr lang="en-US" altLang="zh-TW" dirty="0" smtClean="0"/>
              <a:t>Recursion (recursive) : a function calls itself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Factorial function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General definition: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! = 1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  <a:cs typeface="Tahoma" pitchFamily="34" charset="0"/>
              </a:rPr>
              <a:t>·</a:t>
            </a:r>
            <a:r>
              <a:rPr lang="en-US" altLang="zh-TW" dirty="0" smtClean="0">
                <a:ea typeface="新細明體" pitchFamily="18" charset="-120"/>
                <a:cs typeface="Tahoma" pitchFamily="34" charset="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·</a:t>
            </a:r>
            <a:r>
              <a:rPr lang="en-US" altLang="zh-TW" dirty="0" smtClean="0">
                <a:ea typeface="新細明體" pitchFamily="18" charset="-120"/>
              </a:rPr>
              <a:t> 3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·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···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·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-1)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·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Recursive definition</a:t>
            </a:r>
            <a:endParaRPr lang="en-US" altLang="zh-TW" dirty="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810000" y="4889500"/>
          <a:ext cx="3886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方程式" r:id="rId4" imgW="1828800" imgH="457200" progId="Equation.3">
                  <p:embed/>
                </p:oleObj>
              </mc:Choice>
              <mc:Fallback>
                <p:oleObj name="方程式" r:id="rId4" imgW="1828800" imgH="4572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89500"/>
                        <a:ext cx="3886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7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Functions for Factorials</a:t>
            </a:r>
            <a:endParaRPr lang="en-US" altLang="zh-TW" dirty="0" smtClean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BC1CF-0D14-45C6-9E3E-89F5FA4DFBDF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pic>
        <p:nvPicPr>
          <p:cNvPr id="11" name="圖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15" y="1913916"/>
            <a:ext cx="3384385" cy="1778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15" y="4228706"/>
            <a:ext cx="6646057" cy="17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Content of a Recursive Method</a:t>
            </a:r>
            <a:endParaRPr lang="en-US" altLang="zh-TW" smtClean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0000CC"/>
                </a:solidFill>
                <a:ea typeface="新細明體" pitchFamily="18" charset="-120"/>
              </a:rPr>
              <a:t>Base case(s)</a:t>
            </a:r>
            <a:endParaRPr lang="en-US" altLang="zh-TW" b="1" i="1" dirty="0">
              <a:solidFill>
                <a:srgbClr val="0000CC"/>
              </a:solidFill>
              <a:ea typeface="新細明體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Values of the input variables for which we perform no recursive calls are called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base cases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(there should be at least one base case).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Every possible chain of recursive calls </a:t>
            </a:r>
            <a:r>
              <a:rPr lang="en-US" altLang="zh-TW" b="1" dirty="0">
                <a:ea typeface="新細明體" pitchFamily="18" charset="-120"/>
              </a:rPr>
              <a:t>must</a:t>
            </a:r>
            <a:r>
              <a:rPr lang="en-US" altLang="zh-TW" dirty="0">
                <a:ea typeface="新細明體" pitchFamily="18" charset="-120"/>
              </a:rPr>
              <a:t> eventually reach a base case.</a:t>
            </a:r>
          </a:p>
          <a:p>
            <a:pPr eaLnBrk="1" hangingPunct="1"/>
            <a:r>
              <a:rPr lang="en-US" altLang="zh-TW" b="1" i="1" dirty="0">
                <a:solidFill>
                  <a:srgbClr val="0000CC"/>
                </a:solidFill>
                <a:ea typeface="新細明體" pitchFamily="18" charset="-120"/>
              </a:rPr>
              <a:t>Recursive calls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Calls to the current </a:t>
            </a:r>
            <a:r>
              <a:rPr lang="en-US" altLang="zh-TW" dirty="0" smtClean="0">
                <a:ea typeface="新細明體" pitchFamily="18" charset="-120"/>
              </a:rPr>
              <a:t>method 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Each recursive call should be defined so that it makes progress towards a base case.</a:t>
            </a:r>
          </a:p>
        </p:txBody>
      </p:sp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C8FFB2-D2A1-4973-9B40-FB67CEA9BD0A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0362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18" charset="-120"/>
              </a:rPr>
              <a:t>Visualizing Recursion</a:t>
            </a:r>
          </a:p>
        </p:txBody>
      </p:sp>
      <p:sp>
        <p:nvSpPr>
          <p:cNvPr id="29699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6B727-158B-41C8-A53F-4794BF8D0148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86182" y="1981200"/>
            <a:ext cx="3581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Recursion trace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 box for each recursive call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An arrow from each caller to </a:t>
            </a:r>
            <a:r>
              <a:rPr lang="en-US" altLang="zh-TW" dirty="0" err="1">
                <a:ea typeface="新細明體" pitchFamily="18" charset="-120"/>
              </a:rPr>
              <a:t>callee</a:t>
            </a:r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An arrow from each </a:t>
            </a:r>
            <a:r>
              <a:rPr lang="en-US" altLang="zh-TW" dirty="0" err="1">
                <a:ea typeface="新細明體" pitchFamily="18" charset="-120"/>
              </a:rPr>
              <a:t>callee</a:t>
            </a:r>
            <a:r>
              <a:rPr lang="en-US" altLang="zh-TW" dirty="0">
                <a:ea typeface="新細明體" pitchFamily="18" charset="-120"/>
              </a:rPr>
              <a:t> to caller showing return value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5632707" y="1752600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dirty="0">
                <a:solidFill>
                  <a:srgbClr val="0000CC"/>
                </a:solidFill>
                <a:latin typeface="Tahoma" pitchFamily="34" charset="0"/>
              </a:rPr>
              <a:t>Example recursion trace: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2209800"/>
            <a:ext cx="2971800" cy="685800"/>
            <a:chOff x="2640" y="1392"/>
            <a:chExt cx="1872" cy="432"/>
          </a:xfrm>
        </p:grpSpPr>
        <p:sp>
          <p:nvSpPr>
            <p:cNvPr id="29731" name="AutoShape 6"/>
            <p:cNvSpPr>
              <a:spLocks noChangeArrowheads="1"/>
            </p:cNvSpPr>
            <p:nvPr/>
          </p:nvSpPr>
          <p:spPr bwMode="auto">
            <a:xfrm>
              <a:off x="2640" y="1632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recursiveFactorial(4)</a:t>
              </a:r>
            </a:p>
          </p:txBody>
        </p:sp>
        <p:sp>
          <p:nvSpPr>
            <p:cNvPr id="29732" name="Line 7"/>
            <p:cNvSpPr>
              <a:spLocks noChangeShapeType="1"/>
            </p:cNvSpPr>
            <p:nvPr/>
          </p:nvSpPr>
          <p:spPr bwMode="auto">
            <a:xfrm>
              <a:off x="3552" y="1392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15000" y="2895600"/>
            <a:ext cx="2971800" cy="838200"/>
            <a:chOff x="2640" y="1824"/>
            <a:chExt cx="1872" cy="528"/>
          </a:xfrm>
        </p:grpSpPr>
        <p:sp>
          <p:nvSpPr>
            <p:cNvPr id="29729" name="AutoShape 9"/>
            <p:cNvSpPr>
              <a:spLocks noChangeArrowheads="1"/>
            </p:cNvSpPr>
            <p:nvPr/>
          </p:nvSpPr>
          <p:spPr bwMode="auto">
            <a:xfrm>
              <a:off x="2640" y="2160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recursiveFactorial(3)</a:t>
              </a:r>
            </a:p>
          </p:txBody>
        </p:sp>
        <p:sp>
          <p:nvSpPr>
            <p:cNvPr id="29730" name="Line 10"/>
            <p:cNvSpPr>
              <a:spLocks noChangeShapeType="1"/>
            </p:cNvSpPr>
            <p:nvPr/>
          </p:nvSpPr>
          <p:spPr bwMode="auto">
            <a:xfrm>
              <a:off x="3552" y="1824"/>
              <a:ext cx="0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15000" y="3733800"/>
            <a:ext cx="2971800" cy="838200"/>
            <a:chOff x="2640" y="2352"/>
            <a:chExt cx="1872" cy="528"/>
          </a:xfrm>
        </p:grpSpPr>
        <p:sp>
          <p:nvSpPr>
            <p:cNvPr id="29727" name="AutoShape 12"/>
            <p:cNvSpPr>
              <a:spLocks noChangeArrowheads="1"/>
            </p:cNvSpPr>
            <p:nvPr/>
          </p:nvSpPr>
          <p:spPr bwMode="auto">
            <a:xfrm>
              <a:off x="2640" y="2688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recursiveFactorial(2)</a:t>
              </a:r>
            </a:p>
          </p:txBody>
        </p:sp>
        <p:sp>
          <p:nvSpPr>
            <p:cNvPr id="29728" name="Line 13"/>
            <p:cNvSpPr>
              <a:spLocks noChangeShapeType="1"/>
            </p:cNvSpPr>
            <p:nvPr/>
          </p:nvSpPr>
          <p:spPr bwMode="auto">
            <a:xfrm>
              <a:off x="3552" y="2352"/>
              <a:ext cx="0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715000" y="4572000"/>
            <a:ext cx="2971800" cy="838200"/>
            <a:chOff x="2640" y="2880"/>
            <a:chExt cx="1872" cy="528"/>
          </a:xfrm>
        </p:grpSpPr>
        <p:sp>
          <p:nvSpPr>
            <p:cNvPr id="29725" name="AutoShape 15"/>
            <p:cNvSpPr>
              <a:spLocks noChangeArrowheads="1"/>
            </p:cNvSpPr>
            <p:nvPr/>
          </p:nvSpPr>
          <p:spPr bwMode="auto">
            <a:xfrm>
              <a:off x="2640" y="3216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recursiveFactorial(1)</a:t>
              </a:r>
            </a:p>
          </p:txBody>
        </p:sp>
        <p:sp>
          <p:nvSpPr>
            <p:cNvPr id="29726" name="Line 16"/>
            <p:cNvSpPr>
              <a:spLocks noChangeShapeType="1"/>
            </p:cNvSpPr>
            <p:nvPr/>
          </p:nvSpPr>
          <p:spPr bwMode="auto">
            <a:xfrm>
              <a:off x="3552" y="2880"/>
              <a:ext cx="0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715000" y="5410200"/>
            <a:ext cx="2971800" cy="838200"/>
            <a:chOff x="2640" y="3408"/>
            <a:chExt cx="1872" cy="528"/>
          </a:xfrm>
        </p:grpSpPr>
        <p:sp>
          <p:nvSpPr>
            <p:cNvPr id="29723" name="AutoShape 18"/>
            <p:cNvSpPr>
              <a:spLocks noChangeArrowheads="1"/>
            </p:cNvSpPr>
            <p:nvPr/>
          </p:nvSpPr>
          <p:spPr bwMode="auto">
            <a:xfrm>
              <a:off x="2640" y="3744"/>
              <a:ext cx="1872" cy="19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recursiveFactorial(0)</a:t>
              </a:r>
            </a:p>
          </p:txBody>
        </p:sp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3552" y="3408"/>
              <a:ext cx="0" cy="33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8686799" y="5257800"/>
            <a:ext cx="1514475" cy="838200"/>
            <a:chOff x="4512" y="3312"/>
            <a:chExt cx="954" cy="528"/>
          </a:xfrm>
        </p:grpSpPr>
        <p:sp>
          <p:nvSpPr>
            <p:cNvPr id="29721" name="Freeform 21"/>
            <p:cNvSpPr>
              <a:spLocks/>
            </p:cNvSpPr>
            <p:nvPr/>
          </p:nvSpPr>
          <p:spPr bwMode="auto">
            <a:xfrm>
              <a:off x="4512" y="3312"/>
              <a:ext cx="192" cy="528"/>
            </a:xfrm>
            <a:custGeom>
              <a:avLst/>
              <a:gdLst>
                <a:gd name="T0" fmla="*/ 0 w 192"/>
                <a:gd name="T1" fmla="*/ 528 h 528"/>
                <a:gd name="T2" fmla="*/ 192 w 192"/>
                <a:gd name="T3" fmla="*/ 384 h 528"/>
                <a:gd name="T4" fmla="*/ 0 w 192"/>
                <a:gd name="T5" fmla="*/ 0 h 528"/>
                <a:gd name="T6" fmla="*/ 0 60000 65536"/>
                <a:gd name="T7" fmla="*/ 0 60000 65536"/>
                <a:gd name="T8" fmla="*/ 0 60000 65536"/>
                <a:gd name="T9" fmla="*/ 0 w 192"/>
                <a:gd name="T10" fmla="*/ 0 h 528"/>
                <a:gd name="T11" fmla="*/ 192 w 19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28">
                  <a:moveTo>
                    <a:pt x="0" y="528"/>
                  </a:moveTo>
                  <a:cubicBezTo>
                    <a:pt x="96" y="500"/>
                    <a:pt x="192" y="472"/>
                    <a:pt x="192" y="384"/>
                  </a:cubicBezTo>
                  <a:cubicBezTo>
                    <a:pt x="192" y="296"/>
                    <a:pt x="96" y="148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2" name="Text Box 22"/>
            <p:cNvSpPr txBox="1">
              <a:spLocks noChangeArrowheads="1"/>
            </p:cNvSpPr>
            <p:nvPr/>
          </p:nvSpPr>
          <p:spPr bwMode="auto">
            <a:xfrm>
              <a:off x="4742" y="3434"/>
              <a:ext cx="7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1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686798" y="4419600"/>
            <a:ext cx="1822450" cy="838200"/>
            <a:chOff x="4512" y="3312"/>
            <a:chExt cx="1148" cy="528"/>
          </a:xfrm>
        </p:grpSpPr>
        <p:sp>
          <p:nvSpPr>
            <p:cNvPr id="29719" name="Freeform 24"/>
            <p:cNvSpPr>
              <a:spLocks/>
            </p:cNvSpPr>
            <p:nvPr/>
          </p:nvSpPr>
          <p:spPr bwMode="auto">
            <a:xfrm>
              <a:off x="4512" y="3312"/>
              <a:ext cx="192" cy="528"/>
            </a:xfrm>
            <a:custGeom>
              <a:avLst/>
              <a:gdLst>
                <a:gd name="T0" fmla="*/ 0 w 192"/>
                <a:gd name="T1" fmla="*/ 528 h 528"/>
                <a:gd name="T2" fmla="*/ 192 w 192"/>
                <a:gd name="T3" fmla="*/ 384 h 528"/>
                <a:gd name="T4" fmla="*/ 0 w 192"/>
                <a:gd name="T5" fmla="*/ 0 h 528"/>
                <a:gd name="T6" fmla="*/ 0 60000 65536"/>
                <a:gd name="T7" fmla="*/ 0 60000 65536"/>
                <a:gd name="T8" fmla="*/ 0 60000 65536"/>
                <a:gd name="T9" fmla="*/ 0 w 192"/>
                <a:gd name="T10" fmla="*/ 0 h 528"/>
                <a:gd name="T11" fmla="*/ 192 w 19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28">
                  <a:moveTo>
                    <a:pt x="0" y="528"/>
                  </a:moveTo>
                  <a:cubicBezTo>
                    <a:pt x="96" y="500"/>
                    <a:pt x="192" y="472"/>
                    <a:pt x="192" y="384"/>
                  </a:cubicBezTo>
                  <a:cubicBezTo>
                    <a:pt x="192" y="296"/>
                    <a:pt x="96" y="148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4742" y="3434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1*1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8686798" y="3581400"/>
            <a:ext cx="1822450" cy="838200"/>
            <a:chOff x="4512" y="3312"/>
            <a:chExt cx="1148" cy="528"/>
          </a:xfrm>
        </p:grpSpPr>
        <p:sp>
          <p:nvSpPr>
            <p:cNvPr id="29717" name="Freeform 27"/>
            <p:cNvSpPr>
              <a:spLocks/>
            </p:cNvSpPr>
            <p:nvPr/>
          </p:nvSpPr>
          <p:spPr bwMode="auto">
            <a:xfrm>
              <a:off x="4512" y="3312"/>
              <a:ext cx="192" cy="528"/>
            </a:xfrm>
            <a:custGeom>
              <a:avLst/>
              <a:gdLst>
                <a:gd name="T0" fmla="*/ 0 w 192"/>
                <a:gd name="T1" fmla="*/ 528 h 528"/>
                <a:gd name="T2" fmla="*/ 192 w 192"/>
                <a:gd name="T3" fmla="*/ 384 h 528"/>
                <a:gd name="T4" fmla="*/ 0 w 192"/>
                <a:gd name="T5" fmla="*/ 0 h 528"/>
                <a:gd name="T6" fmla="*/ 0 60000 65536"/>
                <a:gd name="T7" fmla="*/ 0 60000 65536"/>
                <a:gd name="T8" fmla="*/ 0 60000 65536"/>
                <a:gd name="T9" fmla="*/ 0 w 192"/>
                <a:gd name="T10" fmla="*/ 0 h 528"/>
                <a:gd name="T11" fmla="*/ 192 w 19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28">
                  <a:moveTo>
                    <a:pt x="0" y="528"/>
                  </a:moveTo>
                  <a:cubicBezTo>
                    <a:pt x="96" y="500"/>
                    <a:pt x="192" y="472"/>
                    <a:pt x="192" y="384"/>
                  </a:cubicBezTo>
                  <a:cubicBezTo>
                    <a:pt x="192" y="296"/>
                    <a:pt x="96" y="148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8" name="Text Box 28"/>
            <p:cNvSpPr txBox="1">
              <a:spLocks noChangeArrowheads="1"/>
            </p:cNvSpPr>
            <p:nvPr/>
          </p:nvSpPr>
          <p:spPr bwMode="auto">
            <a:xfrm>
              <a:off x="4742" y="3434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2*1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686798" y="2743200"/>
            <a:ext cx="1822450" cy="838200"/>
            <a:chOff x="4512" y="3312"/>
            <a:chExt cx="1148" cy="528"/>
          </a:xfrm>
        </p:grpSpPr>
        <p:sp>
          <p:nvSpPr>
            <p:cNvPr id="29715" name="Freeform 30"/>
            <p:cNvSpPr>
              <a:spLocks/>
            </p:cNvSpPr>
            <p:nvPr/>
          </p:nvSpPr>
          <p:spPr bwMode="auto">
            <a:xfrm>
              <a:off x="4512" y="3312"/>
              <a:ext cx="192" cy="528"/>
            </a:xfrm>
            <a:custGeom>
              <a:avLst/>
              <a:gdLst>
                <a:gd name="T0" fmla="*/ 0 w 192"/>
                <a:gd name="T1" fmla="*/ 528 h 528"/>
                <a:gd name="T2" fmla="*/ 192 w 192"/>
                <a:gd name="T3" fmla="*/ 384 h 528"/>
                <a:gd name="T4" fmla="*/ 0 w 192"/>
                <a:gd name="T5" fmla="*/ 0 h 528"/>
                <a:gd name="T6" fmla="*/ 0 60000 65536"/>
                <a:gd name="T7" fmla="*/ 0 60000 65536"/>
                <a:gd name="T8" fmla="*/ 0 60000 65536"/>
                <a:gd name="T9" fmla="*/ 0 w 192"/>
                <a:gd name="T10" fmla="*/ 0 h 528"/>
                <a:gd name="T11" fmla="*/ 192 w 19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28">
                  <a:moveTo>
                    <a:pt x="0" y="528"/>
                  </a:moveTo>
                  <a:cubicBezTo>
                    <a:pt x="96" y="500"/>
                    <a:pt x="192" y="472"/>
                    <a:pt x="192" y="384"/>
                  </a:cubicBezTo>
                  <a:cubicBezTo>
                    <a:pt x="192" y="296"/>
                    <a:pt x="96" y="148"/>
                    <a:pt x="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716" name="Text Box 31"/>
            <p:cNvSpPr txBox="1">
              <a:spLocks noChangeArrowheads="1"/>
            </p:cNvSpPr>
            <p:nvPr/>
          </p:nvSpPr>
          <p:spPr bwMode="auto">
            <a:xfrm>
              <a:off x="4742" y="3434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3*2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8686798" y="2098676"/>
            <a:ext cx="1822450" cy="644525"/>
            <a:chOff x="4512" y="1322"/>
            <a:chExt cx="1148" cy="406"/>
          </a:xfrm>
        </p:grpSpPr>
        <p:sp>
          <p:nvSpPr>
            <p:cNvPr id="29713" name="Text Box 33"/>
            <p:cNvSpPr txBox="1">
              <a:spLocks noChangeArrowheads="1"/>
            </p:cNvSpPr>
            <p:nvPr/>
          </p:nvSpPr>
          <p:spPr bwMode="auto">
            <a:xfrm>
              <a:off x="4742" y="1322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return 4*6</a:t>
              </a:r>
            </a:p>
          </p:txBody>
        </p:sp>
        <p:sp>
          <p:nvSpPr>
            <p:cNvPr id="29714" name="Freeform 34"/>
            <p:cNvSpPr>
              <a:spLocks/>
            </p:cNvSpPr>
            <p:nvPr/>
          </p:nvSpPr>
          <p:spPr bwMode="auto">
            <a:xfrm>
              <a:off x="4512" y="1488"/>
              <a:ext cx="240" cy="240"/>
            </a:xfrm>
            <a:custGeom>
              <a:avLst/>
              <a:gdLst>
                <a:gd name="T0" fmla="*/ 0 w 240"/>
                <a:gd name="T1" fmla="*/ 240 h 240"/>
                <a:gd name="T2" fmla="*/ 192 w 240"/>
                <a:gd name="T3" fmla="*/ 192 h 240"/>
                <a:gd name="T4" fmla="*/ 24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0" y="240"/>
                  </a:moveTo>
                  <a:cubicBezTo>
                    <a:pt x="76" y="236"/>
                    <a:pt x="152" y="232"/>
                    <a:pt x="192" y="192"/>
                  </a:cubicBezTo>
                  <a:cubicBezTo>
                    <a:pt x="232" y="152"/>
                    <a:pt x="236" y="76"/>
                    <a:pt x="240" y="0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2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Recursion</a:t>
            </a:r>
          </a:p>
        </p:txBody>
      </p:sp>
      <p:sp>
        <p:nvSpPr>
          <p:cNvPr id="184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Advantages</a:t>
            </a:r>
          </a:p>
          <a:p>
            <a:pPr lvl="1" eaLnBrk="1" hangingPunct="1"/>
            <a:r>
              <a:rPr lang="en-US" altLang="zh-TW" dirty="0" smtClean="0"/>
              <a:t>Avoiding complex case analysis</a:t>
            </a:r>
          </a:p>
          <a:p>
            <a:pPr lvl="1" eaLnBrk="1" hangingPunct="1"/>
            <a:r>
              <a:rPr lang="en-US" altLang="zh-TW" dirty="0" smtClean="0"/>
              <a:t>Avoiding nested loops</a:t>
            </a:r>
          </a:p>
          <a:p>
            <a:pPr lvl="1" eaLnBrk="1" hangingPunct="1"/>
            <a:r>
              <a:rPr lang="en-US" altLang="zh-TW" dirty="0" smtClean="0"/>
              <a:t>Leading to a readable algorithm description</a:t>
            </a:r>
          </a:p>
          <a:p>
            <a:pPr lvl="1" eaLnBrk="1" hangingPunct="1"/>
            <a:r>
              <a:rPr lang="en-US" altLang="zh-TW" dirty="0" smtClean="0"/>
              <a:t>Efficiency in time complexity</a:t>
            </a:r>
          </a:p>
          <a:p>
            <a:pPr eaLnBrk="1" hangingPunct="1"/>
            <a:r>
              <a:rPr lang="en-US" altLang="zh-TW" dirty="0" smtClean="0"/>
              <a:t>Examples</a:t>
            </a:r>
          </a:p>
          <a:p>
            <a:pPr lvl="1" eaLnBrk="1" hangingPunct="1"/>
            <a:r>
              <a:rPr lang="en-US" altLang="zh-TW" dirty="0" smtClean="0"/>
              <a:t>File-system directories</a:t>
            </a:r>
          </a:p>
          <a:p>
            <a:pPr lvl="1" eaLnBrk="1" hangingPunct="1"/>
            <a:r>
              <a:rPr lang="en-US" altLang="zh-TW" dirty="0" smtClean="0"/>
              <a:t>Syntax in modern programming languages</a:t>
            </a:r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2FF34-6ADD-47E2-8EDC-F8E8FD3EF72E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2" name="矩形 1"/>
          <p:cNvSpPr/>
          <p:nvPr/>
        </p:nvSpPr>
        <p:spPr>
          <a:xfrm>
            <a:off x="3035660" y="544250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  <a:hlinkClick r:id="rId3"/>
              </a:rPr>
              <a:t>http://www.cs.man.ac.uk/~pjj/bnf/c_syntax.bnf</a:t>
            </a:r>
            <a:r>
              <a:rPr lang="zh-TW" altLang="en-US" dirty="0">
                <a:solidFill>
                  <a:srgbClr val="0000CC"/>
                </a:solidFill>
              </a:rPr>
              <a:t> </a:t>
            </a:r>
            <a:endParaRPr lang="en-US" altLang="zh-TW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4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4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4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4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4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4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Data Structures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0000CC"/>
                </a:solidFill>
              </a:rPr>
              <a:t>data structure</a:t>
            </a:r>
            <a:r>
              <a:rPr lang="en-US" altLang="zh-TW" baseline="30000" dirty="0" smtClean="0"/>
              <a:t>*</a:t>
            </a:r>
            <a:r>
              <a:rPr lang="zh-TW" altLang="en-US" dirty="0"/>
              <a:t> </a:t>
            </a:r>
            <a:r>
              <a:rPr lang="en-US" altLang="zh-TW" dirty="0" smtClean="0"/>
              <a:t>is </a:t>
            </a:r>
            <a:r>
              <a:rPr lang="en-US" altLang="zh-TW" dirty="0"/>
              <a:t>a data organization, management, and storage format that enables efficient access and modification.</a:t>
            </a:r>
            <a:endParaRPr lang="en-US" altLang="zh-TW" dirty="0" smtClean="0"/>
          </a:p>
          <a:p>
            <a:pPr lvl="1" algn="just" eaLnBrk="1" hangingPunct="1"/>
            <a:r>
              <a:rPr lang="en-US" altLang="zh-TW" dirty="0" smtClean="0"/>
              <a:t>An organization of mathematical and logical concepts of data</a:t>
            </a:r>
          </a:p>
          <a:p>
            <a:pPr lvl="1" algn="just" eaLnBrk="1" hangingPunct="1"/>
            <a:r>
              <a:rPr lang="en-US" altLang="zh-TW" dirty="0" smtClean="0"/>
              <a:t>Implementation using a programming language </a:t>
            </a:r>
          </a:p>
          <a:p>
            <a:pPr lvl="1" algn="just" eaLnBrk="1" hangingPunct="1"/>
            <a:r>
              <a:rPr lang="en-US" altLang="zh-TW" dirty="0" smtClean="0"/>
              <a:t>A proper data structure can make the algorithm or solution more efficient in terms of </a:t>
            </a:r>
            <a:r>
              <a:rPr lang="en-US" altLang="zh-TW" i="1" dirty="0" smtClean="0"/>
              <a:t>time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space</a:t>
            </a:r>
          </a:p>
        </p:txBody>
      </p:sp>
      <p:sp>
        <p:nvSpPr>
          <p:cNvPr id="81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CA05D-E34D-4741-9395-1482A9C5C0AD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2322207" y="4868127"/>
            <a:ext cx="7126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baseline="30000" dirty="0"/>
              <a:t>*</a:t>
            </a:r>
            <a:r>
              <a:rPr lang="en-US" altLang="zh-TW" dirty="0" smtClean="0"/>
              <a:t>Wikipedia</a:t>
            </a:r>
            <a:r>
              <a:rPr lang="en-US" altLang="zh-TW" dirty="0"/>
              <a:t>:</a:t>
            </a:r>
            <a:r>
              <a:rPr lang="en-US" altLang="zh-TW" sz="3200" dirty="0"/>
              <a:t> </a:t>
            </a:r>
            <a:r>
              <a:rPr lang="en-US" altLang="zh-TW" i="1" dirty="0">
                <a:hlinkClick r:id="rId2"/>
              </a:rPr>
              <a:t>http://en.wikipedia.org/wiki/Data_structure</a:t>
            </a: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10654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Linear Recursion</a:t>
            </a:r>
          </a:p>
        </p:txBody>
      </p:sp>
      <p:sp>
        <p:nvSpPr>
          <p:cNvPr id="184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simplest form of recursion</a:t>
            </a:r>
          </a:p>
          <a:p>
            <a:pPr eaLnBrk="1" hangingPunct="1"/>
            <a:r>
              <a:rPr lang="en-US" altLang="zh-TW" dirty="0" smtClean="0"/>
              <a:t>A method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is defined as </a:t>
            </a:r>
            <a:r>
              <a:rPr lang="en-US" altLang="zh-TW" b="1" i="1" dirty="0" smtClean="0">
                <a:solidFill>
                  <a:srgbClr val="0000CC"/>
                </a:solidFill>
              </a:rPr>
              <a:t>linear recursion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if it makes </a:t>
            </a:r>
            <a:r>
              <a:rPr lang="en-US" altLang="zh-TW" dirty="0" smtClean="0">
                <a:solidFill>
                  <a:srgbClr val="0000FF"/>
                </a:solidFill>
              </a:rPr>
              <a:t>at most one </a:t>
            </a:r>
            <a:r>
              <a:rPr lang="en-US" altLang="zh-TW" dirty="0" smtClean="0"/>
              <a:t>recursive call </a:t>
            </a:r>
          </a:p>
          <a:p>
            <a:pPr eaLnBrk="1" hangingPunct="1"/>
            <a:r>
              <a:rPr lang="en-US" altLang="zh-TW" dirty="0" smtClean="0"/>
              <a:t>Example: </a:t>
            </a:r>
            <a:r>
              <a:rPr lang="en-US" altLang="zh-TW" b="1" i="1" dirty="0" smtClean="0"/>
              <a:t>Summing the Elements of an Array</a:t>
            </a:r>
          </a:p>
          <a:p>
            <a:pPr lvl="1" eaLnBrk="1" hangingPunct="1"/>
            <a:r>
              <a:rPr lang="en-US" altLang="zh-TW" b="1" dirty="0" smtClean="0"/>
              <a:t>Problem:</a:t>
            </a:r>
            <a:r>
              <a:rPr lang="en-US" altLang="zh-TW" dirty="0" smtClean="0"/>
              <a:t> Given an integer array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of size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and an integer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where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≧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≧1, calculate the sum of the first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integers in </a:t>
            </a:r>
            <a:r>
              <a:rPr lang="en-US" altLang="zh-TW" i="1" dirty="0" smtClean="0"/>
              <a:t>A.</a:t>
            </a:r>
          </a:p>
          <a:p>
            <a:pPr lvl="1" eaLnBrk="1" hangingPunct="1"/>
            <a:r>
              <a:rPr lang="en-US" altLang="zh-TW" b="1" dirty="0" smtClean="0"/>
              <a:t>Instance:</a:t>
            </a:r>
            <a:r>
              <a:rPr lang="en-US" altLang="zh-TW" dirty="0" smtClean="0"/>
              <a:t> </a:t>
            </a:r>
          </a:p>
          <a:p>
            <a:pPr lvl="2" eaLnBrk="1" hangingPunct="1"/>
            <a:r>
              <a:rPr lang="en-US" altLang="zh-TW" b="1" dirty="0" smtClean="0"/>
              <a:t>Input: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[]={4, 13, 21, 3, 6, 14} and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=5</a:t>
            </a:r>
          </a:p>
          <a:p>
            <a:pPr lvl="2" eaLnBrk="1" hangingPunct="1"/>
            <a:r>
              <a:rPr lang="en-US" altLang="zh-TW" b="1" dirty="0" smtClean="0"/>
              <a:t>Output:</a:t>
            </a:r>
            <a:r>
              <a:rPr lang="en-US" altLang="zh-TW" dirty="0" smtClean="0"/>
              <a:t> 47</a:t>
            </a: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D71C57-44FF-4E82-90D9-0DDA956521F4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186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84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84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84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Summing the Elements of an Array</a:t>
            </a:r>
          </a:p>
        </p:txBody>
      </p:sp>
      <p:sp>
        <p:nvSpPr>
          <p:cNvPr id="3277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55FD0-CE99-494F-AEDF-EC17AE927BC5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0704" y="2278399"/>
            <a:ext cx="3462845" cy="3125705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Solutions:</a:t>
            </a:r>
          </a:p>
          <a:p>
            <a:pPr lvl="1" eaLnBrk="1" hangingPunct="1"/>
            <a:r>
              <a:rPr lang="en-US" altLang="zh-TW" sz="2800" dirty="0"/>
              <a:t>using (</a:t>
            </a:r>
            <a:r>
              <a:rPr lang="en-US" altLang="zh-TW" sz="2800" b="1" dirty="0"/>
              <a:t>for</a:t>
            </a:r>
            <a:r>
              <a:rPr lang="en-US" altLang="zh-TW" sz="2800" dirty="0"/>
              <a:t>) loop</a:t>
            </a:r>
          </a:p>
          <a:p>
            <a:pPr lvl="1" eaLnBrk="1" hangingPunct="1"/>
            <a:r>
              <a:rPr lang="en-US" altLang="zh-TW" sz="2800" dirty="0"/>
              <a:t>using </a:t>
            </a:r>
            <a:r>
              <a:rPr lang="en-US" altLang="zh-TW" sz="2800" b="1" dirty="0"/>
              <a:t>recursion</a:t>
            </a:r>
          </a:p>
        </p:txBody>
      </p:sp>
      <p:sp>
        <p:nvSpPr>
          <p:cNvPr id="1848325" name="Text Box 5"/>
          <p:cNvSpPr txBox="1">
            <a:spLocks noChangeArrowheads="1"/>
          </p:cNvSpPr>
          <p:nvPr/>
        </p:nvSpPr>
        <p:spPr bwMode="auto">
          <a:xfrm>
            <a:off x="5479471" y="5133251"/>
            <a:ext cx="376237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Note: the index starts from 0.</a:t>
            </a:r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53" y="2278399"/>
            <a:ext cx="6356168" cy="25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3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85B47C-8E9A-42AA-BC4D-F8C92300C419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Recursive Method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 important property of a recursive method – </a:t>
            </a:r>
            <a:r>
              <a:rPr lang="en-US" altLang="zh-TW" dirty="0" smtClean="0">
                <a:solidFill>
                  <a:srgbClr val="FF0000"/>
                </a:solidFill>
              </a:rPr>
              <a:t>the method terminates</a:t>
            </a:r>
          </a:p>
          <a:p>
            <a:pPr eaLnBrk="1" hangingPunct="1"/>
            <a:r>
              <a:rPr lang="en-US" altLang="zh-TW" dirty="0" smtClean="0"/>
              <a:t>An algorithm using linear recursion has the following form:</a:t>
            </a:r>
          </a:p>
          <a:p>
            <a:pPr lvl="1" eaLnBrk="1" hangingPunct="1"/>
            <a:r>
              <a:rPr lang="en-US" altLang="zh-TW" dirty="0" smtClean="0"/>
              <a:t>Test for base cases</a:t>
            </a:r>
          </a:p>
          <a:p>
            <a:pPr lvl="1" eaLnBrk="1" hangingPunct="1"/>
            <a:r>
              <a:rPr lang="en-US" altLang="zh-TW" dirty="0" smtClean="0"/>
              <a:t>Recur </a:t>
            </a:r>
          </a:p>
          <a:p>
            <a:r>
              <a:rPr lang="en-US" altLang="zh-TW" dirty="0" smtClean="0"/>
              <a:t>Analyzing using Recursion </a:t>
            </a:r>
            <a:r>
              <a:rPr lang="en-US" altLang="zh-TW" dirty="0"/>
              <a:t>trace</a:t>
            </a:r>
          </a:p>
          <a:p>
            <a:pPr lvl="1"/>
            <a:r>
              <a:rPr lang="en-US" altLang="zh-TW" dirty="0"/>
              <a:t>Box for each instance of the method</a:t>
            </a:r>
          </a:p>
          <a:p>
            <a:pPr lvl="1"/>
            <a:r>
              <a:rPr lang="en-US" altLang="zh-TW" dirty="0"/>
              <a:t>Label the box with parameters</a:t>
            </a:r>
          </a:p>
          <a:p>
            <a:pPr lvl="1"/>
            <a:r>
              <a:rPr lang="en-US" altLang="zh-TW" dirty="0"/>
              <a:t>Arrows for calls and returns</a:t>
            </a:r>
          </a:p>
          <a:p>
            <a:endParaRPr lang="en-US" altLang="zh-TW" dirty="0" smtClean="0"/>
          </a:p>
        </p:txBody>
      </p:sp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6557169" y="3123405"/>
            <a:ext cx="4106862" cy="29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576220" y="3512342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2147483647 h 768"/>
              <a:gd name="T8" fmla="*/ 2147483647 w 4608"/>
              <a:gd name="T9" fmla="*/ 0 h 768"/>
              <a:gd name="T10" fmla="*/ 2147483647 w 4608"/>
              <a:gd name="T11" fmla="*/ 0 h 768"/>
              <a:gd name="T12" fmla="*/ 0 w 4608"/>
              <a:gd name="T13" fmla="*/ 2147483647 h 768"/>
              <a:gd name="T14" fmla="*/ 0 w 4608"/>
              <a:gd name="T15" fmla="*/ 2147483647 h 768"/>
              <a:gd name="T16" fmla="*/ 0 w 4608"/>
              <a:gd name="T17" fmla="*/ 2147483647 h 768"/>
              <a:gd name="T18" fmla="*/ 2147483647 w 4608"/>
              <a:gd name="T19" fmla="*/ 2147483647 h 768"/>
              <a:gd name="T20" fmla="*/ 2147483647 w 4608"/>
              <a:gd name="T21" fmla="*/ 2147483647 h 768"/>
              <a:gd name="T22" fmla="*/ 2147483647 w 4608"/>
              <a:gd name="T23" fmla="*/ 2147483647 h 7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8"/>
              <a:gd name="T37" fmla="*/ 0 h 768"/>
              <a:gd name="T38" fmla="*/ 4608 w 4608"/>
              <a:gd name="T39" fmla="*/ 768 h 76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576220" y="3512342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2147483647 h 768"/>
              <a:gd name="T8" fmla="*/ 2147483647 w 4608"/>
              <a:gd name="T9" fmla="*/ 0 h 768"/>
              <a:gd name="T10" fmla="*/ 2147483647 w 4608"/>
              <a:gd name="T11" fmla="*/ 0 h 768"/>
              <a:gd name="T12" fmla="*/ 0 w 4608"/>
              <a:gd name="T13" fmla="*/ 2147483647 h 768"/>
              <a:gd name="T14" fmla="*/ 0 w 4608"/>
              <a:gd name="T15" fmla="*/ 2147483647 h 768"/>
              <a:gd name="T16" fmla="*/ 0 w 4608"/>
              <a:gd name="T17" fmla="*/ 2147483647 h 768"/>
              <a:gd name="T18" fmla="*/ 2147483647 w 4608"/>
              <a:gd name="T19" fmla="*/ 2147483647 h 768"/>
              <a:gd name="T20" fmla="*/ 2147483647 w 4608"/>
              <a:gd name="T21" fmla="*/ 2147483647 h 768"/>
              <a:gd name="T22" fmla="*/ 2147483647 w 4608"/>
              <a:gd name="T23" fmla="*/ 2147483647 h 7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8"/>
              <a:gd name="T37" fmla="*/ 0 h 768"/>
              <a:gd name="T38" fmla="*/ 4608 w 4608"/>
              <a:gd name="T39" fmla="*/ 768 h 76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3407" y="3571080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3969" y="357108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dirty="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73182" y="357108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dirty="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68431" y="3571080"/>
            <a:ext cx="3847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dirty="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09706" y="357108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5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87494" y="357108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147720" y="5801517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2147483647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08"/>
              <a:gd name="T31" fmla="*/ 0 h 768"/>
              <a:gd name="T32" fmla="*/ 4608 w 4608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147720" y="5801517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2147483647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08"/>
              <a:gd name="T31" fmla="*/ 0 h 768"/>
              <a:gd name="T32" fmla="*/ 4608 w 4608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04907" y="5860255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197056" y="5860255"/>
            <a:ext cx="460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44682" y="5860255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339931" y="586025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794" y="5860255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1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458994" y="5860255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004845" y="5230017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2147483647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08"/>
              <a:gd name="T31" fmla="*/ 0 h 768"/>
              <a:gd name="T32" fmla="*/ 4608 w 4608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7004845" y="5230017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2147483647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08"/>
              <a:gd name="T31" fmla="*/ 0 h 768"/>
              <a:gd name="T32" fmla="*/ 4608 w 4608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362032" y="5287168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54181" y="5287168"/>
            <a:ext cx="460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101807" y="5287168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197056" y="5287168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238331" y="528716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2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316119" y="5287168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6861970" y="4656929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0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2147483647 w 4608"/>
              <a:gd name="T21" fmla="*/ 2147483647 h 7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08"/>
              <a:gd name="T34" fmla="*/ 0 h 768"/>
              <a:gd name="T35" fmla="*/ 4608 w 4608"/>
              <a:gd name="T36" fmla="*/ 768 h 76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6861970" y="4656929"/>
            <a:ext cx="1717675" cy="285750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0 h 768"/>
              <a:gd name="T8" fmla="*/ 2147483647 w 4608"/>
              <a:gd name="T9" fmla="*/ 0 h 768"/>
              <a:gd name="T10" fmla="*/ 0 w 4608"/>
              <a:gd name="T11" fmla="*/ 2147483647 h 768"/>
              <a:gd name="T12" fmla="*/ 0 w 4608"/>
              <a:gd name="T13" fmla="*/ 2147483647 h 768"/>
              <a:gd name="T14" fmla="*/ 0 w 4608"/>
              <a:gd name="T15" fmla="*/ 2147483647 h 768"/>
              <a:gd name="T16" fmla="*/ 2147483647 w 4608"/>
              <a:gd name="T17" fmla="*/ 2147483647 h 768"/>
              <a:gd name="T18" fmla="*/ 2147483647 w 4608"/>
              <a:gd name="T19" fmla="*/ 2147483647 h 768"/>
              <a:gd name="T20" fmla="*/ 2147483647 w 4608"/>
              <a:gd name="T21" fmla="*/ 2147483647 h 7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08"/>
              <a:gd name="T34" fmla="*/ 0 h 768"/>
              <a:gd name="T35" fmla="*/ 4608 w 4608"/>
              <a:gd name="T36" fmla="*/ 768 h 76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219157" y="4715668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911306" y="4715668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dirty="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958932" y="4715668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054181" y="4715668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095456" y="471566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3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173244" y="4715668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6719095" y="4083843"/>
            <a:ext cx="1717675" cy="287337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2147483647 h 768"/>
              <a:gd name="T8" fmla="*/ 2147483647 w 4608"/>
              <a:gd name="T9" fmla="*/ 0 h 768"/>
              <a:gd name="T10" fmla="*/ 2147483647 w 4608"/>
              <a:gd name="T11" fmla="*/ 0 h 768"/>
              <a:gd name="T12" fmla="*/ 2147483647 w 4608"/>
              <a:gd name="T13" fmla="*/ 0 h 768"/>
              <a:gd name="T14" fmla="*/ 0 w 4608"/>
              <a:gd name="T15" fmla="*/ 2147483647 h 768"/>
              <a:gd name="T16" fmla="*/ 0 w 4608"/>
              <a:gd name="T17" fmla="*/ 2147483647 h 768"/>
              <a:gd name="T18" fmla="*/ 0 w 4608"/>
              <a:gd name="T19" fmla="*/ 2147483647 h 768"/>
              <a:gd name="T20" fmla="*/ 2147483647 w 4608"/>
              <a:gd name="T21" fmla="*/ 2147483647 h 768"/>
              <a:gd name="T22" fmla="*/ 2147483647 w 4608"/>
              <a:gd name="T23" fmla="*/ 2147483647 h 768"/>
              <a:gd name="T24" fmla="*/ 2147483647 w 4608"/>
              <a:gd name="T25" fmla="*/ 2147483647 h 7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08"/>
              <a:gd name="T40" fmla="*/ 0 h 768"/>
              <a:gd name="T41" fmla="*/ 4608 w 4608"/>
              <a:gd name="T42" fmla="*/ 768 h 7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719095" y="4083843"/>
            <a:ext cx="1717675" cy="287337"/>
          </a:xfrm>
          <a:custGeom>
            <a:avLst/>
            <a:gdLst>
              <a:gd name="T0" fmla="*/ 2147483647 w 4608"/>
              <a:gd name="T1" fmla="*/ 2147483647 h 768"/>
              <a:gd name="T2" fmla="*/ 2147483647 w 4608"/>
              <a:gd name="T3" fmla="*/ 2147483647 h 768"/>
              <a:gd name="T4" fmla="*/ 2147483647 w 4608"/>
              <a:gd name="T5" fmla="*/ 2147483647 h 768"/>
              <a:gd name="T6" fmla="*/ 2147483647 w 4608"/>
              <a:gd name="T7" fmla="*/ 2147483647 h 768"/>
              <a:gd name="T8" fmla="*/ 2147483647 w 4608"/>
              <a:gd name="T9" fmla="*/ 0 h 768"/>
              <a:gd name="T10" fmla="*/ 2147483647 w 4608"/>
              <a:gd name="T11" fmla="*/ 0 h 768"/>
              <a:gd name="T12" fmla="*/ 2147483647 w 4608"/>
              <a:gd name="T13" fmla="*/ 0 h 768"/>
              <a:gd name="T14" fmla="*/ 0 w 4608"/>
              <a:gd name="T15" fmla="*/ 2147483647 h 768"/>
              <a:gd name="T16" fmla="*/ 0 w 4608"/>
              <a:gd name="T17" fmla="*/ 2147483647 h 768"/>
              <a:gd name="T18" fmla="*/ 0 w 4608"/>
              <a:gd name="T19" fmla="*/ 2147483647 h 768"/>
              <a:gd name="T20" fmla="*/ 2147483647 w 4608"/>
              <a:gd name="T21" fmla="*/ 2147483647 h 768"/>
              <a:gd name="T22" fmla="*/ 2147483647 w 4608"/>
              <a:gd name="T23" fmla="*/ 2147483647 h 768"/>
              <a:gd name="T24" fmla="*/ 2147483647 w 4608"/>
              <a:gd name="T25" fmla="*/ 2147483647 h 7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08"/>
              <a:gd name="T40" fmla="*/ 0 h 768"/>
              <a:gd name="T41" fmla="*/ 4608 w 4608"/>
              <a:gd name="T42" fmla="*/ 768 h 7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08" h="768">
                <a:moveTo>
                  <a:pt x="4416" y="768"/>
                </a:moveTo>
                <a:cubicBezTo>
                  <a:pt x="4522" y="768"/>
                  <a:pt x="4608" y="682"/>
                  <a:pt x="4608" y="576"/>
                </a:cubicBezTo>
                <a:lnTo>
                  <a:pt x="4608" y="192"/>
                </a:lnTo>
                <a:cubicBezTo>
                  <a:pt x="4608" y="86"/>
                  <a:pt x="4522" y="0"/>
                  <a:pt x="441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576"/>
                </a:lnTo>
                <a:cubicBezTo>
                  <a:pt x="0" y="682"/>
                  <a:pt x="86" y="768"/>
                  <a:pt x="192" y="768"/>
                </a:cubicBezTo>
                <a:lnTo>
                  <a:pt x="4416" y="768"/>
                </a:lnTo>
                <a:close/>
              </a:path>
            </a:pathLst>
          </a:custGeom>
          <a:noFill/>
          <a:ln w="9525" cap="rnd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76282" y="4142580"/>
            <a:ext cx="676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LinearSum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7768431" y="4142580"/>
            <a:ext cx="460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(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816057" y="414258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A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911306" y="4142580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,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952581" y="414258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4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030369" y="414258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0000FF"/>
                </a:solidFill>
                <a:latin typeface="Arial" pitchFamily="34" charset="0"/>
              </a:rPr>
              <a:t>)</a:t>
            </a:r>
            <a:endParaRPr lang="en-US" altLang="zh-TW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7435057" y="3798092"/>
            <a:ext cx="106363" cy="214312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7511257" y="3991768"/>
            <a:ext cx="66675" cy="92075"/>
          </a:xfrm>
          <a:custGeom>
            <a:avLst/>
            <a:gdLst>
              <a:gd name="T0" fmla="*/ 2147483647 w 42"/>
              <a:gd name="T1" fmla="*/ 0 h 58"/>
              <a:gd name="T2" fmla="*/ 2147483647 w 42"/>
              <a:gd name="T3" fmla="*/ 2147483647 h 58"/>
              <a:gd name="T4" fmla="*/ 0 w 42"/>
              <a:gd name="T5" fmla="*/ 2147483647 h 58"/>
              <a:gd name="T6" fmla="*/ 2147483647 w 42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58"/>
              <a:gd name="T14" fmla="*/ 42 w 4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58">
                <a:moveTo>
                  <a:pt x="34" y="0"/>
                </a:moveTo>
                <a:lnTo>
                  <a:pt x="42" y="58"/>
                </a:lnTo>
                <a:lnTo>
                  <a:pt x="0" y="17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7577932" y="4371180"/>
            <a:ext cx="106363" cy="212725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7655720" y="4564855"/>
            <a:ext cx="65087" cy="92075"/>
          </a:xfrm>
          <a:custGeom>
            <a:avLst/>
            <a:gdLst>
              <a:gd name="T0" fmla="*/ 2147483647 w 41"/>
              <a:gd name="T1" fmla="*/ 0 h 58"/>
              <a:gd name="T2" fmla="*/ 2147483647 w 41"/>
              <a:gd name="T3" fmla="*/ 2147483647 h 58"/>
              <a:gd name="T4" fmla="*/ 0 w 41"/>
              <a:gd name="T5" fmla="*/ 2147483647 h 58"/>
              <a:gd name="T6" fmla="*/ 2147483647 w 41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58"/>
              <a:gd name="T14" fmla="*/ 41 w 41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58">
                <a:moveTo>
                  <a:pt x="33" y="0"/>
                </a:moveTo>
                <a:lnTo>
                  <a:pt x="41" y="58"/>
                </a:lnTo>
                <a:lnTo>
                  <a:pt x="0" y="16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7720807" y="4942680"/>
            <a:ext cx="106363" cy="214313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798595" y="5136355"/>
            <a:ext cx="65087" cy="93663"/>
          </a:xfrm>
          <a:custGeom>
            <a:avLst/>
            <a:gdLst>
              <a:gd name="T0" fmla="*/ 2147483647 w 41"/>
              <a:gd name="T1" fmla="*/ 0 h 59"/>
              <a:gd name="T2" fmla="*/ 2147483647 w 41"/>
              <a:gd name="T3" fmla="*/ 2147483647 h 59"/>
              <a:gd name="T4" fmla="*/ 0 w 41"/>
              <a:gd name="T5" fmla="*/ 2147483647 h 59"/>
              <a:gd name="T6" fmla="*/ 2147483647 w 41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59"/>
              <a:gd name="T14" fmla="*/ 41 w 41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59">
                <a:moveTo>
                  <a:pt x="33" y="0"/>
                </a:moveTo>
                <a:lnTo>
                  <a:pt x="41" y="59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7863682" y="5515768"/>
            <a:ext cx="106363" cy="212725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941470" y="5709443"/>
            <a:ext cx="65087" cy="92075"/>
          </a:xfrm>
          <a:custGeom>
            <a:avLst/>
            <a:gdLst>
              <a:gd name="T0" fmla="*/ 2147483647 w 41"/>
              <a:gd name="T1" fmla="*/ 0 h 58"/>
              <a:gd name="T2" fmla="*/ 2147483647 w 41"/>
              <a:gd name="T3" fmla="*/ 2147483647 h 58"/>
              <a:gd name="T4" fmla="*/ 0 w 41"/>
              <a:gd name="T5" fmla="*/ 2147483647 h 58"/>
              <a:gd name="T6" fmla="*/ 2147483647 w 41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58"/>
              <a:gd name="T14" fmla="*/ 41 w 41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58">
                <a:moveTo>
                  <a:pt x="33" y="0"/>
                </a:moveTo>
                <a:lnTo>
                  <a:pt x="41" y="58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571581" y="3856830"/>
            <a:ext cx="211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dirty="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749381" y="4428330"/>
            <a:ext cx="211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dirty="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874794" y="5001418"/>
            <a:ext cx="213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8054181" y="5585618"/>
            <a:ext cx="211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dirty="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8803482" y="5366542"/>
            <a:ext cx="233363" cy="577850"/>
          </a:xfrm>
          <a:custGeom>
            <a:avLst/>
            <a:gdLst>
              <a:gd name="T0" fmla="*/ 2147483647 w 147"/>
              <a:gd name="T1" fmla="*/ 2147483647 h 364"/>
              <a:gd name="T2" fmla="*/ 0 w 147"/>
              <a:gd name="T3" fmla="*/ 0 h 364"/>
              <a:gd name="T4" fmla="*/ 0 60000 65536"/>
              <a:gd name="T5" fmla="*/ 0 60000 65536"/>
              <a:gd name="T6" fmla="*/ 0 w 147"/>
              <a:gd name="T7" fmla="*/ 0 h 364"/>
              <a:gd name="T8" fmla="*/ 147 w 147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364">
                <a:moveTo>
                  <a:pt x="39" y="364"/>
                </a:moveTo>
                <a:cubicBezTo>
                  <a:pt x="147" y="163"/>
                  <a:pt x="131" y="9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8722520" y="5337968"/>
            <a:ext cx="90487" cy="58737"/>
          </a:xfrm>
          <a:custGeom>
            <a:avLst/>
            <a:gdLst>
              <a:gd name="T0" fmla="*/ 2147483647 w 57"/>
              <a:gd name="T1" fmla="*/ 2147483647 h 37"/>
              <a:gd name="T2" fmla="*/ 0 w 57"/>
              <a:gd name="T3" fmla="*/ 2147483647 h 37"/>
              <a:gd name="T4" fmla="*/ 2147483647 w 57"/>
              <a:gd name="T5" fmla="*/ 0 h 37"/>
              <a:gd name="T6" fmla="*/ 2147483647 w 57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7"/>
              <a:gd name="T14" fmla="*/ 57 w 5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7">
                <a:moveTo>
                  <a:pt x="57" y="37"/>
                </a:moveTo>
                <a:lnTo>
                  <a:pt x="0" y="22"/>
                </a:lnTo>
                <a:lnTo>
                  <a:pt x="55" y="0"/>
                </a:lnTo>
                <a:lnTo>
                  <a:pt x="57" y="3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8660607" y="4795042"/>
            <a:ext cx="233363" cy="577850"/>
          </a:xfrm>
          <a:custGeom>
            <a:avLst/>
            <a:gdLst>
              <a:gd name="T0" fmla="*/ 2147483647 w 147"/>
              <a:gd name="T1" fmla="*/ 2147483647 h 364"/>
              <a:gd name="T2" fmla="*/ 0 w 147"/>
              <a:gd name="T3" fmla="*/ 0 h 364"/>
              <a:gd name="T4" fmla="*/ 0 60000 65536"/>
              <a:gd name="T5" fmla="*/ 0 60000 65536"/>
              <a:gd name="T6" fmla="*/ 0 w 147"/>
              <a:gd name="T7" fmla="*/ 0 h 364"/>
              <a:gd name="T8" fmla="*/ 147 w 147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364">
                <a:moveTo>
                  <a:pt x="39" y="364"/>
                </a:moveTo>
                <a:cubicBezTo>
                  <a:pt x="147" y="162"/>
                  <a:pt x="131" y="9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8579645" y="4764879"/>
            <a:ext cx="90487" cy="58738"/>
          </a:xfrm>
          <a:custGeom>
            <a:avLst/>
            <a:gdLst>
              <a:gd name="T0" fmla="*/ 2147483647 w 57"/>
              <a:gd name="T1" fmla="*/ 2147483647 h 37"/>
              <a:gd name="T2" fmla="*/ 0 w 57"/>
              <a:gd name="T3" fmla="*/ 2147483647 h 37"/>
              <a:gd name="T4" fmla="*/ 2147483647 w 57"/>
              <a:gd name="T5" fmla="*/ 0 h 37"/>
              <a:gd name="T6" fmla="*/ 2147483647 w 57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7"/>
              <a:gd name="T14" fmla="*/ 57 w 5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7">
                <a:moveTo>
                  <a:pt x="57" y="37"/>
                </a:moveTo>
                <a:lnTo>
                  <a:pt x="0" y="22"/>
                </a:lnTo>
                <a:lnTo>
                  <a:pt x="55" y="0"/>
                </a:lnTo>
                <a:lnTo>
                  <a:pt x="57" y="3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8517732" y="4221954"/>
            <a:ext cx="233363" cy="577850"/>
          </a:xfrm>
          <a:custGeom>
            <a:avLst/>
            <a:gdLst>
              <a:gd name="T0" fmla="*/ 2147483647 w 147"/>
              <a:gd name="T1" fmla="*/ 2147483647 h 364"/>
              <a:gd name="T2" fmla="*/ 0 w 147"/>
              <a:gd name="T3" fmla="*/ 0 h 364"/>
              <a:gd name="T4" fmla="*/ 0 60000 65536"/>
              <a:gd name="T5" fmla="*/ 0 60000 65536"/>
              <a:gd name="T6" fmla="*/ 0 w 147"/>
              <a:gd name="T7" fmla="*/ 0 h 364"/>
              <a:gd name="T8" fmla="*/ 147 w 147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364">
                <a:moveTo>
                  <a:pt x="39" y="364"/>
                </a:moveTo>
                <a:cubicBezTo>
                  <a:pt x="147" y="162"/>
                  <a:pt x="130" y="9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8436770" y="4191793"/>
            <a:ext cx="90487" cy="60325"/>
          </a:xfrm>
          <a:custGeom>
            <a:avLst/>
            <a:gdLst>
              <a:gd name="T0" fmla="*/ 2147483647 w 57"/>
              <a:gd name="T1" fmla="*/ 2147483647 h 38"/>
              <a:gd name="T2" fmla="*/ 0 w 57"/>
              <a:gd name="T3" fmla="*/ 2147483647 h 38"/>
              <a:gd name="T4" fmla="*/ 2147483647 w 57"/>
              <a:gd name="T5" fmla="*/ 0 h 38"/>
              <a:gd name="T6" fmla="*/ 2147483647 w 57"/>
              <a:gd name="T7" fmla="*/ 2147483647 h 3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8"/>
              <a:gd name="T14" fmla="*/ 57 w 57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8">
                <a:moveTo>
                  <a:pt x="57" y="38"/>
                </a:moveTo>
                <a:lnTo>
                  <a:pt x="0" y="23"/>
                </a:lnTo>
                <a:lnTo>
                  <a:pt x="55" y="0"/>
                </a:lnTo>
                <a:lnTo>
                  <a:pt x="57" y="3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8374857" y="3650454"/>
            <a:ext cx="233363" cy="577850"/>
          </a:xfrm>
          <a:custGeom>
            <a:avLst/>
            <a:gdLst>
              <a:gd name="T0" fmla="*/ 2147483647 w 147"/>
              <a:gd name="T1" fmla="*/ 2147483647 h 364"/>
              <a:gd name="T2" fmla="*/ 0 w 147"/>
              <a:gd name="T3" fmla="*/ 0 h 364"/>
              <a:gd name="T4" fmla="*/ 0 60000 65536"/>
              <a:gd name="T5" fmla="*/ 0 60000 65536"/>
              <a:gd name="T6" fmla="*/ 0 w 147"/>
              <a:gd name="T7" fmla="*/ 0 h 364"/>
              <a:gd name="T8" fmla="*/ 147 w 147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364">
                <a:moveTo>
                  <a:pt x="39" y="364"/>
                </a:moveTo>
                <a:cubicBezTo>
                  <a:pt x="147" y="162"/>
                  <a:pt x="130" y="8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8293895" y="3620293"/>
            <a:ext cx="90487" cy="58737"/>
          </a:xfrm>
          <a:custGeom>
            <a:avLst/>
            <a:gdLst>
              <a:gd name="T0" fmla="*/ 2147483647 w 57"/>
              <a:gd name="T1" fmla="*/ 2147483647 h 37"/>
              <a:gd name="T2" fmla="*/ 0 w 57"/>
              <a:gd name="T3" fmla="*/ 2147483647 h 37"/>
              <a:gd name="T4" fmla="*/ 2147483647 w 57"/>
              <a:gd name="T5" fmla="*/ 0 h 37"/>
              <a:gd name="T6" fmla="*/ 2147483647 w 57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7"/>
              <a:gd name="T14" fmla="*/ 57 w 5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7">
                <a:moveTo>
                  <a:pt x="57" y="37"/>
                </a:moveTo>
                <a:lnTo>
                  <a:pt x="0" y="22"/>
                </a:lnTo>
                <a:lnTo>
                  <a:pt x="54" y="0"/>
                </a:lnTo>
                <a:lnTo>
                  <a:pt x="57" y="3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9032082" y="5574505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9443244" y="5574505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9538494" y="5574505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9581356" y="557450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0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9659144" y="5574505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9860756" y="557450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8895557" y="5001418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9313069" y="5001418"/>
            <a:ext cx="1170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4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9432132" y="5001418"/>
            <a:ext cx="1190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9551194" y="5001418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9652794" y="5001418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9687719" y="5001418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9771856" y="5001418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9975056" y="5001418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4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0094119" y="5001418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0213181" y="5001418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3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0332244" y="5001418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0457656" y="500141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7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8752682" y="4428330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9170194" y="4428330"/>
            <a:ext cx="1170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7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9289257" y="4428330"/>
            <a:ext cx="1190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9408319" y="4428330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9509919" y="442833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9544844" y="442833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2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9628981" y="4428330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9832181" y="4428330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7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9951244" y="44283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0070306" y="4428330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6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0189369" y="44283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0314782" y="4428330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13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8651082" y="3856830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9062245" y="3856830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13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9259094" y="38568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9384506" y="3856830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9479756" y="3856830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9521031" y="385683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3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9598819" y="3856830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9802020" y="3856830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13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9998869" y="38568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0124281" y="3856830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2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0243344" y="3856830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0368757" y="3856830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15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7303295" y="3226593"/>
            <a:ext cx="96837" cy="211137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7371556" y="3418680"/>
            <a:ext cx="63500" cy="93663"/>
          </a:xfrm>
          <a:custGeom>
            <a:avLst/>
            <a:gdLst>
              <a:gd name="T0" fmla="*/ 2147483647 w 40"/>
              <a:gd name="T1" fmla="*/ 0 h 59"/>
              <a:gd name="T2" fmla="*/ 2147483647 w 40"/>
              <a:gd name="T3" fmla="*/ 2147483647 h 59"/>
              <a:gd name="T4" fmla="*/ 0 w 40"/>
              <a:gd name="T5" fmla="*/ 2147483647 h 59"/>
              <a:gd name="T6" fmla="*/ 2147483647 w 40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59"/>
              <a:gd name="T14" fmla="*/ 40 w 40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59">
                <a:moveTo>
                  <a:pt x="33" y="0"/>
                </a:moveTo>
                <a:lnTo>
                  <a:pt x="40" y="59"/>
                </a:lnTo>
                <a:lnTo>
                  <a:pt x="0" y="16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7446169" y="3283743"/>
            <a:ext cx="213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dirty="0">
                <a:solidFill>
                  <a:srgbClr val="FF0000"/>
                </a:solidFill>
                <a:latin typeface="Arial" pitchFamily="34" charset="0"/>
              </a:rPr>
              <a:t>call</a:t>
            </a:r>
            <a:endParaRPr lang="en-US" altLang="zh-TW" sz="24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8358982" y="3283743"/>
            <a:ext cx="4456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 dirty="0">
                <a:solidFill>
                  <a:srgbClr val="FF0000"/>
                </a:solidFill>
                <a:latin typeface="Arial" pitchFamily="34" charset="0"/>
              </a:rPr>
              <a:t>return </a:t>
            </a:r>
            <a:endParaRPr lang="en-US" altLang="zh-TW" sz="24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8770145" y="3283743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15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8966994" y="3283743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9092406" y="3283743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A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9187656" y="3283743"/>
            <a:ext cx="4648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[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9228931" y="328374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9306719" y="3283743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] 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9509920" y="3283743"/>
            <a:ext cx="19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 dirty="0">
                <a:solidFill>
                  <a:srgbClr val="FF0000"/>
                </a:solidFill>
                <a:latin typeface="Arial" pitchFamily="34" charset="0"/>
              </a:rPr>
              <a:t>15 </a:t>
            </a:r>
            <a:endParaRPr lang="en-US" altLang="zh-TW" sz="24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9706769" y="3283743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+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9832181" y="3283743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5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9951244" y="3283743"/>
            <a:ext cx="1202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= 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0076657" y="3283743"/>
            <a:ext cx="155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 sz="1100" b="1">
                <a:solidFill>
                  <a:srgbClr val="FF0000"/>
                </a:solidFill>
                <a:latin typeface="Arial" pitchFamily="34" charset="0"/>
              </a:rPr>
              <a:t>20</a:t>
            </a:r>
            <a:endParaRPr lang="en-US" altLang="zh-TW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7944644" y="3299617"/>
            <a:ext cx="430212" cy="355600"/>
          </a:xfrm>
          <a:custGeom>
            <a:avLst/>
            <a:gdLst>
              <a:gd name="T0" fmla="*/ 2147483647 w 271"/>
              <a:gd name="T1" fmla="*/ 2147483647 h 224"/>
              <a:gd name="T2" fmla="*/ 0 w 271"/>
              <a:gd name="T3" fmla="*/ 0 h 224"/>
              <a:gd name="T4" fmla="*/ 0 60000 65536"/>
              <a:gd name="T5" fmla="*/ 0 60000 65536"/>
              <a:gd name="T6" fmla="*/ 0 w 271"/>
              <a:gd name="T7" fmla="*/ 0 h 224"/>
              <a:gd name="T8" fmla="*/ 271 w 271"/>
              <a:gd name="T9" fmla="*/ 224 h 2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1" h="224">
                <a:moveTo>
                  <a:pt x="220" y="224"/>
                </a:moveTo>
                <a:cubicBezTo>
                  <a:pt x="271" y="107"/>
                  <a:pt x="178" y="12"/>
                  <a:pt x="0" y="0"/>
                </a:cubicBezTo>
              </a:path>
            </a:pathLst>
          </a:custGeom>
          <a:noFill/>
          <a:ln w="9525" cap="rnd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7863681" y="3269454"/>
            <a:ext cx="90488" cy="58738"/>
          </a:xfrm>
          <a:custGeom>
            <a:avLst/>
            <a:gdLst>
              <a:gd name="T0" fmla="*/ 2147483647 w 57"/>
              <a:gd name="T1" fmla="*/ 2147483647 h 37"/>
              <a:gd name="T2" fmla="*/ 0 w 57"/>
              <a:gd name="T3" fmla="*/ 2147483647 h 37"/>
              <a:gd name="T4" fmla="*/ 2147483647 w 57"/>
              <a:gd name="T5" fmla="*/ 0 h 37"/>
              <a:gd name="T6" fmla="*/ 2147483647 w 57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37"/>
              <a:gd name="T14" fmla="*/ 57 w 5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37">
                <a:moveTo>
                  <a:pt x="56" y="37"/>
                </a:moveTo>
                <a:lnTo>
                  <a:pt x="0" y="18"/>
                </a:lnTo>
                <a:lnTo>
                  <a:pt x="57" y="0"/>
                </a:lnTo>
                <a:lnTo>
                  <a:pt x="56" y="3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 flipH="1" flipV="1">
            <a:off x="9428956" y="5210968"/>
            <a:ext cx="439738" cy="376237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9367045" y="5156992"/>
            <a:ext cx="85725" cy="80962"/>
          </a:xfrm>
          <a:custGeom>
            <a:avLst/>
            <a:gdLst>
              <a:gd name="T0" fmla="*/ 2147483647 w 54"/>
              <a:gd name="T1" fmla="*/ 2147483647 h 51"/>
              <a:gd name="T2" fmla="*/ 0 w 54"/>
              <a:gd name="T3" fmla="*/ 0 h 51"/>
              <a:gd name="T4" fmla="*/ 2147483647 w 54"/>
              <a:gd name="T5" fmla="*/ 2147483647 h 51"/>
              <a:gd name="T6" fmla="*/ 2147483647 w 54"/>
              <a:gd name="T7" fmla="*/ 2147483647 h 51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1"/>
              <a:gd name="T14" fmla="*/ 54 w 54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1">
                <a:moveTo>
                  <a:pt x="30" y="51"/>
                </a:moveTo>
                <a:lnTo>
                  <a:pt x="0" y="0"/>
                </a:lnTo>
                <a:lnTo>
                  <a:pt x="54" y="23"/>
                </a:lnTo>
                <a:lnTo>
                  <a:pt x="30" y="51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 flipH="1" flipV="1">
            <a:off x="9300370" y="4612479"/>
            <a:ext cx="1139825" cy="401638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9224169" y="4585492"/>
            <a:ext cx="93662" cy="57150"/>
          </a:xfrm>
          <a:custGeom>
            <a:avLst/>
            <a:gdLst>
              <a:gd name="T0" fmla="*/ 2147483647 w 59"/>
              <a:gd name="T1" fmla="*/ 2147483647 h 36"/>
              <a:gd name="T2" fmla="*/ 0 w 59"/>
              <a:gd name="T3" fmla="*/ 0 h 36"/>
              <a:gd name="T4" fmla="*/ 2147483647 w 59"/>
              <a:gd name="T5" fmla="*/ 2147483647 h 36"/>
              <a:gd name="T6" fmla="*/ 2147483647 w 59"/>
              <a:gd name="T7" fmla="*/ 2147483647 h 36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36"/>
              <a:gd name="T14" fmla="*/ 59 w 59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36">
                <a:moveTo>
                  <a:pt x="46" y="36"/>
                </a:moveTo>
                <a:lnTo>
                  <a:pt x="0" y="0"/>
                </a:lnTo>
                <a:lnTo>
                  <a:pt x="59" y="1"/>
                </a:lnTo>
                <a:lnTo>
                  <a:pt x="46" y="36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9" name="Line 128"/>
          <p:cNvSpPr>
            <a:spLocks noChangeShapeType="1"/>
          </p:cNvSpPr>
          <p:nvPr/>
        </p:nvSpPr>
        <p:spPr bwMode="auto">
          <a:xfrm flipH="1" flipV="1">
            <a:off x="9300369" y="4039392"/>
            <a:ext cx="1092200" cy="387350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9224169" y="4012404"/>
            <a:ext cx="93662" cy="58738"/>
          </a:xfrm>
          <a:custGeom>
            <a:avLst/>
            <a:gdLst>
              <a:gd name="T0" fmla="*/ 2147483647 w 59"/>
              <a:gd name="T1" fmla="*/ 2147483647 h 37"/>
              <a:gd name="T2" fmla="*/ 0 w 59"/>
              <a:gd name="T3" fmla="*/ 0 h 37"/>
              <a:gd name="T4" fmla="*/ 2147483647 w 59"/>
              <a:gd name="T5" fmla="*/ 2147483647 h 37"/>
              <a:gd name="T6" fmla="*/ 2147483647 w 59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37"/>
              <a:gd name="T14" fmla="*/ 59 w 59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37">
                <a:moveTo>
                  <a:pt x="46" y="37"/>
                </a:moveTo>
                <a:lnTo>
                  <a:pt x="0" y="0"/>
                </a:lnTo>
                <a:lnTo>
                  <a:pt x="59" y="2"/>
                </a:lnTo>
                <a:lnTo>
                  <a:pt x="46" y="37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 flipH="1" flipV="1">
            <a:off x="8944770" y="3461543"/>
            <a:ext cx="1495425" cy="407987"/>
          </a:xfrm>
          <a:prstGeom prst="line">
            <a:avLst/>
          </a:prstGeom>
          <a:noFill/>
          <a:ln w="9525" cap="rnd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8865394" y="3436142"/>
            <a:ext cx="93662" cy="57150"/>
          </a:xfrm>
          <a:custGeom>
            <a:avLst/>
            <a:gdLst>
              <a:gd name="T0" fmla="*/ 2147483647 w 59"/>
              <a:gd name="T1" fmla="*/ 2147483647 h 36"/>
              <a:gd name="T2" fmla="*/ 0 w 59"/>
              <a:gd name="T3" fmla="*/ 2147483647 h 36"/>
              <a:gd name="T4" fmla="*/ 2147483647 w 59"/>
              <a:gd name="T5" fmla="*/ 0 h 36"/>
              <a:gd name="T6" fmla="*/ 2147483647 w 59"/>
              <a:gd name="T7" fmla="*/ 2147483647 h 36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36"/>
              <a:gd name="T14" fmla="*/ 59 w 59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36">
                <a:moveTo>
                  <a:pt x="49" y="36"/>
                </a:moveTo>
                <a:lnTo>
                  <a:pt x="0" y="3"/>
                </a:lnTo>
                <a:lnTo>
                  <a:pt x="59" y="0"/>
                </a:lnTo>
                <a:lnTo>
                  <a:pt x="49" y="36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7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/>
              <a:t>Reversing an Array by Recursion</a:t>
            </a:r>
          </a:p>
          <a:p>
            <a:pPr lvl="1" eaLnBrk="1" hangingPunct="1"/>
            <a:r>
              <a:rPr lang="en-US" altLang="zh-TW" b="1" dirty="0" smtClean="0"/>
              <a:t>Problem:</a:t>
            </a:r>
            <a:r>
              <a:rPr lang="en-US" altLang="zh-TW" dirty="0" smtClean="0"/>
              <a:t> Given an array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of size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reverse the elements of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(the first element becomes the last one, …)</a:t>
            </a:r>
          </a:p>
          <a:p>
            <a:pPr lvl="1" eaLnBrk="1" hangingPunct="1"/>
            <a:r>
              <a:rPr lang="en-US" altLang="zh-TW" b="1" dirty="0" smtClean="0"/>
              <a:t>Instance:</a:t>
            </a:r>
          </a:p>
          <a:p>
            <a:pPr lvl="2" eaLnBrk="1" hangingPunct="1"/>
            <a:r>
              <a:rPr lang="en-US" altLang="zh-TW" b="1" dirty="0" smtClean="0"/>
              <a:t>Input: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[]={</a:t>
            </a:r>
            <a:r>
              <a:rPr lang="en-US" altLang="zh-TW" i="1" dirty="0" smtClean="0"/>
              <a:t>w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z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}</a:t>
            </a:r>
          </a:p>
          <a:p>
            <a:pPr lvl="2" eaLnBrk="1" hangingPunct="1"/>
            <a:r>
              <a:rPr lang="en-US" altLang="zh-TW" b="1" dirty="0" smtClean="0"/>
              <a:t>Output: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[]={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z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w</a:t>
            </a:r>
            <a:r>
              <a:rPr lang="en-US" altLang="zh-TW" dirty="0" smtClean="0"/>
              <a:t>}</a:t>
            </a:r>
          </a:p>
          <a:p>
            <a:pPr eaLnBrk="1" hangingPunct="1"/>
            <a:r>
              <a:rPr lang="en-US" altLang="zh-TW" dirty="0" smtClean="0"/>
              <a:t>Solutions</a:t>
            </a:r>
          </a:p>
          <a:p>
            <a:pPr lvl="1" eaLnBrk="1" hangingPunct="1"/>
            <a:r>
              <a:rPr lang="en-US" altLang="zh-TW" dirty="0" smtClean="0"/>
              <a:t>Nested loop ?</a:t>
            </a:r>
          </a:p>
          <a:p>
            <a:pPr lvl="1" eaLnBrk="1" hangingPunct="1"/>
            <a:r>
              <a:rPr lang="en-US" altLang="zh-TW" dirty="0" smtClean="0"/>
              <a:t>Recursion </a:t>
            </a:r>
          </a:p>
        </p:txBody>
      </p:sp>
      <p:sp>
        <p:nvSpPr>
          <p:cNvPr id="358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B34F06-2DDF-46EE-834F-A0BF56D7C20E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6384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5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5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5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5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5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5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5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4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Reversing an Array</a:t>
            </a:r>
          </a:p>
        </p:txBody>
      </p:sp>
      <p:sp>
        <p:nvSpPr>
          <p:cNvPr id="368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01B46-A710-44B8-A17D-15A48727333F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8" y="2272578"/>
            <a:ext cx="10089604" cy="29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Facilitating Recursion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 creating recursive methods, it is important to define the methods in ways that facilitate recursion.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This sometimes requires we define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additional parameters </a:t>
            </a:r>
            <a:r>
              <a:rPr lang="en-US" altLang="zh-TW" dirty="0" smtClean="0">
                <a:ea typeface="新細明體" pitchFamily="18" charset="-120"/>
              </a:rPr>
              <a:t>that are passed to the function.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For example, we defined the array reversal function as </a:t>
            </a:r>
            <a:r>
              <a:rPr lang="en-US" altLang="zh-TW" dirty="0" err="1" smtClean="0">
                <a:ea typeface="新細明體" pitchFamily="18" charset="-120"/>
              </a:rPr>
              <a:t>ReverseArray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A, </a:t>
            </a:r>
            <a:r>
              <a:rPr lang="en-US" altLang="zh-TW" i="1" dirty="0" err="1" smtClean="0">
                <a:ea typeface="新細明體" pitchFamily="18" charset="-120"/>
              </a:rPr>
              <a:t>i</a:t>
            </a:r>
            <a:r>
              <a:rPr lang="en-US" altLang="zh-TW" i="1" dirty="0" smtClean="0">
                <a:ea typeface="新細明體" pitchFamily="18" charset="-120"/>
              </a:rPr>
              <a:t>,  j</a:t>
            </a:r>
            <a:r>
              <a:rPr lang="en-US" altLang="zh-TW" dirty="0" smtClean="0">
                <a:ea typeface="新細明體" pitchFamily="18" charset="-120"/>
              </a:rPr>
              <a:t>), not </a:t>
            </a:r>
            <a:r>
              <a:rPr lang="en-US" altLang="zh-TW" dirty="0" err="1" smtClean="0">
                <a:ea typeface="新細明體" pitchFamily="18" charset="-120"/>
              </a:rPr>
              <a:t>ReverseArray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).</a:t>
            </a:r>
          </a:p>
        </p:txBody>
      </p:sp>
      <p:sp>
        <p:nvSpPr>
          <p:cNvPr id="378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D2CD33-DC3C-45AC-938B-5358DA6F3459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420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Computing Powers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power</a:t>
            </a:r>
            <a:r>
              <a:rPr lang="en-US" altLang="zh-TW" b="1" i="1" dirty="0" smtClean="0">
                <a:solidFill>
                  <a:srgbClr val="FFFF00"/>
                </a:solidFill>
                <a:ea typeface="新細明體" pitchFamily="18" charset="-120"/>
              </a:rPr>
              <a:t>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function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smtClean="0"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)=</a:t>
            </a:r>
            <a:r>
              <a:rPr lang="en-US" altLang="zh-TW" b="1" i="1" dirty="0" err="1" smtClean="0">
                <a:ea typeface="新細明體" pitchFamily="18" charset="-120"/>
              </a:rPr>
              <a:t>x</a:t>
            </a:r>
            <a:r>
              <a:rPr lang="en-US" altLang="zh-TW" b="1" i="1" baseline="30000" dirty="0" err="1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, can be defined recursively: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Following the definition leads to an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time recursive algorithm (for we make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recursive calls).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We can do better than this, however.</a:t>
            </a:r>
          </a:p>
        </p:txBody>
      </p:sp>
      <p:sp>
        <p:nvSpPr>
          <p:cNvPr id="205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13213-7413-4665-B9AE-35220EC715C8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24979250"/>
              </p:ext>
            </p:extLst>
          </p:nvPr>
        </p:nvGraphicFramePr>
        <p:xfrm>
          <a:off x="2162287" y="2242783"/>
          <a:ext cx="52101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方程式" r:id="rId4" imgW="2031840" imgH="457200" progId="Equation.3">
                  <p:embed/>
                </p:oleObj>
              </mc:Choice>
              <mc:Fallback>
                <p:oleObj name="方程式" r:id="rId4" imgW="2031840" imgH="4572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287" y="2242783"/>
                        <a:ext cx="5210175" cy="1217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51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Computing Powers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We can derive a more efficient linearly recursive algorithm by using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repeated squaring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For example,</a:t>
            </a:r>
          </a:p>
          <a:p>
            <a:pPr lvl="1">
              <a:buNone/>
            </a:pP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4/2</a:t>
            </a:r>
            <a:r>
              <a:rPr lang="en-US" altLang="zh-TW" baseline="30000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4/2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16</a:t>
            </a:r>
          </a:p>
          <a:p>
            <a:pPr lvl="1">
              <a:buNone/>
            </a:pP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1</a:t>
            </a:r>
            <a:r>
              <a:rPr lang="en-US" altLang="zh-TW" baseline="30000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+(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4/2</a:t>
            </a:r>
            <a:r>
              <a:rPr lang="en-US" altLang="zh-TW" baseline="30000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4/2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4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 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32</a:t>
            </a:r>
            <a:endParaRPr lang="en-US" altLang="zh-TW" dirty="0">
              <a:solidFill>
                <a:srgbClr val="0000CC"/>
              </a:solidFill>
              <a:latin typeface="cmr10" pitchFamily="34" charset="0"/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6/2)2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6/2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3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8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64</a:t>
            </a:r>
          </a:p>
          <a:p>
            <a:pPr lvl="1">
              <a:buNone/>
            </a:pP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7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1</a:t>
            </a:r>
            <a:r>
              <a:rPr lang="en-US" altLang="zh-TW" baseline="30000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+(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6/2</a:t>
            </a:r>
            <a:r>
              <a:rPr lang="en-US" altLang="zh-TW" baseline="30000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6/2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3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 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8</a:t>
            </a:r>
            <a:r>
              <a:rPr lang="en-US" altLang="zh-TW" baseline="30000" dirty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rgbClr val="0000CC"/>
                </a:solidFill>
                <a:latin typeface="cmr10" pitchFamily="34" charset="0"/>
                <a:ea typeface="新細明體" pitchFamily="18" charset="-120"/>
              </a:rPr>
              <a:t>) = </a:t>
            </a:r>
            <a:r>
              <a:rPr lang="en-US" altLang="zh-TW" dirty="0" smtClean="0">
                <a:solidFill>
                  <a:srgbClr val="0000CC"/>
                </a:solidFill>
                <a:latin typeface="Times" pitchFamily="18" charset="0"/>
                <a:ea typeface="新細明體" pitchFamily="18" charset="-120"/>
              </a:rPr>
              <a:t>128</a:t>
            </a:r>
            <a:endParaRPr lang="en-US" altLang="zh-TW" dirty="0">
              <a:solidFill>
                <a:srgbClr val="0000CC"/>
              </a:solidFill>
              <a:ea typeface="新細明體" pitchFamily="18" charset="-120"/>
            </a:endParaRPr>
          </a:p>
        </p:txBody>
      </p:sp>
      <p:sp>
        <p:nvSpPr>
          <p:cNvPr id="205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13213-7413-4665-B9AE-35220EC715C8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09198"/>
              </p:ext>
            </p:extLst>
          </p:nvPr>
        </p:nvGraphicFramePr>
        <p:xfrm>
          <a:off x="3449169" y="2474260"/>
          <a:ext cx="5757261" cy="145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方程式" r:id="rId4" imgW="2819160" imgH="711000" progId="Equation.3">
                  <p:embed/>
                </p:oleObj>
              </mc:Choice>
              <mc:Fallback>
                <p:oleObj name="方程式" r:id="rId4" imgW="2819160" imgH="711000" progId="Equation.3">
                  <p:embed/>
                  <p:pic>
                    <p:nvPicPr>
                      <p:cNvPr id="1862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169" y="2474260"/>
                        <a:ext cx="5757261" cy="14522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9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Recursive Squaring Function</a:t>
            </a:r>
          </a:p>
        </p:txBody>
      </p:sp>
      <p:sp>
        <p:nvSpPr>
          <p:cNvPr id="389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2DD296-3620-42F9-AF30-6FEC14593923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70" y="1833470"/>
            <a:ext cx="6976254" cy="44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1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46" y="1944467"/>
            <a:ext cx="6687579" cy="4229320"/>
          </a:xfrm>
          <a:prstGeom prst="rect">
            <a:avLst/>
          </a:prstGeom>
        </p:spPr>
      </p:pic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66704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TW" dirty="0" smtClean="0">
                <a:ea typeface="新細明體" pitchFamily="18" charset="-120"/>
              </a:rPr>
              <a:t>Analyzing Recursive Squaring Function</a:t>
            </a:r>
          </a:p>
        </p:txBody>
      </p:sp>
      <p:sp>
        <p:nvSpPr>
          <p:cNvPr id="399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40A854-5373-4AEA-B858-1B6E6A0491D9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  <p:sp>
        <p:nvSpPr>
          <p:cNvPr id="1866756" name="AutoShape 4"/>
          <p:cNvSpPr>
            <a:spLocks/>
          </p:cNvSpPr>
          <p:nvPr/>
        </p:nvSpPr>
        <p:spPr bwMode="auto">
          <a:xfrm>
            <a:off x="7579296" y="3319966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TW" altLang="zh-TW" sz="2400">
              <a:latin typeface="Tahoma" pitchFamily="34" charset="0"/>
            </a:endParaRPr>
          </a:p>
        </p:txBody>
      </p:sp>
      <p:sp>
        <p:nvSpPr>
          <p:cNvPr id="1866757" name="Text Box 5"/>
          <p:cNvSpPr txBox="1">
            <a:spLocks noChangeArrowheads="1"/>
          </p:cNvSpPr>
          <p:nvPr/>
        </p:nvSpPr>
        <p:spPr bwMode="auto">
          <a:xfrm>
            <a:off x="8212210" y="3822332"/>
            <a:ext cx="30638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 dirty="0">
                <a:solidFill>
                  <a:srgbClr val="0000CC"/>
                </a:solidFill>
                <a:latin typeface="Comic Sans MS" pitchFamily="66" charset="0"/>
              </a:rPr>
              <a:t>Each time we make a recursive call we halve the value of </a:t>
            </a:r>
            <a:r>
              <a:rPr lang="en-US" altLang="zh-TW" sz="2000" i="1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altLang="zh-TW" sz="2000" dirty="0">
                <a:solidFill>
                  <a:srgbClr val="0000CC"/>
                </a:solidFill>
                <a:latin typeface="Comic Sans MS" pitchFamily="66" charset="0"/>
              </a:rPr>
              <a:t>; hence, we make log </a:t>
            </a:r>
            <a:r>
              <a:rPr lang="en-US" altLang="zh-TW" sz="2000" i="1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altLang="zh-TW" sz="2000" dirty="0">
                <a:solidFill>
                  <a:srgbClr val="0000CC"/>
                </a:solidFill>
                <a:latin typeface="Comic Sans MS" pitchFamily="66" charset="0"/>
              </a:rPr>
              <a:t> recursive calls. That is, this method runs in O(log </a:t>
            </a:r>
            <a:r>
              <a:rPr lang="en-US" altLang="zh-TW" sz="2000" i="1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altLang="zh-TW" sz="2000" dirty="0">
                <a:solidFill>
                  <a:srgbClr val="0000CC"/>
                </a:solidFill>
                <a:latin typeface="Comic Sans MS" pitchFamily="66" charset="0"/>
              </a:rPr>
              <a:t>) time.</a:t>
            </a:r>
          </a:p>
        </p:txBody>
      </p:sp>
      <p:sp>
        <p:nvSpPr>
          <p:cNvPr id="1866758" name="AutoShape 6"/>
          <p:cNvSpPr>
            <a:spLocks noChangeArrowheads="1"/>
          </p:cNvSpPr>
          <p:nvPr/>
        </p:nvSpPr>
        <p:spPr bwMode="auto">
          <a:xfrm>
            <a:off x="8505707" y="1854507"/>
            <a:ext cx="3406774" cy="1368152"/>
          </a:xfrm>
          <a:prstGeom prst="wedgeRoundRectCallout">
            <a:avLst>
              <a:gd name="adj1" fmla="val -134768"/>
              <a:gd name="adj2" fmla="val 16131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2000">
                <a:solidFill>
                  <a:srgbClr val="0000CC"/>
                </a:solidFill>
                <a:latin typeface="Comic Sans MS" pitchFamily="66" charset="0"/>
              </a:rPr>
              <a:t>It is important that we used a variable twice here rather than calling the method twice.</a:t>
            </a:r>
          </a:p>
        </p:txBody>
      </p:sp>
    </p:spTree>
    <p:extLst>
      <p:ext uri="{BB962C8B-B14F-4D97-AF65-F5344CB8AC3E}">
        <p14:creationId xmlns:p14="http://schemas.microsoft.com/office/powerpoint/2010/main" val="330295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6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6756" grpId="0" animBg="1"/>
      <p:bldP spid="1866757" grpId="0"/>
      <p:bldP spid="18667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73D3B-6E91-400F-900F-514FD5E43BEB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Why Learning Data Structures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Knowing data structures well can make our programs or algorithms more efficient</a:t>
            </a:r>
          </a:p>
          <a:p>
            <a:pPr eaLnBrk="1" hangingPunct="1"/>
            <a:r>
              <a:rPr lang="en-US" altLang="zh-TW" dirty="0" smtClean="0"/>
              <a:t>In this course, we will learn</a:t>
            </a:r>
          </a:p>
          <a:p>
            <a:pPr lvl="1" eaLnBrk="1" hangingPunct="1"/>
            <a:r>
              <a:rPr lang="en-US" altLang="zh-TW" dirty="0" smtClean="0"/>
              <a:t>Some basic data structures</a:t>
            </a:r>
          </a:p>
          <a:p>
            <a:pPr lvl="1" eaLnBrk="1" hangingPunct="1"/>
            <a:r>
              <a:rPr lang="en-US" altLang="zh-TW" dirty="0" smtClean="0"/>
              <a:t>How to tell if the data structures are good or bad</a:t>
            </a:r>
          </a:p>
          <a:p>
            <a:pPr lvl="1" eaLnBrk="1" hangingPunct="1"/>
            <a:r>
              <a:rPr lang="en-US" altLang="zh-TW" dirty="0" smtClean="0"/>
              <a:t>The ability to create some new and advanced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074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Tail Recursion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Tail recursion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occurs when a linearly recursive method makes its recursive call as its </a:t>
            </a:r>
            <a:r>
              <a:rPr lang="en-US" altLang="zh-TW" b="1" dirty="0" smtClean="0">
                <a:ea typeface="新細明體" pitchFamily="18" charset="-120"/>
              </a:rPr>
              <a:t>last</a:t>
            </a:r>
            <a:r>
              <a:rPr lang="en-US" altLang="zh-TW" dirty="0" smtClean="0">
                <a:ea typeface="新細明體" pitchFamily="18" charset="-120"/>
              </a:rPr>
              <a:t> step.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Such methods can be easily converted to non-recursive methods (which saves on some resources).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array reversal method is an example.</a:t>
            </a:r>
          </a:p>
        </p:txBody>
      </p:sp>
      <p:sp>
        <p:nvSpPr>
          <p:cNvPr id="409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65BE76-5E6C-465C-A45E-1FD7E8360FED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2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Using Iteration</a:t>
            </a:r>
          </a:p>
        </p:txBody>
      </p:sp>
      <p:sp>
        <p:nvSpPr>
          <p:cNvPr id="419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69CCA-6B83-44E2-8849-77106A727791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1870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706" y="2065151"/>
            <a:ext cx="8458200" cy="395128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TW" b="1" dirty="0" smtClean="0">
                <a:ea typeface="新細明體" pitchFamily="18" charset="-120"/>
              </a:rPr>
              <a:t>Algorithm </a:t>
            </a:r>
            <a:r>
              <a:rPr lang="en-US" altLang="zh-TW" dirty="0" err="1" smtClean="0">
                <a:ea typeface="新細明體" pitchFamily="18" charset="-120"/>
              </a:rPr>
              <a:t>IterativeReverseArray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A</a:t>
            </a:r>
            <a:r>
              <a:rPr lang="en-US" altLang="zh-TW" i="1" dirty="0" smtClean="0"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ea typeface="新細明體" pitchFamily="18" charset="-120"/>
              </a:rPr>
              <a:t>i</a:t>
            </a:r>
            <a:r>
              <a:rPr lang="en-US" altLang="zh-TW" i="1" dirty="0" smtClean="0">
                <a:ea typeface="新細明體" pitchFamily="18" charset="-120"/>
              </a:rPr>
              <a:t>, </a:t>
            </a:r>
            <a:r>
              <a:rPr lang="en-US" altLang="zh-TW" b="1" i="1" dirty="0" smtClean="0">
                <a:ea typeface="新細明體" pitchFamily="18" charset="-120"/>
              </a:rPr>
              <a:t>j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):</a:t>
            </a:r>
          </a:p>
          <a:p>
            <a:pPr lvl="1" eaLnBrk="1" hangingPunct="1">
              <a:buFontTx/>
              <a:buNone/>
            </a:pPr>
            <a:r>
              <a:rPr lang="en-US" altLang="zh-TW" b="1" dirty="0" smtClean="0">
                <a:ea typeface="新細明體" pitchFamily="18" charset="-120"/>
              </a:rPr>
              <a:t>Input: </a:t>
            </a:r>
            <a:r>
              <a:rPr lang="en-US" altLang="zh-TW" dirty="0" smtClean="0">
                <a:ea typeface="新細明體" pitchFamily="18" charset="-120"/>
              </a:rPr>
              <a:t>Array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i="1" dirty="0" smtClean="0">
                <a:ea typeface="新細明體" pitchFamily="18" charset="-120"/>
              </a:rPr>
              <a:t>A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nonnegative integer indices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i="1" dirty="0" err="1" smtClean="0">
                <a:ea typeface="新細明體" pitchFamily="18" charset="-120"/>
              </a:rPr>
              <a:t>i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ea typeface="新細明體" pitchFamily="18" charset="-120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altLang="zh-TW" b="1" dirty="0" smtClean="0">
                <a:ea typeface="新細明體" pitchFamily="18" charset="-120"/>
              </a:rPr>
              <a:t>Output:</a:t>
            </a:r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The reversal of the elements in </a:t>
            </a:r>
            <a:r>
              <a:rPr lang="en-US" altLang="zh-TW" b="1" i="1" dirty="0" smtClean="0">
                <a:ea typeface="新細明體" pitchFamily="18" charset="-120"/>
              </a:rPr>
              <a:t>A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starting at index </a:t>
            </a:r>
            <a:r>
              <a:rPr lang="en-US" altLang="zh-TW" b="1" i="1" dirty="0" err="1" smtClean="0">
                <a:ea typeface="新細明體" pitchFamily="18" charset="-120"/>
              </a:rPr>
              <a:t>i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ending at </a:t>
            </a:r>
            <a:r>
              <a:rPr lang="en-US" altLang="zh-TW" b="1" i="1" dirty="0" smtClean="0">
                <a:ea typeface="新細明體" pitchFamily="18" charset="-120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altLang="zh-TW" b="1" dirty="0" smtClean="0">
                <a:ea typeface="新細明體" pitchFamily="18" charset="-120"/>
              </a:rPr>
              <a:t>     while </a:t>
            </a:r>
            <a:r>
              <a:rPr lang="en-US" altLang="zh-TW" b="1" i="1" dirty="0" err="1" smtClean="0">
                <a:ea typeface="新細明體" pitchFamily="18" charset="-120"/>
              </a:rPr>
              <a:t>i</a:t>
            </a:r>
            <a:r>
              <a:rPr lang="en-US" altLang="zh-TW" i="1" dirty="0" smtClean="0">
                <a:ea typeface="新細明體" pitchFamily="18" charset="-120"/>
              </a:rPr>
              <a:t> &lt;  </a:t>
            </a:r>
            <a:r>
              <a:rPr lang="en-US" altLang="zh-TW" b="1" i="1" dirty="0" smtClean="0">
                <a:ea typeface="新細明體" pitchFamily="18" charset="-120"/>
              </a:rPr>
              <a:t>j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ea typeface="新細明體" pitchFamily="18" charset="-120"/>
              </a:rPr>
              <a:t>do</a:t>
            </a:r>
          </a:p>
          <a:p>
            <a:pPr lvl="2"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Swap </a:t>
            </a:r>
            <a:r>
              <a:rPr lang="en-US" altLang="zh-TW" b="1" i="1" dirty="0" smtClean="0"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[</a:t>
            </a:r>
            <a:r>
              <a:rPr lang="en-US" altLang="zh-TW" b="1" i="1" dirty="0" err="1" smtClean="0">
                <a:ea typeface="新細明體" pitchFamily="18" charset="-120"/>
              </a:rPr>
              <a:t>i</a:t>
            </a:r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] and </a:t>
            </a:r>
            <a:r>
              <a:rPr lang="en-US" altLang="zh-TW" b="1" i="1" dirty="0" smtClean="0"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[ </a:t>
            </a:r>
            <a:r>
              <a:rPr lang="en-US" altLang="zh-TW" b="1" i="1" dirty="0" smtClean="0">
                <a:ea typeface="新細明體" pitchFamily="18" charset="-120"/>
              </a:rPr>
              <a:t>j </a:t>
            </a:r>
            <a:r>
              <a:rPr lang="en-US" altLang="zh-TW" dirty="0" smtClean="0">
                <a:ea typeface="新細明體" pitchFamily="18" charset="-120"/>
              </a:rPr>
              <a:t>];</a:t>
            </a:r>
          </a:p>
          <a:p>
            <a:pPr lvl="2" eaLnBrk="1" hangingPunct="1">
              <a:buFontTx/>
              <a:buNone/>
            </a:pPr>
            <a:r>
              <a:rPr lang="en-US" altLang="zh-TW" i="1" dirty="0" smtClean="0">
                <a:ea typeface="新細明體" pitchFamily="18" charset="-120"/>
              </a:rPr>
              <a:t>	</a:t>
            </a:r>
            <a:r>
              <a:rPr lang="en-US" altLang="zh-TW" b="1" i="1" dirty="0" err="1" smtClean="0">
                <a:ea typeface="新細明體" pitchFamily="18" charset="-120"/>
              </a:rPr>
              <a:t>i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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b="1" i="1" dirty="0" err="1" smtClean="0">
                <a:ea typeface="新細明體" pitchFamily="18" charset="-120"/>
              </a:rPr>
              <a:t>i</a:t>
            </a:r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+ 1;</a:t>
            </a:r>
          </a:p>
          <a:p>
            <a:pPr lvl="2" eaLnBrk="1" hangingPunct="1">
              <a:buFontTx/>
              <a:buNone/>
            </a:pPr>
            <a:r>
              <a:rPr lang="en-US" altLang="zh-TW" i="1" dirty="0" smtClean="0">
                <a:ea typeface="新細明體" pitchFamily="18" charset="-120"/>
              </a:rPr>
              <a:t>	</a:t>
            </a:r>
            <a:r>
              <a:rPr lang="en-US" altLang="zh-TW" b="1" i="1" dirty="0" smtClean="0">
                <a:ea typeface="新細明體" pitchFamily="18" charset="-120"/>
              </a:rPr>
              <a:t>j </a:t>
            </a:r>
            <a:r>
              <a:rPr lang="en-US" altLang="zh-TW" dirty="0" smtClean="0">
                <a:sym typeface="Symbol" pitchFamily="18" charset="2"/>
              </a:rPr>
              <a:t></a:t>
            </a:r>
            <a:r>
              <a:rPr lang="en-US" altLang="zh-TW" b="1" i="1" dirty="0" smtClean="0">
                <a:ea typeface="新細明體" pitchFamily="18" charset="-120"/>
              </a:rPr>
              <a:t> j</a:t>
            </a:r>
            <a:r>
              <a:rPr lang="en-US" altLang="zh-TW" i="1" dirty="0" smtClean="0">
                <a:ea typeface="新細明體" pitchFamily="18" charset="-120"/>
              </a:rPr>
              <a:t> – </a:t>
            </a:r>
            <a:r>
              <a:rPr lang="en-US" altLang="zh-TW" dirty="0" smtClean="0">
                <a:ea typeface="新細明體" pitchFamily="18" charset="-120"/>
              </a:rPr>
              <a:t>1;</a:t>
            </a:r>
          </a:p>
          <a:p>
            <a:pPr lvl="1" eaLnBrk="1" hangingPunct="1">
              <a:buFontTx/>
              <a:buNone/>
            </a:pPr>
            <a:r>
              <a:rPr lang="en-US" altLang="zh-TW" b="1" dirty="0" smtClean="0">
                <a:ea typeface="新細明體" pitchFamily="18" charset="-120"/>
              </a:rPr>
              <a:t>     return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2060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7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7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Binary Recursion</a:t>
            </a:r>
            <a:endParaRPr lang="en-US" altLang="zh-TW" dirty="0" smtClean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Binary recursion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occurs whenever there are </a:t>
            </a:r>
            <a:r>
              <a:rPr lang="en-US" altLang="zh-TW" b="1" dirty="0" smtClean="0">
                <a:ea typeface="新細明體" pitchFamily="18" charset="-120"/>
              </a:rPr>
              <a:t>two</a:t>
            </a:r>
            <a:r>
              <a:rPr lang="en-US" altLang="zh-TW" dirty="0" smtClean="0">
                <a:ea typeface="新細明體" pitchFamily="18" charset="-120"/>
              </a:rPr>
              <a:t> recursive calls for each non-base case.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Example: </a:t>
            </a:r>
            <a:r>
              <a:rPr lang="en-US" altLang="zh-TW" b="1" i="1" dirty="0" err="1" smtClean="0">
                <a:ea typeface="新細明體" pitchFamily="18" charset="-120"/>
              </a:rPr>
              <a:t>BinaySum</a:t>
            </a:r>
            <a:endParaRPr lang="en-US" altLang="zh-TW" b="1" i="1" dirty="0" smtClean="0">
              <a:ea typeface="新細明體" pitchFamily="18" charset="-120"/>
            </a:endParaRPr>
          </a:p>
          <a:p>
            <a:pPr lvl="1"/>
            <a:r>
              <a:rPr lang="en-US" altLang="zh-TW" dirty="0"/>
              <a:t>Recall that this problem has been solved using linear </a:t>
            </a:r>
            <a:r>
              <a:rPr lang="en-US" altLang="zh-TW" dirty="0" smtClean="0"/>
              <a:t>recursion</a:t>
            </a:r>
          </a:p>
          <a:p>
            <a:pPr lvl="1"/>
            <a:r>
              <a:rPr lang="en-US" altLang="zh-TW" dirty="0"/>
              <a:t>Using binary recursion instead</a:t>
            </a:r>
          </a:p>
          <a:p>
            <a:pPr lvl="1"/>
            <a:endParaRPr lang="en-US" altLang="zh-TW" b="1" i="1" dirty="0" smtClean="0">
              <a:ea typeface="新細明體" pitchFamily="18" charset="-120"/>
            </a:endParaRPr>
          </a:p>
        </p:txBody>
      </p:sp>
      <p:sp>
        <p:nvSpPr>
          <p:cNvPr id="430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51B2EC-4BBB-4CFB-9C1A-CD85DAA81802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8" y="4096007"/>
            <a:ext cx="9821540" cy="23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Recursion Trace</a:t>
            </a:r>
          </a:p>
        </p:txBody>
      </p:sp>
      <p:sp>
        <p:nvSpPr>
          <p:cNvPr id="187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Note the floor and ceiling used in the method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50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9218F2-FC21-462D-B57B-D4EA33A5DB09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209801" y="2020094"/>
            <a:ext cx="6854825" cy="1981200"/>
            <a:chOff x="817" y="2544"/>
            <a:chExt cx="4318" cy="1248"/>
          </a:xfrm>
        </p:grpSpPr>
        <p:sp>
          <p:nvSpPr>
            <p:cNvPr id="45063" name="AutoShape 5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4" name="Freeform 6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5" name="Freeform 7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6" name="Rectangle 8"/>
            <p:cNvSpPr>
              <a:spLocks noChangeArrowheads="1"/>
            </p:cNvSpPr>
            <p:nvPr/>
          </p:nvSpPr>
          <p:spPr bwMode="auto">
            <a:xfrm>
              <a:off x="2577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3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67" name="Rectangle 9"/>
            <p:cNvSpPr>
              <a:spLocks noChangeArrowheads="1"/>
            </p:cNvSpPr>
            <p:nvPr/>
          </p:nvSpPr>
          <p:spPr bwMode="auto">
            <a:xfrm>
              <a:off x="2655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68" name="Rectangle 10"/>
            <p:cNvSpPr>
              <a:spLocks noChangeArrowheads="1"/>
            </p:cNvSpPr>
            <p:nvPr/>
          </p:nvSpPr>
          <p:spPr bwMode="auto">
            <a:xfrm>
              <a:off x="2740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69" name="Freeform 11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0" name="Freeform 12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Rectangle 13"/>
            <p:cNvSpPr>
              <a:spLocks noChangeArrowheads="1"/>
            </p:cNvSpPr>
            <p:nvPr/>
          </p:nvSpPr>
          <p:spPr bwMode="auto">
            <a:xfrm>
              <a:off x="2298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2" name="Rectangle 14"/>
            <p:cNvSpPr>
              <a:spLocks noChangeArrowheads="1"/>
            </p:cNvSpPr>
            <p:nvPr/>
          </p:nvSpPr>
          <p:spPr bwMode="auto">
            <a:xfrm>
              <a:off x="2375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3" name="Rectangle 15"/>
            <p:cNvSpPr>
              <a:spLocks noChangeArrowheads="1"/>
            </p:cNvSpPr>
            <p:nvPr/>
          </p:nvSpPr>
          <p:spPr bwMode="auto">
            <a:xfrm>
              <a:off x="2461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4" name="Freeform 16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5" name="Freeform 17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6" name="Rectangle 18"/>
            <p:cNvSpPr>
              <a:spLocks noChangeArrowheads="1"/>
            </p:cNvSpPr>
            <p:nvPr/>
          </p:nvSpPr>
          <p:spPr bwMode="auto">
            <a:xfrm>
              <a:off x="1740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7" name="Rectangle 19"/>
            <p:cNvSpPr>
              <a:spLocks noChangeArrowheads="1"/>
            </p:cNvSpPr>
            <p:nvPr/>
          </p:nvSpPr>
          <p:spPr bwMode="auto">
            <a:xfrm>
              <a:off x="1817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8" name="Rectangle 20"/>
            <p:cNvSpPr>
              <a:spLocks noChangeArrowheads="1"/>
            </p:cNvSpPr>
            <p:nvPr/>
          </p:nvSpPr>
          <p:spPr bwMode="auto">
            <a:xfrm>
              <a:off x="1902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79" name="Line 21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0" name="Freeform 22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1" name="Line 23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2" name="Freeform 24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3" name="Line 25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4" name="Freeform 26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5" name="Line 27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6" name="Freeform 28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7" name="Freeform 29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8" name="Freeform 30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9" name="Rectangle 31"/>
            <p:cNvSpPr>
              <a:spLocks noChangeArrowheads="1"/>
            </p:cNvSpPr>
            <p:nvPr/>
          </p:nvSpPr>
          <p:spPr bwMode="auto">
            <a:xfrm>
              <a:off x="2019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0" name="Rectangle 32"/>
            <p:cNvSpPr>
              <a:spLocks noChangeArrowheads="1"/>
            </p:cNvSpPr>
            <p:nvPr/>
          </p:nvSpPr>
          <p:spPr bwMode="auto">
            <a:xfrm>
              <a:off x="2096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1" name="Rectangle 33"/>
            <p:cNvSpPr>
              <a:spLocks noChangeArrowheads="1"/>
            </p:cNvSpPr>
            <p:nvPr/>
          </p:nvSpPr>
          <p:spPr bwMode="auto">
            <a:xfrm>
              <a:off x="2182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2" name="Freeform 34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93" name="Freeform 35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94" name="Rectangle 36"/>
            <p:cNvSpPr>
              <a:spLocks noChangeArrowheads="1"/>
            </p:cNvSpPr>
            <p:nvPr/>
          </p:nvSpPr>
          <p:spPr bwMode="auto">
            <a:xfrm>
              <a:off x="1461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5" name="Rectangle 37"/>
            <p:cNvSpPr>
              <a:spLocks noChangeArrowheads="1"/>
            </p:cNvSpPr>
            <p:nvPr/>
          </p:nvSpPr>
          <p:spPr bwMode="auto">
            <a:xfrm>
              <a:off x="1538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6" name="Rectangle 38"/>
            <p:cNvSpPr>
              <a:spLocks noChangeArrowheads="1"/>
            </p:cNvSpPr>
            <p:nvPr/>
          </p:nvSpPr>
          <p:spPr bwMode="auto">
            <a:xfrm>
              <a:off x="1623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097" name="Freeform 39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8 w 768"/>
                <a:gd name="T1" fmla="*/ 5 h 384"/>
                <a:gd name="T2" fmla="*/ 10 w 768"/>
                <a:gd name="T3" fmla="*/ 2 h 384"/>
                <a:gd name="T4" fmla="*/ 8 w 768"/>
                <a:gd name="T5" fmla="*/ 0 h 384"/>
                <a:gd name="T6" fmla="*/ 8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8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98" name="Freeform 40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8 w 768"/>
                <a:gd name="T1" fmla="*/ 5 h 384"/>
                <a:gd name="T2" fmla="*/ 10 w 768"/>
                <a:gd name="T3" fmla="*/ 2 h 384"/>
                <a:gd name="T4" fmla="*/ 8 w 768"/>
                <a:gd name="T5" fmla="*/ 0 h 384"/>
                <a:gd name="T6" fmla="*/ 8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8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99" name="Rectangle 41"/>
            <p:cNvSpPr>
              <a:spLocks noChangeArrowheads="1"/>
            </p:cNvSpPr>
            <p:nvPr/>
          </p:nvSpPr>
          <p:spPr bwMode="auto">
            <a:xfrm>
              <a:off x="902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0" name="Rectangle 42"/>
            <p:cNvSpPr>
              <a:spLocks noChangeArrowheads="1"/>
            </p:cNvSpPr>
            <p:nvPr/>
          </p:nvSpPr>
          <p:spPr bwMode="auto">
            <a:xfrm>
              <a:off x="980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1" name="Rectangle 43"/>
            <p:cNvSpPr>
              <a:spLocks noChangeArrowheads="1"/>
            </p:cNvSpPr>
            <p:nvPr/>
          </p:nvSpPr>
          <p:spPr bwMode="auto">
            <a:xfrm>
              <a:off x="1065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2" name="Freeform 44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03" name="Freeform 45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04" name="Rectangle 46"/>
            <p:cNvSpPr>
              <a:spLocks noChangeArrowheads="1"/>
            </p:cNvSpPr>
            <p:nvPr/>
          </p:nvSpPr>
          <p:spPr bwMode="auto">
            <a:xfrm>
              <a:off x="2856" y="256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5" name="Rectangle 47"/>
            <p:cNvSpPr>
              <a:spLocks noChangeArrowheads="1"/>
            </p:cNvSpPr>
            <p:nvPr/>
          </p:nvSpPr>
          <p:spPr bwMode="auto">
            <a:xfrm>
              <a:off x="2941" y="256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6" name="Rectangle 48"/>
            <p:cNvSpPr>
              <a:spLocks noChangeArrowheads="1"/>
            </p:cNvSpPr>
            <p:nvPr/>
          </p:nvSpPr>
          <p:spPr bwMode="auto">
            <a:xfrm>
              <a:off x="3019" y="256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8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07" name="Freeform 49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08" name="Freeform 50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2 w 768"/>
                <a:gd name="T15" fmla="*/ 5 h 384"/>
                <a:gd name="T16" fmla="*/ 7 w 768"/>
                <a:gd name="T17" fmla="*/ 5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09" name="Rectangle 51"/>
            <p:cNvSpPr>
              <a:spLocks noChangeArrowheads="1"/>
            </p:cNvSpPr>
            <p:nvPr/>
          </p:nvSpPr>
          <p:spPr bwMode="auto">
            <a:xfrm>
              <a:off x="1181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10" name="Rectangle 52"/>
            <p:cNvSpPr>
              <a:spLocks noChangeArrowheads="1"/>
            </p:cNvSpPr>
            <p:nvPr/>
          </p:nvSpPr>
          <p:spPr bwMode="auto">
            <a:xfrm>
              <a:off x="1259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11" name="Rectangle 53"/>
            <p:cNvSpPr>
              <a:spLocks noChangeArrowheads="1"/>
            </p:cNvSpPr>
            <p:nvPr/>
          </p:nvSpPr>
          <p:spPr bwMode="auto">
            <a:xfrm>
              <a:off x="1344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12" name="Line 54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3" name="Freeform 55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4" name="Line 56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5" name="Freeform 57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6" name="Line 58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7" name="Freeform 59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8" name="Line 60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19" name="Freeform 61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0" name="Freeform 62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1" name="Freeform 63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2" name="Rectangle 64"/>
            <p:cNvSpPr>
              <a:spLocks noChangeArrowheads="1"/>
            </p:cNvSpPr>
            <p:nvPr/>
          </p:nvSpPr>
          <p:spPr bwMode="auto">
            <a:xfrm>
              <a:off x="4810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7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3" name="Rectangle 65"/>
            <p:cNvSpPr>
              <a:spLocks noChangeArrowheads="1"/>
            </p:cNvSpPr>
            <p:nvPr/>
          </p:nvSpPr>
          <p:spPr bwMode="auto">
            <a:xfrm>
              <a:off x="4887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4" name="Rectangle 66"/>
            <p:cNvSpPr>
              <a:spLocks noChangeArrowheads="1"/>
            </p:cNvSpPr>
            <p:nvPr/>
          </p:nvSpPr>
          <p:spPr bwMode="auto">
            <a:xfrm>
              <a:off x="4973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5" name="Freeform 67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7 w 768"/>
                <a:gd name="T13" fmla="*/ 5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6" name="Freeform 68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7 w 768"/>
                <a:gd name="T13" fmla="*/ 5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27" name="Rectangle 69"/>
            <p:cNvSpPr>
              <a:spLocks noChangeArrowheads="1"/>
            </p:cNvSpPr>
            <p:nvPr/>
          </p:nvSpPr>
          <p:spPr bwMode="auto">
            <a:xfrm>
              <a:off x="4531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6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8" name="Rectangle 70"/>
            <p:cNvSpPr>
              <a:spLocks noChangeArrowheads="1"/>
            </p:cNvSpPr>
            <p:nvPr/>
          </p:nvSpPr>
          <p:spPr bwMode="auto">
            <a:xfrm>
              <a:off x="4608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29" name="Rectangle 71"/>
            <p:cNvSpPr>
              <a:spLocks noChangeArrowheads="1"/>
            </p:cNvSpPr>
            <p:nvPr/>
          </p:nvSpPr>
          <p:spPr bwMode="auto">
            <a:xfrm>
              <a:off x="4694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30" name="Freeform 72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1" name="Freeform 73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7 w 768"/>
                <a:gd name="T7" fmla="*/ 0 h 384"/>
                <a:gd name="T8" fmla="*/ 2 w 768"/>
                <a:gd name="T9" fmla="*/ 0 h 384"/>
                <a:gd name="T10" fmla="*/ 0 w 768"/>
                <a:gd name="T11" fmla="*/ 2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2" name="Rectangle 74"/>
            <p:cNvSpPr>
              <a:spLocks noChangeArrowheads="1"/>
            </p:cNvSpPr>
            <p:nvPr/>
          </p:nvSpPr>
          <p:spPr bwMode="auto">
            <a:xfrm>
              <a:off x="3973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33" name="Rectangle 75"/>
            <p:cNvSpPr>
              <a:spLocks noChangeArrowheads="1"/>
            </p:cNvSpPr>
            <p:nvPr/>
          </p:nvSpPr>
          <p:spPr bwMode="auto">
            <a:xfrm>
              <a:off x="4050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34" name="Rectangle 76"/>
            <p:cNvSpPr>
              <a:spLocks noChangeArrowheads="1"/>
            </p:cNvSpPr>
            <p:nvPr/>
          </p:nvSpPr>
          <p:spPr bwMode="auto">
            <a:xfrm>
              <a:off x="4135" y="2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35" name="Line 77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6" name="Freeform 78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7" name="Line 79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8" name="Freeform 80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39" name="Freeform 81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40" name="Freeform 82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41" name="Rectangle 83"/>
            <p:cNvSpPr>
              <a:spLocks noChangeArrowheads="1"/>
            </p:cNvSpPr>
            <p:nvPr/>
          </p:nvSpPr>
          <p:spPr bwMode="auto">
            <a:xfrm>
              <a:off x="4252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6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2" name="Rectangle 84"/>
            <p:cNvSpPr>
              <a:spLocks noChangeArrowheads="1"/>
            </p:cNvSpPr>
            <p:nvPr/>
          </p:nvSpPr>
          <p:spPr bwMode="auto">
            <a:xfrm>
              <a:off x="4329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3" name="Rectangle 85"/>
            <p:cNvSpPr>
              <a:spLocks noChangeArrowheads="1"/>
            </p:cNvSpPr>
            <p:nvPr/>
          </p:nvSpPr>
          <p:spPr bwMode="auto">
            <a:xfrm>
              <a:off x="4415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4" name="Freeform 86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45" name="Freeform 87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46" name="Rectangle 88"/>
            <p:cNvSpPr>
              <a:spLocks noChangeArrowheads="1"/>
            </p:cNvSpPr>
            <p:nvPr/>
          </p:nvSpPr>
          <p:spPr bwMode="auto">
            <a:xfrm>
              <a:off x="3693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5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7" name="Rectangle 89"/>
            <p:cNvSpPr>
              <a:spLocks noChangeArrowheads="1"/>
            </p:cNvSpPr>
            <p:nvPr/>
          </p:nvSpPr>
          <p:spPr bwMode="auto">
            <a:xfrm>
              <a:off x="3771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8" name="Rectangle 90"/>
            <p:cNvSpPr>
              <a:spLocks noChangeArrowheads="1"/>
            </p:cNvSpPr>
            <p:nvPr/>
          </p:nvSpPr>
          <p:spPr bwMode="auto">
            <a:xfrm>
              <a:off x="3856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49" name="Freeform 91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8 w 768"/>
                <a:gd name="T1" fmla="*/ 5 h 384"/>
                <a:gd name="T2" fmla="*/ 10 w 768"/>
                <a:gd name="T3" fmla="*/ 2 h 384"/>
                <a:gd name="T4" fmla="*/ 8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8 w 768"/>
                <a:gd name="T13" fmla="*/ 5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0" name="Freeform 92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8 w 768"/>
                <a:gd name="T1" fmla="*/ 5 h 384"/>
                <a:gd name="T2" fmla="*/ 10 w 768"/>
                <a:gd name="T3" fmla="*/ 2 h 384"/>
                <a:gd name="T4" fmla="*/ 8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8 w 768"/>
                <a:gd name="T13" fmla="*/ 5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1" name="Rectangle 93"/>
            <p:cNvSpPr>
              <a:spLocks noChangeArrowheads="1"/>
            </p:cNvSpPr>
            <p:nvPr/>
          </p:nvSpPr>
          <p:spPr bwMode="auto">
            <a:xfrm>
              <a:off x="3414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52" name="Rectangle 94"/>
            <p:cNvSpPr>
              <a:spLocks noChangeArrowheads="1"/>
            </p:cNvSpPr>
            <p:nvPr/>
          </p:nvSpPr>
          <p:spPr bwMode="auto">
            <a:xfrm>
              <a:off x="3492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53" name="Rectangle 95"/>
            <p:cNvSpPr>
              <a:spLocks noChangeArrowheads="1"/>
            </p:cNvSpPr>
            <p:nvPr/>
          </p:nvSpPr>
          <p:spPr bwMode="auto">
            <a:xfrm>
              <a:off x="3577" y="321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54" name="Line 96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5" name="Freeform 97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6" name="Line 98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7" name="Freeform 99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8" name="Line 100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59" name="Freeform 101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0" name="Line 102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1" name="Freeform 103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2" name="Freeform 104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3" name="Freeform 105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7 w 768"/>
                <a:gd name="T1" fmla="*/ 5 h 384"/>
                <a:gd name="T2" fmla="*/ 10 w 768"/>
                <a:gd name="T3" fmla="*/ 2 h 384"/>
                <a:gd name="T4" fmla="*/ 7 w 768"/>
                <a:gd name="T5" fmla="*/ 0 h 384"/>
                <a:gd name="T6" fmla="*/ 2 w 768"/>
                <a:gd name="T7" fmla="*/ 0 h 384"/>
                <a:gd name="T8" fmla="*/ 0 w 768"/>
                <a:gd name="T9" fmla="*/ 2 h 384"/>
                <a:gd name="T10" fmla="*/ 2 w 768"/>
                <a:gd name="T11" fmla="*/ 5 h 384"/>
                <a:gd name="T12" fmla="*/ 2 w 768"/>
                <a:gd name="T13" fmla="*/ 5 h 384"/>
                <a:gd name="T14" fmla="*/ 7 w 768"/>
                <a:gd name="T15" fmla="*/ 5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164" name="Rectangle 106"/>
            <p:cNvSpPr>
              <a:spLocks noChangeArrowheads="1"/>
            </p:cNvSpPr>
            <p:nvPr/>
          </p:nvSpPr>
          <p:spPr bwMode="auto">
            <a:xfrm>
              <a:off x="3135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65" name="Rectangle 107"/>
            <p:cNvSpPr>
              <a:spLocks noChangeArrowheads="1"/>
            </p:cNvSpPr>
            <p:nvPr/>
          </p:nvSpPr>
          <p:spPr bwMode="auto">
            <a:xfrm>
              <a:off x="3213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,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5166" name="Rectangle 108"/>
            <p:cNvSpPr>
              <a:spLocks noChangeArrowheads="1"/>
            </p:cNvSpPr>
            <p:nvPr/>
          </p:nvSpPr>
          <p:spPr bwMode="auto">
            <a:xfrm>
              <a:off x="3298" y="359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7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6A9EB-E123-469A-8AC6-1423BA3C8798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Fibonacci Numbers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Fibonacci numbers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are defined recursively:</a:t>
            </a:r>
          </a:p>
          <a:p>
            <a:pPr lvl="2" eaLnBrk="1" hangingPunct="1">
              <a:buFontTx/>
              <a:buNone/>
            </a:pPr>
            <a:r>
              <a:rPr lang="en-US" altLang="zh-TW" sz="3200" i="1" dirty="0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baseline="-25000" dirty="0">
                <a:solidFill>
                  <a:srgbClr val="0000CC"/>
                </a:solidFill>
                <a:ea typeface="新細明體" pitchFamily="18" charset="-120"/>
              </a:rPr>
              <a:t>0</a:t>
            </a:r>
            <a:r>
              <a:rPr lang="en-US" altLang="zh-TW" sz="3200" dirty="0">
                <a:solidFill>
                  <a:srgbClr val="0000CC"/>
                </a:solidFill>
                <a:ea typeface="新細明體" pitchFamily="18" charset="-120"/>
              </a:rPr>
              <a:t> =  0</a:t>
            </a:r>
          </a:p>
          <a:p>
            <a:pPr lvl="2" eaLnBrk="1" hangingPunct="1">
              <a:buFontTx/>
              <a:buNone/>
            </a:pPr>
            <a:r>
              <a:rPr lang="en-US" altLang="zh-TW" sz="3200" i="1" dirty="0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baseline="-25000" dirty="0">
                <a:solidFill>
                  <a:srgbClr val="0000CC"/>
                </a:solidFill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rgbClr val="0000CC"/>
                </a:solidFill>
                <a:ea typeface="新細明體" pitchFamily="18" charset="-120"/>
              </a:rPr>
              <a:t> =  1</a:t>
            </a:r>
          </a:p>
          <a:p>
            <a:pPr lvl="2" eaLnBrk="1" hangingPunct="1">
              <a:buFontTx/>
              <a:buNone/>
            </a:pPr>
            <a:r>
              <a:rPr lang="en-US" altLang="zh-TW" sz="3200" i="1" dirty="0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i="1" baseline="-25000" dirty="0">
                <a:solidFill>
                  <a:srgbClr val="0000CC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0000CC"/>
                </a:solidFill>
                <a:ea typeface="新細明體" pitchFamily="18" charset="-120"/>
              </a:rPr>
              <a:t>=  </a:t>
            </a:r>
            <a:r>
              <a:rPr lang="en-US" altLang="zh-TW" sz="3200" i="1" dirty="0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i="1" baseline="-25000" dirty="0">
                <a:solidFill>
                  <a:srgbClr val="0000CC"/>
                </a:solidFill>
                <a:ea typeface="新細明體" pitchFamily="18" charset="-120"/>
              </a:rPr>
              <a:t>i-</a:t>
            </a:r>
            <a:r>
              <a:rPr lang="en-US" altLang="zh-TW" sz="3200" baseline="-25000" dirty="0">
                <a:solidFill>
                  <a:srgbClr val="0000CC"/>
                </a:solidFill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sz="3200" baseline="30000" dirty="0">
                <a:solidFill>
                  <a:srgbClr val="0000CC"/>
                </a:solidFill>
                <a:ea typeface="新細明體" pitchFamily="18" charset="-120"/>
              </a:rPr>
              <a:t>+ </a:t>
            </a:r>
            <a:r>
              <a:rPr lang="en-US" altLang="zh-TW" sz="3200" i="1" dirty="0">
                <a:solidFill>
                  <a:srgbClr val="0000CC"/>
                </a:solidFill>
                <a:ea typeface="新細明體" pitchFamily="18" charset="-120"/>
              </a:rPr>
              <a:t>F</a:t>
            </a:r>
            <a:r>
              <a:rPr lang="en-US" altLang="zh-TW" sz="3200" i="1" baseline="-25000" dirty="0">
                <a:solidFill>
                  <a:srgbClr val="0000CC"/>
                </a:solidFill>
                <a:ea typeface="新細明體" pitchFamily="18" charset="-120"/>
              </a:rPr>
              <a:t>i-</a:t>
            </a:r>
            <a:r>
              <a:rPr lang="en-US" altLang="zh-TW" sz="3200" baseline="-25000" dirty="0">
                <a:solidFill>
                  <a:srgbClr val="0000CC"/>
                </a:solidFill>
                <a:ea typeface="新細明體" pitchFamily="18" charset="-120"/>
              </a:rPr>
              <a:t>2</a:t>
            </a:r>
            <a:r>
              <a:rPr lang="en-US" altLang="zh-TW" sz="3200" dirty="0">
                <a:solidFill>
                  <a:srgbClr val="0000CC"/>
                </a:solidFill>
                <a:ea typeface="新細明體" pitchFamily="18" charset="-120"/>
              </a:rPr>
              <a:t>     for </a:t>
            </a:r>
            <a:r>
              <a:rPr lang="en-US" altLang="zh-TW" sz="3200" i="1" dirty="0" err="1">
                <a:solidFill>
                  <a:srgbClr val="0000CC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0000CC"/>
                </a:solidFill>
                <a:ea typeface="新細明體" pitchFamily="18" charset="-120"/>
              </a:rPr>
              <a:t> &gt; </a:t>
            </a:r>
            <a:r>
              <a:rPr lang="en-US" altLang="zh-TW" sz="3200" dirty="0">
                <a:solidFill>
                  <a:srgbClr val="0000CC"/>
                </a:solidFill>
                <a:ea typeface="新細明體" pitchFamily="18" charset="-120"/>
              </a:rPr>
              <a:t>1.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Example: 0, 1, 1, 2, 3, 5, 8, …</a:t>
            </a:r>
          </a:p>
          <a:p>
            <a:pPr eaLnBrk="1" hangingPunct="1"/>
            <a:endParaRPr lang="en-US" altLang="zh-TW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Fibonacci Numbers – Binary Recursion</a:t>
            </a:r>
          </a:p>
        </p:txBody>
      </p:sp>
      <p:sp>
        <p:nvSpPr>
          <p:cNvPr id="471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3DDF8-5355-4B70-AB0E-AD0C4CA92011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56" y="2139112"/>
            <a:ext cx="9408616" cy="27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F31D12-CD5C-49FF-A09B-109C361FF8A3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Analyzing the </a:t>
            </a:r>
            <a:r>
              <a:rPr lang="en-US" altLang="zh-TW" sz="4800"/>
              <a:t>Binary Recursion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" pitchFamily="18" charset="0"/>
                <a:ea typeface="新細明體" pitchFamily="18" charset="-120"/>
              </a:rPr>
              <a:t>Algorithm</a:t>
            </a:r>
            <a:r>
              <a:rPr lang="en-US" altLang="zh-TW" b="1" dirty="0" smtClean="0">
                <a:latin typeface="Times" pitchFamily="18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CMSS10" charset="0"/>
                <a:ea typeface="新細明體" pitchFamily="18" charset="-120"/>
              </a:rPr>
              <a:t>BinaryFib</a:t>
            </a:r>
            <a:r>
              <a:rPr lang="en-US" altLang="zh-TW" dirty="0" smtClean="0">
                <a:latin typeface="cmr10" pitchFamily="34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makes the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number of calls exponential in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k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By observation, there are many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redundant computations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zh-TW" sz="2800" i="1" dirty="0">
                <a:ea typeface="新細明體" pitchFamily="18" charset="-120"/>
              </a:rPr>
              <a:t>F</a:t>
            </a:r>
            <a:r>
              <a:rPr lang="en-US" altLang="zh-TW" sz="2800" baseline="-25000" dirty="0">
                <a:ea typeface="新細明體" pitchFamily="18" charset="-120"/>
              </a:rPr>
              <a:t>0</a:t>
            </a:r>
            <a:r>
              <a:rPr lang="en-US" altLang="zh-TW" sz="2800" dirty="0">
                <a:ea typeface="新細明體" pitchFamily="18" charset="-120"/>
              </a:rPr>
              <a:t> =  0; </a:t>
            </a:r>
            <a:r>
              <a:rPr lang="en-US" altLang="zh-TW" sz="2800" i="1" dirty="0">
                <a:ea typeface="新細明體" pitchFamily="18" charset="-120"/>
              </a:rPr>
              <a:t>F</a:t>
            </a:r>
            <a:r>
              <a:rPr lang="en-US" altLang="zh-TW" sz="2800" baseline="-25000" dirty="0">
                <a:ea typeface="新細明體" pitchFamily="18" charset="-120"/>
              </a:rPr>
              <a:t>1</a:t>
            </a:r>
            <a:r>
              <a:rPr lang="en-US" altLang="zh-TW" sz="2800" dirty="0">
                <a:ea typeface="新細明體" pitchFamily="18" charset="-120"/>
              </a:rPr>
              <a:t> =  1; </a:t>
            </a:r>
            <a:r>
              <a:rPr lang="en-US" altLang="zh-TW" sz="2800" i="1" dirty="0">
                <a:ea typeface="新細明體" pitchFamily="18" charset="-120"/>
              </a:rPr>
              <a:t>F</a:t>
            </a:r>
            <a:r>
              <a:rPr lang="en-US" altLang="zh-TW" sz="2800" baseline="-25000" dirty="0">
                <a:ea typeface="新細明體" pitchFamily="18" charset="-120"/>
              </a:rPr>
              <a:t>2</a:t>
            </a:r>
            <a:r>
              <a:rPr lang="en-US" altLang="zh-TW" sz="2800" dirty="0">
                <a:ea typeface="新細明體" pitchFamily="18" charset="-120"/>
              </a:rPr>
              <a:t> =  </a:t>
            </a:r>
            <a:r>
              <a:rPr lang="en-US" altLang="zh-TW" sz="2800" i="1" dirty="0">
                <a:ea typeface="新細明體" pitchFamily="18" charset="-120"/>
              </a:rPr>
              <a:t>F</a:t>
            </a:r>
            <a:r>
              <a:rPr lang="en-US" altLang="zh-TW" sz="2800" baseline="-25000" dirty="0">
                <a:ea typeface="新細明體" pitchFamily="18" charset="-120"/>
              </a:rPr>
              <a:t>1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aseline="30000" dirty="0">
                <a:ea typeface="新細明體" pitchFamily="18" charset="-120"/>
              </a:rPr>
              <a:t>+ </a:t>
            </a:r>
            <a:r>
              <a:rPr lang="en-US" altLang="zh-TW" sz="2800" i="1" dirty="0">
                <a:ea typeface="新細明體" pitchFamily="18" charset="-120"/>
              </a:rPr>
              <a:t>F</a:t>
            </a:r>
            <a:r>
              <a:rPr lang="en-US" altLang="zh-TW" sz="2800" baseline="-25000" dirty="0">
                <a:ea typeface="新細明體" pitchFamily="18" charset="-120"/>
              </a:rPr>
              <a:t>0</a:t>
            </a:r>
            <a:r>
              <a:rPr lang="en-US" altLang="zh-TW" sz="2800" dirty="0">
                <a:ea typeface="新細明體" pitchFamily="18" charset="-120"/>
              </a:rPr>
              <a:t>; </a:t>
            </a:r>
          </a:p>
          <a:p>
            <a:pPr lvl="2" eaLnBrk="1" hangingPunct="1">
              <a:buFontTx/>
              <a:buNone/>
            </a:pPr>
            <a:r>
              <a:rPr lang="en-US" altLang="zh-TW" sz="2800" i="1" dirty="0">
                <a:ea typeface="新細明體" pitchFamily="18" charset="-120"/>
              </a:rPr>
              <a:t>F</a:t>
            </a:r>
            <a:r>
              <a:rPr lang="en-US" altLang="zh-TW" sz="2800" baseline="-25000" dirty="0">
                <a:ea typeface="新細明體" pitchFamily="18" charset="-120"/>
              </a:rPr>
              <a:t>3</a:t>
            </a:r>
            <a:r>
              <a:rPr lang="en-US" altLang="zh-TW" sz="2800" i="1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=  </a:t>
            </a:r>
            <a:r>
              <a:rPr lang="en-US" altLang="zh-TW" sz="2800" i="1" dirty="0">
                <a:solidFill>
                  <a:srgbClr val="0000FF"/>
                </a:solidFill>
                <a:ea typeface="新細明體" pitchFamily="18" charset="-120"/>
              </a:rPr>
              <a:t>F</a:t>
            </a:r>
            <a:r>
              <a:rPr lang="en-US" altLang="zh-TW" sz="2800" baseline="-25000" dirty="0">
                <a:solidFill>
                  <a:srgbClr val="0000FF"/>
                </a:solidFill>
                <a:ea typeface="新細明體" pitchFamily="18" charset="-120"/>
              </a:rPr>
              <a:t>2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aseline="30000" dirty="0">
                <a:ea typeface="新細明體" pitchFamily="18" charset="-120"/>
              </a:rPr>
              <a:t>+ </a:t>
            </a:r>
            <a:r>
              <a:rPr lang="en-US" altLang="zh-TW" sz="2800" i="1" dirty="0">
                <a:ea typeface="新細明體" pitchFamily="18" charset="-120"/>
              </a:rPr>
              <a:t>F</a:t>
            </a:r>
            <a:r>
              <a:rPr lang="en-US" altLang="zh-TW" sz="2800" baseline="-25000" dirty="0">
                <a:ea typeface="新細明體" pitchFamily="18" charset="-120"/>
              </a:rPr>
              <a:t>1 </a:t>
            </a:r>
            <a:r>
              <a:rPr lang="en-US" altLang="zh-TW" sz="2800" dirty="0" smtClean="0">
                <a:ea typeface="新細明體" pitchFamily="18" charset="-120"/>
              </a:rPr>
              <a:t>= </a:t>
            </a:r>
            <a:r>
              <a:rPr lang="en-US" altLang="zh-TW" sz="2800" dirty="0" smtClean="0">
                <a:solidFill>
                  <a:srgbClr val="0000FF"/>
                </a:solidFill>
                <a:ea typeface="新細明體" pitchFamily="18" charset="-120"/>
              </a:rPr>
              <a:t>(</a:t>
            </a:r>
            <a:r>
              <a:rPr lang="en-US" altLang="zh-TW" sz="2800" i="1" dirty="0">
                <a:solidFill>
                  <a:srgbClr val="0000FF"/>
                </a:solidFill>
                <a:ea typeface="新細明體" pitchFamily="18" charset="-120"/>
              </a:rPr>
              <a:t>F</a:t>
            </a:r>
            <a:r>
              <a:rPr lang="en-US" altLang="zh-TW" sz="2800" baseline="-25000" dirty="0">
                <a:solidFill>
                  <a:srgbClr val="0000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800" baseline="30000" dirty="0">
                <a:solidFill>
                  <a:srgbClr val="0000FF"/>
                </a:solidFill>
                <a:ea typeface="新細明體" pitchFamily="18" charset="-120"/>
              </a:rPr>
              <a:t>+ </a:t>
            </a:r>
            <a:r>
              <a:rPr lang="en-US" altLang="zh-TW" sz="2800" i="1" dirty="0">
                <a:solidFill>
                  <a:srgbClr val="0000FF"/>
                </a:solidFill>
                <a:ea typeface="新細明體" pitchFamily="18" charset="-120"/>
              </a:rPr>
              <a:t>F</a:t>
            </a:r>
            <a:r>
              <a:rPr lang="en-US" altLang="zh-TW" sz="2800" baseline="-25000" dirty="0">
                <a:solidFill>
                  <a:srgbClr val="0000FF"/>
                </a:solidFill>
                <a:ea typeface="新細明體" pitchFamily="18" charset="-120"/>
              </a:rPr>
              <a:t>0</a:t>
            </a:r>
            <a:r>
              <a:rPr lang="en-US" altLang="zh-TW" sz="2800" dirty="0" smtClean="0">
                <a:solidFill>
                  <a:srgbClr val="0000FF"/>
                </a:solidFill>
                <a:ea typeface="新細明體" pitchFamily="18" charset="-120"/>
              </a:rPr>
              <a:t>) </a:t>
            </a:r>
            <a:r>
              <a:rPr lang="en-US" altLang="zh-TW" sz="2800" dirty="0" smtClean="0">
                <a:ea typeface="新細明體" pitchFamily="18" charset="-120"/>
              </a:rPr>
              <a:t>+</a:t>
            </a:r>
            <a:r>
              <a:rPr lang="en-US" altLang="zh-TW" sz="2800" baseline="-25000" dirty="0" smtClean="0">
                <a:ea typeface="新細明體" pitchFamily="18" charset="-120"/>
              </a:rPr>
              <a:t> </a:t>
            </a:r>
            <a:r>
              <a:rPr lang="en-US" altLang="zh-TW" sz="2800" i="1" dirty="0">
                <a:ea typeface="新細明體" pitchFamily="18" charset="-120"/>
              </a:rPr>
              <a:t>F</a:t>
            </a:r>
            <a:r>
              <a:rPr lang="en-US" altLang="zh-TW" sz="2800" baseline="-25000" dirty="0">
                <a:ea typeface="新細明體" pitchFamily="18" charset="-120"/>
              </a:rPr>
              <a:t>1</a:t>
            </a:r>
            <a:r>
              <a:rPr lang="en-US" altLang="zh-TW" sz="2800" dirty="0">
                <a:ea typeface="新細明體" pitchFamily="18" charset="-120"/>
              </a:rPr>
              <a:t>; …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above two results show the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inefficiency</a:t>
            </a:r>
            <a:r>
              <a:rPr lang="en-US" altLang="zh-TW" dirty="0" smtClean="0">
                <a:ea typeface="新細明體" pitchFamily="18" charset="-120"/>
              </a:rPr>
              <a:t> of the method using binary recursion</a:t>
            </a:r>
          </a:p>
        </p:txBody>
      </p:sp>
    </p:spTree>
    <p:extLst>
      <p:ext uri="{BB962C8B-B14F-4D97-AF65-F5344CB8AC3E}">
        <p14:creationId xmlns:p14="http://schemas.microsoft.com/office/powerpoint/2010/main" val="343401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Better Fibonacci Algorithm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Using linear recursion instead </a:t>
            </a:r>
          </a:p>
          <a:p>
            <a:pPr lvl="1">
              <a:lnSpc>
                <a:spcPct val="80000"/>
              </a:lnSpc>
            </a:pP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avoid the redundant computation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Runs in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O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k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ea typeface="新細明體" pitchFamily="18" charset="-120"/>
              </a:rPr>
              <a:t>time.</a:t>
            </a:r>
          </a:p>
          <a:p>
            <a:endParaRPr lang="zh-TW" altLang="en-US" dirty="0"/>
          </a:p>
        </p:txBody>
      </p:sp>
      <p:sp>
        <p:nvSpPr>
          <p:cNvPr id="491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207B2B-80CB-4D8D-80FD-9E13F02405DC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91" y="3187112"/>
            <a:ext cx="6712154" cy="29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B6EE6-86A4-4073-B5FF-E9328B8C4F2B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Multiple Recursion</a:t>
            </a:r>
            <a:endParaRPr lang="en-US" altLang="zh-TW" smtClean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Motivating example: </a:t>
            </a:r>
            <a:r>
              <a:rPr lang="en-US" altLang="zh-TW" b="1" i="1" dirty="0" smtClean="0">
                <a:ea typeface="新細明體" pitchFamily="18" charset="-120"/>
              </a:rPr>
              <a:t>summation puzzles</a:t>
            </a:r>
          </a:p>
          <a:p>
            <a:pPr lvl="2" eaLnBrk="1" hangingPunct="1"/>
            <a:r>
              <a:rPr lang="en-US" altLang="zh-TW" i="1" dirty="0" smtClean="0">
                <a:ea typeface="新細明體" pitchFamily="18" charset="-120"/>
              </a:rPr>
              <a:t>pot </a:t>
            </a:r>
            <a:r>
              <a:rPr lang="en-US" altLang="zh-TW" dirty="0" smtClean="0">
                <a:ea typeface="新細明體" pitchFamily="18" charset="-120"/>
              </a:rPr>
              <a:t>+ </a:t>
            </a:r>
            <a:r>
              <a:rPr lang="en-US" altLang="zh-TW" i="1" dirty="0" smtClean="0">
                <a:ea typeface="新細明體" pitchFamily="18" charset="-120"/>
              </a:rPr>
              <a:t>pan </a:t>
            </a:r>
            <a:r>
              <a:rPr lang="en-US" altLang="zh-TW" dirty="0" smtClean="0">
                <a:ea typeface="新細明體" pitchFamily="18" charset="-120"/>
              </a:rPr>
              <a:t>= </a:t>
            </a:r>
            <a:r>
              <a:rPr lang="en-US" altLang="zh-TW" i="1" dirty="0" smtClean="0">
                <a:ea typeface="新細明體" pitchFamily="18" charset="-120"/>
              </a:rPr>
              <a:t>bib	</a:t>
            </a:r>
          </a:p>
          <a:p>
            <a:pPr lvl="2" eaLnBrk="1" hangingPunct="1"/>
            <a:r>
              <a:rPr lang="en-US" altLang="zh-TW" i="1" dirty="0" smtClean="0">
                <a:ea typeface="新細明體" pitchFamily="18" charset="-120"/>
              </a:rPr>
              <a:t>dog </a:t>
            </a:r>
            <a:r>
              <a:rPr lang="en-US" altLang="zh-TW" dirty="0" smtClean="0">
                <a:ea typeface="新細明體" pitchFamily="18" charset="-120"/>
              </a:rPr>
              <a:t>+ </a:t>
            </a:r>
            <a:r>
              <a:rPr lang="en-US" altLang="zh-TW" i="1" dirty="0" smtClean="0">
                <a:ea typeface="新細明體" pitchFamily="18" charset="-120"/>
              </a:rPr>
              <a:t>cat </a:t>
            </a:r>
            <a:r>
              <a:rPr lang="en-US" altLang="zh-TW" dirty="0" smtClean="0">
                <a:ea typeface="新細明體" pitchFamily="18" charset="-120"/>
              </a:rPr>
              <a:t>= </a:t>
            </a:r>
            <a:r>
              <a:rPr lang="en-US" altLang="zh-TW" i="1" dirty="0" smtClean="0">
                <a:ea typeface="新細明體" pitchFamily="18" charset="-120"/>
              </a:rPr>
              <a:t>pig	</a:t>
            </a:r>
          </a:p>
          <a:p>
            <a:pPr lvl="2" eaLnBrk="1" hangingPunct="1"/>
            <a:r>
              <a:rPr lang="en-US" altLang="zh-TW" i="1" dirty="0" smtClean="0">
                <a:ea typeface="新細明體" pitchFamily="18" charset="-120"/>
              </a:rPr>
              <a:t>boy </a:t>
            </a:r>
            <a:r>
              <a:rPr lang="en-US" altLang="zh-TW" dirty="0" smtClean="0">
                <a:ea typeface="新細明體" pitchFamily="18" charset="-120"/>
              </a:rPr>
              <a:t>+ </a:t>
            </a:r>
            <a:r>
              <a:rPr lang="en-US" altLang="zh-TW" i="1" dirty="0" smtClean="0">
                <a:ea typeface="新細明體" pitchFamily="18" charset="-120"/>
              </a:rPr>
              <a:t>girl </a:t>
            </a:r>
            <a:r>
              <a:rPr lang="en-US" altLang="zh-TW" dirty="0" smtClean="0">
                <a:ea typeface="新細明體" pitchFamily="18" charset="-120"/>
              </a:rPr>
              <a:t>= </a:t>
            </a:r>
            <a:r>
              <a:rPr lang="en-US" altLang="zh-TW" i="1" dirty="0" smtClean="0">
                <a:ea typeface="新細明體" pitchFamily="18" charset="-120"/>
              </a:rPr>
              <a:t>baby	</a:t>
            </a:r>
          </a:p>
          <a:p>
            <a:pPr lvl="2"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Multiple recursion</a:t>
            </a:r>
            <a:r>
              <a:rPr lang="en-US" altLang="zh-TW" dirty="0" smtClean="0">
                <a:ea typeface="新細明體" pitchFamily="18" charset="-120"/>
              </a:rPr>
              <a:t>: makes potentially many recursive calls (not just one or two).</a:t>
            </a:r>
          </a:p>
          <a:p>
            <a:pPr lvl="2" eaLnBrk="1" hangingPunct="1"/>
            <a:endParaRPr lang="en-US" altLang="zh-TW" dirty="0" smtClean="0">
              <a:ea typeface="新細明體" pitchFamily="18" charset="-120"/>
            </a:endParaRPr>
          </a:p>
          <a:p>
            <a:pPr lvl="2" eaLnBrk="1" hangingPunct="1"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65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79E211-596C-4C9C-93B4-83DC5C519456}" type="slidenum">
              <a:rPr lang="en-US" altLang="zh-TW" smtClean="0"/>
              <a:pPr/>
              <a:t>49</a:t>
            </a:fld>
            <a:endParaRPr lang="en-US" altLang="zh-TW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18" charset="-120"/>
              </a:rPr>
              <a:t>Algorithm for Multiple Recursion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4668" y="1859688"/>
            <a:ext cx="8062664" cy="461121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Algorithm </a:t>
            </a:r>
            <a:r>
              <a:rPr lang="en-US" altLang="zh-TW" sz="2000" dirty="0" err="1">
                <a:ea typeface="新細明體" pitchFamily="18" charset="-120"/>
              </a:rPr>
              <a:t>PuzzleSolve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i="1" dirty="0" err="1">
                <a:ea typeface="新細明體" pitchFamily="18" charset="-120"/>
              </a:rPr>
              <a:t>k</a:t>
            </a:r>
            <a:r>
              <a:rPr lang="en-US" altLang="zh-TW" sz="2000" dirty="0" err="1">
                <a:ea typeface="新細明體" pitchFamily="18" charset="-120"/>
              </a:rPr>
              <a:t>,</a:t>
            </a:r>
            <a:r>
              <a:rPr lang="en-US" altLang="zh-TW" sz="2000" i="1" dirty="0" err="1">
                <a:ea typeface="新細明體" pitchFamily="18" charset="-120"/>
              </a:rPr>
              <a:t>S</a:t>
            </a:r>
            <a:r>
              <a:rPr lang="en-US" altLang="zh-TW" sz="2000" dirty="0" err="1">
                <a:ea typeface="新細明體" pitchFamily="18" charset="-120"/>
              </a:rPr>
              <a:t>,</a:t>
            </a:r>
            <a:r>
              <a:rPr lang="en-US" altLang="zh-TW" sz="2000" i="1" dirty="0" err="1">
                <a:ea typeface="新細明體" pitchFamily="18" charset="-120"/>
              </a:rPr>
              <a:t>U</a:t>
            </a:r>
            <a:r>
              <a:rPr lang="en-US" altLang="zh-TW" sz="2000" dirty="0">
                <a:ea typeface="新細明體" pitchFamily="18" charset="-12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 Input: </a:t>
            </a:r>
            <a:r>
              <a:rPr lang="en-US" altLang="zh-TW" sz="2000" dirty="0">
                <a:ea typeface="新細明體" pitchFamily="18" charset="-120"/>
              </a:rPr>
              <a:t>An integer </a:t>
            </a:r>
            <a:r>
              <a:rPr lang="en-US" altLang="zh-TW" sz="2000" i="1" dirty="0">
                <a:ea typeface="新細明體" pitchFamily="18" charset="-120"/>
              </a:rPr>
              <a:t>k</a:t>
            </a:r>
            <a:r>
              <a:rPr lang="en-US" altLang="zh-TW" sz="2000" dirty="0">
                <a:ea typeface="新細明體" pitchFamily="18" charset="-120"/>
              </a:rPr>
              <a:t>, sequence </a:t>
            </a:r>
            <a:r>
              <a:rPr lang="en-US" altLang="zh-TW" sz="2000" i="1" dirty="0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, and set </a:t>
            </a:r>
            <a:r>
              <a:rPr lang="en-US" altLang="zh-TW" sz="2000" i="1" dirty="0">
                <a:ea typeface="新細明體" pitchFamily="18" charset="-120"/>
              </a:rPr>
              <a:t>U</a:t>
            </a:r>
            <a:r>
              <a:rPr lang="en-US" altLang="zh-TW" sz="2000" dirty="0">
                <a:ea typeface="新細明體" pitchFamily="18" charset="-120"/>
              </a:rPr>
              <a:t> (the universe of elements to test)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 Output:  </a:t>
            </a:r>
            <a:r>
              <a:rPr lang="en-US" altLang="zh-TW" sz="2000" dirty="0">
                <a:ea typeface="新細明體" pitchFamily="18" charset="-120"/>
              </a:rPr>
              <a:t>An enumeration of all </a:t>
            </a:r>
            <a:r>
              <a:rPr lang="en-US" altLang="zh-TW" sz="2000" i="1" dirty="0">
                <a:ea typeface="新細明體" pitchFamily="18" charset="-120"/>
              </a:rPr>
              <a:t>k</a:t>
            </a:r>
            <a:r>
              <a:rPr lang="en-US" altLang="zh-TW" sz="2000" dirty="0">
                <a:ea typeface="新細明體" pitchFamily="18" charset="-120"/>
              </a:rPr>
              <a:t>-length extensions to </a:t>
            </a:r>
            <a:r>
              <a:rPr lang="en-US" altLang="zh-TW" sz="2000" i="1" dirty="0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 using elements in </a:t>
            </a:r>
            <a:r>
              <a:rPr lang="en-US" altLang="zh-TW" sz="2000" i="1" dirty="0">
                <a:ea typeface="新細明體" pitchFamily="18" charset="-120"/>
              </a:rPr>
              <a:t>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	without repetitions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 for all </a:t>
            </a:r>
            <a:r>
              <a:rPr lang="en-US" altLang="zh-TW" sz="2000" i="1" dirty="0">
                <a:ea typeface="新細明體" pitchFamily="18" charset="-120"/>
              </a:rPr>
              <a:t>e</a:t>
            </a:r>
            <a:r>
              <a:rPr lang="en-US" altLang="zh-TW" sz="2000" dirty="0">
                <a:ea typeface="新細明體" pitchFamily="18" charset="-120"/>
              </a:rPr>
              <a:t>  in </a:t>
            </a:r>
            <a:r>
              <a:rPr lang="en-US" altLang="zh-TW" sz="2000" i="1" dirty="0">
                <a:ea typeface="新細明體" pitchFamily="18" charset="-120"/>
              </a:rPr>
              <a:t>U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b="1" dirty="0">
                <a:ea typeface="新細明體" pitchFamily="18" charset="-120"/>
              </a:rPr>
              <a:t>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	Remove </a:t>
            </a:r>
            <a:r>
              <a:rPr lang="en-US" altLang="zh-TW" sz="2000" i="1" dirty="0">
                <a:ea typeface="新細明體" pitchFamily="18" charset="-120"/>
              </a:rPr>
              <a:t>e</a:t>
            </a:r>
            <a:r>
              <a:rPr lang="en-US" altLang="zh-TW" sz="2000" dirty="0">
                <a:ea typeface="新細明體" pitchFamily="18" charset="-120"/>
              </a:rPr>
              <a:t> from </a:t>
            </a:r>
            <a:r>
              <a:rPr lang="en-US" altLang="zh-TW" sz="2000" i="1" dirty="0">
                <a:ea typeface="新細明體" pitchFamily="18" charset="-120"/>
              </a:rPr>
              <a:t>U</a:t>
            </a:r>
            <a:r>
              <a:rPr lang="en-US" altLang="zh-TW" sz="2000" dirty="0">
                <a:ea typeface="新細明體" pitchFamily="18" charset="-120"/>
              </a:rPr>
              <a:t> 	</a:t>
            </a:r>
            <a:r>
              <a:rPr lang="en-US" altLang="zh-TW" sz="2000" dirty="0">
                <a:solidFill>
                  <a:srgbClr val="0000CC"/>
                </a:solidFill>
                <a:ea typeface="新細明體" pitchFamily="18" charset="-120"/>
              </a:rPr>
              <a:t>{</a:t>
            </a:r>
            <a:r>
              <a:rPr lang="en-US" altLang="zh-TW" sz="2000" i="1" dirty="0">
                <a:solidFill>
                  <a:srgbClr val="0000CC"/>
                </a:solidFill>
                <a:ea typeface="新細明體" pitchFamily="18" charset="-120"/>
              </a:rPr>
              <a:t>e</a:t>
            </a:r>
            <a:r>
              <a:rPr lang="en-US" altLang="zh-TW" sz="2000" dirty="0">
                <a:solidFill>
                  <a:srgbClr val="0000CC"/>
                </a:solidFill>
                <a:ea typeface="新細明體" pitchFamily="18" charset="-120"/>
              </a:rPr>
              <a:t> is now being used}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	Add </a:t>
            </a:r>
            <a:r>
              <a:rPr lang="en-US" altLang="zh-TW" sz="2000" i="1" dirty="0">
                <a:ea typeface="新細明體" pitchFamily="18" charset="-120"/>
              </a:rPr>
              <a:t>e</a:t>
            </a:r>
            <a:r>
              <a:rPr lang="en-US" altLang="zh-TW" sz="2000" dirty="0">
                <a:ea typeface="新細明體" pitchFamily="18" charset="-120"/>
              </a:rPr>
              <a:t> to the end of </a:t>
            </a:r>
            <a:r>
              <a:rPr lang="en-US" altLang="zh-TW" sz="2000" i="1" dirty="0">
                <a:ea typeface="新細明體" pitchFamily="18" charset="-120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	if </a:t>
            </a:r>
            <a:r>
              <a:rPr lang="en-US" altLang="zh-TW" sz="2000" i="1" dirty="0">
                <a:ea typeface="新細明體" pitchFamily="18" charset="-120"/>
              </a:rPr>
              <a:t>k</a:t>
            </a:r>
            <a:r>
              <a:rPr lang="en-US" altLang="zh-TW" sz="2000" dirty="0">
                <a:ea typeface="新細明體" pitchFamily="18" charset="-120"/>
              </a:rPr>
              <a:t> = 1 </a:t>
            </a:r>
            <a:r>
              <a:rPr lang="en-US" altLang="zh-TW" sz="20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		Test whether </a:t>
            </a:r>
            <a:r>
              <a:rPr lang="en-US" altLang="zh-TW" sz="2000" i="1" dirty="0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 is a configuration that solves the puzzle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		if </a:t>
            </a:r>
            <a:r>
              <a:rPr lang="en-US" altLang="zh-TW" sz="2000" i="1" dirty="0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 solves the puzzle </a:t>
            </a:r>
            <a:r>
              <a:rPr lang="en-US" altLang="zh-TW" sz="20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			return </a:t>
            </a:r>
            <a:r>
              <a:rPr lang="en-US" altLang="zh-TW" sz="2000" dirty="0">
                <a:ea typeface="新細明體" pitchFamily="18" charset="-120"/>
              </a:rPr>
              <a:t>“Solution found: ” </a:t>
            </a:r>
            <a:r>
              <a:rPr lang="en-US" altLang="zh-TW" sz="2000" i="1" dirty="0">
                <a:ea typeface="新細明體" pitchFamily="18" charset="-120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新細明體" pitchFamily="18" charset="-12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		</a:t>
            </a:r>
            <a:r>
              <a:rPr lang="en-US" altLang="zh-TW" sz="2000" dirty="0" err="1">
                <a:ea typeface="新細明體" pitchFamily="18" charset="-120"/>
              </a:rPr>
              <a:t>PuzzleSolve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i="1" dirty="0">
                <a:ea typeface="新細明體" pitchFamily="18" charset="-120"/>
              </a:rPr>
              <a:t>k</a:t>
            </a:r>
            <a:r>
              <a:rPr lang="en-US" altLang="zh-TW" sz="2000" dirty="0">
                <a:ea typeface="新細明體" pitchFamily="18" charset="-120"/>
              </a:rPr>
              <a:t> - 1, </a:t>
            </a:r>
            <a:r>
              <a:rPr lang="en-US" altLang="zh-TW" sz="2000" i="1" dirty="0">
                <a:ea typeface="新細明體" pitchFamily="18" charset="-120"/>
              </a:rPr>
              <a:t>S</a:t>
            </a:r>
            <a:r>
              <a:rPr lang="en-US" altLang="zh-TW" sz="2000" dirty="0">
                <a:ea typeface="新細明體" pitchFamily="18" charset="-120"/>
              </a:rPr>
              <a:t>,</a:t>
            </a:r>
            <a:r>
              <a:rPr lang="en-US" altLang="zh-TW" sz="2000" i="1" dirty="0">
                <a:ea typeface="新細明體" pitchFamily="18" charset="-120"/>
              </a:rPr>
              <a:t>U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	Add </a:t>
            </a:r>
            <a:r>
              <a:rPr lang="en-US" altLang="zh-TW" sz="2000" i="1" dirty="0">
                <a:ea typeface="新細明體" pitchFamily="18" charset="-120"/>
              </a:rPr>
              <a:t>e</a:t>
            </a:r>
            <a:r>
              <a:rPr lang="en-US" altLang="zh-TW" sz="2000" dirty="0">
                <a:ea typeface="新細明體" pitchFamily="18" charset="-120"/>
              </a:rPr>
              <a:t> back to </a:t>
            </a:r>
            <a:r>
              <a:rPr lang="en-US" altLang="zh-TW" sz="2000" i="1" dirty="0">
                <a:ea typeface="新細明體" pitchFamily="18" charset="-120"/>
              </a:rPr>
              <a:t>U</a:t>
            </a:r>
            <a:r>
              <a:rPr lang="en-US" altLang="zh-TW" sz="2000" dirty="0">
                <a:ea typeface="新細明體" pitchFamily="18" charset="-120"/>
              </a:rPr>
              <a:t> 	</a:t>
            </a:r>
            <a:r>
              <a:rPr lang="en-US" altLang="zh-TW" sz="2000" dirty="0">
                <a:solidFill>
                  <a:srgbClr val="0000CC"/>
                </a:solidFill>
                <a:ea typeface="新細明體" pitchFamily="18" charset="-120"/>
              </a:rPr>
              <a:t>{</a:t>
            </a:r>
            <a:r>
              <a:rPr lang="en-US" altLang="zh-TW" sz="2000" i="1" dirty="0">
                <a:solidFill>
                  <a:srgbClr val="0000CC"/>
                </a:solidFill>
                <a:ea typeface="新細明體" pitchFamily="18" charset="-120"/>
              </a:rPr>
              <a:t>e</a:t>
            </a:r>
            <a:r>
              <a:rPr lang="en-US" altLang="zh-TW" sz="2000" dirty="0">
                <a:solidFill>
                  <a:srgbClr val="0000CC"/>
                </a:solidFill>
                <a:ea typeface="新細明體" pitchFamily="18" charset="-120"/>
              </a:rPr>
              <a:t> is now unused</a:t>
            </a:r>
            <a:r>
              <a:rPr lang="en-US" altLang="zh-TW" sz="2000" dirty="0">
                <a:solidFill>
                  <a:srgbClr val="FFFF00"/>
                </a:solidFill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	Remove </a:t>
            </a:r>
            <a:r>
              <a:rPr lang="en-US" altLang="zh-TW" sz="2000" i="1" dirty="0">
                <a:ea typeface="新細明體" pitchFamily="18" charset="-120"/>
              </a:rPr>
              <a:t>e</a:t>
            </a:r>
            <a:r>
              <a:rPr lang="en-US" altLang="zh-TW" sz="2000" dirty="0">
                <a:ea typeface="新細明體" pitchFamily="18" charset="-120"/>
              </a:rPr>
              <a:t> from the end of </a:t>
            </a:r>
            <a:r>
              <a:rPr lang="en-US" altLang="zh-TW" sz="2000" i="1" dirty="0">
                <a:ea typeface="新細明體" pitchFamily="18" charset="-120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13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/>
          <p:cNvSpPr/>
          <p:nvPr/>
        </p:nvSpPr>
        <p:spPr bwMode="auto">
          <a:xfrm>
            <a:off x="1494345" y="4684008"/>
            <a:ext cx="4824537" cy="136815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Where is “Data Structures”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52ABF-BFD1-42CB-8395-A3EC142A49B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圓角矩形 2"/>
          <p:cNvSpPr/>
          <p:nvPr/>
        </p:nvSpPr>
        <p:spPr bwMode="auto">
          <a:xfrm>
            <a:off x="1803219" y="5116056"/>
            <a:ext cx="2160240" cy="504056"/>
          </a:xfrm>
          <a:prstGeom prst="roundRect">
            <a:avLst/>
          </a:prstGeom>
          <a:solidFill>
            <a:srgbClr val="7030A0">
              <a:alpha val="50000"/>
            </a:srgb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</a:rPr>
              <a:t>Data Structures</a:t>
            </a:r>
            <a:endParaRPr kumimoji="1" lang="zh-TW" altLang="en-US" sz="2000" b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圓角矩形 3"/>
          <p:cNvSpPr/>
          <p:nvPr/>
        </p:nvSpPr>
        <p:spPr bwMode="auto">
          <a:xfrm>
            <a:off x="4447193" y="5116056"/>
            <a:ext cx="1507579" cy="504056"/>
          </a:xfrm>
          <a:prstGeom prst="roundRect">
            <a:avLst/>
          </a:prstGeom>
          <a:solidFill>
            <a:srgbClr val="7030A0">
              <a:alpha val="50000"/>
            </a:srgb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</a:rPr>
              <a:t>Algorithms</a:t>
            </a:r>
            <a:endParaRPr kumimoji="1" lang="zh-TW" altLang="en-US" sz="2000" b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>
            <a:stCxn id="3" idx="3"/>
            <a:endCxn id="4" idx="1"/>
          </p:cNvCxnSpPr>
          <p:nvPr/>
        </p:nvCxnSpPr>
        <p:spPr bwMode="auto">
          <a:xfrm>
            <a:off x="3963460" y="5368084"/>
            <a:ext cx="483733" cy="0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圓角矩形 7"/>
          <p:cNvSpPr/>
          <p:nvPr/>
        </p:nvSpPr>
        <p:spPr bwMode="auto">
          <a:xfrm>
            <a:off x="1955564" y="3343292"/>
            <a:ext cx="1337828" cy="882771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 dirty="0">
                <a:latin typeface="Times New Roman" pitchFamily="18" charset="0"/>
                <a:ea typeface="新細明體" pitchFamily="18" charset="-120"/>
              </a:rPr>
              <a:t>Databases</a:t>
            </a:r>
          </a:p>
          <a:p>
            <a:pPr algn="ctr" eaLnBrk="1" hangingPunct="1"/>
            <a:r>
              <a:rPr lang="en-US" altLang="zh-TW" sz="1600" dirty="0"/>
              <a:t>Processing</a:t>
            </a:r>
          </a:p>
          <a:p>
            <a:pPr algn="ctr" eaLnBrk="1" hangingPunct="1"/>
            <a:r>
              <a:rPr lang="en-US" altLang="zh-TW" sz="1600" dirty="0"/>
              <a:t>Management</a:t>
            </a:r>
            <a:endParaRPr lang="zh-TW" altLang="en-US" sz="1600" dirty="0"/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6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3243596" y="1967313"/>
            <a:ext cx="1337828" cy="854169"/>
          </a:xfrm>
          <a:prstGeom prst="roundRect">
            <a:avLst/>
          </a:prstGeom>
          <a:solidFill>
            <a:srgbClr val="FF5050">
              <a:alpha val="41000"/>
            </a:srgbClr>
          </a:solidFill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 dirty="0">
                <a:latin typeface="Times New Roman" pitchFamily="18" charset="0"/>
                <a:ea typeface="新細明體" pitchFamily="18" charset="-120"/>
              </a:rPr>
              <a:t>Big Data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dirty="0"/>
              <a:t>Processing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/>
              <a:t>Management</a:t>
            </a:r>
            <a:endParaRPr kumimoji="1" lang="zh-TW" altLang="en-US" sz="1600" dirty="0"/>
          </a:p>
        </p:txBody>
      </p:sp>
      <p:sp>
        <p:nvSpPr>
          <p:cNvPr id="10" name="圓角矩形 9"/>
          <p:cNvSpPr/>
          <p:nvPr/>
        </p:nvSpPr>
        <p:spPr bwMode="auto">
          <a:xfrm>
            <a:off x="4374146" y="3343291"/>
            <a:ext cx="1461002" cy="882771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/>
              <a:t>Architectures</a:t>
            </a:r>
          </a:p>
          <a:p>
            <a:pPr algn="ctr" eaLnBrk="1" hangingPunct="1"/>
            <a:r>
              <a:rPr lang="en-US" altLang="zh-TW" sz="1600" dirty="0"/>
              <a:t>Processing</a:t>
            </a:r>
          </a:p>
          <a:p>
            <a:pPr algn="ctr" eaLnBrk="1" hangingPunct="1"/>
            <a:r>
              <a:rPr lang="en-US" altLang="zh-TW" sz="1600" dirty="0"/>
              <a:t>Management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 bwMode="auto">
          <a:xfrm>
            <a:off x="6678840" y="4585815"/>
            <a:ext cx="1523606" cy="7206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Data Engineering</a:t>
            </a:r>
            <a:endParaRPr kumimoji="1" lang="zh-TW" altLang="en-US" sz="2000" b="1" dirty="0">
              <a:solidFill>
                <a:srgbClr val="0000CC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763952" y="3578074"/>
            <a:ext cx="1312587" cy="7088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Data Analysis</a:t>
            </a:r>
            <a:endParaRPr kumimoji="1" lang="zh-TW" altLang="en-US" sz="2000" b="1" dirty="0">
              <a:solidFill>
                <a:srgbClr val="0000CC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763952" y="2570331"/>
            <a:ext cx="1313601" cy="6987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Data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Science</a:t>
            </a:r>
            <a:endParaRPr kumimoji="1" lang="zh-TW" altLang="en-US" sz="2000" b="1" dirty="0">
              <a:solidFill>
                <a:srgbClr val="0000CC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>
            <a:stCxn id="33" idx="0"/>
            <a:endCxn id="8" idx="2"/>
          </p:cNvCxnSpPr>
          <p:nvPr/>
        </p:nvCxnSpPr>
        <p:spPr bwMode="auto">
          <a:xfrm flipH="1" flipV="1">
            <a:off x="2624479" y="4226062"/>
            <a:ext cx="1282135" cy="45794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/>
          <p:cNvCxnSpPr>
            <a:stCxn id="33" idx="0"/>
            <a:endCxn id="10" idx="2"/>
          </p:cNvCxnSpPr>
          <p:nvPr/>
        </p:nvCxnSpPr>
        <p:spPr bwMode="auto">
          <a:xfrm flipV="1">
            <a:off x="3906613" y="4226062"/>
            <a:ext cx="1198034" cy="45794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單箭頭接點 20"/>
          <p:cNvCxnSpPr>
            <a:stCxn id="33" idx="0"/>
            <a:endCxn id="9" idx="2"/>
          </p:cNvCxnSpPr>
          <p:nvPr/>
        </p:nvCxnSpPr>
        <p:spPr bwMode="auto">
          <a:xfrm flipV="1">
            <a:off x="3906614" y="2821482"/>
            <a:ext cx="5897" cy="186252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63" name="直線單箭頭接點 62"/>
          <p:cNvCxnSpPr>
            <a:stCxn id="8" idx="0"/>
            <a:endCxn id="9" idx="2"/>
          </p:cNvCxnSpPr>
          <p:nvPr/>
        </p:nvCxnSpPr>
        <p:spPr bwMode="auto">
          <a:xfrm flipV="1">
            <a:off x="2624478" y="2821481"/>
            <a:ext cx="1288032" cy="52181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單箭頭接點 65"/>
          <p:cNvCxnSpPr>
            <a:stCxn id="10" idx="0"/>
            <a:endCxn id="9" idx="2"/>
          </p:cNvCxnSpPr>
          <p:nvPr/>
        </p:nvCxnSpPr>
        <p:spPr bwMode="auto">
          <a:xfrm flipH="1" flipV="1">
            <a:off x="3912511" y="2821482"/>
            <a:ext cx="1192137" cy="5218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單箭頭接點 75"/>
          <p:cNvCxnSpPr>
            <a:stCxn id="13" idx="1"/>
            <a:endCxn id="33" idx="6"/>
          </p:cNvCxnSpPr>
          <p:nvPr/>
        </p:nvCxnSpPr>
        <p:spPr bwMode="auto">
          <a:xfrm flipH="1">
            <a:off x="6318882" y="4946142"/>
            <a:ext cx="359959" cy="42194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單箭頭接點 79"/>
          <p:cNvCxnSpPr>
            <a:stCxn id="13" idx="1"/>
            <a:endCxn id="10" idx="3"/>
          </p:cNvCxnSpPr>
          <p:nvPr/>
        </p:nvCxnSpPr>
        <p:spPr bwMode="auto">
          <a:xfrm flipH="1" flipV="1">
            <a:off x="5835148" y="3784676"/>
            <a:ext cx="843692" cy="116146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單箭頭接點 82"/>
          <p:cNvCxnSpPr>
            <a:stCxn id="15" idx="1"/>
            <a:endCxn id="33" idx="6"/>
          </p:cNvCxnSpPr>
          <p:nvPr/>
        </p:nvCxnSpPr>
        <p:spPr bwMode="auto">
          <a:xfrm flipH="1">
            <a:off x="6318881" y="2919728"/>
            <a:ext cx="445070" cy="2448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圓角矩形 85"/>
          <p:cNvSpPr/>
          <p:nvPr/>
        </p:nvSpPr>
        <p:spPr bwMode="auto">
          <a:xfrm>
            <a:off x="8750173" y="4072787"/>
            <a:ext cx="1647555" cy="428223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/>
              <a:t>Probability</a:t>
            </a:r>
          </a:p>
        </p:txBody>
      </p:sp>
      <p:sp>
        <p:nvSpPr>
          <p:cNvPr id="112" name="圓角矩形 111"/>
          <p:cNvSpPr/>
          <p:nvPr/>
        </p:nvSpPr>
        <p:spPr bwMode="auto">
          <a:xfrm>
            <a:off x="8750173" y="3413957"/>
            <a:ext cx="1647555" cy="440747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/>
              <a:t>Statistics</a:t>
            </a:r>
          </a:p>
        </p:txBody>
      </p:sp>
      <p:sp>
        <p:nvSpPr>
          <p:cNvPr id="113" name="圓角矩形 112"/>
          <p:cNvSpPr/>
          <p:nvPr/>
        </p:nvSpPr>
        <p:spPr bwMode="auto">
          <a:xfrm>
            <a:off x="8750173" y="4740947"/>
            <a:ext cx="1647555" cy="441386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/>
              <a:t>Data Mining</a:t>
            </a:r>
          </a:p>
        </p:txBody>
      </p:sp>
      <p:cxnSp>
        <p:nvCxnSpPr>
          <p:cNvPr id="158" name="直線單箭頭接點 157"/>
          <p:cNvCxnSpPr>
            <a:stCxn id="14" idx="3"/>
            <a:endCxn id="112" idx="1"/>
          </p:cNvCxnSpPr>
          <p:nvPr/>
        </p:nvCxnSpPr>
        <p:spPr bwMode="auto">
          <a:xfrm flipV="1">
            <a:off x="8076538" y="3634330"/>
            <a:ext cx="673634" cy="29815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直線單箭頭接點 160"/>
          <p:cNvCxnSpPr>
            <a:stCxn id="14" idx="3"/>
            <a:endCxn id="86" idx="1"/>
          </p:cNvCxnSpPr>
          <p:nvPr/>
        </p:nvCxnSpPr>
        <p:spPr bwMode="auto">
          <a:xfrm>
            <a:off x="8076538" y="3932486"/>
            <a:ext cx="673634" cy="35441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線單箭頭接點 166"/>
          <p:cNvCxnSpPr>
            <a:stCxn id="15" idx="3"/>
            <a:endCxn id="112" idx="1"/>
          </p:cNvCxnSpPr>
          <p:nvPr/>
        </p:nvCxnSpPr>
        <p:spPr bwMode="auto">
          <a:xfrm>
            <a:off x="8077552" y="2919728"/>
            <a:ext cx="672620" cy="71460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8" name="直線單箭頭接點 167"/>
          <p:cNvCxnSpPr>
            <a:stCxn id="15" idx="3"/>
            <a:endCxn id="86" idx="1"/>
          </p:cNvCxnSpPr>
          <p:nvPr/>
        </p:nvCxnSpPr>
        <p:spPr bwMode="auto">
          <a:xfrm>
            <a:off x="8077552" y="2919728"/>
            <a:ext cx="672620" cy="136717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直線單箭頭接點 168"/>
          <p:cNvCxnSpPr>
            <a:stCxn id="15" idx="3"/>
            <a:endCxn id="113" idx="1"/>
          </p:cNvCxnSpPr>
          <p:nvPr/>
        </p:nvCxnSpPr>
        <p:spPr bwMode="auto">
          <a:xfrm>
            <a:off x="8077552" y="2919728"/>
            <a:ext cx="672620" cy="204191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直線單箭頭接點 187"/>
          <p:cNvCxnSpPr>
            <a:stCxn id="13" idx="3"/>
            <a:endCxn id="113" idx="1"/>
          </p:cNvCxnSpPr>
          <p:nvPr/>
        </p:nvCxnSpPr>
        <p:spPr bwMode="auto">
          <a:xfrm>
            <a:off x="8202446" y="4946142"/>
            <a:ext cx="547726" cy="1549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圓角矩形 34"/>
          <p:cNvSpPr/>
          <p:nvPr/>
        </p:nvSpPr>
        <p:spPr bwMode="auto">
          <a:xfrm>
            <a:off x="8750173" y="2699034"/>
            <a:ext cx="1647555" cy="441386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/>
              <a:t>Linear Algebra</a:t>
            </a:r>
          </a:p>
        </p:txBody>
      </p:sp>
      <p:cxnSp>
        <p:nvCxnSpPr>
          <p:cNvPr id="68" name="直線單箭頭接點 67"/>
          <p:cNvCxnSpPr>
            <a:stCxn id="15" idx="3"/>
            <a:endCxn id="35" idx="1"/>
          </p:cNvCxnSpPr>
          <p:nvPr/>
        </p:nvCxnSpPr>
        <p:spPr bwMode="auto">
          <a:xfrm>
            <a:off x="8077552" y="2919727"/>
            <a:ext cx="67262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單箭頭接點 70"/>
          <p:cNvCxnSpPr>
            <a:stCxn id="14" idx="3"/>
            <a:endCxn id="35" idx="1"/>
          </p:cNvCxnSpPr>
          <p:nvPr/>
        </p:nvCxnSpPr>
        <p:spPr bwMode="auto">
          <a:xfrm flipV="1">
            <a:off x="8076538" y="2919728"/>
            <a:ext cx="673634" cy="101275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473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86" grpId="0" animBg="1"/>
      <p:bldP spid="112" grpId="0" animBg="1"/>
      <p:bldP spid="113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38348-2950-4E6A-B7ED-83527F2641AB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Visualizing </a:t>
            </a:r>
            <a:r>
              <a:rPr lang="en-US" altLang="zh-TW" dirty="0" err="1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PuzzleSolve</a:t>
            </a:r>
            <a:r>
              <a:rPr lang="en-US" altLang="zh-TW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52229" name="Group 3"/>
          <p:cNvGrpSpPr>
            <a:grpSpLocks noChangeAspect="1"/>
          </p:cNvGrpSpPr>
          <p:nvPr/>
        </p:nvGrpSpPr>
        <p:grpSpPr bwMode="auto">
          <a:xfrm>
            <a:off x="1752600" y="2057400"/>
            <a:ext cx="8610600" cy="3657600"/>
            <a:chOff x="528" y="1530"/>
            <a:chExt cx="4896" cy="1932"/>
          </a:xfrm>
        </p:grpSpPr>
        <p:sp>
          <p:nvSpPr>
            <p:cNvPr id="52230" name="AutoShape 4"/>
            <p:cNvSpPr>
              <a:spLocks noChangeAspect="1" noChangeArrowheads="1" noTextEdit="1"/>
            </p:cNvSpPr>
            <p:nvPr/>
          </p:nvSpPr>
          <p:spPr bwMode="auto">
            <a:xfrm>
              <a:off x="528" y="1530"/>
              <a:ext cx="4896" cy="1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1" name="Freeform 5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13 w 3225"/>
                <a:gd name="T1" fmla="*/ 2 h 538"/>
                <a:gd name="T2" fmla="*/ 14 w 3225"/>
                <a:gd name="T3" fmla="*/ 2 h 538"/>
                <a:gd name="T4" fmla="*/ 14 w 3225"/>
                <a:gd name="T5" fmla="*/ 2 h 538"/>
                <a:gd name="T6" fmla="*/ 14 w 3225"/>
                <a:gd name="T7" fmla="*/ 1 h 538"/>
                <a:gd name="T8" fmla="*/ 13 w 3225"/>
                <a:gd name="T9" fmla="*/ 0 h 538"/>
                <a:gd name="T10" fmla="*/ 13 w 3225"/>
                <a:gd name="T11" fmla="*/ 0 h 538"/>
                <a:gd name="T12" fmla="*/ 1 w 3225"/>
                <a:gd name="T13" fmla="*/ 0 h 538"/>
                <a:gd name="T14" fmla="*/ 0 w 3225"/>
                <a:gd name="T15" fmla="*/ 1 h 538"/>
                <a:gd name="T16" fmla="*/ 0 w 3225"/>
                <a:gd name="T17" fmla="*/ 1 h 538"/>
                <a:gd name="T18" fmla="*/ 0 w 3225"/>
                <a:gd name="T19" fmla="*/ 2 h 538"/>
                <a:gd name="T20" fmla="*/ 1 w 3225"/>
                <a:gd name="T21" fmla="*/ 2 h 538"/>
                <a:gd name="T22" fmla="*/ 13 w 3225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2" name="Freeform 6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13 w 3225"/>
                <a:gd name="T1" fmla="*/ 2 h 538"/>
                <a:gd name="T2" fmla="*/ 14 w 3225"/>
                <a:gd name="T3" fmla="*/ 2 h 538"/>
                <a:gd name="T4" fmla="*/ 14 w 3225"/>
                <a:gd name="T5" fmla="*/ 2 h 538"/>
                <a:gd name="T6" fmla="*/ 14 w 3225"/>
                <a:gd name="T7" fmla="*/ 1 h 538"/>
                <a:gd name="T8" fmla="*/ 13 w 3225"/>
                <a:gd name="T9" fmla="*/ 0 h 538"/>
                <a:gd name="T10" fmla="*/ 13 w 3225"/>
                <a:gd name="T11" fmla="*/ 0 h 538"/>
                <a:gd name="T12" fmla="*/ 1 w 3225"/>
                <a:gd name="T13" fmla="*/ 0 h 538"/>
                <a:gd name="T14" fmla="*/ 0 w 3225"/>
                <a:gd name="T15" fmla="*/ 1 h 538"/>
                <a:gd name="T16" fmla="*/ 0 w 3225"/>
                <a:gd name="T17" fmla="*/ 1 h 538"/>
                <a:gd name="T18" fmla="*/ 0 w 3225"/>
                <a:gd name="T19" fmla="*/ 2 h 538"/>
                <a:gd name="T20" fmla="*/ 1 w 3225"/>
                <a:gd name="T21" fmla="*/ 2 h 538"/>
                <a:gd name="T22" fmla="*/ 13 w 3225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3" name="Rectangle 7"/>
            <p:cNvSpPr>
              <a:spLocks noChangeArrowheads="1"/>
            </p:cNvSpPr>
            <p:nvPr/>
          </p:nvSpPr>
          <p:spPr bwMode="auto">
            <a:xfrm>
              <a:off x="2387" y="190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4" name="Rectangle 8"/>
            <p:cNvSpPr>
              <a:spLocks noChangeArrowheads="1"/>
            </p:cNvSpPr>
            <p:nvPr/>
          </p:nvSpPr>
          <p:spPr bwMode="auto">
            <a:xfrm>
              <a:off x="2955" y="190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5" name="Rectangle 9"/>
            <p:cNvSpPr>
              <a:spLocks noChangeArrowheads="1"/>
            </p:cNvSpPr>
            <p:nvPr/>
          </p:nvSpPr>
          <p:spPr bwMode="auto">
            <a:xfrm>
              <a:off x="2993" y="190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3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6" name="Rectangle 10"/>
            <p:cNvSpPr>
              <a:spLocks noChangeArrowheads="1"/>
            </p:cNvSpPr>
            <p:nvPr/>
          </p:nvSpPr>
          <p:spPr bwMode="auto">
            <a:xfrm>
              <a:off x="3052" y="190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7" name="Rectangle 11"/>
            <p:cNvSpPr>
              <a:spLocks noChangeArrowheads="1"/>
            </p:cNvSpPr>
            <p:nvPr/>
          </p:nvSpPr>
          <p:spPr bwMode="auto">
            <a:xfrm>
              <a:off x="3077" y="1905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8" name="Rectangle 12"/>
            <p:cNvSpPr>
              <a:spLocks noChangeArrowheads="1"/>
            </p:cNvSpPr>
            <p:nvPr/>
          </p:nvSpPr>
          <p:spPr bwMode="auto">
            <a:xfrm>
              <a:off x="3148" y="1905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39" name="Rectangle 13"/>
            <p:cNvSpPr>
              <a:spLocks noChangeArrowheads="1"/>
            </p:cNvSpPr>
            <p:nvPr/>
          </p:nvSpPr>
          <p:spPr bwMode="auto">
            <a:xfrm>
              <a:off x="3206" y="190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0" name="Rectangle 14"/>
            <p:cNvSpPr>
              <a:spLocks noChangeArrowheads="1"/>
            </p:cNvSpPr>
            <p:nvPr/>
          </p:nvSpPr>
          <p:spPr bwMode="auto">
            <a:xfrm>
              <a:off x="3265" y="190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3297" y="190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3355" y="190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3381" y="1905"/>
              <a:ext cx="4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4" name="Rectangle 18"/>
            <p:cNvSpPr>
              <a:spLocks noChangeArrowheads="1"/>
            </p:cNvSpPr>
            <p:nvPr/>
          </p:nvSpPr>
          <p:spPr bwMode="auto">
            <a:xfrm>
              <a:off x="3432" y="190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5" name="Rectangle 19"/>
            <p:cNvSpPr>
              <a:spLocks noChangeArrowheads="1"/>
            </p:cNvSpPr>
            <p:nvPr/>
          </p:nvSpPr>
          <p:spPr bwMode="auto">
            <a:xfrm>
              <a:off x="3465" y="190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 flipH="1">
              <a:off x="1599" y="2075"/>
              <a:ext cx="1346" cy="243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7" name="Freeform 21"/>
            <p:cNvSpPr>
              <a:spLocks/>
            </p:cNvSpPr>
            <p:nvPr/>
          </p:nvSpPr>
          <p:spPr bwMode="auto">
            <a:xfrm>
              <a:off x="1512" y="2285"/>
              <a:ext cx="101" cy="63"/>
            </a:xfrm>
            <a:custGeom>
              <a:avLst/>
              <a:gdLst>
                <a:gd name="T0" fmla="*/ 101 w 101"/>
                <a:gd name="T1" fmla="*/ 63 h 63"/>
                <a:gd name="T2" fmla="*/ 0 w 101"/>
                <a:gd name="T3" fmla="*/ 49 h 63"/>
                <a:gd name="T4" fmla="*/ 89 w 101"/>
                <a:gd name="T5" fmla="*/ 0 h 63"/>
                <a:gd name="T6" fmla="*/ 101 w 101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63"/>
                <a:gd name="T14" fmla="*/ 101 w 101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63">
                  <a:moveTo>
                    <a:pt x="101" y="63"/>
                  </a:moveTo>
                  <a:lnTo>
                    <a:pt x="0" y="49"/>
                  </a:lnTo>
                  <a:lnTo>
                    <a:pt x="89" y="0"/>
                  </a:lnTo>
                  <a:lnTo>
                    <a:pt x="101" y="6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8" name="Line 22"/>
            <p:cNvSpPr>
              <a:spLocks noChangeShapeType="1"/>
            </p:cNvSpPr>
            <p:nvPr/>
          </p:nvSpPr>
          <p:spPr bwMode="auto">
            <a:xfrm flipH="1">
              <a:off x="1165" y="2551"/>
              <a:ext cx="347" cy="174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9" name="Freeform 23"/>
            <p:cNvSpPr>
              <a:spLocks/>
            </p:cNvSpPr>
            <p:nvPr/>
          </p:nvSpPr>
          <p:spPr bwMode="auto">
            <a:xfrm>
              <a:off x="1086" y="2693"/>
              <a:ext cx="101" cy="71"/>
            </a:xfrm>
            <a:custGeom>
              <a:avLst/>
              <a:gdLst>
                <a:gd name="T0" fmla="*/ 101 w 101"/>
                <a:gd name="T1" fmla="*/ 57 h 71"/>
                <a:gd name="T2" fmla="*/ 0 w 101"/>
                <a:gd name="T3" fmla="*/ 71 h 71"/>
                <a:gd name="T4" fmla="*/ 72 w 101"/>
                <a:gd name="T5" fmla="*/ 0 h 71"/>
                <a:gd name="T6" fmla="*/ 101 w 101"/>
                <a:gd name="T7" fmla="*/ 57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71"/>
                <a:gd name="T14" fmla="*/ 101 w 10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71">
                  <a:moveTo>
                    <a:pt x="101" y="57"/>
                  </a:moveTo>
                  <a:lnTo>
                    <a:pt x="0" y="71"/>
                  </a:lnTo>
                  <a:lnTo>
                    <a:pt x="72" y="0"/>
                  </a:lnTo>
                  <a:lnTo>
                    <a:pt x="101" y="5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 flipH="1">
              <a:off x="2636" y="2524"/>
              <a:ext cx="309" cy="194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1" name="Freeform 25"/>
            <p:cNvSpPr>
              <a:spLocks/>
            </p:cNvSpPr>
            <p:nvPr/>
          </p:nvSpPr>
          <p:spPr bwMode="auto">
            <a:xfrm>
              <a:off x="2562" y="2686"/>
              <a:ext cx="98" cy="78"/>
            </a:xfrm>
            <a:custGeom>
              <a:avLst/>
              <a:gdLst>
                <a:gd name="T0" fmla="*/ 98 w 98"/>
                <a:gd name="T1" fmla="*/ 54 h 78"/>
                <a:gd name="T2" fmla="*/ 0 w 98"/>
                <a:gd name="T3" fmla="*/ 78 h 78"/>
                <a:gd name="T4" fmla="*/ 64 w 98"/>
                <a:gd name="T5" fmla="*/ 0 h 78"/>
                <a:gd name="T6" fmla="*/ 98 w 98"/>
                <a:gd name="T7" fmla="*/ 54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78"/>
                <a:gd name="T14" fmla="*/ 98 w 98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78">
                  <a:moveTo>
                    <a:pt x="98" y="54"/>
                  </a:moveTo>
                  <a:lnTo>
                    <a:pt x="0" y="78"/>
                  </a:lnTo>
                  <a:lnTo>
                    <a:pt x="64" y="0"/>
                  </a:lnTo>
                  <a:lnTo>
                    <a:pt x="98" y="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>
              <a:off x="2837" y="1641"/>
              <a:ext cx="69" cy="13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3" name="Freeform 27"/>
            <p:cNvSpPr>
              <a:spLocks/>
            </p:cNvSpPr>
            <p:nvPr/>
          </p:nvSpPr>
          <p:spPr bwMode="auto">
            <a:xfrm>
              <a:off x="2874" y="1758"/>
              <a:ext cx="71" cy="100"/>
            </a:xfrm>
            <a:custGeom>
              <a:avLst/>
              <a:gdLst>
                <a:gd name="T0" fmla="*/ 57 w 71"/>
                <a:gd name="T1" fmla="*/ 0 h 100"/>
                <a:gd name="T2" fmla="*/ 71 w 71"/>
                <a:gd name="T3" fmla="*/ 100 h 100"/>
                <a:gd name="T4" fmla="*/ 0 w 71"/>
                <a:gd name="T5" fmla="*/ 29 h 100"/>
                <a:gd name="T6" fmla="*/ 57 w 71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100"/>
                <a:gd name="T14" fmla="*/ 71 w 71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100">
                  <a:moveTo>
                    <a:pt x="57" y="0"/>
                  </a:moveTo>
                  <a:lnTo>
                    <a:pt x="71" y="100"/>
                  </a:lnTo>
                  <a:lnTo>
                    <a:pt x="0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4" name="Rectangle 28"/>
            <p:cNvSpPr>
              <a:spLocks noChangeArrowheads="1"/>
            </p:cNvSpPr>
            <p:nvPr/>
          </p:nvSpPr>
          <p:spPr bwMode="auto">
            <a:xfrm>
              <a:off x="2432" y="1692"/>
              <a:ext cx="39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 dirty="0">
                  <a:solidFill>
                    <a:srgbClr val="FF0000"/>
                  </a:solidFill>
                  <a:latin typeface="Arial" pitchFamily="34" charset="0"/>
                </a:rPr>
                <a:t>Initial call</a:t>
              </a:r>
              <a:endParaRPr lang="en-US" altLang="zh-TW" sz="24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255" name="Freeform 29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13 w 3226"/>
                <a:gd name="T1" fmla="*/ 2 h 537"/>
                <a:gd name="T2" fmla="*/ 14 w 3226"/>
                <a:gd name="T3" fmla="*/ 2 h 537"/>
                <a:gd name="T4" fmla="*/ 14 w 3226"/>
                <a:gd name="T5" fmla="*/ 2 h 537"/>
                <a:gd name="T6" fmla="*/ 14 w 3226"/>
                <a:gd name="T7" fmla="*/ 1 h 537"/>
                <a:gd name="T8" fmla="*/ 13 w 3226"/>
                <a:gd name="T9" fmla="*/ 0 h 537"/>
                <a:gd name="T10" fmla="*/ 13 w 3226"/>
                <a:gd name="T11" fmla="*/ 0 h 537"/>
                <a:gd name="T12" fmla="*/ 1 w 3226"/>
                <a:gd name="T13" fmla="*/ 0 h 537"/>
                <a:gd name="T14" fmla="*/ 0 w 3226"/>
                <a:gd name="T15" fmla="*/ 1 h 537"/>
                <a:gd name="T16" fmla="*/ 0 w 3226"/>
                <a:gd name="T17" fmla="*/ 2 h 537"/>
                <a:gd name="T18" fmla="*/ 1 w 3226"/>
                <a:gd name="T19" fmla="*/ 2 h 537"/>
                <a:gd name="T20" fmla="*/ 13 w 3226"/>
                <a:gd name="T21" fmla="*/ 2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6" name="Freeform 30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13 w 3226"/>
                <a:gd name="T1" fmla="*/ 2 h 537"/>
                <a:gd name="T2" fmla="*/ 14 w 3226"/>
                <a:gd name="T3" fmla="*/ 2 h 537"/>
                <a:gd name="T4" fmla="*/ 14 w 3226"/>
                <a:gd name="T5" fmla="*/ 2 h 537"/>
                <a:gd name="T6" fmla="*/ 14 w 3226"/>
                <a:gd name="T7" fmla="*/ 1 h 537"/>
                <a:gd name="T8" fmla="*/ 13 w 3226"/>
                <a:gd name="T9" fmla="*/ 0 h 537"/>
                <a:gd name="T10" fmla="*/ 13 w 3226"/>
                <a:gd name="T11" fmla="*/ 0 h 537"/>
                <a:gd name="T12" fmla="*/ 1 w 3226"/>
                <a:gd name="T13" fmla="*/ 0 h 537"/>
                <a:gd name="T14" fmla="*/ 0 w 3226"/>
                <a:gd name="T15" fmla="*/ 1 h 537"/>
                <a:gd name="T16" fmla="*/ 0 w 3226"/>
                <a:gd name="T17" fmla="*/ 2 h 537"/>
                <a:gd name="T18" fmla="*/ 1 w 3226"/>
                <a:gd name="T19" fmla="*/ 2 h 537"/>
                <a:gd name="T20" fmla="*/ 13 w 3226"/>
                <a:gd name="T21" fmla="*/ 2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57" name="Rectangle 31"/>
            <p:cNvSpPr>
              <a:spLocks noChangeArrowheads="1"/>
            </p:cNvSpPr>
            <p:nvPr/>
          </p:nvSpPr>
          <p:spPr bwMode="auto">
            <a:xfrm>
              <a:off x="3865" y="2363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58" name="Rectangle 32"/>
            <p:cNvSpPr>
              <a:spLocks noChangeArrowheads="1"/>
            </p:cNvSpPr>
            <p:nvPr/>
          </p:nvSpPr>
          <p:spPr bwMode="auto">
            <a:xfrm>
              <a:off x="4433" y="2363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59" name="Rectangle 33"/>
            <p:cNvSpPr>
              <a:spLocks noChangeArrowheads="1"/>
            </p:cNvSpPr>
            <p:nvPr/>
          </p:nvSpPr>
          <p:spPr bwMode="auto">
            <a:xfrm>
              <a:off x="4465" y="2363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0" name="Rectangle 34"/>
            <p:cNvSpPr>
              <a:spLocks noChangeArrowheads="1"/>
            </p:cNvSpPr>
            <p:nvPr/>
          </p:nvSpPr>
          <p:spPr bwMode="auto">
            <a:xfrm>
              <a:off x="4523" y="2363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1" name="Rectangle 35"/>
            <p:cNvSpPr>
              <a:spLocks noChangeArrowheads="1"/>
            </p:cNvSpPr>
            <p:nvPr/>
          </p:nvSpPr>
          <p:spPr bwMode="auto">
            <a:xfrm>
              <a:off x="4549" y="2363"/>
              <a:ext cx="4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2" name="Rectangle 36"/>
            <p:cNvSpPr>
              <a:spLocks noChangeArrowheads="1"/>
            </p:cNvSpPr>
            <p:nvPr/>
          </p:nvSpPr>
          <p:spPr bwMode="auto">
            <a:xfrm>
              <a:off x="4600" y="2363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3" name="Rectangle 37"/>
            <p:cNvSpPr>
              <a:spLocks noChangeArrowheads="1"/>
            </p:cNvSpPr>
            <p:nvPr/>
          </p:nvSpPr>
          <p:spPr bwMode="auto">
            <a:xfrm>
              <a:off x="4665" y="2363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4" name="Rectangle 38"/>
            <p:cNvSpPr>
              <a:spLocks noChangeArrowheads="1"/>
            </p:cNvSpPr>
            <p:nvPr/>
          </p:nvSpPr>
          <p:spPr bwMode="auto">
            <a:xfrm>
              <a:off x="4723" y="2363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5" name="Rectangle 39"/>
            <p:cNvSpPr>
              <a:spLocks noChangeArrowheads="1"/>
            </p:cNvSpPr>
            <p:nvPr/>
          </p:nvSpPr>
          <p:spPr bwMode="auto">
            <a:xfrm>
              <a:off x="4749" y="2363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6" name="Rectangle 40"/>
            <p:cNvSpPr>
              <a:spLocks noChangeArrowheads="1"/>
            </p:cNvSpPr>
            <p:nvPr/>
          </p:nvSpPr>
          <p:spPr bwMode="auto">
            <a:xfrm>
              <a:off x="4807" y="2363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7" name="Rectangle 41"/>
            <p:cNvSpPr>
              <a:spLocks noChangeArrowheads="1"/>
            </p:cNvSpPr>
            <p:nvPr/>
          </p:nvSpPr>
          <p:spPr bwMode="auto">
            <a:xfrm>
              <a:off x="4846" y="2363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68" name="Freeform 42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13 w 3225"/>
                <a:gd name="T1" fmla="*/ 2 h 537"/>
                <a:gd name="T2" fmla="*/ 14 w 3225"/>
                <a:gd name="T3" fmla="*/ 2 h 537"/>
                <a:gd name="T4" fmla="*/ 14 w 3225"/>
                <a:gd name="T5" fmla="*/ 2 h 537"/>
                <a:gd name="T6" fmla="*/ 14 w 3225"/>
                <a:gd name="T7" fmla="*/ 1 h 537"/>
                <a:gd name="T8" fmla="*/ 13 w 3225"/>
                <a:gd name="T9" fmla="*/ 0 h 537"/>
                <a:gd name="T10" fmla="*/ 13 w 3225"/>
                <a:gd name="T11" fmla="*/ 0 h 537"/>
                <a:gd name="T12" fmla="*/ 1 w 3225"/>
                <a:gd name="T13" fmla="*/ 0 h 537"/>
                <a:gd name="T14" fmla="*/ 0 w 3225"/>
                <a:gd name="T15" fmla="*/ 1 h 537"/>
                <a:gd name="T16" fmla="*/ 0 w 3225"/>
                <a:gd name="T17" fmla="*/ 2 h 537"/>
                <a:gd name="T18" fmla="*/ 1 w 3225"/>
                <a:gd name="T19" fmla="*/ 2 h 537"/>
                <a:gd name="T20" fmla="*/ 13 w 3225"/>
                <a:gd name="T21" fmla="*/ 2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9" name="Freeform 43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13 w 3225"/>
                <a:gd name="T1" fmla="*/ 2 h 537"/>
                <a:gd name="T2" fmla="*/ 14 w 3225"/>
                <a:gd name="T3" fmla="*/ 2 h 537"/>
                <a:gd name="T4" fmla="*/ 14 w 3225"/>
                <a:gd name="T5" fmla="*/ 2 h 537"/>
                <a:gd name="T6" fmla="*/ 14 w 3225"/>
                <a:gd name="T7" fmla="*/ 1 h 537"/>
                <a:gd name="T8" fmla="*/ 13 w 3225"/>
                <a:gd name="T9" fmla="*/ 0 h 537"/>
                <a:gd name="T10" fmla="*/ 13 w 3225"/>
                <a:gd name="T11" fmla="*/ 0 h 537"/>
                <a:gd name="T12" fmla="*/ 1 w 3225"/>
                <a:gd name="T13" fmla="*/ 0 h 537"/>
                <a:gd name="T14" fmla="*/ 0 w 3225"/>
                <a:gd name="T15" fmla="*/ 1 h 537"/>
                <a:gd name="T16" fmla="*/ 0 w 3225"/>
                <a:gd name="T17" fmla="*/ 2 h 537"/>
                <a:gd name="T18" fmla="*/ 1 w 3225"/>
                <a:gd name="T19" fmla="*/ 2 h 537"/>
                <a:gd name="T20" fmla="*/ 13 w 3225"/>
                <a:gd name="T21" fmla="*/ 2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0" name="Rectangle 44"/>
            <p:cNvSpPr>
              <a:spLocks noChangeArrowheads="1"/>
            </p:cNvSpPr>
            <p:nvPr/>
          </p:nvSpPr>
          <p:spPr bwMode="auto">
            <a:xfrm>
              <a:off x="2438" y="2356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1" name="Rectangle 45"/>
            <p:cNvSpPr>
              <a:spLocks noChangeArrowheads="1"/>
            </p:cNvSpPr>
            <p:nvPr/>
          </p:nvSpPr>
          <p:spPr bwMode="auto">
            <a:xfrm>
              <a:off x="3006" y="2356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2" name="Rectangle 46"/>
            <p:cNvSpPr>
              <a:spLocks noChangeArrowheads="1"/>
            </p:cNvSpPr>
            <p:nvPr/>
          </p:nvSpPr>
          <p:spPr bwMode="auto">
            <a:xfrm>
              <a:off x="3039" y="2356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3" name="Rectangle 47"/>
            <p:cNvSpPr>
              <a:spLocks noChangeArrowheads="1"/>
            </p:cNvSpPr>
            <p:nvPr/>
          </p:nvSpPr>
          <p:spPr bwMode="auto">
            <a:xfrm>
              <a:off x="3097" y="2356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4" name="Rectangle 48"/>
            <p:cNvSpPr>
              <a:spLocks noChangeArrowheads="1"/>
            </p:cNvSpPr>
            <p:nvPr/>
          </p:nvSpPr>
          <p:spPr bwMode="auto">
            <a:xfrm>
              <a:off x="3129" y="2356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5" name="Rectangle 49"/>
            <p:cNvSpPr>
              <a:spLocks noChangeArrowheads="1"/>
            </p:cNvSpPr>
            <p:nvPr/>
          </p:nvSpPr>
          <p:spPr bwMode="auto">
            <a:xfrm>
              <a:off x="3181" y="2356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6" name="Rectangle 50"/>
            <p:cNvSpPr>
              <a:spLocks noChangeArrowheads="1"/>
            </p:cNvSpPr>
            <p:nvPr/>
          </p:nvSpPr>
          <p:spPr bwMode="auto">
            <a:xfrm>
              <a:off x="3245" y="2356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7" name="Rectangle 51"/>
            <p:cNvSpPr>
              <a:spLocks noChangeArrowheads="1"/>
            </p:cNvSpPr>
            <p:nvPr/>
          </p:nvSpPr>
          <p:spPr bwMode="auto">
            <a:xfrm>
              <a:off x="3303" y="2356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8" name="Rectangle 52"/>
            <p:cNvSpPr>
              <a:spLocks noChangeArrowheads="1"/>
            </p:cNvSpPr>
            <p:nvPr/>
          </p:nvSpPr>
          <p:spPr bwMode="auto">
            <a:xfrm>
              <a:off x="3336" y="2356"/>
              <a:ext cx="4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79" name="Rectangle 53"/>
            <p:cNvSpPr>
              <a:spLocks noChangeArrowheads="1"/>
            </p:cNvSpPr>
            <p:nvPr/>
          </p:nvSpPr>
          <p:spPr bwMode="auto">
            <a:xfrm>
              <a:off x="3387" y="2356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0" name="Rectangle 54"/>
            <p:cNvSpPr>
              <a:spLocks noChangeArrowheads="1"/>
            </p:cNvSpPr>
            <p:nvPr/>
          </p:nvSpPr>
          <p:spPr bwMode="auto">
            <a:xfrm>
              <a:off x="3419" y="2356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1" name="Freeform 55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13 w 3225"/>
                <a:gd name="T1" fmla="*/ 2 h 537"/>
                <a:gd name="T2" fmla="*/ 14 w 3225"/>
                <a:gd name="T3" fmla="*/ 2 h 537"/>
                <a:gd name="T4" fmla="*/ 14 w 3225"/>
                <a:gd name="T5" fmla="*/ 2 h 537"/>
                <a:gd name="T6" fmla="*/ 14 w 3225"/>
                <a:gd name="T7" fmla="*/ 1 h 537"/>
                <a:gd name="T8" fmla="*/ 13 w 3225"/>
                <a:gd name="T9" fmla="*/ 0 h 537"/>
                <a:gd name="T10" fmla="*/ 13 w 3225"/>
                <a:gd name="T11" fmla="*/ 0 h 537"/>
                <a:gd name="T12" fmla="*/ 1 w 3225"/>
                <a:gd name="T13" fmla="*/ 0 h 537"/>
                <a:gd name="T14" fmla="*/ 0 w 3225"/>
                <a:gd name="T15" fmla="*/ 1 h 537"/>
                <a:gd name="T16" fmla="*/ 0 w 3225"/>
                <a:gd name="T17" fmla="*/ 2 h 537"/>
                <a:gd name="T18" fmla="*/ 1 w 3225"/>
                <a:gd name="T19" fmla="*/ 2 h 537"/>
                <a:gd name="T20" fmla="*/ 1 w 3225"/>
                <a:gd name="T21" fmla="*/ 2 h 537"/>
                <a:gd name="T22" fmla="*/ 13 w 3225"/>
                <a:gd name="T23" fmla="*/ 2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2" name="Freeform 56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13 w 3225"/>
                <a:gd name="T1" fmla="*/ 2 h 537"/>
                <a:gd name="T2" fmla="*/ 14 w 3225"/>
                <a:gd name="T3" fmla="*/ 2 h 537"/>
                <a:gd name="T4" fmla="*/ 14 w 3225"/>
                <a:gd name="T5" fmla="*/ 2 h 537"/>
                <a:gd name="T6" fmla="*/ 14 w 3225"/>
                <a:gd name="T7" fmla="*/ 1 h 537"/>
                <a:gd name="T8" fmla="*/ 13 w 3225"/>
                <a:gd name="T9" fmla="*/ 0 h 537"/>
                <a:gd name="T10" fmla="*/ 13 w 3225"/>
                <a:gd name="T11" fmla="*/ 0 h 537"/>
                <a:gd name="T12" fmla="*/ 1 w 3225"/>
                <a:gd name="T13" fmla="*/ 0 h 537"/>
                <a:gd name="T14" fmla="*/ 0 w 3225"/>
                <a:gd name="T15" fmla="*/ 1 h 537"/>
                <a:gd name="T16" fmla="*/ 0 w 3225"/>
                <a:gd name="T17" fmla="*/ 2 h 537"/>
                <a:gd name="T18" fmla="*/ 1 w 3225"/>
                <a:gd name="T19" fmla="*/ 2 h 537"/>
                <a:gd name="T20" fmla="*/ 1 w 3225"/>
                <a:gd name="T21" fmla="*/ 2 h 537"/>
                <a:gd name="T22" fmla="*/ 13 w 3225"/>
                <a:gd name="T23" fmla="*/ 2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3" name="Rectangle 57"/>
            <p:cNvSpPr>
              <a:spLocks noChangeArrowheads="1"/>
            </p:cNvSpPr>
            <p:nvPr/>
          </p:nvSpPr>
          <p:spPr bwMode="auto">
            <a:xfrm>
              <a:off x="1006" y="2382"/>
              <a:ext cx="51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4" name="Rectangle 58"/>
            <p:cNvSpPr>
              <a:spLocks noChangeArrowheads="1"/>
            </p:cNvSpPr>
            <p:nvPr/>
          </p:nvSpPr>
          <p:spPr bwMode="auto">
            <a:xfrm>
              <a:off x="1574" y="2382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5" name="Rectangle 59"/>
            <p:cNvSpPr>
              <a:spLocks noChangeArrowheads="1"/>
            </p:cNvSpPr>
            <p:nvPr/>
          </p:nvSpPr>
          <p:spPr bwMode="auto">
            <a:xfrm>
              <a:off x="1606" y="2382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6" name="Rectangle 60"/>
            <p:cNvSpPr>
              <a:spLocks noChangeArrowheads="1"/>
            </p:cNvSpPr>
            <p:nvPr/>
          </p:nvSpPr>
          <p:spPr bwMode="auto">
            <a:xfrm>
              <a:off x="1664" y="2382"/>
              <a:ext cx="2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7" name="Rectangle 61"/>
            <p:cNvSpPr>
              <a:spLocks noChangeArrowheads="1"/>
            </p:cNvSpPr>
            <p:nvPr/>
          </p:nvSpPr>
          <p:spPr bwMode="auto">
            <a:xfrm>
              <a:off x="1696" y="2382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8" name="Rectangle 62"/>
            <p:cNvSpPr>
              <a:spLocks noChangeArrowheads="1"/>
            </p:cNvSpPr>
            <p:nvPr/>
          </p:nvSpPr>
          <p:spPr bwMode="auto">
            <a:xfrm>
              <a:off x="1748" y="2382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89" name="Rectangle 63"/>
            <p:cNvSpPr>
              <a:spLocks noChangeArrowheads="1"/>
            </p:cNvSpPr>
            <p:nvPr/>
          </p:nvSpPr>
          <p:spPr bwMode="auto">
            <a:xfrm>
              <a:off x="1812" y="2382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0" name="Rectangle 64"/>
            <p:cNvSpPr>
              <a:spLocks noChangeArrowheads="1"/>
            </p:cNvSpPr>
            <p:nvPr/>
          </p:nvSpPr>
          <p:spPr bwMode="auto">
            <a:xfrm>
              <a:off x="1870" y="2382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1" name="Rectangle 65"/>
            <p:cNvSpPr>
              <a:spLocks noChangeArrowheads="1"/>
            </p:cNvSpPr>
            <p:nvPr/>
          </p:nvSpPr>
          <p:spPr bwMode="auto">
            <a:xfrm>
              <a:off x="1903" y="2382"/>
              <a:ext cx="4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2" name="Rectangle 66"/>
            <p:cNvSpPr>
              <a:spLocks noChangeArrowheads="1"/>
            </p:cNvSpPr>
            <p:nvPr/>
          </p:nvSpPr>
          <p:spPr bwMode="auto">
            <a:xfrm>
              <a:off x="1954" y="2382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3" name="Rectangle 67"/>
            <p:cNvSpPr>
              <a:spLocks noChangeArrowheads="1"/>
            </p:cNvSpPr>
            <p:nvPr/>
          </p:nvSpPr>
          <p:spPr bwMode="auto">
            <a:xfrm>
              <a:off x="1987" y="2382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294" name="Line 68"/>
            <p:cNvSpPr>
              <a:spLocks noChangeShapeType="1"/>
            </p:cNvSpPr>
            <p:nvPr/>
          </p:nvSpPr>
          <p:spPr bwMode="auto">
            <a:xfrm>
              <a:off x="2945" y="2075"/>
              <a:ext cx="1338" cy="2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5" name="Freeform 69"/>
            <p:cNvSpPr>
              <a:spLocks/>
            </p:cNvSpPr>
            <p:nvPr/>
          </p:nvSpPr>
          <p:spPr bwMode="auto">
            <a:xfrm>
              <a:off x="4270" y="2267"/>
              <a:ext cx="100" cy="64"/>
            </a:xfrm>
            <a:custGeom>
              <a:avLst/>
              <a:gdLst>
                <a:gd name="T0" fmla="*/ 11 w 100"/>
                <a:gd name="T1" fmla="*/ 0 h 64"/>
                <a:gd name="T2" fmla="*/ 100 w 100"/>
                <a:gd name="T3" fmla="*/ 48 h 64"/>
                <a:gd name="T4" fmla="*/ 0 w 100"/>
                <a:gd name="T5" fmla="*/ 64 h 64"/>
                <a:gd name="T6" fmla="*/ 11 w 100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4"/>
                <a:gd name="T14" fmla="*/ 100 w 100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4">
                  <a:moveTo>
                    <a:pt x="11" y="0"/>
                  </a:moveTo>
                  <a:lnTo>
                    <a:pt x="100" y="48"/>
                  </a:lnTo>
                  <a:lnTo>
                    <a:pt x="0" y="6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6" name="Line 70"/>
            <p:cNvSpPr>
              <a:spLocks noChangeShapeType="1"/>
            </p:cNvSpPr>
            <p:nvPr/>
          </p:nvSpPr>
          <p:spPr bwMode="auto">
            <a:xfrm>
              <a:off x="2945" y="2075"/>
              <a:ext cx="1" cy="144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7" name="Freeform 71"/>
            <p:cNvSpPr>
              <a:spLocks/>
            </p:cNvSpPr>
            <p:nvPr/>
          </p:nvSpPr>
          <p:spPr bwMode="auto">
            <a:xfrm>
              <a:off x="2913" y="2211"/>
              <a:ext cx="64" cy="96"/>
            </a:xfrm>
            <a:custGeom>
              <a:avLst/>
              <a:gdLst>
                <a:gd name="T0" fmla="*/ 64 w 64"/>
                <a:gd name="T1" fmla="*/ 0 h 96"/>
                <a:gd name="T2" fmla="*/ 32 w 64"/>
                <a:gd name="T3" fmla="*/ 96 h 96"/>
                <a:gd name="T4" fmla="*/ 0 w 64"/>
                <a:gd name="T5" fmla="*/ 0 h 96"/>
                <a:gd name="T6" fmla="*/ 64 w 6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6"/>
                <a:gd name="T14" fmla="*/ 64 w 6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8" name="Freeform 72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1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9" name="Freeform 73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1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0" name="Rectangle 74"/>
            <p:cNvSpPr>
              <a:spLocks noChangeArrowheads="1"/>
            </p:cNvSpPr>
            <p:nvPr/>
          </p:nvSpPr>
          <p:spPr bwMode="auto">
            <a:xfrm>
              <a:off x="593" y="281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1" name="Rectangle 75"/>
            <p:cNvSpPr>
              <a:spLocks noChangeArrowheads="1"/>
            </p:cNvSpPr>
            <p:nvPr/>
          </p:nvSpPr>
          <p:spPr bwMode="auto">
            <a:xfrm>
              <a:off x="1160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2" name="Rectangle 76"/>
            <p:cNvSpPr>
              <a:spLocks noChangeArrowheads="1"/>
            </p:cNvSpPr>
            <p:nvPr/>
          </p:nvSpPr>
          <p:spPr bwMode="auto">
            <a:xfrm>
              <a:off x="1193" y="281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3" name="Rectangle 77"/>
            <p:cNvSpPr>
              <a:spLocks noChangeArrowheads="1"/>
            </p:cNvSpPr>
            <p:nvPr/>
          </p:nvSpPr>
          <p:spPr bwMode="auto">
            <a:xfrm>
              <a:off x="1251" y="281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4" name="Rectangle 78"/>
            <p:cNvSpPr>
              <a:spLocks noChangeArrowheads="1"/>
            </p:cNvSpPr>
            <p:nvPr/>
          </p:nvSpPr>
          <p:spPr bwMode="auto">
            <a:xfrm>
              <a:off x="1283" y="2815"/>
              <a:ext cx="10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5" name="Rectangle 79"/>
            <p:cNvSpPr>
              <a:spLocks noChangeArrowheads="1"/>
            </p:cNvSpPr>
            <p:nvPr/>
          </p:nvSpPr>
          <p:spPr bwMode="auto">
            <a:xfrm>
              <a:off x="1399" y="2815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6" name="Rectangle 80"/>
            <p:cNvSpPr>
              <a:spLocks noChangeArrowheads="1"/>
            </p:cNvSpPr>
            <p:nvPr/>
          </p:nvSpPr>
          <p:spPr bwMode="auto">
            <a:xfrm>
              <a:off x="1457" y="2815"/>
              <a:ext cx="4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7" name="Rectangle 81"/>
            <p:cNvSpPr>
              <a:spLocks noChangeArrowheads="1"/>
            </p:cNvSpPr>
            <p:nvPr/>
          </p:nvSpPr>
          <p:spPr bwMode="auto">
            <a:xfrm>
              <a:off x="1509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8" name="Rectangle 82"/>
            <p:cNvSpPr>
              <a:spLocks noChangeArrowheads="1"/>
            </p:cNvSpPr>
            <p:nvPr/>
          </p:nvSpPr>
          <p:spPr bwMode="auto">
            <a:xfrm>
              <a:off x="1548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09" name="Freeform 83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1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0" name="Freeform 84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1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1" name="Rectangle 85"/>
            <p:cNvSpPr>
              <a:spLocks noChangeArrowheads="1"/>
            </p:cNvSpPr>
            <p:nvPr/>
          </p:nvSpPr>
          <p:spPr bwMode="auto">
            <a:xfrm>
              <a:off x="1348" y="312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2" name="Rectangle 86"/>
            <p:cNvSpPr>
              <a:spLocks noChangeArrowheads="1"/>
            </p:cNvSpPr>
            <p:nvPr/>
          </p:nvSpPr>
          <p:spPr bwMode="auto">
            <a:xfrm>
              <a:off x="1916" y="312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3" name="Rectangle 87"/>
            <p:cNvSpPr>
              <a:spLocks noChangeArrowheads="1"/>
            </p:cNvSpPr>
            <p:nvPr/>
          </p:nvSpPr>
          <p:spPr bwMode="auto">
            <a:xfrm>
              <a:off x="1948" y="312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4" name="Rectangle 88"/>
            <p:cNvSpPr>
              <a:spLocks noChangeArrowheads="1"/>
            </p:cNvSpPr>
            <p:nvPr/>
          </p:nvSpPr>
          <p:spPr bwMode="auto">
            <a:xfrm>
              <a:off x="2006" y="312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5" name="Rectangle 89"/>
            <p:cNvSpPr>
              <a:spLocks noChangeArrowheads="1"/>
            </p:cNvSpPr>
            <p:nvPr/>
          </p:nvSpPr>
          <p:spPr bwMode="auto">
            <a:xfrm>
              <a:off x="2038" y="3125"/>
              <a:ext cx="10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6" name="Rectangle 90"/>
            <p:cNvSpPr>
              <a:spLocks noChangeArrowheads="1"/>
            </p:cNvSpPr>
            <p:nvPr/>
          </p:nvSpPr>
          <p:spPr bwMode="auto">
            <a:xfrm>
              <a:off x="2148" y="3125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7" name="Rectangle 91"/>
            <p:cNvSpPr>
              <a:spLocks noChangeArrowheads="1"/>
            </p:cNvSpPr>
            <p:nvPr/>
          </p:nvSpPr>
          <p:spPr bwMode="auto">
            <a:xfrm>
              <a:off x="2206" y="312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8" name="Rectangle 92"/>
            <p:cNvSpPr>
              <a:spLocks noChangeArrowheads="1"/>
            </p:cNvSpPr>
            <p:nvPr/>
          </p:nvSpPr>
          <p:spPr bwMode="auto">
            <a:xfrm>
              <a:off x="2264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19" name="Rectangle 93"/>
            <p:cNvSpPr>
              <a:spLocks noChangeArrowheads="1"/>
            </p:cNvSpPr>
            <p:nvPr/>
          </p:nvSpPr>
          <p:spPr bwMode="auto">
            <a:xfrm>
              <a:off x="2303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0" name="Freeform 94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11 w 2668"/>
                <a:gd name="T1" fmla="*/ 2 h 538"/>
                <a:gd name="T2" fmla="*/ 12 w 2668"/>
                <a:gd name="T3" fmla="*/ 2 h 538"/>
                <a:gd name="T4" fmla="*/ 12 w 2668"/>
                <a:gd name="T5" fmla="*/ 2 h 538"/>
                <a:gd name="T6" fmla="*/ 12 w 2668"/>
                <a:gd name="T7" fmla="*/ 1 h 538"/>
                <a:gd name="T8" fmla="*/ 11 w 2668"/>
                <a:gd name="T9" fmla="*/ 0 h 538"/>
                <a:gd name="T10" fmla="*/ 11 w 2668"/>
                <a:gd name="T11" fmla="*/ 0 h 538"/>
                <a:gd name="T12" fmla="*/ 1 w 2668"/>
                <a:gd name="T13" fmla="*/ 0 h 538"/>
                <a:gd name="T14" fmla="*/ 0 w 2668"/>
                <a:gd name="T15" fmla="*/ 1 h 538"/>
                <a:gd name="T16" fmla="*/ 0 w 2668"/>
                <a:gd name="T17" fmla="*/ 1 h 538"/>
                <a:gd name="T18" fmla="*/ 0 w 2668"/>
                <a:gd name="T19" fmla="*/ 2 h 538"/>
                <a:gd name="T20" fmla="*/ 1 w 2668"/>
                <a:gd name="T21" fmla="*/ 2 h 538"/>
                <a:gd name="T22" fmla="*/ 1 w 2668"/>
                <a:gd name="T23" fmla="*/ 2 h 538"/>
                <a:gd name="T24" fmla="*/ 11 w 2668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1" name="Freeform 95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11 w 2668"/>
                <a:gd name="T1" fmla="*/ 2 h 538"/>
                <a:gd name="T2" fmla="*/ 12 w 2668"/>
                <a:gd name="T3" fmla="*/ 2 h 538"/>
                <a:gd name="T4" fmla="*/ 12 w 2668"/>
                <a:gd name="T5" fmla="*/ 2 h 538"/>
                <a:gd name="T6" fmla="*/ 12 w 2668"/>
                <a:gd name="T7" fmla="*/ 1 h 538"/>
                <a:gd name="T8" fmla="*/ 11 w 2668"/>
                <a:gd name="T9" fmla="*/ 0 h 538"/>
                <a:gd name="T10" fmla="*/ 11 w 2668"/>
                <a:gd name="T11" fmla="*/ 0 h 538"/>
                <a:gd name="T12" fmla="*/ 1 w 2668"/>
                <a:gd name="T13" fmla="*/ 0 h 538"/>
                <a:gd name="T14" fmla="*/ 0 w 2668"/>
                <a:gd name="T15" fmla="*/ 1 h 538"/>
                <a:gd name="T16" fmla="*/ 0 w 2668"/>
                <a:gd name="T17" fmla="*/ 1 h 538"/>
                <a:gd name="T18" fmla="*/ 0 w 2668"/>
                <a:gd name="T19" fmla="*/ 2 h 538"/>
                <a:gd name="T20" fmla="*/ 1 w 2668"/>
                <a:gd name="T21" fmla="*/ 2 h 538"/>
                <a:gd name="T22" fmla="*/ 1 w 2668"/>
                <a:gd name="T23" fmla="*/ 2 h 538"/>
                <a:gd name="T24" fmla="*/ 11 w 2668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2" name="Rectangle 96"/>
            <p:cNvSpPr>
              <a:spLocks noChangeArrowheads="1"/>
            </p:cNvSpPr>
            <p:nvPr/>
          </p:nvSpPr>
          <p:spPr bwMode="auto">
            <a:xfrm>
              <a:off x="4375" y="312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3" name="Rectangle 97"/>
            <p:cNvSpPr>
              <a:spLocks noChangeArrowheads="1"/>
            </p:cNvSpPr>
            <p:nvPr/>
          </p:nvSpPr>
          <p:spPr bwMode="auto">
            <a:xfrm>
              <a:off x="4943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4" name="Rectangle 98"/>
            <p:cNvSpPr>
              <a:spLocks noChangeArrowheads="1"/>
            </p:cNvSpPr>
            <p:nvPr/>
          </p:nvSpPr>
          <p:spPr bwMode="auto">
            <a:xfrm>
              <a:off x="4975" y="312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5" name="Rectangle 99"/>
            <p:cNvSpPr>
              <a:spLocks noChangeArrowheads="1"/>
            </p:cNvSpPr>
            <p:nvPr/>
          </p:nvSpPr>
          <p:spPr bwMode="auto">
            <a:xfrm>
              <a:off x="5033" y="312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6" name="Rectangle 100"/>
            <p:cNvSpPr>
              <a:spLocks noChangeArrowheads="1"/>
            </p:cNvSpPr>
            <p:nvPr/>
          </p:nvSpPr>
          <p:spPr bwMode="auto">
            <a:xfrm>
              <a:off x="5059" y="3125"/>
              <a:ext cx="10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7" name="Rectangle 101"/>
            <p:cNvSpPr>
              <a:spLocks noChangeArrowheads="1"/>
            </p:cNvSpPr>
            <p:nvPr/>
          </p:nvSpPr>
          <p:spPr bwMode="auto">
            <a:xfrm>
              <a:off x="5168" y="3125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8" name="Rectangle 102"/>
            <p:cNvSpPr>
              <a:spLocks noChangeArrowheads="1"/>
            </p:cNvSpPr>
            <p:nvPr/>
          </p:nvSpPr>
          <p:spPr bwMode="auto">
            <a:xfrm>
              <a:off x="5233" y="312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29" name="Rectangle 103"/>
            <p:cNvSpPr>
              <a:spLocks noChangeArrowheads="1"/>
            </p:cNvSpPr>
            <p:nvPr/>
          </p:nvSpPr>
          <p:spPr bwMode="auto">
            <a:xfrm>
              <a:off x="5291" y="312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0" name="Rectangle 104"/>
            <p:cNvSpPr>
              <a:spLocks noChangeArrowheads="1"/>
            </p:cNvSpPr>
            <p:nvPr/>
          </p:nvSpPr>
          <p:spPr bwMode="auto">
            <a:xfrm>
              <a:off x="5323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1" name="Freeform 105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1 w 2669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2" name="Freeform 106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11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1 w 2669"/>
                <a:gd name="T9" fmla="*/ 0 h 538"/>
                <a:gd name="T10" fmla="*/ 11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1 w 2669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3" name="Rectangle 107"/>
            <p:cNvSpPr>
              <a:spLocks noChangeArrowheads="1"/>
            </p:cNvSpPr>
            <p:nvPr/>
          </p:nvSpPr>
          <p:spPr bwMode="auto">
            <a:xfrm>
              <a:off x="3536" y="281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4" name="Rectangle 108"/>
            <p:cNvSpPr>
              <a:spLocks noChangeArrowheads="1"/>
            </p:cNvSpPr>
            <p:nvPr/>
          </p:nvSpPr>
          <p:spPr bwMode="auto">
            <a:xfrm>
              <a:off x="4104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5" name="Rectangle 109"/>
            <p:cNvSpPr>
              <a:spLocks noChangeArrowheads="1"/>
            </p:cNvSpPr>
            <p:nvPr/>
          </p:nvSpPr>
          <p:spPr bwMode="auto">
            <a:xfrm>
              <a:off x="4136" y="281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6" name="Rectangle 110"/>
            <p:cNvSpPr>
              <a:spLocks noChangeArrowheads="1"/>
            </p:cNvSpPr>
            <p:nvPr/>
          </p:nvSpPr>
          <p:spPr bwMode="auto">
            <a:xfrm>
              <a:off x="4194" y="281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7" name="Rectangle 111"/>
            <p:cNvSpPr>
              <a:spLocks noChangeArrowheads="1"/>
            </p:cNvSpPr>
            <p:nvPr/>
          </p:nvSpPr>
          <p:spPr bwMode="auto">
            <a:xfrm>
              <a:off x="4226" y="2815"/>
              <a:ext cx="10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8" name="Rectangle 112"/>
            <p:cNvSpPr>
              <a:spLocks noChangeArrowheads="1"/>
            </p:cNvSpPr>
            <p:nvPr/>
          </p:nvSpPr>
          <p:spPr bwMode="auto">
            <a:xfrm>
              <a:off x="4336" y="2815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39" name="Rectangle 113"/>
            <p:cNvSpPr>
              <a:spLocks noChangeArrowheads="1"/>
            </p:cNvSpPr>
            <p:nvPr/>
          </p:nvSpPr>
          <p:spPr bwMode="auto">
            <a:xfrm>
              <a:off x="4394" y="281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0" name="Rectangle 114"/>
            <p:cNvSpPr>
              <a:spLocks noChangeArrowheads="1"/>
            </p:cNvSpPr>
            <p:nvPr/>
          </p:nvSpPr>
          <p:spPr bwMode="auto">
            <a:xfrm>
              <a:off x="4452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1" name="Rectangle 115"/>
            <p:cNvSpPr>
              <a:spLocks noChangeArrowheads="1"/>
            </p:cNvSpPr>
            <p:nvPr/>
          </p:nvSpPr>
          <p:spPr bwMode="auto">
            <a:xfrm>
              <a:off x="4491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2" name="Freeform 116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10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0 w 2669"/>
                <a:gd name="T9" fmla="*/ 0 h 538"/>
                <a:gd name="T10" fmla="*/ 10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0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3" name="Freeform 117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10 w 2669"/>
                <a:gd name="T1" fmla="*/ 2 h 538"/>
                <a:gd name="T2" fmla="*/ 12 w 2669"/>
                <a:gd name="T3" fmla="*/ 2 h 538"/>
                <a:gd name="T4" fmla="*/ 12 w 2669"/>
                <a:gd name="T5" fmla="*/ 2 h 538"/>
                <a:gd name="T6" fmla="*/ 12 w 2669"/>
                <a:gd name="T7" fmla="*/ 1 h 538"/>
                <a:gd name="T8" fmla="*/ 10 w 2669"/>
                <a:gd name="T9" fmla="*/ 0 h 538"/>
                <a:gd name="T10" fmla="*/ 10 w 2669"/>
                <a:gd name="T11" fmla="*/ 0 h 538"/>
                <a:gd name="T12" fmla="*/ 1 w 2669"/>
                <a:gd name="T13" fmla="*/ 0 h 538"/>
                <a:gd name="T14" fmla="*/ 0 w 2669"/>
                <a:gd name="T15" fmla="*/ 1 h 538"/>
                <a:gd name="T16" fmla="*/ 0 w 2669"/>
                <a:gd name="T17" fmla="*/ 1 h 538"/>
                <a:gd name="T18" fmla="*/ 0 w 2669"/>
                <a:gd name="T19" fmla="*/ 2 h 538"/>
                <a:gd name="T20" fmla="*/ 1 w 2669"/>
                <a:gd name="T21" fmla="*/ 2 h 538"/>
                <a:gd name="T22" fmla="*/ 1 w 2669"/>
                <a:gd name="T23" fmla="*/ 2 h 538"/>
                <a:gd name="T24" fmla="*/ 10 w 2669"/>
                <a:gd name="T25" fmla="*/ 2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4" name="Rectangle 118"/>
            <p:cNvSpPr>
              <a:spLocks noChangeArrowheads="1"/>
            </p:cNvSpPr>
            <p:nvPr/>
          </p:nvSpPr>
          <p:spPr bwMode="auto">
            <a:xfrm>
              <a:off x="2858" y="312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5" name="Rectangle 119"/>
            <p:cNvSpPr>
              <a:spLocks noChangeArrowheads="1"/>
            </p:cNvSpPr>
            <p:nvPr/>
          </p:nvSpPr>
          <p:spPr bwMode="auto">
            <a:xfrm>
              <a:off x="3426" y="312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6" name="Rectangle 120"/>
            <p:cNvSpPr>
              <a:spLocks noChangeArrowheads="1"/>
            </p:cNvSpPr>
            <p:nvPr/>
          </p:nvSpPr>
          <p:spPr bwMode="auto">
            <a:xfrm>
              <a:off x="3458" y="312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7" name="Rectangle 121"/>
            <p:cNvSpPr>
              <a:spLocks noChangeArrowheads="1"/>
            </p:cNvSpPr>
            <p:nvPr/>
          </p:nvSpPr>
          <p:spPr bwMode="auto">
            <a:xfrm>
              <a:off x="3516" y="312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8" name="Rectangle 122"/>
            <p:cNvSpPr>
              <a:spLocks noChangeArrowheads="1"/>
            </p:cNvSpPr>
            <p:nvPr/>
          </p:nvSpPr>
          <p:spPr bwMode="auto">
            <a:xfrm>
              <a:off x="3548" y="3125"/>
              <a:ext cx="10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49" name="Rectangle 123"/>
            <p:cNvSpPr>
              <a:spLocks noChangeArrowheads="1"/>
            </p:cNvSpPr>
            <p:nvPr/>
          </p:nvSpPr>
          <p:spPr bwMode="auto">
            <a:xfrm>
              <a:off x="3658" y="3125"/>
              <a:ext cx="5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0" name="Rectangle 124"/>
            <p:cNvSpPr>
              <a:spLocks noChangeArrowheads="1"/>
            </p:cNvSpPr>
            <p:nvPr/>
          </p:nvSpPr>
          <p:spPr bwMode="auto">
            <a:xfrm>
              <a:off x="3716" y="3125"/>
              <a:ext cx="5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1" name="Rectangle 125"/>
            <p:cNvSpPr>
              <a:spLocks noChangeArrowheads="1"/>
            </p:cNvSpPr>
            <p:nvPr/>
          </p:nvSpPr>
          <p:spPr bwMode="auto">
            <a:xfrm>
              <a:off x="3774" y="3125"/>
              <a:ext cx="3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2" name="Rectangle 126"/>
            <p:cNvSpPr>
              <a:spLocks noChangeArrowheads="1"/>
            </p:cNvSpPr>
            <p:nvPr/>
          </p:nvSpPr>
          <p:spPr bwMode="auto">
            <a:xfrm>
              <a:off x="3813" y="312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3" name="Freeform 127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11 w 2668"/>
                <a:gd name="T1" fmla="*/ 2 h 538"/>
                <a:gd name="T2" fmla="*/ 12 w 2668"/>
                <a:gd name="T3" fmla="*/ 2 h 538"/>
                <a:gd name="T4" fmla="*/ 12 w 2668"/>
                <a:gd name="T5" fmla="*/ 2 h 538"/>
                <a:gd name="T6" fmla="*/ 12 w 2668"/>
                <a:gd name="T7" fmla="*/ 1 h 538"/>
                <a:gd name="T8" fmla="*/ 11 w 2668"/>
                <a:gd name="T9" fmla="*/ 0 h 538"/>
                <a:gd name="T10" fmla="*/ 11 w 2668"/>
                <a:gd name="T11" fmla="*/ 0 h 538"/>
                <a:gd name="T12" fmla="*/ 1 w 2668"/>
                <a:gd name="T13" fmla="*/ 0 h 538"/>
                <a:gd name="T14" fmla="*/ 0 w 2668"/>
                <a:gd name="T15" fmla="*/ 1 h 538"/>
                <a:gd name="T16" fmla="*/ 0 w 2668"/>
                <a:gd name="T17" fmla="*/ 1 h 538"/>
                <a:gd name="T18" fmla="*/ 0 w 2668"/>
                <a:gd name="T19" fmla="*/ 2 h 538"/>
                <a:gd name="T20" fmla="*/ 1 w 2668"/>
                <a:gd name="T21" fmla="*/ 2 h 538"/>
                <a:gd name="T22" fmla="*/ 11 w 2668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4" name="Freeform 128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11 w 2668"/>
                <a:gd name="T1" fmla="*/ 2 h 538"/>
                <a:gd name="T2" fmla="*/ 12 w 2668"/>
                <a:gd name="T3" fmla="*/ 2 h 538"/>
                <a:gd name="T4" fmla="*/ 12 w 2668"/>
                <a:gd name="T5" fmla="*/ 2 h 538"/>
                <a:gd name="T6" fmla="*/ 12 w 2668"/>
                <a:gd name="T7" fmla="*/ 1 h 538"/>
                <a:gd name="T8" fmla="*/ 11 w 2668"/>
                <a:gd name="T9" fmla="*/ 0 h 538"/>
                <a:gd name="T10" fmla="*/ 11 w 2668"/>
                <a:gd name="T11" fmla="*/ 0 h 538"/>
                <a:gd name="T12" fmla="*/ 1 w 2668"/>
                <a:gd name="T13" fmla="*/ 0 h 538"/>
                <a:gd name="T14" fmla="*/ 0 w 2668"/>
                <a:gd name="T15" fmla="*/ 1 h 538"/>
                <a:gd name="T16" fmla="*/ 0 w 2668"/>
                <a:gd name="T17" fmla="*/ 1 h 538"/>
                <a:gd name="T18" fmla="*/ 0 w 2668"/>
                <a:gd name="T19" fmla="*/ 2 h 538"/>
                <a:gd name="T20" fmla="*/ 1 w 2668"/>
                <a:gd name="T21" fmla="*/ 2 h 538"/>
                <a:gd name="T22" fmla="*/ 11 w 2668"/>
                <a:gd name="T23" fmla="*/ 2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5" name="Rectangle 129"/>
            <p:cNvSpPr>
              <a:spLocks noChangeArrowheads="1"/>
            </p:cNvSpPr>
            <p:nvPr/>
          </p:nvSpPr>
          <p:spPr bwMode="auto">
            <a:xfrm>
              <a:off x="2071" y="2815"/>
              <a:ext cx="5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PuzzleSolve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6" name="Rectangle 130"/>
            <p:cNvSpPr>
              <a:spLocks noChangeArrowheads="1"/>
            </p:cNvSpPr>
            <p:nvPr/>
          </p:nvSpPr>
          <p:spPr bwMode="auto">
            <a:xfrm>
              <a:off x="2638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7" name="Rectangle 131"/>
            <p:cNvSpPr>
              <a:spLocks noChangeArrowheads="1"/>
            </p:cNvSpPr>
            <p:nvPr/>
          </p:nvSpPr>
          <p:spPr bwMode="auto">
            <a:xfrm>
              <a:off x="2671" y="2815"/>
              <a:ext cx="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8" name="Rectangle 132"/>
            <p:cNvSpPr>
              <a:spLocks noChangeArrowheads="1"/>
            </p:cNvSpPr>
            <p:nvPr/>
          </p:nvSpPr>
          <p:spPr bwMode="auto">
            <a:xfrm>
              <a:off x="2729" y="2815"/>
              <a:ext cx="2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59" name="Rectangle 133"/>
            <p:cNvSpPr>
              <a:spLocks noChangeArrowheads="1"/>
            </p:cNvSpPr>
            <p:nvPr/>
          </p:nvSpPr>
          <p:spPr bwMode="auto">
            <a:xfrm>
              <a:off x="2755" y="2815"/>
              <a:ext cx="10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ba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0" name="Rectangle 134"/>
            <p:cNvSpPr>
              <a:spLocks noChangeArrowheads="1"/>
            </p:cNvSpPr>
            <p:nvPr/>
          </p:nvSpPr>
          <p:spPr bwMode="auto">
            <a:xfrm>
              <a:off x="2871" y="2815"/>
              <a:ext cx="5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,{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1" name="Rectangle 135"/>
            <p:cNvSpPr>
              <a:spLocks noChangeArrowheads="1"/>
            </p:cNvSpPr>
            <p:nvPr/>
          </p:nvSpPr>
          <p:spPr bwMode="auto">
            <a:xfrm>
              <a:off x="2935" y="2815"/>
              <a:ext cx="4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c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2" name="Rectangle 136"/>
            <p:cNvSpPr>
              <a:spLocks noChangeArrowheads="1"/>
            </p:cNvSpPr>
            <p:nvPr/>
          </p:nvSpPr>
          <p:spPr bwMode="auto">
            <a:xfrm>
              <a:off x="2987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}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3" name="Rectangle 137"/>
            <p:cNvSpPr>
              <a:spLocks noChangeArrowheads="1"/>
            </p:cNvSpPr>
            <p:nvPr/>
          </p:nvSpPr>
          <p:spPr bwMode="auto">
            <a:xfrm>
              <a:off x="3019" y="2815"/>
              <a:ext cx="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2364" name="Line 138"/>
            <p:cNvSpPr>
              <a:spLocks noChangeShapeType="1"/>
            </p:cNvSpPr>
            <p:nvPr/>
          </p:nvSpPr>
          <p:spPr bwMode="auto">
            <a:xfrm flipH="1">
              <a:off x="4102" y="2532"/>
              <a:ext cx="268" cy="182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5" name="Freeform 139"/>
            <p:cNvSpPr>
              <a:spLocks/>
            </p:cNvSpPr>
            <p:nvPr/>
          </p:nvSpPr>
          <p:spPr bwMode="auto">
            <a:xfrm>
              <a:off x="4029" y="2684"/>
              <a:ext cx="98" cy="80"/>
            </a:xfrm>
            <a:custGeom>
              <a:avLst/>
              <a:gdLst>
                <a:gd name="T0" fmla="*/ 98 w 98"/>
                <a:gd name="T1" fmla="*/ 53 h 80"/>
                <a:gd name="T2" fmla="*/ 0 w 98"/>
                <a:gd name="T3" fmla="*/ 80 h 80"/>
                <a:gd name="T4" fmla="*/ 62 w 98"/>
                <a:gd name="T5" fmla="*/ 0 h 80"/>
                <a:gd name="T6" fmla="*/ 98 w 98"/>
                <a:gd name="T7" fmla="*/ 53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80"/>
                <a:gd name="T14" fmla="*/ 98 w 9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80">
                  <a:moveTo>
                    <a:pt x="98" y="53"/>
                  </a:moveTo>
                  <a:lnTo>
                    <a:pt x="0" y="80"/>
                  </a:lnTo>
                  <a:lnTo>
                    <a:pt x="62" y="0"/>
                  </a:lnTo>
                  <a:lnTo>
                    <a:pt x="98" y="5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6" name="Line 140"/>
            <p:cNvSpPr>
              <a:spLocks noChangeShapeType="1"/>
            </p:cNvSpPr>
            <p:nvPr/>
          </p:nvSpPr>
          <p:spPr bwMode="auto">
            <a:xfrm>
              <a:off x="1512" y="2551"/>
              <a:ext cx="283" cy="44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7" name="Freeform 141"/>
            <p:cNvSpPr>
              <a:spLocks/>
            </p:cNvSpPr>
            <p:nvPr/>
          </p:nvSpPr>
          <p:spPr bwMode="auto">
            <a:xfrm>
              <a:off x="1764" y="2976"/>
              <a:ext cx="77" cy="98"/>
            </a:xfrm>
            <a:custGeom>
              <a:avLst/>
              <a:gdLst>
                <a:gd name="T0" fmla="*/ 54 w 77"/>
                <a:gd name="T1" fmla="*/ 0 h 98"/>
                <a:gd name="T2" fmla="*/ 77 w 77"/>
                <a:gd name="T3" fmla="*/ 98 h 98"/>
                <a:gd name="T4" fmla="*/ 0 w 77"/>
                <a:gd name="T5" fmla="*/ 34 h 98"/>
                <a:gd name="T6" fmla="*/ 54 w 7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8"/>
                <a:gd name="T14" fmla="*/ 77 w 7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8">
                  <a:moveTo>
                    <a:pt x="54" y="0"/>
                  </a:moveTo>
                  <a:lnTo>
                    <a:pt x="77" y="98"/>
                  </a:lnTo>
                  <a:lnTo>
                    <a:pt x="0" y="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8" name="Line 142"/>
            <p:cNvSpPr>
              <a:spLocks noChangeShapeType="1"/>
            </p:cNvSpPr>
            <p:nvPr/>
          </p:nvSpPr>
          <p:spPr bwMode="auto">
            <a:xfrm>
              <a:off x="2945" y="2524"/>
              <a:ext cx="355" cy="47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9" name="Freeform 143"/>
            <p:cNvSpPr>
              <a:spLocks/>
            </p:cNvSpPr>
            <p:nvPr/>
          </p:nvSpPr>
          <p:spPr bwMode="auto">
            <a:xfrm>
              <a:off x="3269" y="2978"/>
              <a:ext cx="83" cy="96"/>
            </a:xfrm>
            <a:custGeom>
              <a:avLst/>
              <a:gdLst>
                <a:gd name="T0" fmla="*/ 52 w 83"/>
                <a:gd name="T1" fmla="*/ 0 h 96"/>
                <a:gd name="T2" fmla="*/ 83 w 83"/>
                <a:gd name="T3" fmla="*/ 96 h 96"/>
                <a:gd name="T4" fmla="*/ 0 w 83"/>
                <a:gd name="T5" fmla="*/ 38 h 96"/>
                <a:gd name="T6" fmla="*/ 52 w 8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96"/>
                <a:gd name="T14" fmla="*/ 83 w 8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96">
                  <a:moveTo>
                    <a:pt x="52" y="0"/>
                  </a:moveTo>
                  <a:lnTo>
                    <a:pt x="83" y="96"/>
                  </a:lnTo>
                  <a:lnTo>
                    <a:pt x="0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70" name="Line 144"/>
            <p:cNvSpPr>
              <a:spLocks noChangeShapeType="1"/>
            </p:cNvSpPr>
            <p:nvPr/>
          </p:nvSpPr>
          <p:spPr bwMode="auto">
            <a:xfrm>
              <a:off x="4370" y="2524"/>
              <a:ext cx="437" cy="484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71" name="Freeform 145"/>
            <p:cNvSpPr>
              <a:spLocks/>
            </p:cNvSpPr>
            <p:nvPr/>
          </p:nvSpPr>
          <p:spPr bwMode="auto">
            <a:xfrm>
              <a:off x="4778" y="2981"/>
              <a:ext cx="88" cy="93"/>
            </a:xfrm>
            <a:custGeom>
              <a:avLst/>
              <a:gdLst>
                <a:gd name="T0" fmla="*/ 48 w 88"/>
                <a:gd name="T1" fmla="*/ 0 h 93"/>
                <a:gd name="T2" fmla="*/ 88 w 88"/>
                <a:gd name="T3" fmla="*/ 93 h 93"/>
                <a:gd name="T4" fmla="*/ 0 w 88"/>
                <a:gd name="T5" fmla="*/ 43 h 93"/>
                <a:gd name="T6" fmla="*/ 48 w 8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3"/>
                <a:gd name="T14" fmla="*/ 88 w 8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3">
                  <a:moveTo>
                    <a:pt x="48" y="0"/>
                  </a:moveTo>
                  <a:lnTo>
                    <a:pt x="88" y="93"/>
                  </a:lnTo>
                  <a:lnTo>
                    <a:pt x="0" y="4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72" name="Rectangle 146"/>
            <p:cNvSpPr>
              <a:spLocks noChangeArrowheads="1"/>
            </p:cNvSpPr>
            <p:nvPr/>
          </p:nvSpPr>
          <p:spPr bwMode="auto">
            <a:xfrm>
              <a:off x="986" y="3015"/>
              <a:ext cx="1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 dirty="0" err="1">
                  <a:solidFill>
                    <a:srgbClr val="FF0000"/>
                  </a:solidFill>
                  <a:latin typeface="Arial" pitchFamily="34" charset="0"/>
                </a:rPr>
                <a:t>abc</a:t>
              </a:r>
              <a:endParaRPr lang="en-US" altLang="zh-TW" sz="24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3" name="Rectangle 147"/>
            <p:cNvSpPr>
              <a:spLocks noChangeArrowheads="1"/>
            </p:cNvSpPr>
            <p:nvPr/>
          </p:nvSpPr>
          <p:spPr bwMode="auto">
            <a:xfrm>
              <a:off x="1761" y="3318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 dirty="0" err="1">
                  <a:solidFill>
                    <a:srgbClr val="FF0000"/>
                  </a:solidFill>
                  <a:latin typeface="Arial" pitchFamily="34" charset="0"/>
                </a:rPr>
                <a:t>acb</a:t>
              </a:r>
              <a:endParaRPr lang="en-US" altLang="zh-TW" sz="24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4" name="Rectangle 148"/>
            <p:cNvSpPr>
              <a:spLocks noChangeArrowheads="1"/>
            </p:cNvSpPr>
            <p:nvPr/>
          </p:nvSpPr>
          <p:spPr bwMode="auto">
            <a:xfrm>
              <a:off x="2477" y="3008"/>
              <a:ext cx="1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FF0000"/>
                  </a:solidFill>
                  <a:latin typeface="Arial" pitchFamily="34" charset="0"/>
                </a:rPr>
                <a:t>bac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5" name="Rectangle 149"/>
            <p:cNvSpPr>
              <a:spLocks noChangeArrowheads="1"/>
            </p:cNvSpPr>
            <p:nvPr/>
          </p:nvSpPr>
          <p:spPr bwMode="auto">
            <a:xfrm>
              <a:off x="3252" y="3325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FF0000"/>
                  </a:solidFill>
                  <a:latin typeface="Arial" pitchFamily="34" charset="0"/>
                </a:rPr>
                <a:t>bca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6" name="Rectangle 150"/>
            <p:cNvSpPr>
              <a:spLocks noChangeArrowheads="1"/>
            </p:cNvSpPr>
            <p:nvPr/>
          </p:nvSpPr>
          <p:spPr bwMode="auto">
            <a:xfrm>
              <a:off x="3994" y="3008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FF0000"/>
                  </a:solidFill>
                  <a:latin typeface="Arial" pitchFamily="34" charset="0"/>
                </a:rPr>
                <a:t>cab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52377" name="Rectangle 151"/>
            <p:cNvSpPr>
              <a:spLocks noChangeArrowheads="1"/>
            </p:cNvSpPr>
            <p:nvPr/>
          </p:nvSpPr>
          <p:spPr bwMode="auto">
            <a:xfrm>
              <a:off x="4801" y="3318"/>
              <a:ext cx="15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300">
                  <a:solidFill>
                    <a:srgbClr val="FF0000"/>
                  </a:solidFill>
                  <a:latin typeface="Arial" pitchFamily="34" charset="0"/>
                </a:rPr>
                <a:t>cba</a:t>
              </a:r>
              <a:endParaRPr lang="en-US" altLang="zh-TW" sz="24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10DE3E-F641-4DE8-B542-8F395E674C94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Algorithms (1) 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Definition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   An </a:t>
            </a:r>
            <a:r>
              <a:rPr lang="en-US" altLang="zh-TW" b="1" i="1" dirty="0" smtClean="0">
                <a:solidFill>
                  <a:srgbClr val="0000CC"/>
                </a:solidFill>
              </a:rPr>
              <a:t>algorithm</a:t>
            </a:r>
            <a:r>
              <a:rPr lang="en-US" altLang="zh-TW" dirty="0" smtClean="0"/>
              <a:t> is a finite set of instructions that, if followed, accomplishes a particular task. All the algorithms must satisfy the following criteria: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/>
              <a:t>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/>
              <a:t>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/>
              <a:t>Definiteness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/>
              <a:t>Effectiveness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/>
              <a:t>Finiteness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08" y="3637470"/>
            <a:ext cx="1614696" cy="237172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5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6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6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6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AA0414-4AE0-4780-B77E-825FCC0B3290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Algorithms (2)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eaLnBrk="1" hangingPunct="1"/>
            <a:r>
              <a:rPr lang="en-US" altLang="zh-TW" sz="3600" b="1" i="1" dirty="0" smtClean="0">
                <a:solidFill>
                  <a:srgbClr val="0000CC"/>
                </a:solidFill>
              </a:rPr>
              <a:t>Definiteness</a:t>
            </a:r>
            <a:r>
              <a:rPr lang="en-US" altLang="zh-TW" sz="3600" b="1" dirty="0" smtClean="0"/>
              <a:t>: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each instruction is clear and unambiguous</a:t>
            </a:r>
          </a:p>
          <a:p>
            <a:pPr eaLnBrk="1" hangingPunct="1"/>
            <a:r>
              <a:rPr lang="en-US" altLang="zh-TW" sz="3600" b="1" i="1" dirty="0">
                <a:solidFill>
                  <a:srgbClr val="0000CC"/>
                </a:solidFill>
              </a:rPr>
              <a:t>Effectiveness</a:t>
            </a:r>
            <a:r>
              <a:rPr lang="en-US" altLang="zh-TW" sz="3600" b="1" dirty="0"/>
              <a:t>:</a:t>
            </a:r>
            <a:r>
              <a:rPr lang="en-US" altLang="zh-TW" sz="3600" dirty="0"/>
              <a:t> each instruction is executable; in other words, feasibility</a:t>
            </a:r>
          </a:p>
          <a:p>
            <a:pPr eaLnBrk="1" hangingPunct="1"/>
            <a:r>
              <a:rPr lang="en-US" altLang="zh-TW" sz="3600" b="1" i="1" dirty="0">
                <a:solidFill>
                  <a:srgbClr val="0000CC"/>
                </a:solidFill>
              </a:rPr>
              <a:t>Finiteness</a:t>
            </a:r>
            <a:r>
              <a:rPr lang="en-US" altLang="zh-TW" sz="3600" b="1" dirty="0"/>
              <a:t>:</a:t>
            </a:r>
            <a:r>
              <a:rPr lang="en-US" altLang="zh-TW" sz="3600" dirty="0"/>
              <a:t> the algorithm terminates after a finite number of steps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14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CDBFE-DD1D-4592-9758-AC8A651A916B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Algorithms (3)</a:t>
            </a:r>
          </a:p>
        </p:txBody>
      </p:sp>
      <p:grpSp>
        <p:nvGrpSpPr>
          <p:cNvPr id="12293" name="Group 3"/>
          <p:cNvGrpSpPr>
            <a:grpSpLocks/>
          </p:cNvGrpSpPr>
          <p:nvPr/>
        </p:nvGrpSpPr>
        <p:grpSpPr bwMode="auto">
          <a:xfrm>
            <a:off x="2208213" y="1844676"/>
            <a:ext cx="7859712" cy="2665413"/>
            <a:chOff x="385" y="1706"/>
            <a:chExt cx="4951" cy="1679"/>
          </a:xfrm>
        </p:grpSpPr>
        <p:sp>
          <p:nvSpPr>
            <p:cNvPr id="12298" name="Rectangle 4"/>
            <p:cNvSpPr>
              <a:spLocks noChangeArrowheads="1"/>
            </p:cNvSpPr>
            <p:nvPr/>
          </p:nvSpPr>
          <p:spPr bwMode="auto">
            <a:xfrm>
              <a:off x="1474" y="1706"/>
              <a:ext cx="2630" cy="16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9" name="Line 5"/>
            <p:cNvSpPr>
              <a:spLocks noChangeShapeType="1"/>
            </p:cNvSpPr>
            <p:nvPr/>
          </p:nvSpPr>
          <p:spPr bwMode="auto">
            <a:xfrm>
              <a:off x="702" y="2568"/>
              <a:ext cx="771" cy="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>
              <a:off x="4104" y="2568"/>
              <a:ext cx="771" cy="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Text Box 7"/>
            <p:cNvSpPr txBox="1">
              <a:spLocks noChangeArrowheads="1"/>
            </p:cNvSpPr>
            <p:nvPr/>
          </p:nvSpPr>
          <p:spPr bwMode="auto">
            <a:xfrm>
              <a:off x="385" y="2026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/>
                <a:t>Input</a:t>
              </a:r>
            </a:p>
          </p:txBody>
        </p:sp>
        <p:sp>
          <p:nvSpPr>
            <p:cNvPr id="12302" name="Text Box 8"/>
            <p:cNvSpPr txBox="1">
              <a:spLocks noChangeArrowheads="1"/>
            </p:cNvSpPr>
            <p:nvPr/>
          </p:nvSpPr>
          <p:spPr bwMode="auto">
            <a:xfrm>
              <a:off x="4331" y="1981"/>
              <a:ext cx="10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/>
                <a:t>Output</a:t>
              </a:r>
            </a:p>
          </p:txBody>
        </p:sp>
        <p:sp>
          <p:nvSpPr>
            <p:cNvPr id="12303" name="Text Box 9"/>
            <p:cNvSpPr txBox="1">
              <a:spLocks noChangeArrowheads="1"/>
            </p:cNvSpPr>
            <p:nvPr/>
          </p:nvSpPr>
          <p:spPr bwMode="auto">
            <a:xfrm>
              <a:off x="1973" y="1797"/>
              <a:ext cx="175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 i="1">
                  <a:solidFill>
                    <a:srgbClr val="0000FF"/>
                  </a:solidFill>
                </a:rPr>
                <a:t>Definiteness</a:t>
              </a:r>
            </a:p>
          </p:txBody>
        </p:sp>
        <p:sp>
          <p:nvSpPr>
            <p:cNvPr id="12304" name="Text Box 10"/>
            <p:cNvSpPr txBox="1">
              <a:spLocks noChangeArrowheads="1"/>
            </p:cNvSpPr>
            <p:nvPr/>
          </p:nvSpPr>
          <p:spPr bwMode="auto">
            <a:xfrm>
              <a:off x="1927" y="2296"/>
              <a:ext cx="185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 i="1">
                  <a:solidFill>
                    <a:srgbClr val="0000FF"/>
                  </a:solidFill>
                </a:rPr>
                <a:t>Effectiveness</a:t>
              </a:r>
            </a:p>
          </p:txBody>
        </p:sp>
        <p:sp>
          <p:nvSpPr>
            <p:cNvPr id="12305" name="Text Box 11"/>
            <p:cNvSpPr txBox="1">
              <a:spLocks noChangeArrowheads="1"/>
            </p:cNvSpPr>
            <p:nvPr/>
          </p:nvSpPr>
          <p:spPr bwMode="auto">
            <a:xfrm>
              <a:off x="2109" y="2750"/>
              <a:ext cx="14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 i="1">
                  <a:solidFill>
                    <a:srgbClr val="0000FF"/>
                  </a:solidFill>
                </a:rPr>
                <a:t>Finiteness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5189" y="2420939"/>
            <a:ext cx="5589587" cy="3222625"/>
            <a:chOff x="385" y="1525"/>
            <a:chExt cx="3521" cy="2030"/>
          </a:xfrm>
        </p:grpSpPr>
        <p:sp>
          <p:nvSpPr>
            <p:cNvPr id="12295" name="Line 13"/>
            <p:cNvSpPr>
              <a:spLocks noChangeShapeType="1"/>
            </p:cNvSpPr>
            <p:nvPr/>
          </p:nvSpPr>
          <p:spPr bwMode="auto">
            <a:xfrm flipH="1">
              <a:off x="1111" y="1525"/>
              <a:ext cx="907" cy="15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Line 14"/>
            <p:cNvSpPr>
              <a:spLocks noChangeShapeType="1"/>
            </p:cNvSpPr>
            <p:nvPr/>
          </p:nvSpPr>
          <p:spPr bwMode="auto">
            <a:xfrm flipH="1">
              <a:off x="1202" y="2069"/>
              <a:ext cx="816" cy="10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7" name="Text Box 15"/>
            <p:cNvSpPr txBox="1">
              <a:spLocks noChangeArrowheads="1"/>
            </p:cNvSpPr>
            <p:nvPr/>
          </p:nvSpPr>
          <p:spPr bwMode="auto">
            <a:xfrm>
              <a:off x="385" y="3113"/>
              <a:ext cx="35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4000"/>
                <a:t>Computational Procedures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5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EBF64-6B7B-4A53-844E-CDBA515CFE36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/>
              <a:t>Procedures </a:t>
            </a:r>
            <a:r>
              <a:rPr lang="en-US" altLang="zh-TW" sz="4800" i="1"/>
              <a:t>vs.</a:t>
            </a:r>
            <a:r>
              <a:rPr lang="en-US" altLang="zh-TW" sz="4800"/>
              <a:t> Algorithms</a:t>
            </a:r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Terminate or not</a:t>
            </a:r>
          </a:p>
          <a:p>
            <a:pPr eaLnBrk="1" hangingPunct="1"/>
            <a:r>
              <a:rPr lang="en-US" altLang="zh-TW" dirty="0" smtClean="0"/>
              <a:t>One example for procedure is OS</a:t>
            </a:r>
          </a:p>
          <a:p>
            <a:pPr eaLnBrk="1" hangingPunct="1"/>
            <a:r>
              <a:rPr lang="en-US" altLang="zh-TW" dirty="0" smtClean="0"/>
              <a:t>Program, a way to express an algorithm</a:t>
            </a:r>
          </a:p>
          <a:p>
            <a:pPr eaLnBrk="1" hangingPunct="1"/>
            <a:endParaRPr lang="en-US" altLang="zh-TW" dirty="0" smtClean="0"/>
          </a:p>
          <a:p>
            <a:pPr lvl="1" eaLnBrk="1" hangingPunct="1">
              <a:buFontTx/>
              <a:buNone/>
            </a:pPr>
            <a:endParaRPr lang="en-US" altLang="zh-TW" sz="3200" dirty="0"/>
          </a:p>
          <a:p>
            <a:pPr lvl="1" eaLnBrk="1" hangingPunct="1">
              <a:buFontTx/>
              <a:buNone/>
            </a:pPr>
            <a:endParaRPr lang="en-US" altLang="zh-TW" sz="3200" dirty="0"/>
          </a:p>
        </p:txBody>
      </p:sp>
      <p:pic>
        <p:nvPicPr>
          <p:cNvPr id="5122" name="Picture 2" descr="http://upload.wikimedia.org/wikipedia/commons/thumb/5/57/Alan_Turing.jpg/200px-Alan_Tu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1" y="3645024"/>
            <a:ext cx="307234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rlv.zcache.com/theres_an_algorithm_for_that_tees-rba8bcc0503034aa686d994ed78618a94_804gy_5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619656"/>
            <a:ext cx="2520280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5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5.853"/>
  <p:tag name="ORIGINALWIDTH" val="2373.453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Max}(a, b, c)$}&#10;        \zi \textbf{Input}: three numbers \id{a}, \id{b} and \id{c}&#10;        \zi \textbf{Output}: \id{x}, the maximum of \id{a}, \id{b} and \id{c}&#10;        \li \Comment Find the maximum of \id{a}, \id{b} and \id{c}&#10;        \li $ x \gets a$&#10;        \li \textcolor{red}{\If} $(b &gt; x)$ $x \gets b$;&#10;        \li \textcolor{red}{\If} $(c &gt; x)$ $x \gets c$;&#10;        \li \textcolor{red}{\Return} $x$&#10;    \end{codebox}&#10;&#10;\end{document} "/>
  <p:tag name="IGUANATEXSIZE" val="18"/>
  <p:tag name="IGUANATEXCURSOR" val="693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7.1354"/>
  <p:tag name="ORIGINALWIDTH" val="3826.022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BinarySum}(A,i,n)$}&#10;        \zi \textbf{Input}: array $A$ and integers $i$ and $n$&#10;        \zi \textbf{Output}: sum of the $n$ integers in $A$ starting at index $i$&#10;        \li \If ($n==1$)&#10;        \li     \Then&#10;                    \Return $A[i]$&#10;        \li     \Else&#10;                    \Return $\proc{BinarySum}(A,i,\lceil\frac{n}{2}\rceil)+\proc{BinarySum}(A,i+\lceil\frac{n}{2}\rceil,\lfloor\frac{n}{2}\rfloor)$&#10;                \End&#10;    \end{codebox}\end{document} "/>
  <p:tag name="IGUANATEXSIZE" val="18"/>
  <p:tag name="IGUANATEXCURSOR" val="747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5.1368"/>
  <p:tag name="ORIGINALWIDTH" val="3046.119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\Procname{$\proc{BinaryFib}(k)$}&#10;        \zi \textbf{Input}: nonnegative integer $k$&#10;        \zi \textbf{Output}: the $k$th Fibonacci number $F_k$&#10;        \li \If ($k&lt;=1$)&#10;        \li     \Then    &#10;                    \Return $k$&#10;        \li     \Else&#10;                    \Return $\proc{BinaryFib}(k-1)+\proc{BinaryFib}(k-2)$&#10;               \End&#10;    \end{codebox}&#10;\end{document} "/>
  <p:tag name="IGUANATEXSIZE" val="18"/>
  <p:tag name="IGUANATEXCURSOR" val="634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5.099"/>
  <p:tag name="ORIGINALWIDTH" val="2770.904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LinearFibonacci}(k)$}&#10;        \zi \textbf{Input}: nonnegative integer $k$&#10;        \zi \textbf{Output}: pair of Fibonacci numbers ($F_k$, $F_{k-1}$)&#10;  \li \If ($k&lt;=1$)&#10;        \li     \Then&#10;                        \Return $(k,0)$&#10;        \li     \Else&#10;        \li         $(i,j)=\proc{LinearFibonacci}(k-1)$&#10;        \li         \Return $(i+j, i)$&#10;                \End&#10;    \end{codebox}&#10;\end{document} "/>
  <p:tag name="IGUANATEXSIZE" val="18"/>
  <p:tag name="IGUANATEXCURSOR" val="499"/>
  <p:tag name="TRANSPARENCY" val="True"/>
  <p:tag name="FILENAME" val=""/>
  <p:tag name="LATEXENGINEID" val="0"/>
  <p:tag name="TEMPFOLDER" val="D:\"/>
  <p:tag name="LATEXFORMHEIGHT" val="512"/>
  <p:tag name="LATEXFORMWIDTH" val="67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5.834"/>
  <p:tag name="ORIGINALWIDTH" val="2357.705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min}(A, n)$}&#10;        \zi \textbf{Input}: an array $A$ of $n$ numbers&#10;        \zi \textbf{Output}: $x$, the smallest one&#10;        \li \Comment Find the minimum among $n$ numbers&#10;        \li $x \gets A[0]$&#10;        \li \textcolor{red}{\For} \For $i \gets 1$ \To $n-1$&#10;        \li     \Do&#10;                    \textcolor{red}{\If} $(A[i] &lt; x)$ &#10;        \li             \Then&#10;                            $x \gets A[i]$;&#10;                    \End&#10;            \End   &#10;        \li \textcolor{red}{\Return} $x$&#10;    \end{codebox}&#10;&#10;\end{document} "/>
  <p:tag name="IGUANATEXSIZE" val="18"/>
  <p:tag name="IGUANATEXCURSOR" val="361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22.76"/>
  <p:tag name="ORIGINALWIDTH" val="2334.458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Selection\_Sort}(A)$}&#10;        \zi \textbf{Input}: an array $A$ of size $n$&#10;        \zi \textbf{Output}: a sorted array&#10;        \li \Comment Sort array $A$ in nondecreasing order&#10;        \li \textcolor{red}{\For} $i \gets 0$ \To $n-1$&#10;        \li     \Do&#10;                    $j \gets i$&#10;        \li         \textcolor{red}{\For} $k \gets i+1$ \To $n-1$&#10;        \li             \Do&#10;                            \textcolor{red}{\If} $(A[k] &lt; A[j])$&#10;        \li                     \Then&#10;                                    $j \gets k$;&#10;                                \End&#10;                        \End&#10;        \li             $t \gets A[i]$&#10;        \li             $A[i] \gets A[j]$&#10;        \li             $A[j] \gets t$&#10;                \End&#10;        \li \textcolor{red}{\Return}&#10;    \end{codebox}&#10;&#10;\end{document} "/>
  <p:tag name="IGUANATEXSIZE" val="18"/>
  <p:tag name="IGUANATEXCURSOR" val="469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9.9063"/>
  <p:tag name="ORIGINALWIDTH" val="1427.072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\textcolor{blue}{Iterative}\_Factorial}(n)$}&#10;        \li $\id{temp} \gets 1$;&#10;        \li \textcolor{red}{\For} $i \gets 1$ \To $n$&#10;        \li     \Do&#10;                    $\id{temp} \gets \id{temp}\times i$;&#10;                \End&#10;        \li \textcolor{red}{\Return} \id{temp}&#10;    \end{codebox}&#10;&#10;\end{document} "/>
  <p:tag name="IGUANATEXSIZE" val="18"/>
  <p:tag name="IGUANATEXCURSOR" val="319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5.9055"/>
  <p:tag name="ORIGINALWIDTH" val="2802.4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\textcolor{blue}{Recursive}\_Factorial}(n)$}&#10;        \li \If ($ i&lt;=1$)&#10;        \li    \Then&#10;                   \Return 1&#10;        \li    \Else&#10;        \zi        \Return $n\times \proc{Recursive\_Factorial}(n-1)$&#10;               \End&#10;    \end{codebox}&#10;&#10;\end{document} "/>
  <p:tag name="IGUANATEXSIZE" val="18"/>
  <p:tag name="IGUANATEXCURSOR" val="319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4.368"/>
  <p:tag name="ORIGINALWIDTH" val="2680.165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LinearSum}(A, n)$}&#10;        \zi \textbf{Input}: integer array of size at least $n$&#10;        \zi \textbf{Output}: sum of the first $n$ numbers&#10;        \li \If ($n==1$)&#10;        \li    \Then&#10;                   \Return A[0]&#10;        \li    \Else&#10;        \zi        \Return $\proc{LinearSum}(A, n-1)+A[n-1]$&#10;               \End&#10;    \end{codebox}&#10;&#10;\end{document} "/>
  <p:tag name="IGUANATEXSIZE" val="18"/>
  <p:tag name="IGUANATEXCURSOR" val="450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4.372"/>
  <p:tag name="ORIGINALWIDTH" val="3526.059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ReverseArray}(A,i,j)$}&#10;        \zi \textbf{Input}: array $A$ and nonnegative integer indices $i$ and $j$&#10;        \zi \textbf{Output}: reversal of the elements in $A$ between index $i$ and $j$&#10;        \li \If ($i&lt;j$)&#10;        \li    \Then&#10;                   swap $A[i]$ and $A[j]$&#10;        \li        $\proc{ReverseArray}(A,i+1,j-1)$&#10;               \End&#10;        \li \Return &#10;    \end{codebox}&#10;&#10;\end{document} "/>
  <p:tag name="IGUANATEXSIZE" val="18"/>
  <p:tag name="IGUANATEXCURSOR" val="663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7.544"/>
  <p:tag name="ORIGINALWIDTH" val="2605.174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Power}(x,n)$}&#10;        \zi \textbf{Input}: number $x$ and nonnegative integer $n$&#10;        \zi \textbf{Output}: $x^n$&#10;        \li \If ($n==0$)&#10;        \li    \Then&#10;                    \Return 1&#10;               \End&#10;        \li \If $n$ is odd&#10;        \li    \Then&#10;                    $y=\proc{Power}(x,\frac{n-1}{2})$&#10;        \li         \Return $x\times y \times y$&#10;        \li    \Else \Comment $n$ is even&#10;        \li         $y=\proc{Power}(x,\frac{n}{2})$&#10;        \li         \Return $y \times y$&#10;               \End&#10;    \end{codebox} &#10;\end{document} "/>
  <p:tag name="IGUANATEXSIZE" val="18"/>
  <p:tag name="IGUANATEXCURSOR" val="828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7.544"/>
  <p:tag name="ORIGINALWIDTH" val="2605.174"/>
  <p:tag name="LATEXADDIN" val="\documentclass{article}&#10;\usepackage{amsmath}&#10;\usepackage{xcolor}&#10;\usepackage{clrscode3e}&#10;&#10;\pagestyle{empty}&#10;\definecolor{tblue}{rgb}{0.13,0.22,0.39}&#10;\definecolor{tgreen}{rgb}{0.22,0.34,0.14}&#10;\definecolor{tgray}{rgb}{0.5,0.5,0.5}&#10;&#10;\begin{document}&#10;    \begin{codebox}&#10;        \Procname{$\proc{Power}(x,n)$}&#10;        \zi \textbf{Input}: number $x$ and nonnegative integer $n$&#10;        \zi \textbf{Output}: $x^n$&#10;        \li \If ($n==0$)&#10;        \li    \Then&#10;                    \Return 1&#10;               \End&#10;        \li \If $n$ is odd&#10;        \li    \Then&#10;                    $y=\proc{Power}(x,\frac{n-1}{2})$&#10;        \li         \Return $x\times y \times y$&#10;        \li    \Else \Comment $n$ is even&#10;        \li         $y=\proc{Power}(x,\frac{n}{2})$&#10;        \li         \Return $y \times y$&#10;               \End&#10;    \end{codebox} &#10;\end{document} "/>
  <p:tag name="IGUANATEXSIZE" val="18"/>
  <p:tag name="IGUANATEXCURSOR" val="828"/>
  <p:tag name="TRANSPARENCY" val="True"/>
  <p:tag name="FILENAME" val=""/>
  <p:tag name="LATEXENGINEID" val="0"/>
  <p:tag name="TEMPFOLDER" val="E:\Temp\"/>
  <p:tag name="LATEXFORMHEIGHT" val="512"/>
  <p:tag name="LATEXFORMWIDTH" val="67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2428</Words>
  <Application>Microsoft Office PowerPoint</Application>
  <PresentationFormat>寬螢幕</PresentationFormat>
  <Paragraphs>652</Paragraphs>
  <Slides>50</Slides>
  <Notes>28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6" baseType="lpstr">
      <vt:lpstr>cmr10</vt:lpstr>
      <vt:lpstr>CMSS10</vt:lpstr>
      <vt:lpstr>新細明體</vt:lpstr>
      <vt:lpstr>標楷體</vt:lpstr>
      <vt:lpstr>Arial</vt:lpstr>
      <vt:lpstr>Calibri</vt:lpstr>
      <vt:lpstr>Comic Sans MS</vt:lpstr>
      <vt:lpstr>Courier New</vt:lpstr>
      <vt:lpstr>Monotype Corsiva</vt:lpstr>
      <vt:lpstr>Symbol</vt:lpstr>
      <vt:lpstr>Tahoma</vt:lpstr>
      <vt:lpstr>Times</vt:lpstr>
      <vt:lpstr>Times New Roman</vt:lpstr>
      <vt:lpstr>Wingdings 3</vt:lpstr>
      <vt:lpstr>Office Theme</vt:lpstr>
      <vt:lpstr>方程式</vt:lpstr>
      <vt:lpstr>Introduction and Recursion</vt:lpstr>
      <vt:lpstr>Outline </vt:lpstr>
      <vt:lpstr>Data Structures</vt:lpstr>
      <vt:lpstr>Why Learning Data Structures</vt:lpstr>
      <vt:lpstr>Where is “Data Structures”</vt:lpstr>
      <vt:lpstr>Algorithms (1) </vt:lpstr>
      <vt:lpstr>Algorithms (2)</vt:lpstr>
      <vt:lpstr>Algorithms (3)</vt:lpstr>
      <vt:lpstr>Procedures vs. Algorithms</vt:lpstr>
      <vt:lpstr>Expressing Algorithms</vt:lpstr>
      <vt:lpstr>Outline </vt:lpstr>
      <vt:lpstr>Maximum of Three Numbers</vt:lpstr>
      <vt:lpstr>Idea</vt:lpstr>
      <vt:lpstr>Pseudo-code</vt:lpstr>
      <vt:lpstr>Minimum of Numbers </vt:lpstr>
      <vt:lpstr>Idea</vt:lpstr>
      <vt:lpstr>Pseudo-code</vt:lpstr>
      <vt:lpstr>Example – Selection Sort </vt:lpstr>
      <vt:lpstr>Idea about Selection Sort </vt:lpstr>
      <vt:lpstr>Expressing the Idea</vt:lpstr>
      <vt:lpstr>Pseudo-code for Selection Sort</vt:lpstr>
      <vt:lpstr>Pseudo-Code Conventions</vt:lpstr>
      <vt:lpstr>Outline </vt:lpstr>
      <vt:lpstr>Recursion</vt:lpstr>
      <vt:lpstr>Repetition</vt:lpstr>
      <vt:lpstr>Functions for Factorials</vt:lpstr>
      <vt:lpstr>Content of a Recursive Method</vt:lpstr>
      <vt:lpstr>Visualizing Recursion</vt:lpstr>
      <vt:lpstr>About Recursion</vt:lpstr>
      <vt:lpstr>Linear Recursion</vt:lpstr>
      <vt:lpstr>Summing the Elements of an Array</vt:lpstr>
      <vt:lpstr>Recursive Method</vt:lpstr>
      <vt:lpstr>Example</vt:lpstr>
      <vt:lpstr>Reversing an Array</vt:lpstr>
      <vt:lpstr>Facilitating Recursion</vt:lpstr>
      <vt:lpstr>Example – Computing Powers</vt:lpstr>
      <vt:lpstr>Example – Computing Powers</vt:lpstr>
      <vt:lpstr>A Recursive Squaring Function</vt:lpstr>
      <vt:lpstr>Analyzing Recursive Squaring Function</vt:lpstr>
      <vt:lpstr>Tail Recursion</vt:lpstr>
      <vt:lpstr>Example – Using Iteration</vt:lpstr>
      <vt:lpstr>Binary Recursion</vt:lpstr>
      <vt:lpstr>Recursion Trace</vt:lpstr>
      <vt:lpstr>Fibonacci Numbers</vt:lpstr>
      <vt:lpstr>Fibonacci Numbers – Binary Recursion</vt:lpstr>
      <vt:lpstr>Analyzing the Binary Recursion</vt:lpstr>
      <vt:lpstr>A Better Fibonacci Algorithm </vt:lpstr>
      <vt:lpstr>Multiple Recursion</vt:lpstr>
      <vt:lpstr>Algorithm for Multiple Recursion</vt:lpstr>
      <vt:lpstr>Visualizing PuzzleSolve()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Chuan-Ming Liu</cp:lastModifiedBy>
  <cp:revision>113</cp:revision>
  <cp:lastPrinted>2020-09-27T03:30:31Z</cp:lastPrinted>
  <dcterms:created xsi:type="dcterms:W3CDTF">2020-07-20T07:39:49Z</dcterms:created>
  <dcterms:modified xsi:type="dcterms:W3CDTF">2021-03-17T04:25:36Z</dcterms:modified>
</cp:coreProperties>
</file>