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4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50"/>
  </p:notesMasterIdLst>
  <p:handoutMasterIdLst>
    <p:handoutMasterId r:id="rId51"/>
  </p:handoutMasterIdLst>
  <p:sldIdLst>
    <p:sldId id="310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6" r:id="rId48"/>
    <p:sldId id="357" r:id="rId49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0940479-C416-4059-BE51-CD7B9524C31E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329A36A-74FB-4CA5-AB59-3AF0E40502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204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B05D232-2050-4D7F-80CB-3FF01BE9C289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F67E069-573D-4421-84B7-F84F62FDE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61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96227E-05F1-43F6-9DE4-BC306764F7B9}" type="slidenum">
              <a:rPr lang="en-US" altLang="zh-TW" smtClean="0">
                <a:latin typeface="Arial" charset="0"/>
              </a:rPr>
              <a:pPr/>
              <a:t>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705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B5056-BA41-4DD6-9707-41D8DBDDB1FE}" type="slidenum">
              <a:rPr lang="en-US" altLang="zh-TW" smtClean="0">
                <a:latin typeface="Arial" charset="0"/>
              </a:rPr>
              <a:pPr/>
              <a:t>11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263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360BB4-A3AD-4A90-BEA1-3D9CF93A9515}" type="slidenum">
              <a:rPr lang="en-US" altLang="zh-TW" smtClean="0">
                <a:latin typeface="Arial" charset="0"/>
              </a:rPr>
              <a:pPr/>
              <a:t>12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017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3B989-9F43-47D4-8706-E54B888ACA4C}" type="slidenum">
              <a:rPr lang="en-US" altLang="zh-TW" smtClean="0">
                <a:latin typeface="Arial" charset="0"/>
              </a:rPr>
              <a:pPr/>
              <a:t>13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4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F2C2AC-69A2-40D3-8856-F08C2D615877}" type="slidenum">
              <a:rPr lang="en-US" altLang="zh-TW" smtClean="0">
                <a:latin typeface="Arial" charset="0"/>
              </a:rPr>
              <a:pPr/>
              <a:t>14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642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95CAF-B864-4074-850B-1C89B6A2703A}" type="slidenum">
              <a:rPr lang="en-US" altLang="zh-TW" smtClean="0">
                <a:latin typeface="Arial" charset="0"/>
              </a:rPr>
              <a:pPr/>
              <a:t>15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480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6CA5A9-7BE1-4E89-925B-6C2496AE6136}" type="slidenum">
              <a:rPr lang="en-US" altLang="zh-TW" smtClean="0">
                <a:latin typeface="Arial" charset="0"/>
              </a:rPr>
              <a:pPr/>
              <a:t>16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789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DAD7CE-5D4A-4397-B032-5D7D97765254}" type="slidenum">
              <a:rPr lang="en-US" altLang="zh-TW" smtClean="0">
                <a:latin typeface="Arial" charset="0"/>
              </a:rPr>
              <a:pPr/>
              <a:t>17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249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BF9C55-ABD1-43ED-B94F-13A50D260675}" type="slidenum">
              <a:rPr lang="en-US" altLang="zh-TW" smtClean="0">
                <a:latin typeface="Arial" charset="0"/>
              </a:rPr>
              <a:pPr/>
              <a:t>18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432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07BDDF-F0EB-46FF-811C-8125B9EF98B0}" type="slidenum">
              <a:rPr lang="en-US" altLang="zh-TW" smtClean="0">
                <a:latin typeface="Arial" charset="0"/>
              </a:rPr>
              <a:pPr/>
              <a:t>19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25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4504B-09AE-4FB0-BE81-6FC88AADFF57}" type="slidenum">
              <a:rPr lang="en-US" altLang="zh-TW" smtClean="0">
                <a:latin typeface="Arial" charset="0"/>
              </a:rPr>
              <a:pPr/>
              <a:t>20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16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0658DE-5412-4048-83C7-65C48853DA43}" type="slidenum">
              <a:rPr lang="en-US" altLang="zh-TW" smtClean="0">
                <a:latin typeface="Arial" charset="0"/>
              </a:rPr>
              <a:pPr/>
              <a:t>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832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A22469-26FD-4439-95A0-17562600C550}" type="slidenum">
              <a:rPr lang="en-US" altLang="zh-TW" smtClean="0">
                <a:latin typeface="Arial" charset="0"/>
              </a:rPr>
              <a:pPr/>
              <a:t>21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73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BA7A69-8567-4F57-A096-78BDBB652AC3}" type="slidenum">
              <a:rPr lang="en-US" altLang="zh-TW" smtClean="0">
                <a:latin typeface="Arial" charset="0"/>
              </a:rPr>
              <a:pPr/>
              <a:t>22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574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53EF1-DB8C-49C3-8080-42D11D707C75}" type="slidenum">
              <a:rPr lang="en-US" altLang="zh-TW" smtClean="0">
                <a:latin typeface="Arial" charset="0"/>
              </a:rPr>
              <a:pPr/>
              <a:t>23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64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DE9275-DA8D-4B2A-A6DC-C66FD55754CD}" type="slidenum">
              <a:rPr lang="en-US" altLang="zh-TW" smtClean="0">
                <a:latin typeface="Arial" charset="0"/>
              </a:rPr>
              <a:pPr/>
              <a:t>24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824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ED7797-C6FF-48C1-9C10-304AB5B3625F}" type="slidenum">
              <a:rPr lang="en-US" altLang="zh-TW" smtClean="0">
                <a:latin typeface="Arial" charset="0"/>
              </a:rPr>
              <a:pPr/>
              <a:t>25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969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D74B49-4A3B-489B-A4D1-86C7273E8F22}" type="slidenum">
              <a:rPr lang="en-US" altLang="zh-TW" smtClean="0">
                <a:latin typeface="Arial" charset="0"/>
              </a:rPr>
              <a:pPr/>
              <a:t>26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54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A2098-11EE-4072-8425-C6251CB9E07C}" type="slidenum">
              <a:rPr lang="en-US" altLang="zh-TW" smtClean="0">
                <a:latin typeface="Arial" charset="0"/>
              </a:rPr>
              <a:pPr/>
              <a:t>27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666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FB4D14-67F9-4BCA-B078-765525788A76}" type="slidenum">
              <a:rPr lang="en-US" altLang="zh-TW" smtClean="0">
                <a:latin typeface="Arial" charset="0"/>
              </a:rPr>
              <a:pPr/>
              <a:t>29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03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DFF79F-AB22-490A-811C-A02E2A4FC4FC}" type="slidenum">
              <a:rPr lang="en-US" altLang="zh-TW" smtClean="0">
                <a:latin typeface="Arial" charset="0"/>
              </a:rPr>
              <a:pPr/>
              <a:t>30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107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2842C-3B86-4678-B5F1-764E4DD8B9D8}" type="slidenum">
              <a:rPr lang="en-US" altLang="zh-TW" smtClean="0">
                <a:latin typeface="Arial" charset="0"/>
              </a:rPr>
              <a:pPr/>
              <a:t>31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361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860C20-46E4-4279-8AC5-DAA24E97E68E}" type="slidenum">
              <a:rPr lang="en-US" altLang="zh-TW" smtClean="0">
                <a:latin typeface="Arial" charset="0"/>
              </a:rPr>
              <a:pPr/>
              <a:t>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149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646855-BB90-4152-AEDC-DE48847A9D0B}" type="slidenum">
              <a:rPr lang="en-US" altLang="zh-TW" smtClean="0">
                <a:latin typeface="Arial" charset="0"/>
              </a:rPr>
              <a:pPr/>
              <a:t>32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5421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34F16-67D0-44E1-990D-6BC70F5695D3}" type="slidenum">
              <a:rPr lang="en-US" altLang="zh-TW" smtClean="0">
                <a:latin typeface="Arial" charset="0"/>
              </a:rPr>
              <a:pPr/>
              <a:t>33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4481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26816C-EC68-49E9-B5F0-A2DB1EF1F984}" type="slidenum">
              <a:rPr lang="en-US" altLang="zh-TW" smtClean="0">
                <a:latin typeface="Arial" charset="0"/>
              </a:rPr>
              <a:pPr/>
              <a:t>34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2013"/>
            <a:ext cx="7626351" cy="4291012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9242" y="5439757"/>
            <a:ext cx="5390609" cy="5153751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6411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F8DD36-A6B7-4BEA-A036-54F7F20D4470}" type="slidenum">
              <a:rPr lang="en-US" altLang="zh-TW" smtClean="0">
                <a:latin typeface="Arial" charset="0"/>
              </a:rPr>
              <a:pPr/>
              <a:t>35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3374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9FD241-5366-4E9D-BD10-85475B75B7B1}" type="slidenum">
              <a:rPr lang="en-US" altLang="zh-TW" smtClean="0">
                <a:latin typeface="Arial" charset="0"/>
              </a:rPr>
              <a:pPr/>
              <a:t>36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643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0381AD-34E9-43F5-A6AA-9DDCFBCEFB80}" type="slidenum">
              <a:rPr lang="en-US" altLang="zh-TW" smtClean="0">
                <a:latin typeface="Arial" charset="0"/>
              </a:rPr>
              <a:pPr/>
              <a:t>37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6354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DE535-1749-48EC-B081-4F3CE53DE23F}" type="slidenum">
              <a:rPr lang="en-US" altLang="zh-TW" smtClean="0">
                <a:latin typeface="Arial" charset="0"/>
              </a:rPr>
              <a:pPr/>
              <a:t>38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718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32196-F4C4-45B6-B6A2-B2C7C9BD5975}" type="slidenum">
              <a:rPr lang="en-US" altLang="zh-TW" smtClean="0">
                <a:latin typeface="Arial" charset="0"/>
              </a:rPr>
              <a:pPr/>
              <a:t>39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887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A9ACB3-A5AF-43A4-ABEC-1D0C96E36A09}" type="slidenum">
              <a:rPr lang="en-US" altLang="zh-TW" smtClean="0">
                <a:latin typeface="Arial" charset="0"/>
              </a:rPr>
              <a:pPr/>
              <a:t>40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662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FF12B-ABE1-4565-8BC3-2C4660AEE1A9}" type="slidenum">
              <a:rPr lang="en-US" altLang="zh-TW" smtClean="0">
                <a:latin typeface="Arial" charset="0"/>
              </a:rPr>
              <a:pPr/>
              <a:t>41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171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A58C61-0295-4A8B-A98C-DFC0D4BC6166}" type="slidenum">
              <a:rPr lang="en-US" altLang="zh-TW" smtClean="0">
                <a:latin typeface="Arial" charset="0"/>
              </a:rPr>
              <a:pPr/>
              <a:t>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4790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14B801-163E-4AC2-B1E0-937655E4D520}" type="slidenum">
              <a:rPr lang="en-US" altLang="zh-TW" smtClean="0">
                <a:latin typeface="Arial" charset="0"/>
              </a:rPr>
              <a:pPr/>
              <a:t>44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6014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AF93A-BFFB-4C44-AB6C-6834D412ED0B}" type="slidenum">
              <a:rPr lang="en-US" altLang="zh-TW" smtClean="0">
                <a:latin typeface="Arial" charset="0"/>
              </a:rPr>
              <a:pPr/>
              <a:t>45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9242" y="5439758"/>
            <a:ext cx="5390609" cy="5155645"/>
          </a:xfrm>
          <a:noFill/>
          <a:ln/>
        </p:spPr>
        <p:txBody>
          <a:bodyPr lIns="107326" tIns="53662" rIns="107326" bIns="53662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1573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06F64D-0C0E-4E35-8F05-BDCCFF777D1A}" type="slidenum">
              <a:rPr lang="en-US" altLang="zh-TW" smtClean="0">
                <a:latin typeface="Arial" charset="0"/>
              </a:rPr>
              <a:pPr/>
              <a:t>46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013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4B44F-0C69-49D0-8359-8EE923C61C6F}" type="slidenum">
              <a:rPr lang="en-US" altLang="zh-TW" smtClean="0">
                <a:latin typeface="Arial" charset="0"/>
              </a:rPr>
              <a:pPr/>
              <a:t>47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1681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DDFF7D-D535-4E1C-BCFB-8ED0596E8368}" type="slidenum">
              <a:rPr lang="en-US" altLang="zh-TW" smtClean="0">
                <a:latin typeface="Arial" charset="0"/>
              </a:rPr>
              <a:pPr/>
              <a:t>48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27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F6CE4D-F058-42D3-BD53-EC7163C0F4C8}" type="slidenum">
              <a:rPr lang="en-US" altLang="zh-TW" smtClean="0">
                <a:latin typeface="Arial" charset="0"/>
              </a:rPr>
              <a:pPr/>
              <a:t>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145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260C4-F14D-4938-9796-8195DE81E258}" type="slidenum">
              <a:rPr lang="en-US" altLang="zh-TW" smtClean="0">
                <a:latin typeface="Arial" charset="0"/>
              </a:rPr>
              <a:pPr/>
              <a:t>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320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FD188-9BDE-4B5B-B31E-1B4CCE9DFB21}" type="slidenum">
              <a:rPr lang="en-US" altLang="zh-TW" smtClean="0">
                <a:latin typeface="Arial" charset="0"/>
              </a:rPr>
              <a:pPr/>
              <a:t>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67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9BE92A-BA8D-415B-8061-C290344C3F70}" type="slidenum">
              <a:rPr lang="en-US" altLang="zh-TW" smtClean="0">
                <a:latin typeface="Arial" charset="0"/>
              </a:rPr>
              <a:pPr/>
              <a:t>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11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6D198-BA57-4751-96CD-E88A0161ADE6}" type="slidenum">
              <a:rPr lang="en-US" altLang="zh-TW" smtClean="0">
                <a:latin typeface="Arial" charset="0"/>
              </a:rPr>
              <a:pPr/>
              <a:t>10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1288" y="858838"/>
            <a:ext cx="7631113" cy="4294187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5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371" y="9180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755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5865-8A8D-47B4-8805-5E9883D7316B}" type="datetime1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  <a:extLst/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群組 10"/>
          <p:cNvGrpSpPr/>
          <p:nvPr userDrawn="1"/>
        </p:nvGrpSpPr>
        <p:grpSpPr>
          <a:xfrm>
            <a:off x="1686163" y="2817683"/>
            <a:ext cx="8750275" cy="1465262"/>
            <a:chOff x="1662409" y="2910250"/>
            <a:chExt cx="8750275" cy="1465262"/>
          </a:xfrm>
        </p:grpSpPr>
        <p:pic>
          <p:nvPicPr>
            <p:cNvPr id="12" name="Picture 2" descr="C:\Users\howard\Dropbox\IEET102\slides\校園景觀\IMG_0961-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62409" y="2910250"/>
              <a:ext cx="2197072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 descr="C:\Users\howard\Dropbox\IEET102\slides\校園景觀\IMG_0922-2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438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4" descr="C:\Users\howard\Dropbox\IEET102\slides\校園景觀\IMG_0947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45197" y="2910250"/>
              <a:ext cx="2198687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5" descr="C:\Users\howard\Dropbox\IEET102\slides\科研大樓與6教\IMG_1109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2282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46797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AB2A-5957-4E3B-A7A4-4BA335478448}" type="datetime1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96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3C23-C4C4-49FB-A357-48FD93922063}" type="datetime1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5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32BE-BB21-40FB-B55A-6E2A0B45C3CD}" type="datetime1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316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E1F4-F70E-413B-AF30-84540E2106C3}" type="datetime1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410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2FBA-1306-4D80-A5CE-72F12DEA4333}" type="datetime1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55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3A3-F83E-4D20-82E6-6D18E3BA3DE3}" type="datetime1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96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C60F-5701-4D14-95BD-358467CB5B92}" type="datetime1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03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589-EACE-4DB5-A366-8C11361BD187}" type="datetime1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33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9C06-979A-4A11-AA51-75BFD8389EE3}" type="datetime1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E142-C788-4CFC-8CCA-B0C62C2AE9FF}" type="datetime1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68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87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33679-5F3D-4E0C-B099-57C9D88F39FC}" type="datetime1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37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14" cstate="print">
            <a:extLst/>
          </a:blip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  <a:extLst/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22"/>
          <p:cNvSpPr>
            <a:spLocks noChangeShapeType="1"/>
          </p:cNvSpPr>
          <p:nvPr userDrawn="1"/>
        </p:nvSpPr>
        <p:spPr bwMode="auto">
          <a:xfrm>
            <a:off x="321277" y="1555751"/>
            <a:ext cx="11524734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2" name="Line 23"/>
          <p:cNvSpPr>
            <a:spLocks noChangeShapeType="1"/>
          </p:cNvSpPr>
          <p:nvPr userDrawn="1"/>
        </p:nvSpPr>
        <p:spPr bwMode="auto">
          <a:xfrm>
            <a:off x="1044457" y="1684381"/>
            <a:ext cx="10357022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3" name="Line 25"/>
          <p:cNvSpPr>
            <a:spLocks noChangeShapeType="1"/>
          </p:cNvSpPr>
          <p:nvPr userDrawn="1"/>
        </p:nvSpPr>
        <p:spPr bwMode="auto">
          <a:xfrm flipH="1">
            <a:off x="838200" y="623887"/>
            <a:ext cx="6178" cy="11999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9" name="Oval 26"/>
          <p:cNvSpPr>
            <a:spLocks noChangeArrowheads="1"/>
          </p:cNvSpPr>
          <p:nvPr userDrawn="1"/>
        </p:nvSpPr>
        <p:spPr bwMode="auto">
          <a:xfrm>
            <a:off x="631943" y="1342768"/>
            <a:ext cx="412514" cy="395181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60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Slides%20for%20Induction.pdf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Analysis Tools</a:t>
            </a:r>
            <a:endParaRPr lang="zh-TW" altLang="en-US" dirty="0" smtClean="0"/>
          </a:p>
        </p:txBody>
      </p:sp>
      <p:sp>
        <p:nvSpPr>
          <p:cNvPr id="4099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i="1" dirty="0" err="1"/>
              <a:t>Chuan</a:t>
            </a:r>
            <a:r>
              <a:rPr lang="en-US" altLang="zh-TW" i="1" dirty="0"/>
              <a:t>-Ming Liu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Computer Science &amp; Information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National Taipei University of Technology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Taiwan</a:t>
            </a:r>
          </a:p>
        </p:txBody>
      </p:sp>
      <p:pic>
        <p:nvPicPr>
          <p:cNvPr id="4100" name="Picture 2" descr="C:\Users\howard\Dropbox\IEET102\slides\校園景觀\IMG_0961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517" y="3112294"/>
            <a:ext cx="2120900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3" descr="C:\Users\howard\Dropbox\IEET102\slides\校園景觀\IMG_0922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9104" y="3061495"/>
            <a:ext cx="2184400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4" descr="C:\Users\howard\Dropbox\IEET102\slides\校園景觀\IMG_094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90418" y="3061494"/>
            <a:ext cx="21986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5" descr="C:\Users\howard\Dropbox\IEET102\slides\科研大樓與6教\IMG_110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3504" y="3061495"/>
            <a:ext cx="2184400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168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Some Common Functions (3)</a:t>
            </a:r>
          </a:p>
        </p:txBody>
      </p:sp>
      <p:sp>
        <p:nvSpPr>
          <p:cNvPr id="1911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b="1" i="1" dirty="0" smtClean="0">
                <a:solidFill>
                  <a:srgbClr val="0000CC"/>
                </a:solidFill>
              </a:rPr>
              <a:t>Exponential function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)=</a:t>
            </a:r>
            <a:r>
              <a:rPr lang="en-US" altLang="zh-TW" i="1" dirty="0" err="1" smtClean="0"/>
              <a:t>b</a:t>
            </a:r>
            <a:r>
              <a:rPr lang="en-US" altLang="zh-TW" i="1" baseline="30000" dirty="0" err="1" smtClean="0"/>
              <a:t>n</a:t>
            </a:r>
            <a:r>
              <a:rPr lang="en-US" altLang="zh-TW" dirty="0" smtClean="0"/>
              <a:t>, where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 is the </a:t>
            </a:r>
            <a:r>
              <a:rPr lang="en-US" altLang="zh-TW" b="1" dirty="0" smtClean="0"/>
              <a:t>base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is the </a:t>
            </a:r>
            <a:r>
              <a:rPr lang="en-US" altLang="zh-TW" b="1" dirty="0" smtClean="0"/>
              <a:t>exponent</a:t>
            </a:r>
            <a:r>
              <a:rPr lang="en-US" altLang="zh-TW" dirty="0" smtClean="0"/>
              <a:t> respectively.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Given positive integers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, and </a:t>
            </a:r>
            <a:r>
              <a:rPr lang="en-US" altLang="zh-TW" i="1" dirty="0" smtClean="0"/>
              <a:t>c</a:t>
            </a:r>
            <a:r>
              <a:rPr lang="en-US" altLang="zh-TW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(</a:t>
            </a:r>
            <a:r>
              <a:rPr lang="en-US" altLang="zh-TW" i="1" dirty="0" err="1" smtClean="0"/>
              <a:t>b</a:t>
            </a:r>
            <a:r>
              <a:rPr lang="en-US" altLang="zh-TW" i="1" baseline="30000" dirty="0" err="1" smtClean="0"/>
              <a:t>a</a:t>
            </a:r>
            <a:r>
              <a:rPr lang="en-US" altLang="zh-TW" dirty="0" smtClean="0"/>
              <a:t>)</a:t>
            </a:r>
            <a:r>
              <a:rPr lang="en-US" altLang="zh-TW" i="1" baseline="30000" dirty="0" smtClean="0"/>
              <a:t>c</a:t>
            </a:r>
            <a:r>
              <a:rPr lang="en-US" altLang="zh-TW" dirty="0" smtClean="0"/>
              <a:t>=</a:t>
            </a:r>
            <a:r>
              <a:rPr lang="en-US" altLang="zh-TW" i="1" dirty="0" err="1" smtClean="0"/>
              <a:t>b</a:t>
            </a:r>
            <a:r>
              <a:rPr lang="en-US" altLang="zh-TW" i="1" baseline="30000" dirty="0" err="1" smtClean="0"/>
              <a:t>ac</a:t>
            </a:r>
            <a:endParaRPr lang="en-US" altLang="zh-TW" i="1" baseline="30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i="1" dirty="0" err="1" smtClean="0"/>
              <a:t>b</a:t>
            </a:r>
            <a:r>
              <a:rPr lang="en-US" altLang="zh-TW" i="1" baseline="30000" dirty="0" err="1" smtClean="0"/>
              <a:t>a</a:t>
            </a:r>
            <a:r>
              <a:rPr lang="en-US" altLang="zh-TW" i="1" dirty="0" err="1" smtClean="0"/>
              <a:t>b</a:t>
            </a:r>
            <a:r>
              <a:rPr lang="en-US" altLang="zh-TW" i="1" baseline="30000" dirty="0" err="1" smtClean="0"/>
              <a:t>c</a:t>
            </a:r>
            <a:r>
              <a:rPr lang="en-US" altLang="zh-TW" dirty="0" smtClean="0"/>
              <a:t>=</a:t>
            </a:r>
            <a:r>
              <a:rPr lang="en-US" altLang="zh-TW" i="1" dirty="0" err="1" smtClean="0"/>
              <a:t>b</a:t>
            </a:r>
            <a:r>
              <a:rPr lang="en-US" altLang="zh-TW" i="1" baseline="30000" dirty="0" err="1" smtClean="0"/>
              <a:t>a+c</a:t>
            </a:r>
            <a:endParaRPr lang="en-US" altLang="zh-TW" i="1" baseline="30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i="1" dirty="0" err="1" smtClean="0"/>
              <a:t>b</a:t>
            </a:r>
            <a:r>
              <a:rPr lang="en-US" altLang="zh-TW" i="1" baseline="30000" dirty="0" err="1" smtClean="0"/>
              <a:t>a</a:t>
            </a:r>
            <a:r>
              <a:rPr lang="en-US" altLang="zh-TW" i="1" dirty="0" smtClean="0"/>
              <a:t>/</a:t>
            </a:r>
            <a:r>
              <a:rPr lang="en-US" altLang="zh-TW" i="1" dirty="0" err="1" smtClean="0"/>
              <a:t>b</a:t>
            </a:r>
            <a:r>
              <a:rPr lang="en-US" altLang="zh-TW" i="1" baseline="30000" dirty="0" err="1" smtClean="0"/>
              <a:t>c</a:t>
            </a:r>
            <a:r>
              <a:rPr lang="en-US" altLang="zh-TW" dirty="0" smtClean="0"/>
              <a:t>=</a:t>
            </a:r>
            <a:r>
              <a:rPr lang="en-US" altLang="zh-TW" i="1" dirty="0" err="1" smtClean="0"/>
              <a:t>b</a:t>
            </a:r>
            <a:r>
              <a:rPr lang="en-US" altLang="zh-TW" i="1" baseline="30000" dirty="0" err="1" smtClean="0"/>
              <a:t>a</a:t>
            </a:r>
            <a:r>
              <a:rPr lang="en-US" altLang="zh-TW" i="1" baseline="30000" dirty="0" smtClean="0"/>
              <a:t>-c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For real number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)=</a:t>
            </a:r>
            <a:r>
              <a:rPr lang="en-US" altLang="zh-TW" i="1" dirty="0" err="1" smtClean="0"/>
              <a:t>b</a:t>
            </a:r>
            <a:r>
              <a:rPr lang="en-US" altLang="zh-TW" i="1" baseline="30000" dirty="0" err="1" smtClean="0"/>
              <a:t>x</a:t>
            </a:r>
            <a:r>
              <a:rPr lang="en-US" altLang="zh-TW" dirty="0" smtClean="0"/>
              <a:t> still holds.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b="1" i="1" dirty="0" smtClean="0">
                <a:solidFill>
                  <a:srgbClr val="FF0000"/>
                </a:solidFill>
              </a:rPr>
              <a:t>Geometric Sums</a:t>
            </a:r>
            <a:r>
              <a:rPr lang="en-US" altLang="zh-TW" dirty="0" smtClean="0"/>
              <a:t>: For integer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≧ 0 and any real number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&gt; 0 but ≠1, 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64BA0B-667A-42EA-A196-E4859984A349}" type="slidenum">
              <a:rPr lang="en-US" altLang="zh-TW" smtClean="0">
                <a:latin typeface="Arial" charset="0"/>
              </a:rPr>
              <a:pPr/>
              <a:t>10</a:t>
            </a:fld>
            <a:endParaRPr lang="en-US" altLang="zh-TW" smtClean="0">
              <a:latin typeface="Arial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33" y="5589241"/>
            <a:ext cx="5410211" cy="73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51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1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1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1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1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91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1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91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18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Some Common Functions (4)</a:t>
            </a:r>
          </a:p>
        </p:txBody>
      </p:sp>
      <p:sp>
        <p:nvSpPr>
          <p:cNvPr id="1913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b="1" i="1" dirty="0" smtClean="0">
                <a:solidFill>
                  <a:srgbClr val="0000CC"/>
                </a:solidFill>
              </a:rPr>
              <a:t>Logarithm function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log</a:t>
            </a:r>
            <a:r>
              <a:rPr lang="en-US" altLang="zh-TW" i="1" baseline="-25000" dirty="0" err="1" smtClean="0"/>
              <a:t>b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, for some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&gt;1.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i="1" dirty="0" smtClean="0"/>
              <a:t>x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log</a:t>
            </a:r>
            <a:r>
              <a:rPr lang="en-US" altLang="zh-TW" i="1" baseline="-25000" dirty="0" err="1" smtClean="0"/>
              <a:t>b</a:t>
            </a:r>
            <a:r>
              <a:rPr lang="en-US" altLang="zh-TW" i="1" dirty="0" err="1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cs typeface="Times New Roman" pitchFamily="18" charset="0"/>
              </a:rPr>
              <a:t>≡ </a:t>
            </a:r>
            <a:r>
              <a:rPr lang="en-US" altLang="zh-TW" i="1" dirty="0" err="1" smtClean="0">
                <a:cs typeface="Times New Roman" pitchFamily="18" charset="0"/>
              </a:rPr>
              <a:t>b</a:t>
            </a:r>
            <a:r>
              <a:rPr lang="en-US" altLang="zh-TW" i="1" baseline="30000" dirty="0" err="1" smtClean="0">
                <a:cs typeface="Times New Roman" pitchFamily="18" charset="0"/>
              </a:rPr>
              <a:t>x</a:t>
            </a:r>
            <a:r>
              <a:rPr lang="en-US" altLang="zh-TW" dirty="0" smtClean="0">
                <a:cs typeface="Times New Roman" pitchFamily="18" charset="0"/>
              </a:rPr>
              <a:t>=</a:t>
            </a:r>
            <a:r>
              <a:rPr lang="en-US" altLang="zh-TW" i="1" dirty="0" smtClean="0">
                <a:cs typeface="Times New Roman" pitchFamily="18" charset="0"/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err="1" smtClean="0">
                <a:cs typeface="Times New Roman" pitchFamily="18" charset="0"/>
              </a:rPr>
              <a:t>log</a:t>
            </a:r>
            <a:r>
              <a:rPr lang="en-US" altLang="zh-TW" i="1" baseline="-25000" dirty="0" err="1" smtClean="0">
                <a:cs typeface="Times New Roman" pitchFamily="18" charset="0"/>
              </a:rPr>
              <a:t>b</a:t>
            </a:r>
            <a:r>
              <a:rPr lang="en-US" altLang="zh-TW" dirty="0" smtClean="0">
                <a:cs typeface="Times New Roman" pitchFamily="18" charset="0"/>
              </a:rPr>
              <a:t> 1=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cs typeface="Times New Roman" pitchFamily="18" charset="0"/>
              </a:rPr>
              <a:t>in computer science, the base is 2, so log </a:t>
            </a:r>
            <a:r>
              <a:rPr lang="en-US" altLang="zh-TW" i="1" dirty="0" smtClean="0">
                <a:cs typeface="Times New Roman" pitchFamily="18" charset="0"/>
              </a:rPr>
              <a:t>n</a:t>
            </a:r>
            <a:r>
              <a:rPr lang="en-US" altLang="zh-TW" dirty="0" smtClean="0">
                <a:cs typeface="Times New Roman" pitchFamily="18" charset="0"/>
              </a:rPr>
              <a:t> = log</a:t>
            </a:r>
            <a:r>
              <a:rPr lang="en-US" altLang="zh-TW" baseline="-25000" dirty="0" smtClean="0">
                <a:cs typeface="Times New Roman" pitchFamily="18" charset="0"/>
              </a:rPr>
              <a:t>2</a:t>
            </a:r>
            <a:r>
              <a:rPr lang="en-US" altLang="zh-TW" dirty="0" smtClean="0">
                <a:cs typeface="Times New Roman" pitchFamily="18" charset="0"/>
              </a:rPr>
              <a:t> </a:t>
            </a:r>
            <a:r>
              <a:rPr lang="en-US" altLang="zh-TW" i="1" dirty="0" smtClean="0">
                <a:cs typeface="Times New Roman" pitchFamily="18" charset="0"/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cs typeface="Times New Roman" pitchFamily="18" charset="0"/>
              </a:rPr>
              <a:t>real numbers, </a:t>
            </a:r>
            <a:r>
              <a:rPr lang="en-US" altLang="zh-TW" i="1" dirty="0" smtClean="0">
                <a:cs typeface="Times New Roman" pitchFamily="18" charset="0"/>
              </a:rPr>
              <a:t>a</a:t>
            </a:r>
            <a:r>
              <a:rPr lang="en-US" altLang="zh-TW" dirty="0" smtClean="0">
                <a:cs typeface="Times New Roman" pitchFamily="18" charset="0"/>
              </a:rPr>
              <a:t>&gt;0, </a:t>
            </a:r>
            <a:r>
              <a:rPr lang="en-US" altLang="zh-TW" i="1" dirty="0" smtClean="0">
                <a:cs typeface="Times New Roman" pitchFamily="18" charset="0"/>
              </a:rPr>
              <a:t>b</a:t>
            </a:r>
            <a:r>
              <a:rPr lang="en-US" altLang="zh-TW" dirty="0" smtClean="0">
                <a:cs typeface="Times New Roman" pitchFamily="18" charset="0"/>
              </a:rPr>
              <a:t>&gt;1, </a:t>
            </a:r>
            <a:r>
              <a:rPr lang="en-US" altLang="zh-TW" i="1" dirty="0" smtClean="0">
                <a:cs typeface="Times New Roman" pitchFamily="18" charset="0"/>
              </a:rPr>
              <a:t>c</a:t>
            </a:r>
            <a:r>
              <a:rPr lang="en-US" altLang="zh-TW" dirty="0" smtClean="0">
                <a:cs typeface="Times New Roman" pitchFamily="18" charset="0"/>
              </a:rPr>
              <a:t>&gt;0, and </a:t>
            </a:r>
            <a:r>
              <a:rPr lang="en-US" altLang="zh-TW" i="1" dirty="0" smtClean="0">
                <a:cs typeface="Times New Roman" pitchFamily="18" charset="0"/>
              </a:rPr>
              <a:t>d</a:t>
            </a:r>
            <a:r>
              <a:rPr lang="en-US" altLang="zh-TW" dirty="0" smtClean="0">
                <a:cs typeface="Times New Roman" pitchFamily="18" charset="0"/>
              </a:rPr>
              <a:t>&gt;1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err="1" smtClean="0">
                <a:cs typeface="Times New Roman" pitchFamily="18" charset="0"/>
              </a:rPr>
              <a:t>log</a:t>
            </a:r>
            <a:r>
              <a:rPr lang="en-US" altLang="zh-TW" i="1" baseline="-25000" dirty="0" err="1" smtClean="0">
                <a:cs typeface="Times New Roman" pitchFamily="18" charset="0"/>
              </a:rPr>
              <a:t>b</a:t>
            </a:r>
            <a:r>
              <a:rPr lang="en-US" altLang="zh-TW" i="1" dirty="0" err="1" smtClean="0">
                <a:cs typeface="Times New Roman" pitchFamily="18" charset="0"/>
              </a:rPr>
              <a:t>ac</a:t>
            </a:r>
            <a:r>
              <a:rPr lang="en-US" altLang="zh-TW" i="1" dirty="0" smtClean="0">
                <a:cs typeface="Times New Roman" pitchFamily="18" charset="0"/>
              </a:rPr>
              <a:t> </a:t>
            </a:r>
            <a:r>
              <a:rPr lang="en-US" altLang="zh-TW" dirty="0" smtClean="0">
                <a:cs typeface="Times New Roman" pitchFamily="18" charset="0"/>
              </a:rPr>
              <a:t>= </a:t>
            </a:r>
            <a:r>
              <a:rPr lang="en-US" altLang="zh-TW" dirty="0" err="1" smtClean="0">
                <a:cs typeface="Times New Roman" pitchFamily="18" charset="0"/>
              </a:rPr>
              <a:t>log</a:t>
            </a:r>
            <a:r>
              <a:rPr lang="en-US" altLang="zh-TW" i="1" baseline="-25000" dirty="0" err="1" smtClean="0">
                <a:cs typeface="Times New Roman" pitchFamily="18" charset="0"/>
              </a:rPr>
              <a:t>b</a:t>
            </a:r>
            <a:r>
              <a:rPr lang="en-US" altLang="zh-TW" i="1" dirty="0" err="1" smtClean="0">
                <a:cs typeface="Times New Roman" pitchFamily="18" charset="0"/>
              </a:rPr>
              <a:t>a</a:t>
            </a:r>
            <a:r>
              <a:rPr lang="en-US" altLang="zh-TW" dirty="0" err="1" smtClean="0">
                <a:cs typeface="Times New Roman" pitchFamily="18" charset="0"/>
              </a:rPr>
              <a:t>+log</a:t>
            </a:r>
            <a:r>
              <a:rPr lang="en-US" altLang="zh-TW" i="1" baseline="-25000" dirty="0" err="1" smtClean="0">
                <a:cs typeface="Times New Roman" pitchFamily="18" charset="0"/>
              </a:rPr>
              <a:t>b</a:t>
            </a:r>
            <a:r>
              <a:rPr lang="en-US" altLang="zh-TW" i="1" dirty="0" err="1" smtClean="0">
                <a:cs typeface="Times New Roman" pitchFamily="18" charset="0"/>
              </a:rPr>
              <a:t>c</a:t>
            </a:r>
            <a:r>
              <a:rPr lang="en-US" altLang="zh-TW" i="1" dirty="0" smtClean="0">
                <a:cs typeface="Times New Roman" pitchFamily="18" charset="0"/>
              </a:rPr>
              <a:t> </a:t>
            </a:r>
            <a:r>
              <a:rPr lang="en-US" altLang="zh-TW" dirty="0" smtClean="0">
                <a:cs typeface="Times New Roman" pitchFamily="18" charset="0"/>
              </a:rPr>
              <a:t>(</a:t>
            </a:r>
            <a:r>
              <a:rPr lang="en-US" altLang="zh-TW" dirty="0" err="1" smtClean="0">
                <a:cs typeface="Times New Roman" pitchFamily="18" charset="0"/>
              </a:rPr>
              <a:t>log</a:t>
            </a:r>
            <a:r>
              <a:rPr lang="en-US" altLang="zh-TW" i="1" baseline="-25000" dirty="0" err="1" smtClean="0">
                <a:cs typeface="Times New Roman" pitchFamily="18" charset="0"/>
              </a:rPr>
              <a:t>b</a:t>
            </a:r>
            <a:r>
              <a:rPr lang="en-US" altLang="zh-TW" i="1" dirty="0" err="1" smtClean="0">
                <a:cs typeface="Times New Roman" pitchFamily="18" charset="0"/>
              </a:rPr>
              <a:t>a</a:t>
            </a:r>
            <a:r>
              <a:rPr lang="en-US" altLang="zh-TW" i="1" dirty="0" smtClean="0">
                <a:cs typeface="Times New Roman" pitchFamily="18" charset="0"/>
              </a:rPr>
              <a:t>/c</a:t>
            </a:r>
            <a:r>
              <a:rPr lang="en-US" altLang="zh-TW" dirty="0" smtClean="0">
                <a:cs typeface="Times New Roman" pitchFamily="18" charset="0"/>
              </a:rPr>
              <a:t>=</a:t>
            </a:r>
            <a:r>
              <a:rPr lang="en-US" altLang="zh-TW" dirty="0" err="1" smtClean="0">
                <a:cs typeface="Times New Roman" pitchFamily="18" charset="0"/>
              </a:rPr>
              <a:t>log</a:t>
            </a:r>
            <a:r>
              <a:rPr lang="en-US" altLang="zh-TW" i="1" baseline="-25000" dirty="0" err="1" smtClean="0">
                <a:cs typeface="Times New Roman" pitchFamily="18" charset="0"/>
              </a:rPr>
              <a:t>b</a:t>
            </a:r>
            <a:r>
              <a:rPr lang="en-US" altLang="zh-TW" i="1" dirty="0" err="1" smtClean="0">
                <a:cs typeface="Times New Roman" pitchFamily="18" charset="0"/>
              </a:rPr>
              <a:t>a</a:t>
            </a:r>
            <a:r>
              <a:rPr lang="en-US" altLang="zh-TW" dirty="0" err="1" smtClean="0">
                <a:cs typeface="Times New Roman" pitchFamily="18" charset="0"/>
              </a:rPr>
              <a:t>-log</a:t>
            </a:r>
            <a:r>
              <a:rPr lang="en-US" altLang="zh-TW" i="1" baseline="-25000" dirty="0" err="1" smtClean="0">
                <a:cs typeface="Times New Roman" pitchFamily="18" charset="0"/>
              </a:rPr>
              <a:t>b</a:t>
            </a:r>
            <a:r>
              <a:rPr lang="en-US" altLang="zh-TW" i="1" dirty="0" err="1" smtClean="0">
                <a:cs typeface="Times New Roman" pitchFamily="18" charset="0"/>
              </a:rPr>
              <a:t>c</a:t>
            </a:r>
            <a:r>
              <a:rPr lang="en-US" altLang="zh-TW" dirty="0" smtClean="0">
                <a:cs typeface="Times New Roman" pitchFamily="18" charset="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err="1" smtClean="0">
                <a:cs typeface="Times New Roman" pitchFamily="18" charset="0"/>
              </a:rPr>
              <a:t>log</a:t>
            </a:r>
            <a:r>
              <a:rPr lang="en-US" altLang="zh-TW" i="1" baseline="-25000" dirty="0" err="1" smtClean="0">
                <a:cs typeface="Times New Roman" pitchFamily="18" charset="0"/>
              </a:rPr>
              <a:t>b</a:t>
            </a:r>
            <a:r>
              <a:rPr lang="en-US" altLang="zh-TW" i="1" dirty="0" err="1" smtClean="0">
                <a:cs typeface="Times New Roman" pitchFamily="18" charset="0"/>
              </a:rPr>
              <a:t>a</a:t>
            </a:r>
            <a:r>
              <a:rPr lang="en-US" altLang="zh-TW" i="1" baseline="30000" dirty="0" err="1" smtClean="0">
                <a:cs typeface="Times New Roman" pitchFamily="18" charset="0"/>
              </a:rPr>
              <a:t>c</a:t>
            </a:r>
            <a:r>
              <a:rPr lang="en-US" altLang="zh-TW" dirty="0" smtClean="0">
                <a:cs typeface="Times New Roman" pitchFamily="18" charset="0"/>
              </a:rPr>
              <a:t>=</a:t>
            </a:r>
            <a:r>
              <a:rPr lang="en-US" altLang="zh-TW" i="1" dirty="0" err="1" smtClean="0">
                <a:cs typeface="Times New Roman" pitchFamily="18" charset="0"/>
              </a:rPr>
              <a:t>c</a:t>
            </a:r>
            <a:r>
              <a:rPr lang="en-US" altLang="zh-TW" dirty="0" err="1" smtClean="0">
                <a:cs typeface="Times New Roman" pitchFamily="18" charset="0"/>
              </a:rPr>
              <a:t>log</a:t>
            </a:r>
            <a:r>
              <a:rPr lang="en-US" altLang="zh-TW" i="1" baseline="-25000" dirty="0" err="1" smtClean="0">
                <a:cs typeface="Times New Roman" pitchFamily="18" charset="0"/>
              </a:rPr>
              <a:t>b</a:t>
            </a:r>
            <a:r>
              <a:rPr lang="en-US" altLang="zh-TW" i="1" dirty="0" err="1" smtClean="0">
                <a:cs typeface="Times New Roman" pitchFamily="18" charset="0"/>
              </a:rPr>
              <a:t>a</a:t>
            </a:r>
            <a:endParaRPr lang="en-US" altLang="zh-TW" i="1" dirty="0" smtClean="0">
              <a:cs typeface="Times New Roman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err="1" smtClean="0">
                <a:cs typeface="Times New Roman" pitchFamily="18" charset="0"/>
              </a:rPr>
              <a:t>log</a:t>
            </a:r>
            <a:r>
              <a:rPr lang="en-US" altLang="zh-TW" i="1" baseline="-25000" dirty="0" err="1" smtClean="0">
                <a:cs typeface="Times New Roman" pitchFamily="18" charset="0"/>
              </a:rPr>
              <a:t>b</a:t>
            </a:r>
            <a:r>
              <a:rPr lang="en-US" altLang="zh-TW" i="1" dirty="0" err="1" smtClean="0">
                <a:cs typeface="Times New Roman" pitchFamily="18" charset="0"/>
              </a:rPr>
              <a:t>a</a:t>
            </a:r>
            <a:r>
              <a:rPr lang="en-US" altLang="zh-TW" dirty="0" smtClean="0">
                <a:cs typeface="Times New Roman" pitchFamily="18" charset="0"/>
              </a:rPr>
              <a:t>=</a:t>
            </a:r>
            <a:r>
              <a:rPr lang="en-US" altLang="zh-TW" dirty="0" err="1" smtClean="0">
                <a:cs typeface="Times New Roman" pitchFamily="18" charset="0"/>
              </a:rPr>
              <a:t>log</a:t>
            </a:r>
            <a:r>
              <a:rPr lang="en-US" altLang="zh-TW" i="1" baseline="-25000" dirty="0" err="1" smtClean="0">
                <a:cs typeface="Times New Roman" pitchFamily="18" charset="0"/>
              </a:rPr>
              <a:t>d</a:t>
            </a:r>
            <a:r>
              <a:rPr lang="en-US" altLang="zh-TW" i="1" dirty="0" err="1" smtClean="0">
                <a:cs typeface="Times New Roman" pitchFamily="18" charset="0"/>
              </a:rPr>
              <a:t>a</a:t>
            </a:r>
            <a:r>
              <a:rPr lang="en-US" altLang="zh-TW" dirty="0" smtClean="0">
                <a:cs typeface="Times New Roman" pitchFamily="18" charset="0"/>
              </a:rPr>
              <a:t>/</a:t>
            </a:r>
            <a:r>
              <a:rPr lang="en-US" altLang="zh-TW" dirty="0" err="1" smtClean="0">
                <a:cs typeface="Times New Roman" pitchFamily="18" charset="0"/>
              </a:rPr>
              <a:t>log</a:t>
            </a:r>
            <a:r>
              <a:rPr lang="en-US" altLang="zh-TW" i="1" baseline="-25000" dirty="0" err="1" smtClean="0">
                <a:cs typeface="Times New Roman" pitchFamily="18" charset="0"/>
              </a:rPr>
              <a:t>d</a:t>
            </a:r>
            <a:r>
              <a:rPr lang="en-US" altLang="zh-TW" i="1" dirty="0" err="1" smtClean="0">
                <a:cs typeface="Times New Roman" pitchFamily="18" charset="0"/>
              </a:rPr>
              <a:t>b</a:t>
            </a:r>
            <a:endParaRPr lang="en-US" altLang="zh-TW" i="1" dirty="0" smtClean="0">
              <a:cs typeface="Times New Roman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i="1" dirty="0" smtClean="0">
                <a:cs typeface="Times New Roman" pitchFamily="18" charset="0"/>
              </a:rPr>
              <a:t>b</a:t>
            </a:r>
            <a:r>
              <a:rPr lang="en-US" altLang="zh-TW" baseline="30000" dirty="0" smtClean="0">
                <a:cs typeface="Times New Roman" pitchFamily="18" charset="0"/>
              </a:rPr>
              <a:t>log </a:t>
            </a:r>
            <a:r>
              <a:rPr lang="en-US" altLang="zh-TW" i="1" baseline="30000" dirty="0" smtClean="0">
                <a:cs typeface="Times New Roman" pitchFamily="18" charset="0"/>
              </a:rPr>
              <a:t>a</a:t>
            </a:r>
            <a:r>
              <a:rPr lang="en-US" altLang="zh-TW" dirty="0" smtClean="0">
                <a:cs typeface="Times New Roman" pitchFamily="18" charset="0"/>
              </a:rPr>
              <a:t>=</a:t>
            </a:r>
            <a:r>
              <a:rPr lang="en-US" altLang="zh-TW" i="1" dirty="0" err="1" smtClean="0">
                <a:cs typeface="Times New Roman" pitchFamily="18" charset="0"/>
              </a:rPr>
              <a:t>a</a:t>
            </a:r>
            <a:r>
              <a:rPr lang="en-US" altLang="zh-TW" baseline="30000" dirty="0" err="1" smtClean="0">
                <a:cs typeface="Times New Roman" pitchFamily="18" charset="0"/>
              </a:rPr>
              <a:t>log</a:t>
            </a:r>
            <a:r>
              <a:rPr lang="en-US" altLang="zh-TW" dirty="0" smtClean="0">
                <a:cs typeface="Times New Roman" pitchFamily="18" charset="0"/>
              </a:rPr>
              <a:t> </a:t>
            </a:r>
            <a:r>
              <a:rPr lang="en-US" altLang="zh-TW" i="1" baseline="30000" dirty="0" smtClean="0">
                <a:cs typeface="Times New Roman" pitchFamily="18" charset="0"/>
              </a:rPr>
              <a:t>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err="1" smtClean="0">
                <a:cs typeface="Times New Roman" pitchFamily="18" charset="0"/>
              </a:rPr>
              <a:t>log</a:t>
            </a:r>
            <a:r>
              <a:rPr lang="en-US" altLang="zh-TW" i="1" baseline="30000" dirty="0" err="1" smtClean="0">
                <a:cs typeface="Times New Roman" pitchFamily="18" charset="0"/>
              </a:rPr>
              <a:t>c</a:t>
            </a:r>
            <a:r>
              <a:rPr lang="en-US" altLang="zh-TW" i="1" dirty="0" err="1" smtClean="0">
                <a:cs typeface="Times New Roman" pitchFamily="18" charset="0"/>
              </a:rPr>
              <a:t>n</a:t>
            </a:r>
            <a:r>
              <a:rPr lang="en-US" altLang="zh-TW" dirty="0" smtClean="0">
                <a:cs typeface="Times New Roman" pitchFamily="18" charset="0"/>
              </a:rPr>
              <a:t> = (log </a:t>
            </a:r>
            <a:r>
              <a:rPr lang="en-US" altLang="zh-TW" i="1" dirty="0" smtClean="0">
                <a:cs typeface="Times New Roman" pitchFamily="18" charset="0"/>
              </a:rPr>
              <a:t>n</a:t>
            </a:r>
            <a:r>
              <a:rPr lang="en-US" altLang="zh-TW" dirty="0" smtClean="0">
                <a:cs typeface="Times New Roman" pitchFamily="18" charset="0"/>
              </a:rPr>
              <a:t>)</a:t>
            </a:r>
            <a:r>
              <a:rPr lang="en-US" altLang="zh-TW" i="1" baseline="30000" dirty="0" smtClean="0">
                <a:cs typeface="Times New Roman" pitchFamily="18" charset="0"/>
              </a:rPr>
              <a:t>c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9F2365-DF6F-41E5-A331-64654A12ACB8}" type="slidenum">
              <a:rPr lang="en-US" altLang="zh-TW" smtClean="0">
                <a:latin typeface="Arial" charset="0"/>
              </a:rPr>
              <a:pPr/>
              <a:t>11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1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1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1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1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1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1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1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1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91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913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385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Some Common Functions (5)</a:t>
            </a:r>
          </a:p>
        </p:txBody>
      </p:sp>
      <p:sp>
        <p:nvSpPr>
          <p:cNvPr id="1915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N-log-N function</a:t>
            </a:r>
            <a:r>
              <a:rPr lang="en-US" altLang="zh-TW" dirty="0" smtClean="0"/>
              <a:t>: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)=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log </a:t>
            </a:r>
            <a:r>
              <a:rPr lang="en-US" altLang="zh-TW" i="1" dirty="0" smtClean="0"/>
              <a:t>n</a:t>
            </a:r>
          </a:p>
          <a:p>
            <a:pPr eaLnBrk="1" hangingPunct="1"/>
            <a:r>
              <a:rPr lang="en-US" altLang="zh-TW" dirty="0" smtClean="0"/>
              <a:t>Note: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 is a real number</a:t>
            </a:r>
          </a:p>
          <a:p>
            <a:pPr lvl="1"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floor function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  <a:r>
              <a:rPr lang="en-US" altLang="zh-TW" dirty="0" smtClean="0"/>
              <a:t>of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: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)=</a:t>
            </a:r>
            <a:r>
              <a:rPr lang="en-US" altLang="zh-TW" dirty="0" smtClean="0">
                <a:sym typeface="Symbol" pitchFamily="18" charset="2"/>
              </a:rPr>
              <a:t></a:t>
            </a:r>
            <a:r>
              <a:rPr lang="en-US" altLang="zh-TW" i="1" dirty="0" smtClean="0">
                <a:sym typeface="Symbol" pitchFamily="18" charset="2"/>
              </a:rPr>
              <a:t>x</a:t>
            </a:r>
            <a:r>
              <a:rPr lang="en-US" altLang="zh-TW" dirty="0" smtClean="0">
                <a:sym typeface="Symbol" pitchFamily="18" charset="2"/>
              </a:rPr>
              <a:t>, largest integer ≦ </a:t>
            </a:r>
            <a:r>
              <a:rPr lang="en-US" altLang="zh-TW" i="1" dirty="0" smtClean="0">
                <a:sym typeface="Symbol" pitchFamily="18" charset="2"/>
              </a:rPr>
              <a:t>x</a:t>
            </a:r>
          </a:p>
          <a:p>
            <a:pPr lvl="1" eaLnBrk="1" hangingPunct="1"/>
            <a:r>
              <a:rPr lang="en-US" altLang="zh-TW" b="1" i="1" dirty="0" smtClean="0">
                <a:solidFill>
                  <a:srgbClr val="0000CC"/>
                </a:solidFill>
                <a:sym typeface="Symbol" pitchFamily="18" charset="2"/>
              </a:rPr>
              <a:t>ceiling function</a:t>
            </a:r>
            <a:r>
              <a:rPr lang="en-US" altLang="zh-TW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of </a:t>
            </a:r>
            <a:r>
              <a:rPr lang="en-US" altLang="zh-TW" i="1" dirty="0" smtClean="0">
                <a:sym typeface="Symbol" pitchFamily="18" charset="2"/>
              </a:rPr>
              <a:t>x</a:t>
            </a:r>
            <a:r>
              <a:rPr lang="en-US" altLang="zh-TW" dirty="0" smtClean="0">
                <a:sym typeface="Symbol" pitchFamily="18" charset="2"/>
              </a:rPr>
              <a:t>: </a:t>
            </a:r>
            <a:r>
              <a:rPr lang="en-US" altLang="zh-TW" i="1" dirty="0" smtClean="0">
                <a:sym typeface="Symbol" pitchFamily="18" charset="2"/>
              </a:rPr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x</a:t>
            </a:r>
            <a:r>
              <a:rPr lang="en-US" altLang="zh-TW" dirty="0" smtClean="0">
                <a:sym typeface="Symbol" pitchFamily="18" charset="2"/>
              </a:rPr>
              <a:t>)=</a:t>
            </a:r>
            <a:r>
              <a:rPr lang="en-US" altLang="zh-TW" i="1" dirty="0" smtClean="0">
                <a:sym typeface="Symbol" pitchFamily="18" charset="2"/>
              </a:rPr>
              <a:t>x</a:t>
            </a:r>
            <a:r>
              <a:rPr lang="en-US" altLang="zh-TW" dirty="0" smtClean="0">
                <a:sym typeface="Symbol" pitchFamily="18" charset="2"/>
              </a:rPr>
              <a:t>, smallest integer ≧ </a:t>
            </a:r>
            <a:r>
              <a:rPr lang="en-US" altLang="zh-TW" i="1" dirty="0" smtClean="0">
                <a:sym typeface="Symbol" pitchFamily="18" charset="2"/>
              </a:rPr>
              <a:t>x</a:t>
            </a:r>
          </a:p>
          <a:p>
            <a:pPr eaLnBrk="1" hangingPunct="1"/>
            <a:r>
              <a:rPr lang="en-US" altLang="zh-TW" b="1" i="1" dirty="0" smtClean="0">
                <a:solidFill>
                  <a:srgbClr val="FF0000"/>
                </a:solidFill>
                <a:sym typeface="Symbol" pitchFamily="18" charset="2"/>
              </a:rPr>
              <a:t>Growth rates</a:t>
            </a:r>
            <a:r>
              <a:rPr lang="en-US" altLang="zh-TW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of the seven functions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ym typeface="Symbol" pitchFamily="18" charset="2"/>
              </a:rPr>
              <a:t>		1 &lt; log </a:t>
            </a:r>
            <a:r>
              <a:rPr lang="en-US" altLang="zh-TW" i="1" dirty="0" smtClean="0">
                <a:sym typeface="Symbol" pitchFamily="18" charset="2"/>
              </a:rPr>
              <a:t>n </a:t>
            </a:r>
            <a:r>
              <a:rPr lang="en-US" altLang="zh-TW" dirty="0" smtClean="0">
                <a:sym typeface="Symbol" pitchFamily="18" charset="2"/>
              </a:rPr>
              <a:t>&lt; </a:t>
            </a:r>
            <a:r>
              <a:rPr lang="en-US" altLang="zh-TW" i="1" dirty="0" smtClean="0">
                <a:sym typeface="Symbol" pitchFamily="18" charset="2"/>
              </a:rPr>
              <a:t>n </a:t>
            </a:r>
            <a:r>
              <a:rPr lang="en-US" altLang="zh-TW" dirty="0" smtClean="0">
                <a:sym typeface="Symbol" pitchFamily="18" charset="2"/>
              </a:rPr>
              <a:t>&lt; 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dirty="0" err="1" smtClean="0">
                <a:sym typeface="Symbol" pitchFamily="18" charset="2"/>
              </a:rPr>
              <a:t>log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&lt;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&lt;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3</a:t>
            </a:r>
            <a:r>
              <a:rPr lang="en-US" altLang="zh-TW" dirty="0" smtClean="0">
                <a:sym typeface="Symbol" pitchFamily="18" charset="2"/>
              </a:rPr>
              <a:t> &lt;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i="1" baseline="30000" dirty="0" smtClean="0">
                <a:sym typeface="Symbol" pitchFamily="18" charset="2"/>
              </a:rPr>
              <a:t>n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FD9CC6-AA86-46CA-8F0D-5929EA2CFA29}" type="slidenum">
              <a:rPr lang="en-US" altLang="zh-TW" smtClean="0">
                <a:latin typeface="Arial" charset="0"/>
              </a:rPr>
              <a:pPr/>
              <a:t>12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03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1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1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1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1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15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91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90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Contents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Abstract Data Type (ADT)</a:t>
            </a:r>
            <a:endParaRPr lang="en-US" altLang="zh-TW" b="1" i="1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altLang="zh-TW" dirty="0" smtClean="0"/>
              <a:t>The Seven Functions Usually Used</a:t>
            </a:r>
          </a:p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Analysis of Algorithms</a:t>
            </a:r>
          </a:p>
          <a:p>
            <a:pPr eaLnBrk="1" hangingPunct="1"/>
            <a:r>
              <a:rPr lang="en-US" altLang="zh-TW" dirty="0" smtClean="0"/>
              <a:t>Simple Justification Techniques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7E2F95-CCEF-4EB7-B08A-7E3128326D95}" type="slidenum">
              <a:rPr lang="en-US" altLang="zh-TW" smtClean="0">
                <a:latin typeface="Arial" charset="0"/>
              </a:rPr>
              <a:pPr/>
              <a:t>13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6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Structures </a:t>
            </a:r>
            <a:r>
              <a:rPr lang="en-US" altLang="zh-TW" i="1" smtClean="0"/>
              <a:t>vs.</a:t>
            </a:r>
            <a:r>
              <a:rPr lang="en-US" altLang="zh-TW" smtClean="0"/>
              <a:t> Algorithms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Data Structures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Systematic way of organizing and accessing data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Algorithms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Step by step procedure for performing some task in a finite amount of time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6A8224-EF9D-4D49-8780-97EDD3D03B40}" type="slidenum">
              <a:rPr lang="en-US" altLang="zh-TW" smtClean="0">
                <a:latin typeface="Arial" charset="0"/>
              </a:rPr>
              <a:pPr/>
              <a:t>14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10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F4C53E-7DE9-4BDE-AB65-B7E30D90E1B3}" type="slidenum">
              <a:rPr lang="en-US" altLang="zh-TW" smtClean="0">
                <a:latin typeface="Arial" charset="0"/>
              </a:rPr>
              <a:pPr/>
              <a:t>15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Are They Good?</a:t>
            </a:r>
          </a:p>
        </p:txBody>
      </p:sp>
      <p:sp>
        <p:nvSpPr>
          <p:cNvPr id="192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How to tell some data structures and algorithms as “good”?</a:t>
            </a:r>
          </a:p>
          <a:p>
            <a:pPr lvl="1" eaLnBrk="1" hangingPunct="1"/>
            <a:r>
              <a:rPr lang="en-US" altLang="zh-TW" b="1" i="1" dirty="0" smtClean="0">
                <a:solidFill>
                  <a:srgbClr val="FF0000"/>
                </a:solidFill>
              </a:rPr>
              <a:t>running time</a:t>
            </a:r>
            <a:r>
              <a:rPr lang="en-US" altLang="zh-TW" dirty="0" smtClean="0"/>
              <a:t> </a:t>
            </a:r>
          </a:p>
          <a:p>
            <a:pPr lvl="1" eaLnBrk="1" hangingPunct="1"/>
            <a:r>
              <a:rPr lang="en-US" altLang="zh-TW" b="1" i="1" dirty="0" smtClean="0">
                <a:solidFill>
                  <a:srgbClr val="FF0000"/>
                </a:solidFill>
              </a:rPr>
              <a:t>space usage</a:t>
            </a:r>
            <a:r>
              <a:rPr lang="en-US" altLang="zh-TW" dirty="0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altLang="zh-TW" i="1" dirty="0" smtClean="0"/>
              <a:t>p.s.</a:t>
            </a:r>
            <a:r>
              <a:rPr lang="en-US" altLang="zh-TW" dirty="0" smtClean="0"/>
              <a:t> both </a:t>
            </a:r>
            <a:r>
              <a:rPr lang="en-US" altLang="zh-TW" i="1" dirty="0" smtClean="0"/>
              <a:t>increases with the input size</a:t>
            </a:r>
          </a:p>
          <a:p>
            <a:pPr eaLnBrk="1" hangingPunct="1"/>
            <a:r>
              <a:rPr lang="en-US" altLang="zh-TW" dirty="0" smtClean="0"/>
              <a:t>Need to learn some tools and concepts for the analysis</a:t>
            </a:r>
          </a:p>
        </p:txBody>
      </p:sp>
    </p:spTree>
    <p:extLst>
      <p:ext uri="{BB962C8B-B14F-4D97-AF65-F5344CB8AC3E}">
        <p14:creationId xmlns:p14="http://schemas.microsoft.com/office/powerpoint/2010/main" val="64151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2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2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Running Time</a:t>
            </a:r>
          </a:p>
        </p:txBody>
      </p:sp>
      <p:sp>
        <p:nvSpPr>
          <p:cNvPr id="192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b="1" i="1" dirty="0" smtClean="0">
                <a:solidFill>
                  <a:srgbClr val="0000CC"/>
                </a:solidFill>
              </a:rPr>
              <a:t>Running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varies for different inputs of the same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is affected by the hardware and software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increases with the input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can be studied by experiments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We are interested in characterizing the running time of an algorithm as </a:t>
            </a:r>
            <a:r>
              <a:rPr lang="en-US" altLang="zh-TW" b="1" i="1" dirty="0" smtClean="0">
                <a:solidFill>
                  <a:srgbClr val="FF0000"/>
                </a:solidFill>
              </a:rPr>
              <a:t>a function of the input size</a:t>
            </a:r>
            <a:r>
              <a:rPr lang="en-US" altLang="zh-TW" dirty="0" smtClean="0"/>
              <a:t>.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0E6851-E3EC-4097-A45C-91802C755EE8}" type="slidenum">
              <a:rPr lang="en-US" altLang="zh-TW" smtClean="0">
                <a:latin typeface="Arial" charset="0"/>
              </a:rPr>
              <a:pPr/>
              <a:t>16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2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2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2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2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2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409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35C4BB-AAC0-470E-86ED-D76654D3B9EA}" type="slidenum">
              <a:rPr lang="en-US" altLang="zh-TW" smtClean="0">
                <a:latin typeface="Arial" charset="0"/>
              </a:rPr>
              <a:pPr/>
              <a:t>17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Limitations on Experiments</a:t>
            </a:r>
          </a:p>
        </p:txBody>
      </p:sp>
      <p:sp>
        <p:nvSpPr>
          <p:cNvPr id="192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Three major limitations on experimental study</a:t>
            </a:r>
          </a:p>
          <a:p>
            <a:pPr lvl="1" eaLnBrk="1" hangingPunct="1"/>
            <a:r>
              <a:rPr lang="en-US" altLang="zh-TW" smtClean="0"/>
              <a:t>Results only for a limited set of test inputs</a:t>
            </a:r>
          </a:p>
          <a:p>
            <a:pPr lvl="1" eaLnBrk="1" hangingPunct="1"/>
            <a:r>
              <a:rPr lang="en-US" altLang="zh-TW" smtClean="0"/>
              <a:t>Difficult comparisons due to the experiment environments</a:t>
            </a:r>
          </a:p>
          <a:p>
            <a:pPr lvl="1" eaLnBrk="1" hangingPunct="1"/>
            <a:r>
              <a:rPr lang="en-US" altLang="zh-TW" smtClean="0"/>
              <a:t>Full implementation and execution of an algorithm</a:t>
            </a:r>
          </a:p>
          <a:p>
            <a:pPr eaLnBrk="1" hangingPunct="1"/>
            <a:r>
              <a:rPr lang="en-US" altLang="zh-TW" smtClean="0"/>
              <a:t>We prefer having an analysis tool which allows to avoid performing experiments</a:t>
            </a:r>
          </a:p>
        </p:txBody>
      </p:sp>
    </p:spTree>
    <p:extLst>
      <p:ext uri="{BB962C8B-B14F-4D97-AF65-F5344CB8AC3E}">
        <p14:creationId xmlns:p14="http://schemas.microsoft.com/office/powerpoint/2010/main" val="300356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2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2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2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2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61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9B1656-A1BA-4BEA-BBA8-7AB913F53B7C}" type="slidenum">
              <a:rPr lang="en-US" altLang="zh-TW" smtClean="0">
                <a:latin typeface="Arial" charset="0"/>
              </a:rPr>
              <a:pPr/>
              <a:t>18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Analysis Methodology</a:t>
            </a:r>
          </a:p>
        </p:txBody>
      </p:sp>
      <p:sp>
        <p:nvSpPr>
          <p:cNvPr id="192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General methodology for analyzing the running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Consider all possible inputs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Evaluate algorithms in a way that is independent from the hardware and software environments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Analyze an algorithm without implementing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Associate each algorithm with a function </a:t>
            </a:r>
            <a:r>
              <a:rPr lang="en-US" altLang="zh-TW" i="1" smtClean="0"/>
              <a:t>f</a:t>
            </a:r>
            <a:r>
              <a:rPr lang="en-US" altLang="zh-TW" smtClean="0"/>
              <a:t>(</a:t>
            </a:r>
            <a:r>
              <a:rPr lang="en-US" altLang="zh-TW" i="1" smtClean="0"/>
              <a:t>n</a:t>
            </a:r>
            <a:r>
              <a:rPr lang="en-US" altLang="zh-TW" smtClean="0"/>
              <a:t>) that characterizes the running time of the algorithm as a function of the input size </a:t>
            </a:r>
            <a:r>
              <a:rPr lang="en-US" altLang="zh-TW" i="1" smtClean="0"/>
              <a:t>n</a:t>
            </a:r>
            <a:r>
              <a:rPr lang="en-US" altLang="zh-TW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185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2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2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92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2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92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81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Analysis of Algorithms</a:t>
            </a:r>
          </a:p>
        </p:txBody>
      </p:sp>
      <p:sp>
        <p:nvSpPr>
          <p:cNvPr id="193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/>
              <a:t>Experimental analysis</a:t>
            </a:r>
          </a:p>
          <a:p>
            <a:pPr lvl="1" eaLnBrk="1" hangingPunct="1"/>
            <a:r>
              <a:rPr lang="en-US" altLang="zh-TW" dirty="0" smtClean="0"/>
              <a:t>Need to implement and code the algorithms</a:t>
            </a:r>
          </a:p>
          <a:p>
            <a:pPr eaLnBrk="1" hangingPunct="1"/>
            <a:r>
              <a:rPr lang="en-US" altLang="zh-TW" b="1" dirty="0" smtClean="0"/>
              <a:t>Low-level executable language</a:t>
            </a:r>
          </a:p>
          <a:p>
            <a:pPr lvl="1" eaLnBrk="1" hangingPunct="1"/>
            <a:r>
              <a:rPr lang="en-US" altLang="zh-TW" dirty="0" smtClean="0"/>
              <a:t>Determine the time to execute the instruction</a:t>
            </a:r>
          </a:p>
          <a:p>
            <a:pPr lvl="1" eaLnBrk="1" hangingPunct="1"/>
            <a:r>
              <a:rPr lang="en-US" altLang="zh-TW" dirty="0" smtClean="0"/>
              <a:t>Count the number of times that an instruction is executed</a:t>
            </a:r>
          </a:p>
          <a:p>
            <a:pPr eaLnBrk="1" hangingPunct="1"/>
            <a:r>
              <a:rPr lang="en-US" altLang="zh-TW" b="1" dirty="0" smtClean="0"/>
              <a:t>Analysis on the high-level pseudo-code</a:t>
            </a:r>
          </a:p>
          <a:p>
            <a:pPr lvl="1" eaLnBrk="1" hangingPunct="1"/>
            <a:r>
              <a:rPr lang="en-US" altLang="zh-TW" dirty="0" smtClean="0"/>
              <a:t>Use an abstract view for the instructions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38FB78-46FF-4AF2-AD16-777728EF1AF0}" type="slidenum">
              <a:rPr lang="en-US" altLang="zh-TW" smtClean="0">
                <a:latin typeface="Arial" charset="0"/>
              </a:rPr>
              <a:pPr/>
              <a:t>19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930244" name="AutoShape 4"/>
          <p:cNvSpPr>
            <a:spLocks noChangeArrowheads="1"/>
          </p:cNvSpPr>
          <p:nvPr/>
        </p:nvSpPr>
        <p:spPr bwMode="auto">
          <a:xfrm>
            <a:off x="7620000" y="1812869"/>
            <a:ext cx="2362200" cy="457200"/>
          </a:xfrm>
          <a:prstGeom prst="wedgeRoundRectCallout">
            <a:avLst>
              <a:gd name="adj1" fmla="val -124528"/>
              <a:gd name="adj2" fmla="val -3241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>
                <a:solidFill>
                  <a:srgbClr val="0000CC"/>
                </a:solidFill>
              </a:rPr>
              <a:t>too much work</a:t>
            </a:r>
          </a:p>
        </p:txBody>
      </p:sp>
      <p:sp>
        <p:nvSpPr>
          <p:cNvPr id="1930245" name="AutoShape 5"/>
          <p:cNvSpPr>
            <a:spLocks noChangeArrowheads="1"/>
          </p:cNvSpPr>
          <p:nvPr/>
        </p:nvSpPr>
        <p:spPr bwMode="auto">
          <a:xfrm>
            <a:off x="7642920" y="2714512"/>
            <a:ext cx="2339280" cy="457200"/>
          </a:xfrm>
          <a:prstGeom prst="wedgeRoundRectCallout">
            <a:avLst>
              <a:gd name="adj1" fmla="val -108955"/>
              <a:gd name="adj2" fmla="val -2650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>
                <a:solidFill>
                  <a:srgbClr val="0000CC"/>
                </a:solidFill>
              </a:rPr>
              <a:t>too complicated</a:t>
            </a:r>
          </a:p>
        </p:txBody>
      </p:sp>
      <p:sp>
        <p:nvSpPr>
          <p:cNvPr id="1930246" name="AutoShape 6"/>
          <p:cNvSpPr>
            <a:spLocks noChangeArrowheads="1"/>
          </p:cNvSpPr>
          <p:nvPr/>
        </p:nvSpPr>
        <p:spPr bwMode="auto">
          <a:xfrm>
            <a:off x="8610600" y="4060598"/>
            <a:ext cx="1371600" cy="449630"/>
          </a:xfrm>
          <a:prstGeom prst="wedgeRoundRectCallout">
            <a:avLst>
              <a:gd name="adj1" fmla="val -139643"/>
              <a:gd name="adj2" fmla="val -7416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>
                <a:solidFill>
                  <a:srgbClr val="0000CC"/>
                </a:solidFill>
              </a:rPr>
              <a:t>easier</a:t>
            </a:r>
          </a:p>
        </p:txBody>
      </p:sp>
    </p:spTree>
    <p:extLst>
      <p:ext uri="{BB962C8B-B14F-4D97-AF65-F5344CB8AC3E}">
        <p14:creationId xmlns:p14="http://schemas.microsoft.com/office/powerpoint/2010/main" val="117018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3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3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3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3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3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3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3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3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3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3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3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3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3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0243" grpId="0" build="p"/>
      <p:bldP spid="1930244" grpId="0" animBg="1"/>
      <p:bldP spid="1930245" grpId="0" animBg="1"/>
      <p:bldP spid="19302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Contents 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  <a:ea typeface="新細明體" pitchFamily="18" charset="-120"/>
              </a:rPr>
              <a:t>The Abstract Data Type </a:t>
            </a:r>
            <a:r>
              <a:rPr lang="en-US" altLang="zh-TW" b="1" dirty="0" smtClean="0">
                <a:solidFill>
                  <a:srgbClr val="0000CC"/>
                </a:solidFill>
                <a:ea typeface="新細明體" pitchFamily="18" charset="-120"/>
              </a:rPr>
              <a:t>(</a:t>
            </a:r>
            <a:r>
              <a:rPr lang="en-US" altLang="zh-TW" b="1" i="1" dirty="0" smtClean="0">
                <a:solidFill>
                  <a:srgbClr val="0000CC"/>
                </a:solidFill>
                <a:ea typeface="新細明體" pitchFamily="18" charset="-120"/>
              </a:rPr>
              <a:t>ADT</a:t>
            </a:r>
            <a:r>
              <a:rPr lang="en-US" altLang="zh-TW" b="1" dirty="0" smtClean="0">
                <a:solidFill>
                  <a:srgbClr val="0000CC"/>
                </a:solidFill>
                <a:ea typeface="新細明體" pitchFamily="18" charset="-120"/>
              </a:rPr>
              <a:t>)</a:t>
            </a:r>
            <a:endParaRPr lang="en-US" altLang="zh-TW" b="1" dirty="0" smtClean="0">
              <a:solidFill>
                <a:srgbClr val="0000CC"/>
              </a:solidFill>
            </a:endParaRPr>
          </a:p>
          <a:p>
            <a:pPr eaLnBrk="1" hangingPunct="1"/>
            <a:r>
              <a:rPr lang="en-US" altLang="zh-TW" dirty="0" smtClean="0"/>
              <a:t>Functions Usually Used </a:t>
            </a:r>
          </a:p>
          <a:p>
            <a:pPr eaLnBrk="1" hangingPunct="1"/>
            <a:r>
              <a:rPr lang="en-US" altLang="zh-TW" dirty="0" smtClean="0"/>
              <a:t>Analysis of Algorithms</a:t>
            </a:r>
          </a:p>
          <a:p>
            <a:pPr eaLnBrk="1" hangingPunct="1"/>
            <a:r>
              <a:rPr lang="en-US" altLang="zh-TW" dirty="0" smtClean="0"/>
              <a:t>Simple Justification Techniques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4C8747-A99B-4822-8D17-4B4F441310CA}" type="slidenum">
              <a:rPr lang="en-US" altLang="zh-TW" smtClean="0">
                <a:latin typeface="Arial" charset="0"/>
              </a:rPr>
              <a:pPr/>
              <a:t>2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5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CC"/>
                </a:solidFill>
              </a:rPr>
              <a:t>Primitive Operations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Basic computations performed by an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Each corresponding to a low-level instruction with an</a:t>
            </a:r>
            <a:r>
              <a:rPr lang="en-US" altLang="zh-TW" b="1" smtClean="0"/>
              <a:t> constant</a:t>
            </a:r>
            <a:r>
              <a:rPr lang="en-US" altLang="zh-TW" smtClean="0"/>
              <a:t> execution time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Largely independent from the programming language</a:t>
            </a:r>
          </a:p>
        </p:txBody>
      </p:sp>
      <p:sp>
        <p:nvSpPr>
          <p:cNvPr id="2253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Examples</a:t>
            </a:r>
            <a:r>
              <a:rPr lang="en-US" altLang="zh-TW" sz="2400">
                <a:ea typeface="新細明體" pitchFamily="18" charset="-12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Evaluating an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Assigning a value to a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Comparing two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Indexing into an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Calling a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Returning from a method</a:t>
            </a:r>
            <a:endParaRPr lang="en-US" altLang="zh-TW" smtClean="0"/>
          </a:p>
        </p:txBody>
      </p:sp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171370-3AC4-47F7-874D-EE639CFF9F2C}" type="slidenum">
              <a:rPr lang="en-US" altLang="zh-TW" smtClean="0">
                <a:latin typeface="Arial" charset="0"/>
              </a:rPr>
              <a:pPr/>
              <a:t>20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6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Counting Primitive Operations</a:t>
            </a:r>
          </a:p>
        </p:txBody>
      </p:sp>
      <p:sp>
        <p:nvSpPr>
          <p:cNvPr id="193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Total number of primitive operations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  <a:r>
              <a:rPr lang="en-US" altLang="zh-TW" dirty="0" smtClean="0"/>
              <a:t>executed</a:t>
            </a:r>
          </a:p>
          <a:p>
            <a:pPr lvl="1" eaLnBrk="1" hangingPunct="1"/>
            <a:r>
              <a:rPr lang="en-US" altLang="zh-TW" dirty="0" smtClean="0"/>
              <a:t>is the </a:t>
            </a:r>
            <a:r>
              <a:rPr lang="en-US" altLang="zh-TW" b="1" i="1" dirty="0" smtClean="0"/>
              <a:t>running time</a:t>
            </a:r>
            <a:r>
              <a:rPr lang="en-US" altLang="zh-TW" dirty="0" smtClean="0"/>
              <a:t> of an algorithms</a:t>
            </a:r>
          </a:p>
          <a:p>
            <a:pPr lvl="1" eaLnBrk="1" hangingPunct="1"/>
            <a:r>
              <a:rPr lang="en-US" altLang="zh-TW" dirty="0" smtClean="0"/>
              <a:t>is a function of the input size</a:t>
            </a:r>
          </a:p>
          <a:p>
            <a:pPr eaLnBrk="1" hangingPunct="1"/>
            <a:r>
              <a:rPr lang="en-US" altLang="zh-TW" dirty="0" smtClean="0"/>
              <a:t>Example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F87F84-AAEA-4481-A95C-687DF385C217}" type="slidenum">
              <a:rPr lang="en-US" altLang="zh-TW" smtClean="0">
                <a:latin typeface="Arial" charset="0"/>
              </a:rPr>
              <a:pPr/>
              <a:t>21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93434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904488" y="3280283"/>
            <a:ext cx="5943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defRPr/>
            </a:pPr>
            <a:r>
              <a:rPr kumimoji="1" lang="en-US" altLang="zh-TW" sz="2000" b="1" dirty="0">
                <a:solidFill>
                  <a:srgbClr val="0000CC"/>
                </a:solidFill>
              </a:rPr>
              <a:t>Algorithm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>
                <a:solidFill>
                  <a:schemeClr val="tx2"/>
                </a:solidFill>
              </a:rPr>
              <a:t>arrayMax</a:t>
            </a:r>
            <a:r>
              <a:rPr kumimoji="1" lang="en-US" altLang="zh-TW" sz="2000" dirty="0">
                <a:solidFill>
                  <a:schemeClr val="tx2"/>
                </a:solidFill>
              </a:rPr>
              <a:t>(</a:t>
            </a:r>
            <a:r>
              <a:rPr kumimoji="1" lang="en-US" altLang="zh-TW" sz="2000" i="1" dirty="0">
                <a:solidFill>
                  <a:schemeClr val="tx2"/>
                </a:solidFill>
              </a:rPr>
              <a:t>A</a:t>
            </a:r>
            <a:r>
              <a:rPr kumimoji="1" lang="en-US" altLang="zh-TW" sz="2000" dirty="0">
                <a:solidFill>
                  <a:schemeClr val="tx2"/>
                </a:solidFill>
              </a:rPr>
              <a:t>, </a:t>
            </a:r>
            <a:r>
              <a:rPr kumimoji="1" lang="en-US" altLang="zh-TW" sz="2000" dirty="0">
                <a:solidFill>
                  <a:srgbClr val="FF0000"/>
                </a:solidFill>
              </a:rPr>
              <a:t>n</a:t>
            </a:r>
            <a:r>
              <a:rPr kumimoji="1" lang="en-US" altLang="zh-TW" sz="2000" dirty="0">
                <a:solidFill>
                  <a:schemeClr val="tx2"/>
                </a:solidFill>
              </a:rPr>
              <a:t>) 	     </a:t>
            </a:r>
            <a:r>
              <a:rPr kumimoji="1" lang="en-US" altLang="zh-TW" sz="2000" dirty="0">
                <a:solidFill>
                  <a:schemeClr val="accent2"/>
                </a:solidFill>
              </a:rPr>
              <a:t>     </a:t>
            </a:r>
            <a:r>
              <a:rPr kumimoji="1" lang="en-US" altLang="zh-TW" sz="2000" dirty="0"/>
              <a:t># operations</a:t>
            </a:r>
          </a:p>
          <a:p>
            <a:pPr marL="342900" indent="-342900">
              <a:defRPr/>
            </a:pPr>
            <a:r>
              <a:rPr kumimoji="1" lang="en-US" altLang="zh-TW" sz="2000" dirty="0">
                <a:solidFill>
                  <a:schemeClr val="tx2"/>
                </a:solidFill>
              </a:rPr>
              <a:t>	</a:t>
            </a:r>
            <a:r>
              <a:rPr kumimoji="1" lang="en-US" altLang="zh-TW" sz="2000" dirty="0" err="1">
                <a:solidFill>
                  <a:schemeClr val="accent4">
                    <a:lumMod val="75000"/>
                  </a:schemeClr>
                </a:solidFill>
              </a:rPr>
              <a:t>currentMax</a:t>
            </a:r>
            <a:r>
              <a:rPr kumimoji="1"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TW" sz="20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0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000" i="1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A</a:t>
            </a:r>
            <a:r>
              <a:rPr kumimoji="1" lang="en-US" altLang="zh-TW" sz="2000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[0]</a:t>
            </a:r>
            <a:r>
              <a:rPr kumimoji="1" lang="en-US" altLang="zh-TW" sz="2000" dirty="0">
                <a:solidFill>
                  <a:schemeClr val="accent2"/>
                </a:solidFill>
                <a:sym typeface="Symbol" pitchFamily="18" charset="2"/>
              </a:rPr>
              <a:t>			    </a:t>
            </a:r>
            <a:r>
              <a:rPr kumimoji="1" lang="zh-TW" altLang="en-US" sz="2000" dirty="0" smtClean="0">
                <a:solidFill>
                  <a:schemeClr val="accent2"/>
                </a:solidFill>
                <a:sym typeface="Symbol" pitchFamily="18" charset="2"/>
              </a:rPr>
              <a:t>  </a:t>
            </a:r>
            <a:r>
              <a:rPr kumimoji="1" lang="en-US" altLang="zh-TW" sz="20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000" dirty="0">
                <a:sym typeface="Symbol" pitchFamily="18" charset="2"/>
              </a:rPr>
              <a:t>2</a:t>
            </a:r>
            <a:endParaRPr kumimoji="1" lang="en-US" altLang="zh-TW" sz="2000" dirty="0"/>
          </a:p>
          <a:p>
            <a:pPr marL="342900" indent="-342900">
              <a:defRPr/>
            </a:pPr>
            <a:r>
              <a:rPr kumimoji="1" lang="en-US" altLang="zh-TW" sz="2000" dirty="0"/>
              <a:t>	</a:t>
            </a:r>
            <a:r>
              <a:rPr kumimoji="1" lang="en-US" altLang="zh-TW" sz="2000" b="1" dirty="0">
                <a:solidFill>
                  <a:srgbClr val="0000CC"/>
                </a:solidFill>
              </a:rPr>
              <a:t>for</a:t>
            </a:r>
            <a:r>
              <a:rPr kumimoji="1"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TW" sz="2000" i="1" dirty="0" err="1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kumimoji="1"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TW" sz="20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0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000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1</a:t>
            </a:r>
            <a:r>
              <a:rPr kumimoji="1" lang="en-US" altLang="zh-TW" sz="2000" dirty="0">
                <a:sym typeface="Symbol" pitchFamily="18" charset="2"/>
              </a:rPr>
              <a:t> </a:t>
            </a:r>
            <a:r>
              <a:rPr kumimoji="1" lang="en-US" altLang="zh-TW" sz="2000" b="1" dirty="0">
                <a:solidFill>
                  <a:srgbClr val="0000CC"/>
                </a:solidFill>
                <a:sym typeface="Symbol" pitchFamily="18" charset="2"/>
              </a:rPr>
              <a:t>to</a:t>
            </a:r>
            <a:r>
              <a:rPr kumimoji="1" lang="en-US" altLang="zh-TW" sz="2000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kumimoji="1" lang="en-US" altLang="zh-TW" sz="2000" i="1" dirty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kumimoji="1" lang="en-US" altLang="zh-TW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000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 1</a:t>
            </a:r>
            <a:r>
              <a:rPr kumimoji="1" lang="en-US" altLang="zh-TW" sz="2000" dirty="0">
                <a:sym typeface="Symbol" pitchFamily="18" charset="2"/>
              </a:rPr>
              <a:t> </a:t>
            </a:r>
            <a:r>
              <a:rPr kumimoji="1" lang="en-US" altLang="zh-TW" sz="2000" b="1" dirty="0">
                <a:solidFill>
                  <a:srgbClr val="0000CC"/>
                </a:solidFill>
                <a:sym typeface="Symbol" pitchFamily="18" charset="2"/>
              </a:rPr>
              <a:t>do</a:t>
            </a:r>
            <a:r>
              <a:rPr kumimoji="1" lang="en-US" altLang="zh-TW" sz="2000" dirty="0">
                <a:solidFill>
                  <a:srgbClr val="000000"/>
                </a:solidFill>
                <a:sym typeface="Symbol" pitchFamily="18" charset="2"/>
              </a:rPr>
              <a:t>			    </a:t>
            </a:r>
            <a:r>
              <a:rPr kumimoji="1" lang="en-US" altLang="zh-TW" sz="2000" dirty="0">
                <a:sym typeface="Symbol" pitchFamily="18" charset="2"/>
              </a:rPr>
              <a:t>2</a:t>
            </a:r>
            <a:r>
              <a:rPr kumimoji="1" lang="en-US" altLang="zh-TW" sz="2000" i="1" dirty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kumimoji="1" lang="en-US" altLang="zh-TW" sz="2000" dirty="0">
                <a:sym typeface="Symbol" pitchFamily="18" charset="2"/>
              </a:rPr>
              <a:t>+1</a:t>
            </a:r>
            <a:endParaRPr kumimoji="1" lang="en-US" altLang="zh-TW" sz="2000" dirty="0">
              <a:solidFill>
                <a:srgbClr val="000000"/>
              </a:solidFill>
              <a:sym typeface="Symbol" pitchFamily="18" charset="2"/>
            </a:endParaRPr>
          </a:p>
          <a:p>
            <a:pPr marL="342900" indent="-342900">
              <a:defRPr/>
            </a:pPr>
            <a:r>
              <a:rPr kumimoji="1" lang="en-US" altLang="zh-TW" sz="2000" dirty="0">
                <a:sym typeface="Symbol" pitchFamily="18" charset="2"/>
              </a:rPr>
              <a:t>		</a:t>
            </a:r>
            <a:r>
              <a:rPr kumimoji="1" lang="en-US" altLang="zh-TW" sz="2000" b="1" dirty="0">
                <a:solidFill>
                  <a:srgbClr val="0000CC"/>
                </a:solidFill>
                <a:sym typeface="Symbol" pitchFamily="18" charset="2"/>
              </a:rPr>
              <a:t>if</a:t>
            </a:r>
            <a:r>
              <a:rPr kumimoji="1" lang="en-US" altLang="zh-TW" sz="2000" dirty="0">
                <a:sym typeface="Symbol" pitchFamily="18" charset="2"/>
              </a:rPr>
              <a:t> </a:t>
            </a:r>
            <a:r>
              <a:rPr kumimoji="1" lang="en-US" altLang="zh-TW" sz="2000" i="1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A</a:t>
            </a:r>
            <a:r>
              <a:rPr kumimoji="1" lang="en-US" altLang="zh-TW" sz="2000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[</a:t>
            </a:r>
            <a:r>
              <a:rPr kumimoji="1" lang="en-US" altLang="zh-TW" sz="2000" i="1" dirty="0" err="1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i</a:t>
            </a:r>
            <a:r>
              <a:rPr kumimoji="1" lang="en-US" altLang="zh-TW" sz="2000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]  </a:t>
            </a:r>
            <a:r>
              <a:rPr kumimoji="1" lang="en-US" altLang="zh-TW" sz="2000" dirty="0" err="1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currentMax</a:t>
            </a:r>
            <a:r>
              <a:rPr kumimoji="1" lang="en-US" altLang="zh-TW" sz="2000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 </a:t>
            </a:r>
            <a:r>
              <a:rPr kumimoji="1" lang="en-US" altLang="zh-TW" sz="2000" b="1" dirty="0">
                <a:solidFill>
                  <a:srgbClr val="0000CC"/>
                </a:solidFill>
                <a:sym typeface="Symbol" pitchFamily="18" charset="2"/>
              </a:rPr>
              <a:t>then</a:t>
            </a:r>
            <a:r>
              <a:rPr kumimoji="1" lang="en-US" altLang="zh-TW" sz="2000" dirty="0">
                <a:solidFill>
                  <a:srgbClr val="000000"/>
                </a:solidFill>
                <a:sym typeface="Symbol" pitchFamily="18" charset="2"/>
              </a:rPr>
              <a:t>		</a:t>
            </a:r>
            <a:r>
              <a:rPr kumimoji="1" lang="zh-TW" altLang="en-US" sz="2000" dirty="0" smtClean="0">
                <a:solidFill>
                  <a:srgbClr val="000000"/>
                </a:solidFill>
                <a:sym typeface="Symbol" pitchFamily="18" charset="2"/>
              </a:rPr>
              <a:t>  </a:t>
            </a:r>
            <a:r>
              <a:rPr kumimoji="1" lang="en-US" altLang="zh-TW" sz="2000" dirty="0" smtClean="0">
                <a:sym typeface="Symbol" pitchFamily="18" charset="2"/>
              </a:rPr>
              <a:t>2(</a:t>
            </a:r>
            <a:r>
              <a:rPr kumimoji="1" lang="en-US" altLang="zh-TW" sz="2000" i="1" dirty="0" smtClean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kumimoji="1" lang="en-US" altLang="zh-TW" sz="2000" dirty="0" smtClean="0">
                <a:sym typeface="Symbol" pitchFamily="18" charset="2"/>
              </a:rPr>
              <a:t> </a:t>
            </a:r>
            <a:r>
              <a:rPr kumimoji="1" lang="en-US" altLang="zh-TW" sz="2000" dirty="0">
                <a:sym typeface="Symbol" pitchFamily="18" charset="2"/>
              </a:rPr>
              <a:t> 1)</a:t>
            </a:r>
          </a:p>
          <a:p>
            <a:pPr marL="342900" indent="-342900">
              <a:defRPr/>
            </a:pPr>
            <a:r>
              <a:rPr kumimoji="1" lang="en-US" altLang="zh-TW" sz="2000" dirty="0">
                <a:sym typeface="Symbol" pitchFamily="18" charset="2"/>
              </a:rPr>
              <a:t>			</a:t>
            </a:r>
            <a:r>
              <a:rPr kumimoji="1" lang="en-US" altLang="zh-TW" sz="2000" dirty="0" err="1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currentMax</a:t>
            </a:r>
            <a:r>
              <a:rPr kumimoji="1" lang="en-US" altLang="zh-TW" sz="20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0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000" i="1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A</a:t>
            </a:r>
            <a:r>
              <a:rPr kumimoji="1" lang="en-US" altLang="zh-TW" sz="2000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[</a:t>
            </a:r>
            <a:r>
              <a:rPr kumimoji="1" lang="en-US" altLang="zh-TW" sz="2000" i="1" dirty="0" err="1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i</a:t>
            </a:r>
            <a:r>
              <a:rPr kumimoji="1" lang="en-US" altLang="zh-TW" sz="2000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] </a:t>
            </a:r>
            <a:r>
              <a:rPr kumimoji="1" lang="en-US" altLang="zh-TW" sz="2000" dirty="0">
                <a:solidFill>
                  <a:schemeClr val="accent2"/>
                </a:solidFill>
                <a:sym typeface="Symbol" pitchFamily="18" charset="2"/>
              </a:rPr>
              <a:t>	</a:t>
            </a:r>
            <a:r>
              <a:rPr kumimoji="1" lang="zh-TW" altLang="en-US" sz="2000" dirty="0" smtClean="0">
                <a:solidFill>
                  <a:schemeClr val="accent2"/>
                </a:solidFill>
                <a:sym typeface="Symbol" pitchFamily="18" charset="2"/>
              </a:rPr>
              <a:t>         </a:t>
            </a:r>
            <a:r>
              <a:rPr lang="en-US" altLang="zh-TW" sz="2000" dirty="0" smtClean="0">
                <a:sym typeface="Symbol" pitchFamily="18" charset="2"/>
              </a:rPr>
              <a:t>2(</a:t>
            </a:r>
            <a:r>
              <a:rPr lang="en-US" altLang="zh-TW" sz="2000" i="1" dirty="0" smtClean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altLang="zh-TW" sz="2000" dirty="0" smtClean="0">
                <a:sym typeface="Symbol" pitchFamily="18" charset="2"/>
              </a:rPr>
              <a:t> </a:t>
            </a:r>
            <a:r>
              <a:rPr lang="en-US" altLang="zh-TW" sz="2000" dirty="0">
                <a:sym typeface="Symbol" pitchFamily="18" charset="2"/>
              </a:rPr>
              <a:t> 1)</a:t>
            </a:r>
            <a:endParaRPr kumimoji="1" lang="en-US" altLang="zh-TW" sz="2000" dirty="0">
              <a:solidFill>
                <a:schemeClr val="accent2"/>
              </a:solidFill>
              <a:sym typeface="Symbol" pitchFamily="18" charset="2"/>
            </a:endParaRPr>
          </a:p>
          <a:p>
            <a:pPr marL="342900" indent="-342900">
              <a:defRPr/>
            </a:pPr>
            <a:r>
              <a:rPr kumimoji="1" lang="en-US" altLang="zh-TW" sz="2000" dirty="0">
                <a:sym typeface="Symbol" pitchFamily="18" charset="2"/>
              </a:rPr>
              <a:t>	{ increment counter </a:t>
            </a:r>
            <a:r>
              <a:rPr kumimoji="1" lang="en-US" altLang="zh-TW" sz="2000" i="1" dirty="0" err="1">
                <a:sym typeface="Symbol" pitchFamily="18" charset="2"/>
              </a:rPr>
              <a:t>i</a:t>
            </a:r>
            <a:r>
              <a:rPr kumimoji="1" lang="en-US" altLang="zh-TW" sz="2000" dirty="0">
                <a:sym typeface="Symbol" pitchFamily="18" charset="2"/>
              </a:rPr>
              <a:t> }			</a:t>
            </a:r>
            <a:r>
              <a:rPr kumimoji="1" lang="zh-TW" altLang="en-US" sz="2000" dirty="0" smtClean="0">
                <a:sym typeface="Symbol" pitchFamily="18" charset="2"/>
              </a:rPr>
              <a:t>  </a:t>
            </a:r>
            <a:r>
              <a:rPr kumimoji="1" lang="en-US" altLang="zh-TW" sz="2000" dirty="0" smtClean="0">
                <a:sym typeface="Symbol" pitchFamily="18" charset="2"/>
              </a:rPr>
              <a:t>2(</a:t>
            </a:r>
            <a:r>
              <a:rPr kumimoji="1" lang="en-US" altLang="zh-TW" sz="2000" i="1" dirty="0" smtClean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kumimoji="1" lang="en-US" altLang="zh-TW" sz="2000" dirty="0" smtClean="0">
                <a:sym typeface="Symbol" pitchFamily="18" charset="2"/>
              </a:rPr>
              <a:t> </a:t>
            </a:r>
            <a:r>
              <a:rPr kumimoji="1" lang="en-US" altLang="zh-TW" sz="2000" dirty="0">
                <a:sym typeface="Symbol" pitchFamily="18" charset="2"/>
              </a:rPr>
              <a:t> 1)</a:t>
            </a:r>
          </a:p>
          <a:p>
            <a:pPr marL="342900" indent="-342900">
              <a:defRPr/>
            </a:pPr>
            <a:r>
              <a:rPr kumimoji="1" lang="en-US" altLang="zh-TW" sz="2000" dirty="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kumimoji="1" lang="en-US" altLang="zh-TW" sz="2000" b="1" dirty="0">
                <a:solidFill>
                  <a:srgbClr val="0000CC"/>
                </a:solidFill>
                <a:sym typeface="Symbol" pitchFamily="18" charset="2"/>
              </a:rPr>
              <a:t>return</a:t>
            </a:r>
            <a:r>
              <a:rPr kumimoji="1" lang="en-US" altLang="zh-TW" sz="2000" dirty="0">
                <a:sym typeface="Symbol" pitchFamily="18" charset="2"/>
              </a:rPr>
              <a:t> </a:t>
            </a:r>
            <a:r>
              <a:rPr kumimoji="1" lang="en-US" altLang="zh-TW" sz="2000" dirty="0" err="1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currentMax</a:t>
            </a:r>
            <a:r>
              <a:rPr kumimoji="1" lang="en-US" altLang="zh-TW" sz="2000" dirty="0">
                <a:solidFill>
                  <a:schemeClr val="accent2"/>
                </a:solidFill>
                <a:sym typeface="Symbol" pitchFamily="18" charset="2"/>
              </a:rPr>
              <a:t>			     </a:t>
            </a:r>
            <a:r>
              <a:rPr kumimoji="1" lang="zh-TW" altLang="en-US" sz="2000" dirty="0" smtClean="0">
                <a:solidFill>
                  <a:schemeClr val="accent2"/>
                </a:solidFill>
                <a:sym typeface="Symbol" pitchFamily="18" charset="2"/>
              </a:rPr>
              <a:t>  </a:t>
            </a:r>
            <a:r>
              <a:rPr kumimoji="1" lang="en-US" altLang="zh-TW" sz="20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000" dirty="0">
                <a:sym typeface="Symbol" pitchFamily="18" charset="2"/>
              </a:rPr>
              <a:t>1</a:t>
            </a:r>
          </a:p>
          <a:p>
            <a:pPr marL="342900" indent="-342900">
              <a:defRPr/>
            </a:pPr>
            <a:r>
              <a:rPr kumimoji="1" lang="en-US" altLang="zh-TW" sz="2000" dirty="0">
                <a:sym typeface="Symbol" pitchFamily="18" charset="2"/>
              </a:rPr>
              <a:t>					Total	</a:t>
            </a:r>
            <a:r>
              <a:rPr kumimoji="1" lang="zh-TW" altLang="en-US" sz="2000" dirty="0" smtClean="0">
                <a:sym typeface="Symbol" pitchFamily="18" charset="2"/>
              </a:rPr>
              <a:t>                 </a:t>
            </a:r>
            <a:r>
              <a:rPr kumimoji="1" lang="en-US" altLang="zh-TW" sz="2000" dirty="0" smtClean="0">
                <a:sym typeface="Symbol" pitchFamily="18" charset="2"/>
              </a:rPr>
              <a:t> </a:t>
            </a:r>
            <a:r>
              <a:rPr kumimoji="1" lang="en-US" altLang="zh-TW" sz="2000" dirty="0">
                <a:sym typeface="Symbol" pitchFamily="18" charset="2"/>
              </a:rPr>
              <a:t>8</a:t>
            </a:r>
            <a:r>
              <a:rPr kumimoji="1" lang="en-US" altLang="zh-TW" sz="2000" i="1" dirty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kumimoji="1" lang="en-US" altLang="zh-TW" sz="2000" dirty="0">
                <a:sym typeface="Symbol" pitchFamily="18" charset="2"/>
              </a:rPr>
              <a:t>  2</a:t>
            </a:r>
          </a:p>
        </p:txBody>
      </p:sp>
      <p:sp>
        <p:nvSpPr>
          <p:cNvPr id="1934341" name="UTurnArrow">
            <a:hlinkClick r:id="rId3" action="ppaction://hlinksldjump"/>
          </p:cNvPr>
          <p:cNvSpPr>
            <a:spLocks noEditPoints="1" noChangeArrowheads="1"/>
          </p:cNvSpPr>
          <p:nvPr/>
        </p:nvSpPr>
        <p:spPr bwMode="auto">
          <a:xfrm rot="5400000">
            <a:off x="10224135" y="5903373"/>
            <a:ext cx="400050" cy="457200"/>
          </a:xfrm>
          <a:custGeom>
            <a:avLst/>
            <a:gdLst>
              <a:gd name="G0" fmla="+- 0 0 0"/>
              <a:gd name="G1" fmla="+- 5574 0 0"/>
              <a:gd name="G2" fmla="*/ 5574 1 2"/>
              <a:gd name="G3" fmla="*/ 9725 1 2"/>
              <a:gd name="G4" fmla="+- 10800 G3 G2"/>
              <a:gd name="G5" fmla="+- 10800 G3 0"/>
              <a:gd name="G6" fmla="+- G5 G2 0"/>
              <a:gd name="G7" fmla="*/ G6 1 2"/>
              <a:gd name="G8" fmla="+- 9725 0 0"/>
              <a:gd name="G9" fmla="+- 21600 0 5574"/>
              <a:gd name="G10" fmla="+- 21600 0 9725"/>
              <a:gd name="G11" fmla="min G10 8691"/>
              <a:gd name="G12" fmla="+- 8826 0 0"/>
              <a:gd name="G13" fmla="+- 14865 0 5975"/>
              <a:gd name="G14" fmla="+- 14865 0 0"/>
              <a:gd name="G15" fmla="*/ 5574 5842 6110"/>
              <a:gd name="G16" fmla="+- 8826 1350 0"/>
              <a:gd name="G17" fmla="+- 8310 0 G15"/>
              <a:gd name="G18" fmla="*/ G17 G7 8310"/>
              <a:gd name="G19" fmla="+- 5574 G18 0"/>
              <a:gd name="G20" fmla="+- G4 0 G18"/>
              <a:gd name="T0" fmla="*/ 9225 w 21600"/>
              <a:gd name="T1" fmla="*/ 0 h 21600"/>
              <a:gd name="T2" fmla="*/ 2787 w 21600"/>
              <a:gd name="T3" fmla="*/ 21600 h 21600"/>
              <a:gd name="T4" fmla="*/ 9725 w 21600"/>
              <a:gd name="T5" fmla="*/ 8826 h 21600"/>
              <a:gd name="T6" fmla="*/ 15663 w 21600"/>
              <a:gd name="T7" fmla="*/ 14865 h 21600"/>
              <a:gd name="T8" fmla="*/ 21600 w 21600"/>
              <a:gd name="T9" fmla="*/ 8826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G1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3" y="14865"/>
                </a:moveTo>
                <a:lnTo>
                  <a:pt x="21600" y="8826"/>
                </a:lnTo>
                <a:lnTo>
                  <a:pt x="18450" y="8826"/>
                </a:lnTo>
                <a:lnTo>
                  <a:pt x="18450" y="8310"/>
                </a:lnTo>
                <a:cubicBezTo>
                  <a:pt x="18450" y="3721"/>
                  <a:pt x="14320" y="0"/>
                  <a:pt x="9225" y="0"/>
                </a:cubicBezTo>
                <a:cubicBezTo>
                  <a:pt x="4130" y="0"/>
                  <a:pt x="0" y="3799"/>
                  <a:pt x="0" y="8485"/>
                </a:cubicBezTo>
                <a:lnTo>
                  <a:pt x="0" y="21600"/>
                </a:lnTo>
                <a:lnTo>
                  <a:pt x="5574" y="21600"/>
                </a:lnTo>
                <a:lnTo>
                  <a:pt x="5574" y="8310"/>
                </a:lnTo>
                <a:cubicBezTo>
                  <a:pt x="5574" y="6664"/>
                  <a:pt x="7055" y="5330"/>
                  <a:pt x="8882" y="5330"/>
                </a:cubicBezTo>
                <a:lnTo>
                  <a:pt x="9568" y="5330"/>
                </a:lnTo>
                <a:cubicBezTo>
                  <a:pt x="11395" y="5330"/>
                  <a:pt x="12876" y="6664"/>
                  <a:pt x="12876" y="8310"/>
                </a:cubicBezTo>
                <a:lnTo>
                  <a:pt x="12876" y="8826"/>
                </a:lnTo>
                <a:lnTo>
                  <a:pt x="9725" y="8826"/>
                </a:ln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8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3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3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3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3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3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3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3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3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3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3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3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Best-case </a:t>
            </a:r>
            <a:r>
              <a:rPr lang="en-US" altLang="zh-TW" i="1" smtClean="0"/>
              <a:t>vs.</a:t>
            </a:r>
            <a:r>
              <a:rPr lang="en-US" altLang="zh-TW" smtClean="0"/>
              <a:t> Worst-case</a:t>
            </a:r>
          </a:p>
        </p:txBody>
      </p:sp>
      <p:sp>
        <p:nvSpPr>
          <p:cNvPr id="193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Recall the </a:t>
            </a:r>
            <a:r>
              <a:rPr lang="en-US" altLang="zh-TW" b="1" dirty="0" smtClean="0">
                <a:solidFill>
                  <a:srgbClr val="0000FF"/>
                </a:solidFill>
              </a:rPr>
              <a:t>if</a:t>
            </a:r>
            <a:r>
              <a:rPr lang="en-US" altLang="zh-TW" dirty="0" smtClean="0"/>
              <a:t> statement in the above example</a:t>
            </a:r>
          </a:p>
          <a:p>
            <a:pPr lvl="1" eaLnBrk="1" hangingPunct="1"/>
            <a:r>
              <a:rPr lang="en-US" altLang="zh-TW" dirty="0" smtClean="0"/>
              <a:t>condition is true: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6(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 1) units in the loop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condition is false: 4(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 1) units in the loop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So, the number of primitive operations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t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 is</a:t>
            </a:r>
          </a:p>
          <a:p>
            <a:pPr algn="ctr" eaLnBrk="1" hangingPunct="1">
              <a:buFontTx/>
              <a:buNone/>
            </a:pP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	6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≦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b="1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≦8</a:t>
            </a:r>
            <a:r>
              <a:rPr lang="en-US" altLang="zh-TW" b="1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-2</a:t>
            </a:r>
          </a:p>
          <a:p>
            <a:pPr lvl="1" eaLnBrk="1" hangingPunct="1"/>
            <a:r>
              <a:rPr lang="en-US" altLang="zh-TW" dirty="0" smtClean="0">
                <a:sym typeface="Symbol" pitchFamily="18" charset="2"/>
              </a:rPr>
              <a:t>when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b="1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)=6</a:t>
            </a:r>
            <a:r>
              <a:rPr lang="en-US" altLang="zh-TW" b="1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, we refer to this case as the </a:t>
            </a:r>
            <a:r>
              <a:rPr lang="en-US" altLang="zh-TW" b="1" i="1" dirty="0" smtClean="0">
                <a:solidFill>
                  <a:srgbClr val="FF0000"/>
                </a:solidFill>
                <a:sym typeface="Symbol" pitchFamily="18" charset="2"/>
              </a:rPr>
              <a:t>best-case</a:t>
            </a:r>
          </a:p>
          <a:p>
            <a:pPr lvl="1" eaLnBrk="1" hangingPunct="1"/>
            <a:r>
              <a:rPr lang="en-US" altLang="zh-TW" dirty="0" smtClean="0">
                <a:sym typeface="Symbol" pitchFamily="18" charset="2"/>
              </a:rPr>
              <a:t>when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b="1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)=8</a:t>
            </a:r>
            <a:r>
              <a:rPr lang="en-US" altLang="zh-TW" b="1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-2, we refer to this case as the </a:t>
            </a:r>
            <a:r>
              <a:rPr lang="en-US" altLang="zh-TW" b="1" i="1" dirty="0" smtClean="0">
                <a:solidFill>
                  <a:srgbClr val="FF0000"/>
                </a:solidFill>
                <a:sym typeface="Symbol" pitchFamily="18" charset="2"/>
              </a:rPr>
              <a:t>worst-case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EE7462-524A-4D24-846E-E49E0D340C93}" type="slidenum">
              <a:rPr lang="en-US" altLang="zh-TW" smtClean="0">
                <a:latin typeface="Arial" charset="0"/>
              </a:rPr>
              <a:pPr/>
              <a:t>22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8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3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3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93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3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93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93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93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38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Average- </a:t>
            </a:r>
            <a:r>
              <a:rPr lang="en-US" altLang="zh-TW" i="1" smtClean="0"/>
              <a:t>vs.</a:t>
            </a:r>
            <a:r>
              <a:rPr lang="en-US" altLang="zh-TW" smtClean="0"/>
              <a:t> Worst-case Analysis</a:t>
            </a:r>
          </a:p>
        </p:txBody>
      </p:sp>
      <p:sp>
        <p:nvSpPr>
          <p:cNvPr id="193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 smtClean="0">
                <a:solidFill>
                  <a:srgbClr val="FF0000"/>
                </a:solidFill>
              </a:rPr>
              <a:t>Average-case analysis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measures the average running time of an algorithm (on all the possible inputs)</a:t>
            </a:r>
          </a:p>
          <a:p>
            <a:pPr lvl="1" eaLnBrk="1" hangingPunct="1"/>
            <a:r>
              <a:rPr lang="en-US" altLang="zh-TW" dirty="0" smtClean="0"/>
              <a:t>Needs heavy mathematics and probability theory</a:t>
            </a:r>
          </a:p>
          <a:p>
            <a:pPr lvl="1" eaLnBrk="1" hangingPunct="1"/>
            <a:r>
              <a:rPr lang="en-US" altLang="zh-TW" dirty="0" smtClean="0"/>
              <a:t>Poses challenging work</a:t>
            </a:r>
          </a:p>
          <a:p>
            <a:pPr eaLnBrk="1" hangingPunct="1"/>
            <a:r>
              <a:rPr lang="en-US" altLang="zh-TW" b="1" i="1" dirty="0" smtClean="0">
                <a:solidFill>
                  <a:srgbClr val="FF0000"/>
                </a:solidFill>
              </a:rPr>
              <a:t>Worst-case analysis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measures the maximum number of primitive operations executed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0EFE3E-03B9-4A08-9891-A1CED181CD66}" type="slidenum">
              <a:rPr lang="en-US" altLang="zh-TW" smtClean="0">
                <a:latin typeface="Arial" charset="0"/>
              </a:rPr>
              <a:pPr/>
              <a:t>23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4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3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3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3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3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843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87A493-937D-42A9-927B-B973651F0D3C}" type="slidenum">
              <a:rPr lang="en-US" altLang="zh-TW" smtClean="0">
                <a:latin typeface="Arial" charset="0"/>
              </a:rPr>
              <a:pPr/>
              <a:t>24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Estimating Running Time</a:t>
            </a:r>
          </a:p>
        </p:txBody>
      </p:sp>
      <p:sp>
        <p:nvSpPr>
          <p:cNvPr id="194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Algorithm </a:t>
            </a:r>
            <a:r>
              <a:rPr lang="en-US" altLang="zh-TW" b="1" i="1" dirty="0" err="1" smtClean="0">
                <a:ea typeface="新細明體" pitchFamily="18" charset="-120"/>
              </a:rPr>
              <a:t>arrayMax</a:t>
            </a:r>
            <a:r>
              <a:rPr lang="en-US" altLang="zh-TW" dirty="0" smtClean="0">
                <a:ea typeface="新細明體" pitchFamily="18" charset="-120"/>
              </a:rPr>
              <a:t> executes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8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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2 </a:t>
            </a:r>
            <a:r>
              <a:rPr lang="en-US" altLang="zh-TW" dirty="0" smtClean="0">
                <a:ea typeface="新細明體" pitchFamily="18" charset="-120"/>
              </a:rPr>
              <a:t>primitive operations in the worst case.  Define: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TW" b="1" i="1" dirty="0" smtClean="0">
                <a:ea typeface="新細明體" pitchFamily="18" charset="-120"/>
              </a:rPr>
              <a:t>a</a:t>
            </a:r>
            <a:r>
              <a:rPr lang="en-US" altLang="zh-TW" dirty="0" smtClean="0">
                <a:ea typeface="新細明體" pitchFamily="18" charset="-120"/>
              </a:rPr>
              <a:t>	= Time taken by the fastest primitive operation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b="1" i="1" dirty="0" smtClean="0">
                <a:ea typeface="新細明體" pitchFamily="18" charset="-120"/>
              </a:rPr>
              <a:t>b</a:t>
            </a:r>
            <a:r>
              <a:rPr lang="en-US" altLang="zh-TW" dirty="0" smtClean="0">
                <a:ea typeface="新細明體" pitchFamily="18" charset="-120"/>
              </a:rPr>
              <a:t> 	= Time taken by the slowest primitive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Let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T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dirty="0" smtClean="0">
                <a:ea typeface="新細明體" pitchFamily="18" charset="-120"/>
              </a:rPr>
              <a:t> be worst-case time of </a:t>
            </a:r>
            <a:r>
              <a:rPr lang="en-US" altLang="zh-TW" b="1" i="1" dirty="0" err="1" smtClean="0">
                <a:ea typeface="新細明體" pitchFamily="18" charset="-120"/>
              </a:rPr>
              <a:t>arrayMax</a:t>
            </a:r>
            <a:r>
              <a:rPr lang="en-US" altLang="zh-TW" b="1" i="1" dirty="0" smtClean="0">
                <a:ea typeface="新細明體" pitchFamily="18" charset="-120"/>
              </a:rPr>
              <a:t>.</a:t>
            </a: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Then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		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a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(8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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2)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T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b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(8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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2)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Hence, the running time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T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dirty="0" smtClean="0">
                <a:ea typeface="新細明體" pitchFamily="18" charset="-120"/>
              </a:rPr>
              <a:t> is bounded by two linear functions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7492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4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4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4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4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048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Growth Rate of Running Time</a:t>
            </a:r>
          </a:p>
        </p:txBody>
      </p:sp>
      <p:sp>
        <p:nvSpPr>
          <p:cNvPr id="194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Changing the hardware/ software environment 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Affects the running time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T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dirty="0" smtClean="0">
                <a:ea typeface="新細明體" pitchFamily="18" charset="-120"/>
              </a:rPr>
              <a:t> of algorithm </a:t>
            </a:r>
            <a:r>
              <a:rPr lang="en-US" altLang="zh-TW" b="1" i="1" dirty="0" err="1" smtClean="0">
                <a:ea typeface="新細明體" pitchFamily="18" charset="-120"/>
              </a:rPr>
              <a:t>arrayMax</a:t>
            </a:r>
            <a:r>
              <a:rPr lang="en-US" altLang="zh-TW" dirty="0" smtClean="0">
                <a:ea typeface="新細明體" pitchFamily="18" charset="-120"/>
              </a:rPr>
              <a:t> by a constant factor, but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Does </a:t>
            </a:r>
            <a:r>
              <a:rPr lang="en-US" altLang="zh-TW" b="1" dirty="0" smtClean="0">
                <a:ea typeface="新細明體" pitchFamily="18" charset="-120"/>
              </a:rPr>
              <a:t>NOT</a:t>
            </a:r>
            <a:r>
              <a:rPr lang="en-US" altLang="zh-TW" dirty="0" smtClean="0">
                <a:ea typeface="新細明體" pitchFamily="18" charset="-120"/>
              </a:rPr>
              <a:t> alter the growth rate of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T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linear growth rate of the running time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T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dirty="0" smtClean="0">
                <a:ea typeface="新細明體" pitchFamily="18" charset="-120"/>
              </a:rPr>
              <a:t> is an intrinsic property of algorithm </a:t>
            </a:r>
            <a:r>
              <a:rPr lang="en-US" altLang="zh-TW" b="1" i="1" dirty="0" err="1" smtClean="0">
                <a:ea typeface="新細明體" pitchFamily="18" charset="-120"/>
                <a:hlinkClick r:id="rId3" action="ppaction://hlinksldjump"/>
              </a:rPr>
              <a:t>arrayMax</a:t>
            </a:r>
            <a:endParaRPr lang="en-US" altLang="zh-TW" b="1" i="1" dirty="0" smtClean="0">
              <a:ea typeface="新細明體" pitchFamily="18" charset="-120"/>
            </a:endParaRP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BABA4A-5455-461E-8101-DB29FF486AD2}" type="slidenum">
              <a:rPr lang="en-US" altLang="zh-TW" smtClean="0">
                <a:latin typeface="Arial" charset="0"/>
              </a:rPr>
              <a:pPr/>
              <a:t>25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44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4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94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4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253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Simplified Analysis</a:t>
            </a:r>
          </a:p>
        </p:txBody>
      </p:sp>
      <p:sp>
        <p:nvSpPr>
          <p:cNvPr id="194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Recall the example, the number of primitive operations is between 6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and 8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-2 steps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In algorithm analysis, the </a:t>
            </a:r>
            <a:r>
              <a:rPr lang="en-US" altLang="zh-TW" b="1" i="1" dirty="0" smtClean="0">
                <a:solidFill>
                  <a:srgbClr val="0000CC"/>
                </a:solidFill>
              </a:rPr>
              <a:t>growth rate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  <a:r>
              <a:rPr lang="en-US" altLang="zh-TW" dirty="0" smtClean="0"/>
              <a:t>of the running time as </a:t>
            </a:r>
            <a:r>
              <a:rPr lang="en-US" altLang="zh-TW" b="1" i="1" dirty="0" smtClean="0">
                <a:solidFill>
                  <a:srgbClr val="0000CC"/>
                </a:solidFill>
              </a:rPr>
              <a:t>a function of the input size</a:t>
            </a:r>
            <a:r>
              <a:rPr lang="en-US" altLang="zh-TW" b="1" dirty="0" smtClean="0">
                <a:solidFill>
                  <a:srgbClr val="0000CC"/>
                </a:solidFill>
              </a:rPr>
              <a:t> </a:t>
            </a:r>
            <a:r>
              <a:rPr lang="en-US" altLang="zh-TW" dirty="0" smtClean="0"/>
              <a:t>is considered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It is enough to know that the running time of an algorithm </a:t>
            </a:r>
            <a:r>
              <a:rPr lang="en-US" altLang="zh-TW" b="1" i="1" dirty="0" smtClean="0">
                <a:solidFill>
                  <a:srgbClr val="FF0000"/>
                </a:solidFill>
              </a:rPr>
              <a:t>grows proportionally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to some function of </a:t>
            </a:r>
            <a:r>
              <a:rPr lang="en-US" altLang="zh-TW" b="1" i="1" dirty="0" smtClean="0"/>
              <a:t>n</a:t>
            </a:r>
            <a:r>
              <a:rPr lang="en-US" altLang="zh-TW" dirty="0" smtClean="0"/>
              <a:t>, the input size.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Approaches can be applied to the </a:t>
            </a:r>
            <a:r>
              <a:rPr lang="en-US" altLang="zh-TW" b="1" i="1" dirty="0" smtClean="0"/>
              <a:t>space usage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AF90F0-7D21-4F20-9425-61AA8F808596}" type="slidenum">
              <a:rPr lang="en-US" altLang="zh-TW" smtClean="0">
                <a:latin typeface="Arial" charset="0"/>
              </a:rPr>
              <a:pPr/>
              <a:t>26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" name="圓角矩形圖說文字 2"/>
          <p:cNvSpPr/>
          <p:nvPr/>
        </p:nvSpPr>
        <p:spPr>
          <a:xfrm>
            <a:off x="8610600" y="4480560"/>
            <a:ext cx="3243072" cy="623485"/>
          </a:xfrm>
          <a:prstGeom prst="wedgeRoundRectCallout">
            <a:avLst>
              <a:gd name="adj1" fmla="val -114724"/>
              <a:gd name="adj2" fmla="val -53361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Time </a:t>
            </a:r>
            <a:r>
              <a:rPr lang="en-US" altLang="zh-TW" sz="2800" dirty="0" smtClean="0">
                <a:solidFill>
                  <a:srgbClr val="FF0000"/>
                </a:solidFill>
              </a:rPr>
              <a:t>Complexity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0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4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457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42313E-7663-434A-A6B6-2D769B7F1532}" type="slidenum">
              <a:rPr lang="en-US" altLang="zh-TW" smtClean="0">
                <a:latin typeface="Arial" charset="0"/>
              </a:rPr>
              <a:pPr/>
              <a:t>27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Big-Oh Notation</a:t>
            </a:r>
          </a:p>
        </p:txBody>
      </p:sp>
      <p:sp>
        <p:nvSpPr>
          <p:cNvPr id="194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Given functions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 </a:t>
            </a:r>
            <a:r>
              <a:rPr lang="en-US" altLang="zh-TW" dirty="0" smtClean="0">
                <a:ea typeface="新細明體" pitchFamily="18" charset="-120"/>
              </a:rPr>
              <a:t>and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g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), </a:t>
            </a:r>
            <a:r>
              <a:rPr lang="en-US" altLang="zh-TW" dirty="0" smtClean="0">
                <a:ea typeface="新細明體" pitchFamily="18" charset="-120"/>
              </a:rPr>
              <a:t>we say that </a:t>
            </a:r>
            <a:r>
              <a:rPr lang="en-US" altLang="zh-TW" i="1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f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)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is 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g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)) </a:t>
            </a:r>
            <a:r>
              <a:rPr lang="en-US" altLang="zh-TW" dirty="0" smtClean="0">
                <a:ea typeface="新細明體" pitchFamily="18" charset="-120"/>
              </a:rPr>
              <a:t>if there are positive constants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c</a:t>
            </a:r>
            <a:r>
              <a:rPr lang="en-US" altLang="zh-TW" dirty="0" smtClean="0">
                <a:ea typeface="新細明體" pitchFamily="18" charset="-120"/>
              </a:rPr>
              <a:t> and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baseline="-25000" dirty="0" smtClean="0">
                <a:ea typeface="新細明體" pitchFamily="18" charset="-120"/>
                <a:sym typeface="Symbol" pitchFamily="18" charset="2"/>
              </a:rPr>
              <a:t>0</a:t>
            </a:r>
            <a:r>
              <a:rPr lang="en-US" altLang="zh-TW" dirty="0" smtClean="0">
                <a:ea typeface="新細明體" pitchFamily="18" charset="-120"/>
              </a:rPr>
              <a:t> such that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c</a:t>
            </a:r>
            <a:r>
              <a:rPr lang="zh-TW" altLang="en-US" b="1" dirty="0" smtClean="0">
                <a:sym typeface="Symbol" pitchFamily="18" charset="2"/>
              </a:rPr>
              <a:t>．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g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  </a:t>
            </a:r>
            <a:r>
              <a:rPr lang="en-US" altLang="zh-TW" dirty="0" smtClean="0">
                <a:ea typeface="新細明體" pitchFamily="18" charset="-120"/>
              </a:rPr>
              <a:t>for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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baseline="-25000" dirty="0" smtClean="0">
                <a:ea typeface="新細明體" pitchFamily="18" charset="-120"/>
                <a:sym typeface="Symbol" pitchFamily="18" charset="2"/>
              </a:rPr>
              <a:t>0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.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We will say “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 is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order of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g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)” or “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 is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big-oh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of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g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)”.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Example: 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2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+ 10 is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</a:t>
            </a:r>
          </a:p>
          <a:p>
            <a:pPr lvl="1" eaLnBrk="1" hangingPunct="1"/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baseline="30000" dirty="0" smtClean="0">
                <a:ea typeface="新細明體" pitchFamily="18" charset="-120"/>
                <a:sym typeface="Symbol" pitchFamily="18" charset="2"/>
              </a:rPr>
              <a:t>2</a:t>
            </a:r>
            <a:r>
              <a:rPr lang="en-US" altLang="zh-TW" b="1" dirty="0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is not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670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4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94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94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2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62BC36-D9BD-47C1-8BB6-8293216D5BF6}" type="slidenum">
              <a:rPr lang="en-US" altLang="zh-TW" smtClean="0">
                <a:latin typeface="Arial" charset="0"/>
              </a:rPr>
              <a:pPr/>
              <a:t>28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Figure – Big “oh” </a:t>
            </a:r>
          </a:p>
        </p:txBody>
      </p:sp>
      <p:sp>
        <p:nvSpPr>
          <p:cNvPr id="30725" name="Line 3"/>
          <p:cNvSpPr>
            <a:spLocks noChangeShapeType="1"/>
          </p:cNvSpPr>
          <p:nvPr/>
        </p:nvSpPr>
        <p:spPr bwMode="auto">
          <a:xfrm>
            <a:off x="3124200" y="2286000"/>
            <a:ext cx="0" cy="3581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Line 4"/>
          <p:cNvSpPr>
            <a:spLocks noChangeShapeType="1"/>
          </p:cNvSpPr>
          <p:nvPr/>
        </p:nvSpPr>
        <p:spPr bwMode="auto">
          <a:xfrm>
            <a:off x="2362200" y="54864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7" name="Freeform 5"/>
          <p:cNvSpPr>
            <a:spLocks/>
          </p:cNvSpPr>
          <p:nvPr/>
        </p:nvSpPr>
        <p:spPr bwMode="auto">
          <a:xfrm>
            <a:off x="3124200" y="3429000"/>
            <a:ext cx="5867400" cy="2057400"/>
          </a:xfrm>
          <a:custGeom>
            <a:avLst/>
            <a:gdLst>
              <a:gd name="T0" fmla="*/ 0 w 3696"/>
              <a:gd name="T1" fmla="*/ 2147483647 h 1296"/>
              <a:gd name="T2" fmla="*/ 2147483647 w 3696"/>
              <a:gd name="T3" fmla="*/ 2147483647 h 1296"/>
              <a:gd name="T4" fmla="*/ 2147483647 w 3696"/>
              <a:gd name="T5" fmla="*/ 2147483647 h 1296"/>
              <a:gd name="T6" fmla="*/ 2147483647 w 3696"/>
              <a:gd name="T7" fmla="*/ 2147483647 h 1296"/>
              <a:gd name="T8" fmla="*/ 2147483647 w 3696"/>
              <a:gd name="T9" fmla="*/ 0 h 1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96"/>
              <a:gd name="T16" fmla="*/ 0 h 1296"/>
              <a:gd name="T17" fmla="*/ 3696 w 3696"/>
              <a:gd name="T18" fmla="*/ 1296 h 1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96" h="1296">
                <a:moveTo>
                  <a:pt x="0" y="1296"/>
                </a:moveTo>
                <a:cubicBezTo>
                  <a:pt x="252" y="1072"/>
                  <a:pt x="504" y="848"/>
                  <a:pt x="816" y="720"/>
                </a:cubicBezTo>
                <a:cubicBezTo>
                  <a:pt x="1128" y="592"/>
                  <a:pt x="1504" y="632"/>
                  <a:pt x="1872" y="528"/>
                </a:cubicBezTo>
                <a:cubicBezTo>
                  <a:pt x="2240" y="424"/>
                  <a:pt x="2720" y="184"/>
                  <a:pt x="3024" y="96"/>
                </a:cubicBezTo>
                <a:cubicBezTo>
                  <a:pt x="3328" y="8"/>
                  <a:pt x="3584" y="16"/>
                  <a:pt x="369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Text Box 6"/>
          <p:cNvSpPr txBox="1">
            <a:spLocks noChangeArrowheads="1"/>
          </p:cNvSpPr>
          <p:nvPr/>
        </p:nvSpPr>
        <p:spPr bwMode="auto">
          <a:xfrm>
            <a:off x="8991601" y="3124201"/>
            <a:ext cx="7761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f</a:t>
            </a:r>
            <a:r>
              <a:rPr lang="en-US" altLang="zh-TW" sz="3200"/>
              <a:t>(</a:t>
            </a:r>
            <a:r>
              <a:rPr lang="en-US" altLang="zh-TW" sz="3200" i="1"/>
              <a:t>n</a:t>
            </a:r>
            <a:r>
              <a:rPr lang="en-US" altLang="zh-TW" sz="3200"/>
              <a:t>)</a:t>
            </a:r>
          </a:p>
        </p:txBody>
      </p:sp>
      <p:sp>
        <p:nvSpPr>
          <p:cNvPr id="30729" name="Text Box 7"/>
          <p:cNvSpPr txBox="1">
            <a:spLocks noChangeArrowheads="1"/>
          </p:cNvSpPr>
          <p:nvPr/>
        </p:nvSpPr>
        <p:spPr bwMode="auto">
          <a:xfrm>
            <a:off x="9372600" y="5410201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953001" y="3352800"/>
            <a:ext cx="542925" cy="2789238"/>
            <a:chOff x="2160" y="2112"/>
            <a:chExt cx="342" cy="1757"/>
          </a:xfrm>
        </p:grpSpPr>
        <p:sp>
          <p:nvSpPr>
            <p:cNvPr id="30735" name="Line 9"/>
            <p:cNvSpPr>
              <a:spLocks noChangeShapeType="1"/>
            </p:cNvSpPr>
            <p:nvPr/>
          </p:nvSpPr>
          <p:spPr bwMode="auto">
            <a:xfrm>
              <a:off x="2304" y="2112"/>
              <a:ext cx="0" cy="148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Text Box 10"/>
            <p:cNvSpPr txBox="1">
              <a:spLocks noChangeArrowheads="1"/>
            </p:cNvSpPr>
            <p:nvPr/>
          </p:nvSpPr>
          <p:spPr bwMode="auto">
            <a:xfrm>
              <a:off x="2160" y="3504"/>
              <a:ext cx="3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 i="1"/>
                <a:t>n</a:t>
              </a:r>
              <a:r>
                <a:rPr lang="en-US" altLang="zh-TW" sz="3200" baseline="-25000"/>
                <a:t>0</a:t>
              </a:r>
            </a:p>
          </p:txBody>
        </p:sp>
      </p:grp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2590801" y="1981200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y</a:t>
            </a:r>
            <a:endParaRPr lang="en-US" altLang="zh-TW" sz="3200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124200" y="1752600"/>
            <a:ext cx="6788150" cy="3733800"/>
            <a:chOff x="1008" y="1104"/>
            <a:chExt cx="4276" cy="2352"/>
          </a:xfrm>
        </p:grpSpPr>
        <p:sp>
          <p:nvSpPr>
            <p:cNvPr id="30733" name="Freeform 13"/>
            <p:cNvSpPr>
              <a:spLocks/>
            </p:cNvSpPr>
            <p:nvPr/>
          </p:nvSpPr>
          <p:spPr bwMode="auto">
            <a:xfrm>
              <a:off x="1008" y="1440"/>
              <a:ext cx="3696" cy="2016"/>
            </a:xfrm>
            <a:custGeom>
              <a:avLst/>
              <a:gdLst>
                <a:gd name="T0" fmla="*/ 0 w 3696"/>
                <a:gd name="T1" fmla="*/ 2016 h 2016"/>
                <a:gd name="T2" fmla="*/ 528 w 3696"/>
                <a:gd name="T3" fmla="*/ 1824 h 2016"/>
                <a:gd name="T4" fmla="*/ 1344 w 3696"/>
                <a:gd name="T5" fmla="*/ 1008 h 2016"/>
                <a:gd name="T6" fmla="*/ 2016 w 3696"/>
                <a:gd name="T7" fmla="*/ 480 h 2016"/>
                <a:gd name="T8" fmla="*/ 3696 w 3696"/>
                <a:gd name="T9" fmla="*/ 0 h 20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96"/>
                <a:gd name="T16" fmla="*/ 0 h 2016"/>
                <a:gd name="T17" fmla="*/ 3696 w 3696"/>
                <a:gd name="T18" fmla="*/ 2016 h 20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96" h="2016">
                  <a:moveTo>
                    <a:pt x="0" y="2016"/>
                  </a:moveTo>
                  <a:cubicBezTo>
                    <a:pt x="152" y="2004"/>
                    <a:pt x="304" y="1992"/>
                    <a:pt x="528" y="1824"/>
                  </a:cubicBezTo>
                  <a:cubicBezTo>
                    <a:pt x="752" y="1656"/>
                    <a:pt x="1096" y="1232"/>
                    <a:pt x="1344" y="1008"/>
                  </a:cubicBezTo>
                  <a:cubicBezTo>
                    <a:pt x="1592" y="784"/>
                    <a:pt x="1624" y="648"/>
                    <a:pt x="2016" y="480"/>
                  </a:cubicBezTo>
                  <a:cubicBezTo>
                    <a:pt x="2408" y="312"/>
                    <a:pt x="3052" y="156"/>
                    <a:pt x="369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4464" y="1104"/>
              <a:ext cx="8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 i="1"/>
                <a:t>c </a:t>
              </a:r>
              <a:r>
                <a:rPr kumimoji="1" lang="en-US" altLang="zh-TW" i="1">
                  <a:sym typeface="Symbol" pitchFamily="18" charset="2"/>
                </a:rPr>
                <a:t>• </a:t>
              </a:r>
              <a:r>
                <a:rPr lang="en-US" altLang="zh-TW" sz="3200" i="1"/>
                <a:t>g</a:t>
              </a:r>
              <a:r>
                <a:rPr lang="en-US" altLang="zh-TW" sz="3200"/>
                <a:t>(</a:t>
              </a:r>
              <a:r>
                <a:rPr lang="en-US" altLang="zh-TW" sz="3200" i="1"/>
                <a:t>n</a:t>
              </a:r>
              <a:r>
                <a:rPr lang="en-US" altLang="zh-TW" sz="320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3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Big-Oh Examples</a:t>
            </a:r>
            <a:endParaRPr lang="en-US" altLang="zh-TW" smtClean="0"/>
          </a:p>
        </p:txBody>
      </p:sp>
      <p:sp>
        <p:nvSpPr>
          <p:cNvPr id="194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TW" b="1" smtClean="0"/>
              <a:t>3</a:t>
            </a:r>
            <a:r>
              <a:rPr kumimoji="0" lang="en-US" altLang="zh-TW" b="1" i="1" smtClean="0"/>
              <a:t>n</a:t>
            </a:r>
            <a:r>
              <a:rPr kumimoji="0" lang="en-US" altLang="zh-TW" b="1" baseline="30000" smtClean="0"/>
              <a:t>3</a:t>
            </a:r>
            <a:r>
              <a:rPr kumimoji="0" lang="en-US" altLang="zh-TW" b="1" smtClean="0"/>
              <a:t> + 20</a:t>
            </a:r>
            <a:r>
              <a:rPr kumimoji="0" lang="en-US" altLang="zh-TW" b="1" i="1" smtClean="0"/>
              <a:t>n</a:t>
            </a:r>
            <a:r>
              <a:rPr kumimoji="0" lang="en-US" altLang="zh-TW" b="1" baseline="30000" smtClean="0"/>
              <a:t>2</a:t>
            </a:r>
            <a:r>
              <a:rPr kumimoji="0" lang="en-US" altLang="zh-TW" b="1" smtClean="0"/>
              <a:t> + 5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b="1" i="1" smtClean="0"/>
              <a:t>O</a:t>
            </a:r>
            <a:r>
              <a:rPr kumimoji="0" lang="en-US" altLang="zh-TW" smtClean="0"/>
              <a:t>(</a:t>
            </a:r>
            <a:r>
              <a:rPr kumimoji="0" lang="en-US" altLang="zh-TW" i="1" smtClean="0"/>
              <a:t>n</a:t>
            </a:r>
            <a:r>
              <a:rPr kumimoji="0" lang="en-US" altLang="zh-TW" baseline="30000" smtClean="0"/>
              <a:t>3</a:t>
            </a:r>
            <a:r>
              <a:rPr kumimoji="0" lang="en-US" altLang="zh-TW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mtClean="0"/>
              <a:t>need </a:t>
            </a:r>
            <a:r>
              <a:rPr kumimoji="0" lang="en-US" altLang="zh-TW" i="1" smtClean="0"/>
              <a:t>c</a:t>
            </a:r>
            <a:r>
              <a:rPr kumimoji="0" lang="en-US" altLang="zh-TW" smtClean="0"/>
              <a:t> &gt; 0 and </a:t>
            </a:r>
            <a:r>
              <a:rPr kumimoji="0" lang="en-US" altLang="zh-TW" i="1" smtClean="0"/>
              <a:t>n</a:t>
            </a:r>
            <a:r>
              <a:rPr kumimoji="0" lang="en-US" altLang="zh-TW" baseline="-25000" smtClean="0"/>
              <a:t>0</a:t>
            </a:r>
            <a:r>
              <a:rPr kumimoji="0" lang="en-US" altLang="zh-TW" smtClean="0"/>
              <a:t> </a:t>
            </a:r>
            <a:r>
              <a:rPr kumimoji="0" lang="en-US" altLang="zh-TW" smtClean="0">
                <a:sym typeface="Symbol" pitchFamily="18" charset="2"/>
              </a:rPr>
              <a:t> 1 such that</a:t>
            </a:r>
            <a:r>
              <a:rPr kumimoji="0" lang="en-US" altLang="zh-TW" smtClean="0"/>
              <a:t> 3</a:t>
            </a:r>
            <a:r>
              <a:rPr kumimoji="0" lang="en-US" altLang="zh-TW" i="1" smtClean="0"/>
              <a:t>n</a:t>
            </a:r>
            <a:r>
              <a:rPr kumimoji="0" lang="en-US" altLang="zh-TW" baseline="30000" smtClean="0"/>
              <a:t>3</a:t>
            </a:r>
            <a:r>
              <a:rPr kumimoji="0" lang="en-US" altLang="zh-TW" smtClean="0"/>
              <a:t> + 20</a:t>
            </a:r>
            <a:r>
              <a:rPr kumimoji="0" lang="en-US" altLang="zh-TW" i="1" smtClean="0"/>
              <a:t>n</a:t>
            </a:r>
            <a:r>
              <a:rPr kumimoji="0" lang="en-US" altLang="zh-TW" baseline="30000" smtClean="0"/>
              <a:t>2</a:t>
            </a:r>
            <a:r>
              <a:rPr kumimoji="0" lang="en-US" altLang="zh-TW" smtClean="0"/>
              <a:t> + 5 </a:t>
            </a:r>
            <a:r>
              <a:rPr kumimoji="0" lang="en-US" altLang="zh-TW" smtClean="0">
                <a:sym typeface="Symbol" pitchFamily="18" charset="2"/>
              </a:rPr>
              <a:t> </a:t>
            </a:r>
            <a:r>
              <a:rPr kumimoji="0" lang="en-US" altLang="zh-TW" i="1" smtClean="0">
                <a:sym typeface="Symbol" pitchFamily="18" charset="2"/>
              </a:rPr>
              <a:t>c</a:t>
            </a:r>
            <a:r>
              <a:rPr kumimoji="0" lang="en-US" altLang="zh-TW" smtClean="0">
                <a:sym typeface="Symbol" pitchFamily="18" charset="2"/>
              </a:rPr>
              <a:t>•</a:t>
            </a:r>
            <a:r>
              <a:rPr kumimoji="0" lang="en-US" altLang="zh-TW" i="1" smtClean="0">
                <a:sym typeface="Symbol" pitchFamily="18" charset="2"/>
              </a:rPr>
              <a:t>n</a:t>
            </a:r>
            <a:r>
              <a:rPr kumimoji="0" lang="en-US" altLang="zh-TW" baseline="30000" smtClean="0">
                <a:sym typeface="Symbol" pitchFamily="18" charset="2"/>
              </a:rPr>
              <a:t>3</a:t>
            </a:r>
            <a:r>
              <a:rPr kumimoji="0" lang="en-US" altLang="zh-TW" smtClean="0">
                <a:sym typeface="Symbol" pitchFamily="18" charset="2"/>
              </a:rPr>
              <a:t> for </a:t>
            </a:r>
            <a:r>
              <a:rPr kumimoji="0" lang="en-US" altLang="zh-TW" i="1" smtClean="0">
                <a:sym typeface="Symbol" pitchFamily="18" charset="2"/>
              </a:rPr>
              <a:t>n</a:t>
            </a:r>
            <a:r>
              <a:rPr kumimoji="0" lang="en-US" altLang="zh-TW" smtClean="0">
                <a:sym typeface="Symbol" pitchFamily="18" charset="2"/>
              </a:rPr>
              <a:t>  </a:t>
            </a:r>
            <a:r>
              <a:rPr kumimoji="0" lang="en-US" altLang="zh-TW" i="1" smtClean="0">
                <a:sym typeface="Symbol" pitchFamily="18" charset="2"/>
              </a:rPr>
              <a:t>n</a:t>
            </a:r>
            <a:r>
              <a:rPr kumimoji="0" lang="en-US" altLang="zh-TW" baseline="-25000" smtClean="0">
                <a:sym typeface="Symbol" pitchFamily="18" charset="2"/>
              </a:rPr>
              <a:t>0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mtClean="0">
                <a:sym typeface="Symbol" pitchFamily="18" charset="2"/>
              </a:rPr>
              <a:t>is true for </a:t>
            </a:r>
            <a:r>
              <a:rPr kumimoji="0" lang="en-US" altLang="zh-TW" i="1" smtClean="0">
                <a:sym typeface="Symbol" pitchFamily="18" charset="2"/>
              </a:rPr>
              <a:t>c</a:t>
            </a:r>
            <a:r>
              <a:rPr kumimoji="0" lang="en-US" altLang="zh-TW" smtClean="0">
                <a:sym typeface="Symbol" pitchFamily="18" charset="2"/>
              </a:rPr>
              <a:t> = 4 and </a:t>
            </a:r>
            <a:r>
              <a:rPr kumimoji="0" lang="en-US" altLang="zh-TW" i="1" smtClean="0"/>
              <a:t>n</a:t>
            </a:r>
            <a:r>
              <a:rPr kumimoji="0" lang="en-US" altLang="zh-TW" baseline="-25000" smtClean="0"/>
              <a:t>0</a:t>
            </a:r>
            <a:r>
              <a:rPr kumimoji="0" lang="en-US" altLang="zh-TW" smtClean="0">
                <a:sym typeface="Symbol" pitchFamily="18" charset="2"/>
              </a:rPr>
              <a:t> = 21</a:t>
            </a:r>
            <a:endParaRPr kumimoji="0" lang="en-US" altLang="zh-TW" smtClean="0"/>
          </a:p>
          <a:p>
            <a:pPr eaLnBrk="1" hangingPunct="1">
              <a:lnSpc>
                <a:spcPct val="90000"/>
              </a:lnSpc>
            </a:pPr>
            <a:r>
              <a:rPr kumimoji="0" lang="en-US" altLang="zh-TW" b="1" smtClean="0"/>
              <a:t>3 log </a:t>
            </a:r>
            <a:r>
              <a:rPr kumimoji="0" lang="en-US" altLang="zh-TW" b="1" i="1" smtClean="0"/>
              <a:t>n</a:t>
            </a:r>
            <a:r>
              <a:rPr kumimoji="0" lang="en-US" altLang="zh-TW" b="1" smtClean="0"/>
              <a:t> + 5</a:t>
            </a:r>
            <a:r>
              <a:rPr kumimoji="0" lang="en-US" altLang="zh-TW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b="1" i="1" smtClean="0"/>
              <a:t>O</a:t>
            </a:r>
            <a:r>
              <a:rPr kumimoji="0" lang="en-US" altLang="zh-TW" smtClean="0"/>
              <a:t>(log </a:t>
            </a:r>
            <a:r>
              <a:rPr kumimoji="0" lang="en-US" altLang="zh-TW" i="1" smtClean="0"/>
              <a:t>n</a:t>
            </a:r>
            <a:r>
              <a:rPr kumimoji="0" lang="en-US" altLang="zh-TW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mtClean="0"/>
              <a:t>need </a:t>
            </a:r>
            <a:r>
              <a:rPr kumimoji="0" lang="en-US" altLang="zh-TW" i="1" smtClean="0"/>
              <a:t>c</a:t>
            </a:r>
            <a:r>
              <a:rPr kumimoji="0" lang="en-US" altLang="zh-TW" smtClean="0"/>
              <a:t> &gt; 0 and </a:t>
            </a:r>
            <a:r>
              <a:rPr kumimoji="0" lang="en-US" altLang="zh-TW" i="1" smtClean="0"/>
              <a:t>n</a:t>
            </a:r>
            <a:r>
              <a:rPr kumimoji="0" lang="en-US" altLang="zh-TW" baseline="-25000" smtClean="0"/>
              <a:t>0</a:t>
            </a:r>
            <a:r>
              <a:rPr kumimoji="0" lang="en-US" altLang="zh-TW" smtClean="0"/>
              <a:t> </a:t>
            </a:r>
            <a:r>
              <a:rPr kumimoji="0" lang="en-US" altLang="zh-TW" smtClean="0">
                <a:sym typeface="Symbol" pitchFamily="18" charset="2"/>
              </a:rPr>
              <a:t> 1 such that</a:t>
            </a:r>
            <a:r>
              <a:rPr kumimoji="0" lang="en-US" altLang="zh-TW" smtClean="0"/>
              <a:t> 3 log </a:t>
            </a:r>
            <a:r>
              <a:rPr kumimoji="0" lang="en-US" altLang="zh-TW" i="1" smtClean="0"/>
              <a:t>n</a:t>
            </a:r>
            <a:r>
              <a:rPr kumimoji="0" lang="en-US" altLang="zh-TW" smtClean="0"/>
              <a:t> + 5 </a:t>
            </a:r>
            <a:r>
              <a:rPr kumimoji="0" lang="en-US" altLang="zh-TW" smtClean="0">
                <a:sym typeface="Symbol" pitchFamily="18" charset="2"/>
              </a:rPr>
              <a:t> </a:t>
            </a:r>
            <a:r>
              <a:rPr kumimoji="0" lang="en-US" altLang="zh-TW" i="1" smtClean="0">
                <a:sym typeface="Symbol" pitchFamily="18" charset="2"/>
              </a:rPr>
              <a:t>c</a:t>
            </a:r>
            <a:r>
              <a:rPr kumimoji="0" lang="en-US" altLang="zh-TW" smtClean="0">
                <a:sym typeface="Symbol" pitchFamily="18" charset="2"/>
              </a:rPr>
              <a:t>•log </a:t>
            </a:r>
            <a:r>
              <a:rPr kumimoji="0" lang="en-US" altLang="zh-TW" i="1" smtClean="0">
                <a:sym typeface="Symbol" pitchFamily="18" charset="2"/>
              </a:rPr>
              <a:t>n</a:t>
            </a:r>
            <a:r>
              <a:rPr kumimoji="0" lang="en-US" altLang="zh-TW" smtClean="0">
                <a:sym typeface="Symbol" pitchFamily="18" charset="2"/>
              </a:rPr>
              <a:t> for </a:t>
            </a:r>
            <a:r>
              <a:rPr kumimoji="0" lang="en-US" altLang="zh-TW" i="1" smtClean="0">
                <a:sym typeface="Symbol" pitchFamily="18" charset="2"/>
              </a:rPr>
              <a:t>n</a:t>
            </a:r>
            <a:r>
              <a:rPr kumimoji="0" lang="en-US" altLang="zh-TW" smtClean="0">
                <a:sym typeface="Symbol" pitchFamily="18" charset="2"/>
              </a:rPr>
              <a:t>  </a:t>
            </a:r>
            <a:r>
              <a:rPr kumimoji="0" lang="en-US" altLang="zh-TW" i="1" smtClean="0">
                <a:sym typeface="Symbol" pitchFamily="18" charset="2"/>
              </a:rPr>
              <a:t>n</a:t>
            </a:r>
            <a:r>
              <a:rPr kumimoji="0" lang="en-US" altLang="zh-TW" baseline="-25000" smtClean="0">
                <a:sym typeface="Symbol" pitchFamily="18" charset="2"/>
              </a:rPr>
              <a:t>0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mtClean="0">
                <a:sym typeface="Symbol" pitchFamily="18" charset="2"/>
              </a:rPr>
              <a:t>is true for </a:t>
            </a:r>
            <a:r>
              <a:rPr kumimoji="0" lang="en-US" altLang="zh-TW" i="1" smtClean="0">
                <a:sym typeface="Symbol" pitchFamily="18" charset="2"/>
              </a:rPr>
              <a:t>c</a:t>
            </a:r>
            <a:r>
              <a:rPr kumimoji="0" lang="en-US" altLang="zh-TW" smtClean="0">
                <a:sym typeface="Symbol" pitchFamily="18" charset="2"/>
              </a:rPr>
              <a:t> = 8 and </a:t>
            </a:r>
            <a:r>
              <a:rPr kumimoji="0" lang="en-US" altLang="zh-TW" i="1" smtClean="0"/>
              <a:t>n</a:t>
            </a:r>
            <a:r>
              <a:rPr kumimoji="0" lang="en-US" altLang="zh-TW" baseline="-25000" smtClean="0"/>
              <a:t>0</a:t>
            </a:r>
            <a:r>
              <a:rPr kumimoji="0" lang="en-US" altLang="zh-TW" smtClean="0">
                <a:sym typeface="Symbol" pitchFamily="18" charset="2"/>
              </a:rPr>
              <a:t> = 2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19EDE3-857E-493F-A147-BD2EE472D7E7}" type="slidenum">
              <a:rPr lang="en-US" altLang="zh-TW" smtClean="0">
                <a:latin typeface="Arial" charset="0"/>
              </a:rPr>
              <a:pPr/>
              <a:t>29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23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Abstract Data Types (ADTs)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An </a:t>
            </a:r>
            <a:r>
              <a:rPr lang="en-US" altLang="zh-TW" b="1" i="1" dirty="0" smtClean="0">
                <a:solidFill>
                  <a:srgbClr val="0000CC"/>
                </a:solidFill>
                <a:ea typeface="新細明體" pitchFamily="18" charset="-120"/>
              </a:rPr>
              <a:t>abstract data type</a:t>
            </a:r>
            <a:r>
              <a:rPr lang="en-US" altLang="zh-TW" dirty="0" smtClean="0">
                <a:ea typeface="新細明體" pitchFamily="18" charset="-120"/>
              </a:rPr>
              <a:t> (</a:t>
            </a:r>
            <a:r>
              <a:rPr lang="en-US" altLang="zh-TW" b="1" dirty="0" smtClean="0">
                <a:solidFill>
                  <a:srgbClr val="0000CC"/>
                </a:solidFill>
                <a:ea typeface="新細明體" pitchFamily="18" charset="-120"/>
              </a:rPr>
              <a:t>ADT</a:t>
            </a:r>
            <a:r>
              <a:rPr lang="en-US" altLang="zh-TW" dirty="0" smtClean="0">
                <a:ea typeface="新細明體" pitchFamily="18" charset="-120"/>
              </a:rPr>
              <a:t>) is collection of data items together with the operations on the data.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word </a:t>
            </a:r>
            <a:r>
              <a:rPr lang="en-US" altLang="zh-TW" b="1" i="1" dirty="0" smtClean="0">
                <a:solidFill>
                  <a:srgbClr val="0000CC"/>
                </a:solidFill>
                <a:ea typeface="新細明體" pitchFamily="18" charset="-120"/>
              </a:rPr>
              <a:t>abstract</a:t>
            </a:r>
            <a:r>
              <a:rPr lang="en-US" altLang="zh-TW" dirty="0" smtClean="0">
                <a:ea typeface="新細明體" pitchFamily="18" charset="-120"/>
              </a:rPr>
              <a:t> presents that the operations and data are defined independently of how they are implemented.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An ADT specifies: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Data</a:t>
            </a:r>
            <a:r>
              <a:rPr lang="en-US" altLang="zh-TW" dirty="0" smtClean="0">
                <a:ea typeface="新細明體" pitchFamily="18" charset="-120"/>
              </a:rPr>
              <a:t> stored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Operations</a:t>
            </a:r>
            <a:r>
              <a:rPr lang="en-US" altLang="zh-TW" dirty="0" smtClean="0">
                <a:ea typeface="新細明體" pitchFamily="18" charset="-120"/>
              </a:rPr>
              <a:t> on the data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Error conditions associated with operations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104ED2-1947-47A6-8DDD-BD02BAE52992}" type="slidenum">
              <a:rPr lang="en-US" altLang="zh-TW" smtClean="0">
                <a:latin typeface="Arial" charset="0"/>
              </a:rPr>
              <a:pPr/>
              <a:t>3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14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Interpreting Big-Oh</a:t>
            </a:r>
          </a:p>
        </p:txBody>
      </p:sp>
      <p:sp>
        <p:nvSpPr>
          <p:cNvPr id="195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 is less than or equal to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g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 up to a constant factor and in the 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asymptotic sense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as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approaching infinity (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b="1" dirty="0" smtClean="0">
                <a:solidFill>
                  <a:srgbClr val="FF0000"/>
                </a:solidFill>
                <a:sym typeface="Symbol" pitchFamily="18" charset="2"/>
              </a:rPr>
              <a:t>→∞</a:t>
            </a:r>
            <a:r>
              <a:rPr lang="en-US" altLang="zh-TW" dirty="0" smtClean="0">
                <a:sym typeface="Symbol" pitchFamily="18" charset="2"/>
              </a:rPr>
              <a:t>).</a:t>
            </a:r>
          </a:p>
          <a:p>
            <a:pPr eaLnBrk="1" hangingPunct="1"/>
            <a:r>
              <a:rPr lang="en-US" altLang="zh-TW" dirty="0" smtClean="0">
                <a:sym typeface="Symbol" pitchFamily="18" charset="2"/>
              </a:rPr>
              <a:t>The big-Oh notation allows us to</a:t>
            </a:r>
          </a:p>
          <a:p>
            <a:pPr lvl="1" eaLnBrk="1" hangingPunct="1"/>
            <a:r>
              <a:rPr lang="en-US" altLang="zh-TW" dirty="0" smtClean="0">
                <a:sym typeface="Symbol" pitchFamily="18" charset="2"/>
              </a:rPr>
              <a:t>ignore constant factors and lower order terms</a:t>
            </a:r>
          </a:p>
          <a:p>
            <a:pPr lvl="1" eaLnBrk="1" hangingPunct="1"/>
            <a:r>
              <a:rPr lang="en-US" altLang="zh-TW" dirty="0" smtClean="0">
                <a:sym typeface="Symbol" pitchFamily="18" charset="2"/>
              </a:rPr>
              <a:t>focus on the main components of a function that effect the growth  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0DAAA2-4C40-4CF9-964F-3CF434C3E377}" type="slidenum">
              <a:rPr lang="en-US" altLang="zh-TW" smtClean="0">
                <a:latin typeface="Arial" charset="0"/>
              </a:rPr>
              <a:pPr/>
              <a:t>30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35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5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5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5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5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072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Big-Oh and Growth Rate</a:t>
            </a:r>
          </a:p>
        </p:txBody>
      </p:sp>
      <p:sp>
        <p:nvSpPr>
          <p:cNvPr id="1952771" name="Rectangle 3"/>
          <p:cNvSpPr>
            <a:spLocks noGrp="1" noChangeArrowheads="1"/>
          </p:cNvSpPr>
          <p:nvPr>
            <p:ph idx="1"/>
          </p:nvPr>
        </p:nvSpPr>
        <p:spPr>
          <a:xfrm>
            <a:off x="530352" y="1822449"/>
            <a:ext cx="11131296" cy="4351338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The big-Oh notation gives an upper bound on the growth rate of a function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The statement </a:t>
            </a:r>
            <a:r>
              <a:rPr lang="en-US" altLang="zh-TW" dirty="0">
                <a:latin typeface="Tahoma" pitchFamily="34" charset="0"/>
                <a:ea typeface="新細明體" pitchFamily="18" charset="-120"/>
              </a:rPr>
              <a:t>“</a:t>
            </a: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f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) </a:t>
            </a:r>
            <a:r>
              <a:rPr lang="en-US" altLang="zh-TW" dirty="0">
                <a:ea typeface="新細明體" pitchFamily="18" charset="-120"/>
              </a:rPr>
              <a:t>is </a:t>
            </a:r>
            <a:r>
              <a:rPr lang="en-US" altLang="zh-TW" b="1" i="1" dirty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g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))</a:t>
            </a:r>
            <a:r>
              <a:rPr lang="en-US" altLang="zh-TW" dirty="0">
                <a:latin typeface="Tahoma" pitchFamily="34" charset="0"/>
                <a:ea typeface="新細明體" pitchFamily="18" charset="-120"/>
              </a:rPr>
              <a:t>”</a:t>
            </a:r>
            <a:r>
              <a:rPr lang="en-US" altLang="zh-TW" dirty="0">
                <a:ea typeface="新細明體" pitchFamily="18" charset="-120"/>
              </a:rPr>
              <a:t> means that the growth rate of </a:t>
            </a: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f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) </a:t>
            </a:r>
            <a:r>
              <a:rPr lang="en-US" altLang="zh-TW" dirty="0">
                <a:ea typeface="新細明體" pitchFamily="18" charset="-120"/>
              </a:rPr>
              <a:t>is no more than the growth rate of </a:t>
            </a: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g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We can use the big-Oh notation to rank functions according to their growth rate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A8C70E-2FFE-4099-B9FD-5DDD1C35A033}" type="slidenum">
              <a:rPr lang="en-US" altLang="zh-TW" smtClean="0">
                <a:latin typeface="Arial" charset="0"/>
              </a:rPr>
              <a:pPr/>
              <a:t>31</a:t>
            </a:fld>
            <a:endParaRPr lang="en-US" altLang="zh-TW" smtClean="0">
              <a:latin typeface="Arial" charset="0"/>
            </a:endParaRPr>
          </a:p>
        </p:txBody>
      </p:sp>
      <p:graphicFrame>
        <p:nvGraphicFramePr>
          <p:cNvPr id="19527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725013"/>
              </p:ext>
            </p:extLst>
          </p:nvPr>
        </p:nvGraphicFramePr>
        <p:xfrm>
          <a:off x="2604184" y="3998118"/>
          <a:ext cx="7239000" cy="1895475"/>
        </p:xfrm>
        <a:graphic>
          <a:graphicData uri="http://schemas.openxmlformats.org/drawingml/2006/table">
            <a:tbl>
              <a:tblPr/>
              <a:tblGrid>
                <a:gridCol w="257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f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(</a:t>
                      </a: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) 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is </a:t>
                      </a: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O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(</a:t>
                      </a: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g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(</a:t>
                      </a: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g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(</a:t>
                      </a: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) 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is </a:t>
                      </a: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O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(</a:t>
                      </a: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f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(</a:t>
                      </a: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g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(</a:t>
                      </a: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) 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grows more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f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(</a:t>
                      </a: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) 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grows more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Same growth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1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5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5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5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5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277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Properties of Big-Oh Notation</a:t>
            </a:r>
          </a:p>
        </p:txBody>
      </p:sp>
      <p:sp>
        <p:nvSpPr>
          <p:cNvPr id="195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/>
              <a:t>If </a:t>
            </a:r>
            <a:r>
              <a:rPr lang="en-US" altLang="zh-TW" b="1" i="1" dirty="0" smtClean="0"/>
              <a:t>f</a:t>
            </a:r>
            <a:r>
              <a:rPr lang="en-US" altLang="zh-TW" b="1" dirty="0" smtClean="0"/>
              <a:t>(</a:t>
            </a:r>
            <a:r>
              <a:rPr lang="en-US" altLang="zh-TW" b="1" i="1" dirty="0" smtClean="0"/>
              <a:t>n</a:t>
            </a:r>
            <a:r>
              <a:rPr lang="en-US" altLang="zh-TW" b="1" dirty="0" smtClean="0"/>
              <a:t>) = </a:t>
            </a:r>
            <a:r>
              <a:rPr lang="en-US" altLang="zh-TW" b="1" i="1" dirty="0" smtClean="0"/>
              <a:t>a</a:t>
            </a:r>
            <a:r>
              <a:rPr lang="en-US" altLang="zh-TW" b="1" baseline="-25000" dirty="0" smtClean="0"/>
              <a:t>0</a:t>
            </a:r>
            <a:r>
              <a:rPr lang="en-US" altLang="zh-TW" b="1" dirty="0" smtClean="0"/>
              <a:t>+</a:t>
            </a:r>
            <a:r>
              <a:rPr lang="en-US" altLang="zh-TW" b="1" i="1" dirty="0" smtClean="0"/>
              <a:t>a</a:t>
            </a:r>
            <a:r>
              <a:rPr lang="en-US" altLang="zh-TW" b="1" baseline="-25000" dirty="0" smtClean="0"/>
              <a:t>1</a:t>
            </a:r>
            <a:r>
              <a:rPr lang="en-US" altLang="zh-TW" b="1" i="1" dirty="0" smtClean="0"/>
              <a:t>n</a:t>
            </a:r>
            <a:r>
              <a:rPr lang="en-US" altLang="zh-TW" b="1" dirty="0" smtClean="0"/>
              <a:t>+</a:t>
            </a:r>
            <a:r>
              <a:rPr lang="en-US" altLang="zh-TW" b="1" i="1" dirty="0" smtClean="0"/>
              <a:t>a</a:t>
            </a:r>
            <a:r>
              <a:rPr lang="en-US" altLang="zh-TW" b="1" baseline="-25000" dirty="0" smtClean="0"/>
              <a:t>2</a:t>
            </a:r>
            <a:r>
              <a:rPr lang="en-US" altLang="zh-TW" b="1" i="1" dirty="0" smtClean="0"/>
              <a:t>n</a:t>
            </a:r>
            <a:r>
              <a:rPr lang="en-US" altLang="zh-TW" b="1" baseline="30000" dirty="0" smtClean="0"/>
              <a:t>2</a:t>
            </a:r>
            <a:r>
              <a:rPr lang="en-US" altLang="zh-TW" b="1" dirty="0" smtClean="0"/>
              <a:t>+ … +</a:t>
            </a:r>
            <a:r>
              <a:rPr lang="en-US" altLang="zh-TW" b="1" i="1" dirty="0" err="1" smtClean="0"/>
              <a:t>a</a:t>
            </a:r>
            <a:r>
              <a:rPr lang="en-US" altLang="zh-TW" b="1" i="1" baseline="-25000" dirty="0" err="1" smtClean="0"/>
              <a:t>d</a:t>
            </a:r>
            <a:r>
              <a:rPr lang="en-US" altLang="zh-TW" b="1" i="1" dirty="0" err="1" smtClean="0"/>
              <a:t>n</a:t>
            </a:r>
            <a:r>
              <a:rPr lang="en-US" altLang="zh-TW" b="1" i="1" baseline="30000" dirty="0" err="1" smtClean="0"/>
              <a:t>d</a:t>
            </a:r>
            <a:r>
              <a:rPr lang="en-US" altLang="zh-TW" b="1" i="1" baseline="30000" dirty="0" smtClean="0"/>
              <a:t>, </a:t>
            </a:r>
            <a:r>
              <a:rPr lang="en-US" altLang="zh-TW" b="1" i="1" dirty="0" smtClean="0"/>
              <a:t>a</a:t>
            </a:r>
            <a:r>
              <a:rPr lang="en-US" altLang="zh-TW" b="1" i="1" baseline="-25000" dirty="0" smtClean="0"/>
              <a:t>d</a:t>
            </a:r>
            <a:r>
              <a:rPr lang="en-US" altLang="zh-TW" b="1" dirty="0" smtClean="0"/>
              <a:t>&gt;0, then </a:t>
            </a:r>
            <a:r>
              <a:rPr lang="en-US" altLang="zh-TW" b="1" i="1" dirty="0" smtClean="0"/>
              <a:t>f</a:t>
            </a:r>
            <a:r>
              <a:rPr lang="en-US" altLang="zh-TW" b="1" dirty="0" smtClean="0"/>
              <a:t>(</a:t>
            </a:r>
            <a:r>
              <a:rPr lang="en-US" altLang="zh-TW" b="1" i="1" dirty="0" smtClean="0"/>
              <a:t>n</a:t>
            </a:r>
            <a:r>
              <a:rPr lang="en-US" altLang="zh-TW" b="1" dirty="0" smtClean="0"/>
              <a:t>) is </a:t>
            </a:r>
            <a:r>
              <a:rPr lang="en-US" altLang="zh-TW" b="1" i="1" dirty="0" smtClean="0"/>
              <a:t>O</a:t>
            </a:r>
            <a:r>
              <a:rPr lang="en-US" altLang="zh-TW" b="1" dirty="0" smtClean="0"/>
              <a:t>(</a:t>
            </a:r>
            <a:r>
              <a:rPr lang="en-US" altLang="zh-TW" b="1" i="1" dirty="0" err="1" smtClean="0"/>
              <a:t>n</a:t>
            </a:r>
            <a:r>
              <a:rPr lang="en-US" altLang="zh-TW" b="1" i="1" baseline="30000" dirty="0" err="1" smtClean="0"/>
              <a:t>d</a:t>
            </a:r>
            <a:r>
              <a:rPr lang="en-US" altLang="zh-TW" b="1" dirty="0" smtClean="0"/>
              <a:t>).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rgbClr val="0000CC"/>
                </a:solidFill>
              </a:rPr>
              <a:t>note that, for </a:t>
            </a:r>
            <a:r>
              <a:rPr lang="en-US" altLang="zh-TW" i="1" dirty="0" smtClean="0">
                <a:solidFill>
                  <a:srgbClr val="0000CC"/>
                </a:solidFill>
              </a:rPr>
              <a:t>n</a:t>
            </a:r>
            <a:r>
              <a:rPr lang="en-US" altLang="zh-TW" dirty="0" smtClean="0">
                <a:solidFill>
                  <a:srgbClr val="0000CC"/>
                </a:solidFill>
              </a:rPr>
              <a:t>≧1, 1≦</a:t>
            </a:r>
            <a:r>
              <a:rPr lang="en-US" altLang="zh-TW" i="1" dirty="0" smtClean="0">
                <a:solidFill>
                  <a:srgbClr val="0000CC"/>
                </a:solidFill>
              </a:rPr>
              <a:t>n</a:t>
            </a:r>
            <a:r>
              <a:rPr lang="en-US" altLang="zh-TW" dirty="0" smtClean="0">
                <a:solidFill>
                  <a:srgbClr val="0000CC"/>
                </a:solidFill>
              </a:rPr>
              <a:t> ≦… ≦</a:t>
            </a:r>
            <a:r>
              <a:rPr lang="en-US" altLang="zh-TW" i="1" dirty="0" err="1" smtClean="0">
                <a:solidFill>
                  <a:srgbClr val="0000CC"/>
                </a:solidFill>
              </a:rPr>
              <a:t>n</a:t>
            </a:r>
            <a:r>
              <a:rPr lang="en-US" altLang="zh-TW" i="1" baseline="30000" dirty="0" err="1" smtClean="0">
                <a:solidFill>
                  <a:srgbClr val="0000CC"/>
                </a:solidFill>
              </a:rPr>
              <a:t>d</a:t>
            </a:r>
            <a:r>
              <a:rPr lang="en-US" altLang="zh-TW" dirty="0" smtClean="0">
                <a:solidFill>
                  <a:srgbClr val="0000CC"/>
                </a:solidFill>
              </a:rPr>
              <a:t>; hence, </a:t>
            </a:r>
          </a:p>
          <a:p>
            <a:pPr eaLnBrk="1" hangingPunct="1">
              <a:buFontTx/>
              <a:buNone/>
            </a:pPr>
            <a:r>
              <a:rPr lang="en-US" altLang="zh-TW" i="1" dirty="0" smtClean="0">
                <a:solidFill>
                  <a:srgbClr val="0000CC"/>
                </a:solidFill>
              </a:rPr>
              <a:t>a</a:t>
            </a:r>
            <a:r>
              <a:rPr lang="en-US" altLang="zh-TW" baseline="-25000" dirty="0" smtClean="0">
                <a:solidFill>
                  <a:srgbClr val="0000CC"/>
                </a:solidFill>
              </a:rPr>
              <a:t>0</a:t>
            </a:r>
            <a:r>
              <a:rPr lang="en-US" altLang="zh-TW" dirty="0" smtClean="0">
                <a:solidFill>
                  <a:srgbClr val="0000CC"/>
                </a:solidFill>
              </a:rPr>
              <a:t>+</a:t>
            </a:r>
            <a:r>
              <a:rPr lang="en-US" altLang="zh-TW" i="1" dirty="0" smtClean="0">
                <a:solidFill>
                  <a:srgbClr val="0000CC"/>
                </a:solidFill>
              </a:rPr>
              <a:t>a</a:t>
            </a:r>
            <a:r>
              <a:rPr lang="en-US" altLang="zh-TW" baseline="-25000" dirty="0" smtClean="0">
                <a:solidFill>
                  <a:srgbClr val="0000CC"/>
                </a:solidFill>
              </a:rPr>
              <a:t>1</a:t>
            </a:r>
            <a:r>
              <a:rPr lang="en-US" altLang="zh-TW" i="1" dirty="0" smtClean="0">
                <a:solidFill>
                  <a:srgbClr val="0000CC"/>
                </a:solidFill>
              </a:rPr>
              <a:t>n</a:t>
            </a:r>
            <a:r>
              <a:rPr lang="en-US" altLang="zh-TW" dirty="0" smtClean="0">
                <a:solidFill>
                  <a:srgbClr val="0000CC"/>
                </a:solidFill>
              </a:rPr>
              <a:t>+</a:t>
            </a:r>
            <a:r>
              <a:rPr lang="en-US" altLang="zh-TW" i="1" dirty="0" smtClean="0">
                <a:solidFill>
                  <a:srgbClr val="0000CC"/>
                </a:solidFill>
              </a:rPr>
              <a:t>a</a:t>
            </a:r>
            <a:r>
              <a:rPr lang="en-US" altLang="zh-TW" baseline="-25000" dirty="0" smtClean="0">
                <a:solidFill>
                  <a:srgbClr val="0000CC"/>
                </a:solidFill>
              </a:rPr>
              <a:t>2</a:t>
            </a:r>
            <a:r>
              <a:rPr lang="en-US" altLang="zh-TW" i="1" dirty="0" smtClean="0">
                <a:solidFill>
                  <a:srgbClr val="0000CC"/>
                </a:solidFill>
              </a:rPr>
              <a:t>n</a:t>
            </a:r>
            <a:r>
              <a:rPr lang="en-US" altLang="zh-TW" baseline="30000" dirty="0" smtClean="0">
                <a:solidFill>
                  <a:srgbClr val="0000CC"/>
                </a:solidFill>
              </a:rPr>
              <a:t>2</a:t>
            </a:r>
            <a:r>
              <a:rPr lang="en-US" altLang="zh-TW" dirty="0" smtClean="0">
                <a:solidFill>
                  <a:srgbClr val="0000CC"/>
                </a:solidFill>
              </a:rPr>
              <a:t>+ … +</a:t>
            </a:r>
            <a:r>
              <a:rPr lang="en-US" altLang="zh-TW" i="1" dirty="0" err="1" smtClean="0">
                <a:solidFill>
                  <a:srgbClr val="0000CC"/>
                </a:solidFill>
              </a:rPr>
              <a:t>a</a:t>
            </a:r>
            <a:r>
              <a:rPr lang="en-US" altLang="zh-TW" i="1" baseline="-25000" dirty="0" err="1" smtClean="0">
                <a:solidFill>
                  <a:srgbClr val="0000CC"/>
                </a:solidFill>
              </a:rPr>
              <a:t>d</a:t>
            </a:r>
            <a:r>
              <a:rPr lang="en-US" altLang="zh-TW" i="1" dirty="0" err="1" smtClean="0">
                <a:solidFill>
                  <a:srgbClr val="0000CC"/>
                </a:solidFill>
              </a:rPr>
              <a:t>n</a:t>
            </a:r>
            <a:r>
              <a:rPr lang="en-US" altLang="zh-TW" i="1" baseline="30000" dirty="0" err="1" smtClean="0">
                <a:solidFill>
                  <a:srgbClr val="0000CC"/>
                </a:solidFill>
              </a:rPr>
              <a:t>d</a:t>
            </a:r>
            <a:r>
              <a:rPr lang="en-US" altLang="zh-TW" i="1" baseline="30000" dirty="0" smtClean="0">
                <a:solidFill>
                  <a:srgbClr val="0000CC"/>
                </a:solidFill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</a:rPr>
              <a:t>≦ (</a:t>
            </a:r>
            <a:r>
              <a:rPr lang="en-US" altLang="zh-TW" i="1" dirty="0" smtClean="0">
                <a:solidFill>
                  <a:srgbClr val="0000CC"/>
                </a:solidFill>
              </a:rPr>
              <a:t>a</a:t>
            </a:r>
            <a:r>
              <a:rPr lang="en-US" altLang="zh-TW" baseline="-25000" dirty="0" smtClean="0">
                <a:solidFill>
                  <a:srgbClr val="0000CC"/>
                </a:solidFill>
              </a:rPr>
              <a:t>0</a:t>
            </a:r>
            <a:r>
              <a:rPr lang="en-US" altLang="zh-TW" dirty="0" smtClean="0">
                <a:solidFill>
                  <a:srgbClr val="0000CC"/>
                </a:solidFill>
              </a:rPr>
              <a:t>+</a:t>
            </a:r>
            <a:r>
              <a:rPr lang="en-US" altLang="zh-TW" i="1" dirty="0" smtClean="0">
                <a:solidFill>
                  <a:srgbClr val="0000CC"/>
                </a:solidFill>
              </a:rPr>
              <a:t>a</a:t>
            </a:r>
            <a:r>
              <a:rPr lang="en-US" altLang="zh-TW" baseline="-25000" dirty="0" smtClean="0">
                <a:solidFill>
                  <a:srgbClr val="0000CC"/>
                </a:solidFill>
              </a:rPr>
              <a:t>1</a:t>
            </a:r>
            <a:r>
              <a:rPr lang="en-US" altLang="zh-TW" dirty="0" smtClean="0">
                <a:solidFill>
                  <a:srgbClr val="0000CC"/>
                </a:solidFill>
              </a:rPr>
              <a:t>+</a:t>
            </a:r>
            <a:r>
              <a:rPr lang="en-US" altLang="zh-TW" i="1" dirty="0" smtClean="0">
                <a:solidFill>
                  <a:srgbClr val="0000CC"/>
                </a:solidFill>
              </a:rPr>
              <a:t>a</a:t>
            </a:r>
            <a:r>
              <a:rPr lang="en-US" altLang="zh-TW" baseline="-25000" dirty="0" smtClean="0">
                <a:solidFill>
                  <a:srgbClr val="0000CC"/>
                </a:solidFill>
              </a:rPr>
              <a:t>2</a:t>
            </a:r>
            <a:r>
              <a:rPr lang="en-US" altLang="zh-TW" dirty="0" smtClean="0">
                <a:solidFill>
                  <a:srgbClr val="0000CC"/>
                </a:solidFill>
              </a:rPr>
              <a:t>+ … +</a:t>
            </a:r>
            <a:r>
              <a:rPr lang="en-US" altLang="zh-TW" i="1" dirty="0" smtClean="0">
                <a:solidFill>
                  <a:srgbClr val="0000CC"/>
                </a:solidFill>
              </a:rPr>
              <a:t>a</a:t>
            </a:r>
            <a:r>
              <a:rPr lang="en-US" altLang="zh-TW" i="1" baseline="-25000" dirty="0" smtClean="0">
                <a:solidFill>
                  <a:srgbClr val="0000CC"/>
                </a:solidFill>
              </a:rPr>
              <a:t>d</a:t>
            </a:r>
            <a:r>
              <a:rPr lang="en-US" altLang="zh-TW" i="1" dirty="0" smtClean="0">
                <a:solidFill>
                  <a:srgbClr val="0000CC"/>
                </a:solidFill>
              </a:rPr>
              <a:t>)</a:t>
            </a:r>
            <a:r>
              <a:rPr lang="en-US" altLang="zh-TW" i="1" dirty="0" err="1" smtClean="0">
                <a:solidFill>
                  <a:srgbClr val="0000CC"/>
                </a:solidFill>
              </a:rPr>
              <a:t>n</a:t>
            </a:r>
            <a:r>
              <a:rPr lang="en-US" altLang="zh-TW" i="1" baseline="30000" dirty="0" err="1" smtClean="0">
                <a:solidFill>
                  <a:srgbClr val="0000CC"/>
                </a:solidFill>
              </a:rPr>
              <a:t>d</a:t>
            </a:r>
            <a:r>
              <a:rPr lang="en-US" altLang="zh-TW" i="1" baseline="30000" dirty="0" smtClean="0">
                <a:solidFill>
                  <a:srgbClr val="0000CC"/>
                </a:solidFill>
              </a:rPr>
              <a:t> </a:t>
            </a:r>
            <a:r>
              <a:rPr lang="en-US" altLang="zh-TW" dirty="0" smtClean="0">
                <a:solidFill>
                  <a:schemeClr val="folHlink"/>
                </a:solidFill>
              </a:rPr>
              <a:t>.</a:t>
            </a:r>
          </a:p>
          <a:p>
            <a:pPr eaLnBrk="1" hangingPunct="1"/>
            <a:endParaRPr lang="en-US" altLang="zh-TW" dirty="0" smtClean="0">
              <a:solidFill>
                <a:schemeClr val="folHlink"/>
              </a:solidFill>
            </a:endParaRPr>
          </a:p>
          <a:p>
            <a:pPr eaLnBrk="1" hangingPunct="1"/>
            <a:r>
              <a:rPr lang="en-US" altLang="zh-TW" dirty="0" smtClean="0"/>
              <a:t>We will use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≡ </a:t>
            </a:r>
            <a:r>
              <a:rPr lang="en-US" altLang="zh-TW" b="1" i="1" dirty="0" smtClean="0"/>
              <a:t>O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n</a:t>
            </a:r>
            <a:r>
              <a:rPr lang="en-US" altLang="zh-TW" i="1" baseline="30000" dirty="0" err="1" smtClean="0"/>
              <a:t>d</a:t>
            </a:r>
            <a:r>
              <a:rPr lang="en-US" altLang="zh-TW" dirty="0" smtClean="0"/>
              <a:t>) to present “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is </a:t>
            </a:r>
            <a:r>
              <a:rPr lang="en-US" altLang="zh-TW" b="1" i="1" dirty="0" smtClean="0"/>
              <a:t>O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n</a:t>
            </a:r>
            <a:r>
              <a:rPr lang="en-US" altLang="zh-TW" i="1" baseline="30000" dirty="0" err="1" smtClean="0"/>
              <a:t>d</a:t>
            </a:r>
            <a:r>
              <a:rPr lang="en-US" altLang="zh-TW" dirty="0" smtClean="0"/>
              <a:t>)” i.e.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is in the </a:t>
            </a:r>
            <a:r>
              <a:rPr lang="en-US" altLang="zh-TW" b="1" i="1" dirty="0" smtClean="0">
                <a:solidFill>
                  <a:srgbClr val="FF0000"/>
                </a:solidFill>
              </a:rPr>
              <a:t>class</a:t>
            </a:r>
            <a:r>
              <a:rPr lang="en-US" altLang="zh-TW" dirty="0" smtClean="0"/>
              <a:t> of </a:t>
            </a:r>
            <a:r>
              <a:rPr lang="en-US" altLang="zh-TW" b="1" i="1" dirty="0" smtClean="0"/>
              <a:t>O</a:t>
            </a:r>
            <a:r>
              <a:rPr lang="en-US" altLang="zh-TW" dirty="0" smtClean="0"/>
              <a:t>(</a:t>
            </a:r>
            <a:r>
              <a:rPr lang="en-US" altLang="zh-TW" i="1" dirty="0" err="1" smtClean="0"/>
              <a:t>n</a:t>
            </a:r>
            <a:r>
              <a:rPr lang="en-US" altLang="zh-TW" i="1" baseline="30000" dirty="0" err="1" smtClean="0"/>
              <a:t>d</a:t>
            </a:r>
            <a:r>
              <a:rPr lang="en-US" altLang="zh-TW" dirty="0" smtClean="0"/>
              <a:t>).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BC584E-EE72-4478-BE51-7C7E22983540}" type="slidenum">
              <a:rPr lang="en-US" altLang="zh-TW" smtClean="0">
                <a:latin typeface="Arial" charset="0"/>
              </a:rPr>
              <a:pPr/>
              <a:t>32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17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5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5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5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5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Big-Oh Rules</a:t>
            </a:r>
          </a:p>
        </p:txBody>
      </p:sp>
      <p:sp>
        <p:nvSpPr>
          <p:cNvPr id="195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028700" algn="l"/>
              </a:tabLst>
            </a:pPr>
            <a:r>
              <a:rPr lang="en-US" altLang="zh-TW" smtClean="0">
                <a:ea typeface="新細明體" pitchFamily="18" charset="-120"/>
              </a:rPr>
              <a:t>If is 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smtClean="0">
                <a:ea typeface="新細明體" pitchFamily="18" charset="-120"/>
              </a:rPr>
              <a:t> a polynomial of degree 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d</a:t>
            </a:r>
            <a:r>
              <a:rPr lang="en-US" altLang="zh-TW" smtClean="0">
                <a:ea typeface="新細明體" pitchFamily="18" charset="-120"/>
              </a:rPr>
              <a:t>, then 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smtClean="0">
                <a:ea typeface="新細明體" pitchFamily="18" charset="-120"/>
              </a:rPr>
              <a:t> is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i="1" baseline="30000" smtClean="0">
                <a:ea typeface="新細明體" pitchFamily="18" charset="-120"/>
                <a:sym typeface="Symbol" pitchFamily="18" charset="2"/>
              </a:rPr>
              <a:t>d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smtClean="0">
                <a:ea typeface="新細明體" pitchFamily="18" charset="-120"/>
              </a:rPr>
              <a:t>, i.e.,</a:t>
            </a:r>
          </a:p>
          <a:p>
            <a:pPr marL="1028700" lvl="1">
              <a:buFont typeface="Wingdings" pitchFamily="2" charset="2"/>
              <a:buAutoNum type="arabicPeriod"/>
              <a:tabLst>
                <a:tab pos="1028700" algn="l"/>
              </a:tabLst>
            </a:pPr>
            <a:r>
              <a:rPr lang="en-US" altLang="zh-TW" smtClean="0">
                <a:ea typeface="新細明體" pitchFamily="18" charset="-120"/>
              </a:rPr>
              <a:t>Drop lower-order terms</a:t>
            </a:r>
          </a:p>
          <a:p>
            <a:pPr marL="1028700" lvl="1">
              <a:buFont typeface="Wingdings" pitchFamily="2" charset="2"/>
              <a:buAutoNum type="arabicPeriod"/>
              <a:tabLst>
                <a:tab pos="1028700" algn="l"/>
              </a:tabLst>
            </a:pPr>
            <a:r>
              <a:rPr lang="en-US" altLang="zh-TW" smtClean="0">
                <a:ea typeface="新細明體" pitchFamily="18" charset="-120"/>
              </a:rPr>
              <a:t>Drop constant factors</a:t>
            </a:r>
          </a:p>
          <a:p>
            <a:pPr>
              <a:tabLst>
                <a:tab pos="1028700" algn="l"/>
              </a:tabLst>
            </a:pPr>
            <a:r>
              <a:rPr lang="en-US" altLang="zh-TW" smtClean="0">
                <a:ea typeface="新細明體" pitchFamily="18" charset="-120"/>
              </a:rPr>
              <a:t>Use the smallest possible </a:t>
            </a:r>
            <a:r>
              <a:rPr lang="en-US" altLang="zh-TW" b="1" i="1" smtClean="0">
                <a:ea typeface="新細明體" pitchFamily="18" charset="-120"/>
              </a:rPr>
              <a:t>class</a:t>
            </a:r>
            <a:r>
              <a:rPr lang="en-US" altLang="zh-TW" smtClean="0">
                <a:ea typeface="新細明體" pitchFamily="18" charset="-120"/>
              </a:rPr>
              <a:t> of functions</a:t>
            </a:r>
          </a:p>
          <a:p>
            <a:pPr marL="1028700" lvl="1">
              <a:tabLst>
                <a:tab pos="1028700" algn="l"/>
              </a:tabLst>
            </a:pPr>
            <a:r>
              <a:rPr lang="en-US" altLang="zh-TW" smtClean="0">
                <a:ea typeface="新細明體" pitchFamily="18" charset="-120"/>
              </a:rPr>
              <a:t>Say </a:t>
            </a:r>
            <a:r>
              <a:rPr lang="en-US" altLang="zh-TW" smtClean="0">
                <a:latin typeface="Tahoma" pitchFamily="34" charset="0"/>
                <a:ea typeface="新細明體" pitchFamily="18" charset="-120"/>
              </a:rPr>
              <a:t>“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2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is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smtClean="0">
                <a:latin typeface="Tahoma" pitchFamily="34" charset="0"/>
                <a:ea typeface="新細明體" pitchFamily="18" charset="-120"/>
                <a:sym typeface="Symbol" pitchFamily="18" charset="2"/>
              </a:rPr>
              <a:t>”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mtClean="0">
                <a:ea typeface="新細明體" pitchFamily="18" charset="-120"/>
              </a:rPr>
              <a:t>instead of </a:t>
            </a:r>
            <a:r>
              <a:rPr lang="en-US" altLang="zh-TW" smtClean="0">
                <a:latin typeface="Tahoma" pitchFamily="34" charset="0"/>
                <a:ea typeface="新細明體" pitchFamily="18" charset="-120"/>
              </a:rPr>
              <a:t>“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2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is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baseline="30000" smtClean="0">
                <a:ea typeface="新細明體" pitchFamily="18" charset="-120"/>
                <a:sym typeface="Symbol" pitchFamily="18" charset="2"/>
              </a:rPr>
              <a:t>2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smtClean="0">
                <a:latin typeface="Tahoma" pitchFamily="34" charset="0"/>
                <a:ea typeface="新細明體" pitchFamily="18" charset="-120"/>
                <a:sym typeface="Symbol" pitchFamily="18" charset="2"/>
              </a:rPr>
              <a:t>”</a:t>
            </a:r>
            <a:endParaRPr lang="en-US" altLang="zh-TW" smtClean="0">
              <a:ea typeface="新細明體" pitchFamily="18" charset="-120"/>
              <a:sym typeface="Symbol" pitchFamily="18" charset="2"/>
            </a:endParaRPr>
          </a:p>
          <a:p>
            <a:pPr>
              <a:tabLst>
                <a:tab pos="1028700" algn="l"/>
              </a:tabLst>
            </a:pPr>
            <a:r>
              <a:rPr lang="en-US" altLang="zh-TW" smtClean="0">
                <a:ea typeface="新細明體" pitchFamily="18" charset="-120"/>
                <a:sym typeface="Symbol" pitchFamily="18" charset="2"/>
              </a:rPr>
              <a:t>Use the simplest expression of the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class</a:t>
            </a:r>
          </a:p>
          <a:p>
            <a:pPr marL="1028700" lvl="1">
              <a:tabLst>
                <a:tab pos="1028700" algn="l"/>
              </a:tabLst>
            </a:pPr>
            <a:r>
              <a:rPr lang="en-US" altLang="zh-TW" smtClean="0">
                <a:ea typeface="新細明體" pitchFamily="18" charset="-120"/>
              </a:rPr>
              <a:t>Say </a:t>
            </a:r>
            <a:r>
              <a:rPr lang="en-US" altLang="zh-TW" smtClean="0">
                <a:latin typeface="Tahoma" pitchFamily="34" charset="0"/>
                <a:ea typeface="新細明體" pitchFamily="18" charset="-120"/>
              </a:rPr>
              <a:t>“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3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+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5 is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smtClean="0">
                <a:latin typeface="Tahoma" pitchFamily="34" charset="0"/>
                <a:ea typeface="新細明體" pitchFamily="18" charset="-120"/>
                <a:sym typeface="Symbol" pitchFamily="18" charset="2"/>
              </a:rPr>
              <a:t>”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mtClean="0">
                <a:ea typeface="新細明體" pitchFamily="18" charset="-120"/>
              </a:rPr>
              <a:t>instead of </a:t>
            </a:r>
            <a:r>
              <a:rPr lang="en-US" altLang="zh-TW" smtClean="0">
                <a:latin typeface="Tahoma" pitchFamily="34" charset="0"/>
                <a:ea typeface="新細明體" pitchFamily="18" charset="-120"/>
              </a:rPr>
              <a:t>“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3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+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5 is </a:t>
            </a:r>
            <a:r>
              <a:rPr lang="en-US" altLang="zh-TW" b="1" i="1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(3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smtClean="0">
                <a:latin typeface="Tahoma" pitchFamily="34" charset="0"/>
                <a:ea typeface="新細明體" pitchFamily="18" charset="-120"/>
                <a:sym typeface="Symbol" pitchFamily="18" charset="2"/>
              </a:rPr>
              <a:t>”</a:t>
            </a:r>
            <a:endParaRPr lang="en-US" altLang="zh-TW" smtClean="0"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CA7D6C-CCE9-4F4D-87E8-E1F2F923C2E5}" type="slidenum">
              <a:rPr lang="en-US" altLang="zh-TW" smtClean="0">
                <a:latin typeface="Arial" charset="0"/>
              </a:rPr>
              <a:pPr/>
              <a:t>33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19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5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5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5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5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5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5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5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86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Asymptotic Analysis</a:t>
            </a:r>
          </a:p>
        </p:txBody>
      </p:sp>
      <p:sp>
        <p:nvSpPr>
          <p:cNvPr id="195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Determines the running time in big-Oh notation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Asymptotic analysis</a:t>
            </a:r>
          </a:p>
          <a:p>
            <a:pPr marL="1028700" lvl="1"/>
            <a:r>
              <a:rPr lang="en-US" altLang="zh-TW" dirty="0" smtClean="0">
                <a:ea typeface="新細明體" pitchFamily="18" charset="-120"/>
              </a:rPr>
              <a:t>find the worst-case number of primitive operations executed as a function of the input size</a:t>
            </a:r>
          </a:p>
          <a:p>
            <a:pPr marL="1028700" lvl="1"/>
            <a:r>
              <a:rPr lang="en-US" altLang="zh-TW" dirty="0" smtClean="0">
                <a:ea typeface="新細明體" pitchFamily="18" charset="-120"/>
              </a:rPr>
              <a:t>express this function with big-Oh notation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Example:</a:t>
            </a:r>
          </a:p>
          <a:p>
            <a:pPr marL="1028700" lvl="1"/>
            <a:r>
              <a:rPr lang="en-US" altLang="zh-TW" dirty="0" smtClean="0">
                <a:ea typeface="新細明體" pitchFamily="18" charset="-120"/>
              </a:rPr>
              <a:t>algorithm </a:t>
            </a:r>
            <a:r>
              <a:rPr lang="en-US" altLang="zh-TW" b="1" i="1" dirty="0" err="1" smtClean="0">
                <a:ea typeface="新細明體" pitchFamily="18" charset="-120"/>
              </a:rPr>
              <a:t>arrayMax</a:t>
            </a:r>
            <a:r>
              <a:rPr lang="en-US" altLang="zh-TW" dirty="0" smtClean="0">
                <a:ea typeface="新細明體" pitchFamily="18" charset="-120"/>
              </a:rPr>
              <a:t> executes at most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8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 2 </a:t>
            </a:r>
            <a:r>
              <a:rPr lang="en-US" altLang="zh-TW" dirty="0" smtClean="0">
                <a:ea typeface="新細明體" pitchFamily="18" charset="-120"/>
              </a:rPr>
              <a:t>primitive operations</a:t>
            </a:r>
          </a:p>
          <a:p>
            <a:pPr marL="1028700" lvl="1"/>
            <a:r>
              <a:rPr lang="en-US" altLang="zh-TW" dirty="0" smtClean="0">
                <a:ea typeface="新細明體" pitchFamily="18" charset="-120"/>
              </a:rPr>
              <a:t>algorithm </a:t>
            </a:r>
            <a:r>
              <a:rPr lang="en-US" altLang="zh-TW" b="1" i="1" dirty="0" err="1" smtClean="0">
                <a:ea typeface="新細明體" pitchFamily="18" charset="-120"/>
              </a:rPr>
              <a:t>arrayMax</a:t>
            </a:r>
            <a:r>
              <a:rPr lang="en-US" altLang="zh-TW" dirty="0" smtClean="0">
                <a:ea typeface="新細明體" pitchFamily="18" charset="-120"/>
              </a:rPr>
              <a:t> runs in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O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) </a:t>
            </a:r>
            <a:r>
              <a:rPr lang="en-US" altLang="zh-TW" dirty="0" smtClean="0">
                <a:ea typeface="新細明體" pitchFamily="18" charset="-120"/>
              </a:rPr>
              <a:t>time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6FEE50-380F-4E6A-9B50-E0EDE84CAE63}" type="slidenum">
              <a:rPr lang="en-US" altLang="zh-TW" smtClean="0">
                <a:latin typeface="Arial" charset="0"/>
              </a:rPr>
              <a:pPr/>
              <a:t>34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" name="圓角矩形圖說文字 4"/>
          <p:cNvSpPr/>
          <p:nvPr/>
        </p:nvSpPr>
        <p:spPr>
          <a:xfrm>
            <a:off x="8729472" y="1929384"/>
            <a:ext cx="3243072" cy="623485"/>
          </a:xfrm>
          <a:prstGeom prst="wedgeRoundRectCallout">
            <a:avLst>
              <a:gd name="adj1" fmla="val -74968"/>
              <a:gd name="adj2" fmla="val 3836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Time </a:t>
            </a:r>
            <a:r>
              <a:rPr lang="en-US" altLang="zh-TW" sz="2800" dirty="0" smtClean="0">
                <a:solidFill>
                  <a:srgbClr val="FF0000"/>
                </a:solidFill>
              </a:rPr>
              <a:t>Complexity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7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5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5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5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5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5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5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5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891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Asymptotic Running Time </a:t>
            </a:r>
          </a:p>
        </p:txBody>
      </p:sp>
      <p:sp>
        <p:nvSpPr>
          <p:cNvPr id="196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zh-TW" dirty="0" smtClean="0"/>
              <a:t>If algorithm </a:t>
            </a:r>
            <a:r>
              <a:rPr lang="en-US" altLang="zh-TW" b="1" i="1" dirty="0" smtClean="0"/>
              <a:t>A</a:t>
            </a:r>
            <a:r>
              <a:rPr lang="en-US" altLang="zh-TW" dirty="0" smtClean="0"/>
              <a:t> has </a:t>
            </a:r>
            <a:r>
              <a:rPr lang="en-US" altLang="zh-TW" b="1" i="1" dirty="0" smtClean="0"/>
              <a:t>O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running time and algorithm </a:t>
            </a:r>
            <a:r>
              <a:rPr lang="en-US" altLang="zh-TW" b="1" i="1" dirty="0" smtClean="0"/>
              <a:t>B</a:t>
            </a:r>
            <a:r>
              <a:rPr lang="en-US" altLang="zh-TW" dirty="0" smtClean="0"/>
              <a:t> has </a:t>
            </a:r>
            <a:r>
              <a:rPr lang="en-US" altLang="zh-TW" b="1" i="1" dirty="0" smtClean="0"/>
              <a:t>O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 running time, algorithm </a:t>
            </a:r>
            <a:r>
              <a:rPr lang="en-US" altLang="zh-TW" b="1" i="1" dirty="0" smtClean="0"/>
              <a:t>A</a:t>
            </a:r>
            <a:r>
              <a:rPr lang="en-US" altLang="zh-TW" dirty="0" smtClean="0"/>
              <a:t> is </a:t>
            </a:r>
            <a:r>
              <a:rPr lang="en-US" altLang="zh-TW" b="1" i="1" dirty="0" smtClean="0">
                <a:solidFill>
                  <a:srgbClr val="FF0000"/>
                </a:solidFill>
              </a:rPr>
              <a:t>asymptotically better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than algorithm </a:t>
            </a:r>
            <a:r>
              <a:rPr lang="en-US" altLang="zh-TW" b="1" i="1" dirty="0" smtClean="0"/>
              <a:t>B.</a:t>
            </a:r>
          </a:p>
          <a:p>
            <a:pPr algn="just" eaLnBrk="1" hangingPunct="1"/>
            <a:r>
              <a:rPr lang="en-US" altLang="zh-TW" dirty="0" smtClean="0"/>
              <a:t>The asymptotic notations can be ordered in classes of functions by asymptotic growth rate</a:t>
            </a:r>
          </a:p>
          <a:p>
            <a:pPr algn="ctr" eaLnBrk="1" hangingPunct="1">
              <a:buFontTx/>
              <a:buNone/>
            </a:pPr>
            <a:r>
              <a:rPr lang="en-US" altLang="zh-TW" dirty="0" smtClean="0">
                <a:sym typeface="Symbol" pitchFamily="18" charset="2"/>
              </a:rPr>
              <a:t>1 &lt; log </a:t>
            </a:r>
            <a:r>
              <a:rPr lang="en-US" altLang="zh-TW" i="1" dirty="0" smtClean="0">
                <a:sym typeface="Symbol" pitchFamily="18" charset="2"/>
              </a:rPr>
              <a:t>n </a:t>
            </a:r>
            <a:r>
              <a:rPr lang="en-US" altLang="zh-TW" dirty="0" smtClean="0">
                <a:sym typeface="Symbol" pitchFamily="18" charset="2"/>
              </a:rPr>
              <a:t>&lt; </a:t>
            </a:r>
            <a:r>
              <a:rPr lang="en-US" altLang="zh-TW" i="1" dirty="0" smtClean="0">
                <a:sym typeface="Symbol" pitchFamily="18" charset="2"/>
              </a:rPr>
              <a:t>n </a:t>
            </a:r>
            <a:r>
              <a:rPr lang="en-US" altLang="zh-TW" dirty="0" smtClean="0">
                <a:sym typeface="Symbol" pitchFamily="18" charset="2"/>
              </a:rPr>
              <a:t>&lt; 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dirty="0" err="1" smtClean="0">
                <a:sym typeface="Symbol" pitchFamily="18" charset="2"/>
              </a:rPr>
              <a:t>log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&lt;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&lt;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3</a:t>
            </a:r>
            <a:r>
              <a:rPr lang="en-US" altLang="zh-TW" dirty="0" smtClean="0">
                <a:sym typeface="Symbol" pitchFamily="18" charset="2"/>
              </a:rPr>
              <a:t> &lt;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i="1" baseline="30000" dirty="0" smtClean="0">
                <a:sym typeface="Symbol" pitchFamily="18" charset="2"/>
              </a:rPr>
              <a:t>n</a:t>
            </a:r>
          </a:p>
          <a:p>
            <a:pPr algn="just" eaLnBrk="1" hangingPunct="1"/>
            <a:r>
              <a:rPr lang="en-US" altLang="zh-TW" dirty="0" smtClean="0">
                <a:sym typeface="Symbol" pitchFamily="18" charset="2"/>
              </a:rPr>
              <a:t>Improving an algorithm is better than improving hardware</a:t>
            </a:r>
            <a:endParaRPr lang="en-US" altLang="zh-TW" dirty="0" smtClean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A59DAE-0350-4C0D-8526-CC558FD89A67}" type="slidenum">
              <a:rPr lang="en-US" altLang="zh-TW" smtClean="0">
                <a:latin typeface="Arial" charset="0"/>
              </a:rPr>
              <a:pPr/>
              <a:t>35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13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6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6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6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6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096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64DD52-D09D-4060-AB89-D593E68B91F7}" type="slidenum">
              <a:rPr lang="en-US" altLang="zh-TW" smtClean="0">
                <a:latin typeface="Arial" charset="0"/>
              </a:rPr>
              <a:pPr/>
              <a:t>36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Using the Big-Oh Notation</a:t>
            </a:r>
          </a:p>
        </p:txBody>
      </p:sp>
      <p:sp>
        <p:nvSpPr>
          <p:cNvPr id="196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TW" dirty="0" smtClean="0"/>
              <a:t>It is better to say “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is </a:t>
            </a:r>
            <a:r>
              <a:rPr lang="en-US" altLang="zh-TW" b="1" i="1" dirty="0" smtClean="0"/>
              <a:t>O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))”</a:t>
            </a:r>
          </a:p>
          <a:p>
            <a:pPr algn="just" eaLnBrk="1" hangingPunct="1"/>
            <a:r>
              <a:rPr lang="en-US" altLang="zh-TW" dirty="0" smtClean="0"/>
              <a:t>Mathematically, “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Symbol" pitchFamily="18" charset="2"/>
              </a:rPr>
              <a:t></a:t>
            </a:r>
            <a:r>
              <a:rPr lang="en-US" altLang="zh-TW" dirty="0" smtClean="0"/>
              <a:t> </a:t>
            </a:r>
            <a:r>
              <a:rPr lang="en-US" altLang="zh-TW" b="1" i="1" dirty="0" smtClean="0"/>
              <a:t>O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))”</a:t>
            </a:r>
          </a:p>
          <a:p>
            <a:pPr algn="just" eaLnBrk="1" hangingPunct="1"/>
            <a:r>
              <a:rPr lang="en-US" altLang="zh-TW" dirty="0" smtClean="0"/>
              <a:t>Example: </a:t>
            </a:r>
            <a:r>
              <a:rPr lang="en-US" altLang="zh-TW" b="1" i="1" dirty="0" smtClean="0">
                <a:solidFill>
                  <a:srgbClr val="0000FF"/>
                </a:solidFill>
              </a:rPr>
              <a:t>prefix averages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algn="just" eaLnBrk="1" hangingPunct="1">
              <a:buFontTx/>
              <a:buNone/>
            </a:pPr>
            <a:r>
              <a:rPr lang="en-US" altLang="zh-TW" b="1" i="1" dirty="0" smtClean="0"/>
              <a:t>	</a:t>
            </a:r>
            <a:r>
              <a:rPr lang="en-US" altLang="zh-TW" b="1" dirty="0" smtClean="0"/>
              <a:t>Problem: </a:t>
            </a:r>
            <a:r>
              <a:rPr lang="en-US" altLang="zh-TW" dirty="0" smtClean="0"/>
              <a:t>given an array </a:t>
            </a:r>
            <a:r>
              <a:rPr lang="en-US" altLang="zh-TW" b="1" i="1" dirty="0" smtClean="0"/>
              <a:t>X</a:t>
            </a:r>
            <a:r>
              <a:rPr lang="en-US" altLang="zh-TW" dirty="0" smtClean="0"/>
              <a:t> storing </a:t>
            </a:r>
            <a:r>
              <a:rPr lang="en-US" altLang="zh-TW" b="1" i="1" dirty="0" smtClean="0"/>
              <a:t>n</a:t>
            </a:r>
            <a:r>
              <a:rPr lang="en-US" altLang="zh-TW" dirty="0" smtClean="0"/>
              <a:t> numbers, we want to compute an array </a:t>
            </a:r>
            <a:r>
              <a:rPr lang="en-US" altLang="zh-TW" b="1" i="1" dirty="0" smtClean="0"/>
              <a:t>A</a:t>
            </a:r>
            <a:r>
              <a:rPr lang="en-US" altLang="zh-TW" dirty="0" smtClean="0"/>
              <a:t> such that </a:t>
            </a:r>
            <a:r>
              <a:rPr lang="en-US" altLang="zh-TW" b="1" i="1" dirty="0" smtClean="0"/>
              <a:t>A</a:t>
            </a:r>
            <a:r>
              <a:rPr lang="en-US" altLang="zh-TW" dirty="0" smtClean="0"/>
              <a:t>[</a:t>
            </a:r>
            <a:r>
              <a:rPr lang="en-US" altLang="zh-TW" i="1" dirty="0" err="1" smtClean="0"/>
              <a:t>i</a:t>
            </a:r>
            <a:r>
              <a:rPr lang="en-US" altLang="zh-TW" dirty="0" smtClean="0"/>
              <a:t>] is the average of element </a:t>
            </a:r>
            <a:r>
              <a:rPr lang="en-US" altLang="zh-TW" b="1" i="1" dirty="0" smtClean="0"/>
              <a:t>X</a:t>
            </a:r>
            <a:r>
              <a:rPr lang="en-US" altLang="zh-TW" dirty="0" smtClean="0"/>
              <a:t>[0],…,</a:t>
            </a:r>
            <a:r>
              <a:rPr lang="en-US" altLang="zh-TW" b="1" i="1" dirty="0" smtClean="0"/>
              <a:t>X</a:t>
            </a:r>
            <a:r>
              <a:rPr lang="en-US" altLang="zh-TW" dirty="0" smtClean="0"/>
              <a:t>[</a:t>
            </a:r>
            <a:r>
              <a:rPr lang="en-US" altLang="zh-TW" i="1" dirty="0" err="1" smtClean="0"/>
              <a:t>i</a:t>
            </a:r>
            <a:r>
              <a:rPr lang="en-US" altLang="zh-TW" dirty="0" smtClean="0"/>
              <a:t>], for </a:t>
            </a:r>
            <a:r>
              <a:rPr lang="en-US" altLang="zh-TW" i="1" dirty="0" err="1" smtClean="0"/>
              <a:t>i</a:t>
            </a:r>
            <a:r>
              <a:rPr lang="en-US" altLang="zh-TW" dirty="0" smtClean="0"/>
              <a:t>=0,…,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-1, that is,</a:t>
            </a:r>
            <a:endParaRPr lang="en-US" altLang="zh-TW" b="1" dirty="0" smtClean="0"/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21" y="4641344"/>
            <a:ext cx="3009558" cy="92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6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6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6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6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6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301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E33296-B037-49E9-A66D-6B12DFED07B6}" type="slidenum">
              <a:rPr lang="en-US" altLang="zh-TW" smtClean="0">
                <a:latin typeface="Arial" charset="0"/>
              </a:rPr>
              <a:pPr/>
              <a:t>37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Prefix Averages </a:t>
            </a:r>
            <a:r>
              <a:rPr lang="en-US" altLang="zh-TW" smtClean="0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 smtClean="0">
                <a:ea typeface="新細明體" pitchFamily="18" charset="-120"/>
              </a:rPr>
              <a:t> Algorithm 1</a:t>
            </a:r>
          </a:p>
        </p:txBody>
      </p:sp>
      <p:sp>
        <p:nvSpPr>
          <p:cNvPr id="1965059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743200" y="1752600"/>
            <a:ext cx="7010400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kumimoji="1" lang="en-US" altLang="zh-TW" sz="2800" b="1" dirty="0">
                <a:solidFill>
                  <a:srgbClr val="0000CC"/>
                </a:solidFill>
              </a:rPr>
              <a:t>Algorithm</a:t>
            </a:r>
            <a:r>
              <a:rPr kumimoji="1" lang="en-US" altLang="zh-TW" sz="2800" dirty="0">
                <a:solidFill>
                  <a:srgbClr val="FFFF00"/>
                </a:solidFill>
              </a:rPr>
              <a:t> </a:t>
            </a:r>
            <a:r>
              <a:rPr kumimoji="1" lang="en-US" altLang="zh-TW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prefixAverages1</a:t>
            </a:r>
            <a:r>
              <a:rPr kumimoji="1" lang="en-US" altLang="zh-TW" sz="2800" dirty="0">
                <a:solidFill>
                  <a:schemeClr val="tx2"/>
                </a:solidFill>
              </a:rPr>
              <a:t>(</a:t>
            </a:r>
            <a:r>
              <a:rPr kumimoji="1" lang="en-US" altLang="zh-TW" sz="2800" i="1" dirty="0">
                <a:solidFill>
                  <a:schemeClr val="tx2"/>
                </a:solidFill>
              </a:rPr>
              <a:t>X</a:t>
            </a:r>
            <a:r>
              <a:rPr kumimoji="1" lang="en-US" altLang="zh-TW" sz="2800" dirty="0">
                <a:solidFill>
                  <a:schemeClr val="tx2"/>
                </a:solidFill>
              </a:rPr>
              <a:t>, </a:t>
            </a:r>
            <a:r>
              <a:rPr kumimoji="1" lang="en-US" altLang="zh-TW" sz="2800" i="1" dirty="0">
                <a:solidFill>
                  <a:schemeClr val="tx2"/>
                </a:solidFill>
              </a:rPr>
              <a:t>n</a:t>
            </a:r>
            <a:r>
              <a:rPr kumimoji="1" lang="en-US" altLang="zh-TW" sz="2800" dirty="0">
                <a:solidFill>
                  <a:schemeClr val="tx2"/>
                </a:solidFill>
              </a:rPr>
              <a:t>)</a:t>
            </a:r>
          </a:p>
          <a:p>
            <a:pPr marL="342900" indent="-342900"/>
            <a:r>
              <a:rPr kumimoji="1" lang="en-US" altLang="zh-TW" sz="2800" dirty="0">
                <a:solidFill>
                  <a:schemeClr val="tx2"/>
                </a:solidFill>
              </a:rPr>
              <a:t>	</a:t>
            </a:r>
            <a:r>
              <a:rPr kumimoji="1" lang="en-US" altLang="zh-TW" sz="2800" b="1" dirty="0">
                <a:solidFill>
                  <a:srgbClr val="0000CC"/>
                </a:solidFill>
              </a:rPr>
              <a:t>Input:</a:t>
            </a:r>
            <a:r>
              <a:rPr kumimoji="1" lang="en-US" altLang="zh-TW" sz="2800" dirty="0">
                <a:solidFill>
                  <a:srgbClr val="FFFF00"/>
                </a:solidFill>
              </a:rPr>
              <a:t> </a:t>
            </a:r>
            <a:r>
              <a:rPr kumimoji="1" lang="en-US" altLang="zh-TW" sz="2800" dirty="0"/>
              <a:t>array </a:t>
            </a:r>
            <a:r>
              <a:rPr kumimoji="1" lang="en-US" altLang="zh-TW" sz="2800" i="1" dirty="0"/>
              <a:t>X</a:t>
            </a:r>
            <a:r>
              <a:rPr kumimoji="1" lang="en-US" altLang="zh-TW" sz="2800" dirty="0"/>
              <a:t> of </a:t>
            </a:r>
            <a:r>
              <a:rPr kumimoji="1" lang="en-US" altLang="zh-TW" sz="2800" i="1" dirty="0"/>
              <a:t>n</a:t>
            </a:r>
            <a:r>
              <a:rPr kumimoji="1" lang="en-US" altLang="zh-TW" sz="2800" dirty="0"/>
              <a:t> integers</a:t>
            </a:r>
          </a:p>
          <a:p>
            <a:pPr marL="342900" indent="-342900"/>
            <a:r>
              <a:rPr kumimoji="1" lang="en-US" altLang="zh-TW" sz="2800" dirty="0">
                <a:solidFill>
                  <a:schemeClr val="tx2"/>
                </a:solidFill>
              </a:rPr>
              <a:t>	</a:t>
            </a:r>
            <a:r>
              <a:rPr kumimoji="1" lang="en-US" altLang="zh-TW" sz="2800" b="1" dirty="0">
                <a:solidFill>
                  <a:srgbClr val="0000CC"/>
                </a:solidFill>
              </a:rPr>
              <a:t>Output:</a:t>
            </a:r>
            <a:r>
              <a:rPr kumimoji="1" lang="en-US" altLang="zh-TW" sz="2800" dirty="0"/>
              <a:t> array </a:t>
            </a:r>
            <a:r>
              <a:rPr kumimoji="1" lang="en-US" altLang="zh-TW" sz="2800" i="1" dirty="0"/>
              <a:t>A</a:t>
            </a:r>
            <a:r>
              <a:rPr kumimoji="1" lang="en-US" altLang="zh-TW" sz="2800" dirty="0"/>
              <a:t> of prefix averages of </a:t>
            </a:r>
            <a:r>
              <a:rPr kumimoji="1" lang="en-US" altLang="zh-TW" sz="2800" i="1" dirty="0">
                <a:sym typeface="Symbol" pitchFamily="18" charset="2"/>
              </a:rPr>
              <a:t>X</a:t>
            </a:r>
            <a:r>
              <a:rPr kumimoji="1" lang="en-US" altLang="zh-TW" sz="2800" dirty="0"/>
              <a:t>	</a:t>
            </a:r>
          </a:p>
          <a:p>
            <a:pPr marL="342900" indent="-342900"/>
            <a:r>
              <a:rPr kumimoji="1" lang="en-US" altLang="zh-TW" sz="2800" dirty="0"/>
              <a:t>	</a:t>
            </a:r>
            <a:r>
              <a:rPr kumimoji="1" lang="en-US" altLang="zh-TW" sz="2800" i="1" dirty="0"/>
              <a:t>A</a:t>
            </a:r>
            <a:r>
              <a:rPr kumimoji="1" lang="en-US" altLang="zh-TW" sz="2800" dirty="0">
                <a:solidFill>
                  <a:schemeClr val="tx2"/>
                </a:solidFill>
              </a:rPr>
              <a:t> </a:t>
            </a:r>
            <a:r>
              <a:rPr kumimoji="1" lang="en-US" altLang="zh-TW" sz="28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8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altLang="zh-TW" sz="2800" dirty="0"/>
              <a:t>new array of </a:t>
            </a:r>
            <a:r>
              <a:rPr kumimoji="1" lang="en-US" altLang="zh-TW" sz="2800" i="1" dirty="0"/>
              <a:t>n</a:t>
            </a:r>
            <a:r>
              <a:rPr kumimoji="1" lang="en-US" altLang="zh-TW" sz="2800" dirty="0"/>
              <a:t> integers</a:t>
            </a:r>
            <a:r>
              <a:rPr kumimoji="1" lang="en-US" altLang="zh-TW" sz="2800" dirty="0">
                <a:solidFill>
                  <a:schemeClr val="accent2"/>
                </a:solidFill>
              </a:rPr>
              <a:t>		</a:t>
            </a:r>
          </a:p>
          <a:p>
            <a:pPr marL="342900" indent="-342900"/>
            <a:r>
              <a:rPr kumimoji="1" lang="en-US" altLang="zh-TW" sz="2800" dirty="0"/>
              <a:t>	</a:t>
            </a:r>
            <a:r>
              <a:rPr kumimoji="1" lang="en-US" altLang="zh-TW" sz="2800" b="1" dirty="0">
                <a:solidFill>
                  <a:srgbClr val="0000CC"/>
                </a:solidFill>
              </a:rPr>
              <a:t>for</a:t>
            </a:r>
            <a:r>
              <a:rPr kumimoji="1" lang="en-US" altLang="zh-TW" sz="2800" dirty="0"/>
              <a:t> </a:t>
            </a:r>
            <a:r>
              <a:rPr kumimoji="1" lang="en-US" altLang="zh-TW" sz="2800" i="1" dirty="0" err="1"/>
              <a:t>i</a:t>
            </a:r>
            <a:r>
              <a:rPr kumimoji="1" lang="en-US" altLang="zh-TW" sz="2800" dirty="0">
                <a:solidFill>
                  <a:schemeClr val="tx2"/>
                </a:solidFill>
              </a:rPr>
              <a:t> </a:t>
            </a:r>
            <a:r>
              <a:rPr kumimoji="1" lang="en-US" altLang="zh-TW" sz="28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8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800" dirty="0">
                <a:sym typeface="Symbol" pitchFamily="18" charset="2"/>
              </a:rPr>
              <a:t>0 </a:t>
            </a:r>
            <a:r>
              <a:rPr kumimoji="1" lang="en-US" altLang="zh-TW" sz="2800" b="1" dirty="0">
                <a:solidFill>
                  <a:srgbClr val="0000CC"/>
                </a:solidFill>
                <a:sym typeface="Symbol" pitchFamily="18" charset="2"/>
              </a:rPr>
              <a:t>to</a:t>
            </a:r>
            <a:r>
              <a:rPr kumimoji="1" lang="en-US" altLang="zh-TW" sz="2800" dirty="0">
                <a:sym typeface="Symbol" pitchFamily="18" charset="2"/>
              </a:rPr>
              <a:t> </a:t>
            </a:r>
            <a:r>
              <a:rPr kumimoji="1" lang="en-US" altLang="zh-TW" sz="2800" i="1" dirty="0">
                <a:sym typeface="Symbol" pitchFamily="18" charset="2"/>
              </a:rPr>
              <a:t>n</a:t>
            </a:r>
            <a:r>
              <a:rPr kumimoji="1" lang="en-US" altLang="zh-TW" sz="2800" dirty="0">
                <a:sym typeface="Symbol" pitchFamily="18" charset="2"/>
              </a:rPr>
              <a:t>  1 </a:t>
            </a:r>
            <a:r>
              <a:rPr kumimoji="1" lang="en-US" altLang="zh-TW" sz="2800" b="1" dirty="0">
                <a:solidFill>
                  <a:srgbClr val="0000CC"/>
                </a:solidFill>
                <a:sym typeface="Symbol" pitchFamily="18" charset="2"/>
              </a:rPr>
              <a:t>do</a:t>
            </a:r>
            <a:r>
              <a:rPr kumimoji="1" lang="en-US" altLang="zh-TW" sz="2800" dirty="0">
                <a:solidFill>
                  <a:srgbClr val="000000"/>
                </a:solidFill>
                <a:sym typeface="Symbol" pitchFamily="18" charset="2"/>
              </a:rPr>
              <a:t>		</a:t>
            </a:r>
            <a:r>
              <a:rPr kumimoji="1" lang="en-US" altLang="zh-TW" sz="2800" dirty="0">
                <a:solidFill>
                  <a:schemeClr val="accent2"/>
                </a:solidFill>
              </a:rPr>
              <a:t>	</a:t>
            </a:r>
            <a:endParaRPr kumimoji="1" lang="en-US" altLang="zh-TW" sz="2800" dirty="0">
              <a:sym typeface="Symbol" pitchFamily="18" charset="2"/>
            </a:endParaRPr>
          </a:p>
          <a:p>
            <a:pPr marL="342900" indent="-342900"/>
            <a:r>
              <a:rPr kumimoji="1" lang="en-US" altLang="zh-TW" sz="2800" dirty="0">
                <a:sym typeface="Symbol" pitchFamily="18" charset="2"/>
              </a:rPr>
              <a:t>		</a:t>
            </a:r>
            <a:r>
              <a:rPr kumimoji="1" lang="en-US" altLang="zh-TW" sz="2800" i="1" dirty="0">
                <a:sym typeface="Symbol" pitchFamily="18" charset="2"/>
              </a:rPr>
              <a:t>s</a:t>
            </a:r>
            <a:r>
              <a:rPr kumimoji="1" lang="en-US" altLang="zh-TW" sz="28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8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800" i="1" dirty="0">
                <a:sym typeface="Symbol" pitchFamily="18" charset="2"/>
              </a:rPr>
              <a:t>X</a:t>
            </a:r>
            <a:r>
              <a:rPr kumimoji="1" lang="en-US" altLang="zh-TW" sz="2800" dirty="0">
                <a:sym typeface="Symbol" pitchFamily="18" charset="2"/>
              </a:rPr>
              <a:t>[0]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 			</a:t>
            </a:r>
            <a:r>
              <a:rPr kumimoji="1" lang="en-US" altLang="zh-TW" sz="2800" dirty="0">
                <a:solidFill>
                  <a:schemeClr val="accent2"/>
                </a:solidFill>
              </a:rPr>
              <a:t>	</a:t>
            </a:r>
            <a:endParaRPr kumimoji="1" lang="en-US" altLang="zh-TW" sz="2800" dirty="0">
              <a:solidFill>
                <a:schemeClr val="accent2"/>
              </a:solidFill>
              <a:sym typeface="Symbol" pitchFamily="18" charset="2"/>
            </a:endParaRPr>
          </a:p>
          <a:p>
            <a:pPr marL="342900" indent="-342900"/>
            <a:r>
              <a:rPr kumimoji="1" lang="en-US" altLang="zh-TW" sz="2800" dirty="0"/>
              <a:t>		</a:t>
            </a:r>
            <a:r>
              <a:rPr kumimoji="1" lang="en-US" altLang="zh-TW" sz="2800" b="1" dirty="0">
                <a:solidFill>
                  <a:srgbClr val="0000CC"/>
                </a:solidFill>
              </a:rPr>
              <a:t>for</a:t>
            </a:r>
            <a:r>
              <a:rPr kumimoji="1" lang="en-US" altLang="zh-TW" sz="2800" dirty="0"/>
              <a:t> </a:t>
            </a:r>
            <a:r>
              <a:rPr kumimoji="1" lang="en-US" altLang="zh-TW" sz="2800" i="1" dirty="0"/>
              <a:t>j</a:t>
            </a:r>
            <a:r>
              <a:rPr kumimoji="1" lang="en-US" altLang="zh-TW" sz="2800" dirty="0">
                <a:solidFill>
                  <a:schemeClr val="tx2"/>
                </a:solidFill>
              </a:rPr>
              <a:t> </a:t>
            </a:r>
            <a:r>
              <a:rPr kumimoji="1" lang="en-US" altLang="zh-TW" sz="28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8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800" dirty="0">
                <a:sym typeface="Symbol" pitchFamily="18" charset="2"/>
              </a:rPr>
              <a:t>1 </a:t>
            </a:r>
            <a:r>
              <a:rPr kumimoji="1" lang="en-US" altLang="zh-TW" sz="2800" b="1" dirty="0">
                <a:solidFill>
                  <a:srgbClr val="0000CC"/>
                </a:solidFill>
                <a:sym typeface="Symbol" pitchFamily="18" charset="2"/>
              </a:rPr>
              <a:t>to</a:t>
            </a:r>
            <a:r>
              <a:rPr kumimoji="1" lang="en-US" altLang="zh-TW" sz="2800" dirty="0">
                <a:sym typeface="Symbol" pitchFamily="18" charset="2"/>
              </a:rPr>
              <a:t> </a:t>
            </a:r>
            <a:r>
              <a:rPr kumimoji="1" lang="en-US" altLang="zh-TW" sz="2800" i="1" dirty="0" err="1">
                <a:sym typeface="Symbol" pitchFamily="18" charset="2"/>
              </a:rPr>
              <a:t>i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800" b="1" dirty="0">
                <a:solidFill>
                  <a:srgbClr val="0000CC"/>
                </a:solidFill>
                <a:sym typeface="Symbol" pitchFamily="18" charset="2"/>
              </a:rPr>
              <a:t>do</a:t>
            </a:r>
            <a:r>
              <a:rPr kumimoji="1" lang="en-US" altLang="zh-TW" sz="2800" dirty="0">
                <a:solidFill>
                  <a:srgbClr val="000000"/>
                </a:solidFill>
                <a:sym typeface="Symbol" pitchFamily="18" charset="2"/>
              </a:rPr>
              <a:t>		</a:t>
            </a:r>
            <a:endParaRPr kumimoji="1" lang="en-US" altLang="zh-TW" sz="2800" dirty="0">
              <a:sym typeface="Symbol" pitchFamily="18" charset="2"/>
            </a:endParaRPr>
          </a:p>
          <a:p>
            <a:pPr marL="342900" indent="-342900"/>
            <a:r>
              <a:rPr kumimoji="1" lang="en-US" altLang="zh-TW" sz="2800" dirty="0">
                <a:sym typeface="Symbol" pitchFamily="18" charset="2"/>
              </a:rPr>
              <a:t>			</a:t>
            </a:r>
            <a:r>
              <a:rPr kumimoji="1" lang="en-US" altLang="zh-TW" sz="2800" i="1" dirty="0">
                <a:sym typeface="Symbol" pitchFamily="18" charset="2"/>
              </a:rPr>
              <a:t>s</a:t>
            </a:r>
            <a:r>
              <a:rPr kumimoji="1" lang="en-US" altLang="zh-TW" sz="28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8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800" i="1" dirty="0">
                <a:sym typeface="Symbol" pitchFamily="18" charset="2"/>
              </a:rPr>
              <a:t>s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800" dirty="0">
                <a:sym typeface="Symbol" pitchFamily="18" charset="2"/>
              </a:rPr>
              <a:t>+ </a:t>
            </a:r>
            <a:r>
              <a:rPr kumimoji="1" lang="en-US" altLang="zh-TW" sz="2800" i="1" dirty="0">
                <a:sym typeface="Symbol" pitchFamily="18" charset="2"/>
              </a:rPr>
              <a:t>X</a:t>
            </a:r>
            <a:r>
              <a:rPr kumimoji="1" lang="en-US" altLang="zh-TW" sz="2800" dirty="0">
                <a:sym typeface="Symbol" pitchFamily="18" charset="2"/>
              </a:rPr>
              <a:t>[</a:t>
            </a:r>
            <a:r>
              <a:rPr kumimoji="1" lang="en-US" altLang="zh-TW" sz="2800" i="1" dirty="0">
                <a:sym typeface="Symbol" pitchFamily="18" charset="2"/>
              </a:rPr>
              <a:t>j</a:t>
            </a:r>
            <a:r>
              <a:rPr kumimoji="1" lang="en-US" altLang="zh-TW" sz="2800" dirty="0">
                <a:sym typeface="Symbol" pitchFamily="18" charset="2"/>
              </a:rPr>
              <a:t>]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	</a:t>
            </a:r>
          </a:p>
          <a:p>
            <a:pPr marL="342900" indent="-342900"/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	</a:t>
            </a:r>
            <a:r>
              <a:rPr kumimoji="1" lang="en-US" altLang="zh-TW" sz="2800" dirty="0">
                <a:sym typeface="Symbol" pitchFamily="18" charset="2"/>
              </a:rPr>
              <a:t>	</a:t>
            </a:r>
            <a:r>
              <a:rPr kumimoji="1" lang="en-US" altLang="zh-TW" sz="2800" i="1" dirty="0">
                <a:sym typeface="Symbol" pitchFamily="18" charset="2"/>
              </a:rPr>
              <a:t>A</a:t>
            </a:r>
            <a:r>
              <a:rPr kumimoji="1" lang="en-US" altLang="zh-TW" sz="2800" dirty="0">
                <a:sym typeface="Symbol" pitchFamily="18" charset="2"/>
              </a:rPr>
              <a:t>[</a:t>
            </a:r>
            <a:r>
              <a:rPr kumimoji="1" lang="en-US" altLang="zh-TW" sz="2800" i="1" dirty="0" err="1">
                <a:sym typeface="Symbol" pitchFamily="18" charset="2"/>
              </a:rPr>
              <a:t>i</a:t>
            </a:r>
            <a:r>
              <a:rPr kumimoji="1" lang="en-US" altLang="zh-TW" sz="2800" dirty="0">
                <a:sym typeface="Symbol" pitchFamily="18" charset="2"/>
              </a:rPr>
              <a:t>]</a:t>
            </a:r>
            <a:r>
              <a:rPr kumimoji="1" lang="en-US" altLang="zh-TW" sz="28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8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800" i="1" dirty="0">
                <a:sym typeface="Symbol" pitchFamily="18" charset="2"/>
              </a:rPr>
              <a:t>s</a:t>
            </a:r>
            <a:r>
              <a:rPr kumimoji="1" lang="en-US" altLang="zh-TW" sz="2800" dirty="0">
                <a:sym typeface="Symbol" pitchFamily="18" charset="2"/>
              </a:rPr>
              <a:t> / </a:t>
            </a:r>
            <a:r>
              <a:rPr kumimoji="1" lang="en-US" altLang="zh-TW" sz="2800" dirty="0"/>
              <a:t>(</a:t>
            </a:r>
            <a:r>
              <a:rPr kumimoji="1" lang="en-US" altLang="zh-TW" sz="2800" i="1" dirty="0" err="1">
                <a:sym typeface="Symbol" pitchFamily="18" charset="2"/>
              </a:rPr>
              <a:t>i</a:t>
            </a:r>
            <a:r>
              <a:rPr kumimoji="1" lang="en-US" altLang="zh-TW" sz="2800" dirty="0">
                <a:sym typeface="Symbol" pitchFamily="18" charset="2"/>
              </a:rPr>
              <a:t> + 1</a:t>
            </a:r>
            <a:r>
              <a:rPr kumimoji="1" lang="en-US" altLang="zh-TW" sz="2800" dirty="0"/>
              <a:t>)</a:t>
            </a:r>
            <a:r>
              <a:rPr kumimoji="1" lang="en-US" altLang="zh-TW" sz="2800" dirty="0">
                <a:sym typeface="Symbol" pitchFamily="18" charset="2"/>
              </a:rPr>
              <a:t> 	</a:t>
            </a:r>
            <a:r>
              <a:rPr kumimoji="1" lang="en-US" altLang="zh-TW" sz="2800" dirty="0">
                <a:solidFill>
                  <a:schemeClr val="accent2"/>
                </a:solidFill>
              </a:rPr>
              <a:t>	</a:t>
            </a:r>
            <a:endParaRPr kumimoji="1" lang="en-US" altLang="zh-TW" sz="2800" dirty="0">
              <a:solidFill>
                <a:schemeClr val="accent2"/>
              </a:solidFill>
              <a:sym typeface="Symbol" pitchFamily="18" charset="2"/>
            </a:endParaRPr>
          </a:p>
          <a:p>
            <a:pPr marL="342900" indent="-342900"/>
            <a:r>
              <a:rPr kumimoji="1" lang="en-US" altLang="zh-TW" sz="2800" dirty="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kumimoji="1" lang="en-US" altLang="zh-TW" sz="2800" b="1" dirty="0">
                <a:solidFill>
                  <a:srgbClr val="0000CC"/>
                </a:solidFill>
                <a:sym typeface="Symbol" pitchFamily="18" charset="2"/>
              </a:rPr>
              <a:t>return</a:t>
            </a:r>
            <a:r>
              <a:rPr kumimoji="1" lang="en-US" altLang="zh-TW" sz="2800" dirty="0">
                <a:sym typeface="Symbol" pitchFamily="18" charset="2"/>
              </a:rPr>
              <a:t> </a:t>
            </a:r>
            <a:r>
              <a:rPr kumimoji="1" lang="en-US" altLang="zh-TW" sz="2800" i="1" dirty="0">
                <a:sym typeface="Symbol" pitchFamily="18" charset="2"/>
              </a:rPr>
              <a:t>A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 			      	</a:t>
            </a:r>
            <a:r>
              <a:rPr kumimoji="1" lang="en-US" altLang="zh-TW" sz="2800" dirty="0">
                <a:solidFill>
                  <a:schemeClr val="accent2"/>
                </a:solidFill>
              </a:rPr>
              <a:t>	</a:t>
            </a:r>
            <a:endParaRPr kumimoji="1" lang="en-US" altLang="zh-TW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37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6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6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6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6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6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6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6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6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96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Analysis of Algorithm 1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A3917E-D416-4431-BA29-6205D05FA505}" type="slidenum">
              <a:rPr lang="en-US" altLang="zh-TW" smtClean="0">
                <a:latin typeface="Arial" charset="0"/>
              </a:rPr>
              <a:pPr/>
              <a:t>38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967107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133600" y="1727264"/>
            <a:ext cx="78486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kumimoji="1" lang="en-US" altLang="zh-TW" sz="2400" b="1" dirty="0">
                <a:solidFill>
                  <a:srgbClr val="0000CC"/>
                </a:solidFill>
              </a:rPr>
              <a:t>Algorithm</a:t>
            </a:r>
            <a:r>
              <a:rPr kumimoji="1" lang="en-US" altLang="zh-TW" sz="2400" dirty="0"/>
              <a:t> </a:t>
            </a:r>
            <a:r>
              <a:rPr kumimoji="1" lang="en-US" altLang="zh-TW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prefixAverages1</a:t>
            </a:r>
            <a:r>
              <a:rPr kumimoji="1" lang="en-US" altLang="zh-TW" sz="2400" dirty="0">
                <a:solidFill>
                  <a:schemeClr val="tx2"/>
                </a:solidFill>
              </a:rPr>
              <a:t>(</a:t>
            </a:r>
            <a:r>
              <a:rPr kumimoji="1" lang="en-US" altLang="zh-TW" sz="2400" i="1" dirty="0">
                <a:solidFill>
                  <a:schemeClr val="tx2"/>
                </a:solidFill>
              </a:rPr>
              <a:t>X</a:t>
            </a:r>
            <a:r>
              <a:rPr kumimoji="1" lang="en-US" altLang="zh-TW" sz="2400" dirty="0">
                <a:solidFill>
                  <a:schemeClr val="tx2"/>
                </a:solidFill>
              </a:rPr>
              <a:t>, </a:t>
            </a:r>
            <a:r>
              <a:rPr kumimoji="1" lang="en-US" altLang="zh-TW" sz="2400" i="1" dirty="0">
                <a:solidFill>
                  <a:schemeClr val="tx2"/>
                </a:solidFill>
              </a:rPr>
              <a:t>n</a:t>
            </a:r>
            <a:r>
              <a:rPr kumimoji="1" lang="en-US" altLang="zh-TW" sz="2400" dirty="0">
                <a:solidFill>
                  <a:schemeClr val="tx2"/>
                </a:solidFill>
              </a:rPr>
              <a:t>)</a:t>
            </a:r>
          </a:p>
          <a:p>
            <a:pPr marL="342900" indent="-342900"/>
            <a:r>
              <a:rPr kumimoji="1" lang="en-US" altLang="zh-TW" sz="2400" dirty="0">
                <a:solidFill>
                  <a:schemeClr val="tx2"/>
                </a:solidFill>
              </a:rPr>
              <a:t>	</a:t>
            </a:r>
            <a:r>
              <a:rPr kumimoji="1" lang="en-US" altLang="zh-TW" sz="2400" b="1" dirty="0">
                <a:solidFill>
                  <a:srgbClr val="0000CC"/>
                </a:solidFill>
              </a:rPr>
              <a:t>Input:</a:t>
            </a:r>
            <a:r>
              <a:rPr kumimoji="1" lang="en-US" altLang="zh-TW" sz="2400" dirty="0">
                <a:solidFill>
                  <a:srgbClr val="0000CC"/>
                </a:solidFill>
              </a:rPr>
              <a:t> </a:t>
            </a:r>
            <a:r>
              <a:rPr kumimoji="1" lang="en-US" altLang="zh-TW" sz="2400" dirty="0"/>
              <a:t>array </a:t>
            </a:r>
            <a:r>
              <a:rPr kumimoji="1" lang="en-US" altLang="zh-TW" sz="2400" i="1" dirty="0"/>
              <a:t>X</a:t>
            </a:r>
            <a:r>
              <a:rPr kumimoji="1" lang="en-US" altLang="zh-TW" sz="2400" dirty="0"/>
              <a:t> of </a:t>
            </a:r>
            <a:r>
              <a:rPr kumimoji="1" lang="en-US" altLang="zh-TW" sz="2400" i="1" dirty="0"/>
              <a:t>n</a:t>
            </a:r>
            <a:r>
              <a:rPr kumimoji="1" lang="en-US" altLang="zh-TW" sz="2400" dirty="0"/>
              <a:t> integers</a:t>
            </a:r>
          </a:p>
          <a:p>
            <a:pPr marL="342900" indent="-342900"/>
            <a:r>
              <a:rPr kumimoji="1" lang="en-US" altLang="zh-TW" sz="2400" dirty="0">
                <a:solidFill>
                  <a:schemeClr val="tx2"/>
                </a:solidFill>
              </a:rPr>
              <a:t>	</a:t>
            </a:r>
            <a:r>
              <a:rPr kumimoji="1" lang="en-US" altLang="zh-TW" sz="2400" b="1" dirty="0">
                <a:solidFill>
                  <a:srgbClr val="0000CC"/>
                </a:solidFill>
              </a:rPr>
              <a:t>Output:</a:t>
            </a:r>
            <a:r>
              <a:rPr kumimoji="1" lang="en-US" altLang="zh-TW" sz="2400" dirty="0"/>
              <a:t> array </a:t>
            </a:r>
            <a:r>
              <a:rPr kumimoji="1" lang="en-US" altLang="zh-TW" sz="2400" i="1" dirty="0"/>
              <a:t>A</a:t>
            </a:r>
            <a:r>
              <a:rPr kumimoji="1" lang="en-US" altLang="zh-TW" sz="2400" dirty="0"/>
              <a:t> of prefix averages of </a:t>
            </a:r>
            <a:r>
              <a:rPr kumimoji="1" lang="en-US" altLang="zh-TW" sz="2400" i="1" dirty="0">
                <a:sym typeface="Symbol" pitchFamily="18" charset="2"/>
              </a:rPr>
              <a:t>X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	</a:t>
            </a:r>
            <a:r>
              <a:rPr kumimoji="1" lang="en-US" altLang="zh-TW" sz="2400" dirty="0" smtClean="0">
                <a:solidFill>
                  <a:schemeClr val="accent2"/>
                </a:solidFill>
                <a:sym typeface="Symbol" pitchFamily="18" charset="2"/>
              </a:rPr>
              <a:t>       </a:t>
            </a:r>
            <a:r>
              <a:rPr kumimoji="1" lang="en-US" altLang="zh-TW" sz="2400" dirty="0" smtClean="0">
                <a:sym typeface="Symbol" pitchFamily="18" charset="2"/>
              </a:rPr>
              <a:t>#</a:t>
            </a:r>
            <a:r>
              <a:rPr kumimoji="1" lang="en-US" altLang="zh-TW" sz="2400" dirty="0">
                <a:sym typeface="Symbol" pitchFamily="18" charset="2"/>
              </a:rPr>
              <a:t>operations</a:t>
            </a:r>
            <a:endParaRPr kumimoji="1" lang="en-US" altLang="zh-TW" sz="2400" dirty="0">
              <a:solidFill>
                <a:schemeClr val="accent2"/>
              </a:solidFill>
              <a:sym typeface="Symbol" pitchFamily="18" charset="2"/>
            </a:endParaRPr>
          </a:p>
          <a:p>
            <a:pPr marL="342900" indent="-342900"/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	</a:t>
            </a:r>
            <a:r>
              <a:rPr kumimoji="1" lang="en-US" altLang="zh-TW" sz="2400" i="1" dirty="0"/>
              <a:t> A</a:t>
            </a:r>
            <a:r>
              <a:rPr kumimoji="1" lang="en-US" altLang="zh-TW" sz="2400" dirty="0">
                <a:solidFill>
                  <a:schemeClr val="tx2"/>
                </a:solidFill>
              </a:rPr>
              <a:t> </a:t>
            </a:r>
            <a:r>
              <a:rPr kumimoji="1" lang="en-US" altLang="zh-TW" sz="24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altLang="zh-TW" sz="2400" dirty="0"/>
              <a:t>new array of </a:t>
            </a:r>
            <a:r>
              <a:rPr kumimoji="1" lang="en-US" altLang="zh-TW" sz="2400" i="1" dirty="0"/>
              <a:t>n</a:t>
            </a:r>
            <a:r>
              <a:rPr kumimoji="1" lang="en-US" altLang="zh-TW" sz="2400" dirty="0"/>
              <a:t> integers</a:t>
            </a:r>
            <a:r>
              <a:rPr kumimoji="1" lang="en-US" altLang="zh-TW" sz="2400" dirty="0">
                <a:solidFill>
                  <a:schemeClr val="accent2"/>
                </a:solidFill>
              </a:rPr>
              <a:t>		   </a:t>
            </a:r>
            <a:r>
              <a:rPr kumimoji="1" lang="en-US" altLang="zh-TW" sz="2400" dirty="0" smtClean="0">
                <a:solidFill>
                  <a:schemeClr val="accent2"/>
                </a:solidFill>
              </a:rPr>
              <a:t>                        </a:t>
            </a:r>
            <a:r>
              <a:rPr kumimoji="1" lang="en-US" altLang="zh-TW" sz="2400" i="1" dirty="0">
                <a:sym typeface="Symbol" pitchFamily="18" charset="2"/>
              </a:rPr>
              <a:t>n</a:t>
            </a:r>
            <a:endParaRPr kumimoji="1" lang="en-US" altLang="zh-TW" sz="2400" i="1" dirty="0">
              <a:solidFill>
                <a:schemeClr val="accent2"/>
              </a:solidFill>
            </a:endParaRPr>
          </a:p>
          <a:p>
            <a:pPr marL="342900" indent="-342900"/>
            <a:r>
              <a:rPr kumimoji="1" lang="en-US" altLang="zh-TW" sz="2400" dirty="0"/>
              <a:t>	</a:t>
            </a:r>
            <a:r>
              <a:rPr kumimoji="1" lang="en-US" altLang="zh-TW" sz="2400" b="1" dirty="0">
                <a:solidFill>
                  <a:srgbClr val="0000CC"/>
                </a:solidFill>
              </a:rPr>
              <a:t>for</a:t>
            </a:r>
            <a:r>
              <a:rPr kumimoji="1" lang="en-US" altLang="zh-TW" sz="2400" dirty="0"/>
              <a:t> </a:t>
            </a:r>
            <a:r>
              <a:rPr kumimoji="1" lang="en-US" altLang="zh-TW" sz="2400" i="1" dirty="0" err="1"/>
              <a:t>i</a:t>
            </a:r>
            <a:r>
              <a:rPr kumimoji="1" lang="en-US" altLang="zh-TW" sz="2400" dirty="0">
                <a:solidFill>
                  <a:schemeClr val="tx2"/>
                </a:solidFill>
              </a:rPr>
              <a:t> </a:t>
            </a:r>
            <a:r>
              <a:rPr kumimoji="1" lang="en-US" altLang="zh-TW" sz="24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4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400" dirty="0">
                <a:sym typeface="Symbol" pitchFamily="18" charset="2"/>
              </a:rPr>
              <a:t>0 </a:t>
            </a:r>
            <a:r>
              <a:rPr kumimoji="1" lang="en-US" altLang="zh-TW" sz="2400" b="1" dirty="0">
                <a:solidFill>
                  <a:srgbClr val="0000CC"/>
                </a:solidFill>
                <a:sym typeface="Symbol" pitchFamily="18" charset="2"/>
              </a:rPr>
              <a:t>to</a:t>
            </a:r>
            <a:r>
              <a:rPr kumimoji="1" lang="en-US" altLang="zh-TW" sz="2400" dirty="0">
                <a:sym typeface="Symbol" pitchFamily="18" charset="2"/>
              </a:rPr>
              <a:t> </a:t>
            </a:r>
            <a:r>
              <a:rPr kumimoji="1" lang="en-US" altLang="zh-TW" sz="2400" i="1" dirty="0">
                <a:sym typeface="Symbol" pitchFamily="18" charset="2"/>
              </a:rPr>
              <a:t>n</a:t>
            </a:r>
            <a:r>
              <a:rPr kumimoji="1" lang="en-US" altLang="zh-TW" sz="2400" dirty="0">
                <a:sym typeface="Symbol" pitchFamily="18" charset="2"/>
              </a:rPr>
              <a:t>  1 </a:t>
            </a:r>
            <a:r>
              <a:rPr kumimoji="1" lang="en-US" altLang="zh-TW" sz="2400" b="1" dirty="0">
                <a:solidFill>
                  <a:srgbClr val="0000CC"/>
                </a:solidFill>
                <a:sym typeface="Symbol" pitchFamily="18" charset="2"/>
              </a:rPr>
              <a:t>do</a:t>
            </a:r>
            <a:r>
              <a:rPr kumimoji="1" lang="en-US" altLang="zh-TW" sz="2400" dirty="0">
                <a:solidFill>
                  <a:srgbClr val="000000"/>
                </a:solidFill>
                <a:sym typeface="Symbol" pitchFamily="18" charset="2"/>
              </a:rPr>
              <a:t>		</a:t>
            </a:r>
            <a:r>
              <a:rPr kumimoji="1" lang="en-US" altLang="zh-TW" sz="2400" dirty="0">
                <a:solidFill>
                  <a:schemeClr val="accent2"/>
                </a:solidFill>
              </a:rPr>
              <a:t>	   </a:t>
            </a:r>
            <a:r>
              <a:rPr kumimoji="1" lang="en-US" altLang="zh-TW" sz="2400" dirty="0" smtClean="0">
                <a:solidFill>
                  <a:schemeClr val="accent2"/>
                </a:solidFill>
              </a:rPr>
              <a:t>                              </a:t>
            </a:r>
            <a:r>
              <a:rPr kumimoji="1" lang="en-US" altLang="zh-TW" sz="2400" i="1" dirty="0">
                <a:sym typeface="Symbol" pitchFamily="18" charset="2"/>
              </a:rPr>
              <a:t>n</a:t>
            </a:r>
          </a:p>
          <a:p>
            <a:pPr marL="342900" indent="-342900"/>
            <a:r>
              <a:rPr kumimoji="1" lang="en-US" altLang="zh-TW" sz="2400" dirty="0">
                <a:sym typeface="Symbol" pitchFamily="18" charset="2"/>
              </a:rPr>
              <a:t>		</a:t>
            </a:r>
            <a:r>
              <a:rPr kumimoji="1" lang="en-US" altLang="zh-TW" sz="2400" i="1" dirty="0">
                <a:sym typeface="Symbol" pitchFamily="18" charset="2"/>
              </a:rPr>
              <a:t>s</a:t>
            </a:r>
            <a:r>
              <a:rPr kumimoji="1" lang="en-US" altLang="zh-TW" sz="24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4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400" i="1" dirty="0">
                <a:sym typeface="Symbol" pitchFamily="18" charset="2"/>
              </a:rPr>
              <a:t>X</a:t>
            </a:r>
            <a:r>
              <a:rPr kumimoji="1" lang="en-US" altLang="zh-TW" sz="2400" dirty="0">
                <a:sym typeface="Symbol" pitchFamily="18" charset="2"/>
              </a:rPr>
              <a:t>[0]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 			</a:t>
            </a:r>
            <a:r>
              <a:rPr kumimoji="1" lang="en-US" altLang="zh-TW" sz="2400" dirty="0">
                <a:solidFill>
                  <a:schemeClr val="accent2"/>
                </a:solidFill>
              </a:rPr>
              <a:t>	   </a:t>
            </a:r>
            <a:r>
              <a:rPr kumimoji="1" lang="en-US" altLang="zh-TW" sz="2400" dirty="0" smtClean="0">
                <a:solidFill>
                  <a:schemeClr val="accent2"/>
                </a:solidFill>
              </a:rPr>
              <a:t>                                          </a:t>
            </a:r>
            <a:r>
              <a:rPr kumimoji="1" lang="en-US" altLang="zh-TW" sz="2400" i="1" dirty="0">
                <a:sym typeface="Symbol" pitchFamily="18" charset="2"/>
              </a:rPr>
              <a:t>n</a:t>
            </a:r>
            <a:endParaRPr kumimoji="1" lang="en-US" altLang="zh-TW" sz="2400" i="1" dirty="0">
              <a:solidFill>
                <a:schemeClr val="accent2"/>
              </a:solidFill>
              <a:sym typeface="Symbol" pitchFamily="18" charset="2"/>
            </a:endParaRPr>
          </a:p>
          <a:p>
            <a:pPr marL="342900" indent="-342900"/>
            <a:r>
              <a:rPr kumimoji="1" lang="en-US" altLang="zh-TW" sz="2400" dirty="0"/>
              <a:t>		</a:t>
            </a:r>
            <a:r>
              <a:rPr kumimoji="1" lang="en-US" altLang="zh-TW" sz="2400" b="1" dirty="0">
                <a:solidFill>
                  <a:srgbClr val="0000CC"/>
                </a:solidFill>
              </a:rPr>
              <a:t>for</a:t>
            </a:r>
            <a:r>
              <a:rPr kumimoji="1" lang="en-US" altLang="zh-TW" sz="2400" dirty="0"/>
              <a:t> </a:t>
            </a:r>
            <a:r>
              <a:rPr kumimoji="1" lang="en-US" altLang="zh-TW" sz="2400" i="1" dirty="0"/>
              <a:t>j</a:t>
            </a:r>
            <a:r>
              <a:rPr kumimoji="1" lang="en-US" altLang="zh-TW" sz="2400" dirty="0">
                <a:solidFill>
                  <a:schemeClr val="tx2"/>
                </a:solidFill>
              </a:rPr>
              <a:t> </a:t>
            </a:r>
            <a:r>
              <a:rPr kumimoji="1" lang="en-US" altLang="zh-TW" sz="24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4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400" dirty="0">
                <a:sym typeface="Symbol" pitchFamily="18" charset="2"/>
              </a:rPr>
              <a:t>1 </a:t>
            </a:r>
            <a:r>
              <a:rPr kumimoji="1" lang="en-US" altLang="zh-TW" sz="2400" b="1" dirty="0">
                <a:solidFill>
                  <a:srgbClr val="0000CC"/>
                </a:solidFill>
                <a:sym typeface="Symbol" pitchFamily="18" charset="2"/>
              </a:rPr>
              <a:t>to</a:t>
            </a:r>
            <a:r>
              <a:rPr kumimoji="1" lang="en-US" altLang="zh-TW" sz="2400" dirty="0">
                <a:solidFill>
                  <a:srgbClr val="FFFF00"/>
                </a:solidFill>
                <a:sym typeface="Symbol" pitchFamily="18" charset="2"/>
              </a:rPr>
              <a:t> </a:t>
            </a:r>
            <a:r>
              <a:rPr kumimoji="1" lang="en-US" altLang="zh-TW" sz="2400" i="1" dirty="0" err="1">
                <a:sym typeface="Symbol" pitchFamily="18" charset="2"/>
              </a:rPr>
              <a:t>i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400" b="1" dirty="0">
                <a:solidFill>
                  <a:srgbClr val="0000CC"/>
                </a:solidFill>
                <a:sym typeface="Symbol" pitchFamily="18" charset="2"/>
              </a:rPr>
              <a:t>do</a:t>
            </a:r>
            <a:r>
              <a:rPr kumimoji="1" lang="en-US" altLang="zh-TW" sz="2400" dirty="0">
                <a:solidFill>
                  <a:srgbClr val="000000"/>
                </a:solidFill>
                <a:sym typeface="Symbol" pitchFamily="18" charset="2"/>
              </a:rPr>
              <a:t>		  </a:t>
            </a:r>
            <a:r>
              <a:rPr kumimoji="1" lang="en-US" altLang="zh-TW" sz="2400" dirty="0" smtClean="0">
                <a:solidFill>
                  <a:srgbClr val="000000"/>
                </a:solidFill>
                <a:sym typeface="Symbol" pitchFamily="18" charset="2"/>
              </a:rPr>
              <a:t>                           </a:t>
            </a:r>
            <a:r>
              <a:rPr kumimoji="1" lang="en-US" altLang="zh-TW" sz="2400" dirty="0">
                <a:sym typeface="Symbol" pitchFamily="18" charset="2"/>
              </a:rPr>
              <a:t>1 + 2 + …+ (</a:t>
            </a:r>
            <a:r>
              <a:rPr kumimoji="1" lang="en-US" altLang="zh-TW" sz="2400" i="1" dirty="0">
                <a:sym typeface="Symbol" pitchFamily="18" charset="2"/>
              </a:rPr>
              <a:t>n</a:t>
            </a:r>
            <a:r>
              <a:rPr kumimoji="1" lang="en-US" altLang="zh-TW" sz="2400" dirty="0">
                <a:sym typeface="Symbol" pitchFamily="18" charset="2"/>
              </a:rPr>
              <a:t>  1)</a:t>
            </a:r>
          </a:p>
          <a:p>
            <a:pPr marL="342900" indent="-342900"/>
            <a:r>
              <a:rPr kumimoji="1" lang="en-US" altLang="zh-TW" sz="2400" dirty="0">
                <a:sym typeface="Symbol" pitchFamily="18" charset="2"/>
              </a:rPr>
              <a:t>			</a:t>
            </a:r>
            <a:r>
              <a:rPr kumimoji="1" lang="en-US" altLang="zh-TW" sz="2400" i="1" dirty="0">
                <a:sym typeface="Symbol" pitchFamily="18" charset="2"/>
              </a:rPr>
              <a:t>s</a:t>
            </a:r>
            <a:r>
              <a:rPr kumimoji="1" lang="en-US" altLang="zh-TW" sz="24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4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400" i="1" dirty="0">
                <a:sym typeface="Symbol" pitchFamily="18" charset="2"/>
              </a:rPr>
              <a:t>s</a:t>
            </a:r>
            <a:r>
              <a:rPr kumimoji="1" lang="en-US" altLang="zh-TW" sz="2400" dirty="0">
                <a:sym typeface="Symbol" pitchFamily="18" charset="2"/>
              </a:rPr>
              <a:t> + X[</a:t>
            </a:r>
            <a:r>
              <a:rPr kumimoji="1" lang="en-US" altLang="zh-TW" sz="2400" i="1" dirty="0">
                <a:sym typeface="Symbol" pitchFamily="18" charset="2"/>
              </a:rPr>
              <a:t>j</a:t>
            </a:r>
            <a:r>
              <a:rPr kumimoji="1" lang="en-US" altLang="zh-TW" sz="2400" dirty="0">
                <a:sym typeface="Symbol" pitchFamily="18" charset="2"/>
              </a:rPr>
              <a:t>]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		   </a:t>
            </a:r>
            <a:r>
              <a:rPr kumimoji="1" lang="en-US" altLang="zh-TW" sz="2400" dirty="0" smtClean="0">
                <a:solidFill>
                  <a:schemeClr val="accent2"/>
                </a:solidFill>
                <a:sym typeface="Symbol" pitchFamily="18" charset="2"/>
              </a:rPr>
              <a:t>                         </a:t>
            </a:r>
            <a:r>
              <a:rPr kumimoji="1" lang="en-US" altLang="zh-TW" sz="2400" dirty="0">
                <a:sym typeface="Symbol" pitchFamily="18" charset="2"/>
              </a:rPr>
              <a:t>1 + 2 + …+ (</a:t>
            </a:r>
            <a:r>
              <a:rPr kumimoji="1" lang="en-US" altLang="zh-TW" sz="2400" i="1" dirty="0">
                <a:sym typeface="Symbol" pitchFamily="18" charset="2"/>
              </a:rPr>
              <a:t>n</a:t>
            </a:r>
            <a:r>
              <a:rPr kumimoji="1" lang="en-US" altLang="zh-TW" sz="2400" dirty="0">
                <a:sym typeface="Symbol" pitchFamily="18" charset="2"/>
              </a:rPr>
              <a:t>  1)</a:t>
            </a:r>
            <a:endParaRPr kumimoji="1" lang="en-US" altLang="zh-TW" sz="2400" dirty="0">
              <a:solidFill>
                <a:schemeClr val="accent2"/>
              </a:solidFill>
              <a:sym typeface="Symbol" pitchFamily="18" charset="2"/>
            </a:endParaRPr>
          </a:p>
          <a:p>
            <a:pPr marL="342900" indent="-342900"/>
            <a:r>
              <a:rPr kumimoji="1" lang="en-US" altLang="zh-TW" sz="2400" dirty="0">
                <a:sym typeface="Symbol" pitchFamily="18" charset="2"/>
              </a:rPr>
              <a:t>		</a:t>
            </a:r>
            <a:r>
              <a:rPr kumimoji="1" lang="en-US" altLang="zh-TW" sz="2400" i="1" dirty="0">
                <a:sym typeface="Symbol" pitchFamily="18" charset="2"/>
              </a:rPr>
              <a:t>A</a:t>
            </a:r>
            <a:r>
              <a:rPr kumimoji="1" lang="en-US" altLang="zh-TW" sz="2400" dirty="0">
                <a:sym typeface="Symbol" pitchFamily="18" charset="2"/>
              </a:rPr>
              <a:t>[</a:t>
            </a:r>
            <a:r>
              <a:rPr kumimoji="1" lang="en-US" altLang="zh-TW" sz="2400" i="1" dirty="0" err="1">
                <a:sym typeface="Symbol" pitchFamily="18" charset="2"/>
              </a:rPr>
              <a:t>i</a:t>
            </a:r>
            <a:r>
              <a:rPr kumimoji="1" lang="en-US" altLang="zh-TW" sz="2400" dirty="0">
                <a:sym typeface="Symbol" pitchFamily="18" charset="2"/>
              </a:rPr>
              <a:t>]</a:t>
            </a:r>
            <a:r>
              <a:rPr kumimoji="1" lang="en-US" altLang="zh-TW" sz="24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4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400" i="1" dirty="0">
                <a:sym typeface="Symbol" pitchFamily="18" charset="2"/>
              </a:rPr>
              <a:t>s</a:t>
            </a:r>
            <a:r>
              <a:rPr kumimoji="1" lang="en-US" altLang="zh-TW" sz="2400" dirty="0">
                <a:sym typeface="Symbol" pitchFamily="18" charset="2"/>
              </a:rPr>
              <a:t> / </a:t>
            </a:r>
            <a:r>
              <a:rPr kumimoji="1" lang="en-US" altLang="zh-TW" sz="2400" dirty="0"/>
              <a:t>(</a:t>
            </a:r>
            <a:r>
              <a:rPr kumimoji="1" lang="en-US" altLang="zh-TW" sz="2400" i="1" dirty="0" err="1">
                <a:sym typeface="Symbol" pitchFamily="18" charset="2"/>
              </a:rPr>
              <a:t>i</a:t>
            </a:r>
            <a:r>
              <a:rPr kumimoji="1" lang="en-US" altLang="zh-TW" sz="2400" dirty="0">
                <a:sym typeface="Symbol" pitchFamily="18" charset="2"/>
              </a:rPr>
              <a:t> + 1</a:t>
            </a:r>
            <a:r>
              <a:rPr kumimoji="1" lang="en-US" altLang="zh-TW" sz="2400" dirty="0"/>
              <a:t>)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 		</a:t>
            </a:r>
            <a:r>
              <a:rPr kumimoji="1" lang="en-US" altLang="zh-TW" sz="2400" dirty="0">
                <a:solidFill>
                  <a:schemeClr val="accent2"/>
                </a:solidFill>
              </a:rPr>
              <a:t>	   </a:t>
            </a:r>
            <a:r>
              <a:rPr kumimoji="1" lang="en-US" altLang="zh-TW" sz="2400" dirty="0" smtClean="0">
                <a:solidFill>
                  <a:schemeClr val="accent2"/>
                </a:solidFill>
              </a:rPr>
              <a:t>                                    </a:t>
            </a:r>
            <a:r>
              <a:rPr kumimoji="1" lang="en-US" altLang="zh-TW" sz="2400" i="1" dirty="0">
                <a:sym typeface="Symbol" pitchFamily="18" charset="2"/>
              </a:rPr>
              <a:t>n</a:t>
            </a:r>
            <a:endParaRPr kumimoji="1" lang="en-US" altLang="zh-TW" sz="2400" i="1" dirty="0">
              <a:solidFill>
                <a:schemeClr val="accent2"/>
              </a:solidFill>
              <a:sym typeface="Symbol" pitchFamily="18" charset="2"/>
            </a:endParaRPr>
          </a:p>
          <a:p>
            <a:pPr marL="342900" indent="-342900"/>
            <a:r>
              <a:rPr kumimoji="1" lang="en-US" altLang="zh-TW" sz="2400" dirty="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kumimoji="1" lang="en-US" altLang="zh-TW" sz="2400" b="1" dirty="0">
                <a:solidFill>
                  <a:srgbClr val="0000CC"/>
                </a:solidFill>
                <a:sym typeface="Symbol" pitchFamily="18" charset="2"/>
              </a:rPr>
              <a:t>return</a:t>
            </a:r>
            <a:r>
              <a:rPr kumimoji="1" lang="en-US" altLang="zh-TW" sz="2400" dirty="0">
                <a:sym typeface="Symbol" pitchFamily="18" charset="2"/>
              </a:rPr>
              <a:t> </a:t>
            </a:r>
            <a:r>
              <a:rPr kumimoji="1" lang="en-US" altLang="zh-TW" sz="2400" i="1" dirty="0">
                <a:sym typeface="Symbol" pitchFamily="18" charset="2"/>
              </a:rPr>
              <a:t>A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 			      	</a:t>
            </a:r>
            <a:r>
              <a:rPr kumimoji="1" lang="en-US" altLang="zh-TW" sz="2400" dirty="0">
                <a:solidFill>
                  <a:schemeClr val="accent2"/>
                </a:solidFill>
              </a:rPr>
              <a:t>	 </a:t>
            </a:r>
            <a:r>
              <a:rPr kumimoji="1" lang="en-US" altLang="zh-TW" sz="2400" dirty="0" smtClean="0">
                <a:solidFill>
                  <a:schemeClr val="accent2"/>
                </a:solidFill>
              </a:rPr>
              <a:t>                                </a:t>
            </a:r>
            <a:r>
              <a:rPr kumimoji="1" lang="en-US" altLang="zh-TW" sz="2400" dirty="0">
                <a:sym typeface="Symbol" pitchFamily="18" charset="2"/>
              </a:rPr>
              <a:t>1</a:t>
            </a:r>
          </a:p>
        </p:txBody>
      </p:sp>
      <p:sp>
        <p:nvSpPr>
          <p:cNvPr id="1967108" name="Text Box 4"/>
          <p:cNvSpPr txBox="1">
            <a:spLocks noChangeArrowheads="1"/>
          </p:cNvSpPr>
          <p:nvPr/>
        </p:nvSpPr>
        <p:spPr bwMode="auto">
          <a:xfrm>
            <a:off x="2864412" y="5334000"/>
            <a:ext cx="641714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200" dirty="0"/>
              <a:t>The running time is therefore </a:t>
            </a:r>
            <a:r>
              <a:rPr lang="en-US" altLang="zh-TW" sz="3200" i="1" dirty="0"/>
              <a:t>O</a:t>
            </a:r>
            <a:r>
              <a:rPr lang="en-US" altLang="zh-TW" sz="3200" dirty="0"/>
              <a:t>(</a:t>
            </a:r>
            <a:r>
              <a:rPr lang="en-US" altLang="zh-TW" sz="3200" i="1" dirty="0"/>
              <a:t>n</a:t>
            </a:r>
            <a:r>
              <a:rPr lang="en-US" altLang="zh-TW" sz="3200" baseline="30000" dirty="0"/>
              <a:t>2</a:t>
            </a:r>
            <a:r>
              <a:rPr lang="en-US" altLang="zh-TW" sz="3200" dirty="0"/>
              <a:t>) – </a:t>
            </a:r>
          </a:p>
          <a:p>
            <a:pPr algn="ctr"/>
            <a:r>
              <a:rPr lang="en-US" altLang="zh-TW" sz="3200" i="1" dirty="0">
                <a:solidFill>
                  <a:srgbClr val="FF0000"/>
                </a:solidFill>
              </a:rPr>
              <a:t>quadratic-time</a:t>
            </a:r>
            <a:r>
              <a:rPr lang="en-US" altLang="zh-TW" sz="3200" dirty="0">
                <a:solidFill>
                  <a:srgbClr val="0000CC"/>
                </a:solidFill>
              </a:rPr>
              <a:t> </a:t>
            </a:r>
            <a:r>
              <a:rPr lang="en-US" altLang="zh-TW" sz="3200" dirty="0"/>
              <a:t>algorithm.</a:t>
            </a:r>
          </a:p>
        </p:txBody>
      </p:sp>
    </p:spTree>
    <p:extLst>
      <p:ext uri="{BB962C8B-B14F-4D97-AF65-F5344CB8AC3E}">
        <p14:creationId xmlns:p14="http://schemas.microsoft.com/office/powerpoint/2010/main" val="75610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6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6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6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6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6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6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6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6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96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96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710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030ADF-AAE0-46CB-95C9-12F6EC1024B9}" type="slidenum">
              <a:rPr lang="en-US" altLang="zh-TW" smtClean="0">
                <a:latin typeface="Arial" charset="0"/>
              </a:rPr>
              <a:pPr/>
              <a:t>39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Prefix Averages 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 dirty="0" smtClean="0">
                <a:ea typeface="新細明體" pitchFamily="18" charset="-120"/>
              </a:rPr>
              <a:t> Algorithm 2</a:t>
            </a:r>
          </a:p>
        </p:txBody>
      </p:sp>
      <p:sp>
        <p:nvSpPr>
          <p:cNvPr id="1969155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743200" y="1828800"/>
            <a:ext cx="68580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kumimoji="1" lang="en-US" altLang="zh-TW" sz="2800" b="1" dirty="0">
                <a:solidFill>
                  <a:srgbClr val="0000CC"/>
                </a:solidFill>
              </a:rPr>
              <a:t>Algorithm</a:t>
            </a:r>
            <a:r>
              <a:rPr kumimoji="1" lang="en-US" altLang="zh-TW" sz="2800" dirty="0">
                <a:solidFill>
                  <a:srgbClr val="FFFF00"/>
                </a:solidFill>
              </a:rPr>
              <a:t> </a:t>
            </a:r>
            <a:r>
              <a:rPr kumimoji="1" lang="en-US" altLang="zh-TW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prefixAverages2</a:t>
            </a:r>
            <a:r>
              <a:rPr kumimoji="1" lang="en-US" altLang="zh-TW" sz="2800" dirty="0">
                <a:solidFill>
                  <a:schemeClr val="tx2"/>
                </a:solidFill>
              </a:rPr>
              <a:t>(</a:t>
            </a:r>
            <a:r>
              <a:rPr kumimoji="1" lang="en-US" altLang="zh-TW" sz="2800" i="1" dirty="0">
                <a:solidFill>
                  <a:schemeClr val="tx2"/>
                </a:solidFill>
              </a:rPr>
              <a:t>X</a:t>
            </a:r>
            <a:r>
              <a:rPr kumimoji="1" lang="en-US" altLang="zh-TW" sz="2800" dirty="0">
                <a:solidFill>
                  <a:schemeClr val="tx2"/>
                </a:solidFill>
              </a:rPr>
              <a:t>, </a:t>
            </a:r>
            <a:r>
              <a:rPr kumimoji="1" lang="en-US" altLang="zh-TW" sz="2800" i="1" dirty="0">
                <a:solidFill>
                  <a:schemeClr val="tx2"/>
                </a:solidFill>
              </a:rPr>
              <a:t>n</a:t>
            </a:r>
            <a:r>
              <a:rPr kumimoji="1" lang="en-US" altLang="zh-TW" sz="2800" dirty="0">
                <a:solidFill>
                  <a:schemeClr val="tx2"/>
                </a:solidFill>
              </a:rPr>
              <a:t>)</a:t>
            </a:r>
          </a:p>
          <a:p>
            <a:pPr marL="342900" indent="-342900"/>
            <a:r>
              <a:rPr kumimoji="1" lang="en-US" altLang="zh-TW" sz="2800" dirty="0">
                <a:solidFill>
                  <a:schemeClr val="tx2"/>
                </a:solidFill>
              </a:rPr>
              <a:t>	</a:t>
            </a:r>
            <a:r>
              <a:rPr kumimoji="1" lang="en-US" altLang="zh-TW" sz="2800" b="1" dirty="0">
                <a:solidFill>
                  <a:srgbClr val="0000CC"/>
                </a:solidFill>
              </a:rPr>
              <a:t>Input</a:t>
            </a:r>
            <a:r>
              <a:rPr kumimoji="1" lang="en-US" altLang="zh-TW" sz="2800" dirty="0">
                <a:solidFill>
                  <a:srgbClr val="0000CC"/>
                </a:solidFill>
              </a:rPr>
              <a:t> </a:t>
            </a:r>
            <a:r>
              <a:rPr kumimoji="1" lang="en-US" altLang="zh-TW" sz="2800" dirty="0"/>
              <a:t>array </a:t>
            </a:r>
            <a:r>
              <a:rPr kumimoji="1" lang="en-US" altLang="zh-TW" sz="2800" i="1" dirty="0"/>
              <a:t>X</a:t>
            </a:r>
            <a:r>
              <a:rPr kumimoji="1" lang="en-US" altLang="zh-TW" sz="2800" dirty="0"/>
              <a:t> of </a:t>
            </a:r>
            <a:r>
              <a:rPr kumimoji="1" lang="en-US" altLang="zh-TW" sz="2800" i="1" dirty="0"/>
              <a:t>n</a:t>
            </a:r>
            <a:r>
              <a:rPr kumimoji="1" lang="en-US" altLang="zh-TW" sz="2800" dirty="0"/>
              <a:t> integers</a:t>
            </a:r>
          </a:p>
          <a:p>
            <a:pPr marL="342900" indent="-342900"/>
            <a:r>
              <a:rPr kumimoji="1" lang="en-US" altLang="zh-TW" sz="2800" dirty="0">
                <a:solidFill>
                  <a:schemeClr val="tx2"/>
                </a:solidFill>
              </a:rPr>
              <a:t>	</a:t>
            </a:r>
            <a:r>
              <a:rPr kumimoji="1" lang="en-US" altLang="zh-TW" sz="2800" b="1" dirty="0">
                <a:solidFill>
                  <a:srgbClr val="0000CC"/>
                </a:solidFill>
              </a:rPr>
              <a:t>Output</a:t>
            </a:r>
            <a:r>
              <a:rPr kumimoji="1" lang="en-US" altLang="zh-TW" sz="2800" dirty="0">
                <a:solidFill>
                  <a:srgbClr val="0000CC"/>
                </a:solidFill>
              </a:rPr>
              <a:t> </a:t>
            </a:r>
            <a:r>
              <a:rPr kumimoji="1" lang="en-US" altLang="zh-TW" sz="2800" dirty="0"/>
              <a:t>array </a:t>
            </a:r>
            <a:r>
              <a:rPr kumimoji="1" lang="en-US" altLang="zh-TW" sz="2800" i="1" dirty="0"/>
              <a:t>A</a:t>
            </a:r>
            <a:r>
              <a:rPr kumimoji="1" lang="en-US" altLang="zh-TW" sz="2800" dirty="0"/>
              <a:t> of prefix averages of </a:t>
            </a:r>
            <a:r>
              <a:rPr kumimoji="1" lang="en-US" altLang="zh-TW" sz="2800" i="1" dirty="0">
                <a:sym typeface="Symbol" pitchFamily="18" charset="2"/>
              </a:rPr>
              <a:t>X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</a:p>
          <a:p>
            <a:pPr marL="342900" indent="-342900"/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	</a:t>
            </a:r>
            <a:r>
              <a:rPr kumimoji="1" lang="en-US" altLang="zh-TW" sz="2800" i="1" dirty="0"/>
              <a:t>A</a:t>
            </a:r>
            <a:r>
              <a:rPr kumimoji="1" lang="en-US" altLang="zh-TW" sz="2800" dirty="0">
                <a:solidFill>
                  <a:schemeClr val="tx2"/>
                </a:solidFill>
              </a:rPr>
              <a:t> </a:t>
            </a:r>
            <a:r>
              <a:rPr kumimoji="1" lang="en-US" altLang="zh-TW" sz="28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8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altLang="zh-TW" sz="2800" dirty="0"/>
              <a:t>new array of </a:t>
            </a:r>
            <a:r>
              <a:rPr kumimoji="1" lang="en-US" altLang="zh-TW" sz="2800" i="1" dirty="0"/>
              <a:t>n</a:t>
            </a:r>
            <a:r>
              <a:rPr kumimoji="1" lang="en-US" altLang="zh-TW" sz="2800" dirty="0"/>
              <a:t> integers</a:t>
            </a:r>
            <a:r>
              <a:rPr kumimoji="1" lang="en-US" altLang="zh-TW" sz="2800" dirty="0">
                <a:solidFill>
                  <a:schemeClr val="accent2"/>
                </a:solidFill>
              </a:rPr>
              <a:t>			</a:t>
            </a:r>
          </a:p>
          <a:p>
            <a:pPr marL="342900" indent="-342900"/>
            <a:r>
              <a:rPr kumimoji="1" lang="en-US" altLang="zh-TW" sz="2800" dirty="0">
                <a:sym typeface="Symbol" pitchFamily="18" charset="2"/>
              </a:rPr>
              <a:t>	</a:t>
            </a:r>
            <a:r>
              <a:rPr kumimoji="1" lang="en-US" altLang="zh-TW" sz="2800" i="1" dirty="0">
                <a:sym typeface="Symbol" pitchFamily="18" charset="2"/>
              </a:rPr>
              <a:t>s</a:t>
            </a:r>
            <a:r>
              <a:rPr kumimoji="1" lang="en-US" altLang="zh-TW" sz="28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8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800" dirty="0">
                <a:sym typeface="Symbol" pitchFamily="18" charset="2"/>
              </a:rPr>
              <a:t>0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 					</a:t>
            </a:r>
          </a:p>
          <a:p>
            <a:pPr marL="342900" indent="-342900"/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	</a:t>
            </a:r>
            <a:r>
              <a:rPr kumimoji="1" lang="en-US" altLang="zh-TW" sz="2800" b="1" dirty="0">
                <a:solidFill>
                  <a:srgbClr val="0000CC"/>
                </a:solidFill>
              </a:rPr>
              <a:t>for</a:t>
            </a:r>
            <a:r>
              <a:rPr kumimoji="1" lang="en-US" altLang="zh-TW" sz="2800" dirty="0"/>
              <a:t> </a:t>
            </a:r>
            <a:r>
              <a:rPr kumimoji="1" lang="en-US" altLang="zh-TW" sz="2800" i="1" dirty="0" err="1"/>
              <a:t>i</a:t>
            </a:r>
            <a:r>
              <a:rPr kumimoji="1" lang="en-US" altLang="zh-TW" sz="2800" dirty="0">
                <a:solidFill>
                  <a:schemeClr val="tx2"/>
                </a:solidFill>
              </a:rPr>
              <a:t> </a:t>
            </a:r>
            <a:r>
              <a:rPr kumimoji="1" lang="en-US" altLang="zh-TW" sz="28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8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800" dirty="0">
                <a:sym typeface="Symbol" pitchFamily="18" charset="2"/>
              </a:rPr>
              <a:t>0 </a:t>
            </a:r>
            <a:r>
              <a:rPr kumimoji="1" lang="en-US" altLang="zh-TW" sz="2800" b="1" dirty="0">
                <a:solidFill>
                  <a:srgbClr val="0000CC"/>
                </a:solidFill>
                <a:sym typeface="Symbol" pitchFamily="18" charset="2"/>
              </a:rPr>
              <a:t>to</a:t>
            </a:r>
            <a:r>
              <a:rPr kumimoji="1" lang="en-US" altLang="zh-TW" sz="2800" dirty="0">
                <a:sym typeface="Symbol" pitchFamily="18" charset="2"/>
              </a:rPr>
              <a:t> </a:t>
            </a:r>
            <a:r>
              <a:rPr kumimoji="1" lang="en-US" altLang="zh-TW" sz="2800" i="1" dirty="0">
                <a:sym typeface="Symbol" pitchFamily="18" charset="2"/>
              </a:rPr>
              <a:t>n</a:t>
            </a:r>
            <a:r>
              <a:rPr kumimoji="1" lang="en-US" altLang="zh-TW" sz="2800" dirty="0">
                <a:sym typeface="Symbol" pitchFamily="18" charset="2"/>
              </a:rPr>
              <a:t>  1 </a:t>
            </a:r>
            <a:r>
              <a:rPr kumimoji="1" lang="en-US" altLang="zh-TW" sz="2800" b="1" dirty="0">
                <a:solidFill>
                  <a:srgbClr val="0000CC"/>
                </a:solidFill>
                <a:sym typeface="Symbol" pitchFamily="18" charset="2"/>
              </a:rPr>
              <a:t>do</a:t>
            </a:r>
            <a:r>
              <a:rPr kumimoji="1" lang="en-US" altLang="zh-TW" sz="2800" dirty="0">
                <a:solidFill>
                  <a:srgbClr val="000000"/>
                </a:solidFill>
                <a:sym typeface="Symbol" pitchFamily="18" charset="2"/>
              </a:rPr>
              <a:t>				</a:t>
            </a:r>
            <a:endParaRPr kumimoji="1" lang="en-US" altLang="zh-TW" sz="2800" dirty="0">
              <a:sym typeface="Symbol" pitchFamily="18" charset="2"/>
            </a:endParaRPr>
          </a:p>
          <a:p>
            <a:pPr marL="342900" indent="-342900"/>
            <a:r>
              <a:rPr kumimoji="1" lang="en-US" altLang="zh-TW" sz="2800" dirty="0">
                <a:sym typeface="Symbol" pitchFamily="18" charset="2"/>
              </a:rPr>
              <a:t>		</a:t>
            </a:r>
            <a:r>
              <a:rPr kumimoji="1" lang="en-US" altLang="zh-TW" sz="2800" i="1" dirty="0">
                <a:sym typeface="Symbol" pitchFamily="18" charset="2"/>
              </a:rPr>
              <a:t>s</a:t>
            </a:r>
            <a:r>
              <a:rPr kumimoji="1" lang="en-US" altLang="zh-TW" sz="28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8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800" i="1" dirty="0">
                <a:sym typeface="Symbol" pitchFamily="18" charset="2"/>
              </a:rPr>
              <a:t>s</a:t>
            </a:r>
            <a:r>
              <a:rPr kumimoji="1" lang="en-US" altLang="zh-TW" sz="2800" dirty="0">
                <a:sym typeface="Symbol" pitchFamily="18" charset="2"/>
              </a:rPr>
              <a:t> + </a:t>
            </a:r>
            <a:r>
              <a:rPr kumimoji="1" lang="en-US" altLang="zh-TW" sz="2800" i="1" dirty="0">
                <a:sym typeface="Symbol" pitchFamily="18" charset="2"/>
              </a:rPr>
              <a:t>X</a:t>
            </a:r>
            <a:r>
              <a:rPr kumimoji="1" lang="en-US" altLang="zh-TW" sz="2800" dirty="0">
                <a:sym typeface="Symbol" pitchFamily="18" charset="2"/>
              </a:rPr>
              <a:t>[</a:t>
            </a:r>
            <a:r>
              <a:rPr kumimoji="1" lang="en-US" altLang="zh-TW" sz="2800" i="1" dirty="0" err="1">
                <a:sym typeface="Symbol" pitchFamily="18" charset="2"/>
              </a:rPr>
              <a:t>i</a:t>
            </a:r>
            <a:r>
              <a:rPr kumimoji="1" lang="en-US" altLang="zh-TW" sz="2800" dirty="0">
                <a:sym typeface="Symbol" pitchFamily="18" charset="2"/>
              </a:rPr>
              <a:t>]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		</a:t>
            </a:r>
            <a:r>
              <a:rPr kumimoji="1" lang="en-US" altLang="zh-TW" sz="2800" dirty="0">
                <a:sym typeface="Symbol" pitchFamily="18" charset="2"/>
              </a:rPr>
              <a:t>			</a:t>
            </a:r>
            <a:endParaRPr kumimoji="1" lang="en-US" altLang="zh-TW" sz="2800" dirty="0">
              <a:solidFill>
                <a:schemeClr val="accent2"/>
              </a:solidFill>
              <a:sym typeface="Symbol" pitchFamily="18" charset="2"/>
            </a:endParaRPr>
          </a:p>
          <a:p>
            <a:pPr marL="342900" indent="-342900"/>
            <a:r>
              <a:rPr kumimoji="1" lang="en-US" altLang="zh-TW" sz="2800" dirty="0">
                <a:sym typeface="Symbol" pitchFamily="18" charset="2"/>
              </a:rPr>
              <a:t>		</a:t>
            </a:r>
            <a:r>
              <a:rPr kumimoji="1" lang="en-US" altLang="zh-TW" sz="2800" i="1" dirty="0">
                <a:sym typeface="Symbol" pitchFamily="18" charset="2"/>
              </a:rPr>
              <a:t>A</a:t>
            </a:r>
            <a:r>
              <a:rPr kumimoji="1" lang="en-US" altLang="zh-TW" sz="2800" dirty="0">
                <a:sym typeface="Symbol" pitchFamily="18" charset="2"/>
              </a:rPr>
              <a:t>[</a:t>
            </a:r>
            <a:r>
              <a:rPr kumimoji="1" lang="en-US" altLang="zh-TW" sz="2800" i="1" dirty="0" err="1">
                <a:sym typeface="Symbol" pitchFamily="18" charset="2"/>
              </a:rPr>
              <a:t>i</a:t>
            </a:r>
            <a:r>
              <a:rPr kumimoji="1" lang="en-US" altLang="zh-TW" sz="2800" dirty="0">
                <a:sym typeface="Symbol" pitchFamily="18" charset="2"/>
              </a:rPr>
              <a:t>]</a:t>
            </a:r>
            <a:r>
              <a:rPr kumimoji="1" lang="en-US" altLang="zh-TW" sz="28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8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800" i="1" dirty="0">
                <a:sym typeface="Symbol" pitchFamily="18" charset="2"/>
              </a:rPr>
              <a:t>s</a:t>
            </a:r>
            <a:r>
              <a:rPr kumimoji="1" lang="en-US" altLang="zh-TW" sz="2800" dirty="0">
                <a:sym typeface="Symbol" pitchFamily="18" charset="2"/>
              </a:rPr>
              <a:t> / </a:t>
            </a:r>
            <a:r>
              <a:rPr kumimoji="1" lang="en-US" altLang="zh-TW" sz="2800" dirty="0"/>
              <a:t>(</a:t>
            </a:r>
            <a:r>
              <a:rPr kumimoji="1" lang="en-US" altLang="zh-TW" sz="2800" i="1" dirty="0" err="1">
                <a:sym typeface="Symbol" pitchFamily="18" charset="2"/>
              </a:rPr>
              <a:t>i</a:t>
            </a:r>
            <a:r>
              <a:rPr kumimoji="1" lang="en-US" altLang="zh-TW" sz="2800" dirty="0">
                <a:sym typeface="Symbol" pitchFamily="18" charset="2"/>
              </a:rPr>
              <a:t> + 1</a:t>
            </a:r>
            <a:r>
              <a:rPr kumimoji="1" lang="en-US" altLang="zh-TW" sz="2800" dirty="0"/>
              <a:t>)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 				</a:t>
            </a:r>
          </a:p>
          <a:p>
            <a:pPr marL="342900" indent="-342900"/>
            <a:r>
              <a:rPr kumimoji="1" lang="en-US" altLang="zh-TW" sz="2800" dirty="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kumimoji="1" lang="en-US" altLang="zh-TW" sz="2800" b="1" dirty="0">
                <a:solidFill>
                  <a:srgbClr val="0000CC"/>
                </a:solidFill>
                <a:sym typeface="Symbol" pitchFamily="18" charset="2"/>
              </a:rPr>
              <a:t>return</a:t>
            </a:r>
            <a:r>
              <a:rPr kumimoji="1" lang="en-US" altLang="zh-TW" sz="2800" dirty="0">
                <a:sym typeface="Symbol" pitchFamily="18" charset="2"/>
              </a:rPr>
              <a:t> </a:t>
            </a:r>
            <a:r>
              <a:rPr kumimoji="1" lang="en-US" altLang="zh-TW" sz="2800" i="1" dirty="0">
                <a:sym typeface="Symbol" pitchFamily="18" charset="2"/>
              </a:rPr>
              <a:t>A</a:t>
            </a:r>
            <a:r>
              <a:rPr kumimoji="1" lang="en-US" altLang="zh-TW" sz="2800" dirty="0">
                <a:solidFill>
                  <a:schemeClr val="accent2"/>
                </a:solidFill>
                <a:sym typeface="Symbol" pitchFamily="18" charset="2"/>
              </a:rPr>
              <a:t> 			      			</a:t>
            </a:r>
            <a:endParaRPr kumimoji="1" lang="en-US" altLang="zh-TW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491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6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6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6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6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6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6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6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6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Example </a:t>
            </a:r>
            <a:r>
              <a:rPr lang="en-US" altLang="zh-TW" dirty="0" smtClean="0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 dirty="0" smtClean="0">
                <a:ea typeface="新細明體" pitchFamily="18" charset="-120"/>
              </a:rPr>
              <a:t> Stock Trading System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ADT modeling a simple </a:t>
            </a:r>
            <a:r>
              <a:rPr lang="en-US" altLang="zh-TW" b="1" i="1" dirty="0" smtClean="0">
                <a:ea typeface="新細明體" pitchFamily="18" charset="-120"/>
              </a:rPr>
              <a:t>stock trading system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b="1" dirty="0" smtClean="0">
                <a:solidFill>
                  <a:srgbClr val="0000FF"/>
                </a:solidFill>
                <a:ea typeface="新細明體" pitchFamily="18" charset="-120"/>
              </a:rPr>
              <a:t>data</a:t>
            </a:r>
            <a:r>
              <a:rPr lang="en-US" altLang="zh-TW" dirty="0" smtClean="0">
                <a:ea typeface="新細明體" pitchFamily="18" charset="-120"/>
              </a:rPr>
              <a:t> stored are buy/sell orders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b="1" dirty="0" smtClean="0">
                <a:solidFill>
                  <a:srgbClr val="0000FF"/>
                </a:solidFill>
                <a:ea typeface="新細明體" pitchFamily="18" charset="-120"/>
              </a:rPr>
              <a:t>operations</a:t>
            </a:r>
            <a:r>
              <a:rPr lang="en-US" altLang="zh-TW" dirty="0" smtClean="0">
                <a:ea typeface="新細明體" pitchFamily="18" charset="-120"/>
              </a:rPr>
              <a:t> supported are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order </a:t>
            </a:r>
            <a:r>
              <a:rPr lang="en-US" altLang="zh-TW" dirty="0" smtClean="0">
                <a:solidFill>
                  <a:schemeClr val="tx2"/>
                </a:solidFill>
                <a:ea typeface="新細明體" pitchFamily="18" charset="-120"/>
              </a:rPr>
              <a:t>buy</a:t>
            </a:r>
            <a:r>
              <a:rPr lang="en-US" altLang="zh-TW" dirty="0" smtClean="0">
                <a:ea typeface="新細明體" pitchFamily="18" charset="-120"/>
              </a:rPr>
              <a:t>(stock, shares, price)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order </a:t>
            </a:r>
            <a:r>
              <a:rPr lang="en-US" altLang="zh-TW" dirty="0" smtClean="0">
                <a:solidFill>
                  <a:schemeClr val="tx2"/>
                </a:solidFill>
                <a:ea typeface="新細明體" pitchFamily="18" charset="-120"/>
              </a:rPr>
              <a:t>sell</a:t>
            </a:r>
            <a:r>
              <a:rPr lang="en-US" altLang="zh-TW" dirty="0" smtClean="0">
                <a:ea typeface="新細明體" pitchFamily="18" charset="-120"/>
              </a:rPr>
              <a:t>(stock, shares, price)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void </a:t>
            </a:r>
            <a:r>
              <a:rPr lang="en-US" altLang="zh-TW" dirty="0" smtClean="0">
                <a:solidFill>
                  <a:schemeClr val="tx2"/>
                </a:solidFill>
                <a:ea typeface="新細明體" pitchFamily="18" charset="-120"/>
              </a:rPr>
              <a:t>cancel</a:t>
            </a:r>
            <a:r>
              <a:rPr lang="en-US" altLang="zh-TW" dirty="0" smtClean="0">
                <a:ea typeface="新細明體" pitchFamily="18" charset="-120"/>
              </a:rPr>
              <a:t>(order)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Error conditions: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Buy/sell a nonexistent stock</a:t>
            </a:r>
          </a:p>
          <a:p>
            <a:pPr lvl="2" eaLnBrk="1" hangingPunct="1"/>
            <a:r>
              <a:rPr lang="en-US" altLang="zh-TW" dirty="0" smtClean="0">
                <a:ea typeface="新細明體" pitchFamily="18" charset="-120"/>
              </a:rPr>
              <a:t>Cancel a nonexistent order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F681CE-D19A-466D-805C-213077281315}" type="slidenum">
              <a:rPr lang="en-US" altLang="zh-TW" smtClean="0">
                <a:latin typeface="Arial" charset="0"/>
              </a:rPr>
              <a:pPr/>
              <a:t>4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09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CC517B-79BE-4CF8-A304-F58684D04E35}" type="slidenum">
              <a:rPr lang="en-US" altLang="zh-TW" smtClean="0">
                <a:latin typeface="Arial" charset="0"/>
              </a:rPr>
              <a:pPr/>
              <a:t>40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Analysis of Algorithm 2</a:t>
            </a:r>
          </a:p>
        </p:txBody>
      </p:sp>
      <p:sp>
        <p:nvSpPr>
          <p:cNvPr id="1971203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514600" y="1752600"/>
            <a:ext cx="75438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kumimoji="1" lang="en-US" altLang="zh-TW" sz="2400" b="1" dirty="0">
                <a:solidFill>
                  <a:srgbClr val="0000CC"/>
                </a:solidFill>
              </a:rPr>
              <a:t>Algorithm</a:t>
            </a:r>
            <a:r>
              <a:rPr kumimoji="1" lang="en-US" altLang="zh-TW" sz="2400" dirty="0"/>
              <a:t> </a:t>
            </a:r>
            <a:r>
              <a:rPr kumimoji="1" lang="en-US" altLang="zh-TW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prefixAverages2</a:t>
            </a:r>
            <a:r>
              <a:rPr kumimoji="1" lang="en-US" altLang="zh-TW" sz="2400" dirty="0">
                <a:solidFill>
                  <a:schemeClr val="tx2"/>
                </a:solidFill>
              </a:rPr>
              <a:t>(</a:t>
            </a:r>
            <a:r>
              <a:rPr kumimoji="1" lang="en-US" altLang="zh-TW" sz="2400" i="1" dirty="0">
                <a:solidFill>
                  <a:schemeClr val="tx2"/>
                </a:solidFill>
              </a:rPr>
              <a:t>X</a:t>
            </a:r>
            <a:r>
              <a:rPr kumimoji="1" lang="en-US" altLang="zh-TW" sz="2400" dirty="0">
                <a:solidFill>
                  <a:schemeClr val="tx2"/>
                </a:solidFill>
              </a:rPr>
              <a:t>, </a:t>
            </a:r>
            <a:r>
              <a:rPr kumimoji="1" lang="en-US" altLang="zh-TW" sz="2400" i="1" dirty="0">
                <a:solidFill>
                  <a:schemeClr val="tx2"/>
                </a:solidFill>
              </a:rPr>
              <a:t>n</a:t>
            </a:r>
            <a:r>
              <a:rPr kumimoji="1" lang="en-US" altLang="zh-TW" sz="2400" dirty="0">
                <a:solidFill>
                  <a:schemeClr val="tx2"/>
                </a:solidFill>
              </a:rPr>
              <a:t>)</a:t>
            </a:r>
          </a:p>
          <a:p>
            <a:pPr marL="342900" indent="-342900"/>
            <a:r>
              <a:rPr kumimoji="1" lang="en-US" altLang="zh-TW" sz="2400" dirty="0">
                <a:solidFill>
                  <a:schemeClr val="tx2"/>
                </a:solidFill>
              </a:rPr>
              <a:t>	</a:t>
            </a:r>
            <a:r>
              <a:rPr kumimoji="1" lang="en-US" altLang="zh-TW" sz="2400" b="1" dirty="0">
                <a:solidFill>
                  <a:srgbClr val="0000CC"/>
                </a:solidFill>
              </a:rPr>
              <a:t>Input:</a:t>
            </a:r>
            <a:r>
              <a:rPr kumimoji="1" lang="en-US" altLang="zh-TW" sz="2400" dirty="0"/>
              <a:t> array </a:t>
            </a:r>
            <a:r>
              <a:rPr kumimoji="1" lang="en-US" altLang="zh-TW" sz="2400" i="1" dirty="0"/>
              <a:t>X</a:t>
            </a:r>
            <a:r>
              <a:rPr kumimoji="1" lang="en-US" altLang="zh-TW" sz="2400" dirty="0"/>
              <a:t> of </a:t>
            </a:r>
            <a:r>
              <a:rPr kumimoji="1" lang="en-US" altLang="zh-TW" sz="2400" i="1" dirty="0"/>
              <a:t>n</a:t>
            </a:r>
            <a:r>
              <a:rPr kumimoji="1" lang="en-US" altLang="zh-TW" sz="2400" dirty="0"/>
              <a:t> integers</a:t>
            </a:r>
          </a:p>
          <a:p>
            <a:pPr marL="342900" indent="-342900"/>
            <a:r>
              <a:rPr kumimoji="1" lang="en-US" altLang="zh-TW" sz="2400" dirty="0">
                <a:solidFill>
                  <a:schemeClr val="tx2"/>
                </a:solidFill>
              </a:rPr>
              <a:t>	</a:t>
            </a:r>
            <a:r>
              <a:rPr kumimoji="1" lang="en-US" altLang="zh-TW" sz="2400" b="1" dirty="0">
                <a:solidFill>
                  <a:srgbClr val="0000CC"/>
                </a:solidFill>
              </a:rPr>
              <a:t>Output:</a:t>
            </a:r>
            <a:r>
              <a:rPr kumimoji="1" lang="en-US" altLang="zh-TW" sz="2400" dirty="0">
                <a:solidFill>
                  <a:srgbClr val="0000CC"/>
                </a:solidFill>
              </a:rPr>
              <a:t> </a:t>
            </a:r>
            <a:r>
              <a:rPr kumimoji="1" lang="en-US" altLang="zh-TW" sz="2400" dirty="0"/>
              <a:t>array </a:t>
            </a:r>
            <a:r>
              <a:rPr kumimoji="1" lang="en-US" altLang="zh-TW" sz="2400" i="1" dirty="0"/>
              <a:t>A</a:t>
            </a:r>
            <a:r>
              <a:rPr kumimoji="1" lang="en-US" altLang="zh-TW" sz="2400" dirty="0"/>
              <a:t> of prefix averages of </a:t>
            </a:r>
            <a:r>
              <a:rPr kumimoji="1" lang="en-US" altLang="zh-TW" sz="2400" i="1" dirty="0">
                <a:sym typeface="Symbol" pitchFamily="18" charset="2"/>
              </a:rPr>
              <a:t>X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	    </a:t>
            </a:r>
            <a:r>
              <a:rPr kumimoji="1" lang="en-US" altLang="zh-TW" sz="2000" dirty="0">
                <a:sym typeface="Symbol" pitchFamily="18" charset="2"/>
              </a:rPr>
              <a:t>#operations</a:t>
            </a:r>
          </a:p>
          <a:p>
            <a:pPr marL="342900" indent="-342900"/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	</a:t>
            </a:r>
            <a:r>
              <a:rPr kumimoji="1" lang="en-US" altLang="zh-TW" sz="2400" i="1" dirty="0"/>
              <a:t>A</a:t>
            </a:r>
            <a:r>
              <a:rPr kumimoji="1" lang="en-US" altLang="zh-TW" sz="2400" dirty="0">
                <a:solidFill>
                  <a:schemeClr val="tx2"/>
                </a:solidFill>
              </a:rPr>
              <a:t> </a:t>
            </a:r>
            <a:r>
              <a:rPr kumimoji="1" lang="en-US" altLang="zh-TW" sz="24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altLang="zh-TW" sz="2400" dirty="0"/>
              <a:t>new array of </a:t>
            </a:r>
            <a:r>
              <a:rPr kumimoji="1" lang="en-US" altLang="zh-TW" sz="2400" i="1" dirty="0"/>
              <a:t>n</a:t>
            </a:r>
            <a:r>
              <a:rPr kumimoji="1" lang="en-US" altLang="zh-TW" sz="2400" dirty="0"/>
              <a:t> integers</a:t>
            </a:r>
            <a:r>
              <a:rPr kumimoji="1" lang="en-US" altLang="zh-TW" sz="2400" dirty="0">
                <a:solidFill>
                  <a:schemeClr val="accent2"/>
                </a:solidFill>
              </a:rPr>
              <a:t>		</a:t>
            </a:r>
            <a:r>
              <a:rPr kumimoji="1" lang="en-US" altLang="zh-TW" sz="2400" dirty="0" smtClean="0">
                <a:solidFill>
                  <a:schemeClr val="accent2"/>
                </a:solidFill>
              </a:rPr>
              <a:t>                    </a:t>
            </a:r>
            <a:r>
              <a:rPr kumimoji="1" lang="en-US" altLang="zh-TW" sz="2400" dirty="0">
                <a:solidFill>
                  <a:schemeClr val="accent2"/>
                </a:solidFill>
              </a:rPr>
              <a:t>	</a:t>
            </a:r>
            <a:r>
              <a:rPr kumimoji="1" lang="en-US" altLang="zh-TW" sz="2400" i="1" dirty="0">
                <a:sym typeface="Symbol" pitchFamily="18" charset="2"/>
              </a:rPr>
              <a:t>n</a:t>
            </a:r>
            <a:endParaRPr kumimoji="1" lang="en-US" altLang="zh-TW" sz="2400" i="1" dirty="0">
              <a:solidFill>
                <a:schemeClr val="accent2"/>
              </a:solidFill>
            </a:endParaRPr>
          </a:p>
          <a:p>
            <a:pPr marL="342900" indent="-342900"/>
            <a:r>
              <a:rPr kumimoji="1" lang="en-US" altLang="zh-TW" sz="2400" dirty="0">
                <a:sym typeface="Symbol" pitchFamily="18" charset="2"/>
              </a:rPr>
              <a:t>	</a:t>
            </a:r>
            <a:r>
              <a:rPr kumimoji="1" lang="en-US" altLang="zh-TW" sz="2400" i="1" dirty="0">
                <a:sym typeface="Symbol" pitchFamily="18" charset="2"/>
              </a:rPr>
              <a:t>s</a:t>
            </a:r>
            <a:r>
              <a:rPr kumimoji="1" lang="en-US" altLang="zh-TW" sz="24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4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400" dirty="0">
                <a:sym typeface="Symbol" pitchFamily="18" charset="2"/>
              </a:rPr>
              <a:t>0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 						</a:t>
            </a:r>
            <a:r>
              <a:rPr kumimoji="1" lang="en-US" altLang="zh-TW" sz="2400" dirty="0" smtClean="0">
                <a:solidFill>
                  <a:schemeClr val="accent2"/>
                </a:solidFill>
                <a:sym typeface="Symbol" pitchFamily="18" charset="2"/>
              </a:rPr>
              <a:t>                                    </a:t>
            </a:r>
            <a:r>
              <a:rPr kumimoji="1" lang="en-US" altLang="zh-TW" sz="2400" dirty="0" smtClean="0">
                <a:sym typeface="Symbol" pitchFamily="18" charset="2"/>
              </a:rPr>
              <a:t>1</a:t>
            </a:r>
            <a:endParaRPr kumimoji="1" lang="en-US" altLang="zh-TW" sz="2400" dirty="0">
              <a:solidFill>
                <a:schemeClr val="accent2"/>
              </a:solidFill>
              <a:sym typeface="Symbol" pitchFamily="18" charset="2"/>
            </a:endParaRPr>
          </a:p>
          <a:p>
            <a:pPr marL="342900" indent="-342900"/>
            <a:r>
              <a:rPr kumimoji="1" lang="en-US" altLang="zh-TW" sz="2400" dirty="0"/>
              <a:t>	</a:t>
            </a:r>
            <a:r>
              <a:rPr kumimoji="1" lang="en-US" altLang="zh-TW" sz="2400" b="1" dirty="0">
                <a:solidFill>
                  <a:srgbClr val="0000CC"/>
                </a:solidFill>
              </a:rPr>
              <a:t>for</a:t>
            </a:r>
            <a:r>
              <a:rPr kumimoji="1" lang="en-US" altLang="zh-TW" sz="2400" dirty="0"/>
              <a:t> </a:t>
            </a:r>
            <a:r>
              <a:rPr kumimoji="1" lang="en-US" altLang="zh-TW" sz="2400" i="1" dirty="0" err="1"/>
              <a:t>i</a:t>
            </a:r>
            <a:r>
              <a:rPr kumimoji="1" lang="en-US" altLang="zh-TW" sz="2400" dirty="0"/>
              <a:t> </a:t>
            </a:r>
            <a:r>
              <a:rPr kumimoji="1" lang="en-US" altLang="zh-TW" sz="24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4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400" dirty="0">
                <a:sym typeface="Symbol" pitchFamily="18" charset="2"/>
              </a:rPr>
              <a:t>0 </a:t>
            </a:r>
            <a:r>
              <a:rPr kumimoji="1" lang="en-US" altLang="zh-TW" sz="2400" b="1" dirty="0">
                <a:solidFill>
                  <a:srgbClr val="0000CC"/>
                </a:solidFill>
                <a:sym typeface="Symbol" pitchFamily="18" charset="2"/>
              </a:rPr>
              <a:t>to</a:t>
            </a:r>
            <a:r>
              <a:rPr kumimoji="1" lang="en-US" altLang="zh-TW" sz="2400" dirty="0">
                <a:solidFill>
                  <a:srgbClr val="FFFF00"/>
                </a:solidFill>
                <a:sym typeface="Symbol" pitchFamily="18" charset="2"/>
              </a:rPr>
              <a:t> </a:t>
            </a:r>
            <a:r>
              <a:rPr kumimoji="1" lang="en-US" altLang="zh-TW" sz="2400" i="1" dirty="0">
                <a:sym typeface="Symbol" pitchFamily="18" charset="2"/>
              </a:rPr>
              <a:t>n</a:t>
            </a:r>
            <a:r>
              <a:rPr kumimoji="1" lang="en-US" altLang="zh-TW" sz="2400" dirty="0">
                <a:sym typeface="Symbol" pitchFamily="18" charset="2"/>
              </a:rPr>
              <a:t>  1 </a:t>
            </a:r>
            <a:r>
              <a:rPr kumimoji="1" lang="en-US" altLang="zh-TW" sz="2400" b="1" dirty="0">
                <a:solidFill>
                  <a:srgbClr val="0000CC"/>
                </a:solidFill>
                <a:sym typeface="Symbol" pitchFamily="18" charset="2"/>
              </a:rPr>
              <a:t>do</a:t>
            </a:r>
            <a:r>
              <a:rPr kumimoji="1" lang="en-US" altLang="zh-TW" sz="2400" dirty="0">
                <a:solidFill>
                  <a:srgbClr val="000000"/>
                </a:solidFill>
                <a:sym typeface="Symbol" pitchFamily="18" charset="2"/>
              </a:rPr>
              <a:t>				</a:t>
            </a:r>
            <a:r>
              <a:rPr kumimoji="1" lang="en-US" altLang="zh-TW" sz="2400" dirty="0" smtClean="0">
                <a:solidFill>
                  <a:srgbClr val="000000"/>
                </a:solidFill>
                <a:sym typeface="Symbol" pitchFamily="18" charset="2"/>
              </a:rPr>
              <a:t>                        </a:t>
            </a:r>
            <a:r>
              <a:rPr kumimoji="1" lang="en-US" altLang="zh-TW" sz="2400" i="1" dirty="0" smtClean="0">
                <a:sym typeface="Symbol" pitchFamily="18" charset="2"/>
              </a:rPr>
              <a:t>n</a:t>
            </a:r>
            <a:endParaRPr kumimoji="1" lang="en-US" altLang="zh-TW" sz="2400" i="1" dirty="0">
              <a:sym typeface="Symbol" pitchFamily="18" charset="2"/>
            </a:endParaRPr>
          </a:p>
          <a:p>
            <a:pPr marL="342900" indent="-342900"/>
            <a:r>
              <a:rPr kumimoji="1" lang="en-US" altLang="zh-TW" sz="2400" dirty="0">
                <a:sym typeface="Symbol" pitchFamily="18" charset="2"/>
              </a:rPr>
              <a:t>		</a:t>
            </a:r>
            <a:r>
              <a:rPr kumimoji="1" lang="en-US" altLang="zh-TW" sz="2400" i="1" dirty="0">
                <a:sym typeface="Symbol" pitchFamily="18" charset="2"/>
              </a:rPr>
              <a:t>s</a:t>
            </a:r>
            <a:r>
              <a:rPr kumimoji="1" lang="en-US" altLang="zh-TW" sz="24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4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400" i="1" dirty="0">
                <a:sym typeface="Symbol" pitchFamily="18" charset="2"/>
              </a:rPr>
              <a:t>s</a:t>
            </a:r>
            <a:r>
              <a:rPr kumimoji="1" lang="en-US" altLang="zh-TW" sz="2400" dirty="0">
                <a:sym typeface="Symbol" pitchFamily="18" charset="2"/>
              </a:rPr>
              <a:t> + </a:t>
            </a:r>
            <a:r>
              <a:rPr kumimoji="1" lang="en-US" altLang="zh-TW" sz="2400" i="1" dirty="0">
                <a:sym typeface="Symbol" pitchFamily="18" charset="2"/>
              </a:rPr>
              <a:t>X</a:t>
            </a:r>
            <a:r>
              <a:rPr kumimoji="1" lang="en-US" altLang="zh-TW" sz="2400" dirty="0">
                <a:sym typeface="Symbol" pitchFamily="18" charset="2"/>
              </a:rPr>
              <a:t>[</a:t>
            </a:r>
            <a:r>
              <a:rPr kumimoji="1" lang="en-US" altLang="zh-TW" sz="2400" i="1" dirty="0" err="1">
                <a:sym typeface="Symbol" pitchFamily="18" charset="2"/>
              </a:rPr>
              <a:t>i</a:t>
            </a:r>
            <a:r>
              <a:rPr kumimoji="1" lang="en-US" altLang="zh-TW" sz="2400" dirty="0">
                <a:sym typeface="Symbol" pitchFamily="18" charset="2"/>
              </a:rPr>
              <a:t>]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		</a:t>
            </a:r>
            <a:r>
              <a:rPr kumimoji="1" lang="en-US" altLang="zh-TW" sz="2400" dirty="0">
                <a:sym typeface="Symbol" pitchFamily="18" charset="2"/>
              </a:rPr>
              <a:t>			</a:t>
            </a:r>
            <a:r>
              <a:rPr kumimoji="1" lang="en-US" altLang="zh-TW" sz="2400" dirty="0" smtClean="0">
                <a:sym typeface="Symbol" pitchFamily="18" charset="2"/>
              </a:rPr>
              <a:t>                              </a:t>
            </a:r>
            <a:r>
              <a:rPr kumimoji="1" lang="en-US" altLang="zh-TW" sz="2400" i="1" dirty="0" smtClean="0">
                <a:sym typeface="Symbol" pitchFamily="18" charset="2"/>
              </a:rPr>
              <a:t>n</a:t>
            </a:r>
            <a:endParaRPr kumimoji="1" lang="en-US" altLang="zh-TW" sz="2400" i="1" dirty="0">
              <a:solidFill>
                <a:schemeClr val="accent2"/>
              </a:solidFill>
              <a:sym typeface="Symbol" pitchFamily="18" charset="2"/>
            </a:endParaRPr>
          </a:p>
          <a:p>
            <a:pPr marL="342900" indent="-342900"/>
            <a:r>
              <a:rPr kumimoji="1" lang="en-US" altLang="zh-TW" sz="2400" dirty="0">
                <a:sym typeface="Symbol" pitchFamily="18" charset="2"/>
              </a:rPr>
              <a:t>		</a:t>
            </a:r>
            <a:r>
              <a:rPr kumimoji="1" lang="en-US" altLang="zh-TW" sz="2400" i="1" dirty="0">
                <a:sym typeface="Symbol" pitchFamily="18" charset="2"/>
              </a:rPr>
              <a:t>A</a:t>
            </a:r>
            <a:r>
              <a:rPr kumimoji="1" lang="en-US" altLang="zh-TW" sz="2400" dirty="0">
                <a:sym typeface="Symbol" pitchFamily="18" charset="2"/>
              </a:rPr>
              <a:t>[</a:t>
            </a:r>
            <a:r>
              <a:rPr kumimoji="1" lang="en-US" altLang="zh-TW" sz="2400" i="1" dirty="0" err="1">
                <a:sym typeface="Symbol" pitchFamily="18" charset="2"/>
              </a:rPr>
              <a:t>i</a:t>
            </a:r>
            <a:r>
              <a:rPr kumimoji="1" lang="en-US" altLang="zh-TW" sz="2400" dirty="0">
                <a:sym typeface="Symbol" pitchFamily="18" charset="2"/>
              </a:rPr>
              <a:t>]</a:t>
            </a:r>
            <a:r>
              <a:rPr kumimoji="1" lang="en-US" altLang="zh-TW" sz="24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kumimoji="1" lang="en-US" altLang="zh-TW" sz="2400" dirty="0">
                <a:solidFill>
                  <a:srgbClr val="0000CC"/>
                </a:solidFill>
                <a:sym typeface="Symbol" pitchFamily="18" charset="2"/>
              </a:rPr>
              <a:t>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kumimoji="1" lang="en-US" altLang="zh-TW" sz="2400" i="1" dirty="0">
                <a:sym typeface="Symbol" pitchFamily="18" charset="2"/>
              </a:rPr>
              <a:t>s</a:t>
            </a:r>
            <a:r>
              <a:rPr kumimoji="1" lang="en-US" altLang="zh-TW" sz="2400" dirty="0">
                <a:sym typeface="Symbol" pitchFamily="18" charset="2"/>
              </a:rPr>
              <a:t> / </a:t>
            </a:r>
            <a:r>
              <a:rPr kumimoji="1" lang="en-US" altLang="zh-TW" sz="2400" dirty="0"/>
              <a:t>(</a:t>
            </a:r>
            <a:r>
              <a:rPr kumimoji="1" lang="en-US" altLang="zh-TW" sz="2400" i="1" dirty="0" err="1">
                <a:sym typeface="Symbol" pitchFamily="18" charset="2"/>
              </a:rPr>
              <a:t>i</a:t>
            </a:r>
            <a:r>
              <a:rPr kumimoji="1" lang="en-US" altLang="zh-TW" sz="2400" dirty="0">
                <a:sym typeface="Symbol" pitchFamily="18" charset="2"/>
              </a:rPr>
              <a:t> + 1</a:t>
            </a:r>
            <a:r>
              <a:rPr kumimoji="1" lang="en-US" altLang="zh-TW" sz="2400" dirty="0"/>
              <a:t>)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 				</a:t>
            </a:r>
            <a:r>
              <a:rPr kumimoji="1" lang="en-US" altLang="zh-TW" sz="2400" dirty="0" smtClean="0">
                <a:solidFill>
                  <a:schemeClr val="accent2"/>
                </a:solidFill>
                <a:sym typeface="Symbol" pitchFamily="18" charset="2"/>
              </a:rPr>
              <a:t>                              </a:t>
            </a:r>
            <a:r>
              <a:rPr kumimoji="1" lang="en-US" altLang="zh-TW" sz="2400" i="1" dirty="0" smtClean="0">
                <a:sym typeface="Symbol" pitchFamily="18" charset="2"/>
              </a:rPr>
              <a:t>n</a:t>
            </a:r>
            <a:endParaRPr kumimoji="1" lang="en-US" altLang="zh-TW" sz="2400" i="1" dirty="0">
              <a:solidFill>
                <a:schemeClr val="accent2"/>
              </a:solidFill>
              <a:sym typeface="Symbol" pitchFamily="18" charset="2"/>
            </a:endParaRPr>
          </a:p>
          <a:p>
            <a:pPr marL="342900" indent="-342900"/>
            <a:r>
              <a:rPr kumimoji="1" lang="en-US" altLang="zh-TW" sz="2400" dirty="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kumimoji="1" lang="en-US" altLang="zh-TW" sz="2400" b="1" dirty="0">
                <a:solidFill>
                  <a:srgbClr val="0000CC"/>
                </a:solidFill>
                <a:sym typeface="Symbol" pitchFamily="18" charset="2"/>
              </a:rPr>
              <a:t>return</a:t>
            </a:r>
            <a:r>
              <a:rPr kumimoji="1" lang="en-US" altLang="zh-TW" sz="2400" dirty="0">
                <a:sym typeface="Symbol" pitchFamily="18" charset="2"/>
              </a:rPr>
              <a:t> </a:t>
            </a:r>
            <a:r>
              <a:rPr kumimoji="1" lang="en-US" altLang="zh-TW" sz="2400" i="1" dirty="0">
                <a:sym typeface="Symbol" pitchFamily="18" charset="2"/>
              </a:rPr>
              <a:t>A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 			      		</a:t>
            </a:r>
            <a:r>
              <a:rPr kumimoji="1" lang="en-US" altLang="zh-TW" sz="2400" dirty="0" smtClean="0">
                <a:solidFill>
                  <a:schemeClr val="accent2"/>
                </a:solidFill>
                <a:sym typeface="Symbol" pitchFamily="18" charset="2"/>
              </a:rPr>
              <a:t>                        </a:t>
            </a:r>
            <a:r>
              <a:rPr kumimoji="1" lang="en-US" altLang="zh-TW" sz="2400" dirty="0">
                <a:solidFill>
                  <a:schemeClr val="accent2"/>
                </a:solidFill>
                <a:sym typeface="Symbol" pitchFamily="18" charset="2"/>
              </a:rPr>
              <a:t>	</a:t>
            </a:r>
            <a:r>
              <a:rPr kumimoji="1" lang="en-US" altLang="zh-TW" sz="2400" dirty="0">
                <a:sym typeface="Symbol" pitchFamily="18" charset="2"/>
              </a:rPr>
              <a:t>1</a:t>
            </a:r>
          </a:p>
        </p:txBody>
      </p:sp>
      <p:sp>
        <p:nvSpPr>
          <p:cNvPr id="1971204" name="Text Box 4"/>
          <p:cNvSpPr txBox="1">
            <a:spLocks noChangeArrowheads="1"/>
          </p:cNvSpPr>
          <p:nvPr/>
        </p:nvSpPr>
        <p:spPr bwMode="auto">
          <a:xfrm>
            <a:off x="2962276" y="5257800"/>
            <a:ext cx="62214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200" dirty="0"/>
              <a:t>The running time is therefore </a:t>
            </a:r>
            <a:r>
              <a:rPr lang="en-US" altLang="zh-TW" sz="3200" i="1" dirty="0"/>
              <a:t>O</a:t>
            </a:r>
            <a:r>
              <a:rPr lang="en-US" altLang="zh-TW" sz="3200" dirty="0"/>
              <a:t>(</a:t>
            </a:r>
            <a:r>
              <a:rPr lang="en-US" altLang="zh-TW" sz="3200" i="1" dirty="0"/>
              <a:t>n</a:t>
            </a:r>
            <a:r>
              <a:rPr lang="en-US" altLang="zh-TW" sz="3200" dirty="0"/>
              <a:t>) – </a:t>
            </a:r>
          </a:p>
          <a:p>
            <a:pPr algn="ctr"/>
            <a:r>
              <a:rPr lang="en-US" altLang="zh-TW" sz="3200" i="1" dirty="0">
                <a:solidFill>
                  <a:srgbClr val="FF0000"/>
                </a:solidFill>
              </a:rPr>
              <a:t>linear-time</a:t>
            </a:r>
            <a:r>
              <a:rPr lang="en-US" altLang="zh-TW" sz="3200" dirty="0"/>
              <a:t> algorithm.</a:t>
            </a:r>
          </a:p>
        </p:txBody>
      </p:sp>
    </p:spTree>
    <p:extLst>
      <p:ext uri="{BB962C8B-B14F-4D97-AF65-F5344CB8AC3E}">
        <p14:creationId xmlns:p14="http://schemas.microsoft.com/office/powerpoint/2010/main" val="236600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7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7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7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7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7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7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7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7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7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120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Relatives of Big-Oh</a:t>
            </a:r>
            <a:endParaRPr lang="en-US" altLang="zh-TW" smtClean="0"/>
          </a:p>
        </p:txBody>
      </p:sp>
      <p:sp>
        <p:nvSpPr>
          <p:cNvPr id="197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0000CC"/>
                </a:solidFill>
              </a:rPr>
              <a:t>big-Omega</a:t>
            </a:r>
            <a:endParaRPr lang="en-US" altLang="zh-TW" b="1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dirty="0"/>
              <a:t>	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is </a:t>
            </a:r>
            <a:r>
              <a:rPr lang="en-US" altLang="en-US" b="1" i="1" dirty="0">
                <a:sym typeface="Symbol" pitchFamily="18" charset="2"/>
              </a:rPr>
              <a:t>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)) if there is a constant </a:t>
            </a:r>
            <a:r>
              <a:rPr lang="en-US" altLang="en-US" i="1" dirty="0">
                <a:sym typeface="Symbol" pitchFamily="18" charset="2"/>
              </a:rPr>
              <a:t>c </a:t>
            </a:r>
            <a:r>
              <a:rPr lang="en-US" altLang="en-US" dirty="0">
                <a:sym typeface="Symbol" pitchFamily="18" charset="2"/>
              </a:rPr>
              <a:t>&gt; 0 and an integer constant 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baseline="-25000" dirty="0">
                <a:sym typeface="Symbol" pitchFamily="18" charset="2"/>
              </a:rPr>
              <a:t>0</a:t>
            </a:r>
            <a:r>
              <a:rPr lang="en-US" altLang="en-US" dirty="0">
                <a:sym typeface="Symbol" pitchFamily="18" charset="2"/>
              </a:rPr>
              <a:t>  1 such that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 </a:t>
            </a:r>
            <a:r>
              <a:rPr lang="en-US" altLang="en-US" i="1" dirty="0">
                <a:sym typeface="Symbol" pitchFamily="18" charset="2"/>
              </a:rPr>
              <a:t>c</a:t>
            </a:r>
            <a:r>
              <a:rPr lang="en-US" altLang="en-US" dirty="0">
                <a:cs typeface="Arial" charset="0"/>
                <a:sym typeface="Symbol" pitchFamily="18" charset="2"/>
              </a:rPr>
              <a:t>• </a:t>
            </a:r>
            <a:r>
              <a:rPr lang="en-US" altLang="en-US" i="1" dirty="0">
                <a:sym typeface="Symbol" pitchFamily="18" charset="2"/>
              </a:rPr>
              <a:t>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 for 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  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baseline="-25000" dirty="0">
                <a:sym typeface="Symbol" pitchFamily="18" charset="2"/>
              </a:rPr>
              <a:t>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baseline="-250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1" dirty="0" smtClean="0">
                <a:solidFill>
                  <a:srgbClr val="0000CC"/>
                </a:solidFill>
              </a:rPr>
              <a:t>big-Theta</a:t>
            </a:r>
            <a:endParaRPr lang="en-US" altLang="zh-TW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/>
              <a:t>	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is </a:t>
            </a:r>
            <a:r>
              <a:rPr lang="en-US" altLang="en-US" b="1" i="1" dirty="0">
                <a:sym typeface="Symbol" pitchFamily="18" charset="2"/>
              </a:rPr>
              <a:t>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)) if there are constants </a:t>
            </a:r>
            <a:r>
              <a:rPr lang="en-US" altLang="en-US" i="1" dirty="0">
                <a:sym typeface="Symbol" pitchFamily="18" charset="2"/>
              </a:rPr>
              <a:t>c’</a:t>
            </a:r>
            <a:r>
              <a:rPr lang="en-US" altLang="en-US" dirty="0">
                <a:sym typeface="Symbol" pitchFamily="18" charset="2"/>
              </a:rPr>
              <a:t> &gt; 0 and </a:t>
            </a:r>
            <a:r>
              <a:rPr lang="en-US" altLang="en-US" i="1" dirty="0">
                <a:sym typeface="Symbol" pitchFamily="18" charset="2"/>
              </a:rPr>
              <a:t>c’’</a:t>
            </a:r>
            <a:r>
              <a:rPr lang="en-US" altLang="en-US" dirty="0">
                <a:sym typeface="Symbol" pitchFamily="18" charset="2"/>
              </a:rPr>
              <a:t> &gt; 0 and an integer constant 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baseline="-25000" dirty="0">
                <a:sym typeface="Symbol" pitchFamily="18" charset="2"/>
              </a:rPr>
              <a:t>0</a:t>
            </a:r>
            <a:r>
              <a:rPr lang="en-US" altLang="en-US" dirty="0">
                <a:sym typeface="Symbol" pitchFamily="18" charset="2"/>
              </a:rPr>
              <a:t>  1 such that c’</a:t>
            </a:r>
            <a:r>
              <a:rPr lang="en-US" altLang="en-US" dirty="0">
                <a:cs typeface="Arial" charset="0"/>
                <a:sym typeface="Symbol" pitchFamily="18" charset="2"/>
              </a:rPr>
              <a:t>• </a:t>
            </a:r>
            <a:r>
              <a:rPr lang="en-US" altLang="en-US" i="1" dirty="0">
                <a:sym typeface="Symbol" pitchFamily="18" charset="2"/>
              </a:rPr>
              <a:t>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 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 </a:t>
            </a:r>
            <a:r>
              <a:rPr lang="en-US" altLang="en-US" i="1" dirty="0">
                <a:sym typeface="Symbol" pitchFamily="18" charset="2"/>
              </a:rPr>
              <a:t>c’’</a:t>
            </a:r>
            <a:r>
              <a:rPr lang="en-US" altLang="en-US" i="1" dirty="0">
                <a:cs typeface="Arial" charset="0"/>
                <a:sym typeface="Symbol" pitchFamily="18" charset="2"/>
              </a:rPr>
              <a:t>•</a:t>
            </a:r>
            <a:r>
              <a:rPr lang="en-US" altLang="en-US" dirty="0">
                <a:cs typeface="Arial" charset="0"/>
                <a:sym typeface="Symbol" pitchFamily="18" charset="2"/>
              </a:rPr>
              <a:t> </a:t>
            </a:r>
            <a:r>
              <a:rPr lang="en-US" altLang="en-US" i="1" dirty="0">
                <a:sym typeface="Symbol" pitchFamily="18" charset="2"/>
              </a:rPr>
              <a:t>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) </a:t>
            </a:r>
            <a:r>
              <a:rPr lang="en-US" altLang="en-US" dirty="0">
                <a:sym typeface="Symbol" pitchFamily="18" charset="2"/>
              </a:rPr>
              <a:t>for 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  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baseline="-25000" dirty="0">
                <a:sym typeface="Symbol" pitchFamily="18" charset="2"/>
              </a:rPr>
              <a:t>0</a:t>
            </a:r>
            <a:endParaRPr lang="en-US" altLang="zh-TW" baseline="-25000" dirty="0">
              <a:sym typeface="Symbol" pitchFamily="18" charset="2"/>
            </a:endParaRP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D470B9-D03B-40D3-9F90-385D260F5CA9}" type="slidenum">
              <a:rPr lang="en-US" altLang="zh-TW" smtClean="0">
                <a:latin typeface="Arial" charset="0"/>
              </a:rPr>
              <a:pPr/>
              <a:t>41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84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7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7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7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7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325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55EB22-A57F-4C05-B696-84119609CC9D}" type="slidenum">
              <a:rPr lang="en-US" altLang="zh-TW" smtClean="0">
                <a:latin typeface="Arial" charset="0"/>
              </a:rPr>
              <a:pPr/>
              <a:t>42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Figure – Big Omega</a:t>
            </a:r>
          </a:p>
        </p:txBody>
      </p:sp>
      <p:sp>
        <p:nvSpPr>
          <p:cNvPr id="45061" name="Line 3"/>
          <p:cNvSpPr>
            <a:spLocks noChangeShapeType="1"/>
          </p:cNvSpPr>
          <p:nvPr/>
        </p:nvSpPr>
        <p:spPr bwMode="auto">
          <a:xfrm>
            <a:off x="3124200" y="2286000"/>
            <a:ext cx="0" cy="3581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2" name="Line 4"/>
          <p:cNvSpPr>
            <a:spLocks noChangeShapeType="1"/>
          </p:cNvSpPr>
          <p:nvPr/>
        </p:nvSpPr>
        <p:spPr bwMode="auto">
          <a:xfrm>
            <a:off x="2362200" y="54864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3" name="Freeform 5"/>
          <p:cNvSpPr>
            <a:spLocks/>
          </p:cNvSpPr>
          <p:nvPr/>
        </p:nvSpPr>
        <p:spPr bwMode="auto">
          <a:xfrm>
            <a:off x="3124200" y="2286000"/>
            <a:ext cx="5867400" cy="3200400"/>
          </a:xfrm>
          <a:custGeom>
            <a:avLst/>
            <a:gdLst>
              <a:gd name="T0" fmla="*/ 0 w 3696"/>
              <a:gd name="T1" fmla="*/ 2147483647 h 2016"/>
              <a:gd name="T2" fmla="*/ 2147483647 w 3696"/>
              <a:gd name="T3" fmla="*/ 2147483647 h 2016"/>
              <a:gd name="T4" fmla="*/ 2147483647 w 3696"/>
              <a:gd name="T5" fmla="*/ 2147483647 h 2016"/>
              <a:gd name="T6" fmla="*/ 2147483647 w 3696"/>
              <a:gd name="T7" fmla="*/ 2147483647 h 2016"/>
              <a:gd name="T8" fmla="*/ 2147483647 w 3696"/>
              <a:gd name="T9" fmla="*/ 0 h 20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96"/>
              <a:gd name="T16" fmla="*/ 0 h 2016"/>
              <a:gd name="T17" fmla="*/ 3696 w 3696"/>
              <a:gd name="T18" fmla="*/ 2016 h 20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96" h="2016">
                <a:moveTo>
                  <a:pt x="0" y="2016"/>
                </a:moveTo>
                <a:cubicBezTo>
                  <a:pt x="152" y="2004"/>
                  <a:pt x="304" y="1992"/>
                  <a:pt x="528" y="1824"/>
                </a:cubicBezTo>
                <a:cubicBezTo>
                  <a:pt x="752" y="1656"/>
                  <a:pt x="1096" y="1232"/>
                  <a:pt x="1344" y="1008"/>
                </a:cubicBezTo>
                <a:cubicBezTo>
                  <a:pt x="1592" y="784"/>
                  <a:pt x="1624" y="648"/>
                  <a:pt x="2016" y="480"/>
                </a:cubicBezTo>
                <a:cubicBezTo>
                  <a:pt x="2408" y="312"/>
                  <a:pt x="3052" y="156"/>
                  <a:pt x="369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4" name="Text Box 6"/>
          <p:cNvSpPr txBox="1">
            <a:spLocks noChangeArrowheads="1"/>
          </p:cNvSpPr>
          <p:nvPr/>
        </p:nvSpPr>
        <p:spPr bwMode="auto">
          <a:xfrm>
            <a:off x="8610601" y="1752601"/>
            <a:ext cx="7761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f</a:t>
            </a:r>
            <a:r>
              <a:rPr lang="en-US" altLang="zh-TW" sz="3200"/>
              <a:t>(</a:t>
            </a:r>
            <a:r>
              <a:rPr lang="en-US" altLang="zh-TW" sz="3200" i="1"/>
              <a:t>n</a:t>
            </a:r>
            <a:r>
              <a:rPr lang="en-US" altLang="zh-TW" sz="3200"/>
              <a:t>)</a:t>
            </a:r>
          </a:p>
        </p:txBody>
      </p:sp>
      <p:sp>
        <p:nvSpPr>
          <p:cNvPr id="45065" name="Text Box 7"/>
          <p:cNvSpPr txBox="1">
            <a:spLocks noChangeArrowheads="1"/>
          </p:cNvSpPr>
          <p:nvPr/>
        </p:nvSpPr>
        <p:spPr bwMode="auto">
          <a:xfrm>
            <a:off x="9372600" y="5410201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953001" y="3352800"/>
            <a:ext cx="542925" cy="2789238"/>
            <a:chOff x="2160" y="2112"/>
            <a:chExt cx="342" cy="1757"/>
          </a:xfrm>
        </p:grpSpPr>
        <p:sp>
          <p:nvSpPr>
            <p:cNvPr id="45071" name="Line 9"/>
            <p:cNvSpPr>
              <a:spLocks noChangeShapeType="1"/>
            </p:cNvSpPr>
            <p:nvPr/>
          </p:nvSpPr>
          <p:spPr bwMode="auto">
            <a:xfrm>
              <a:off x="2304" y="2112"/>
              <a:ext cx="0" cy="148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2" name="Text Box 10"/>
            <p:cNvSpPr txBox="1">
              <a:spLocks noChangeArrowheads="1"/>
            </p:cNvSpPr>
            <p:nvPr/>
          </p:nvSpPr>
          <p:spPr bwMode="auto">
            <a:xfrm>
              <a:off x="2160" y="3504"/>
              <a:ext cx="3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 i="1"/>
                <a:t>n</a:t>
              </a:r>
              <a:r>
                <a:rPr lang="en-US" altLang="zh-TW" sz="3200" baseline="-25000"/>
                <a:t>0</a:t>
              </a:r>
            </a:p>
          </p:txBody>
        </p:sp>
      </p:grp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2590801" y="1981200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y</a:t>
            </a:r>
            <a:endParaRPr lang="en-US" altLang="zh-TW" sz="3200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124200" y="2895600"/>
            <a:ext cx="6559550" cy="2590800"/>
            <a:chOff x="1008" y="1824"/>
            <a:chExt cx="4132" cy="1632"/>
          </a:xfrm>
        </p:grpSpPr>
        <p:sp>
          <p:nvSpPr>
            <p:cNvPr id="45069" name="Freeform 13"/>
            <p:cNvSpPr>
              <a:spLocks/>
            </p:cNvSpPr>
            <p:nvPr/>
          </p:nvSpPr>
          <p:spPr bwMode="auto">
            <a:xfrm>
              <a:off x="1008" y="2160"/>
              <a:ext cx="3696" cy="1296"/>
            </a:xfrm>
            <a:custGeom>
              <a:avLst/>
              <a:gdLst>
                <a:gd name="T0" fmla="*/ 0 w 3696"/>
                <a:gd name="T1" fmla="*/ 1296 h 1296"/>
                <a:gd name="T2" fmla="*/ 816 w 3696"/>
                <a:gd name="T3" fmla="*/ 720 h 1296"/>
                <a:gd name="T4" fmla="*/ 1872 w 3696"/>
                <a:gd name="T5" fmla="*/ 528 h 1296"/>
                <a:gd name="T6" fmla="*/ 3024 w 3696"/>
                <a:gd name="T7" fmla="*/ 96 h 1296"/>
                <a:gd name="T8" fmla="*/ 3696 w 3696"/>
                <a:gd name="T9" fmla="*/ 0 h 1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96"/>
                <a:gd name="T16" fmla="*/ 0 h 1296"/>
                <a:gd name="T17" fmla="*/ 3696 w 3696"/>
                <a:gd name="T18" fmla="*/ 1296 h 1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96" h="1296">
                  <a:moveTo>
                    <a:pt x="0" y="1296"/>
                  </a:moveTo>
                  <a:cubicBezTo>
                    <a:pt x="252" y="1072"/>
                    <a:pt x="504" y="848"/>
                    <a:pt x="816" y="720"/>
                  </a:cubicBezTo>
                  <a:cubicBezTo>
                    <a:pt x="1128" y="592"/>
                    <a:pt x="1504" y="632"/>
                    <a:pt x="1872" y="528"/>
                  </a:cubicBezTo>
                  <a:cubicBezTo>
                    <a:pt x="2240" y="424"/>
                    <a:pt x="2720" y="184"/>
                    <a:pt x="3024" y="96"/>
                  </a:cubicBezTo>
                  <a:cubicBezTo>
                    <a:pt x="3328" y="8"/>
                    <a:pt x="3584" y="16"/>
                    <a:pt x="369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4320" y="1824"/>
              <a:ext cx="8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 i="1"/>
                <a:t>c </a:t>
              </a:r>
              <a:r>
                <a:rPr kumimoji="1" lang="en-US" altLang="zh-TW" i="1">
                  <a:sym typeface="Symbol" pitchFamily="18" charset="2"/>
                </a:rPr>
                <a:t>• </a:t>
              </a:r>
              <a:r>
                <a:rPr lang="en-US" altLang="zh-TW" sz="3200" i="1"/>
                <a:t>g</a:t>
              </a:r>
              <a:r>
                <a:rPr lang="en-US" altLang="zh-TW" sz="3200"/>
                <a:t>(</a:t>
              </a:r>
              <a:r>
                <a:rPr lang="en-US" altLang="zh-TW" sz="3200" i="1"/>
                <a:t>n</a:t>
              </a:r>
              <a:r>
                <a:rPr lang="en-US" altLang="zh-TW" sz="320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08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20A62E-B8CB-44BB-BDC1-ABE68DDA42EC}" type="slidenum">
              <a:rPr lang="en-US" altLang="zh-TW" smtClean="0">
                <a:latin typeface="Arial" charset="0"/>
              </a:rPr>
              <a:pPr/>
              <a:t>43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Figure – Big Theta</a:t>
            </a:r>
          </a:p>
        </p:txBody>
      </p:sp>
      <p:sp>
        <p:nvSpPr>
          <p:cNvPr id="46085" name="Line 3"/>
          <p:cNvSpPr>
            <a:spLocks noChangeShapeType="1"/>
          </p:cNvSpPr>
          <p:nvPr/>
        </p:nvSpPr>
        <p:spPr bwMode="auto">
          <a:xfrm>
            <a:off x="3124200" y="2286000"/>
            <a:ext cx="0" cy="3581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6" name="Line 4"/>
          <p:cNvSpPr>
            <a:spLocks noChangeShapeType="1"/>
          </p:cNvSpPr>
          <p:nvPr/>
        </p:nvSpPr>
        <p:spPr bwMode="auto">
          <a:xfrm>
            <a:off x="2362200" y="54864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87" name="Freeform 5"/>
          <p:cNvSpPr>
            <a:spLocks/>
          </p:cNvSpPr>
          <p:nvPr/>
        </p:nvSpPr>
        <p:spPr bwMode="auto">
          <a:xfrm>
            <a:off x="3124200" y="3429000"/>
            <a:ext cx="5867400" cy="2057400"/>
          </a:xfrm>
          <a:custGeom>
            <a:avLst/>
            <a:gdLst>
              <a:gd name="T0" fmla="*/ 0 w 3696"/>
              <a:gd name="T1" fmla="*/ 2147483647 h 1296"/>
              <a:gd name="T2" fmla="*/ 2147483647 w 3696"/>
              <a:gd name="T3" fmla="*/ 2147483647 h 1296"/>
              <a:gd name="T4" fmla="*/ 2147483647 w 3696"/>
              <a:gd name="T5" fmla="*/ 2147483647 h 1296"/>
              <a:gd name="T6" fmla="*/ 2147483647 w 3696"/>
              <a:gd name="T7" fmla="*/ 2147483647 h 1296"/>
              <a:gd name="T8" fmla="*/ 2147483647 w 3696"/>
              <a:gd name="T9" fmla="*/ 0 h 1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96"/>
              <a:gd name="T16" fmla="*/ 0 h 1296"/>
              <a:gd name="T17" fmla="*/ 3696 w 3696"/>
              <a:gd name="T18" fmla="*/ 1296 h 1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96" h="1296">
                <a:moveTo>
                  <a:pt x="0" y="1296"/>
                </a:moveTo>
                <a:cubicBezTo>
                  <a:pt x="252" y="1072"/>
                  <a:pt x="504" y="848"/>
                  <a:pt x="816" y="720"/>
                </a:cubicBezTo>
                <a:cubicBezTo>
                  <a:pt x="1128" y="592"/>
                  <a:pt x="1504" y="632"/>
                  <a:pt x="1872" y="528"/>
                </a:cubicBezTo>
                <a:cubicBezTo>
                  <a:pt x="2240" y="424"/>
                  <a:pt x="2720" y="184"/>
                  <a:pt x="3024" y="96"/>
                </a:cubicBezTo>
                <a:cubicBezTo>
                  <a:pt x="3328" y="8"/>
                  <a:pt x="3584" y="16"/>
                  <a:pt x="369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8" name="Text Box 6"/>
          <p:cNvSpPr txBox="1">
            <a:spLocks noChangeArrowheads="1"/>
          </p:cNvSpPr>
          <p:nvPr/>
        </p:nvSpPr>
        <p:spPr bwMode="auto">
          <a:xfrm>
            <a:off x="9067801" y="3200401"/>
            <a:ext cx="7761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f</a:t>
            </a:r>
            <a:r>
              <a:rPr lang="en-US" altLang="zh-TW" sz="3200"/>
              <a:t>(</a:t>
            </a:r>
            <a:r>
              <a:rPr lang="en-US" altLang="zh-TW" sz="3200" i="1"/>
              <a:t>n</a:t>
            </a:r>
            <a:r>
              <a:rPr lang="en-US" altLang="zh-TW" sz="3200"/>
              <a:t>)</a:t>
            </a:r>
          </a:p>
        </p:txBody>
      </p:sp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9372600" y="5410201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953001" y="3352800"/>
            <a:ext cx="542925" cy="2789238"/>
            <a:chOff x="2160" y="2112"/>
            <a:chExt cx="342" cy="1757"/>
          </a:xfrm>
        </p:grpSpPr>
        <p:sp>
          <p:nvSpPr>
            <p:cNvPr id="46098" name="Line 9"/>
            <p:cNvSpPr>
              <a:spLocks noChangeShapeType="1"/>
            </p:cNvSpPr>
            <p:nvPr/>
          </p:nvSpPr>
          <p:spPr bwMode="auto">
            <a:xfrm>
              <a:off x="2304" y="2112"/>
              <a:ext cx="0" cy="148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Text Box 10"/>
            <p:cNvSpPr txBox="1">
              <a:spLocks noChangeArrowheads="1"/>
            </p:cNvSpPr>
            <p:nvPr/>
          </p:nvSpPr>
          <p:spPr bwMode="auto">
            <a:xfrm>
              <a:off x="2160" y="3504"/>
              <a:ext cx="3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 i="1"/>
                <a:t>n</a:t>
              </a:r>
              <a:r>
                <a:rPr lang="en-US" altLang="zh-TW" sz="3200" baseline="-25000"/>
                <a:t>0</a:t>
              </a:r>
            </a:p>
          </p:txBody>
        </p:sp>
      </p:grp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2590801" y="1981200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/>
              <a:t>y</a:t>
            </a:r>
            <a:endParaRPr lang="en-US" altLang="zh-TW" sz="3200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124200" y="1676400"/>
            <a:ext cx="6616700" cy="3810000"/>
            <a:chOff x="1008" y="1056"/>
            <a:chExt cx="4168" cy="2400"/>
          </a:xfrm>
        </p:grpSpPr>
        <p:sp>
          <p:nvSpPr>
            <p:cNvPr id="46096" name="Freeform 13"/>
            <p:cNvSpPr>
              <a:spLocks/>
            </p:cNvSpPr>
            <p:nvPr/>
          </p:nvSpPr>
          <p:spPr bwMode="auto">
            <a:xfrm>
              <a:off x="1008" y="1440"/>
              <a:ext cx="3696" cy="2016"/>
            </a:xfrm>
            <a:custGeom>
              <a:avLst/>
              <a:gdLst>
                <a:gd name="T0" fmla="*/ 0 w 3696"/>
                <a:gd name="T1" fmla="*/ 2016 h 2016"/>
                <a:gd name="T2" fmla="*/ 528 w 3696"/>
                <a:gd name="T3" fmla="*/ 1824 h 2016"/>
                <a:gd name="T4" fmla="*/ 1344 w 3696"/>
                <a:gd name="T5" fmla="*/ 1008 h 2016"/>
                <a:gd name="T6" fmla="*/ 2016 w 3696"/>
                <a:gd name="T7" fmla="*/ 480 h 2016"/>
                <a:gd name="T8" fmla="*/ 3696 w 3696"/>
                <a:gd name="T9" fmla="*/ 0 h 20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96"/>
                <a:gd name="T16" fmla="*/ 0 h 2016"/>
                <a:gd name="T17" fmla="*/ 3696 w 3696"/>
                <a:gd name="T18" fmla="*/ 2016 h 20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96" h="2016">
                  <a:moveTo>
                    <a:pt x="0" y="2016"/>
                  </a:moveTo>
                  <a:cubicBezTo>
                    <a:pt x="152" y="2004"/>
                    <a:pt x="304" y="1992"/>
                    <a:pt x="528" y="1824"/>
                  </a:cubicBezTo>
                  <a:cubicBezTo>
                    <a:pt x="752" y="1656"/>
                    <a:pt x="1096" y="1232"/>
                    <a:pt x="1344" y="1008"/>
                  </a:cubicBezTo>
                  <a:cubicBezTo>
                    <a:pt x="1592" y="784"/>
                    <a:pt x="1624" y="648"/>
                    <a:pt x="2016" y="480"/>
                  </a:cubicBezTo>
                  <a:cubicBezTo>
                    <a:pt x="2408" y="312"/>
                    <a:pt x="3052" y="156"/>
                    <a:pt x="369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Text Box 14"/>
            <p:cNvSpPr txBox="1">
              <a:spLocks noChangeArrowheads="1"/>
            </p:cNvSpPr>
            <p:nvPr/>
          </p:nvSpPr>
          <p:spPr bwMode="auto">
            <a:xfrm>
              <a:off x="4272" y="1056"/>
              <a:ext cx="9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 i="1"/>
                <a:t>c</a:t>
              </a:r>
              <a:r>
                <a:rPr lang="en-US" altLang="zh-TW" sz="3200" baseline="-25000"/>
                <a:t>1</a:t>
              </a:r>
              <a:r>
                <a:rPr lang="en-US" altLang="zh-TW" sz="3200" i="1"/>
                <a:t> </a:t>
              </a:r>
              <a:r>
                <a:rPr kumimoji="1" lang="en-US" altLang="zh-TW" i="1">
                  <a:sym typeface="Symbol" pitchFamily="18" charset="2"/>
                </a:rPr>
                <a:t>• </a:t>
              </a:r>
              <a:r>
                <a:rPr lang="en-US" altLang="zh-TW" sz="3200" i="1"/>
                <a:t>g</a:t>
              </a:r>
              <a:r>
                <a:rPr lang="en-US" altLang="zh-TW" sz="3200"/>
                <a:t>(</a:t>
              </a:r>
              <a:r>
                <a:rPr lang="en-US" altLang="zh-TW" sz="3200" i="1"/>
                <a:t>n</a:t>
              </a:r>
              <a:r>
                <a:rPr lang="en-US" altLang="zh-TW" sz="3200"/>
                <a:t>)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124200" y="4419600"/>
            <a:ext cx="6692900" cy="1066800"/>
            <a:chOff x="1008" y="2784"/>
            <a:chExt cx="4216" cy="672"/>
          </a:xfrm>
        </p:grpSpPr>
        <p:sp>
          <p:nvSpPr>
            <p:cNvPr id="46094" name="Freeform 16"/>
            <p:cNvSpPr>
              <a:spLocks/>
            </p:cNvSpPr>
            <p:nvPr/>
          </p:nvSpPr>
          <p:spPr bwMode="auto">
            <a:xfrm>
              <a:off x="1008" y="2784"/>
              <a:ext cx="3648" cy="672"/>
            </a:xfrm>
            <a:custGeom>
              <a:avLst/>
              <a:gdLst>
                <a:gd name="T0" fmla="*/ 0 w 3648"/>
                <a:gd name="T1" fmla="*/ 672 h 672"/>
                <a:gd name="T2" fmla="*/ 288 w 3648"/>
                <a:gd name="T3" fmla="*/ 240 h 672"/>
                <a:gd name="T4" fmla="*/ 624 w 3648"/>
                <a:gd name="T5" fmla="*/ 288 h 672"/>
                <a:gd name="T6" fmla="*/ 768 w 3648"/>
                <a:gd name="T7" fmla="*/ 432 h 672"/>
                <a:gd name="T8" fmla="*/ 1008 w 3648"/>
                <a:gd name="T9" fmla="*/ 384 h 672"/>
                <a:gd name="T10" fmla="*/ 1488 w 3648"/>
                <a:gd name="T11" fmla="*/ 144 h 672"/>
                <a:gd name="T12" fmla="*/ 3648 w 3648"/>
                <a:gd name="T13" fmla="*/ 0 h 6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48"/>
                <a:gd name="T22" fmla="*/ 0 h 672"/>
                <a:gd name="T23" fmla="*/ 3648 w 3648"/>
                <a:gd name="T24" fmla="*/ 672 h 6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48" h="672">
                  <a:moveTo>
                    <a:pt x="0" y="672"/>
                  </a:moveTo>
                  <a:cubicBezTo>
                    <a:pt x="92" y="488"/>
                    <a:pt x="184" y="304"/>
                    <a:pt x="288" y="240"/>
                  </a:cubicBezTo>
                  <a:cubicBezTo>
                    <a:pt x="392" y="176"/>
                    <a:pt x="544" y="256"/>
                    <a:pt x="624" y="288"/>
                  </a:cubicBezTo>
                  <a:cubicBezTo>
                    <a:pt x="704" y="320"/>
                    <a:pt x="704" y="416"/>
                    <a:pt x="768" y="432"/>
                  </a:cubicBezTo>
                  <a:cubicBezTo>
                    <a:pt x="832" y="448"/>
                    <a:pt x="888" y="432"/>
                    <a:pt x="1008" y="384"/>
                  </a:cubicBezTo>
                  <a:cubicBezTo>
                    <a:pt x="1128" y="336"/>
                    <a:pt x="1048" y="208"/>
                    <a:pt x="1488" y="144"/>
                  </a:cubicBezTo>
                  <a:cubicBezTo>
                    <a:pt x="1928" y="80"/>
                    <a:pt x="2788" y="40"/>
                    <a:pt x="3648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5" name="Text Box 17"/>
            <p:cNvSpPr txBox="1">
              <a:spLocks noChangeArrowheads="1"/>
            </p:cNvSpPr>
            <p:nvPr/>
          </p:nvSpPr>
          <p:spPr bwMode="auto">
            <a:xfrm>
              <a:off x="4320" y="2784"/>
              <a:ext cx="9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 i="1"/>
                <a:t>c</a:t>
              </a:r>
              <a:r>
                <a:rPr lang="en-US" altLang="zh-TW" sz="3200" baseline="-25000"/>
                <a:t>2</a:t>
              </a:r>
              <a:r>
                <a:rPr lang="en-US" altLang="zh-TW" sz="3200" i="1"/>
                <a:t> </a:t>
              </a:r>
              <a:r>
                <a:rPr kumimoji="1" lang="en-US" altLang="zh-TW" i="1">
                  <a:sym typeface="Symbol" pitchFamily="18" charset="2"/>
                </a:rPr>
                <a:t>• </a:t>
              </a:r>
              <a:r>
                <a:rPr lang="en-US" altLang="zh-TW" sz="3200" i="1"/>
                <a:t>g</a:t>
              </a:r>
              <a:r>
                <a:rPr lang="en-US" altLang="zh-TW" sz="3200"/>
                <a:t>(</a:t>
              </a:r>
              <a:r>
                <a:rPr lang="en-US" altLang="zh-TW" sz="3200" i="1"/>
                <a:t>n</a:t>
              </a:r>
              <a:r>
                <a:rPr lang="en-US" altLang="zh-TW" sz="320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189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Intuition for Asymptotic Notation</a:t>
            </a:r>
          </a:p>
        </p:txBody>
      </p:sp>
      <p:sp>
        <p:nvSpPr>
          <p:cNvPr id="197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chemeClr val="tx2"/>
                </a:solidFill>
              </a:rPr>
              <a:t>b</a:t>
            </a:r>
            <a:r>
              <a:rPr lang="en-US" altLang="en-US" b="1" dirty="0" smtClean="0">
                <a:solidFill>
                  <a:schemeClr val="tx2"/>
                </a:solidFill>
              </a:rPr>
              <a:t>ig-Oh</a:t>
            </a:r>
            <a:endParaRPr lang="en-US" altLang="zh-TW" b="1" dirty="0" smtClean="0"/>
          </a:p>
          <a:p>
            <a:pPr eaLnBrk="1" hangingPunct="1">
              <a:buFontTx/>
              <a:buNone/>
            </a:pPr>
            <a:r>
              <a:rPr lang="en-US" altLang="zh-TW" dirty="0"/>
              <a:t>	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is </a:t>
            </a:r>
            <a:r>
              <a:rPr lang="en-US" altLang="en-US" b="1" i="1" dirty="0">
                <a:sym typeface="Symbol" pitchFamily="18" charset="2"/>
              </a:rPr>
              <a:t>O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))  if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is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asymptotically </a:t>
            </a:r>
            <a:r>
              <a:rPr lang="en-US" altLang="en-US" b="1" dirty="0">
                <a:solidFill>
                  <a:srgbClr val="FF0000"/>
                </a:solidFill>
                <a:sym typeface="Symbol" pitchFamily="18" charset="2"/>
              </a:rPr>
              <a:t>less than or equal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to </a:t>
            </a:r>
            <a:r>
              <a:rPr lang="en-US" altLang="en-US" i="1" dirty="0">
                <a:sym typeface="Symbol" pitchFamily="18" charset="2"/>
              </a:rPr>
              <a:t>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)) </a:t>
            </a:r>
            <a:endParaRPr lang="en-US" altLang="en-US" b="1" dirty="0"/>
          </a:p>
          <a:p>
            <a:pPr eaLnBrk="1" hangingPunct="1"/>
            <a:r>
              <a:rPr lang="en-US" altLang="en-US" b="1" dirty="0" smtClean="0">
                <a:solidFill>
                  <a:schemeClr val="tx2"/>
                </a:solidFill>
              </a:rPr>
              <a:t>big-Omega</a:t>
            </a:r>
            <a:endParaRPr lang="en-US" altLang="zh-TW" b="1" dirty="0" smtClean="0"/>
          </a:p>
          <a:p>
            <a:pPr eaLnBrk="1" hangingPunct="1">
              <a:buFontTx/>
              <a:buNone/>
            </a:pPr>
            <a:r>
              <a:rPr lang="en-US" altLang="zh-TW" dirty="0"/>
              <a:t>	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is </a:t>
            </a:r>
            <a:r>
              <a:rPr lang="en-US" altLang="en-US" b="1" i="1" dirty="0">
                <a:sym typeface="Symbol" pitchFamily="18" charset="2"/>
              </a:rPr>
              <a:t>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)) if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is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asymptotically </a:t>
            </a:r>
            <a:r>
              <a:rPr lang="en-US" altLang="en-US" b="1" dirty="0">
                <a:solidFill>
                  <a:srgbClr val="FF0000"/>
                </a:solidFill>
                <a:sym typeface="Symbol" pitchFamily="18" charset="2"/>
              </a:rPr>
              <a:t>greater than or equal</a:t>
            </a:r>
            <a:r>
              <a:rPr lang="en-US" altLang="en-US" dirty="0">
                <a:sym typeface="Symbol" pitchFamily="18" charset="2"/>
              </a:rPr>
              <a:t> to </a:t>
            </a:r>
            <a:r>
              <a:rPr lang="en-US" altLang="en-US" i="1" dirty="0">
                <a:sym typeface="Symbol" pitchFamily="18" charset="2"/>
              </a:rPr>
              <a:t>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</a:t>
            </a:r>
            <a:endParaRPr lang="en-US" altLang="en-US" baseline="-250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1" dirty="0" smtClean="0">
                <a:solidFill>
                  <a:schemeClr val="tx2"/>
                </a:solidFill>
              </a:rPr>
              <a:t>big-Theta</a:t>
            </a:r>
            <a:endParaRPr lang="en-US" altLang="zh-TW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/>
              <a:t>	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is </a:t>
            </a:r>
            <a:r>
              <a:rPr lang="en-US" altLang="en-US" b="1" i="1" dirty="0">
                <a:sym typeface="Symbol" pitchFamily="18" charset="2"/>
              </a:rPr>
              <a:t>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)) if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is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asymptotically </a:t>
            </a:r>
            <a:r>
              <a:rPr lang="en-US" altLang="en-US" b="1" dirty="0">
                <a:solidFill>
                  <a:srgbClr val="FF0000"/>
                </a:solidFill>
                <a:sym typeface="Symbol" pitchFamily="18" charset="2"/>
              </a:rPr>
              <a:t>equal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0000CC"/>
                </a:solidFill>
                <a:sym typeface="Symbol" pitchFamily="18" charset="2"/>
              </a:rPr>
              <a:t>to </a:t>
            </a:r>
            <a:r>
              <a:rPr lang="en-US" altLang="en-US" i="1" dirty="0">
                <a:sym typeface="Symbol" pitchFamily="18" charset="2"/>
              </a:rPr>
              <a:t>g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 </a:t>
            </a:r>
            <a:endParaRPr lang="en-US" altLang="zh-TW" dirty="0" smtClean="0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9D0F83-8A10-4B80-902F-F9F42B257D1F}" type="slidenum">
              <a:rPr lang="en-US" altLang="zh-TW" smtClean="0">
                <a:latin typeface="Arial" charset="0"/>
              </a:rPr>
              <a:pPr/>
              <a:t>44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90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7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7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7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7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</a:t>
            </a:r>
            <a:r>
              <a:rPr lang="en-US" altLang="zh-TW" smtClean="0"/>
              <a:t>–</a:t>
            </a:r>
            <a:r>
              <a:rPr lang="en-US" altLang="en-US" smtClean="0"/>
              <a:t> Relatives of Big-Oh</a:t>
            </a:r>
            <a:endParaRPr lang="en-US" altLang="zh-TW" smtClean="0"/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/>
              <a:t>5</a:t>
            </a:r>
            <a:r>
              <a:rPr lang="en-US" altLang="zh-TW" sz="3600" i="1"/>
              <a:t>n</a:t>
            </a:r>
            <a:r>
              <a:rPr lang="en-US" altLang="zh-TW" sz="3600" baseline="30000"/>
              <a:t>2</a:t>
            </a:r>
            <a:r>
              <a:rPr lang="en-US" altLang="zh-TW" sz="3600"/>
              <a:t> is </a:t>
            </a:r>
            <a:r>
              <a:rPr lang="en-US" altLang="zh-TW" sz="3600" b="1" i="1">
                <a:sym typeface="Symbol" pitchFamily="18" charset="2"/>
              </a:rPr>
              <a:t></a:t>
            </a:r>
            <a:r>
              <a:rPr lang="en-US" altLang="zh-TW" sz="3600"/>
              <a:t>(</a:t>
            </a:r>
            <a:r>
              <a:rPr lang="en-US" altLang="zh-TW" sz="3600" i="1"/>
              <a:t>n</a:t>
            </a:r>
            <a:r>
              <a:rPr lang="en-US" altLang="zh-TW" sz="3600" baseline="30000"/>
              <a:t>2</a:t>
            </a:r>
            <a:r>
              <a:rPr lang="en-US" altLang="zh-TW" sz="36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>
                <a:sym typeface="Symbol" pitchFamily="18" charset="2"/>
              </a:rPr>
              <a:t>let </a:t>
            </a:r>
            <a:r>
              <a:rPr lang="en-US" altLang="zh-TW" sz="3200" i="1">
                <a:sym typeface="Symbol" pitchFamily="18" charset="2"/>
              </a:rPr>
              <a:t>c</a:t>
            </a:r>
            <a:r>
              <a:rPr lang="en-US" altLang="zh-TW" sz="3200">
                <a:sym typeface="Symbol" pitchFamily="18" charset="2"/>
              </a:rPr>
              <a:t> = 5 and </a:t>
            </a:r>
            <a:r>
              <a:rPr lang="en-US" altLang="zh-TW" sz="3200" i="1">
                <a:sym typeface="Symbol" pitchFamily="18" charset="2"/>
              </a:rPr>
              <a:t>n</a:t>
            </a:r>
            <a:r>
              <a:rPr lang="en-US" altLang="zh-TW" sz="3200" baseline="-25000">
                <a:sym typeface="Symbol" pitchFamily="18" charset="2"/>
              </a:rPr>
              <a:t>0</a:t>
            </a:r>
            <a:r>
              <a:rPr lang="en-US" altLang="zh-TW" sz="3200">
                <a:sym typeface="Symbol" pitchFamily="18" charset="2"/>
              </a:rPr>
              <a:t> = 1</a:t>
            </a:r>
            <a:endParaRPr lang="en-US" altLang="zh-TW" sz="3200"/>
          </a:p>
          <a:p>
            <a:pPr eaLnBrk="1" hangingPunct="1">
              <a:lnSpc>
                <a:spcPct val="90000"/>
              </a:lnSpc>
            </a:pPr>
            <a:r>
              <a:rPr lang="en-US" altLang="zh-TW" sz="3600"/>
              <a:t>5</a:t>
            </a:r>
            <a:r>
              <a:rPr lang="en-US" altLang="zh-TW" sz="3600" i="1"/>
              <a:t>n</a:t>
            </a:r>
            <a:r>
              <a:rPr lang="en-US" altLang="zh-TW" sz="3600" baseline="30000"/>
              <a:t>2</a:t>
            </a:r>
            <a:r>
              <a:rPr lang="en-US" altLang="zh-TW" sz="3600"/>
              <a:t> is </a:t>
            </a:r>
            <a:r>
              <a:rPr lang="en-US" altLang="zh-TW" sz="3600" b="1" i="1">
                <a:sym typeface="Symbol" pitchFamily="18" charset="2"/>
              </a:rPr>
              <a:t></a:t>
            </a:r>
            <a:r>
              <a:rPr lang="en-US" altLang="zh-TW" sz="3600"/>
              <a:t>(</a:t>
            </a:r>
            <a:r>
              <a:rPr lang="en-US" altLang="zh-TW" sz="3600" i="1"/>
              <a:t>n</a:t>
            </a:r>
            <a:r>
              <a:rPr lang="en-US" altLang="zh-TW" sz="36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>
                <a:sym typeface="Symbol" pitchFamily="18" charset="2"/>
              </a:rPr>
              <a:t>let </a:t>
            </a:r>
            <a:r>
              <a:rPr lang="en-US" altLang="zh-TW" sz="3200" i="1">
                <a:sym typeface="Symbol" pitchFamily="18" charset="2"/>
              </a:rPr>
              <a:t>c</a:t>
            </a:r>
            <a:r>
              <a:rPr lang="en-US" altLang="zh-TW" sz="3200">
                <a:sym typeface="Symbol" pitchFamily="18" charset="2"/>
              </a:rPr>
              <a:t> = 1 and </a:t>
            </a:r>
            <a:r>
              <a:rPr lang="en-US" altLang="zh-TW" sz="3200" i="1">
                <a:sym typeface="Symbol" pitchFamily="18" charset="2"/>
              </a:rPr>
              <a:t>n</a:t>
            </a:r>
            <a:r>
              <a:rPr lang="en-US" altLang="zh-TW" sz="3200" baseline="-25000">
                <a:sym typeface="Symbol" pitchFamily="18" charset="2"/>
              </a:rPr>
              <a:t>0</a:t>
            </a:r>
            <a:r>
              <a:rPr lang="en-US" altLang="zh-TW" sz="3200">
                <a:sym typeface="Symbol" pitchFamily="18" charset="2"/>
              </a:rPr>
              <a:t> = 1</a:t>
            </a:r>
            <a:endParaRPr lang="en-US" altLang="zh-TW" sz="3200"/>
          </a:p>
          <a:p>
            <a:pPr eaLnBrk="1" hangingPunct="1">
              <a:lnSpc>
                <a:spcPct val="90000"/>
              </a:lnSpc>
            </a:pPr>
            <a:r>
              <a:rPr lang="en-US" altLang="zh-TW" sz="3600"/>
              <a:t>5</a:t>
            </a:r>
            <a:r>
              <a:rPr lang="en-US" altLang="zh-TW" sz="3600" i="1"/>
              <a:t>n</a:t>
            </a:r>
            <a:r>
              <a:rPr lang="en-US" altLang="zh-TW" sz="3600" baseline="30000"/>
              <a:t>2</a:t>
            </a:r>
            <a:r>
              <a:rPr lang="en-US" altLang="zh-TW" sz="3600"/>
              <a:t> is </a:t>
            </a:r>
            <a:r>
              <a:rPr lang="en-US" altLang="en-US" sz="3600" b="1" i="1">
                <a:sym typeface="Symbol" pitchFamily="18" charset="2"/>
              </a:rPr>
              <a:t></a:t>
            </a:r>
            <a:r>
              <a:rPr lang="en-US" altLang="zh-TW" sz="3600"/>
              <a:t>(</a:t>
            </a:r>
            <a:r>
              <a:rPr lang="en-US" altLang="zh-TW" sz="3600" i="1"/>
              <a:t>n</a:t>
            </a:r>
            <a:r>
              <a:rPr lang="en-US" altLang="zh-TW" sz="3600" baseline="30000"/>
              <a:t>2</a:t>
            </a:r>
            <a:r>
              <a:rPr lang="en-US" altLang="zh-TW" sz="3600"/>
              <a:t>) 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i="1" smtClean="0"/>
              <a:t>f</a:t>
            </a:r>
            <a:r>
              <a:rPr kumimoji="0" lang="en-US" altLang="zh-TW" smtClean="0"/>
              <a:t>(</a:t>
            </a:r>
            <a:r>
              <a:rPr kumimoji="0" lang="en-US" altLang="zh-TW" i="1" smtClean="0"/>
              <a:t>n</a:t>
            </a:r>
            <a:r>
              <a:rPr kumimoji="0" lang="en-US" altLang="zh-TW" smtClean="0"/>
              <a:t>) is </a:t>
            </a:r>
            <a:r>
              <a:rPr kumimoji="0" lang="en-US" altLang="en-US" b="1" i="1" smtClean="0">
                <a:sym typeface="Symbol" pitchFamily="18" charset="2"/>
              </a:rPr>
              <a:t></a:t>
            </a:r>
            <a:r>
              <a:rPr kumimoji="0" lang="en-US" altLang="zh-TW" smtClean="0">
                <a:sym typeface="Symbol" pitchFamily="18" charset="2"/>
              </a:rPr>
              <a:t>(</a:t>
            </a:r>
            <a:r>
              <a:rPr kumimoji="0" lang="en-US" altLang="zh-TW" i="1" smtClean="0">
                <a:sym typeface="Symbol" pitchFamily="18" charset="2"/>
              </a:rPr>
              <a:t>g</a:t>
            </a:r>
            <a:r>
              <a:rPr kumimoji="0" lang="en-US" altLang="zh-TW" smtClean="0">
                <a:sym typeface="Symbol" pitchFamily="18" charset="2"/>
              </a:rPr>
              <a:t>(</a:t>
            </a:r>
            <a:r>
              <a:rPr kumimoji="0" lang="en-US" altLang="zh-TW" i="1" smtClean="0">
                <a:sym typeface="Symbol" pitchFamily="18" charset="2"/>
              </a:rPr>
              <a:t>n</a:t>
            </a:r>
            <a:r>
              <a:rPr kumimoji="0" lang="en-US" altLang="zh-TW" smtClean="0">
                <a:sym typeface="Symbol" pitchFamily="18" charset="2"/>
              </a:rPr>
              <a:t>)) if it is </a:t>
            </a:r>
            <a:r>
              <a:rPr kumimoji="0" lang="en-US" altLang="zh-TW" b="1" i="1" smtClean="0">
                <a:sym typeface="Symbol" pitchFamily="18" charset="2"/>
              </a:rPr>
              <a:t></a:t>
            </a:r>
            <a:r>
              <a:rPr kumimoji="0" lang="en-US" altLang="zh-TW" smtClean="0"/>
              <a:t>(</a:t>
            </a:r>
            <a:r>
              <a:rPr kumimoji="0" lang="en-US" altLang="zh-TW" i="1" smtClean="0"/>
              <a:t>n</a:t>
            </a:r>
            <a:r>
              <a:rPr kumimoji="0" lang="en-US" altLang="zh-TW" baseline="30000" smtClean="0"/>
              <a:t>2</a:t>
            </a:r>
            <a:r>
              <a:rPr kumimoji="0" lang="en-US" altLang="zh-TW" smtClean="0"/>
              <a:t>) and </a:t>
            </a:r>
            <a:r>
              <a:rPr kumimoji="0" lang="en-US" altLang="zh-TW" b="1" i="1" smtClean="0">
                <a:sym typeface="Symbol" pitchFamily="18" charset="2"/>
              </a:rPr>
              <a:t>O</a:t>
            </a:r>
            <a:r>
              <a:rPr kumimoji="0" lang="en-US" altLang="zh-TW" smtClean="0"/>
              <a:t>(</a:t>
            </a:r>
            <a:r>
              <a:rPr kumimoji="0" lang="en-US" altLang="zh-TW" i="1" smtClean="0"/>
              <a:t>n</a:t>
            </a:r>
            <a:r>
              <a:rPr kumimoji="0" lang="en-US" altLang="zh-TW" baseline="30000" smtClean="0"/>
              <a:t>2</a:t>
            </a:r>
            <a:r>
              <a:rPr kumimoji="0" lang="en-US" altLang="zh-TW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mtClean="0"/>
              <a:t>already seen the former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mtClean="0"/>
              <a:t>for the latter, </a:t>
            </a:r>
            <a:r>
              <a:rPr kumimoji="0" lang="en-US" altLang="zh-TW" smtClean="0">
                <a:sym typeface="Symbol" pitchFamily="18" charset="2"/>
              </a:rPr>
              <a:t>let </a:t>
            </a:r>
            <a:r>
              <a:rPr kumimoji="0" lang="en-US" altLang="zh-TW" i="1" smtClean="0">
                <a:sym typeface="Symbol" pitchFamily="18" charset="2"/>
              </a:rPr>
              <a:t>c</a:t>
            </a:r>
            <a:r>
              <a:rPr kumimoji="0" lang="en-US" altLang="zh-TW" smtClean="0">
                <a:sym typeface="Symbol" pitchFamily="18" charset="2"/>
              </a:rPr>
              <a:t> = 5 and </a:t>
            </a:r>
            <a:r>
              <a:rPr kumimoji="0" lang="en-US" altLang="zh-TW" i="1" smtClean="0">
                <a:sym typeface="Symbol" pitchFamily="18" charset="2"/>
              </a:rPr>
              <a:t>n</a:t>
            </a:r>
            <a:r>
              <a:rPr kumimoji="0" lang="en-US" altLang="zh-TW" baseline="-25000" smtClean="0">
                <a:sym typeface="Symbol" pitchFamily="18" charset="2"/>
              </a:rPr>
              <a:t>0</a:t>
            </a:r>
            <a:r>
              <a:rPr kumimoji="0" lang="en-US" altLang="zh-TW" smtClean="0">
                <a:sym typeface="Symbol" pitchFamily="18" charset="2"/>
              </a:rPr>
              <a:t> = 1</a:t>
            </a:r>
            <a:endParaRPr kumimoji="0" lang="en-US" altLang="zh-TW" smtClean="0"/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8816BF-3F00-4A98-9A60-C0D0A072035F}" type="slidenum">
              <a:rPr lang="en-US" altLang="zh-TW" smtClean="0">
                <a:latin typeface="Arial" charset="0"/>
              </a:rPr>
              <a:pPr/>
              <a:t>45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08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Math you need to review</a:t>
            </a:r>
          </a:p>
        </p:txBody>
      </p:sp>
      <p:sp>
        <p:nvSpPr>
          <p:cNvPr id="19793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dirty="0">
                <a:solidFill>
                  <a:srgbClr val="FF1414"/>
                </a:solidFill>
              </a:rPr>
              <a:t>properties of logarithms:</a:t>
            </a:r>
            <a:endParaRPr lang="en-US" altLang="en-US" sz="2400" dirty="0"/>
          </a:p>
          <a:p>
            <a:pPr lvl="1" eaLnBrk="1" hangingPunct="1">
              <a:buFontTx/>
              <a:buNone/>
            </a:pPr>
            <a:r>
              <a:rPr lang="en-US" altLang="en-US" dirty="0" err="1" smtClean="0"/>
              <a:t>log</a:t>
            </a:r>
            <a:r>
              <a:rPr lang="en-US" altLang="en-US" i="1" baseline="-25000" dirty="0" err="1" smtClean="0"/>
              <a:t>b</a:t>
            </a:r>
            <a:r>
              <a:rPr lang="en-US" altLang="en-US" dirty="0" smtClean="0"/>
              <a:t>(</a:t>
            </a:r>
            <a:r>
              <a:rPr lang="en-US" altLang="en-US" i="1" dirty="0" err="1" smtClean="0"/>
              <a:t>xy</a:t>
            </a:r>
            <a:r>
              <a:rPr lang="en-US" altLang="en-US" dirty="0" smtClean="0"/>
              <a:t>) = </a:t>
            </a:r>
            <a:r>
              <a:rPr lang="en-US" altLang="en-US" dirty="0" err="1" smtClean="0"/>
              <a:t>log</a:t>
            </a:r>
            <a:r>
              <a:rPr lang="en-US" altLang="en-US" i="1" baseline="-25000" dirty="0" err="1" smtClean="0"/>
              <a:t>b</a:t>
            </a:r>
            <a:r>
              <a:rPr lang="en-US" altLang="en-US" i="1" dirty="0" err="1" smtClean="0"/>
              <a:t>x</a:t>
            </a:r>
            <a:r>
              <a:rPr lang="en-US" altLang="en-US" dirty="0" smtClean="0"/>
              <a:t> + </a:t>
            </a:r>
            <a:r>
              <a:rPr lang="en-US" altLang="en-US" dirty="0" err="1" smtClean="0"/>
              <a:t>log</a:t>
            </a:r>
            <a:r>
              <a:rPr lang="en-US" altLang="en-US" i="1" baseline="-25000" dirty="0" err="1" smtClean="0"/>
              <a:t>b</a:t>
            </a:r>
            <a:r>
              <a:rPr lang="en-US" altLang="en-US" i="1" dirty="0" err="1" smtClean="0"/>
              <a:t>y</a:t>
            </a:r>
            <a:endParaRPr lang="en-US" altLang="en-US" i="1" dirty="0" smtClean="0"/>
          </a:p>
          <a:p>
            <a:pPr lvl="1" eaLnBrk="1" hangingPunct="1">
              <a:buFontTx/>
              <a:buNone/>
            </a:pPr>
            <a:r>
              <a:rPr lang="en-US" altLang="en-US" dirty="0" err="1" smtClean="0"/>
              <a:t>log</a:t>
            </a:r>
            <a:r>
              <a:rPr lang="en-US" altLang="en-US" i="1" baseline="-25000" dirty="0" err="1" smtClean="0"/>
              <a:t>b</a:t>
            </a:r>
            <a:r>
              <a:rPr lang="en-US" altLang="en-US" dirty="0" smtClean="0"/>
              <a:t> (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/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) = </a:t>
            </a:r>
            <a:r>
              <a:rPr lang="en-US" altLang="en-US" dirty="0" err="1" smtClean="0"/>
              <a:t>log</a:t>
            </a:r>
            <a:r>
              <a:rPr lang="en-US" altLang="en-US" i="1" baseline="-25000" dirty="0" err="1" smtClean="0"/>
              <a:t>b</a:t>
            </a:r>
            <a:r>
              <a:rPr lang="en-US" altLang="en-US" i="1" dirty="0" err="1" smtClean="0"/>
              <a:t>x</a:t>
            </a:r>
            <a:r>
              <a:rPr lang="en-US" altLang="en-US" dirty="0" smtClean="0"/>
              <a:t> - </a:t>
            </a:r>
            <a:r>
              <a:rPr lang="en-US" altLang="en-US" dirty="0" err="1" smtClean="0"/>
              <a:t>log</a:t>
            </a:r>
            <a:r>
              <a:rPr lang="en-US" altLang="en-US" i="1" baseline="-25000" dirty="0" err="1" smtClean="0"/>
              <a:t>b</a:t>
            </a:r>
            <a:r>
              <a:rPr lang="en-US" altLang="en-US" i="1" dirty="0" err="1" smtClean="0"/>
              <a:t>y</a:t>
            </a:r>
            <a:endParaRPr lang="en-US" altLang="en-US" i="1" dirty="0" smtClean="0"/>
          </a:p>
          <a:p>
            <a:pPr lvl="1" eaLnBrk="1" hangingPunct="1">
              <a:buFontTx/>
              <a:buNone/>
            </a:pPr>
            <a:r>
              <a:rPr lang="en-US" altLang="en-US" dirty="0" err="1" smtClean="0"/>
              <a:t>log</a:t>
            </a:r>
            <a:r>
              <a:rPr lang="en-US" altLang="en-US" i="1" baseline="-25000" dirty="0" err="1" smtClean="0"/>
              <a:t>b</a:t>
            </a:r>
            <a:r>
              <a:rPr lang="en-US" altLang="en-US" i="1" dirty="0" err="1" smtClean="0"/>
              <a:t>x</a:t>
            </a:r>
            <a:r>
              <a:rPr lang="en-US" altLang="en-US" i="1" baseline="30000" dirty="0" err="1" smtClean="0"/>
              <a:t>a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= </a:t>
            </a:r>
            <a:r>
              <a:rPr lang="en-US" altLang="en-US" i="1" dirty="0" err="1" smtClean="0"/>
              <a:t>a</a:t>
            </a:r>
            <a:r>
              <a:rPr lang="en-US" altLang="en-US" dirty="0" err="1" smtClean="0"/>
              <a:t>log</a:t>
            </a:r>
            <a:r>
              <a:rPr lang="en-US" altLang="en-US" i="1" baseline="-25000" dirty="0" err="1" smtClean="0"/>
              <a:t>b</a:t>
            </a:r>
            <a:r>
              <a:rPr lang="en-US" altLang="en-US" i="1" dirty="0" err="1" smtClean="0"/>
              <a:t>x</a:t>
            </a:r>
            <a:endParaRPr lang="en-US" altLang="en-US" i="1" dirty="0" smtClean="0"/>
          </a:p>
          <a:p>
            <a:pPr lvl="1" eaLnBrk="1" hangingPunct="1">
              <a:buFontTx/>
              <a:buNone/>
            </a:pPr>
            <a:r>
              <a:rPr lang="en-US" altLang="en-US" dirty="0" err="1" smtClean="0"/>
              <a:t>log</a:t>
            </a:r>
            <a:r>
              <a:rPr lang="en-US" altLang="en-US" i="1" baseline="-25000" dirty="0" err="1" smtClean="0"/>
              <a:t>b</a:t>
            </a:r>
            <a:r>
              <a:rPr lang="en-US" altLang="en-US" i="1" dirty="0" err="1" smtClean="0"/>
              <a:t>a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log</a:t>
            </a:r>
            <a:r>
              <a:rPr lang="en-US" altLang="en-US" i="1" baseline="-25000" dirty="0" err="1" smtClean="0"/>
              <a:t>x</a:t>
            </a:r>
            <a:r>
              <a:rPr lang="en-US" altLang="en-US" i="1" dirty="0" err="1" smtClean="0"/>
              <a:t>a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log</a:t>
            </a:r>
            <a:r>
              <a:rPr lang="en-US" altLang="en-US" i="1" baseline="-25000" dirty="0" err="1" smtClean="0"/>
              <a:t>x</a:t>
            </a:r>
            <a:r>
              <a:rPr lang="en-US" altLang="en-US" i="1" dirty="0" err="1" smtClean="0"/>
              <a:t>b</a:t>
            </a:r>
            <a:endParaRPr lang="en-US" altLang="en-US" i="1" dirty="0" smtClean="0"/>
          </a:p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</a:rPr>
              <a:t>properties of exponentials</a:t>
            </a:r>
            <a:r>
              <a:rPr lang="en-US" altLang="en-US" sz="2400" dirty="0">
                <a:solidFill>
                  <a:srgbClr val="FFFF00"/>
                </a:solidFill>
              </a:rPr>
              <a:t>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i="1" dirty="0" smtClean="0"/>
              <a:t>a</a:t>
            </a:r>
            <a:r>
              <a:rPr lang="en-US" altLang="en-US" baseline="30000" dirty="0" smtClean="0"/>
              <a:t>(</a:t>
            </a:r>
            <a:r>
              <a:rPr lang="en-US" altLang="en-US" i="1" baseline="30000" dirty="0" err="1" smtClean="0"/>
              <a:t>b</a:t>
            </a:r>
            <a:r>
              <a:rPr lang="en-US" altLang="en-US" baseline="30000" dirty="0" err="1" smtClean="0"/>
              <a:t>+</a:t>
            </a:r>
            <a:r>
              <a:rPr lang="en-US" altLang="en-US" i="1" baseline="30000" dirty="0" err="1" smtClean="0"/>
              <a:t>c</a:t>
            </a:r>
            <a:r>
              <a:rPr lang="en-US" altLang="en-US" baseline="30000" dirty="0" smtClean="0"/>
              <a:t>)</a:t>
            </a:r>
            <a:r>
              <a:rPr lang="en-US" altLang="en-US" dirty="0" smtClean="0"/>
              <a:t> = </a:t>
            </a:r>
            <a:r>
              <a:rPr lang="en-US" altLang="en-US" i="1" dirty="0" err="1" smtClean="0"/>
              <a:t>a</a:t>
            </a:r>
            <a:r>
              <a:rPr lang="en-US" altLang="en-US" i="1" baseline="30000" dirty="0" err="1" smtClean="0"/>
              <a:t>b</a:t>
            </a:r>
            <a:r>
              <a:rPr lang="en-US" altLang="en-US" i="1" dirty="0" err="1" smtClean="0"/>
              <a:t>a</a:t>
            </a:r>
            <a:r>
              <a:rPr lang="en-US" altLang="en-US" i="1" baseline="30000" dirty="0" err="1" smtClean="0"/>
              <a:t>c</a:t>
            </a:r>
            <a:endParaRPr lang="en-US" altLang="en-US" i="1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i="1" dirty="0" err="1" smtClean="0"/>
              <a:t>a</a:t>
            </a:r>
            <a:r>
              <a:rPr lang="en-US" altLang="en-US" i="1" baseline="30000" dirty="0" err="1" smtClean="0"/>
              <a:t>bc</a:t>
            </a:r>
            <a:r>
              <a:rPr lang="en-US" altLang="en-US" dirty="0" smtClean="0"/>
              <a:t> = (</a:t>
            </a:r>
            <a:r>
              <a:rPr lang="en-US" altLang="en-US" i="1" dirty="0" err="1" smtClean="0"/>
              <a:t>a</a:t>
            </a:r>
            <a:r>
              <a:rPr lang="en-US" altLang="en-US" i="1" baseline="30000" dirty="0" err="1" smtClean="0"/>
              <a:t>b</a:t>
            </a:r>
            <a:r>
              <a:rPr lang="en-US" altLang="en-US" dirty="0" smtClean="0"/>
              <a:t>)</a:t>
            </a:r>
            <a:r>
              <a:rPr lang="en-US" altLang="en-US" i="1" baseline="30000" dirty="0" smtClean="0"/>
              <a:t>c</a:t>
            </a:r>
            <a:endParaRPr lang="en-US" altLang="en-US" i="1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i="1" dirty="0" err="1" smtClean="0"/>
              <a:t>a</a:t>
            </a:r>
            <a:r>
              <a:rPr lang="en-US" altLang="en-US" i="1" baseline="30000" dirty="0" err="1" smtClean="0"/>
              <a:t>b</a:t>
            </a:r>
            <a:r>
              <a:rPr lang="en-US" altLang="en-US" dirty="0" smtClean="0"/>
              <a:t> /</a:t>
            </a:r>
            <a:r>
              <a:rPr lang="en-US" altLang="en-US" i="1" dirty="0" smtClean="0"/>
              <a:t>a</a:t>
            </a:r>
            <a:r>
              <a:rPr lang="en-US" altLang="en-US" i="1" baseline="30000" dirty="0" smtClean="0"/>
              <a:t>c</a:t>
            </a:r>
            <a:r>
              <a:rPr lang="en-US" altLang="en-US" dirty="0" smtClean="0"/>
              <a:t> = </a:t>
            </a:r>
            <a:r>
              <a:rPr lang="en-US" altLang="en-US" i="1" dirty="0" smtClean="0"/>
              <a:t>a</a:t>
            </a:r>
            <a:r>
              <a:rPr lang="en-US" altLang="en-US" baseline="30000" dirty="0" smtClean="0"/>
              <a:t>(</a:t>
            </a:r>
            <a:r>
              <a:rPr lang="en-US" altLang="en-US" i="1" baseline="30000" dirty="0" smtClean="0"/>
              <a:t>b</a:t>
            </a:r>
            <a:r>
              <a:rPr lang="en-US" altLang="en-US" baseline="30000" dirty="0" smtClean="0"/>
              <a:t>-</a:t>
            </a:r>
            <a:r>
              <a:rPr lang="en-US" altLang="en-US" i="1" baseline="30000" dirty="0" smtClean="0"/>
              <a:t>c</a:t>
            </a:r>
            <a:r>
              <a:rPr lang="en-US" altLang="en-US" baseline="30000" dirty="0" smtClean="0"/>
              <a:t>)</a:t>
            </a:r>
            <a:endParaRPr lang="en-US" altLang="en-US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i="1" dirty="0" smtClean="0"/>
              <a:t>b</a:t>
            </a:r>
            <a:r>
              <a:rPr lang="en-US" altLang="en-US" dirty="0" smtClean="0"/>
              <a:t> =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baseline="30000" dirty="0" err="1" smtClean="0"/>
              <a:t>log</a:t>
            </a:r>
            <a:r>
              <a:rPr lang="en-US" altLang="en-US" i="1" baseline="-11000" dirty="0" err="1" smtClean="0"/>
              <a:t>a</a:t>
            </a:r>
            <a:r>
              <a:rPr lang="en-US" altLang="en-US" i="1" baseline="30000" dirty="0" err="1" smtClean="0"/>
              <a:t>b</a:t>
            </a:r>
            <a:endParaRPr lang="en-US" altLang="en-US" i="1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i="1" dirty="0" err="1" smtClean="0"/>
              <a:t>b</a:t>
            </a:r>
            <a:r>
              <a:rPr lang="en-US" altLang="en-US" i="1" baseline="30000" dirty="0" err="1" smtClean="0"/>
              <a:t>c</a:t>
            </a:r>
            <a:r>
              <a:rPr lang="en-US" altLang="en-US" dirty="0" smtClean="0"/>
              <a:t> = </a:t>
            </a:r>
            <a:r>
              <a:rPr lang="en-US" altLang="en-US" i="1" dirty="0" smtClean="0"/>
              <a:t>a </a:t>
            </a:r>
            <a:r>
              <a:rPr lang="en-US" altLang="en-US" i="1" baseline="30000" dirty="0" smtClean="0"/>
              <a:t>c</a:t>
            </a:r>
            <a:r>
              <a:rPr lang="en-US" altLang="en-US" baseline="30000" dirty="0" smtClean="0"/>
              <a:t>*</a:t>
            </a:r>
            <a:r>
              <a:rPr lang="en-US" altLang="en-US" baseline="30000" dirty="0" err="1" smtClean="0"/>
              <a:t>log</a:t>
            </a:r>
            <a:r>
              <a:rPr lang="en-US" altLang="en-US" i="1" baseline="-11000" dirty="0" err="1" smtClean="0"/>
              <a:t>a</a:t>
            </a:r>
            <a:r>
              <a:rPr lang="en-US" altLang="en-US" i="1" baseline="30000" dirty="0" err="1" smtClean="0"/>
              <a:t>b</a:t>
            </a:r>
            <a:endParaRPr lang="en-US" altLang="zh-TW" i="1" dirty="0" smtClean="0"/>
          </a:p>
        </p:txBody>
      </p:sp>
      <p:sp>
        <p:nvSpPr>
          <p:cNvPr id="197939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Summations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Logarithms </a:t>
            </a:r>
            <a:endParaRPr lang="en-US" altLang="zh-TW" sz="32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Exponents</a:t>
            </a:r>
            <a:endParaRPr lang="en-US" altLang="zh-TW" sz="32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Proof techniques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Basic probability</a:t>
            </a:r>
            <a:endParaRPr lang="en-US" altLang="zh-TW" sz="3200" dirty="0"/>
          </a:p>
        </p:txBody>
      </p:sp>
      <p:sp>
        <p:nvSpPr>
          <p:cNvPr id="491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EFD2A7-4A3F-4D43-AFFD-B12EBEEE2809}" type="slidenum">
              <a:rPr lang="en-US" altLang="zh-TW" smtClean="0">
                <a:latin typeface="Arial" charset="0"/>
              </a:rPr>
              <a:pPr/>
              <a:t>46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85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7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7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7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7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7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7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7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7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7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97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7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7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7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7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7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7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7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7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7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7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7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7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97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97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939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C81CC9-C690-4195-AD1C-E5E1E5D81477}" type="slidenum">
              <a:rPr lang="en-US" altLang="zh-TW" smtClean="0">
                <a:latin typeface="Arial" charset="0"/>
              </a:rPr>
              <a:pPr/>
              <a:t>47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Contents 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Abstract Data Type (ADT)</a:t>
            </a:r>
            <a:endParaRPr lang="en-US" altLang="zh-TW" b="1" i="1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altLang="zh-TW" dirty="0" smtClean="0"/>
              <a:t>The Seven Functions Usually Used</a:t>
            </a:r>
          </a:p>
          <a:p>
            <a:pPr eaLnBrk="1" hangingPunct="1"/>
            <a:r>
              <a:rPr lang="en-US" altLang="zh-TW" dirty="0" smtClean="0"/>
              <a:t>Analysis of Algorithms</a:t>
            </a:r>
          </a:p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Simple Justification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102257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Simple Justification Techniques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How do we justify that our algorithms or data structures are correct or fast?</a:t>
            </a:r>
          </a:p>
          <a:p>
            <a:pPr lvl="1" eaLnBrk="1" hangingPunct="1"/>
            <a:r>
              <a:rPr lang="en-US" altLang="zh-TW" dirty="0" smtClean="0"/>
              <a:t>By example – an </a:t>
            </a:r>
            <a:r>
              <a:rPr lang="en-US" altLang="zh-TW" b="1" i="1" dirty="0" smtClean="0">
                <a:solidFill>
                  <a:srgbClr val="0000CC"/>
                </a:solidFill>
              </a:rPr>
              <a:t>counterexample</a:t>
            </a:r>
          </a:p>
          <a:p>
            <a:pPr lvl="1" eaLnBrk="1" hangingPunct="1"/>
            <a:r>
              <a:rPr lang="en-US" altLang="zh-TW" dirty="0" smtClean="0"/>
              <a:t>The “contra” attack – a </a:t>
            </a:r>
            <a:r>
              <a:rPr lang="en-US" altLang="zh-TW" b="1" i="1" dirty="0" smtClean="0">
                <a:solidFill>
                  <a:srgbClr val="0000CC"/>
                </a:solidFill>
              </a:rPr>
              <a:t>contradiction</a:t>
            </a:r>
          </a:p>
          <a:p>
            <a:pPr lvl="1"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Induction</a:t>
            </a:r>
            <a:r>
              <a:rPr lang="en-US" altLang="zh-TW" dirty="0" smtClean="0"/>
              <a:t> and </a:t>
            </a:r>
            <a:r>
              <a:rPr lang="en-US" altLang="zh-TW" b="1" i="1" dirty="0" smtClean="0">
                <a:solidFill>
                  <a:srgbClr val="0000CC"/>
                </a:solidFill>
              </a:rPr>
              <a:t>loop invariants</a:t>
            </a:r>
          </a:p>
          <a:p>
            <a:pPr lvl="2" eaLnBrk="1" hangingPunct="1"/>
            <a:r>
              <a:rPr lang="en-US" altLang="zh-TW" dirty="0" smtClean="0">
                <a:hlinkClick r:id="rId3" action="ppaction://hlinkfile"/>
              </a:rPr>
              <a:t>Induction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Loop invariant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D5332F-F02A-4FFC-A934-967539F86EE0}" type="slidenum">
              <a:rPr lang="en-US" altLang="zh-TW" smtClean="0">
                <a:latin typeface="Arial" charset="0"/>
              </a:rPr>
              <a:pPr/>
              <a:t>48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11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Example </a:t>
            </a:r>
            <a:r>
              <a:rPr lang="en-US" altLang="zh-TW" smtClean="0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 smtClean="0">
                <a:ea typeface="新細明體" pitchFamily="18" charset="-120"/>
              </a:rPr>
              <a:t> Sets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ADT modeling a </a:t>
            </a:r>
            <a:r>
              <a:rPr lang="en-US" altLang="zh-TW" b="1" i="1" dirty="0" smtClean="0">
                <a:ea typeface="新細明體" pitchFamily="18" charset="-120"/>
              </a:rPr>
              <a:t>set</a:t>
            </a:r>
            <a:r>
              <a:rPr lang="en-US" altLang="zh-TW" dirty="0" smtClean="0">
                <a:ea typeface="新細明體" pitchFamily="18" charset="-120"/>
              </a:rPr>
              <a:t> data structure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b="1" dirty="0" smtClean="0">
                <a:solidFill>
                  <a:srgbClr val="0000FF"/>
                </a:solidFill>
                <a:ea typeface="新細明體" pitchFamily="18" charset="-120"/>
              </a:rPr>
              <a:t>data</a:t>
            </a:r>
            <a:r>
              <a:rPr lang="en-US" altLang="zh-TW" dirty="0" smtClean="0">
                <a:ea typeface="新細明體" pitchFamily="18" charset="-120"/>
              </a:rPr>
              <a:t> stored are homogeneous objects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b="1" dirty="0" smtClean="0">
                <a:solidFill>
                  <a:srgbClr val="0000FF"/>
                </a:solidFill>
                <a:ea typeface="新細明體" pitchFamily="18" charset="-120"/>
              </a:rPr>
              <a:t>operations</a:t>
            </a:r>
            <a:r>
              <a:rPr lang="en-US" altLang="zh-TW" dirty="0" smtClean="0">
                <a:ea typeface="新細明體" pitchFamily="18" charset="-120"/>
              </a:rPr>
              <a:t> supported can be</a:t>
            </a:r>
          </a:p>
          <a:p>
            <a:pPr lvl="2" eaLnBrk="1" hangingPunct="1"/>
            <a:r>
              <a:rPr lang="en-US" altLang="zh-TW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Create()</a:t>
            </a:r>
          </a:p>
          <a:p>
            <a:pPr lvl="2" eaLnBrk="1" hangingPunct="1"/>
            <a:r>
              <a:rPr lang="en-US" altLang="zh-TW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Insert()</a:t>
            </a:r>
          </a:p>
          <a:p>
            <a:pPr lvl="2" eaLnBrk="1" hangingPunct="1"/>
            <a:r>
              <a:rPr lang="en-US" altLang="zh-TW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Delete()</a:t>
            </a:r>
          </a:p>
          <a:p>
            <a:pPr lvl="2" eaLnBrk="1" hangingPunct="1"/>
            <a:r>
              <a:rPr lang="en-US" altLang="zh-TW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Union</a:t>
            </a:r>
          </a:p>
          <a:p>
            <a:pPr lvl="2" eaLnBrk="1" hangingPunct="1"/>
            <a:r>
              <a:rPr lang="en-US" altLang="zh-TW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Intersection()</a:t>
            </a:r>
          </a:p>
          <a:p>
            <a:pPr lvl="2" eaLnBrk="1" hangingPunct="1"/>
            <a:r>
              <a:rPr lang="en-US" altLang="zh-TW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Difference</a:t>
            </a:r>
          </a:p>
          <a:p>
            <a:pPr lvl="2" eaLnBrk="1" hangingPunct="1"/>
            <a:r>
              <a:rPr lang="en-US" altLang="zh-TW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isIn</a:t>
            </a:r>
            <a:r>
              <a:rPr lang="en-US" altLang="zh-TW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CE593B-3CA9-4E1E-A74B-9DCF1E4F2188}" type="slidenum">
              <a:rPr lang="en-US" altLang="zh-TW" smtClean="0">
                <a:latin typeface="Arial" charset="0"/>
              </a:rPr>
              <a:pPr/>
              <a:t>5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4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Contents 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Abstract Data Type (ADT)</a:t>
            </a:r>
            <a:endParaRPr lang="en-US" altLang="zh-TW" b="1" i="1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Functions Usually Used </a:t>
            </a:r>
          </a:p>
          <a:p>
            <a:pPr eaLnBrk="1" hangingPunct="1"/>
            <a:r>
              <a:rPr lang="en-US" altLang="zh-TW" dirty="0" smtClean="0"/>
              <a:t>Analysis of Algorithms</a:t>
            </a:r>
          </a:p>
          <a:p>
            <a:pPr eaLnBrk="1" hangingPunct="1"/>
            <a:r>
              <a:rPr lang="en-US" altLang="zh-TW" dirty="0" smtClean="0"/>
              <a:t>Simple Justification Techniques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0139E9-79B5-417F-BD03-CE27832BE832}" type="slidenum">
              <a:rPr lang="en-US" altLang="zh-TW" smtClean="0">
                <a:latin typeface="Arial" charset="0"/>
              </a:rPr>
              <a:pPr/>
              <a:t>6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Important Functions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To analyze the </a:t>
            </a:r>
            <a:r>
              <a:rPr lang="en-US" altLang="zh-TW" i="1" dirty="0" smtClean="0">
                <a:solidFill>
                  <a:srgbClr val="0000FF"/>
                </a:solidFill>
              </a:rPr>
              <a:t>running time </a:t>
            </a:r>
            <a:r>
              <a:rPr lang="en-US" altLang="zh-TW" dirty="0" smtClean="0"/>
              <a:t>of an algorithm, we associate the algorithm with a </a:t>
            </a:r>
            <a:r>
              <a:rPr lang="en-US" altLang="zh-TW" dirty="0" smtClean="0">
                <a:solidFill>
                  <a:srgbClr val="0000FF"/>
                </a:solidFill>
              </a:rPr>
              <a:t>function </a:t>
            </a:r>
            <a:r>
              <a:rPr lang="en-US" altLang="zh-TW" b="1" i="1" dirty="0" smtClean="0">
                <a:solidFill>
                  <a:srgbClr val="0000FF"/>
                </a:solidFill>
              </a:rPr>
              <a:t>f</a:t>
            </a:r>
            <a:r>
              <a:rPr lang="en-US" altLang="zh-TW" dirty="0" smtClean="0">
                <a:solidFill>
                  <a:srgbClr val="0000FF"/>
                </a:solidFill>
              </a:rPr>
              <a:t>(</a:t>
            </a:r>
            <a:r>
              <a:rPr lang="en-US" altLang="zh-TW" b="1" i="1" dirty="0" smtClean="0">
                <a:solidFill>
                  <a:srgbClr val="0000FF"/>
                </a:solidFill>
              </a:rPr>
              <a:t>n</a:t>
            </a:r>
            <a:r>
              <a:rPr lang="en-US" altLang="zh-TW" dirty="0" smtClean="0">
                <a:solidFill>
                  <a:srgbClr val="0000FF"/>
                </a:solidFill>
              </a:rPr>
              <a:t>) </a:t>
            </a:r>
            <a:r>
              <a:rPr lang="en-US" altLang="zh-TW" dirty="0" smtClean="0"/>
              <a:t>that </a:t>
            </a:r>
            <a:r>
              <a:rPr lang="en-US" altLang="zh-TW" i="1" dirty="0" smtClean="0">
                <a:solidFill>
                  <a:srgbClr val="FF0000"/>
                </a:solidFill>
              </a:rPr>
              <a:t>characterizes the running time of the algorithm as a function of the input size n</a:t>
            </a:r>
            <a:r>
              <a:rPr lang="en-US" altLang="zh-TW" dirty="0" smtClean="0"/>
              <a:t>.</a:t>
            </a:r>
          </a:p>
          <a:p>
            <a:pPr eaLnBrk="1" hangingPunct="1"/>
            <a:r>
              <a:rPr lang="en-US" altLang="zh-TW" dirty="0" smtClean="0"/>
              <a:t>In this course, some basic functions will be usually used.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8B4FCB-1B28-4EC3-82D1-C05A5E718BAA}" type="slidenum">
              <a:rPr lang="en-US" altLang="zh-TW" smtClean="0">
                <a:latin typeface="Arial" charset="0"/>
              </a:rPr>
              <a:pPr/>
              <a:t>7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5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Some Common Functions (1)</a:t>
            </a:r>
          </a:p>
        </p:txBody>
      </p:sp>
      <p:sp>
        <p:nvSpPr>
          <p:cNvPr id="1907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Constant function</a:t>
            </a:r>
            <a:r>
              <a:rPr lang="en-US" altLang="zh-TW" dirty="0" smtClean="0"/>
              <a:t>: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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c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c</a:t>
            </a:r>
            <a:r>
              <a:rPr lang="en-US" altLang="zh-TW" dirty="0" smtClean="0"/>
              <a:t> is a constant.</a:t>
            </a:r>
          </a:p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Linear function</a:t>
            </a:r>
            <a:r>
              <a:rPr lang="en-US" altLang="zh-TW" dirty="0" smtClean="0"/>
              <a:t>: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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cn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c</a:t>
            </a:r>
            <a:r>
              <a:rPr lang="en-US" altLang="zh-TW" dirty="0" smtClean="0"/>
              <a:t> is a constant.</a:t>
            </a:r>
            <a:endParaRPr lang="en-US" altLang="zh-TW" i="1" dirty="0" smtClean="0"/>
          </a:p>
          <a:p>
            <a:pPr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Quadratic function</a:t>
            </a:r>
            <a:r>
              <a:rPr lang="en-US" altLang="zh-TW" dirty="0" smtClean="0"/>
              <a:t>: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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cn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c</a:t>
            </a:r>
            <a:r>
              <a:rPr lang="en-US" altLang="zh-TW" dirty="0" smtClean="0"/>
              <a:t> is a constant.</a:t>
            </a:r>
          </a:p>
          <a:p>
            <a:pPr lvl="1" eaLnBrk="1" hangingPunct="1"/>
            <a:r>
              <a:rPr lang="en-US" altLang="zh-TW" dirty="0" smtClean="0"/>
              <a:t>Nested loops</a:t>
            </a:r>
          </a:p>
          <a:p>
            <a:pPr lvl="1" eaLnBrk="1" hangingPunct="1"/>
            <a:r>
              <a:rPr lang="en-US" altLang="zh-TW" dirty="0" smtClean="0"/>
              <a:t> 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B2C510-B682-4A9B-9852-C1552A9982FB}" type="slidenum">
              <a:rPr lang="en-US" altLang="zh-TW" smtClean="0">
                <a:latin typeface="Arial" charset="0"/>
              </a:rPr>
              <a:pPr/>
              <a:t>8</a:t>
            </a:fld>
            <a:endParaRPr lang="en-US" altLang="zh-TW" smtClean="0">
              <a:latin typeface="Arial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7" y="4192652"/>
            <a:ext cx="5641975" cy="77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17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0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0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0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0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77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Some Common Functions (2)</a:t>
            </a:r>
          </a:p>
        </p:txBody>
      </p:sp>
      <p:sp>
        <p:nvSpPr>
          <p:cNvPr id="1909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Cubic function and other polynomials: </a:t>
            </a:r>
          </a:p>
          <a:p>
            <a:pPr lvl="1"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Cubic function</a:t>
            </a:r>
            <a:r>
              <a:rPr lang="en-US" altLang="zh-TW" dirty="0" smtClean="0"/>
              <a:t>,</a:t>
            </a:r>
            <a:r>
              <a:rPr lang="en-US" altLang="zh-TW" i="1" dirty="0" smtClean="0"/>
              <a:t> 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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n</a:t>
            </a:r>
            <a:r>
              <a:rPr lang="en-US" altLang="zh-TW" i="1" baseline="30000" dirty="0" smtClean="0"/>
              <a:t>3</a:t>
            </a:r>
            <a:r>
              <a:rPr lang="en-US" altLang="zh-TW" dirty="0" smtClean="0"/>
              <a:t>.</a:t>
            </a:r>
          </a:p>
          <a:p>
            <a:pPr lvl="1" eaLnBrk="1" hangingPunct="1"/>
            <a:r>
              <a:rPr lang="en-US" altLang="zh-TW" b="1" i="1" dirty="0" smtClean="0">
                <a:solidFill>
                  <a:srgbClr val="0000CC"/>
                </a:solidFill>
              </a:rPr>
              <a:t>Polynomial of degree d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= </a:t>
            </a:r>
            <a:r>
              <a:rPr lang="en-US" altLang="zh-TW" i="1" dirty="0" smtClean="0"/>
              <a:t>a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+</a:t>
            </a:r>
            <a:r>
              <a:rPr lang="en-US" altLang="zh-TW" i="1" dirty="0" smtClean="0"/>
              <a:t>a</a:t>
            </a:r>
            <a:r>
              <a:rPr lang="en-US" altLang="zh-TW" baseline="-25000" dirty="0" smtClean="0"/>
              <a:t>1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+</a:t>
            </a:r>
            <a:r>
              <a:rPr lang="en-US" altLang="zh-TW" i="1" dirty="0" smtClean="0"/>
              <a:t>a</a:t>
            </a:r>
            <a:r>
              <a:rPr lang="en-US" altLang="zh-TW" baseline="-25000" dirty="0" smtClean="0"/>
              <a:t>2</a:t>
            </a:r>
            <a:r>
              <a:rPr lang="en-US" altLang="zh-TW" i="1" dirty="0" smtClean="0"/>
              <a:t>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+ … +</a:t>
            </a:r>
            <a:r>
              <a:rPr lang="en-US" altLang="zh-TW" i="1" dirty="0" err="1" smtClean="0"/>
              <a:t>a</a:t>
            </a:r>
            <a:r>
              <a:rPr lang="en-US" altLang="zh-TW" i="1" baseline="-25000" dirty="0" err="1" smtClean="0"/>
              <a:t>d</a:t>
            </a:r>
            <a:r>
              <a:rPr lang="en-US" altLang="zh-TW" i="1" dirty="0" err="1" smtClean="0"/>
              <a:t>n</a:t>
            </a:r>
            <a:r>
              <a:rPr lang="en-US" altLang="zh-TW" i="1" baseline="30000" dirty="0" err="1" smtClean="0"/>
              <a:t>d</a:t>
            </a:r>
            <a:r>
              <a:rPr lang="en-US" altLang="zh-TW" dirty="0" smtClean="0"/>
              <a:t>, where </a:t>
            </a:r>
            <a:r>
              <a:rPr lang="en-US" altLang="zh-TW" i="1" dirty="0" smtClean="0"/>
              <a:t>a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,</a:t>
            </a:r>
            <a:r>
              <a:rPr lang="en-US" altLang="zh-TW" i="1" dirty="0" smtClean="0"/>
              <a:t>a</a:t>
            </a:r>
            <a:r>
              <a:rPr lang="en-US" altLang="zh-TW" baseline="-25000" dirty="0" smtClean="0"/>
              <a:t>1</a:t>
            </a:r>
            <a:r>
              <a:rPr lang="en-US" altLang="zh-TW" i="1" dirty="0" smtClean="0"/>
              <a:t>,a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 …, </a:t>
            </a:r>
            <a:r>
              <a:rPr lang="en-US" altLang="zh-TW" i="1" dirty="0" smtClean="0"/>
              <a:t>a</a:t>
            </a:r>
            <a:r>
              <a:rPr lang="en-US" altLang="zh-TW" i="1" baseline="-25000" dirty="0" smtClean="0"/>
              <a:t>d</a:t>
            </a:r>
            <a:r>
              <a:rPr lang="en-US" altLang="zh-TW" dirty="0" smtClean="0"/>
              <a:t> are </a:t>
            </a:r>
            <a:r>
              <a:rPr lang="en-US" altLang="zh-TW" b="1" i="1" dirty="0" smtClean="0"/>
              <a:t>coefficients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a</a:t>
            </a:r>
            <a:r>
              <a:rPr lang="en-US" altLang="zh-TW" i="1" baseline="-25000" dirty="0" smtClean="0"/>
              <a:t>d</a:t>
            </a:r>
            <a:r>
              <a:rPr lang="en-US" altLang="zh-TW" dirty="0" smtClean="0"/>
              <a:t>≠0.</a:t>
            </a:r>
          </a:p>
          <a:p>
            <a:pPr lvl="1" eaLnBrk="1" hangingPunct="1"/>
            <a:r>
              <a:rPr lang="en-US" altLang="zh-TW" dirty="0" smtClean="0"/>
              <a:t>using the notation of </a:t>
            </a:r>
            <a:r>
              <a:rPr lang="en-US" altLang="zh-TW" b="1" i="1" dirty="0" smtClean="0"/>
              <a:t>summation</a:t>
            </a:r>
            <a:r>
              <a:rPr lang="en-US" altLang="zh-TW" dirty="0" smtClean="0"/>
              <a:t> Σ, a polynomial of degree </a:t>
            </a:r>
            <a:r>
              <a:rPr lang="en-US" altLang="zh-TW" i="1" dirty="0" smtClean="0"/>
              <a:t>d</a:t>
            </a:r>
            <a:r>
              <a:rPr lang="en-US" altLang="zh-TW" dirty="0" smtClean="0"/>
              <a:t> is 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D38116-B6FB-4662-94A1-C9D9FF4208CA}" type="slidenum">
              <a:rPr lang="en-US" altLang="zh-TW" smtClean="0">
                <a:latin typeface="Arial" charset="0"/>
              </a:rPr>
              <a:pPr/>
              <a:t>9</a:t>
            </a:fld>
            <a:endParaRPr lang="en-US" altLang="zh-TW" smtClean="0">
              <a:latin typeface="Arial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13" y="4340081"/>
            <a:ext cx="2873003" cy="109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97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0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0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976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begin{document}&#10;\[ \sum_{i=1}^{n} i = \frac{n(n+1)}{2}, \mbox{ for any integer } n\geq 1. 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394.9808"/>
  <p:tag name="PICTUREFILESIZE" val="38579"/>
  <p:tag name="TEXPOINTSCALING" val="1.124738215123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f(n) = \sum_{i=0}^d a_i n^i.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151.9803"/>
  <p:tag name="PICTUREFILESIZE" val="2016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\sum_{i=0}^n a^i = 1 + a + a^2+\cdots+a^n = \frac{a^{n+1}-1}{a-1}.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417.0009"/>
  <p:tag name="PICTUREFILESIZE" val="3399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 A[i]=\frac{\sum_{j=0}^iX[j]}{i+1}.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172.9803"/>
  <p:tag name="PICTUREFILESIZE" val="23661"/>
</p:tagLst>
</file>

<file path=ppt/theme/theme1.xml><?xml version="1.0" encoding="utf-8"?>
<a:theme xmlns:a="http://schemas.openxmlformats.org/drawingml/2006/main" name="Office Theme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942</TotalTime>
  <Words>2928</Words>
  <Application>Microsoft Office PowerPoint</Application>
  <PresentationFormat>寬螢幕</PresentationFormat>
  <Paragraphs>459</Paragraphs>
  <Slides>48</Slides>
  <Notes>44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8" baseType="lpstr">
      <vt:lpstr>新細明體</vt:lpstr>
      <vt:lpstr>標楷體</vt:lpstr>
      <vt:lpstr>Arial</vt:lpstr>
      <vt:lpstr>Calibri</vt:lpstr>
      <vt:lpstr>Monotype Corsiva</vt:lpstr>
      <vt:lpstr>Symbol</vt:lpstr>
      <vt:lpstr>Tahoma</vt:lpstr>
      <vt:lpstr>Times New Roman</vt:lpstr>
      <vt:lpstr>Wingdings</vt:lpstr>
      <vt:lpstr>Office Theme</vt:lpstr>
      <vt:lpstr>Analysis Tools</vt:lpstr>
      <vt:lpstr>Contents </vt:lpstr>
      <vt:lpstr>Abstract Data Types (ADTs)</vt:lpstr>
      <vt:lpstr>Example – Stock Trading System</vt:lpstr>
      <vt:lpstr>Example – Sets</vt:lpstr>
      <vt:lpstr>Contents </vt:lpstr>
      <vt:lpstr>Important Functions</vt:lpstr>
      <vt:lpstr>Some Common Functions (1)</vt:lpstr>
      <vt:lpstr>Some Common Functions (2)</vt:lpstr>
      <vt:lpstr>Some Common Functions (3)</vt:lpstr>
      <vt:lpstr>Some Common Functions (4)</vt:lpstr>
      <vt:lpstr>Some Common Functions (5)</vt:lpstr>
      <vt:lpstr>Contents </vt:lpstr>
      <vt:lpstr>Data Structures vs. Algorithms</vt:lpstr>
      <vt:lpstr>Are They Good?</vt:lpstr>
      <vt:lpstr>Running Time</vt:lpstr>
      <vt:lpstr>Limitations on Experiments</vt:lpstr>
      <vt:lpstr>Analysis Methodology</vt:lpstr>
      <vt:lpstr>Analysis of Algorithms</vt:lpstr>
      <vt:lpstr>Primitive Operations</vt:lpstr>
      <vt:lpstr>Counting Primitive Operations</vt:lpstr>
      <vt:lpstr>Best-case vs. Worst-case</vt:lpstr>
      <vt:lpstr>Average- vs. Worst-case Analysis</vt:lpstr>
      <vt:lpstr>Estimating Running Time</vt:lpstr>
      <vt:lpstr>Growth Rate of Running Time</vt:lpstr>
      <vt:lpstr>Simplified Analysis</vt:lpstr>
      <vt:lpstr>Big-Oh Notation</vt:lpstr>
      <vt:lpstr>Figure – Big “oh” </vt:lpstr>
      <vt:lpstr>More Big-Oh Examples</vt:lpstr>
      <vt:lpstr>Interpreting Big-Oh</vt:lpstr>
      <vt:lpstr>Big-Oh and Growth Rate</vt:lpstr>
      <vt:lpstr>Properties of Big-Oh Notation</vt:lpstr>
      <vt:lpstr>Big-Oh Rules</vt:lpstr>
      <vt:lpstr>Asymptotic Analysis</vt:lpstr>
      <vt:lpstr>Asymptotic Running Time </vt:lpstr>
      <vt:lpstr>Using the Big-Oh Notation</vt:lpstr>
      <vt:lpstr>Prefix Averages – Algorithm 1</vt:lpstr>
      <vt:lpstr>Analysis of Algorithm 1</vt:lpstr>
      <vt:lpstr>Prefix Averages – Algorithm 2</vt:lpstr>
      <vt:lpstr>Analysis of Algorithm 2</vt:lpstr>
      <vt:lpstr>Relatives of Big-Oh</vt:lpstr>
      <vt:lpstr>Figure – Big Omega</vt:lpstr>
      <vt:lpstr>Figure – Big Theta</vt:lpstr>
      <vt:lpstr>Intuition for Asymptotic Notation</vt:lpstr>
      <vt:lpstr>Example – Relatives of Big-Oh</vt:lpstr>
      <vt:lpstr>Math you need to review</vt:lpstr>
      <vt:lpstr>Contents </vt:lpstr>
      <vt:lpstr>Simple Justification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Spring 2020</dc:title>
  <dc:creator>Chuan-Ming Liu</dc:creator>
  <cp:lastModifiedBy>Chuan-Ming Liu</cp:lastModifiedBy>
  <cp:revision>87</cp:revision>
  <cp:lastPrinted>2021-03-14T10:00:23Z</cp:lastPrinted>
  <dcterms:created xsi:type="dcterms:W3CDTF">2020-07-20T07:39:49Z</dcterms:created>
  <dcterms:modified xsi:type="dcterms:W3CDTF">2021-03-28T23:54:25Z</dcterms:modified>
</cp:coreProperties>
</file>