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1" r:id="rId5"/>
    <p:sldId id="259" r:id="rId6"/>
    <p:sldId id="260" r:id="rId7"/>
    <p:sldId id="31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DB51-259A-456A-BD4B-0002EB65724E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B32C-D0B5-4E5F-A8D1-8C24988DED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7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1B825-D5ED-4C4B-AEF9-00C5D66DA862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1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4E081-CD73-47B4-AD20-775EF495B1DB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E3604-503F-4629-8BC0-83BD73AE2917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C2939-443E-4C52-BCCA-26C5A43B1986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B4889-F7FB-4E07-B04A-2A05E7BD3639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9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EAA02-FC17-4AE3-9F17-0963269CE02D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265BB-91D3-4EA9-8FDA-BED7CF8208F0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35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C53D2-CDD9-4B78-98E2-A88472BCD3B3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D664B-2C29-48CC-8A45-6ACB0EDCC2B0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5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2C635-3BA6-4C87-B1B8-87A7EC4447EB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0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2BEB3-1AC5-47A9-9882-6DAAE6B99470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4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1FAD5-DE5D-4730-82F7-650D1F0133FF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67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0230C-6C19-4287-A2AB-6AD3D76F322B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3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D832C-E92B-4EDC-983E-0E9800C4169E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39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D807C-9091-40C8-AAB0-DEEDB5A4669E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9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E1C9-729C-4655-821A-C743CC8D99EE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19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F357D-5BF5-4342-84A0-CB5CB6F2E162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6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7C133-85AA-48AE-9CF1-9ED265888408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14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1AB84-8570-4A1E-9D74-5FF9A847CE42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54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24797-2ECA-47D3-A889-C013FFD2EEA0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42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E24F0-EB70-4AAF-A2E6-873EDC109ADA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82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E8666-174F-4EB4-995D-E5091BF84F94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494CD-DE05-46A1-99EF-3B593C56DAE0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5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DDCD4-23C8-4D85-AAD3-D9915F3772AE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71DB4-450C-496F-9EB6-7138225BA342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7053E-FF6E-4365-A6A0-419340727DC1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45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4129A-D0AC-461C-99C5-7DD23F81E082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55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2976C-23DF-47A2-BB13-446F48D98B7F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4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BE924C-DB38-4030-83F0-005C097F1CE4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83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B2EF3-E6CD-46F0-9DD4-839502AC1753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85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53B27-1ABE-4F64-A0CE-F1489380FCC6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15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E069-573D-4421-84B7-F84F62FDE75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4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022E3-93A3-4EF3-B897-B6CD992A9035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9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E276B-4B83-4D26-BB09-920D6FCA5056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9F1C2-BF77-4BE7-83C2-E58992399C1B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24F79-4528-4C9E-865A-9E4EF85A3F48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05CFC-4344-4066-9B23-7281B180CC32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1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39B0-948B-4E3F-9E6F-8F54DBC30B8D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875" y="858838"/>
            <a:ext cx="7634288" cy="42957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7394A-1F4A-4D22-820D-F2B509B3D2FF}" type="datetime1">
              <a:rPr lang="zh-TW" altLang="en-US" smtClean="0"/>
              <a:t>2021/10/24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CSIE, NTUT, TAIWAN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0904-BFB6-4377-884B-8F98134625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47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395587" y="648494"/>
            <a:ext cx="9680181" cy="2387600"/>
          </a:xfrm>
        </p:spPr>
        <p:txBody>
          <a:bodyPr anchor="ctr" anchorCtr="0"/>
          <a:lstStyle/>
          <a:p>
            <a:r>
              <a:rPr lang="en-US" altLang="zh-TW" dirty="0"/>
              <a:t>Arrays, Stacks, and  Queues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7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8B8B4-3077-4D65-9372-C06F92DC76D7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Removal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Remove and return an entry from the array</a:t>
            </a:r>
          </a:p>
          <a:p>
            <a:pPr eaLnBrk="1" hangingPunct="1"/>
            <a:r>
              <a:rPr lang="en-US" altLang="zh-TW" smtClean="0"/>
              <a:t>How to implement the operation:</a:t>
            </a:r>
          </a:p>
          <a:p>
            <a:pPr lvl="1" eaLnBrk="1" hangingPunct="1"/>
            <a:r>
              <a:rPr lang="en-US" altLang="zh-TW" smtClean="0"/>
              <a:t>If the index is out of bound, an exception</a:t>
            </a:r>
          </a:p>
          <a:p>
            <a:pPr lvl="1" eaLnBrk="1" hangingPunct="1"/>
            <a:r>
              <a:rPr lang="en-US" altLang="zh-TW" smtClean="0"/>
              <a:t>Else, remove the entry according to the index and all the entries on the right shift one position to the left</a:t>
            </a:r>
          </a:p>
          <a:p>
            <a:pPr lvl="1" eaLnBrk="1" hangingPunct="1"/>
            <a:endParaRPr lang="en-US" altLang="zh-TW" b="1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886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116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43434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99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8006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89</a:t>
            </a:r>
          </a:p>
        </p:txBody>
      </p:sp>
      <p:sp>
        <p:nvSpPr>
          <p:cNvPr id="1907719" name="Rectangle 7"/>
          <p:cNvSpPr>
            <a:spLocks noChangeArrowheads="1"/>
          </p:cNvSpPr>
          <p:nvPr/>
        </p:nvSpPr>
        <p:spPr bwMode="auto">
          <a:xfrm>
            <a:off x="57150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56</a:t>
            </a:r>
          </a:p>
        </p:txBody>
      </p: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52578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78</a:t>
            </a:r>
          </a:p>
        </p:txBody>
      </p:sp>
      <p:sp>
        <p:nvSpPr>
          <p:cNvPr id="1907721" name="Rectangle 9"/>
          <p:cNvSpPr>
            <a:spLocks noChangeArrowheads="1"/>
          </p:cNvSpPr>
          <p:nvPr/>
        </p:nvSpPr>
        <p:spPr bwMode="auto">
          <a:xfrm>
            <a:off x="6172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34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66294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70866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80010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75438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grpSp>
        <p:nvGrpSpPr>
          <p:cNvPr id="12304" name="Group 14"/>
          <p:cNvGrpSpPr>
            <a:grpSpLocks/>
          </p:cNvGrpSpPr>
          <p:nvPr/>
        </p:nvGrpSpPr>
        <p:grpSpPr bwMode="auto">
          <a:xfrm>
            <a:off x="3962400" y="4803775"/>
            <a:ext cx="4451350" cy="457200"/>
            <a:chOff x="1296" y="2162"/>
            <a:chExt cx="2804" cy="288"/>
          </a:xfrm>
        </p:grpSpPr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29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0</a:t>
              </a: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58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87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216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2311" name="Text Box 19"/>
            <p:cNvSpPr txBox="1">
              <a:spLocks noChangeArrowheads="1"/>
            </p:cNvSpPr>
            <p:nvPr/>
          </p:nvSpPr>
          <p:spPr bwMode="auto">
            <a:xfrm>
              <a:off x="244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273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  <p:sp>
          <p:nvSpPr>
            <p:cNvPr id="12313" name="Text Box 21"/>
            <p:cNvSpPr txBox="1">
              <a:spLocks noChangeArrowheads="1"/>
            </p:cNvSpPr>
            <p:nvPr/>
          </p:nvSpPr>
          <p:spPr bwMode="auto">
            <a:xfrm>
              <a:off x="302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  <p:sp>
          <p:nvSpPr>
            <p:cNvPr id="12314" name="Text Box 22"/>
            <p:cNvSpPr txBox="1">
              <a:spLocks noChangeArrowheads="1"/>
            </p:cNvSpPr>
            <p:nvPr/>
          </p:nvSpPr>
          <p:spPr bwMode="auto">
            <a:xfrm>
              <a:off x="331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2315" name="Text Box 23"/>
            <p:cNvSpPr txBox="1">
              <a:spLocks noChangeArrowheads="1"/>
            </p:cNvSpPr>
            <p:nvPr/>
          </p:nvSpPr>
          <p:spPr bwMode="auto">
            <a:xfrm>
              <a:off x="360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  <p:sp>
          <p:nvSpPr>
            <p:cNvPr id="12316" name="Text Box 24"/>
            <p:cNvSpPr txBox="1">
              <a:spLocks noChangeArrowheads="1"/>
            </p:cNvSpPr>
            <p:nvPr/>
          </p:nvSpPr>
          <p:spPr bwMode="auto">
            <a:xfrm>
              <a:off x="388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sp>
        <p:nvSpPr>
          <p:cNvPr id="1907737" name="Rectangle 25"/>
          <p:cNvSpPr>
            <a:spLocks noChangeArrowheads="1"/>
          </p:cNvSpPr>
          <p:nvPr/>
        </p:nvSpPr>
        <p:spPr bwMode="auto">
          <a:xfrm>
            <a:off x="5257800" y="5334000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907738" name="Rectangle 26"/>
          <p:cNvSpPr>
            <a:spLocks noChangeArrowheads="1"/>
          </p:cNvSpPr>
          <p:nvPr/>
        </p:nvSpPr>
        <p:spPr bwMode="auto">
          <a:xfrm>
            <a:off x="6172200" y="5334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</p:spTree>
    <p:extLst>
      <p:ext uri="{BB962C8B-B14F-4D97-AF65-F5344CB8AC3E}">
        <p14:creationId xmlns:p14="http://schemas.microsoft.com/office/powerpoint/2010/main" val="28068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07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-0.03906 -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0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375 1.85185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0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0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19" grpId="0" animBg="1"/>
      <p:bldP spid="1907720" grpId="0" animBg="1"/>
      <p:bldP spid="1907721" grpId="0" animBg="1"/>
      <p:bldP spid="1907737" grpId="0" animBg="1"/>
      <p:bldP spid="1907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1D1E0-7E9E-41FB-B598-E619053EBBAC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Two-dimensional Arrays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657344" cy="43513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two-dimensional array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pPr lvl="1"/>
            <a:r>
              <a:rPr lang="en-US" altLang="zh-TW" dirty="0" smtClean="0"/>
              <a:t>is an array with each of its cells being another array</a:t>
            </a:r>
          </a:p>
          <a:p>
            <a:pPr lvl="1"/>
            <a:r>
              <a:rPr lang="en-US" altLang="zh-TW" dirty="0" smtClean="0"/>
              <a:t>is sometimes called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matrix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99" y="2022284"/>
            <a:ext cx="5076825" cy="3352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40253" y="5375084"/>
            <a:ext cx="3475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i="1" dirty="0"/>
              <a:t>https://refreshjava.com/java/multi-dimensional-array</a:t>
            </a:r>
          </a:p>
        </p:txBody>
      </p:sp>
    </p:spTree>
    <p:extLst>
      <p:ext uri="{BB962C8B-B14F-4D97-AF65-F5344CB8AC3E}">
        <p14:creationId xmlns:p14="http://schemas.microsoft.com/office/powerpoint/2010/main" val="35273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7C6EB-3EF3-41BF-B84A-B4540C712C03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Extendable Arrays</a:t>
            </a:r>
          </a:p>
        </p:txBody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an overflow occurs and method 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 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add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, or </a:t>
            </a:r>
            <a:r>
              <a:rPr lang="en-US" altLang="zh-TW" i="1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dirty="0" smtClean="0"/>
              <a:t> is called,</a:t>
            </a:r>
          </a:p>
          <a:p>
            <a:pPr lvl="1" eaLnBrk="1" hangingPunct="1"/>
            <a:r>
              <a:rPr lang="en-US" altLang="zh-TW" dirty="0" smtClean="0"/>
              <a:t>Allocate a new array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of size 2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smtClean="0"/>
              <a:t>Copy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to </a:t>
            </a:r>
            <a:r>
              <a:rPr lang="en-US" altLang="zh-TW" b="1" i="1" dirty="0" smtClean="0"/>
              <a:t>B</a:t>
            </a:r>
          </a:p>
          <a:p>
            <a:pPr lvl="1" eaLnBrk="1" hangingPunct="1"/>
            <a:r>
              <a:rPr lang="en-US" altLang="zh-TW" dirty="0" smtClean="0"/>
              <a:t>Set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(now |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|=2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Insert the new element in </a:t>
            </a:r>
            <a:r>
              <a:rPr lang="en-US" altLang="zh-TW" b="1" i="1" dirty="0" smtClean="0"/>
              <a:t>A</a:t>
            </a:r>
          </a:p>
          <a:p>
            <a:pPr eaLnBrk="1" hangingPunct="1"/>
            <a:r>
              <a:rPr lang="en-US" altLang="zh-TW" dirty="0" smtClean="0"/>
              <a:t>This array replacement strategy is known as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extendable array</a:t>
            </a:r>
          </a:p>
        </p:txBody>
      </p:sp>
    </p:spTree>
    <p:extLst>
      <p:ext uri="{BB962C8B-B14F-4D97-AF65-F5344CB8AC3E}">
        <p14:creationId xmlns:p14="http://schemas.microsoft.com/office/powerpoint/2010/main" val="42671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3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3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67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Growing an Extendable Array</a:t>
            </a:r>
          </a:p>
        </p:txBody>
      </p:sp>
      <p:sp>
        <p:nvSpPr>
          <p:cNvPr id="1536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82A2C-F492-4924-B41D-22C59816C417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3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14194" y="2709042"/>
            <a:ext cx="6048703" cy="187325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How large should the new array be?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incremental strategy</a:t>
            </a:r>
            <a:r>
              <a:rPr lang="en-US" altLang="zh-TW" dirty="0" smtClean="0">
                <a:ea typeface="新細明體" pitchFamily="18" charset="-120"/>
              </a:rPr>
              <a:t>: increase the size by a constant </a:t>
            </a:r>
            <a:r>
              <a:rPr lang="en-US" altLang="zh-TW" b="1" i="1" dirty="0" smtClean="0">
                <a:ea typeface="新細明體" pitchFamily="18" charset="-120"/>
              </a:rPr>
              <a:t>c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doubling strategy</a:t>
            </a:r>
            <a:r>
              <a:rPr lang="en-US" altLang="zh-TW" dirty="0" smtClean="0">
                <a:ea typeface="新細明體" pitchFamily="18" charset="-120"/>
              </a:rPr>
              <a:t>: double the size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948152"/>
            <a:ext cx="1524000" cy="381000"/>
            <a:chOff x="960" y="1296"/>
            <a:chExt cx="576" cy="144"/>
          </a:xfrm>
        </p:grpSpPr>
        <p:sp>
          <p:nvSpPr>
            <p:cNvPr id="15384" name="Rectangle 5"/>
            <p:cNvSpPr>
              <a:spLocks noChangeArrowheads="1"/>
            </p:cNvSpPr>
            <p:nvPr/>
          </p:nvSpPr>
          <p:spPr bwMode="auto">
            <a:xfrm>
              <a:off x="96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5" name="Rectangle 6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Rectangle 7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Rectangle 8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793" name="Text Box 9"/>
          <p:cNvSpPr txBox="1">
            <a:spLocks noChangeArrowheads="1"/>
          </p:cNvSpPr>
          <p:nvPr/>
        </p:nvSpPr>
        <p:spPr bwMode="auto">
          <a:xfrm>
            <a:off x="838200" y="28719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A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95400" y="3938752"/>
            <a:ext cx="3048000" cy="381000"/>
            <a:chOff x="2160" y="1728"/>
            <a:chExt cx="1536" cy="192"/>
          </a:xfrm>
        </p:grpSpPr>
        <p:sp>
          <p:nvSpPr>
            <p:cNvPr id="15376" name="Rectangle 11"/>
            <p:cNvSpPr>
              <a:spLocks noChangeArrowheads="1"/>
            </p:cNvSpPr>
            <p:nvPr/>
          </p:nvSpPr>
          <p:spPr bwMode="auto">
            <a:xfrm>
              <a:off x="2160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7" name="Rectangle 12"/>
            <p:cNvSpPr>
              <a:spLocks noChangeArrowheads="1"/>
            </p:cNvSpPr>
            <p:nvPr/>
          </p:nvSpPr>
          <p:spPr bwMode="auto">
            <a:xfrm>
              <a:off x="2352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8" name="Rectangle 13"/>
            <p:cNvSpPr>
              <a:spLocks noChangeArrowheads="1"/>
            </p:cNvSpPr>
            <p:nvPr/>
          </p:nvSpPr>
          <p:spPr bwMode="auto">
            <a:xfrm>
              <a:off x="2736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9" name="Rectangle 14"/>
            <p:cNvSpPr>
              <a:spLocks noChangeArrowheads="1"/>
            </p:cNvSpPr>
            <p:nvPr/>
          </p:nvSpPr>
          <p:spPr bwMode="auto">
            <a:xfrm>
              <a:off x="2544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0" name="Rectangle 15"/>
            <p:cNvSpPr>
              <a:spLocks noChangeArrowheads="1"/>
            </p:cNvSpPr>
            <p:nvPr/>
          </p:nvSpPr>
          <p:spPr bwMode="auto">
            <a:xfrm>
              <a:off x="2928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1" name="Rectangle 16"/>
            <p:cNvSpPr>
              <a:spLocks noChangeArrowheads="1"/>
            </p:cNvSpPr>
            <p:nvPr/>
          </p:nvSpPr>
          <p:spPr bwMode="auto">
            <a:xfrm>
              <a:off x="3120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2" name="Rectangle 17"/>
            <p:cNvSpPr>
              <a:spLocks noChangeArrowheads="1"/>
            </p:cNvSpPr>
            <p:nvPr/>
          </p:nvSpPr>
          <p:spPr bwMode="auto">
            <a:xfrm>
              <a:off x="3504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3" name="Rectangle 18"/>
            <p:cNvSpPr>
              <a:spLocks noChangeArrowheads="1"/>
            </p:cNvSpPr>
            <p:nvPr/>
          </p:nvSpPr>
          <p:spPr bwMode="auto">
            <a:xfrm>
              <a:off x="3312" y="1728"/>
              <a:ext cx="1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803" name="Text Box 19"/>
          <p:cNvSpPr txBox="1">
            <a:spLocks noChangeArrowheads="1"/>
          </p:cNvSpPr>
          <p:nvPr/>
        </p:nvSpPr>
        <p:spPr bwMode="auto">
          <a:xfrm>
            <a:off x="838200" y="38625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B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95400" y="2948152"/>
            <a:ext cx="1524000" cy="381000"/>
            <a:chOff x="960" y="1296"/>
            <a:chExt cx="576" cy="144"/>
          </a:xfrm>
        </p:grpSpPr>
        <p:sp>
          <p:nvSpPr>
            <p:cNvPr id="15372" name="Rectangle 21"/>
            <p:cNvSpPr>
              <a:spLocks noChangeArrowheads="1"/>
            </p:cNvSpPr>
            <p:nvPr/>
          </p:nvSpPr>
          <p:spPr bwMode="auto">
            <a:xfrm>
              <a:off x="96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Rectangle 22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Rectangle 23"/>
            <p:cNvSpPr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Rectangle 24"/>
            <p:cNvSpPr>
              <a:spLocks noChangeArrowheads="1"/>
            </p:cNvSpPr>
            <p:nvPr/>
          </p:nvSpPr>
          <p:spPr bwMode="auto">
            <a:xfrm>
              <a:off x="124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38809" name="Text Box 25"/>
          <p:cNvSpPr txBox="1">
            <a:spLocks noChangeArrowheads="1"/>
          </p:cNvSpPr>
          <p:nvPr/>
        </p:nvSpPr>
        <p:spPr bwMode="auto">
          <a:xfrm>
            <a:off x="838200" y="386255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8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3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3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58E-6 L 3.33333E-6 0.144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038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038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3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3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3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787" grpId="0" build="p"/>
      <p:bldP spid="2038793" grpId="0"/>
      <p:bldP spid="2038793" grpId="1"/>
      <p:bldP spid="2038803" grpId="0"/>
      <p:bldP spid="2038803" grpId="1"/>
      <p:bldP spid="20388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Comparison of the Strategies</a:t>
            </a:r>
          </a:p>
        </p:txBody>
      </p:sp>
      <p:sp>
        <p:nvSpPr>
          <p:cNvPr id="204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insertion of an element to be the last element is defined as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 operation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Comparing by analyzing the total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needed to perform a series of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push operations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Assume that we start with an empty stack represented by an array of size 1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call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amortized time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of a </a:t>
            </a:r>
            <a:r>
              <a:rPr lang="en-US" altLang="zh-TW" i="1" dirty="0" smtClean="0">
                <a:ea typeface="新細明體" pitchFamily="18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 operation the average time taken by a push over the series of operations, </a:t>
            </a:r>
            <a:r>
              <a:rPr lang="en-US" altLang="zh-TW" i="1" dirty="0" smtClean="0">
                <a:ea typeface="新細明體" pitchFamily="18" charset="-120"/>
              </a:rPr>
              <a:t>i.e</a:t>
            </a:r>
            <a:r>
              <a:rPr lang="en-US" altLang="zh-TW" dirty="0" smtClean="0">
                <a:ea typeface="新細明體" pitchFamily="18" charset="-120"/>
              </a:rPr>
              <a:t>., 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)/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63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13126-E7AC-43FB-8DA1-AA853B5F1645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Incremental Strategy Analysis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We replace the array </a:t>
            </a:r>
            <a:r>
              <a:rPr lang="en-US" altLang="zh-TW" b="1" i="1" smtClean="0">
                <a:ea typeface="新細明體" pitchFamily="18" charset="-120"/>
              </a:rPr>
              <a:t>k </a:t>
            </a:r>
            <a:r>
              <a:rPr lang="en-US" altLang="zh-TW" i="1" smtClean="0">
                <a:ea typeface="新細明體" pitchFamily="18" charset="-120"/>
              </a:rPr>
              <a:t>= 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/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The total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of a series of 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push operations is proportional to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i="1" smtClean="0">
                <a:ea typeface="新細明體" pitchFamily="18" charset="-120"/>
              </a:rPr>
              <a:t>+ </a:t>
            </a:r>
            <a:r>
              <a:rPr lang="en-US" altLang="zh-TW" smtClean="0">
                <a:ea typeface="新細明體" pitchFamily="18" charset="-120"/>
              </a:rPr>
              <a:t>2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+ 3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+ 4</a:t>
            </a:r>
            <a:r>
              <a:rPr lang="en-US" altLang="zh-TW" b="1" i="1" smtClean="0">
                <a:ea typeface="新細明體" pitchFamily="18" charset="-120"/>
              </a:rPr>
              <a:t>c </a:t>
            </a:r>
            <a:r>
              <a:rPr lang="en-US" altLang="zh-TW" smtClean="0">
                <a:ea typeface="新細明體" pitchFamily="18" charset="-120"/>
              </a:rPr>
              <a:t>+</a:t>
            </a:r>
            <a:r>
              <a:rPr lang="en-US" altLang="zh-TW" b="1" i="1" smtClean="0">
                <a:ea typeface="新細明體" pitchFamily="18" charset="-120"/>
              </a:rPr>
              <a:t> … </a:t>
            </a:r>
            <a:r>
              <a:rPr lang="en-US" altLang="zh-TW" smtClean="0">
                <a:ea typeface="新細明體" pitchFamily="18" charset="-120"/>
              </a:rPr>
              <a:t>+ </a:t>
            </a:r>
            <a:r>
              <a:rPr lang="en-US" altLang="zh-TW" b="1" i="1" smtClean="0">
                <a:ea typeface="新細明體" pitchFamily="18" charset="-120"/>
              </a:rPr>
              <a:t>kc </a:t>
            </a:r>
            <a:r>
              <a:rPr lang="en-US" altLang="zh-TW" i="1" smtClean="0">
                <a:ea typeface="新細明體" pitchFamily="18" charset="-120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(1 + 2 + 3 + … + </a:t>
            </a:r>
            <a:r>
              <a:rPr lang="en-US" altLang="zh-TW" b="1" i="1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) </a:t>
            </a:r>
            <a:r>
              <a:rPr lang="en-US" altLang="zh-TW" i="1" smtClean="0">
                <a:ea typeface="新細明體" pitchFamily="18" charset="-120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 </a:t>
            </a:r>
            <a:r>
              <a:rPr lang="en-US" altLang="zh-TW" b="1" i="1" smtClean="0">
                <a:ea typeface="新細明體" pitchFamily="18" charset="-120"/>
              </a:rPr>
              <a:t>ck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b="1" i="1" smtClean="0">
                <a:ea typeface="新細明體" pitchFamily="18" charset="-120"/>
              </a:rPr>
              <a:t>k </a:t>
            </a:r>
            <a:r>
              <a:rPr lang="en-US" altLang="zh-TW" smtClean="0">
                <a:ea typeface="新細明體" pitchFamily="18" charset="-12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Since </a:t>
            </a:r>
            <a:r>
              <a:rPr lang="en-US" altLang="zh-TW" b="1" i="1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 is a constant,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</a:rPr>
              <a:t>n</a:t>
            </a:r>
            <a:r>
              <a:rPr lang="en-US" altLang="zh-TW" i="1" smtClean="0">
                <a:ea typeface="新細明體" pitchFamily="18" charset="-120"/>
              </a:rPr>
              <a:t> 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k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i.e.,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The amortized time of a push operation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D1027-99A0-42E0-BD60-C11DC581D2D1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FF0E0-9FF1-4E5B-A050-FD6F72F96322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dirty="0"/>
              <a:t>An array of size 4 and 20 push operations</a:t>
            </a:r>
          </a:p>
        </p:txBody>
      </p:sp>
      <p:sp>
        <p:nvSpPr>
          <p:cNvPr id="2044931" name="Rectangle 3"/>
          <p:cNvSpPr>
            <a:spLocks noChangeArrowheads="1"/>
          </p:cNvSpPr>
          <p:nvPr/>
        </p:nvSpPr>
        <p:spPr bwMode="auto">
          <a:xfrm>
            <a:off x="1263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3848" y="2812723"/>
            <a:ext cx="1524000" cy="381000"/>
            <a:chOff x="3072" y="1920"/>
            <a:chExt cx="960" cy="240"/>
          </a:xfrm>
        </p:grpSpPr>
        <p:sp>
          <p:nvSpPr>
            <p:cNvPr id="18647" name="Rectangle 5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8" name="Rectangle 6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9" name="Rectangle 7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0" name="Rectangle 8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37" name="Rectangle 9"/>
          <p:cNvSpPr>
            <a:spLocks noChangeArrowheads="1"/>
          </p:cNvSpPr>
          <p:nvPr/>
        </p:nvSpPr>
        <p:spPr bwMode="auto">
          <a:xfrm>
            <a:off x="1644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38" name="Rectangle 10"/>
          <p:cNvSpPr>
            <a:spLocks noChangeArrowheads="1"/>
          </p:cNvSpPr>
          <p:nvPr/>
        </p:nvSpPr>
        <p:spPr bwMode="auto">
          <a:xfrm>
            <a:off x="2025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39" name="Rectangle 11"/>
          <p:cNvSpPr>
            <a:spLocks noChangeArrowheads="1"/>
          </p:cNvSpPr>
          <p:nvPr/>
        </p:nvSpPr>
        <p:spPr bwMode="auto">
          <a:xfrm>
            <a:off x="2406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87848" y="2812723"/>
            <a:ext cx="1524000" cy="381000"/>
            <a:chOff x="3072" y="1920"/>
            <a:chExt cx="960" cy="240"/>
          </a:xfrm>
        </p:grpSpPr>
        <p:sp>
          <p:nvSpPr>
            <p:cNvPr id="18643" name="Rectangle 1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4" name="Rectangle 1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5" name="Rectangle 1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6" name="Rectangle 1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63848" y="2812723"/>
            <a:ext cx="1524000" cy="381000"/>
            <a:chOff x="3072" y="1920"/>
            <a:chExt cx="960" cy="240"/>
          </a:xfrm>
        </p:grpSpPr>
        <p:sp>
          <p:nvSpPr>
            <p:cNvPr id="18639" name="Rectangle 1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0" name="Rectangle 1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1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2" name="Rectangle 2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50" name="Rectangle 22"/>
          <p:cNvSpPr>
            <a:spLocks noChangeArrowheads="1"/>
          </p:cNvSpPr>
          <p:nvPr/>
        </p:nvSpPr>
        <p:spPr bwMode="auto">
          <a:xfrm>
            <a:off x="2787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1" name="Rectangle 23"/>
          <p:cNvSpPr>
            <a:spLocks noChangeArrowheads="1"/>
          </p:cNvSpPr>
          <p:nvPr/>
        </p:nvSpPr>
        <p:spPr bwMode="auto">
          <a:xfrm>
            <a:off x="3168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2" name="Rectangle 24"/>
          <p:cNvSpPr>
            <a:spLocks noChangeArrowheads="1"/>
          </p:cNvSpPr>
          <p:nvPr/>
        </p:nvSpPr>
        <p:spPr bwMode="auto">
          <a:xfrm>
            <a:off x="3549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53" name="Rectangle 25"/>
          <p:cNvSpPr>
            <a:spLocks noChangeArrowheads="1"/>
          </p:cNvSpPr>
          <p:nvPr/>
        </p:nvSpPr>
        <p:spPr bwMode="auto">
          <a:xfrm>
            <a:off x="3930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263848" y="3498523"/>
            <a:ext cx="4572000" cy="381000"/>
            <a:chOff x="816" y="2064"/>
            <a:chExt cx="2880" cy="240"/>
          </a:xfrm>
        </p:grpSpPr>
        <p:grpSp>
          <p:nvGrpSpPr>
            <p:cNvPr id="18624" name="Group 27"/>
            <p:cNvGrpSpPr>
              <a:grpSpLocks/>
            </p:cNvGrpSpPr>
            <p:nvPr/>
          </p:nvGrpSpPr>
          <p:grpSpPr bwMode="auto">
            <a:xfrm>
              <a:off x="816" y="2064"/>
              <a:ext cx="960" cy="240"/>
              <a:chOff x="3072" y="1920"/>
              <a:chExt cx="960" cy="240"/>
            </a:xfrm>
          </p:grpSpPr>
          <p:sp>
            <p:nvSpPr>
              <p:cNvPr id="18635" name="Rectangle 2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6" name="Rectangle 2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7" name="Rectangle 3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8" name="Rectangle 3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625" name="Group 32"/>
            <p:cNvGrpSpPr>
              <a:grpSpLocks/>
            </p:cNvGrpSpPr>
            <p:nvPr/>
          </p:nvGrpSpPr>
          <p:grpSpPr bwMode="auto">
            <a:xfrm>
              <a:off x="1776" y="2064"/>
              <a:ext cx="960" cy="240"/>
              <a:chOff x="3072" y="1920"/>
              <a:chExt cx="960" cy="240"/>
            </a:xfrm>
          </p:grpSpPr>
          <p:sp>
            <p:nvSpPr>
              <p:cNvPr id="18631" name="Rectangle 3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2" name="Rectangle 3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3" name="Rectangle 3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4" name="Rectangle 3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626" name="Group 37"/>
            <p:cNvGrpSpPr>
              <a:grpSpLocks/>
            </p:cNvGrpSpPr>
            <p:nvPr/>
          </p:nvGrpSpPr>
          <p:grpSpPr bwMode="auto">
            <a:xfrm>
              <a:off x="2736" y="2064"/>
              <a:ext cx="960" cy="240"/>
              <a:chOff x="3072" y="1920"/>
              <a:chExt cx="960" cy="240"/>
            </a:xfrm>
          </p:grpSpPr>
          <p:sp>
            <p:nvSpPr>
              <p:cNvPr id="18627" name="Rectangle 3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28" name="Rectangle 3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29" name="Rectangle 4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0" name="Rectangle 4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263848" y="3498523"/>
            <a:ext cx="1524000" cy="381000"/>
            <a:chOff x="3072" y="1920"/>
            <a:chExt cx="960" cy="240"/>
          </a:xfrm>
        </p:grpSpPr>
        <p:sp>
          <p:nvSpPr>
            <p:cNvPr id="18620" name="Rectangle 4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1" name="Rectangle 4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2" name="Rectangle 4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23" name="Rectangle 4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787848" y="3498523"/>
            <a:ext cx="1524000" cy="381000"/>
            <a:chOff x="3072" y="1920"/>
            <a:chExt cx="960" cy="240"/>
          </a:xfrm>
        </p:grpSpPr>
        <p:sp>
          <p:nvSpPr>
            <p:cNvPr id="18616" name="Rectangle 4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7" name="Rectangle 4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8" name="Rectangle 5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19" name="Rectangle 5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4980" name="Rectangle 52"/>
          <p:cNvSpPr>
            <a:spLocks noChangeArrowheads="1"/>
          </p:cNvSpPr>
          <p:nvPr/>
        </p:nvSpPr>
        <p:spPr bwMode="auto">
          <a:xfrm>
            <a:off x="4311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1" name="Rectangle 53"/>
          <p:cNvSpPr>
            <a:spLocks noChangeArrowheads="1"/>
          </p:cNvSpPr>
          <p:nvPr/>
        </p:nvSpPr>
        <p:spPr bwMode="auto">
          <a:xfrm>
            <a:off x="4692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2" name="Rectangle 54"/>
          <p:cNvSpPr>
            <a:spLocks noChangeArrowheads="1"/>
          </p:cNvSpPr>
          <p:nvPr/>
        </p:nvSpPr>
        <p:spPr bwMode="auto">
          <a:xfrm>
            <a:off x="5073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4983" name="Rectangle 55"/>
          <p:cNvSpPr>
            <a:spLocks noChangeArrowheads="1"/>
          </p:cNvSpPr>
          <p:nvPr/>
        </p:nvSpPr>
        <p:spPr bwMode="auto">
          <a:xfrm>
            <a:off x="5454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63848" y="4184323"/>
            <a:ext cx="6096000" cy="381000"/>
            <a:chOff x="816" y="2496"/>
            <a:chExt cx="3840" cy="240"/>
          </a:xfrm>
        </p:grpSpPr>
        <p:grpSp>
          <p:nvGrpSpPr>
            <p:cNvPr id="18596" name="Group 57"/>
            <p:cNvGrpSpPr>
              <a:grpSpLocks/>
            </p:cNvGrpSpPr>
            <p:nvPr/>
          </p:nvGrpSpPr>
          <p:grpSpPr bwMode="auto">
            <a:xfrm>
              <a:off x="816" y="2496"/>
              <a:ext cx="960" cy="240"/>
              <a:chOff x="3072" y="1920"/>
              <a:chExt cx="960" cy="240"/>
            </a:xfrm>
          </p:grpSpPr>
          <p:sp>
            <p:nvSpPr>
              <p:cNvPr id="18612" name="Rectangle 5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3" name="Rectangle 5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4" name="Rectangle 6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5" name="Rectangle 6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7" name="Group 62"/>
            <p:cNvGrpSpPr>
              <a:grpSpLocks/>
            </p:cNvGrpSpPr>
            <p:nvPr/>
          </p:nvGrpSpPr>
          <p:grpSpPr bwMode="auto">
            <a:xfrm>
              <a:off x="1776" y="2496"/>
              <a:ext cx="960" cy="240"/>
              <a:chOff x="3072" y="1920"/>
              <a:chExt cx="960" cy="240"/>
            </a:xfrm>
          </p:grpSpPr>
          <p:sp>
            <p:nvSpPr>
              <p:cNvPr id="18608" name="Rectangle 6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9" name="Rectangle 6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0" name="Rectangle 6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11" name="Rectangle 6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8" name="Group 67"/>
            <p:cNvGrpSpPr>
              <a:grpSpLocks/>
            </p:cNvGrpSpPr>
            <p:nvPr/>
          </p:nvGrpSpPr>
          <p:grpSpPr bwMode="auto">
            <a:xfrm>
              <a:off x="2736" y="2496"/>
              <a:ext cx="960" cy="240"/>
              <a:chOff x="3072" y="1920"/>
              <a:chExt cx="960" cy="240"/>
            </a:xfrm>
          </p:grpSpPr>
          <p:sp>
            <p:nvSpPr>
              <p:cNvPr id="18604" name="Rectangle 68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5" name="Rectangle 69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6" name="Rectangle 70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7" name="Rectangle 71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8599" name="Group 72"/>
            <p:cNvGrpSpPr>
              <a:grpSpLocks/>
            </p:cNvGrpSpPr>
            <p:nvPr/>
          </p:nvGrpSpPr>
          <p:grpSpPr bwMode="auto">
            <a:xfrm>
              <a:off x="3696" y="2496"/>
              <a:ext cx="960" cy="240"/>
              <a:chOff x="3072" y="1920"/>
              <a:chExt cx="960" cy="240"/>
            </a:xfrm>
          </p:grpSpPr>
          <p:sp>
            <p:nvSpPr>
              <p:cNvPr id="18600" name="Rectangle 73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1" name="Rectangle 74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2" name="Rectangle 75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03" name="Rectangle 76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1263848" y="4184323"/>
            <a:ext cx="1524000" cy="381000"/>
            <a:chOff x="3072" y="1920"/>
            <a:chExt cx="960" cy="240"/>
          </a:xfrm>
        </p:grpSpPr>
        <p:sp>
          <p:nvSpPr>
            <p:cNvPr id="18592" name="Rectangle 7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3" name="Rectangle 7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4" name="Rectangle 8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5" name="Rectangle 8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787848" y="4184323"/>
            <a:ext cx="1524000" cy="381000"/>
            <a:chOff x="3072" y="1920"/>
            <a:chExt cx="960" cy="240"/>
          </a:xfrm>
        </p:grpSpPr>
        <p:sp>
          <p:nvSpPr>
            <p:cNvPr id="18588" name="Rectangle 83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9" name="Rectangle 84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0" name="Rectangle 85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91" name="Rectangle 86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11848" y="4184323"/>
            <a:ext cx="1524000" cy="381000"/>
            <a:chOff x="3072" y="1920"/>
            <a:chExt cx="960" cy="240"/>
          </a:xfrm>
        </p:grpSpPr>
        <p:sp>
          <p:nvSpPr>
            <p:cNvPr id="18584" name="Rectangle 88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5" name="Rectangle 89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6" name="Rectangle 90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87" name="Rectangle 9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020" name="Rectangle 92"/>
          <p:cNvSpPr>
            <a:spLocks noChangeArrowheads="1"/>
          </p:cNvSpPr>
          <p:nvPr/>
        </p:nvSpPr>
        <p:spPr bwMode="auto">
          <a:xfrm>
            <a:off x="5835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1" name="Rectangle 93"/>
          <p:cNvSpPr>
            <a:spLocks noChangeArrowheads="1"/>
          </p:cNvSpPr>
          <p:nvPr/>
        </p:nvSpPr>
        <p:spPr bwMode="auto">
          <a:xfrm>
            <a:off x="6216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2" name="Rectangle 94"/>
          <p:cNvSpPr>
            <a:spLocks noChangeArrowheads="1"/>
          </p:cNvSpPr>
          <p:nvPr/>
        </p:nvSpPr>
        <p:spPr bwMode="auto">
          <a:xfrm>
            <a:off x="6597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23" name="Rectangle 95"/>
          <p:cNvSpPr>
            <a:spLocks noChangeArrowheads="1"/>
          </p:cNvSpPr>
          <p:nvPr/>
        </p:nvSpPr>
        <p:spPr bwMode="auto">
          <a:xfrm>
            <a:off x="6978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96"/>
          <p:cNvGrpSpPr>
            <a:grpSpLocks/>
          </p:cNvGrpSpPr>
          <p:nvPr/>
        </p:nvGrpSpPr>
        <p:grpSpPr bwMode="auto">
          <a:xfrm>
            <a:off x="1263848" y="4870123"/>
            <a:ext cx="7620000" cy="381000"/>
            <a:chOff x="816" y="2928"/>
            <a:chExt cx="4800" cy="240"/>
          </a:xfrm>
        </p:grpSpPr>
        <p:grpSp>
          <p:nvGrpSpPr>
            <p:cNvPr id="18558" name="Group 97"/>
            <p:cNvGrpSpPr>
              <a:grpSpLocks/>
            </p:cNvGrpSpPr>
            <p:nvPr/>
          </p:nvGrpSpPr>
          <p:grpSpPr bwMode="auto">
            <a:xfrm>
              <a:off x="816" y="2928"/>
              <a:ext cx="3840" cy="240"/>
              <a:chOff x="816" y="2496"/>
              <a:chExt cx="3840" cy="240"/>
            </a:xfrm>
          </p:grpSpPr>
          <p:grpSp>
            <p:nvGrpSpPr>
              <p:cNvPr id="18564" name="Group 98"/>
              <p:cNvGrpSpPr>
                <a:grpSpLocks/>
              </p:cNvGrpSpPr>
              <p:nvPr/>
            </p:nvGrpSpPr>
            <p:grpSpPr bwMode="auto">
              <a:xfrm>
                <a:off x="816" y="2496"/>
                <a:ext cx="960" cy="240"/>
                <a:chOff x="3072" y="1920"/>
                <a:chExt cx="960" cy="240"/>
              </a:xfrm>
            </p:grpSpPr>
            <p:sp>
              <p:nvSpPr>
                <p:cNvPr id="18580" name="Rectangle 99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8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5" name="Group 103"/>
              <p:cNvGrpSpPr>
                <a:grpSpLocks/>
              </p:cNvGrpSpPr>
              <p:nvPr/>
            </p:nvGrpSpPr>
            <p:grpSpPr bwMode="auto">
              <a:xfrm>
                <a:off x="1776" y="2496"/>
                <a:ext cx="960" cy="240"/>
                <a:chOff x="3072" y="1920"/>
                <a:chExt cx="960" cy="240"/>
              </a:xfrm>
            </p:grpSpPr>
            <p:sp>
              <p:nvSpPr>
                <p:cNvPr id="185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6" name="Group 108"/>
              <p:cNvGrpSpPr>
                <a:grpSpLocks/>
              </p:cNvGrpSpPr>
              <p:nvPr/>
            </p:nvGrpSpPr>
            <p:grpSpPr bwMode="auto">
              <a:xfrm>
                <a:off x="2736" y="2496"/>
                <a:ext cx="960" cy="240"/>
                <a:chOff x="3072" y="1920"/>
                <a:chExt cx="960" cy="240"/>
              </a:xfrm>
            </p:grpSpPr>
            <p:sp>
              <p:nvSpPr>
                <p:cNvPr id="1857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4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567" name="Group 113"/>
              <p:cNvGrpSpPr>
                <a:grpSpLocks/>
              </p:cNvGrpSpPr>
              <p:nvPr/>
            </p:nvGrpSpPr>
            <p:grpSpPr bwMode="auto">
              <a:xfrm>
                <a:off x="3696" y="2496"/>
                <a:ext cx="960" cy="240"/>
                <a:chOff x="3072" y="1920"/>
                <a:chExt cx="960" cy="240"/>
              </a:xfrm>
            </p:grpSpPr>
            <p:sp>
              <p:nvSpPr>
                <p:cNvPr id="1856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6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8559" name="Group 118"/>
            <p:cNvGrpSpPr>
              <a:grpSpLocks/>
            </p:cNvGrpSpPr>
            <p:nvPr/>
          </p:nvGrpSpPr>
          <p:grpSpPr bwMode="auto">
            <a:xfrm>
              <a:off x="4656" y="2928"/>
              <a:ext cx="960" cy="240"/>
              <a:chOff x="3072" y="1920"/>
              <a:chExt cx="960" cy="240"/>
            </a:xfrm>
          </p:grpSpPr>
          <p:sp>
            <p:nvSpPr>
              <p:cNvPr id="18560" name="Rectangle 119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1" name="Rectangle 120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2" name="Rectangle 121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63" name="Rectangle 122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1263848" y="4870123"/>
            <a:ext cx="1524000" cy="381000"/>
            <a:chOff x="3072" y="1920"/>
            <a:chExt cx="960" cy="240"/>
          </a:xfrm>
        </p:grpSpPr>
        <p:sp>
          <p:nvSpPr>
            <p:cNvPr id="18554" name="Rectangle 124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5" name="Rectangle 125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6" name="Rectangle 126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7" name="Rectangle 127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787848" y="4870123"/>
            <a:ext cx="1524000" cy="381000"/>
            <a:chOff x="3072" y="1920"/>
            <a:chExt cx="960" cy="240"/>
          </a:xfrm>
        </p:grpSpPr>
        <p:sp>
          <p:nvSpPr>
            <p:cNvPr id="18550" name="Rectangle 129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1" name="Rectangle 13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2" name="Rectangle 131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53" name="Rectangle 132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4311848" y="4870123"/>
            <a:ext cx="1524000" cy="381000"/>
            <a:chOff x="3072" y="1920"/>
            <a:chExt cx="960" cy="240"/>
          </a:xfrm>
        </p:grpSpPr>
        <p:sp>
          <p:nvSpPr>
            <p:cNvPr id="18546" name="Rectangle 134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7" name="Rectangle 135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8" name="Rectangle 136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9" name="Rectangle 137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" name="Group 138"/>
          <p:cNvGrpSpPr>
            <a:grpSpLocks/>
          </p:cNvGrpSpPr>
          <p:nvPr/>
        </p:nvGrpSpPr>
        <p:grpSpPr bwMode="auto">
          <a:xfrm>
            <a:off x="5835848" y="4870123"/>
            <a:ext cx="1524000" cy="381000"/>
            <a:chOff x="3072" y="1920"/>
            <a:chExt cx="960" cy="240"/>
          </a:xfrm>
        </p:grpSpPr>
        <p:sp>
          <p:nvSpPr>
            <p:cNvPr id="18542" name="Rectangle 139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3" name="Rectangle 14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4" name="Rectangle 141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5" name="Rectangle 142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071" name="Text Box 143"/>
          <p:cNvSpPr txBox="1">
            <a:spLocks noChangeArrowheads="1"/>
          </p:cNvSpPr>
          <p:nvPr/>
        </p:nvSpPr>
        <p:spPr bwMode="auto">
          <a:xfrm>
            <a:off x="8926741" y="2898359"/>
            <a:ext cx="13676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/>
              <a:t>n</a:t>
            </a:r>
            <a:r>
              <a:rPr lang="en-US" altLang="zh-TW" sz="2400" dirty="0"/>
              <a:t>=20</a:t>
            </a:r>
          </a:p>
          <a:p>
            <a:r>
              <a:rPr lang="en-US" altLang="zh-TW" sz="2400" i="1" dirty="0"/>
              <a:t>c</a:t>
            </a:r>
            <a:r>
              <a:rPr lang="en-US" altLang="zh-TW" sz="2400" dirty="0"/>
              <a:t>=4</a:t>
            </a:r>
          </a:p>
          <a:p>
            <a:r>
              <a:rPr lang="en-US" altLang="zh-TW" sz="2400" i="1" dirty="0"/>
              <a:t>k</a:t>
            </a:r>
            <a:r>
              <a:rPr lang="en-US" altLang="zh-TW" sz="2400" dirty="0"/>
              <a:t>=20/4=5</a:t>
            </a:r>
          </a:p>
        </p:txBody>
      </p:sp>
      <p:sp>
        <p:nvSpPr>
          <p:cNvPr id="2045072" name="Rectangle 144"/>
          <p:cNvSpPr>
            <a:spLocks noChangeArrowheads="1"/>
          </p:cNvSpPr>
          <p:nvPr/>
        </p:nvSpPr>
        <p:spPr bwMode="auto">
          <a:xfrm>
            <a:off x="7359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3" name="Rectangle 145"/>
          <p:cNvSpPr>
            <a:spLocks noChangeArrowheads="1"/>
          </p:cNvSpPr>
          <p:nvPr/>
        </p:nvSpPr>
        <p:spPr bwMode="auto">
          <a:xfrm>
            <a:off x="7740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4" name="Rectangle 146"/>
          <p:cNvSpPr>
            <a:spLocks noChangeArrowheads="1"/>
          </p:cNvSpPr>
          <p:nvPr/>
        </p:nvSpPr>
        <p:spPr bwMode="auto">
          <a:xfrm>
            <a:off x="8121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5075" name="Rectangle 147"/>
          <p:cNvSpPr>
            <a:spLocks noChangeArrowheads="1"/>
          </p:cNvSpPr>
          <p:nvPr/>
        </p:nvSpPr>
        <p:spPr bwMode="auto">
          <a:xfrm>
            <a:off x="8502848" y="197452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1263848" y="5555923"/>
            <a:ext cx="9144000" cy="381000"/>
            <a:chOff x="288" y="3408"/>
            <a:chExt cx="5760" cy="240"/>
          </a:xfrm>
        </p:grpSpPr>
        <p:grpSp>
          <p:nvGrpSpPr>
            <p:cNvPr id="18510" name="Group 149"/>
            <p:cNvGrpSpPr>
              <a:grpSpLocks/>
            </p:cNvGrpSpPr>
            <p:nvPr/>
          </p:nvGrpSpPr>
          <p:grpSpPr bwMode="auto">
            <a:xfrm>
              <a:off x="288" y="3408"/>
              <a:ext cx="4800" cy="240"/>
              <a:chOff x="816" y="2928"/>
              <a:chExt cx="4800" cy="240"/>
            </a:xfrm>
          </p:grpSpPr>
          <p:grpSp>
            <p:nvGrpSpPr>
              <p:cNvPr id="18516" name="Group 150"/>
              <p:cNvGrpSpPr>
                <a:grpSpLocks/>
              </p:cNvGrpSpPr>
              <p:nvPr/>
            </p:nvGrpSpPr>
            <p:grpSpPr bwMode="auto">
              <a:xfrm>
                <a:off x="816" y="2928"/>
                <a:ext cx="3840" cy="240"/>
                <a:chOff x="816" y="2496"/>
                <a:chExt cx="3840" cy="240"/>
              </a:xfrm>
            </p:grpSpPr>
            <p:grpSp>
              <p:nvGrpSpPr>
                <p:cNvPr id="18522" name="Group 151"/>
                <p:cNvGrpSpPr>
                  <a:grpSpLocks/>
                </p:cNvGrpSpPr>
                <p:nvPr/>
              </p:nvGrpSpPr>
              <p:grpSpPr bwMode="auto">
                <a:xfrm>
                  <a:off x="81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40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4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3" name="Group 156"/>
                <p:cNvGrpSpPr>
                  <a:grpSpLocks/>
                </p:cNvGrpSpPr>
                <p:nvPr/>
              </p:nvGrpSpPr>
              <p:grpSpPr bwMode="auto">
                <a:xfrm>
                  <a:off x="177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4" name="Group 161"/>
                <p:cNvGrpSpPr>
                  <a:grpSpLocks/>
                </p:cNvGrpSpPr>
                <p:nvPr/>
              </p:nvGrpSpPr>
              <p:grpSpPr bwMode="auto">
                <a:xfrm>
                  <a:off x="273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30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1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2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33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8525" name="Group 166"/>
                <p:cNvGrpSpPr>
                  <a:grpSpLocks/>
                </p:cNvGrpSpPr>
                <p:nvPr/>
              </p:nvGrpSpPr>
              <p:grpSpPr bwMode="auto">
                <a:xfrm>
                  <a:off x="3696" y="2496"/>
                  <a:ext cx="960" cy="240"/>
                  <a:chOff x="3072" y="1920"/>
                  <a:chExt cx="960" cy="240"/>
                </a:xfrm>
              </p:grpSpPr>
              <p:sp>
                <p:nvSpPr>
                  <p:cNvPr id="1852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852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920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18517" name="Group 171"/>
              <p:cNvGrpSpPr>
                <a:grpSpLocks/>
              </p:cNvGrpSpPr>
              <p:nvPr/>
            </p:nvGrpSpPr>
            <p:grpSpPr bwMode="auto">
              <a:xfrm>
                <a:off x="4656" y="2928"/>
                <a:ext cx="960" cy="240"/>
                <a:chOff x="3072" y="1920"/>
                <a:chExt cx="960" cy="240"/>
              </a:xfrm>
            </p:grpSpPr>
            <p:sp>
              <p:nvSpPr>
                <p:cNvPr id="18518" name="Rectangle 172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19" name="Rectangle 173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2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521" name="Rectangle 175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8511" name="Group 176"/>
            <p:cNvGrpSpPr>
              <a:grpSpLocks/>
            </p:cNvGrpSpPr>
            <p:nvPr/>
          </p:nvGrpSpPr>
          <p:grpSpPr bwMode="auto">
            <a:xfrm>
              <a:off x="5088" y="3408"/>
              <a:ext cx="960" cy="240"/>
              <a:chOff x="3072" y="1920"/>
              <a:chExt cx="960" cy="240"/>
            </a:xfrm>
          </p:grpSpPr>
          <p:sp>
            <p:nvSpPr>
              <p:cNvPr id="18512" name="Rectangle 177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3" name="Rectangle 178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4" name="Rectangle 179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15" name="Rectangle 180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8442" name="Group 181"/>
          <p:cNvGrpSpPr>
            <a:grpSpLocks/>
          </p:cNvGrpSpPr>
          <p:nvPr/>
        </p:nvGrpSpPr>
        <p:grpSpPr bwMode="auto">
          <a:xfrm>
            <a:off x="1263848" y="5555923"/>
            <a:ext cx="1524000" cy="381000"/>
            <a:chOff x="3072" y="1920"/>
            <a:chExt cx="960" cy="240"/>
          </a:xfrm>
        </p:grpSpPr>
        <p:sp>
          <p:nvSpPr>
            <p:cNvPr id="18506" name="Rectangle 18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7" name="Rectangle 18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8" name="Rectangle 18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9" name="Rectangle 18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3" name="Group 186"/>
          <p:cNvGrpSpPr>
            <a:grpSpLocks/>
          </p:cNvGrpSpPr>
          <p:nvPr/>
        </p:nvGrpSpPr>
        <p:grpSpPr bwMode="auto">
          <a:xfrm>
            <a:off x="2787848" y="5555923"/>
            <a:ext cx="1524000" cy="381000"/>
            <a:chOff x="3072" y="1920"/>
            <a:chExt cx="960" cy="240"/>
          </a:xfrm>
        </p:grpSpPr>
        <p:sp>
          <p:nvSpPr>
            <p:cNvPr id="18502" name="Rectangle 18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3" name="Rectangle 188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4" name="Rectangle 189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5" name="Rectangle 190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4" name="Group 191"/>
          <p:cNvGrpSpPr>
            <a:grpSpLocks/>
          </p:cNvGrpSpPr>
          <p:nvPr/>
        </p:nvGrpSpPr>
        <p:grpSpPr bwMode="auto">
          <a:xfrm>
            <a:off x="4311848" y="5555923"/>
            <a:ext cx="1524000" cy="381000"/>
            <a:chOff x="3072" y="1920"/>
            <a:chExt cx="960" cy="240"/>
          </a:xfrm>
        </p:grpSpPr>
        <p:sp>
          <p:nvSpPr>
            <p:cNvPr id="18498" name="Rectangle 19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9" name="Rectangle 19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0" name="Rectangle 19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01" name="Rectangle 19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5" name="Group 196"/>
          <p:cNvGrpSpPr>
            <a:grpSpLocks/>
          </p:cNvGrpSpPr>
          <p:nvPr/>
        </p:nvGrpSpPr>
        <p:grpSpPr bwMode="auto">
          <a:xfrm>
            <a:off x="5835848" y="5555923"/>
            <a:ext cx="1524000" cy="381000"/>
            <a:chOff x="3072" y="1920"/>
            <a:chExt cx="960" cy="240"/>
          </a:xfrm>
        </p:grpSpPr>
        <p:sp>
          <p:nvSpPr>
            <p:cNvPr id="18494" name="Rectangle 19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5" name="Rectangle 198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6" name="Rectangle 199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7" name="Rectangle 200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446" name="Group 201"/>
          <p:cNvGrpSpPr>
            <a:grpSpLocks/>
          </p:cNvGrpSpPr>
          <p:nvPr/>
        </p:nvGrpSpPr>
        <p:grpSpPr bwMode="auto">
          <a:xfrm>
            <a:off x="7359848" y="5555923"/>
            <a:ext cx="1524000" cy="381000"/>
            <a:chOff x="3072" y="1920"/>
            <a:chExt cx="960" cy="240"/>
          </a:xfrm>
        </p:grpSpPr>
        <p:sp>
          <p:nvSpPr>
            <p:cNvPr id="18490" name="Rectangle 202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1" name="Rectangle 203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2" name="Rectangle 204"/>
            <p:cNvSpPr>
              <a:spLocks noChangeArrowheads="1"/>
            </p:cNvSpPr>
            <p:nvPr/>
          </p:nvSpPr>
          <p:spPr bwMode="auto">
            <a:xfrm>
              <a:off x="379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93" name="Rectangle 205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5134" name="Line 206"/>
          <p:cNvSpPr>
            <a:spLocks noChangeShapeType="1"/>
          </p:cNvSpPr>
          <p:nvPr/>
        </p:nvSpPr>
        <p:spPr bwMode="auto">
          <a:xfrm>
            <a:off x="2787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5" name="Line 207"/>
          <p:cNvSpPr>
            <a:spLocks noChangeShapeType="1"/>
          </p:cNvSpPr>
          <p:nvPr/>
        </p:nvSpPr>
        <p:spPr bwMode="auto">
          <a:xfrm>
            <a:off x="4311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6" name="Line 208"/>
          <p:cNvSpPr>
            <a:spLocks noChangeShapeType="1"/>
          </p:cNvSpPr>
          <p:nvPr/>
        </p:nvSpPr>
        <p:spPr bwMode="auto">
          <a:xfrm>
            <a:off x="5835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7" name="Line 209"/>
          <p:cNvSpPr>
            <a:spLocks noChangeShapeType="1"/>
          </p:cNvSpPr>
          <p:nvPr/>
        </p:nvSpPr>
        <p:spPr bwMode="auto">
          <a:xfrm>
            <a:off x="7359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8" name="Line 210"/>
          <p:cNvSpPr>
            <a:spLocks noChangeShapeType="1"/>
          </p:cNvSpPr>
          <p:nvPr/>
        </p:nvSpPr>
        <p:spPr bwMode="auto">
          <a:xfrm>
            <a:off x="8883848" y="2584123"/>
            <a:ext cx="0" cy="3581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5139" name="Text Box 211"/>
          <p:cNvSpPr txBox="1">
            <a:spLocks noChangeArrowheads="1"/>
          </p:cNvSpPr>
          <p:nvPr/>
        </p:nvSpPr>
        <p:spPr bwMode="auto">
          <a:xfrm>
            <a:off x="7817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1*4</a:t>
            </a:r>
          </a:p>
        </p:txBody>
      </p:sp>
      <p:sp>
        <p:nvSpPr>
          <p:cNvPr id="2045140" name="Text Box 212"/>
          <p:cNvSpPr txBox="1">
            <a:spLocks noChangeArrowheads="1"/>
          </p:cNvSpPr>
          <p:nvPr/>
        </p:nvSpPr>
        <p:spPr bwMode="auto">
          <a:xfrm>
            <a:off x="62168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2*4</a:t>
            </a:r>
          </a:p>
        </p:txBody>
      </p:sp>
      <p:sp>
        <p:nvSpPr>
          <p:cNvPr id="2045141" name="Text Box 213"/>
          <p:cNvSpPr txBox="1">
            <a:spLocks noChangeArrowheads="1"/>
          </p:cNvSpPr>
          <p:nvPr/>
        </p:nvSpPr>
        <p:spPr bwMode="auto">
          <a:xfrm>
            <a:off x="4769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3*4</a:t>
            </a:r>
          </a:p>
        </p:txBody>
      </p:sp>
      <p:sp>
        <p:nvSpPr>
          <p:cNvPr id="2045142" name="Text Box 214"/>
          <p:cNvSpPr txBox="1">
            <a:spLocks noChangeArrowheads="1"/>
          </p:cNvSpPr>
          <p:nvPr/>
        </p:nvSpPr>
        <p:spPr bwMode="auto">
          <a:xfrm>
            <a:off x="32450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4*4</a:t>
            </a:r>
          </a:p>
        </p:txBody>
      </p:sp>
      <p:sp>
        <p:nvSpPr>
          <p:cNvPr id="2045143" name="Text Box 215"/>
          <p:cNvSpPr txBox="1">
            <a:spLocks noChangeArrowheads="1"/>
          </p:cNvSpPr>
          <p:nvPr/>
        </p:nvSpPr>
        <p:spPr bwMode="auto">
          <a:xfrm>
            <a:off x="1797248" y="593692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5*4</a:t>
            </a:r>
          </a:p>
        </p:txBody>
      </p:sp>
      <p:sp>
        <p:nvSpPr>
          <p:cNvPr id="2045144" name="Text Box 216"/>
          <p:cNvSpPr txBox="1">
            <a:spLocks noChangeArrowheads="1"/>
          </p:cNvSpPr>
          <p:nvPr/>
        </p:nvSpPr>
        <p:spPr bwMode="auto">
          <a:xfrm>
            <a:off x="8982354" y="5022523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20+4*(1+2+3+4+5)</a:t>
            </a:r>
          </a:p>
        </p:txBody>
      </p:sp>
    </p:spTree>
    <p:extLst>
      <p:ext uri="{BB962C8B-B14F-4D97-AF65-F5344CB8AC3E}">
        <p14:creationId xmlns:p14="http://schemas.microsoft.com/office/powerpoint/2010/main" val="2810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4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4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4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4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4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4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4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4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4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4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0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0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0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045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20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045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0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045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0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045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0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045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0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"/>
                                        <p:tgtEl>
                                          <p:spTgt spid="2045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400" fill="hold"/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400" fill="hold"/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8" dur="2000"/>
                                        <p:tgtEl>
                                          <p:spTgt spid="20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3" dur="2000"/>
                                        <p:tgtEl>
                                          <p:spTgt spid="20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8" dur="2000"/>
                                        <p:tgtEl>
                                          <p:spTgt spid="20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2000"/>
                                        <p:tgtEl>
                                          <p:spTgt spid="20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8" dur="2000"/>
                                        <p:tgtEl>
                                          <p:spTgt spid="20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3" dur="500"/>
                                        <p:tgtEl>
                                          <p:spTgt spid="20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4931" grpId="0" animBg="1"/>
      <p:bldP spid="2044937" grpId="0" animBg="1"/>
      <p:bldP spid="2044938" grpId="0" animBg="1"/>
      <p:bldP spid="2044939" grpId="0" animBg="1"/>
      <p:bldP spid="2044950" grpId="0" animBg="1"/>
      <p:bldP spid="2044951" grpId="0" animBg="1"/>
      <p:bldP spid="2044952" grpId="0" animBg="1"/>
      <p:bldP spid="2044953" grpId="0" animBg="1"/>
      <p:bldP spid="2044980" grpId="0" animBg="1"/>
      <p:bldP spid="2044981" grpId="0" animBg="1"/>
      <p:bldP spid="2044982" grpId="0" animBg="1"/>
      <p:bldP spid="2044983" grpId="0" animBg="1"/>
      <p:bldP spid="2045020" grpId="0" animBg="1"/>
      <p:bldP spid="2045021" grpId="0" animBg="1"/>
      <p:bldP spid="2045022" grpId="0" animBg="1"/>
      <p:bldP spid="2045023" grpId="0" animBg="1"/>
      <p:bldP spid="2045071" grpId="0"/>
      <p:bldP spid="2045072" grpId="0" animBg="1"/>
      <p:bldP spid="2045073" grpId="0" animBg="1"/>
      <p:bldP spid="2045074" grpId="0" animBg="1"/>
      <p:bldP spid="2045075" grpId="0" animBg="1"/>
      <p:bldP spid="2045134" grpId="0" animBg="1"/>
      <p:bldP spid="2045135" grpId="0" animBg="1"/>
      <p:bldP spid="2045136" grpId="0" animBg="1"/>
      <p:bldP spid="2045137" grpId="0" animBg="1"/>
      <p:bldP spid="2045138" grpId="0" animBg="1"/>
      <p:bldP spid="2045139" grpId="0"/>
      <p:bldP spid="2045140" grpId="0"/>
      <p:bldP spid="2045141" grpId="0"/>
      <p:bldP spid="2045142" grpId="0"/>
      <p:bldP spid="2045143" grpId="0"/>
      <p:bldP spid="2045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Doubling Strategy Analysis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replace the array </a:t>
            </a:r>
            <a:r>
              <a:rPr lang="en-US" altLang="zh-TW" b="1" i="1" dirty="0" smtClean="0">
                <a:ea typeface="新細明體" pitchFamily="18" charset="-120"/>
              </a:rPr>
              <a:t>k </a:t>
            </a:r>
            <a:r>
              <a:rPr lang="en-US" altLang="zh-TW" i="1" dirty="0" smtClean="0">
                <a:ea typeface="新細明體" pitchFamily="18" charset="-120"/>
              </a:rPr>
              <a:t>= </a:t>
            </a:r>
            <a:r>
              <a:rPr lang="en-US" altLang="zh-TW" dirty="0" smtClean="0">
                <a:ea typeface="新細明體" pitchFamily="18" charset="-120"/>
              </a:rPr>
              <a:t>log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</a:rPr>
              <a:t>times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Total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of a series of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push operations is proportional to</a:t>
            </a:r>
          </a:p>
          <a:p>
            <a:pPr algn="ctr" eaLnBrk="1" hangingPunct="1"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i="1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-1</a:t>
            </a:r>
            <a:r>
              <a:rPr lang="en-US" altLang="zh-TW" dirty="0" smtClean="0">
                <a:ea typeface="新細明體" pitchFamily="18" charset="-120"/>
              </a:rPr>
              <a:t>+2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-2</a:t>
            </a:r>
            <a:r>
              <a:rPr lang="en-US" altLang="zh-TW" dirty="0" smtClean="0">
                <a:ea typeface="新細明體" pitchFamily="18" charset="-120"/>
              </a:rPr>
              <a:t> +3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="1" i="1" baseline="30000" dirty="0" smtClean="0">
                <a:ea typeface="新細明體" pitchFamily="18" charset="-120"/>
              </a:rPr>
              <a:t>k</a:t>
            </a:r>
            <a:r>
              <a:rPr lang="en-US" altLang="zh-TW" baseline="30000" dirty="0" smtClean="0">
                <a:ea typeface="新細明體" pitchFamily="18" charset="-120"/>
              </a:rPr>
              <a:t>-3</a:t>
            </a:r>
            <a:r>
              <a:rPr lang="en-US" altLang="zh-TW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+</a:t>
            </a:r>
            <a:r>
              <a:rPr lang="en-US" altLang="zh-TW" i="1" dirty="0" smtClean="0">
                <a:ea typeface="新細明體" pitchFamily="18" charset="-120"/>
              </a:rPr>
              <a:t>k</a:t>
            </a:r>
            <a:r>
              <a:rPr lang="en-US" altLang="zh-TW" dirty="0" smtClean="0"/>
              <a:t>×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r>
              <a:rPr lang="en-US" altLang="zh-TW" baseline="30000" dirty="0" smtClean="0">
                <a:ea typeface="新細明體" pitchFamily="18" charset="-120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+(log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+1)</a:t>
            </a:r>
            <a:endParaRPr lang="en-US" altLang="zh-TW" i="1" dirty="0" smtClean="0">
              <a:ea typeface="新細明體" pitchFamily="18" charset="-120"/>
            </a:endParaRPr>
          </a:p>
          <a:p>
            <a:pPr algn="ctr" eaLnBrk="1" hangingPunct="1">
              <a:buFontTx/>
              <a:buNone/>
            </a:pP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 3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+(log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+1)</a:t>
            </a:r>
          </a:p>
          <a:p>
            <a:pPr eaLnBrk="1" hangingPunct="1"/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amortized time of a push operation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059DC-87F1-42CC-A694-C63E61EA19F3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0877" y="2739776"/>
            <a:ext cx="7315200" cy="1752600"/>
            <a:chOff x="864" y="2016"/>
            <a:chExt cx="4608" cy="1104"/>
          </a:xfrm>
        </p:grpSpPr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864" y="2016"/>
              <a:ext cx="2949" cy="432"/>
            </a:xfrm>
            <a:prstGeom prst="rect">
              <a:avLst/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2400">
                <a:solidFill>
                  <a:srgbClr val="FFFF00"/>
                </a:solidFill>
              </a:endParaRPr>
            </a:p>
          </p:txBody>
        </p:sp>
        <p:sp>
          <p:nvSpPr>
            <p:cNvPr id="19464" name="AutoShape 6"/>
            <p:cNvSpPr>
              <a:spLocks noChangeArrowheads="1"/>
            </p:cNvSpPr>
            <p:nvPr/>
          </p:nvSpPr>
          <p:spPr bwMode="auto">
            <a:xfrm>
              <a:off x="4272" y="2688"/>
              <a:ext cx="1200" cy="432"/>
            </a:xfrm>
            <a:prstGeom prst="wedgeRoundRectCallout">
              <a:avLst>
                <a:gd name="adj1" fmla="val -143087"/>
                <a:gd name="adj2" fmla="val -123389"/>
                <a:gd name="adj3" fmla="val 16667"/>
              </a:avLst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TW" sz="3600" dirty="0">
                  <a:solidFill>
                    <a:srgbClr val="FF0000"/>
                  </a:solidFill>
                  <a:sym typeface="Symbol" pitchFamily="18" charset="2"/>
                </a:rPr>
                <a:t> 2</a:t>
              </a:r>
              <a:r>
                <a:rPr kumimoji="1" lang="en-US" altLang="zh-TW" sz="36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C671D-1EC3-43F3-AF6A-2F43B14CD8A9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3200" dirty="0"/>
              <a:t>An array of size 4 and 20 push operations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1533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33144" y="4596384"/>
            <a:ext cx="8947150" cy="579438"/>
            <a:chOff x="0" y="3072"/>
            <a:chExt cx="5636" cy="365"/>
          </a:xfrm>
        </p:grpSpPr>
        <p:sp>
          <p:nvSpPr>
            <p:cNvPr id="20601" name="Rectangle 5"/>
            <p:cNvSpPr>
              <a:spLocks noChangeArrowheads="1"/>
            </p:cNvSpPr>
            <p:nvPr/>
          </p:nvSpPr>
          <p:spPr bwMode="auto">
            <a:xfrm>
              <a:off x="480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2" name="Rectangle 6"/>
            <p:cNvSpPr>
              <a:spLocks noChangeArrowheads="1"/>
            </p:cNvSpPr>
            <p:nvPr/>
          </p:nvSpPr>
          <p:spPr bwMode="auto">
            <a:xfrm>
              <a:off x="456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3" name="Rectangle 7"/>
            <p:cNvSpPr>
              <a:spLocks noChangeArrowheads="1"/>
            </p:cNvSpPr>
            <p:nvPr/>
          </p:nvSpPr>
          <p:spPr bwMode="auto">
            <a:xfrm>
              <a:off x="5040" y="3168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0604" name="Group 8"/>
            <p:cNvGrpSpPr>
              <a:grpSpLocks/>
            </p:cNvGrpSpPr>
            <p:nvPr/>
          </p:nvGrpSpPr>
          <p:grpSpPr bwMode="auto">
            <a:xfrm>
              <a:off x="0" y="3168"/>
              <a:ext cx="4560" cy="240"/>
              <a:chOff x="0" y="2784"/>
              <a:chExt cx="4560" cy="240"/>
            </a:xfrm>
          </p:grpSpPr>
          <p:grpSp>
            <p:nvGrpSpPr>
              <p:cNvPr id="20608" name="Group 9"/>
              <p:cNvGrpSpPr>
                <a:grpSpLocks/>
              </p:cNvGrpSpPr>
              <p:nvPr/>
            </p:nvGrpSpPr>
            <p:grpSpPr bwMode="auto">
              <a:xfrm>
                <a:off x="0" y="2784"/>
                <a:ext cx="2640" cy="240"/>
                <a:chOff x="0" y="2400"/>
                <a:chExt cx="2640" cy="240"/>
              </a:xfrm>
            </p:grpSpPr>
            <p:grpSp>
              <p:nvGrpSpPr>
                <p:cNvPr id="3" name="Group 10"/>
                <p:cNvGrpSpPr>
                  <a:grpSpLocks/>
                </p:cNvGrpSpPr>
                <p:nvPr/>
              </p:nvGrpSpPr>
              <p:grpSpPr bwMode="auto">
                <a:xfrm>
                  <a:off x="0" y="2400"/>
                  <a:ext cx="1680" cy="240"/>
                  <a:chOff x="0" y="2256"/>
                  <a:chExt cx="1680" cy="240"/>
                </a:xfrm>
              </p:grpSpPr>
              <p:grpSp>
                <p:nvGrpSpPr>
                  <p:cNvPr id="2062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00" y="2256"/>
                    <a:ext cx="480" cy="240"/>
                    <a:chOff x="5040" y="1344"/>
                    <a:chExt cx="480" cy="240"/>
                  </a:xfrm>
                </p:grpSpPr>
                <p:sp>
                  <p:nvSpPr>
                    <p:cNvPr id="20636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6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062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0" y="2256"/>
                    <a:ext cx="1200" cy="240"/>
                    <a:chOff x="0" y="1680"/>
                    <a:chExt cx="1200" cy="240"/>
                  </a:xfrm>
                </p:grpSpPr>
                <p:grpSp>
                  <p:nvGrpSpPr>
                    <p:cNvPr id="20630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680"/>
                      <a:ext cx="960" cy="240"/>
                      <a:chOff x="3072" y="1920"/>
                      <a:chExt cx="960" cy="240"/>
                    </a:xfrm>
                  </p:grpSpPr>
                  <p:sp>
                    <p:nvSpPr>
                      <p:cNvPr id="20632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3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4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3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063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680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4" name="Group 21"/>
                <p:cNvGrpSpPr>
                  <a:grpSpLocks/>
                </p:cNvGrpSpPr>
                <p:nvPr/>
              </p:nvGrpSpPr>
              <p:grpSpPr bwMode="auto">
                <a:xfrm>
                  <a:off x="1680" y="2400"/>
                  <a:ext cx="960" cy="240"/>
                  <a:chOff x="4464" y="1248"/>
                  <a:chExt cx="960" cy="240"/>
                </a:xfrm>
              </p:grpSpPr>
              <p:sp>
                <p:nvSpPr>
                  <p:cNvPr id="2062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62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248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0609" name="Group 26"/>
              <p:cNvGrpSpPr>
                <a:grpSpLocks/>
              </p:cNvGrpSpPr>
              <p:nvPr/>
            </p:nvGrpSpPr>
            <p:grpSpPr bwMode="auto">
              <a:xfrm>
                <a:off x="2640" y="2784"/>
                <a:ext cx="1920" cy="240"/>
                <a:chOff x="2880" y="2976"/>
                <a:chExt cx="1920" cy="240"/>
              </a:xfrm>
            </p:grpSpPr>
            <p:grpSp>
              <p:nvGrpSpPr>
                <p:cNvPr id="20610" name="Group 27"/>
                <p:cNvGrpSpPr>
                  <a:grpSpLocks/>
                </p:cNvGrpSpPr>
                <p:nvPr/>
              </p:nvGrpSpPr>
              <p:grpSpPr bwMode="auto">
                <a:xfrm>
                  <a:off x="2880" y="2976"/>
                  <a:ext cx="1680" cy="240"/>
                  <a:chOff x="0" y="2256"/>
                  <a:chExt cx="1680" cy="240"/>
                </a:xfrm>
              </p:grpSpPr>
              <p:grpSp>
                <p:nvGrpSpPr>
                  <p:cNvPr id="2061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200" y="2256"/>
                    <a:ext cx="480" cy="240"/>
                    <a:chOff x="5040" y="1344"/>
                    <a:chExt cx="480" cy="240"/>
                  </a:xfrm>
                </p:grpSpPr>
                <p:sp>
                  <p:nvSpPr>
                    <p:cNvPr id="2062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62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0" y="1344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0613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0" y="2256"/>
                    <a:ext cx="1200" cy="240"/>
                    <a:chOff x="0" y="1680"/>
                    <a:chExt cx="1200" cy="240"/>
                  </a:xfrm>
                </p:grpSpPr>
                <p:grpSp>
                  <p:nvGrpSpPr>
                    <p:cNvPr id="5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680"/>
                      <a:ext cx="960" cy="240"/>
                      <a:chOff x="3072" y="1920"/>
                      <a:chExt cx="960" cy="240"/>
                    </a:xfrm>
                  </p:grpSpPr>
                  <p:sp>
                    <p:nvSpPr>
                      <p:cNvPr id="20616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7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8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  <p:sp>
                    <p:nvSpPr>
                      <p:cNvPr id="20619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2" y="1920"/>
                        <a:ext cx="240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TW" altLang="en-US"/>
                      </a:p>
                    </p:txBody>
                  </p:sp>
                </p:grpSp>
                <p:sp>
                  <p:nvSpPr>
                    <p:cNvPr id="2061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1680"/>
                      <a:ext cx="240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20611" name="Rectangle 38"/>
                <p:cNvSpPr>
                  <a:spLocks noChangeArrowheads="1"/>
                </p:cNvSpPr>
                <p:nvPr/>
              </p:nvSpPr>
              <p:spPr bwMode="auto">
                <a:xfrm>
                  <a:off x="4560" y="2976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0605" name="Text Box 39"/>
            <p:cNvSpPr txBox="1">
              <a:spLocks noChangeArrowheads="1"/>
            </p:cNvSpPr>
            <p:nvPr/>
          </p:nvSpPr>
          <p:spPr bwMode="auto">
            <a:xfrm>
              <a:off x="5328" y="3072"/>
              <a:ext cx="3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3200"/>
                <a:t>…</a:t>
              </a:r>
            </a:p>
          </p:txBody>
        </p:sp>
        <p:sp>
          <p:nvSpPr>
            <p:cNvPr id="20606" name="Line 40"/>
            <p:cNvSpPr>
              <a:spLocks noChangeShapeType="1"/>
            </p:cNvSpPr>
            <p:nvPr/>
          </p:nvSpPr>
          <p:spPr bwMode="auto">
            <a:xfrm>
              <a:off x="5280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7" name="Line 41"/>
            <p:cNvSpPr>
              <a:spLocks noChangeShapeType="1"/>
            </p:cNvSpPr>
            <p:nvPr/>
          </p:nvSpPr>
          <p:spPr bwMode="auto">
            <a:xfrm>
              <a:off x="528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1533144" y="2615184"/>
            <a:ext cx="762000" cy="381000"/>
            <a:chOff x="0" y="1584"/>
            <a:chExt cx="480" cy="240"/>
          </a:xfrm>
        </p:grpSpPr>
        <p:sp>
          <p:nvSpPr>
            <p:cNvPr id="20599" name="Rectangle 43"/>
            <p:cNvSpPr>
              <a:spLocks noChangeArrowheads="1"/>
            </p:cNvSpPr>
            <p:nvPr/>
          </p:nvSpPr>
          <p:spPr bwMode="auto">
            <a:xfrm>
              <a:off x="0" y="1584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00" name="Rectangle 44"/>
            <p:cNvSpPr>
              <a:spLocks noChangeArrowheads="1"/>
            </p:cNvSpPr>
            <p:nvPr/>
          </p:nvSpPr>
          <p:spPr bwMode="auto">
            <a:xfrm>
              <a:off x="240" y="1584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45" name="Rectangle 45"/>
          <p:cNvSpPr>
            <a:spLocks noChangeArrowheads="1"/>
          </p:cNvSpPr>
          <p:nvPr/>
        </p:nvSpPr>
        <p:spPr bwMode="auto">
          <a:xfrm>
            <a:off x="1533144" y="26151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46" name="Rectangle 46"/>
          <p:cNvSpPr>
            <a:spLocks noChangeArrowheads="1"/>
          </p:cNvSpPr>
          <p:nvPr/>
        </p:nvSpPr>
        <p:spPr bwMode="auto">
          <a:xfrm>
            <a:off x="1914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533144" y="3148584"/>
            <a:ext cx="1524000" cy="381000"/>
            <a:chOff x="240" y="2016"/>
            <a:chExt cx="960" cy="240"/>
          </a:xfrm>
        </p:grpSpPr>
        <p:grpSp>
          <p:nvGrpSpPr>
            <p:cNvPr id="20593" name="Group 48"/>
            <p:cNvGrpSpPr>
              <a:grpSpLocks/>
            </p:cNvGrpSpPr>
            <p:nvPr/>
          </p:nvGrpSpPr>
          <p:grpSpPr bwMode="auto">
            <a:xfrm>
              <a:off x="240" y="2016"/>
              <a:ext cx="480" cy="240"/>
              <a:chOff x="0" y="1584"/>
              <a:chExt cx="480" cy="240"/>
            </a:xfrm>
          </p:grpSpPr>
          <p:sp>
            <p:nvSpPr>
              <p:cNvPr id="20597" name="Rectangle 49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8" name="Rectangle 50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94" name="Group 51"/>
            <p:cNvGrpSpPr>
              <a:grpSpLocks/>
            </p:cNvGrpSpPr>
            <p:nvPr/>
          </p:nvGrpSpPr>
          <p:grpSpPr bwMode="auto">
            <a:xfrm>
              <a:off x="720" y="2016"/>
              <a:ext cx="480" cy="240"/>
              <a:chOff x="0" y="1584"/>
              <a:chExt cx="480" cy="240"/>
            </a:xfrm>
          </p:grpSpPr>
          <p:sp>
            <p:nvSpPr>
              <p:cNvPr id="20595" name="Rectangle 52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6" name="Rectangle 53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1533144" y="3148584"/>
            <a:ext cx="762000" cy="381000"/>
            <a:chOff x="1296" y="1104"/>
            <a:chExt cx="480" cy="240"/>
          </a:xfrm>
        </p:grpSpPr>
        <p:sp>
          <p:nvSpPr>
            <p:cNvPr id="20591" name="Rectangle 55"/>
            <p:cNvSpPr>
              <a:spLocks noChangeArrowheads="1"/>
            </p:cNvSpPr>
            <p:nvPr/>
          </p:nvSpPr>
          <p:spPr bwMode="auto">
            <a:xfrm>
              <a:off x="1296" y="1104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92" name="Rectangle 56"/>
            <p:cNvSpPr>
              <a:spLocks noChangeArrowheads="1"/>
            </p:cNvSpPr>
            <p:nvPr/>
          </p:nvSpPr>
          <p:spPr bwMode="auto">
            <a:xfrm>
              <a:off x="1536" y="1104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57" name="Rectangle 57"/>
          <p:cNvSpPr>
            <a:spLocks noChangeArrowheads="1"/>
          </p:cNvSpPr>
          <p:nvPr/>
        </p:nvSpPr>
        <p:spPr bwMode="auto">
          <a:xfrm>
            <a:off x="2295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58" name="Rectangle 58"/>
          <p:cNvSpPr>
            <a:spLocks noChangeArrowheads="1"/>
          </p:cNvSpPr>
          <p:nvPr/>
        </p:nvSpPr>
        <p:spPr bwMode="auto">
          <a:xfrm>
            <a:off x="2676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1533144" y="3681984"/>
            <a:ext cx="3048000" cy="381000"/>
            <a:chOff x="0" y="2256"/>
            <a:chExt cx="1920" cy="240"/>
          </a:xfrm>
        </p:grpSpPr>
        <p:grpSp>
          <p:nvGrpSpPr>
            <p:cNvPr id="20579" name="Group 60"/>
            <p:cNvGrpSpPr>
              <a:grpSpLocks/>
            </p:cNvGrpSpPr>
            <p:nvPr/>
          </p:nvGrpSpPr>
          <p:grpSpPr bwMode="auto">
            <a:xfrm>
              <a:off x="960" y="2256"/>
              <a:ext cx="960" cy="240"/>
              <a:chOff x="3072" y="1920"/>
              <a:chExt cx="960" cy="240"/>
            </a:xfrm>
          </p:grpSpPr>
          <p:sp>
            <p:nvSpPr>
              <p:cNvPr id="20587" name="Rectangle 61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8" name="Rectangle 62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9" name="Rectangle 63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0" name="Rectangle 64"/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580" name="Group 65"/>
            <p:cNvGrpSpPr>
              <a:grpSpLocks/>
            </p:cNvGrpSpPr>
            <p:nvPr/>
          </p:nvGrpSpPr>
          <p:grpSpPr bwMode="auto">
            <a:xfrm>
              <a:off x="0" y="2256"/>
              <a:ext cx="960" cy="240"/>
              <a:chOff x="240" y="2016"/>
              <a:chExt cx="960" cy="240"/>
            </a:xfrm>
          </p:grpSpPr>
          <p:grpSp>
            <p:nvGrpSpPr>
              <p:cNvPr id="20581" name="Group 66"/>
              <p:cNvGrpSpPr>
                <a:grpSpLocks/>
              </p:cNvGrpSpPr>
              <p:nvPr/>
            </p:nvGrpSpPr>
            <p:grpSpPr bwMode="auto">
              <a:xfrm>
                <a:off x="240" y="2016"/>
                <a:ext cx="480" cy="240"/>
                <a:chOff x="0" y="1584"/>
                <a:chExt cx="480" cy="240"/>
              </a:xfrm>
            </p:grpSpPr>
            <p:sp>
              <p:nvSpPr>
                <p:cNvPr id="2058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86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82" name="Group 69"/>
              <p:cNvGrpSpPr>
                <a:grpSpLocks/>
              </p:cNvGrpSpPr>
              <p:nvPr/>
            </p:nvGrpSpPr>
            <p:grpSpPr bwMode="auto">
              <a:xfrm>
                <a:off x="720" y="2016"/>
                <a:ext cx="480" cy="240"/>
                <a:chOff x="0" y="1584"/>
                <a:chExt cx="480" cy="240"/>
              </a:xfrm>
            </p:grpSpPr>
            <p:sp>
              <p:nvSpPr>
                <p:cNvPr id="20583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84" name="Rectangle 71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1533144" y="3681984"/>
            <a:ext cx="1524000" cy="381000"/>
            <a:chOff x="1296" y="1200"/>
            <a:chExt cx="960" cy="240"/>
          </a:xfrm>
        </p:grpSpPr>
        <p:sp>
          <p:nvSpPr>
            <p:cNvPr id="20575" name="Rectangle 73"/>
            <p:cNvSpPr>
              <a:spLocks noChangeArrowheads="1"/>
            </p:cNvSpPr>
            <p:nvPr/>
          </p:nvSpPr>
          <p:spPr bwMode="auto">
            <a:xfrm>
              <a:off x="129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6" name="Rectangle 74"/>
            <p:cNvSpPr>
              <a:spLocks noChangeArrowheads="1"/>
            </p:cNvSpPr>
            <p:nvPr/>
          </p:nvSpPr>
          <p:spPr bwMode="auto">
            <a:xfrm>
              <a:off x="153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7" name="Rectangle 75"/>
            <p:cNvSpPr>
              <a:spLocks noChangeArrowheads="1"/>
            </p:cNvSpPr>
            <p:nvPr/>
          </p:nvSpPr>
          <p:spPr bwMode="auto">
            <a:xfrm>
              <a:off x="177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78" name="Rectangle 76"/>
            <p:cNvSpPr>
              <a:spLocks noChangeArrowheads="1"/>
            </p:cNvSpPr>
            <p:nvPr/>
          </p:nvSpPr>
          <p:spPr bwMode="auto">
            <a:xfrm>
              <a:off x="2016" y="120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077" name="Rectangle 77"/>
          <p:cNvSpPr>
            <a:spLocks noChangeArrowheads="1"/>
          </p:cNvSpPr>
          <p:nvPr/>
        </p:nvSpPr>
        <p:spPr bwMode="auto">
          <a:xfrm>
            <a:off x="3057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78" name="Rectangle 78"/>
          <p:cNvSpPr>
            <a:spLocks noChangeArrowheads="1"/>
          </p:cNvSpPr>
          <p:nvPr/>
        </p:nvSpPr>
        <p:spPr bwMode="auto">
          <a:xfrm>
            <a:off x="3438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79" name="Rectangle 79"/>
          <p:cNvSpPr>
            <a:spLocks noChangeArrowheads="1"/>
          </p:cNvSpPr>
          <p:nvPr/>
        </p:nvSpPr>
        <p:spPr bwMode="auto">
          <a:xfrm>
            <a:off x="3819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080" name="Rectangle 80"/>
          <p:cNvSpPr>
            <a:spLocks noChangeArrowheads="1"/>
          </p:cNvSpPr>
          <p:nvPr/>
        </p:nvSpPr>
        <p:spPr bwMode="auto">
          <a:xfrm>
            <a:off x="4200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1533144" y="4215384"/>
            <a:ext cx="6096000" cy="381000"/>
            <a:chOff x="0" y="2592"/>
            <a:chExt cx="3840" cy="240"/>
          </a:xfrm>
        </p:grpSpPr>
        <p:grpSp>
          <p:nvGrpSpPr>
            <p:cNvPr id="20549" name="Group 82"/>
            <p:cNvGrpSpPr>
              <a:grpSpLocks/>
            </p:cNvGrpSpPr>
            <p:nvPr/>
          </p:nvGrpSpPr>
          <p:grpSpPr bwMode="auto">
            <a:xfrm>
              <a:off x="0" y="2592"/>
              <a:ext cx="1920" cy="240"/>
              <a:chOff x="0" y="2256"/>
              <a:chExt cx="1920" cy="240"/>
            </a:xfrm>
          </p:grpSpPr>
          <p:grpSp>
            <p:nvGrpSpPr>
              <p:cNvPr id="20563" name="Group 83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0571" name="Rectangle 84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2" name="Rectangle 85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64" name="Group 88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0565" name="Group 89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6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7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0566" name="Group 92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6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6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0550" name="Group 95"/>
            <p:cNvGrpSpPr>
              <a:grpSpLocks/>
            </p:cNvGrpSpPr>
            <p:nvPr/>
          </p:nvGrpSpPr>
          <p:grpSpPr bwMode="auto">
            <a:xfrm>
              <a:off x="1920" y="2592"/>
              <a:ext cx="1920" cy="240"/>
              <a:chOff x="0" y="2256"/>
              <a:chExt cx="1920" cy="240"/>
            </a:xfrm>
          </p:grpSpPr>
          <p:grpSp>
            <p:nvGrpSpPr>
              <p:cNvPr id="20551" name="Group 96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0559" name="Rectangle 97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0" name="Rectangle 98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1" name="Rectangle 99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62" name="Rectangle 100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52" name="Group 101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0553" name="Group 102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57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5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0554" name="Group 105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0555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556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20614" name="Group 108"/>
          <p:cNvGrpSpPr>
            <a:grpSpLocks/>
          </p:cNvGrpSpPr>
          <p:nvPr/>
        </p:nvGrpSpPr>
        <p:grpSpPr bwMode="auto">
          <a:xfrm>
            <a:off x="1533144" y="4215384"/>
            <a:ext cx="3048000" cy="381000"/>
            <a:chOff x="2352" y="1152"/>
            <a:chExt cx="1920" cy="240"/>
          </a:xfrm>
        </p:grpSpPr>
        <p:sp>
          <p:nvSpPr>
            <p:cNvPr id="20541" name="Rectangle 109"/>
            <p:cNvSpPr>
              <a:spLocks noChangeArrowheads="1"/>
            </p:cNvSpPr>
            <p:nvPr/>
          </p:nvSpPr>
          <p:spPr bwMode="auto">
            <a:xfrm>
              <a:off x="235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2" name="Rectangle 110"/>
            <p:cNvSpPr>
              <a:spLocks noChangeArrowheads="1"/>
            </p:cNvSpPr>
            <p:nvPr/>
          </p:nvSpPr>
          <p:spPr bwMode="auto">
            <a:xfrm>
              <a:off x="259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3" name="Rectangle 111"/>
            <p:cNvSpPr>
              <a:spLocks noChangeArrowheads="1"/>
            </p:cNvSpPr>
            <p:nvPr/>
          </p:nvSpPr>
          <p:spPr bwMode="auto">
            <a:xfrm>
              <a:off x="283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4" name="Rectangle 112"/>
            <p:cNvSpPr>
              <a:spLocks noChangeArrowheads="1"/>
            </p:cNvSpPr>
            <p:nvPr/>
          </p:nvSpPr>
          <p:spPr bwMode="auto">
            <a:xfrm>
              <a:off x="307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5" name="Rectangle 113"/>
            <p:cNvSpPr>
              <a:spLocks noChangeArrowheads="1"/>
            </p:cNvSpPr>
            <p:nvPr/>
          </p:nvSpPr>
          <p:spPr bwMode="auto">
            <a:xfrm>
              <a:off x="331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6" name="Rectangle 114"/>
            <p:cNvSpPr>
              <a:spLocks noChangeArrowheads="1"/>
            </p:cNvSpPr>
            <p:nvPr/>
          </p:nvSpPr>
          <p:spPr bwMode="auto">
            <a:xfrm>
              <a:off x="355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7" name="Rectangle 115"/>
            <p:cNvSpPr>
              <a:spLocks noChangeArrowheads="1"/>
            </p:cNvSpPr>
            <p:nvPr/>
          </p:nvSpPr>
          <p:spPr bwMode="auto">
            <a:xfrm>
              <a:off x="379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8" name="Rectangle 116"/>
            <p:cNvSpPr>
              <a:spLocks noChangeArrowheads="1"/>
            </p:cNvSpPr>
            <p:nvPr/>
          </p:nvSpPr>
          <p:spPr bwMode="auto">
            <a:xfrm>
              <a:off x="4032" y="115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117" name="Rectangle 117"/>
          <p:cNvSpPr>
            <a:spLocks noChangeArrowheads="1"/>
          </p:cNvSpPr>
          <p:nvPr/>
        </p:nvSpPr>
        <p:spPr bwMode="auto">
          <a:xfrm>
            <a:off x="4581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18" name="Rectangle 118"/>
          <p:cNvSpPr>
            <a:spLocks noChangeArrowheads="1"/>
          </p:cNvSpPr>
          <p:nvPr/>
        </p:nvSpPr>
        <p:spPr bwMode="auto">
          <a:xfrm>
            <a:off x="4962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19" name="Rectangle 119"/>
          <p:cNvSpPr>
            <a:spLocks noChangeArrowheads="1"/>
          </p:cNvSpPr>
          <p:nvPr/>
        </p:nvSpPr>
        <p:spPr bwMode="auto">
          <a:xfrm>
            <a:off x="5343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0" name="Rectangle 120"/>
          <p:cNvSpPr>
            <a:spLocks noChangeArrowheads="1"/>
          </p:cNvSpPr>
          <p:nvPr/>
        </p:nvSpPr>
        <p:spPr bwMode="auto">
          <a:xfrm>
            <a:off x="5724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1" name="Rectangle 121"/>
          <p:cNvSpPr>
            <a:spLocks noChangeArrowheads="1"/>
          </p:cNvSpPr>
          <p:nvPr/>
        </p:nvSpPr>
        <p:spPr bwMode="auto">
          <a:xfrm>
            <a:off x="6105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2" name="Rectangle 122"/>
          <p:cNvSpPr>
            <a:spLocks noChangeArrowheads="1"/>
          </p:cNvSpPr>
          <p:nvPr/>
        </p:nvSpPr>
        <p:spPr bwMode="auto">
          <a:xfrm>
            <a:off x="6486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3" name="Rectangle 123"/>
          <p:cNvSpPr>
            <a:spLocks noChangeArrowheads="1"/>
          </p:cNvSpPr>
          <p:nvPr/>
        </p:nvSpPr>
        <p:spPr bwMode="auto">
          <a:xfrm>
            <a:off x="6867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24" name="Rectangle 124"/>
          <p:cNvSpPr>
            <a:spLocks noChangeArrowheads="1"/>
          </p:cNvSpPr>
          <p:nvPr/>
        </p:nvSpPr>
        <p:spPr bwMode="auto">
          <a:xfrm>
            <a:off x="7248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622" name="Group 125"/>
          <p:cNvGrpSpPr>
            <a:grpSpLocks/>
          </p:cNvGrpSpPr>
          <p:nvPr/>
        </p:nvGrpSpPr>
        <p:grpSpPr bwMode="auto">
          <a:xfrm>
            <a:off x="1533144" y="4748784"/>
            <a:ext cx="6096000" cy="381000"/>
            <a:chOff x="1584" y="1680"/>
            <a:chExt cx="3840" cy="240"/>
          </a:xfrm>
        </p:grpSpPr>
        <p:sp>
          <p:nvSpPr>
            <p:cNvPr id="20525" name="Rectangle 126"/>
            <p:cNvSpPr>
              <a:spLocks noChangeArrowheads="1"/>
            </p:cNvSpPr>
            <p:nvPr/>
          </p:nvSpPr>
          <p:spPr bwMode="auto">
            <a:xfrm>
              <a:off x="15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6" name="Rectangle 127"/>
            <p:cNvSpPr>
              <a:spLocks noChangeArrowheads="1"/>
            </p:cNvSpPr>
            <p:nvPr/>
          </p:nvSpPr>
          <p:spPr bwMode="auto">
            <a:xfrm>
              <a:off x="18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7" name="Rectangle 128"/>
            <p:cNvSpPr>
              <a:spLocks noChangeArrowheads="1"/>
            </p:cNvSpPr>
            <p:nvPr/>
          </p:nvSpPr>
          <p:spPr bwMode="auto">
            <a:xfrm>
              <a:off x="20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8" name="Rectangle 129"/>
            <p:cNvSpPr>
              <a:spLocks noChangeArrowheads="1"/>
            </p:cNvSpPr>
            <p:nvPr/>
          </p:nvSpPr>
          <p:spPr bwMode="auto">
            <a:xfrm>
              <a:off x="23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29" name="Rectangle 130"/>
            <p:cNvSpPr>
              <a:spLocks noChangeArrowheads="1"/>
            </p:cNvSpPr>
            <p:nvPr/>
          </p:nvSpPr>
          <p:spPr bwMode="auto">
            <a:xfrm>
              <a:off x="25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0" name="Rectangle 131"/>
            <p:cNvSpPr>
              <a:spLocks noChangeArrowheads="1"/>
            </p:cNvSpPr>
            <p:nvPr/>
          </p:nvSpPr>
          <p:spPr bwMode="auto">
            <a:xfrm>
              <a:off x="27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1" name="Rectangle 132"/>
            <p:cNvSpPr>
              <a:spLocks noChangeArrowheads="1"/>
            </p:cNvSpPr>
            <p:nvPr/>
          </p:nvSpPr>
          <p:spPr bwMode="auto">
            <a:xfrm>
              <a:off x="30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2" name="Rectangle 133"/>
            <p:cNvSpPr>
              <a:spLocks noChangeArrowheads="1"/>
            </p:cNvSpPr>
            <p:nvPr/>
          </p:nvSpPr>
          <p:spPr bwMode="auto">
            <a:xfrm>
              <a:off x="32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3" name="Rectangle 134"/>
            <p:cNvSpPr>
              <a:spLocks noChangeArrowheads="1"/>
            </p:cNvSpPr>
            <p:nvPr/>
          </p:nvSpPr>
          <p:spPr bwMode="auto">
            <a:xfrm>
              <a:off x="35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4" name="Rectangle 135"/>
            <p:cNvSpPr>
              <a:spLocks noChangeArrowheads="1"/>
            </p:cNvSpPr>
            <p:nvPr/>
          </p:nvSpPr>
          <p:spPr bwMode="auto">
            <a:xfrm>
              <a:off x="37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5" name="Rectangle 136"/>
            <p:cNvSpPr>
              <a:spLocks noChangeArrowheads="1"/>
            </p:cNvSpPr>
            <p:nvPr/>
          </p:nvSpPr>
          <p:spPr bwMode="auto">
            <a:xfrm>
              <a:off x="39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6" name="Rectangle 137"/>
            <p:cNvSpPr>
              <a:spLocks noChangeArrowheads="1"/>
            </p:cNvSpPr>
            <p:nvPr/>
          </p:nvSpPr>
          <p:spPr bwMode="auto">
            <a:xfrm>
              <a:off x="422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7" name="Rectangle 138"/>
            <p:cNvSpPr>
              <a:spLocks noChangeArrowheads="1"/>
            </p:cNvSpPr>
            <p:nvPr/>
          </p:nvSpPr>
          <p:spPr bwMode="auto">
            <a:xfrm>
              <a:off x="446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8" name="Rectangle 139"/>
            <p:cNvSpPr>
              <a:spLocks noChangeArrowheads="1"/>
            </p:cNvSpPr>
            <p:nvPr/>
          </p:nvSpPr>
          <p:spPr bwMode="auto">
            <a:xfrm>
              <a:off x="470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39" name="Rectangle 140"/>
            <p:cNvSpPr>
              <a:spLocks noChangeArrowheads="1"/>
            </p:cNvSpPr>
            <p:nvPr/>
          </p:nvSpPr>
          <p:spPr bwMode="auto">
            <a:xfrm>
              <a:off x="494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40" name="Rectangle 141"/>
            <p:cNvSpPr>
              <a:spLocks noChangeArrowheads="1"/>
            </p:cNvSpPr>
            <p:nvPr/>
          </p:nvSpPr>
          <p:spPr bwMode="auto">
            <a:xfrm>
              <a:off x="5184" y="168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48142" name="Rectangle 142"/>
          <p:cNvSpPr>
            <a:spLocks noChangeArrowheads="1"/>
          </p:cNvSpPr>
          <p:nvPr/>
        </p:nvSpPr>
        <p:spPr bwMode="auto">
          <a:xfrm>
            <a:off x="7629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3" name="Rectangle 143"/>
          <p:cNvSpPr>
            <a:spLocks noChangeArrowheads="1"/>
          </p:cNvSpPr>
          <p:nvPr/>
        </p:nvSpPr>
        <p:spPr bwMode="auto">
          <a:xfrm>
            <a:off x="8010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4" name="Rectangle 144"/>
          <p:cNvSpPr>
            <a:spLocks noChangeArrowheads="1"/>
          </p:cNvSpPr>
          <p:nvPr/>
        </p:nvSpPr>
        <p:spPr bwMode="auto">
          <a:xfrm>
            <a:off x="8391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145" name="Rectangle 145"/>
          <p:cNvSpPr>
            <a:spLocks noChangeArrowheads="1"/>
          </p:cNvSpPr>
          <p:nvPr/>
        </p:nvSpPr>
        <p:spPr bwMode="auto">
          <a:xfrm>
            <a:off x="8772144" y="1929384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623" name="Group 146"/>
          <p:cNvGrpSpPr>
            <a:grpSpLocks/>
          </p:cNvGrpSpPr>
          <p:nvPr/>
        </p:nvGrpSpPr>
        <p:grpSpPr bwMode="auto">
          <a:xfrm>
            <a:off x="1914144" y="2462784"/>
            <a:ext cx="5715000" cy="3581400"/>
            <a:chOff x="240" y="1488"/>
            <a:chExt cx="3600" cy="2256"/>
          </a:xfrm>
        </p:grpSpPr>
        <p:sp>
          <p:nvSpPr>
            <p:cNvPr id="20520" name="Line 147"/>
            <p:cNvSpPr>
              <a:spLocks noChangeShapeType="1"/>
            </p:cNvSpPr>
            <p:nvPr/>
          </p:nvSpPr>
          <p:spPr bwMode="auto">
            <a:xfrm>
              <a:off x="96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48"/>
            <p:cNvSpPr>
              <a:spLocks noChangeShapeType="1"/>
            </p:cNvSpPr>
            <p:nvPr/>
          </p:nvSpPr>
          <p:spPr bwMode="auto">
            <a:xfrm>
              <a:off x="48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49"/>
            <p:cNvSpPr>
              <a:spLocks noChangeShapeType="1"/>
            </p:cNvSpPr>
            <p:nvPr/>
          </p:nvSpPr>
          <p:spPr bwMode="auto">
            <a:xfrm>
              <a:off x="192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50"/>
            <p:cNvSpPr>
              <a:spLocks noChangeShapeType="1"/>
            </p:cNvSpPr>
            <p:nvPr/>
          </p:nvSpPr>
          <p:spPr bwMode="auto">
            <a:xfrm>
              <a:off x="384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51"/>
            <p:cNvSpPr>
              <a:spLocks noChangeShapeType="1"/>
            </p:cNvSpPr>
            <p:nvPr/>
          </p:nvSpPr>
          <p:spPr bwMode="auto">
            <a:xfrm>
              <a:off x="240" y="1488"/>
              <a:ext cx="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152" name="Text Box 152"/>
          <p:cNvSpPr txBox="1">
            <a:spLocks noChangeArrowheads="1"/>
          </p:cNvSpPr>
          <p:nvPr/>
        </p:nvSpPr>
        <p:spPr bwMode="auto">
          <a:xfrm>
            <a:off x="6105144" y="5129784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2</a:t>
            </a:r>
            <a:r>
              <a:rPr lang="en-US" altLang="zh-TW" sz="2400" baseline="30000"/>
              <a:t>3</a:t>
            </a:r>
            <a:endParaRPr lang="en-US" altLang="zh-TW" sz="2400"/>
          </a:p>
        </p:txBody>
      </p:sp>
      <p:sp>
        <p:nvSpPr>
          <p:cNvPr id="2048153" name="Text Box 153"/>
          <p:cNvSpPr txBox="1">
            <a:spLocks noChangeArrowheads="1"/>
          </p:cNvSpPr>
          <p:nvPr/>
        </p:nvSpPr>
        <p:spPr bwMode="auto">
          <a:xfrm>
            <a:off x="3590544" y="5129784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/>
              <a:t>2×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</a:p>
        </p:txBody>
      </p:sp>
      <p:sp>
        <p:nvSpPr>
          <p:cNvPr id="2048154" name="Text Box 154"/>
          <p:cNvSpPr txBox="1">
            <a:spLocks noChangeArrowheads="1"/>
          </p:cNvSpPr>
          <p:nvPr/>
        </p:nvSpPr>
        <p:spPr bwMode="auto">
          <a:xfrm>
            <a:off x="2295144" y="5129784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/>
              <a:t>3×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</a:p>
        </p:txBody>
      </p:sp>
      <p:sp>
        <p:nvSpPr>
          <p:cNvPr id="2048155" name="Text Box 155"/>
          <p:cNvSpPr txBox="1">
            <a:spLocks noChangeArrowheads="1"/>
          </p:cNvSpPr>
          <p:nvPr/>
        </p:nvSpPr>
        <p:spPr bwMode="auto">
          <a:xfrm>
            <a:off x="8619744" y="2767585"/>
            <a:ext cx="13067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 dirty="0"/>
              <a:t>n</a:t>
            </a:r>
            <a:r>
              <a:rPr lang="en-US" altLang="zh-TW" sz="2400" dirty="0"/>
              <a:t>=20</a:t>
            </a:r>
          </a:p>
          <a:p>
            <a:r>
              <a:rPr lang="en-US" altLang="zh-TW" sz="2400" i="1" dirty="0"/>
              <a:t>c</a:t>
            </a:r>
            <a:r>
              <a:rPr lang="en-US" altLang="zh-TW" sz="2400" dirty="0"/>
              <a:t>=4</a:t>
            </a:r>
          </a:p>
          <a:p>
            <a:r>
              <a:rPr lang="en-US" altLang="zh-TW" sz="2400" i="1" dirty="0"/>
              <a:t>k</a:t>
            </a:r>
            <a:r>
              <a:rPr lang="en-US" altLang="zh-TW" sz="2400" dirty="0"/>
              <a:t>=log 20</a:t>
            </a:r>
          </a:p>
        </p:txBody>
      </p:sp>
    </p:spTree>
    <p:extLst>
      <p:ext uri="{BB962C8B-B14F-4D97-AF65-F5344CB8AC3E}">
        <p14:creationId xmlns:p14="http://schemas.microsoft.com/office/powerpoint/2010/main" val="856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4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4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4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4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4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4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4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4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4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2048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4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0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4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animBg="1"/>
      <p:bldP spid="2048045" grpId="0" animBg="1"/>
      <p:bldP spid="2048046" grpId="0" animBg="1"/>
      <p:bldP spid="2048057" grpId="0" animBg="1"/>
      <p:bldP spid="2048058" grpId="0" animBg="1"/>
      <p:bldP spid="2048077" grpId="0" animBg="1"/>
      <p:bldP spid="2048078" grpId="0" animBg="1"/>
      <p:bldP spid="2048079" grpId="0" animBg="1"/>
      <p:bldP spid="2048080" grpId="0" animBg="1"/>
      <p:bldP spid="2048117" grpId="0" animBg="1"/>
      <p:bldP spid="2048118" grpId="0" animBg="1"/>
      <p:bldP spid="2048119" grpId="0" animBg="1"/>
      <p:bldP spid="2048120" grpId="0" animBg="1"/>
      <p:bldP spid="2048121" grpId="0" animBg="1"/>
      <p:bldP spid="2048122" grpId="0" animBg="1"/>
      <p:bldP spid="2048123" grpId="0" animBg="1"/>
      <p:bldP spid="2048124" grpId="0" animBg="1"/>
      <p:bldP spid="2048142" grpId="0" animBg="1"/>
      <p:bldP spid="2048143" grpId="0" animBg="1"/>
      <p:bldP spid="2048144" grpId="0" animBg="1"/>
      <p:bldP spid="2048145" grpId="0" animBg="1"/>
      <p:bldP spid="2048152" grpId="0"/>
      <p:bldP spid="2048153" grpId="0"/>
      <p:bldP spid="2048154" grpId="0"/>
      <p:bldP spid="20481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Charging Credits to </a:t>
            </a:r>
            <a:r>
              <a:rPr lang="en-US" altLang="zh-TW" dirty="0" smtClean="0"/>
              <a:t>Count</a:t>
            </a:r>
            <a:endParaRPr lang="zh-TW" altLang="en-US" dirty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D3DB0-3385-4555-A319-54F8CD643F5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841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222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2603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12" name="Group 6"/>
          <p:cNvGrpSpPr>
            <a:grpSpLocks/>
          </p:cNvGrpSpPr>
          <p:nvPr/>
        </p:nvGrpSpPr>
        <p:grpSpPr bwMode="auto">
          <a:xfrm>
            <a:off x="1841241" y="3554963"/>
            <a:ext cx="3048000" cy="1447800"/>
            <a:chOff x="1152" y="1872"/>
            <a:chExt cx="1920" cy="912"/>
          </a:xfrm>
        </p:grpSpPr>
        <p:grpSp>
          <p:nvGrpSpPr>
            <p:cNvPr id="21567" name="Group 7"/>
            <p:cNvGrpSpPr>
              <a:grpSpLocks/>
            </p:cNvGrpSpPr>
            <p:nvPr/>
          </p:nvGrpSpPr>
          <p:grpSpPr bwMode="auto">
            <a:xfrm>
              <a:off x="1152" y="1872"/>
              <a:ext cx="480" cy="240"/>
              <a:chOff x="0" y="1584"/>
              <a:chExt cx="480" cy="240"/>
            </a:xfrm>
          </p:grpSpPr>
          <p:sp>
            <p:nvSpPr>
              <p:cNvPr id="21597" name="Rectangle 8"/>
              <p:cNvSpPr>
                <a:spLocks noChangeArrowheads="1"/>
              </p:cNvSpPr>
              <p:nvPr/>
            </p:nvSpPr>
            <p:spPr bwMode="auto">
              <a:xfrm>
                <a:off x="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8" name="Rectangle 9"/>
              <p:cNvSpPr>
                <a:spLocks noChangeArrowheads="1"/>
              </p:cNvSpPr>
              <p:nvPr/>
            </p:nvSpPr>
            <p:spPr bwMode="auto">
              <a:xfrm>
                <a:off x="240" y="158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568" name="Rectangle 10"/>
            <p:cNvSpPr>
              <a:spLocks noChangeArrowheads="1"/>
            </p:cNvSpPr>
            <p:nvPr/>
          </p:nvSpPr>
          <p:spPr bwMode="auto">
            <a:xfrm>
              <a:off x="1152" y="1872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569" name="Group 11"/>
            <p:cNvGrpSpPr>
              <a:grpSpLocks/>
            </p:cNvGrpSpPr>
            <p:nvPr/>
          </p:nvGrpSpPr>
          <p:grpSpPr bwMode="auto">
            <a:xfrm>
              <a:off x="1152" y="2208"/>
              <a:ext cx="960" cy="240"/>
              <a:chOff x="240" y="2016"/>
              <a:chExt cx="960" cy="240"/>
            </a:xfrm>
          </p:grpSpPr>
          <p:grpSp>
            <p:nvGrpSpPr>
              <p:cNvPr id="21591" name="Group 12"/>
              <p:cNvGrpSpPr>
                <a:grpSpLocks/>
              </p:cNvGrpSpPr>
              <p:nvPr/>
            </p:nvGrpSpPr>
            <p:grpSpPr bwMode="auto">
              <a:xfrm>
                <a:off x="240" y="2016"/>
                <a:ext cx="480" cy="240"/>
                <a:chOff x="0" y="1584"/>
                <a:chExt cx="480" cy="240"/>
              </a:xfrm>
            </p:grpSpPr>
            <p:sp>
              <p:nvSpPr>
                <p:cNvPr id="2159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92" name="Group 15"/>
              <p:cNvGrpSpPr>
                <a:grpSpLocks/>
              </p:cNvGrpSpPr>
              <p:nvPr/>
            </p:nvGrpSpPr>
            <p:grpSpPr bwMode="auto">
              <a:xfrm>
                <a:off x="720" y="2016"/>
                <a:ext cx="480" cy="240"/>
                <a:chOff x="0" y="1584"/>
                <a:chExt cx="480" cy="240"/>
              </a:xfrm>
            </p:grpSpPr>
            <p:sp>
              <p:nvSpPr>
                <p:cNvPr id="2159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94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" y="1584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1570" name="Group 18"/>
            <p:cNvGrpSpPr>
              <a:grpSpLocks/>
            </p:cNvGrpSpPr>
            <p:nvPr/>
          </p:nvGrpSpPr>
          <p:grpSpPr bwMode="auto">
            <a:xfrm>
              <a:off x="1152" y="2208"/>
              <a:ext cx="480" cy="240"/>
              <a:chOff x="1296" y="1104"/>
              <a:chExt cx="480" cy="240"/>
            </a:xfrm>
          </p:grpSpPr>
          <p:sp>
            <p:nvSpPr>
              <p:cNvPr id="21589" name="Rectangle 19"/>
              <p:cNvSpPr>
                <a:spLocks noChangeArrowheads="1"/>
              </p:cNvSpPr>
              <p:nvPr/>
            </p:nvSpPr>
            <p:spPr bwMode="auto">
              <a:xfrm>
                <a:off x="1296" y="1104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0" name="Rectangle 20"/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71" name="Group 21"/>
            <p:cNvGrpSpPr>
              <a:grpSpLocks/>
            </p:cNvGrpSpPr>
            <p:nvPr/>
          </p:nvGrpSpPr>
          <p:grpSpPr bwMode="auto">
            <a:xfrm>
              <a:off x="1152" y="2544"/>
              <a:ext cx="1920" cy="240"/>
              <a:chOff x="0" y="2256"/>
              <a:chExt cx="1920" cy="240"/>
            </a:xfrm>
          </p:grpSpPr>
          <p:grpSp>
            <p:nvGrpSpPr>
              <p:cNvPr id="21577" name="Group 22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85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7" name="Rectangle 25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88" name="Rectangle 26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78" name="Group 27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79" name="Group 28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8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8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80" name="Group 31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8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8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1572" name="Group 34"/>
            <p:cNvGrpSpPr>
              <a:grpSpLocks/>
            </p:cNvGrpSpPr>
            <p:nvPr/>
          </p:nvGrpSpPr>
          <p:grpSpPr bwMode="auto">
            <a:xfrm>
              <a:off x="1152" y="2544"/>
              <a:ext cx="960" cy="240"/>
              <a:chOff x="1296" y="1200"/>
              <a:chExt cx="960" cy="240"/>
            </a:xfrm>
          </p:grpSpPr>
          <p:sp>
            <p:nvSpPr>
              <p:cNvPr id="21573" name="Rectangle 35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4" name="Rectangle 36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5" name="Rectangle 37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6" name="Rectangle 38"/>
              <p:cNvSpPr>
                <a:spLocks noChangeArrowheads="1"/>
              </p:cNvSpPr>
              <p:nvPr/>
            </p:nvSpPr>
            <p:spPr bwMode="auto">
              <a:xfrm>
                <a:off x="2016" y="120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841241" y="5155163"/>
            <a:ext cx="6096000" cy="381000"/>
            <a:chOff x="0" y="2592"/>
            <a:chExt cx="3840" cy="240"/>
          </a:xfrm>
        </p:grpSpPr>
        <p:grpSp>
          <p:nvGrpSpPr>
            <p:cNvPr id="21541" name="Group 40"/>
            <p:cNvGrpSpPr>
              <a:grpSpLocks/>
            </p:cNvGrpSpPr>
            <p:nvPr/>
          </p:nvGrpSpPr>
          <p:grpSpPr bwMode="auto">
            <a:xfrm>
              <a:off x="0" y="2592"/>
              <a:ext cx="1920" cy="240"/>
              <a:chOff x="0" y="2256"/>
              <a:chExt cx="1920" cy="240"/>
            </a:xfrm>
          </p:grpSpPr>
          <p:grpSp>
            <p:nvGrpSpPr>
              <p:cNvPr id="21555" name="Group 41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6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4" name="Rectangle 43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5" name="Rectangle 44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66" name="Rectangle 45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6" name="Group 46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57" name="Group 47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6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58" name="Group 50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6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  <p:grpSp>
          <p:nvGrpSpPr>
            <p:cNvPr id="21542" name="Group 53"/>
            <p:cNvGrpSpPr>
              <a:grpSpLocks/>
            </p:cNvGrpSpPr>
            <p:nvPr/>
          </p:nvGrpSpPr>
          <p:grpSpPr bwMode="auto">
            <a:xfrm>
              <a:off x="1920" y="2592"/>
              <a:ext cx="1920" cy="240"/>
              <a:chOff x="0" y="2256"/>
              <a:chExt cx="1920" cy="240"/>
            </a:xfrm>
          </p:grpSpPr>
          <p:grpSp>
            <p:nvGrpSpPr>
              <p:cNvPr id="21543" name="Group 54"/>
              <p:cNvGrpSpPr>
                <a:grpSpLocks/>
              </p:cNvGrpSpPr>
              <p:nvPr/>
            </p:nvGrpSpPr>
            <p:grpSpPr bwMode="auto">
              <a:xfrm>
                <a:off x="960" y="2256"/>
                <a:ext cx="960" cy="240"/>
                <a:chOff x="3072" y="1920"/>
                <a:chExt cx="960" cy="240"/>
              </a:xfrm>
            </p:grpSpPr>
            <p:sp>
              <p:nvSpPr>
                <p:cNvPr id="21551" name="Rectangle 55"/>
                <p:cNvSpPr>
                  <a:spLocks noChangeArrowheads="1"/>
                </p:cNvSpPr>
                <p:nvPr/>
              </p:nvSpPr>
              <p:spPr bwMode="auto">
                <a:xfrm>
                  <a:off x="307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2" name="Rectangle 56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3" name="Rectangle 57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54" name="Rectangle 58"/>
                <p:cNvSpPr>
                  <a:spLocks noChangeArrowheads="1"/>
                </p:cNvSpPr>
                <p:nvPr/>
              </p:nvSpPr>
              <p:spPr bwMode="auto">
                <a:xfrm>
                  <a:off x="3552" y="1920"/>
                  <a:ext cx="240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44" name="Group 59"/>
              <p:cNvGrpSpPr>
                <a:grpSpLocks/>
              </p:cNvGrpSpPr>
              <p:nvPr/>
            </p:nvGrpSpPr>
            <p:grpSpPr bwMode="auto">
              <a:xfrm>
                <a:off x="0" y="2256"/>
                <a:ext cx="960" cy="240"/>
                <a:chOff x="240" y="2016"/>
                <a:chExt cx="960" cy="240"/>
              </a:xfrm>
            </p:grpSpPr>
            <p:grpSp>
              <p:nvGrpSpPr>
                <p:cNvPr id="21545" name="Group 60"/>
                <p:cNvGrpSpPr>
                  <a:grpSpLocks/>
                </p:cNvGrpSpPr>
                <p:nvPr/>
              </p:nvGrpSpPr>
              <p:grpSpPr bwMode="auto">
                <a:xfrm>
                  <a:off x="24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5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1546" name="Group 63"/>
                <p:cNvGrpSpPr>
                  <a:grpSpLocks/>
                </p:cNvGrpSpPr>
                <p:nvPr/>
              </p:nvGrpSpPr>
              <p:grpSpPr bwMode="auto">
                <a:xfrm>
                  <a:off x="720" y="2016"/>
                  <a:ext cx="480" cy="240"/>
                  <a:chOff x="0" y="1584"/>
                  <a:chExt cx="480" cy="240"/>
                </a:xfrm>
              </p:grpSpPr>
              <p:sp>
                <p:nvSpPr>
                  <p:cNvPr id="2154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54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584"/>
                    <a:ext cx="240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</p:grp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1841241" y="5155163"/>
            <a:ext cx="1524000" cy="381000"/>
            <a:chOff x="1152" y="3360"/>
            <a:chExt cx="960" cy="240"/>
          </a:xfrm>
        </p:grpSpPr>
        <p:sp>
          <p:nvSpPr>
            <p:cNvPr id="21537" name="Rectangle 67"/>
            <p:cNvSpPr>
              <a:spLocks noChangeArrowheads="1"/>
            </p:cNvSpPr>
            <p:nvPr/>
          </p:nvSpPr>
          <p:spPr bwMode="auto">
            <a:xfrm>
              <a:off x="115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8" name="Rectangle 6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9" name="Rectangle 69"/>
            <p:cNvSpPr>
              <a:spLocks noChangeArrowheads="1"/>
            </p:cNvSpPr>
            <p:nvPr/>
          </p:nvSpPr>
          <p:spPr bwMode="auto">
            <a:xfrm>
              <a:off x="163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0" name="Rectangle 70"/>
            <p:cNvSpPr>
              <a:spLocks noChangeArrowheads="1"/>
            </p:cNvSpPr>
            <p:nvPr/>
          </p:nvSpPr>
          <p:spPr bwMode="auto">
            <a:xfrm>
              <a:off x="187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3365241" y="5155163"/>
            <a:ext cx="1524000" cy="381000"/>
            <a:chOff x="2112" y="3360"/>
            <a:chExt cx="960" cy="240"/>
          </a:xfrm>
        </p:grpSpPr>
        <p:sp>
          <p:nvSpPr>
            <p:cNvPr id="21533" name="Rectangle 72"/>
            <p:cNvSpPr>
              <a:spLocks noChangeArrowheads="1"/>
            </p:cNvSpPr>
            <p:nvPr/>
          </p:nvSpPr>
          <p:spPr bwMode="auto">
            <a:xfrm>
              <a:off x="211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4" name="Rectangle 73"/>
            <p:cNvSpPr>
              <a:spLocks noChangeArrowheads="1"/>
            </p:cNvSpPr>
            <p:nvPr/>
          </p:nvSpPr>
          <p:spPr bwMode="auto">
            <a:xfrm>
              <a:off x="235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5" name="Rectangle 74"/>
            <p:cNvSpPr>
              <a:spLocks noChangeArrowheads="1"/>
            </p:cNvSpPr>
            <p:nvPr/>
          </p:nvSpPr>
          <p:spPr bwMode="auto">
            <a:xfrm>
              <a:off x="259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6" name="Rectangle 75"/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516" name="Rectangle 76"/>
          <p:cNvSpPr>
            <a:spLocks noChangeArrowheads="1"/>
          </p:cNvSpPr>
          <p:nvPr/>
        </p:nvSpPr>
        <p:spPr bwMode="auto">
          <a:xfrm>
            <a:off x="2984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1" name="Oval 77"/>
          <p:cNvSpPr>
            <a:spLocks noChangeArrowheads="1"/>
          </p:cNvSpPr>
          <p:nvPr/>
        </p:nvSpPr>
        <p:spPr bwMode="auto">
          <a:xfrm>
            <a:off x="3365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2" name="Oval 78"/>
          <p:cNvSpPr>
            <a:spLocks noChangeArrowheads="1"/>
          </p:cNvSpPr>
          <p:nvPr/>
        </p:nvSpPr>
        <p:spPr bwMode="auto">
          <a:xfrm>
            <a:off x="3365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3" name="Rectangle 79"/>
          <p:cNvSpPr>
            <a:spLocks noChangeArrowheads="1"/>
          </p:cNvSpPr>
          <p:nvPr/>
        </p:nvSpPr>
        <p:spPr bwMode="auto">
          <a:xfrm>
            <a:off x="3365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4" name="Oval 80"/>
          <p:cNvSpPr>
            <a:spLocks noChangeArrowheads="1"/>
          </p:cNvSpPr>
          <p:nvPr/>
        </p:nvSpPr>
        <p:spPr bwMode="auto">
          <a:xfrm>
            <a:off x="3746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5" name="Oval 81"/>
          <p:cNvSpPr>
            <a:spLocks noChangeArrowheads="1"/>
          </p:cNvSpPr>
          <p:nvPr/>
        </p:nvSpPr>
        <p:spPr bwMode="auto">
          <a:xfrm>
            <a:off x="3746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6" name="Rectangle 82"/>
          <p:cNvSpPr>
            <a:spLocks noChangeArrowheads="1"/>
          </p:cNvSpPr>
          <p:nvPr/>
        </p:nvSpPr>
        <p:spPr bwMode="auto">
          <a:xfrm>
            <a:off x="3746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07" name="Oval 83"/>
          <p:cNvSpPr>
            <a:spLocks noChangeArrowheads="1"/>
          </p:cNvSpPr>
          <p:nvPr/>
        </p:nvSpPr>
        <p:spPr bwMode="auto">
          <a:xfrm>
            <a:off x="4127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8" name="Oval 84"/>
          <p:cNvSpPr>
            <a:spLocks noChangeArrowheads="1"/>
          </p:cNvSpPr>
          <p:nvPr/>
        </p:nvSpPr>
        <p:spPr bwMode="auto">
          <a:xfrm>
            <a:off x="4127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09" name="Rectangle 85"/>
          <p:cNvSpPr>
            <a:spLocks noChangeArrowheads="1"/>
          </p:cNvSpPr>
          <p:nvPr/>
        </p:nvSpPr>
        <p:spPr bwMode="auto">
          <a:xfrm>
            <a:off x="4127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10" name="Oval 86"/>
          <p:cNvSpPr>
            <a:spLocks noChangeArrowheads="1"/>
          </p:cNvSpPr>
          <p:nvPr/>
        </p:nvSpPr>
        <p:spPr bwMode="auto">
          <a:xfrm>
            <a:off x="4508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1" name="Oval 87"/>
          <p:cNvSpPr>
            <a:spLocks noChangeArrowheads="1"/>
          </p:cNvSpPr>
          <p:nvPr/>
        </p:nvSpPr>
        <p:spPr bwMode="auto">
          <a:xfrm>
            <a:off x="4508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2" name="Rectangle 88"/>
          <p:cNvSpPr>
            <a:spLocks noChangeArrowheads="1"/>
          </p:cNvSpPr>
          <p:nvPr/>
        </p:nvSpPr>
        <p:spPr bwMode="auto">
          <a:xfrm>
            <a:off x="4508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113" name="Oval 89"/>
          <p:cNvSpPr>
            <a:spLocks noChangeArrowheads="1"/>
          </p:cNvSpPr>
          <p:nvPr/>
        </p:nvSpPr>
        <p:spPr bwMode="auto">
          <a:xfrm>
            <a:off x="4889241" y="2335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4" name="Oval 90"/>
          <p:cNvSpPr>
            <a:spLocks noChangeArrowheads="1"/>
          </p:cNvSpPr>
          <p:nvPr/>
        </p:nvSpPr>
        <p:spPr bwMode="auto">
          <a:xfrm>
            <a:off x="4889241" y="195476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$</a:t>
            </a:r>
          </a:p>
        </p:txBody>
      </p:sp>
      <p:sp>
        <p:nvSpPr>
          <p:cNvPr id="2049115" name="Rectangle 91"/>
          <p:cNvSpPr>
            <a:spLocks noChangeArrowheads="1"/>
          </p:cNvSpPr>
          <p:nvPr/>
        </p:nvSpPr>
        <p:spPr bwMode="auto">
          <a:xfrm>
            <a:off x="4889241" y="2716763"/>
            <a:ext cx="381000" cy="381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2" name="Text Box 92"/>
          <p:cNvSpPr txBox="1">
            <a:spLocks noChangeArrowheads="1"/>
          </p:cNvSpPr>
          <p:nvPr/>
        </p:nvSpPr>
        <p:spPr bwMode="auto">
          <a:xfrm>
            <a:off x="7175241" y="3145298"/>
            <a:ext cx="3987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Each push we charge 3 credits: one for insertion and </a:t>
            </a:r>
          </a:p>
          <a:p>
            <a:r>
              <a:rPr lang="en-US" altLang="zh-TW" sz="2400" dirty="0"/>
              <a:t>the other two for copies.</a:t>
            </a:r>
          </a:p>
        </p:txBody>
      </p:sp>
    </p:spTree>
    <p:extLst>
      <p:ext uri="{BB962C8B-B14F-4D97-AF65-F5344CB8AC3E}">
        <p14:creationId xmlns:p14="http://schemas.microsoft.com/office/powerpoint/2010/main" val="16338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278 0.4729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04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2363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252 0.4729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049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236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005 0.4729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049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2363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12057 0.47291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049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07" dur="2000" fill="hold"/>
                                        <p:tgtEl>
                                          <p:spTgt spid="204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09" dur="2000" fill="hold"/>
                                        <p:tgtEl>
                                          <p:spTgt spid="204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11" dur="2000" fill="hold"/>
                                        <p:tgtEl>
                                          <p:spTgt spid="204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2183 " pathEditMode="relative" ptsTypes="AA">
                                      <p:cBhvr>
                                        <p:cTn id="113" dur="2000" fill="hold"/>
                                        <p:tgtEl>
                                          <p:spTgt spid="2049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4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4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4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01" grpId="0" animBg="1"/>
      <p:bldP spid="2049101" grpId="1" animBg="1"/>
      <p:bldP spid="2049102" grpId="0" animBg="1"/>
      <p:bldP spid="2049102" grpId="1" animBg="1"/>
      <p:bldP spid="2049103" grpId="0" animBg="1"/>
      <p:bldP spid="2049104" grpId="0" animBg="1"/>
      <p:bldP spid="2049104" grpId="1" animBg="1"/>
      <p:bldP spid="2049105" grpId="0" animBg="1"/>
      <p:bldP spid="2049105" grpId="1" animBg="1"/>
      <p:bldP spid="2049106" grpId="0" animBg="1"/>
      <p:bldP spid="2049107" grpId="0" animBg="1"/>
      <p:bldP spid="2049107" grpId="1" animBg="1"/>
      <p:bldP spid="2049108" grpId="0" animBg="1"/>
      <p:bldP spid="2049108" grpId="1" animBg="1"/>
      <p:bldP spid="2049109" grpId="0" animBg="1"/>
      <p:bldP spid="2049110" grpId="0" animBg="1"/>
      <p:bldP spid="2049110" grpId="1" animBg="1"/>
      <p:bldP spid="2049111" grpId="0" animBg="1"/>
      <p:bldP spid="2049111" grpId="1" animBg="1"/>
      <p:bldP spid="2049112" grpId="0" animBg="1"/>
      <p:bldP spid="2049113" grpId="0" animBg="1"/>
      <p:bldP spid="2049114" grpId="0" animBg="1"/>
      <p:bldP spid="20491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1B5D2-53D6-4F63-9328-356295DBA5E8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34318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E782F-E99F-4941-BBDE-E9BCF32A2C3F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Contents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2542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76BF9-81AD-46FE-948E-9D2F5DE45FB1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Stacks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stack</a:t>
            </a:r>
            <a:r>
              <a:rPr lang="en-US" altLang="zh-TW" dirty="0" smtClean="0"/>
              <a:t> is a container of objects that are inserted  and removed according to 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last-in first-out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LIFO</a:t>
            </a:r>
            <a:r>
              <a:rPr lang="en-US" altLang="zh-TW" dirty="0" smtClean="0"/>
              <a:t>) principle.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Cafeteria plate dispenser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Web browser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Two major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Pop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6600" y="3048001"/>
            <a:ext cx="3316288" cy="3228975"/>
            <a:chOff x="3504" y="1920"/>
            <a:chExt cx="2089" cy="2034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3504" y="1920"/>
            <a:ext cx="1116" cy="2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Photo Editor Photo" r:id="rId4" imgW="1980952" imgH="3610479" progId="">
                    <p:embed/>
                  </p:oleObj>
                </mc:Choice>
                <mc:Fallback>
                  <p:oleObj name="Photo Editor Photo" r:id="rId4" imgW="1980952" imgH="3610479" progId="">
                    <p:embed/>
                    <p:pic>
                      <p:nvPicPr>
                        <p:cNvPr id="10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920"/>
                          <a:ext cx="1116" cy="2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4848" y="2304"/>
              <a:ext cx="44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top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4752" y="2880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bottom</a:t>
              </a:r>
            </a:p>
          </p:txBody>
        </p:sp>
        <p:sp>
          <p:nvSpPr>
            <p:cNvPr id="1034" name="Line 8"/>
            <p:cNvSpPr>
              <a:spLocks noChangeShapeType="1"/>
            </p:cNvSpPr>
            <p:nvPr/>
          </p:nvSpPr>
          <p:spPr bwMode="auto">
            <a:xfrm flipH="1">
              <a:off x="432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 flipH="1">
              <a:off x="4512" y="25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8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3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3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5818A-D808-461F-845E-9BCFF09AA74B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Applications of Stacks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Chain of method calls in the Java Virtual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036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 ADT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0000CC"/>
                </a:solidFill>
              </a:rPr>
              <a:t>stack ADT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stores </a:t>
            </a:r>
            <a:r>
              <a:rPr lang="en-US" altLang="zh-TW" dirty="0" smtClean="0">
                <a:ea typeface="新細明體" pitchFamily="18" charset="-120"/>
              </a:rPr>
              <a:t>arbitrary objects and supports two methods:</a:t>
            </a:r>
          </a:p>
          <a:p>
            <a:pPr lvl="1" eaLnBrk="1" hangingPunct="1"/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): insert an element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 at the top</a:t>
            </a:r>
          </a:p>
          <a:p>
            <a:pPr lvl="1" eaLnBrk="1" hangingPunct="1"/>
            <a:r>
              <a:rPr lang="en-US" altLang="zh-TW" dirty="0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pop</a:t>
            </a:r>
            <a:r>
              <a:rPr lang="en-US" altLang="zh-TW" dirty="0" smtClean="0">
                <a:ea typeface="新細明體" pitchFamily="18" charset="-120"/>
              </a:rPr>
              <a:t>( ): remove and return the last inserted element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Additional operations for managing a stack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 smtClean="0">
                <a:ea typeface="新細明體" pitchFamily="18" charset="-120"/>
              </a:rPr>
              <a:t>( ): return the number of elements in the stack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 smtClean="0">
                <a:ea typeface="新細明體" pitchFamily="18" charset="-120"/>
              </a:rPr>
              <a:t>( ): indicate whether no elements are stored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top</a:t>
            </a:r>
            <a:r>
              <a:rPr lang="en-US" altLang="zh-TW" dirty="0" smtClean="0">
                <a:ea typeface="新細明體" pitchFamily="18" charset="-120"/>
              </a:rPr>
              <a:t>( ): return the last inserted element without removing it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D9DBB-6C97-41EB-9540-FE5E03D1B3BB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0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3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3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3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3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Stacks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an </a:t>
            </a:r>
            <a:r>
              <a:rPr lang="en-US" altLang="zh-TW" b="1" i="1" smtClean="0"/>
              <a:t>n</a:t>
            </a:r>
            <a:r>
              <a:rPr lang="en-US" altLang="zh-TW" smtClean="0"/>
              <a:t>-element array </a:t>
            </a:r>
            <a:r>
              <a:rPr lang="en-US" altLang="zh-TW" b="1" i="1" smtClean="0"/>
              <a:t>S</a:t>
            </a:r>
            <a:r>
              <a:rPr lang="en-US" altLang="zh-TW" smtClean="0"/>
              <a:t> with an integer </a:t>
            </a:r>
            <a:r>
              <a:rPr lang="en-US" altLang="zh-TW" b="1" i="1" smtClean="0"/>
              <a:t>t</a:t>
            </a:r>
          </a:p>
          <a:p>
            <a:pPr lvl="1" eaLnBrk="1" hangingPunct="1"/>
            <a:r>
              <a:rPr lang="en-US" altLang="zh-TW" b="1" i="1" smtClean="0"/>
              <a:t>n</a:t>
            </a:r>
            <a:r>
              <a:rPr lang="en-US" altLang="zh-TW" smtClean="0"/>
              <a:t> is fixed (max # of objects stored in the array)</a:t>
            </a:r>
          </a:p>
          <a:p>
            <a:pPr lvl="1" eaLnBrk="1" hangingPunct="1"/>
            <a:r>
              <a:rPr lang="en-US" altLang="zh-TW" b="1" i="1" smtClean="0"/>
              <a:t>t</a:t>
            </a:r>
            <a:r>
              <a:rPr lang="en-US" altLang="zh-TW" smtClean="0"/>
              <a:t> is the index and starts at 0 as well as ends at </a:t>
            </a:r>
            <a:r>
              <a:rPr lang="en-US" altLang="zh-TW" b="1" i="1" smtClean="0"/>
              <a:t>n</a:t>
            </a:r>
            <a:r>
              <a:rPr lang="en-US" altLang="zh-TW" smtClean="0"/>
              <a:t>-1</a:t>
            </a:r>
          </a:p>
          <a:p>
            <a:pPr eaLnBrk="1" hangingPunct="1"/>
            <a:r>
              <a:rPr lang="en-US" altLang="zh-TW" smtClean="0"/>
              <a:t>Via two steps:</a:t>
            </a:r>
          </a:p>
          <a:p>
            <a:pPr lvl="1" eaLnBrk="1" hangingPunct="1"/>
            <a:r>
              <a:rPr lang="en-US" altLang="zh-TW" smtClean="0"/>
              <a:t>Construct an array with its size</a:t>
            </a:r>
          </a:p>
          <a:p>
            <a:pPr lvl="1" eaLnBrk="1" hangingPunct="1"/>
            <a:r>
              <a:rPr lang="en-US" altLang="zh-TW" smtClean="0"/>
              <a:t>Implement the methods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Array </a:t>
            </a:r>
            <a:r>
              <a:rPr lang="en-US" altLang="zh-TW" b="1" i="1" smtClean="0">
                <a:ea typeface="新細明體" pitchFamily="18" charset="-120"/>
              </a:rPr>
              <a:t>S</a:t>
            </a:r>
            <a:r>
              <a:rPr lang="en-US" altLang="zh-TW" smtClean="0">
                <a:ea typeface="新細明體" pitchFamily="18" charset="-120"/>
              </a:rPr>
              <a:t> may become full</a:t>
            </a:r>
          </a:p>
          <a:p>
            <a:pPr lvl="1" eaLnBrk="1" hangingPunct="1"/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smtClean="0">
                <a:ea typeface="新細明體" pitchFamily="18" charset="-120"/>
              </a:rPr>
              <a:t> operation on a full array causes an error</a:t>
            </a:r>
            <a:endParaRPr lang="en-US" altLang="zh-TW" smtClean="0"/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84179-0688-40A2-90AD-DC9EC6D2CC96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Pseudo-code – Array-based Stacks</a:t>
            </a:r>
          </a:p>
        </p:txBody>
      </p:sp>
      <p:sp>
        <p:nvSpPr>
          <p:cNvPr id="2662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88D5A-ACA4-49B7-BF2C-BA0B505CD4AC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4419600" cy="338772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sz="2400" dirty="0">
                <a:latin typeface="Arial" charset="0"/>
              </a:rPr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b="1" dirty="0">
                <a:sym typeface="Symbol" pitchFamily="18" charset="2"/>
              </a:rPr>
              <a:t>return</a:t>
            </a:r>
            <a:r>
              <a:rPr lang="en-US" altLang="zh-TW" sz="2400" dirty="0">
                <a:sym typeface="Symbol" pitchFamily="18" charset="2"/>
              </a:rPr>
              <a:t> t + 1</a:t>
            </a:r>
          </a:p>
          <a:p>
            <a:pPr defTabSz="228600"/>
            <a:endParaRPr lang="en-US" altLang="zh-TW" sz="2400" dirty="0"/>
          </a:p>
          <a:p>
            <a:pPr defTabSz="228600"/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pop</a:t>
            </a:r>
            <a:r>
              <a:rPr lang="en-US" altLang="zh-TW" sz="2400" dirty="0">
                <a:latin typeface="Arial" charset="0"/>
              </a:rPr>
              <a:t>()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1" dirty="0">
                <a:sym typeface="Symbol" pitchFamily="18" charset="2"/>
              </a:rPr>
              <a:t>if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isEmpty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zh-TW" sz="2400" b="1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“stack is empty, stops”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</a:t>
            </a:r>
            <a:r>
              <a:rPr lang="en-US" altLang="zh-TW" sz="2400" b="1" dirty="0">
                <a:sym typeface="Symbol" pitchFamily="18" charset="2"/>
              </a:rPr>
              <a:t>else</a:t>
            </a:r>
            <a:r>
              <a:rPr lang="en-US" altLang="zh-TW" sz="2400" dirty="0">
                <a:sym typeface="Symbol" pitchFamily="18" charset="2"/>
              </a:rPr>
              <a:t>  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t </a:t>
            </a:r>
            <a:r>
              <a:rPr lang="en-US" altLang="zh-TW" sz="2400" dirty="0">
                <a:sym typeface="Symbol" pitchFamily="18" charset="2"/>
              </a:rPr>
              <a:t> t  1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b="1" dirty="0">
                <a:sym typeface="Symbol" pitchFamily="18" charset="2"/>
              </a:rPr>
              <a:t>return</a:t>
            </a:r>
            <a:r>
              <a:rPr lang="en-US" altLang="zh-TW" sz="2400" dirty="0">
                <a:sym typeface="Symbol" pitchFamily="18" charset="2"/>
              </a:rPr>
              <a:t> S[t + 1]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248400" y="1752600"/>
            <a:ext cx="4114800" cy="22923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push</a:t>
            </a:r>
            <a:r>
              <a:rPr lang="en-US" altLang="zh-TW" sz="2400" dirty="0"/>
              <a:t>(o)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1" dirty="0">
                <a:sym typeface="Symbol" pitchFamily="18" charset="2"/>
              </a:rPr>
              <a:t>if </a:t>
            </a:r>
            <a:r>
              <a:rPr lang="en-US" altLang="zh-TW" sz="2400" dirty="0"/>
              <a:t>t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dirty="0" err="1">
                <a:sym typeface="Symbol" pitchFamily="18" charset="2"/>
              </a:rPr>
              <a:t>S.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length</a:t>
            </a:r>
            <a:r>
              <a:rPr lang="en-US" altLang="zh-TW" sz="2400" dirty="0">
                <a:sym typeface="Symbol" pitchFamily="18" charset="2"/>
              </a:rPr>
              <a:t>  1 </a:t>
            </a:r>
            <a:r>
              <a:rPr lang="en-US" altLang="zh-TW" sz="2400" b="1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“stack is full, stops”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</a:t>
            </a:r>
            <a:r>
              <a:rPr lang="en-US" altLang="zh-TW" sz="2400" b="1" dirty="0">
                <a:sym typeface="Symbol" pitchFamily="18" charset="2"/>
              </a:rPr>
              <a:t>else</a:t>
            </a:r>
            <a:r>
              <a:rPr lang="en-US" altLang="zh-TW" sz="2400" dirty="0">
                <a:sym typeface="Symbol" pitchFamily="18" charset="2"/>
              </a:rPr>
              <a:t>  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t </a:t>
            </a:r>
            <a:r>
              <a:rPr lang="en-US" altLang="zh-TW" sz="2400" dirty="0">
                <a:sym typeface="Symbol" pitchFamily="18" charset="2"/>
              </a:rPr>
              <a:t> t + 1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S[t]  o</a:t>
            </a:r>
          </a:p>
        </p:txBody>
      </p:sp>
      <p:grpSp>
        <p:nvGrpSpPr>
          <p:cNvPr id="26631" name="Group 5"/>
          <p:cNvGrpSpPr>
            <a:grpSpLocks/>
          </p:cNvGrpSpPr>
          <p:nvPr/>
        </p:nvGrpSpPr>
        <p:grpSpPr bwMode="auto">
          <a:xfrm>
            <a:off x="2490216" y="5202239"/>
            <a:ext cx="6934200" cy="876301"/>
            <a:chOff x="912" y="3435"/>
            <a:chExt cx="4368" cy="552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3" name="Freeform 7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8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Rectangle 16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Rectangle 18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5" name="Rectangle 19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6" name="Rectangle 20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7" name="Rectangle 21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8" name="Rectangle 22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9" name="Rectangle 23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Rectangle 24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Rectangle 25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Rectangle 26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Rectangle 27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Rectangle 28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Rectangle 29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Rectangle 30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Rectangle 31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Rectangle 32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9" name="Rectangle 33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0" name="Rectangle 34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1" name="Rectangle 35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2" name="Rectangle 36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3" name="Rectangle 37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4" name="Rectangle 38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5" name="Rectangle 39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Rectangle 40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7" name="Rectangle 41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8" name="Rectangle 42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Rectangle 43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0" name="Rectangle 44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1" name="Rectangle 45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2" name="Rectangle 46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3" name="Rectangle 47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5" name="Rectangle 49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7" name="Rectangle 51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9" name="Rectangle 53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0" name="Rectangle 54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1" name="Rectangle 55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2" name="Rectangle 56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3" name="Rectangle 57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S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4" name="Rectangle 58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5" name="Rectangle 59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6" name="Rectangle 60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7" name="Rectangle 61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t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26688" name="Rectangle 62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9" name="Freeform 63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Freeform 64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Rectangle 65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2" name="Freeform 66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Rectangle 67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4" name="Freeform 68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69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70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7" name="Freeform 71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Rectangle 72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6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 and Limitations</a:t>
            </a:r>
          </a:p>
        </p:txBody>
      </p:sp>
      <p:sp>
        <p:nvSpPr>
          <p:cNvPr id="197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space used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Each operation runs in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(1)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Limitations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Trying to push a new element into a full stack causes an implementation-specific exception</a:t>
            </a:r>
          </a:p>
        </p:txBody>
      </p:sp>
      <p:sp>
        <p:nvSpPr>
          <p:cNvPr id="2765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3F224-F895-4EC6-A3C4-7B81C224B263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7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04769-88F0-434E-B8A7-86A71F2ED41B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Reversing an Array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problem of </a:t>
            </a:r>
            <a:r>
              <a:rPr lang="en-US" altLang="zh-TW" b="1" i="1" smtClean="0"/>
              <a:t>reversing an array</a:t>
            </a:r>
          </a:p>
          <a:p>
            <a:pPr eaLnBrk="1" hangingPunct="1"/>
            <a:r>
              <a:rPr lang="en-US" altLang="zh-TW" smtClean="0"/>
              <a:t>The solution becomes straightforward when using a stack</a:t>
            </a:r>
          </a:p>
          <a:p>
            <a:pPr eaLnBrk="1" hangingPunct="1"/>
            <a:r>
              <a:rPr lang="en-US" altLang="zh-TW" smtClean="0"/>
              <a:t>Main idea: the LIFO property</a:t>
            </a:r>
          </a:p>
        </p:txBody>
      </p:sp>
    </p:spTree>
    <p:extLst>
      <p:ext uri="{BB962C8B-B14F-4D97-AF65-F5344CB8AC3E}">
        <p14:creationId xmlns:p14="http://schemas.microsoft.com/office/powerpoint/2010/main" val="35444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Matching Parentheses</a:t>
            </a:r>
          </a:p>
        </p:txBody>
      </p:sp>
      <p:sp>
        <p:nvSpPr>
          <p:cNvPr id="198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Matching parentheses problem</a:t>
            </a:r>
            <a:r>
              <a:rPr lang="en-US" altLang="zh-TW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	matching of grouping symbols in an arithmetic expression with a single left-to-right scan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Give: a token sequence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0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1</a:t>
            </a:r>
            <a:r>
              <a:rPr lang="en-US" altLang="zh-TW" b="1" i="1" dirty="0" smtClean="0"/>
              <a:t>x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>
                <a:sym typeface="Symbol" pitchFamily="18" charset="2"/>
              </a:rPr>
              <a:t></a:t>
            </a:r>
            <a:r>
              <a:rPr lang="en-US" altLang="zh-TW" b="1" i="1" dirty="0" smtClean="0"/>
              <a:t>x</a:t>
            </a:r>
            <a:r>
              <a:rPr lang="en-US" altLang="zh-TW" b="1" i="1" baseline="-25000" dirty="0" smtClean="0"/>
              <a:t>n</a:t>
            </a:r>
            <a:r>
              <a:rPr lang="en-US" altLang="zh-TW" b="1" baseline="-25000" dirty="0" smtClean="0"/>
              <a:t>-1</a:t>
            </a:r>
            <a:endParaRPr lang="en-US" altLang="zh-TW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Problem: if all the grouping symbols in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match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Each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{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or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[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 must be paired with a matching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}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ea typeface="新細明體" pitchFamily="18" charset="-120"/>
              </a:rPr>
              <a:t>, or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dirty="0" smtClean="0">
                <a:ea typeface="新細明體" pitchFamily="18" charset="-120"/>
              </a:rPr>
              <a:t>]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 smtClean="0">
                <a:solidFill>
                  <a:srgbClr val="000000"/>
                </a:solidFill>
                <a:latin typeface="cmsy10" pitchFamily="34" charset="0"/>
                <a:ea typeface="新細明體" pitchFamily="18" charset="-12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correct: ()( )(( )){([( )])}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incorrect: )(( )){([( )])}</a:t>
            </a:r>
            <a:r>
              <a:rPr lang="en-US" altLang="zh-TW" i="1" dirty="0" smtClean="0">
                <a:solidFill>
                  <a:srgbClr val="0000CC"/>
                </a:solidFill>
                <a:ea typeface="新細明體" pitchFamily="18" charset="-12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incorrect: ({[ ])}</a:t>
            </a:r>
            <a:endParaRPr lang="en-US" altLang="zh-TW" baseline="-25000" dirty="0" smtClean="0">
              <a:solidFill>
                <a:srgbClr val="0000CC"/>
              </a:solidFill>
            </a:endParaRP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08163-96BB-4B00-A86D-E75664F36D3C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8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8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8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8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8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18" charset="-120"/>
              </a:rPr>
              <a:t>Parentheses Matching Algorithm</a:t>
            </a: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1D1632-234F-4FD5-B505-5A03F6F174A1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31848" y="1801368"/>
            <a:ext cx="7312152" cy="485546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Algorithm </a:t>
            </a:r>
            <a:r>
              <a:rPr lang="en-US" altLang="zh-TW" sz="1600" dirty="0" err="1">
                <a:ea typeface="新細明體" pitchFamily="18" charset="-120"/>
              </a:rPr>
              <a:t>ParenMatch</a:t>
            </a:r>
            <a:r>
              <a:rPr lang="en-US" altLang="zh-TW" sz="1600" dirty="0">
                <a:ea typeface="新細明體" pitchFamily="18" charset="-120"/>
              </a:rPr>
              <a:t>(</a:t>
            </a:r>
            <a:r>
              <a:rPr lang="en-US" altLang="zh-TW" sz="1600" i="1" dirty="0" err="1">
                <a:ea typeface="新細明體" pitchFamily="18" charset="-120"/>
              </a:rPr>
              <a:t>X,n</a:t>
            </a:r>
            <a:r>
              <a:rPr lang="en-US" altLang="zh-TW" sz="1600" dirty="0">
                <a:ea typeface="新細明體" pitchFamily="18" charset="-12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i="1" dirty="0">
                <a:ea typeface="新細明體" pitchFamily="18" charset="-120"/>
              </a:rPr>
              <a:t>Input: </a:t>
            </a:r>
            <a:r>
              <a:rPr lang="en-US" altLang="zh-TW" sz="1600" dirty="0">
                <a:ea typeface="新細明體" pitchFamily="18" charset="-120"/>
              </a:rPr>
              <a:t>An array </a:t>
            </a:r>
            <a:r>
              <a:rPr lang="en-US" altLang="zh-TW" sz="1600" i="1" dirty="0">
                <a:ea typeface="新細明體" pitchFamily="18" charset="-120"/>
              </a:rPr>
              <a:t>X </a:t>
            </a:r>
            <a:r>
              <a:rPr lang="en-US" altLang="zh-TW" sz="1600" dirty="0">
                <a:ea typeface="新細明體" pitchFamily="18" charset="-120"/>
              </a:rPr>
              <a:t>of </a:t>
            </a:r>
            <a:r>
              <a:rPr lang="en-US" altLang="zh-TW" sz="1600" i="1" dirty="0">
                <a:ea typeface="新細明體" pitchFamily="18" charset="-120"/>
              </a:rPr>
              <a:t>n </a:t>
            </a:r>
            <a:r>
              <a:rPr lang="en-US" altLang="zh-TW" sz="1600" dirty="0">
                <a:ea typeface="新細明體" pitchFamily="18" charset="-120"/>
              </a:rPr>
              <a:t>tokens, each of which is either a grouping symbol,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ea typeface="新細明體" pitchFamily="18" charset="-120"/>
              </a:rPr>
              <a:t>variable, an arithmetic operator, or a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i="1" dirty="0">
                <a:ea typeface="新細明體" pitchFamily="18" charset="-120"/>
              </a:rPr>
              <a:t>Output: </a:t>
            </a:r>
            <a:r>
              <a:rPr lang="en-US" altLang="zh-TW" sz="1600" b="1" dirty="0">
                <a:ea typeface="新細明體" pitchFamily="18" charset="-120"/>
              </a:rPr>
              <a:t>true </a:t>
            </a:r>
            <a:r>
              <a:rPr lang="en-US" altLang="zh-TW" sz="1600" dirty="0">
                <a:ea typeface="新細明體" pitchFamily="18" charset="-120"/>
              </a:rPr>
              <a:t>if and only if all the grouping symbols in </a:t>
            </a:r>
            <a:r>
              <a:rPr lang="en-US" altLang="zh-TW" sz="1600" i="1" dirty="0">
                <a:ea typeface="新細明體" pitchFamily="18" charset="-120"/>
              </a:rPr>
              <a:t>X </a:t>
            </a:r>
            <a:r>
              <a:rPr lang="en-US" altLang="zh-TW" sz="1600" dirty="0">
                <a:ea typeface="新細明體" pitchFamily="18" charset="-120"/>
              </a:rPr>
              <a:t>match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S </a:t>
            </a:r>
            <a:r>
              <a:rPr lang="en-US" altLang="zh-TW" sz="1600" dirty="0">
                <a:ea typeface="新細明體" pitchFamily="18" charset="-120"/>
              </a:rPr>
              <a:t>be an empty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for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i="1" dirty="0">
                <a:ea typeface="新細明體" pitchFamily="18" charset="-120"/>
              </a:rPr>
              <a:t>=</a:t>
            </a:r>
            <a:r>
              <a:rPr lang="en-US" altLang="zh-TW" sz="1600" dirty="0">
                <a:ea typeface="新細明體" pitchFamily="18" charset="-120"/>
              </a:rPr>
              <a:t>0 to </a:t>
            </a:r>
            <a:r>
              <a:rPr lang="en-US" altLang="zh-TW" sz="1600" i="1" dirty="0">
                <a:ea typeface="新細明體" pitchFamily="18" charset="-120"/>
              </a:rPr>
              <a:t>n-</a:t>
            </a:r>
            <a:r>
              <a:rPr lang="en-US" altLang="zh-TW" sz="1600" dirty="0">
                <a:ea typeface="新細明體" pitchFamily="18" charset="-120"/>
              </a:rPr>
              <a:t>1 </a:t>
            </a:r>
            <a:r>
              <a:rPr lang="en-US" altLang="zh-TW" sz="1600" b="1" dirty="0">
                <a:ea typeface="新細明體" pitchFamily="18" charset="-12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if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is an opening grouping symbol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	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.push</a:t>
            </a:r>
            <a:r>
              <a:rPr lang="en-US" altLang="zh-TW" sz="1600" dirty="0">
                <a:ea typeface="新細明體" pitchFamily="18" charset="-120"/>
              </a:rPr>
              <a:t>(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else if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is a closing grouping symbol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.isEmpty</a:t>
            </a:r>
            <a:r>
              <a:rPr lang="en-US" altLang="zh-TW" sz="1600" dirty="0">
                <a:ea typeface="新細明體" pitchFamily="18" charset="-120"/>
              </a:rPr>
              <a:t>()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nothing to match with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.pop</a:t>
            </a:r>
            <a:r>
              <a:rPr lang="en-US" altLang="zh-TW" sz="1600" dirty="0">
                <a:ea typeface="新細明體" pitchFamily="18" charset="-120"/>
              </a:rPr>
              <a:t>() does not match the type of </a:t>
            </a:r>
            <a:r>
              <a:rPr lang="en-US" altLang="zh-TW" sz="1600" i="1" dirty="0">
                <a:ea typeface="新細明體" pitchFamily="18" charset="-120"/>
              </a:rPr>
              <a:t>X</a:t>
            </a:r>
            <a:r>
              <a:rPr lang="en-US" altLang="zh-TW" sz="1600" dirty="0">
                <a:ea typeface="新細明體" pitchFamily="18" charset="-120"/>
              </a:rPr>
              <a:t>[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600" dirty="0">
                <a:ea typeface="新細明體" pitchFamily="18" charset="-120"/>
              </a:rPr>
              <a:t>]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	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wrong type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if </a:t>
            </a:r>
            <a:r>
              <a:rPr lang="en-US" altLang="zh-TW" sz="1600" i="1" dirty="0" err="1">
                <a:ea typeface="新細明體" pitchFamily="18" charset="-120"/>
              </a:rPr>
              <a:t>S</a:t>
            </a:r>
            <a:r>
              <a:rPr lang="en-US" altLang="zh-TW" sz="1600" dirty="0" err="1">
                <a:ea typeface="新細明體" pitchFamily="18" charset="-120"/>
              </a:rPr>
              <a:t>.isEmpty</a:t>
            </a:r>
            <a:r>
              <a:rPr lang="en-US" altLang="zh-TW" sz="1600" dirty="0">
                <a:ea typeface="新細明體" pitchFamily="18" charset="-120"/>
              </a:rPr>
              <a:t>() </a:t>
            </a:r>
            <a:r>
              <a:rPr lang="en-US" altLang="zh-TW" sz="1600" b="1" dirty="0">
                <a:ea typeface="新細明體" pitchFamily="18" charset="-120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return true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every symbol matched</a:t>
            </a:r>
            <a:r>
              <a:rPr lang="en-US" altLang="zh-TW" sz="1600" i="1" dirty="0">
                <a:ea typeface="新細明體" pitchFamily="18" charset="-12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b="1" dirty="0">
                <a:ea typeface="新細明體" pitchFamily="18" charset="-120"/>
              </a:rPr>
              <a:t>	return false </a:t>
            </a:r>
            <a:r>
              <a:rPr lang="en-US" altLang="zh-TW" sz="1600" i="1" dirty="0">
                <a:ea typeface="新細明體" pitchFamily="18" charset="-120"/>
              </a:rPr>
              <a:t>{</a:t>
            </a:r>
            <a:r>
              <a:rPr lang="en-US" altLang="zh-TW" sz="1600" dirty="0">
                <a:ea typeface="新細明體" pitchFamily="18" charset="-120"/>
              </a:rPr>
              <a:t>some symbols were never matched</a:t>
            </a:r>
            <a:r>
              <a:rPr lang="en-US" altLang="zh-TW" sz="1600" i="1" dirty="0">
                <a:ea typeface="新細明體" pitchFamily="18" charset="-120"/>
              </a:rPr>
              <a:t>}</a:t>
            </a:r>
            <a:endParaRPr lang="en-US" altLang="zh-TW" sz="16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5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 ADT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Objects</a:t>
            </a:r>
            <a:r>
              <a:rPr lang="en-US" altLang="zh-TW" dirty="0" smtClean="0"/>
              <a:t>: A set of pairs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i="1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</a:rPr>
              <a:t>&gt; </a:t>
            </a:r>
            <a:r>
              <a:rPr lang="en-US" altLang="zh-TW" dirty="0" smtClean="0"/>
              <a:t>where for each value of </a:t>
            </a:r>
            <a:r>
              <a:rPr lang="en-US" altLang="zh-TW" i="1" dirty="0" smtClean="0">
                <a:solidFill>
                  <a:srgbClr val="FF0000"/>
                </a:solidFill>
              </a:rPr>
              <a:t>index</a:t>
            </a:r>
            <a:r>
              <a:rPr lang="en-US" altLang="zh-TW" dirty="0" smtClean="0"/>
              <a:t> there is a </a:t>
            </a:r>
            <a:r>
              <a:rPr lang="en-US" altLang="zh-TW" i="1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/>
              <a:t> from the </a:t>
            </a:r>
            <a:r>
              <a:rPr lang="en-US" altLang="zh-TW" i="1" dirty="0" smtClean="0"/>
              <a:t>item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set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Operations</a:t>
            </a:r>
            <a:r>
              <a:rPr lang="en-US" altLang="zh-TW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  <a:ea typeface="BatangChe" pitchFamily="49" charset="-127"/>
              </a:rPr>
              <a:t>Create()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Retrieve()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Store()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(or, </a:t>
            </a: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Insert()</a:t>
            </a:r>
            <a:r>
              <a:rPr lang="en-US" altLang="zh-TW" dirty="0" smtClean="0">
                <a:solidFill>
                  <a:srgbClr val="0000CC"/>
                </a:solidFill>
                <a:latin typeface="Century Gothic" pitchFamily="34" charset="0"/>
              </a:rPr>
              <a:t> 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Delete()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(or, </a:t>
            </a: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</a:rPr>
              <a:t>Remove()</a:t>
            </a:r>
            <a:r>
              <a:rPr lang="en-US" altLang="zh-TW" dirty="0" smtClean="0">
                <a:solidFill>
                  <a:srgbClr val="0000CC"/>
                </a:solidFill>
                <a:latin typeface="Century Gothic" pitchFamily="34" charset="0"/>
              </a:rPr>
              <a:t> </a:t>
            </a:r>
            <a:r>
              <a:rPr lang="en-US" altLang="zh-TW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pair is referred to as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entry</a:t>
            </a:r>
            <a:r>
              <a:rPr lang="en-US" altLang="zh-TW" dirty="0" smtClean="0"/>
              <a:t>.</a:t>
            </a:r>
          </a:p>
        </p:txBody>
      </p:sp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F8D3E-A6B4-4672-8AD6-6DF1344B439F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84" y="2471310"/>
            <a:ext cx="5100431" cy="2697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9540" y="6259747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i="1" dirty="0"/>
              <a:t>https://towardsdatascience.com/numpy-array-cookbook-generating-and-manipulating-arrays-in-python-2195c3988b09</a:t>
            </a:r>
          </a:p>
        </p:txBody>
      </p:sp>
    </p:spTree>
    <p:extLst>
      <p:ext uri="{BB962C8B-B14F-4D97-AF65-F5344CB8AC3E}">
        <p14:creationId xmlns:p14="http://schemas.microsoft.com/office/powerpoint/2010/main" val="14589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BF3C3-F459-44FD-930C-D338D758F7A2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HTML Tag Matching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4033838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&lt;center&gt;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&lt;h1&gt; The Little Boat 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&lt;/center&gt;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&lt;p&gt; The storm tossed the little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boat like a cheap sneaker in 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old washing machine. The three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such treatment, of course, but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not the tree salesman, who even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a stowaway now felt that 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had overpaid for the voyage. 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&lt;ol&gt;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Will the salesman die?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What color is the boat?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&lt;li&gt; And what about Naomi? &lt;/li&gt;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&lt;/ol&gt;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itchFamily="18" charset="-120"/>
              </a:rPr>
              <a:t>&lt;/body&gt;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6964" y="1600201"/>
            <a:ext cx="4033837" cy="4525963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TW" sz="24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Little Boat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storm tossed the little boat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like a cheap sneaker in an old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washing machine. The three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such treatment, of course, but not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the tree salesman, who even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a stowaway now felt that he had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overpaid for the voyage.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1. Will the salesman die?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2. What color is the boat?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dirty="0">
                <a:solidFill>
                  <a:srgbClr val="0000CC"/>
                </a:solidFill>
                <a:ea typeface="新細明體" pitchFamily="18" charset="-120"/>
                <a:cs typeface="Times New Roman" pitchFamily="18" charset="0"/>
              </a:rPr>
              <a:t>3. And what about Naomi?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600" dirty="0">
              <a:solidFill>
                <a:srgbClr val="0000CC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4AB86-D0FD-433C-9D5A-1F9CB6B55411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Queues</a:t>
            </a:r>
          </a:p>
          <a:p>
            <a:pPr eaLnBrk="1" hangingPunct="1"/>
            <a:r>
              <a:rPr lang="en-US" altLang="zh-TW" dirty="0" smtClean="0"/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2643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Queues</a:t>
            </a:r>
          </a:p>
        </p:txBody>
      </p:sp>
      <p:sp>
        <p:nvSpPr>
          <p:cNvPr id="198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/>
              <a:t> is a container of objects that are inserted  and removed according to 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first-in first-ou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FIFO</a:t>
            </a:r>
            <a:r>
              <a:rPr lang="en-US" altLang="zh-TW" dirty="0" smtClean="0"/>
              <a:t>) principle.</a:t>
            </a:r>
          </a:p>
          <a:p>
            <a:pPr eaLnBrk="1" hangingPunct="1"/>
            <a:r>
              <a:rPr lang="en-US" altLang="zh-TW" dirty="0" smtClean="0"/>
              <a:t>Examples:</a:t>
            </a:r>
          </a:p>
          <a:p>
            <a:pPr lvl="1" eaLnBrk="1" hangingPunct="1"/>
            <a:r>
              <a:rPr lang="en-US" altLang="zh-TW" dirty="0" smtClean="0"/>
              <a:t>Barber shops</a:t>
            </a:r>
          </a:p>
          <a:p>
            <a:pPr lvl="1" eaLnBrk="1" hangingPunct="1"/>
            <a:r>
              <a:rPr lang="en-US" altLang="zh-TW" dirty="0" smtClean="0"/>
              <a:t>Waiting lines</a:t>
            </a:r>
          </a:p>
          <a:p>
            <a:pPr eaLnBrk="1" hangingPunct="1"/>
            <a:r>
              <a:rPr lang="en-US" altLang="zh-TW" dirty="0" smtClean="0"/>
              <a:t>Two major operations</a:t>
            </a:r>
          </a:p>
          <a:p>
            <a:pPr lvl="1" eaLnBrk="1" hangingPunct="1"/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err="1" smtClean="0"/>
              <a:t>Dequeue</a:t>
            </a:r>
            <a:r>
              <a:rPr lang="en-US" altLang="zh-TW" dirty="0" smtClean="0"/>
              <a:t> </a:t>
            </a: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0C03A-6194-474F-BE58-68CE9ED23D8D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400" y="4419600"/>
            <a:ext cx="3657600" cy="533400"/>
            <a:chOff x="2688" y="3408"/>
            <a:chExt cx="2304" cy="336"/>
          </a:xfrm>
        </p:grpSpPr>
        <p:sp>
          <p:nvSpPr>
            <p:cNvPr id="33808" name="Rectangle 5"/>
            <p:cNvSpPr>
              <a:spLocks noChangeArrowheads="1"/>
            </p:cNvSpPr>
            <p:nvPr/>
          </p:nvSpPr>
          <p:spPr bwMode="auto">
            <a:xfrm>
              <a:off x="2688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</a:p>
          </p:txBody>
        </p:sp>
        <p:sp>
          <p:nvSpPr>
            <p:cNvPr id="33809" name="Rectangle 6"/>
            <p:cNvSpPr>
              <a:spLocks noChangeArrowheads="1"/>
            </p:cNvSpPr>
            <p:nvPr/>
          </p:nvSpPr>
          <p:spPr bwMode="auto">
            <a:xfrm>
              <a:off x="2976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</a:p>
          </p:txBody>
        </p:sp>
        <p:sp>
          <p:nvSpPr>
            <p:cNvPr id="33810" name="Rectangle 7"/>
            <p:cNvSpPr>
              <a:spLocks noChangeArrowheads="1"/>
            </p:cNvSpPr>
            <p:nvPr/>
          </p:nvSpPr>
          <p:spPr bwMode="auto">
            <a:xfrm>
              <a:off x="3264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3</a:t>
              </a:r>
            </a:p>
          </p:txBody>
        </p:sp>
        <p:sp>
          <p:nvSpPr>
            <p:cNvPr id="33811" name="Rectangle 8"/>
            <p:cNvSpPr>
              <a:spLocks noChangeArrowheads="1"/>
            </p:cNvSpPr>
            <p:nvPr/>
          </p:nvSpPr>
          <p:spPr bwMode="auto">
            <a:xfrm>
              <a:off x="3552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4</a:t>
              </a:r>
            </a:p>
          </p:txBody>
        </p:sp>
        <p:sp>
          <p:nvSpPr>
            <p:cNvPr id="33812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5</a:t>
              </a:r>
            </a:p>
          </p:txBody>
        </p:sp>
        <p:sp>
          <p:nvSpPr>
            <p:cNvPr id="33813" name="Rectangle 10"/>
            <p:cNvSpPr>
              <a:spLocks noChangeArrowheads="1"/>
            </p:cNvSpPr>
            <p:nvPr/>
          </p:nvSpPr>
          <p:spPr bwMode="auto">
            <a:xfrm>
              <a:off x="4128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6</a:t>
              </a:r>
            </a:p>
          </p:txBody>
        </p:sp>
        <p:sp>
          <p:nvSpPr>
            <p:cNvPr id="33814" name="Rectangle 11"/>
            <p:cNvSpPr>
              <a:spLocks noChangeArrowheads="1"/>
            </p:cNvSpPr>
            <p:nvPr/>
          </p:nvSpPr>
          <p:spPr bwMode="auto">
            <a:xfrm>
              <a:off x="4416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7</a:t>
              </a:r>
            </a:p>
          </p:txBody>
        </p:sp>
        <p:sp>
          <p:nvSpPr>
            <p:cNvPr id="33815" name="Rectangle 12"/>
            <p:cNvSpPr>
              <a:spLocks noChangeArrowheads="1"/>
            </p:cNvSpPr>
            <p:nvPr/>
          </p:nvSpPr>
          <p:spPr bwMode="auto">
            <a:xfrm>
              <a:off x="4704" y="3408"/>
              <a:ext cx="288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58000" y="3581400"/>
            <a:ext cx="2743200" cy="533400"/>
            <a:chOff x="3360" y="2160"/>
            <a:chExt cx="1728" cy="336"/>
          </a:xfrm>
        </p:grpSpPr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408" y="2160"/>
              <a:ext cx="15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grows in this direction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3360" y="2496"/>
              <a:ext cx="172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341939" y="4953001"/>
            <a:ext cx="2160587" cy="1165225"/>
            <a:chOff x="2405" y="3024"/>
            <a:chExt cx="1361" cy="734"/>
          </a:xfrm>
        </p:grpSpPr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05" y="3312"/>
              <a:ext cx="136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front</a:t>
              </a:r>
            </a:p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(delete or dequeue)</a:t>
              </a: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875589" y="4953001"/>
            <a:ext cx="2681288" cy="1165225"/>
            <a:chOff x="4001" y="3024"/>
            <a:chExt cx="1689" cy="734"/>
          </a:xfrm>
        </p:grpSpPr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4001" y="3312"/>
              <a:ext cx="168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rear</a:t>
              </a:r>
            </a:p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(insert, add, or enqueue)</a:t>
              </a:r>
            </a:p>
          </p:txBody>
        </p:sp>
        <p:sp>
          <p:nvSpPr>
            <p:cNvPr id="33803" name="Line 21"/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4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8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8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ED68A-5FBF-41A5-8515-C54980E72E31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Applications of Queues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Direct applications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Waiting lists, bureaucracy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Access to shared resources (e.g., printer)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Multiprogramming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Indirect applications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Auxiliary data structure for algorithms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684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Queue ADT</a:t>
            </a:r>
          </a:p>
        </p:txBody>
      </p:sp>
      <p:sp>
        <p:nvSpPr>
          <p:cNvPr id="199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b="1" i="1" dirty="0" smtClean="0">
                <a:solidFill>
                  <a:srgbClr val="0000CC"/>
                </a:solidFill>
              </a:rPr>
              <a:t>queue ADT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stores </a:t>
            </a:r>
            <a:r>
              <a:rPr lang="en-US" altLang="zh-TW" dirty="0" smtClean="0">
                <a:ea typeface="新細明體" pitchFamily="18" charset="-120"/>
              </a:rPr>
              <a:t>arbitrary objects and supports two methods: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): inserts an object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 at the rear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dirty="0" smtClean="0">
                <a:ea typeface="新細明體" pitchFamily="18" charset="-120"/>
              </a:rPr>
              <a:t>(): removes and returns the object at the front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Additional operations for managing a queue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 smtClean="0">
                <a:ea typeface="新細明體" pitchFamily="18" charset="-120"/>
              </a:rPr>
              <a:t>(): returns the number of elements in the queue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 smtClean="0">
                <a:ea typeface="新細明體" pitchFamily="18" charset="-120"/>
              </a:rPr>
              <a:t>(): indicates whether no elements are stored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front</a:t>
            </a:r>
            <a:r>
              <a:rPr lang="en-US" altLang="zh-TW" dirty="0" smtClean="0">
                <a:ea typeface="新細明體" pitchFamily="18" charset="-120"/>
              </a:rPr>
              <a:t>(): returns the front object without removing it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994B04-E352-4997-8C1F-9BADC04E18D0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9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9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9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9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9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9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9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23CC1-8922-4071-A6D3-9CC3FED0A9CA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Queue(1)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Similar to the array-based stack</a:t>
            </a:r>
          </a:p>
          <a:p>
            <a:pPr eaLnBrk="1" hangingPunct="1"/>
            <a:r>
              <a:rPr lang="en-US" altLang="zh-TW" smtClean="0"/>
              <a:t>Using an </a:t>
            </a:r>
            <a:r>
              <a:rPr lang="en-US" altLang="zh-TW" b="1" i="1" smtClean="0"/>
              <a:t>n</a:t>
            </a:r>
            <a:r>
              <a:rPr lang="en-US" altLang="zh-TW" smtClean="0"/>
              <a:t>-element array </a:t>
            </a:r>
            <a:r>
              <a:rPr lang="en-US" altLang="zh-TW" b="1" i="1" smtClean="0"/>
              <a:t>Q</a:t>
            </a:r>
          </a:p>
          <a:p>
            <a:pPr eaLnBrk="1" hangingPunct="1"/>
            <a:r>
              <a:rPr lang="en-US" altLang="zh-TW" b="1" i="1" smtClean="0"/>
              <a:t>Q</a:t>
            </a:r>
            <a:r>
              <a:rPr lang="en-US" altLang="zh-TW" smtClean="0"/>
              <a:t>[0] is the front and </a:t>
            </a:r>
            <a:r>
              <a:rPr lang="en-US" altLang="zh-TW" b="1" i="1" smtClean="0"/>
              <a:t>Q</a:t>
            </a:r>
            <a:r>
              <a:rPr lang="en-US" altLang="zh-TW" smtClean="0"/>
              <a:t> grows from there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Array location </a:t>
            </a:r>
            <a:r>
              <a:rPr lang="en-US" altLang="zh-TW" b="1" i="1" smtClean="0">
                <a:ea typeface="新細明體" pitchFamily="18" charset="-120"/>
              </a:rPr>
              <a:t>r</a:t>
            </a:r>
            <a:r>
              <a:rPr lang="en-US" altLang="zh-TW" smtClean="0">
                <a:ea typeface="新細明體" pitchFamily="18" charset="-120"/>
              </a:rPr>
              <a:t> is kept empty</a:t>
            </a:r>
          </a:p>
          <a:p>
            <a:pPr>
              <a:spcBef>
                <a:spcPct val="0"/>
              </a:spcBef>
            </a:pPr>
            <a:r>
              <a:rPr kumimoji="0" lang="en-US" altLang="zh-TW" smtClean="0"/>
              <a:t>The space usage is </a:t>
            </a:r>
            <a:r>
              <a:rPr kumimoji="0" lang="en-US" altLang="zh-TW" b="1" i="1" smtClean="0"/>
              <a:t>O</a:t>
            </a:r>
            <a:r>
              <a:rPr kumimoji="0" lang="en-US" altLang="zh-TW" smtClean="0"/>
              <a:t>(</a:t>
            </a:r>
            <a:r>
              <a:rPr kumimoji="0" lang="en-US" altLang="zh-TW" b="1" i="1" smtClean="0"/>
              <a:t>N</a:t>
            </a:r>
            <a:r>
              <a:rPr kumimoji="0" lang="en-US" altLang="zh-TW" smtClean="0"/>
              <a:t>), where </a:t>
            </a:r>
            <a:r>
              <a:rPr kumimoji="0" lang="en-US" altLang="zh-TW" b="1" i="1" smtClean="0"/>
              <a:t>N</a:t>
            </a:r>
            <a:r>
              <a:rPr kumimoji="0" lang="en-US" altLang="zh-TW" smtClean="0"/>
              <a:t> is the size of the array</a:t>
            </a:r>
          </a:p>
          <a:p>
            <a:pPr eaLnBrk="1" hangingPunct="1"/>
            <a:r>
              <a:rPr lang="en-US" altLang="zh-TW" smtClean="0"/>
              <a:t>Note that the space is fixed after the queue is instantiated.</a:t>
            </a:r>
          </a:p>
        </p:txBody>
      </p:sp>
    </p:spTree>
    <p:extLst>
      <p:ext uri="{BB962C8B-B14F-4D97-AF65-F5344CB8AC3E}">
        <p14:creationId xmlns:p14="http://schemas.microsoft.com/office/powerpoint/2010/main" val="39779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Queue(2)</a:t>
            </a:r>
          </a:p>
        </p:txBody>
      </p:sp>
      <p:sp>
        <p:nvSpPr>
          <p:cNvPr id="199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Not efficient</a:t>
            </a:r>
            <a:r>
              <a:rPr lang="en-US" altLang="zh-TW" dirty="0" smtClean="0"/>
              <a:t> to perform a </a:t>
            </a:r>
            <a:r>
              <a:rPr lang="en-US" altLang="zh-TW" dirty="0" err="1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dirty="0" smtClean="0"/>
              <a:t> operation at the front –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 time where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is the current number of elements in the queue. </a:t>
            </a:r>
            <a:r>
              <a:rPr lang="en-US" altLang="zh-TW" dirty="0" smtClean="0">
                <a:solidFill>
                  <a:srgbClr val="FF0000"/>
                </a:solidFill>
              </a:rPr>
              <a:t>(Why?)</a:t>
            </a:r>
          </a:p>
          <a:p>
            <a:pPr eaLnBrk="1" hangingPunct="1"/>
            <a:r>
              <a:rPr lang="en-US" altLang="zh-TW" dirty="0" smtClean="0"/>
              <a:t>Possibly,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There still exists a problem: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The rear may reach the end of the array soon.</a:t>
            </a: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EE8D8-8187-499F-A5EE-85C3F73ED7EF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93264" y="3300982"/>
            <a:ext cx="6553200" cy="878878"/>
            <a:chOff x="960" y="2597"/>
            <a:chExt cx="3552" cy="422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8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5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6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7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9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Circular Array-based Queue(1)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Use an array of size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in a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circular</a:t>
            </a:r>
            <a:r>
              <a:rPr lang="en-US" altLang="zh-TW" dirty="0" smtClean="0">
                <a:ea typeface="新細明體" pitchFamily="18" charset="-120"/>
              </a:rPr>
              <a:t>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Two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TW" b="1" i="1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 :	index of the front element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: index immediately past the rear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Array location </a:t>
            </a:r>
            <a:r>
              <a:rPr lang="en-US" altLang="zh-TW" b="1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is kept empty</a:t>
            </a:r>
          </a:p>
        </p:txBody>
      </p:sp>
      <p:sp>
        <p:nvSpPr>
          <p:cNvPr id="3891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4510E-D89E-4F27-991B-5961B6DE2013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495802"/>
            <a:ext cx="6400800" cy="813256"/>
            <a:chOff x="960" y="2597"/>
            <a:chExt cx="3552" cy="448"/>
          </a:xfrm>
        </p:grpSpPr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3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8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5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38927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2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4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6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7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8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9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0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1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42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00924" name="Freeform 28"/>
          <p:cNvSpPr>
            <a:spLocks/>
          </p:cNvSpPr>
          <p:nvPr/>
        </p:nvSpPr>
        <p:spPr bwMode="auto">
          <a:xfrm>
            <a:off x="2298700" y="4800600"/>
            <a:ext cx="8026400" cy="1181100"/>
          </a:xfrm>
          <a:custGeom>
            <a:avLst/>
            <a:gdLst>
              <a:gd name="T0" fmla="*/ 2147483647 w 5056"/>
              <a:gd name="T1" fmla="*/ 0 h 744"/>
              <a:gd name="T2" fmla="*/ 2147483647 w 5056"/>
              <a:gd name="T3" fmla="*/ 2147483647 h 744"/>
              <a:gd name="T4" fmla="*/ 2147483647 w 5056"/>
              <a:gd name="T5" fmla="*/ 2147483647 h 744"/>
              <a:gd name="T6" fmla="*/ 2147483647 w 5056"/>
              <a:gd name="T7" fmla="*/ 2147483647 h 744"/>
              <a:gd name="T8" fmla="*/ 2147483647 w 5056"/>
              <a:gd name="T9" fmla="*/ 2147483647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56"/>
              <a:gd name="T16" fmla="*/ 0 h 744"/>
              <a:gd name="T17" fmla="*/ 5056 w 5056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56" h="744">
                <a:moveTo>
                  <a:pt x="4456" y="0"/>
                </a:moveTo>
                <a:cubicBezTo>
                  <a:pt x="4756" y="156"/>
                  <a:pt x="5056" y="312"/>
                  <a:pt x="4744" y="432"/>
                </a:cubicBezTo>
                <a:cubicBezTo>
                  <a:pt x="4432" y="552"/>
                  <a:pt x="3320" y="744"/>
                  <a:pt x="2584" y="720"/>
                </a:cubicBezTo>
                <a:cubicBezTo>
                  <a:pt x="1848" y="696"/>
                  <a:pt x="656" y="400"/>
                  <a:pt x="328" y="288"/>
                </a:cubicBezTo>
                <a:cubicBezTo>
                  <a:pt x="0" y="176"/>
                  <a:pt x="568" y="88"/>
                  <a:pt x="616" y="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0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9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1B536-690B-4D1B-A662-1ED127FE976A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Circular Array-based Queue(2)</a:t>
            </a:r>
          </a:p>
        </p:txBody>
      </p:sp>
      <p:sp>
        <p:nvSpPr>
          <p:cNvPr id="200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Avoid moving elements in the queue</a:t>
            </a:r>
          </a:p>
          <a:p>
            <a:pPr eaLnBrk="1" hangingPunct="1"/>
            <a:r>
              <a:rPr lang="en-US" altLang="zh-TW" dirty="0" smtClean="0"/>
              <a:t>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empty </a:t>
            </a:r>
            <a:r>
              <a:rPr lang="en-US" altLang="zh-TW" i="1" dirty="0" err="1" smtClean="0"/>
              <a:t>iff</a:t>
            </a:r>
            <a:r>
              <a:rPr lang="en-US" altLang="zh-TW" dirty="0" smtClean="0"/>
              <a:t>.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r</a:t>
            </a:r>
          </a:p>
          <a:p>
            <a:pPr eaLnBrk="1" hangingPunct="1"/>
            <a:r>
              <a:rPr lang="en-US" altLang="zh-TW" dirty="0" smtClean="0"/>
              <a:t>Using </a:t>
            </a:r>
            <a:r>
              <a:rPr lang="en-US" altLang="zh-TW" b="1" i="1" dirty="0" smtClean="0">
                <a:solidFill>
                  <a:srgbClr val="0000CC"/>
                </a:solidFill>
              </a:rPr>
              <a:t>modulo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0000CC"/>
                </a:solidFill>
              </a:rPr>
              <a:t>mod</a:t>
            </a:r>
            <a:r>
              <a:rPr lang="en-US" altLang="zh-TW" dirty="0" smtClean="0"/>
              <a:t>) operator</a:t>
            </a:r>
          </a:p>
          <a:p>
            <a:pPr lvl="1" eaLnBrk="1" hangingPunct="1"/>
            <a:r>
              <a:rPr lang="en-US" altLang="zh-TW" dirty="0" smtClean="0"/>
              <a:t>Remainder of division</a:t>
            </a:r>
          </a:p>
          <a:p>
            <a:pPr lvl="1" eaLnBrk="1" hangingPunct="1"/>
            <a:r>
              <a:rPr lang="en-US" altLang="zh-TW" dirty="0" err="1" smtClean="0"/>
              <a:t>dequeue</a:t>
            </a:r>
            <a:r>
              <a:rPr lang="en-US" altLang="zh-TW" dirty="0" smtClean="0"/>
              <a:t>: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=(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+1) mod 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err="1" smtClean="0"/>
              <a:t>enqueue</a:t>
            </a:r>
            <a:r>
              <a:rPr lang="en-US" altLang="zh-TW" dirty="0" smtClean="0"/>
              <a:t>: 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=(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+1) mod </a:t>
            </a:r>
            <a:r>
              <a:rPr lang="en-US" altLang="zh-TW" b="1" i="1" dirty="0" smtClean="0"/>
              <a:t>N</a:t>
            </a:r>
          </a:p>
          <a:p>
            <a:pPr eaLnBrk="1" hangingPunct="1"/>
            <a:r>
              <a:rPr lang="en-US" altLang="zh-TW" dirty="0" smtClean="0"/>
              <a:t>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circular array</a:t>
            </a:r>
          </a:p>
        </p:txBody>
      </p:sp>
    </p:spTree>
    <p:extLst>
      <p:ext uri="{BB962C8B-B14F-4D97-AF65-F5344CB8AC3E}">
        <p14:creationId xmlns:p14="http://schemas.microsoft.com/office/powerpoint/2010/main" val="41759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0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0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0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0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9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CAFEF-6836-4465-9029-9A02FFCD040A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Configurations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1800" y="2065556"/>
            <a:ext cx="5638800" cy="1208088"/>
            <a:chOff x="1008" y="2597"/>
            <a:chExt cx="3552" cy="761"/>
          </a:xfrm>
        </p:grpSpPr>
        <p:grpSp>
          <p:nvGrpSpPr>
            <p:cNvPr id="40992" name="Group 4"/>
            <p:cNvGrpSpPr>
              <a:grpSpLocks/>
            </p:cNvGrpSpPr>
            <p:nvPr/>
          </p:nvGrpSpPr>
          <p:grpSpPr bwMode="auto">
            <a:xfrm>
              <a:off x="1008" y="2880"/>
              <a:ext cx="3552" cy="478"/>
              <a:chOff x="960" y="2597"/>
              <a:chExt cx="3552" cy="478"/>
            </a:xfrm>
          </p:grpSpPr>
          <p:sp>
            <p:nvSpPr>
              <p:cNvPr id="40994" name="Rectangle 5"/>
              <p:cNvSpPr>
                <a:spLocks noChangeArrowheads="1"/>
              </p:cNvSpPr>
              <p:nvPr/>
            </p:nvSpPr>
            <p:spPr bwMode="auto">
              <a:xfrm>
                <a:off x="960" y="2597"/>
                <a:ext cx="1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Q</a:t>
                </a:r>
                <a:endParaRPr lang="en-US" altLang="zh-TW" sz="2400"/>
              </a:p>
            </p:txBody>
          </p:sp>
          <p:sp>
            <p:nvSpPr>
              <p:cNvPr id="40995" name="Rectangle 6"/>
              <p:cNvSpPr>
                <a:spLocks noChangeArrowheads="1"/>
              </p:cNvSpPr>
              <p:nvPr/>
            </p:nvSpPr>
            <p:spPr bwMode="auto">
              <a:xfrm>
                <a:off x="1296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0</a:t>
                </a:r>
              </a:p>
            </p:txBody>
          </p:sp>
          <p:sp>
            <p:nvSpPr>
              <p:cNvPr id="40996" name="Rectangle 7"/>
              <p:cNvSpPr>
                <a:spLocks noChangeArrowheads="1"/>
              </p:cNvSpPr>
              <p:nvPr/>
            </p:nvSpPr>
            <p:spPr bwMode="auto">
              <a:xfrm>
                <a:off x="1488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1</a:t>
                </a:r>
              </a:p>
            </p:txBody>
          </p:sp>
          <p:sp>
            <p:nvSpPr>
              <p:cNvPr id="40997" name="Rectangle 8"/>
              <p:cNvSpPr>
                <a:spLocks noChangeArrowheads="1"/>
              </p:cNvSpPr>
              <p:nvPr/>
            </p:nvSpPr>
            <p:spPr bwMode="auto">
              <a:xfrm>
                <a:off x="1680" y="2842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2</a:t>
                </a:r>
              </a:p>
            </p:txBody>
          </p:sp>
          <p:sp>
            <p:nvSpPr>
              <p:cNvPr id="40998" name="Rectangle 9"/>
              <p:cNvSpPr>
                <a:spLocks noChangeArrowheads="1"/>
              </p:cNvSpPr>
              <p:nvPr/>
            </p:nvSpPr>
            <p:spPr bwMode="auto">
              <a:xfrm>
                <a:off x="3936" y="2842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r</a:t>
                </a:r>
                <a:endParaRPr lang="en-US" altLang="zh-TW" sz="2400"/>
              </a:p>
            </p:txBody>
          </p:sp>
          <p:sp>
            <p:nvSpPr>
              <p:cNvPr id="40999" name="Rectangle 10"/>
              <p:cNvSpPr>
                <a:spLocks noChangeArrowheads="1"/>
              </p:cNvSpPr>
              <p:nvPr/>
            </p:nvSpPr>
            <p:spPr bwMode="auto">
              <a:xfrm>
                <a:off x="2016" y="2842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f</a:t>
                </a:r>
                <a:endParaRPr lang="en-US" altLang="zh-TW" sz="2400"/>
              </a:p>
            </p:txBody>
          </p:sp>
          <p:sp>
            <p:nvSpPr>
              <p:cNvPr id="41000" name="Rectangle 11"/>
              <p:cNvSpPr>
                <a:spLocks noChangeArrowheads="1"/>
              </p:cNvSpPr>
              <p:nvPr/>
            </p:nvSpPr>
            <p:spPr bwMode="auto">
              <a:xfrm>
                <a:off x="124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400"/>
              </a:p>
            </p:txBody>
          </p:sp>
          <p:sp>
            <p:nvSpPr>
              <p:cNvPr id="41001" name="Rectangle 12"/>
              <p:cNvSpPr>
                <a:spLocks noChangeArrowheads="1"/>
              </p:cNvSpPr>
              <p:nvPr/>
            </p:nvSpPr>
            <p:spPr bwMode="auto">
              <a:xfrm>
                <a:off x="144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2" name="Rectangle 13"/>
              <p:cNvSpPr>
                <a:spLocks noChangeArrowheads="1"/>
              </p:cNvSpPr>
              <p:nvPr/>
            </p:nvSpPr>
            <p:spPr bwMode="auto">
              <a:xfrm>
                <a:off x="1632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3" name="Rectangle 14"/>
              <p:cNvSpPr>
                <a:spLocks noChangeArrowheads="1"/>
              </p:cNvSpPr>
              <p:nvPr/>
            </p:nvSpPr>
            <p:spPr bwMode="auto">
              <a:xfrm>
                <a:off x="1824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4" name="Rectangle 15"/>
              <p:cNvSpPr>
                <a:spLocks noChangeArrowheads="1"/>
              </p:cNvSpPr>
              <p:nvPr/>
            </p:nvSpPr>
            <p:spPr bwMode="auto">
              <a:xfrm>
                <a:off x="201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5" name="Rectangle 16"/>
              <p:cNvSpPr>
                <a:spLocks noChangeArrowheads="1"/>
              </p:cNvSpPr>
              <p:nvPr/>
            </p:nvSpPr>
            <p:spPr bwMode="auto">
              <a:xfrm>
                <a:off x="220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6" name="Rectangle 17"/>
              <p:cNvSpPr>
                <a:spLocks noChangeArrowheads="1"/>
              </p:cNvSpPr>
              <p:nvPr/>
            </p:nvSpPr>
            <p:spPr bwMode="auto">
              <a:xfrm>
                <a:off x="240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7" name="Rectangle 18"/>
              <p:cNvSpPr>
                <a:spLocks noChangeArrowheads="1"/>
              </p:cNvSpPr>
              <p:nvPr/>
            </p:nvSpPr>
            <p:spPr bwMode="auto">
              <a:xfrm>
                <a:off x="259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8" name="Rectangle 19"/>
              <p:cNvSpPr>
                <a:spLocks noChangeArrowheads="1"/>
              </p:cNvSpPr>
              <p:nvPr/>
            </p:nvSpPr>
            <p:spPr bwMode="auto">
              <a:xfrm>
                <a:off x="278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09" name="Rectangle 20"/>
              <p:cNvSpPr>
                <a:spLocks noChangeArrowheads="1"/>
              </p:cNvSpPr>
              <p:nvPr/>
            </p:nvSpPr>
            <p:spPr bwMode="auto">
              <a:xfrm>
                <a:off x="297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0" name="Rectangle 21"/>
              <p:cNvSpPr>
                <a:spLocks noChangeArrowheads="1"/>
              </p:cNvSpPr>
              <p:nvPr/>
            </p:nvSpPr>
            <p:spPr bwMode="auto">
              <a:xfrm>
                <a:off x="316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1" name="Rectangle 22"/>
              <p:cNvSpPr>
                <a:spLocks noChangeArrowheads="1"/>
              </p:cNvSpPr>
              <p:nvPr/>
            </p:nvSpPr>
            <p:spPr bwMode="auto">
              <a:xfrm>
                <a:off x="336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2" name="Rectangle 23"/>
              <p:cNvSpPr>
                <a:spLocks noChangeArrowheads="1"/>
              </p:cNvSpPr>
              <p:nvPr/>
            </p:nvSpPr>
            <p:spPr bwMode="auto">
              <a:xfrm>
                <a:off x="355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3" name="Rectangle 24"/>
              <p:cNvSpPr>
                <a:spLocks noChangeArrowheads="1"/>
              </p:cNvSpPr>
              <p:nvPr/>
            </p:nvSpPr>
            <p:spPr bwMode="auto">
              <a:xfrm>
                <a:off x="374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4" name="Rectangle 25"/>
              <p:cNvSpPr>
                <a:spLocks noChangeArrowheads="1"/>
              </p:cNvSpPr>
              <p:nvPr/>
            </p:nvSpPr>
            <p:spPr bwMode="auto">
              <a:xfrm>
                <a:off x="3936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5" name="Rectangle 26"/>
              <p:cNvSpPr>
                <a:spLocks noChangeArrowheads="1"/>
              </p:cNvSpPr>
              <p:nvPr/>
            </p:nvSpPr>
            <p:spPr bwMode="auto">
              <a:xfrm>
                <a:off x="412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6" name="Rectangle 27"/>
              <p:cNvSpPr>
                <a:spLocks noChangeArrowheads="1"/>
              </p:cNvSpPr>
              <p:nvPr/>
            </p:nvSpPr>
            <p:spPr bwMode="auto">
              <a:xfrm>
                <a:off x="432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93" name="Text Box 28"/>
            <p:cNvSpPr txBox="1">
              <a:spLocks noChangeArrowheads="1"/>
            </p:cNvSpPr>
            <p:nvPr/>
          </p:nvSpPr>
          <p:spPr bwMode="auto">
            <a:xfrm>
              <a:off x="1936" y="2597"/>
              <a:ext cx="1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/>
                <a:t>normal configuration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971800" y="3741956"/>
            <a:ext cx="5638800" cy="1139826"/>
            <a:chOff x="1008" y="3365"/>
            <a:chExt cx="3552" cy="718"/>
          </a:xfrm>
        </p:grpSpPr>
        <p:grpSp>
          <p:nvGrpSpPr>
            <p:cNvPr id="40967" name="Group 30"/>
            <p:cNvGrpSpPr>
              <a:grpSpLocks/>
            </p:cNvGrpSpPr>
            <p:nvPr/>
          </p:nvGrpSpPr>
          <p:grpSpPr bwMode="auto">
            <a:xfrm>
              <a:off x="1008" y="3605"/>
              <a:ext cx="3552" cy="478"/>
              <a:chOff x="960" y="3360"/>
              <a:chExt cx="3552" cy="478"/>
            </a:xfrm>
          </p:grpSpPr>
          <p:sp>
            <p:nvSpPr>
              <p:cNvPr id="40969" name="Rectangle 31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1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Q</a:t>
                </a:r>
                <a:endParaRPr lang="en-US" altLang="zh-TW" sz="2400"/>
              </a:p>
            </p:txBody>
          </p:sp>
          <p:sp>
            <p:nvSpPr>
              <p:cNvPr id="40970" name="Rectangle 32"/>
              <p:cNvSpPr>
                <a:spLocks noChangeArrowheads="1"/>
              </p:cNvSpPr>
              <p:nvPr/>
            </p:nvSpPr>
            <p:spPr bwMode="auto">
              <a:xfrm>
                <a:off x="1296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0</a:t>
                </a:r>
              </a:p>
            </p:txBody>
          </p:sp>
          <p:sp>
            <p:nvSpPr>
              <p:cNvPr id="40971" name="Rectangle 33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1</a:t>
                </a:r>
              </a:p>
            </p:txBody>
          </p:sp>
          <p:sp>
            <p:nvSpPr>
              <p:cNvPr id="40972" name="Rectangle 34"/>
              <p:cNvSpPr>
                <a:spLocks noChangeArrowheads="1"/>
              </p:cNvSpPr>
              <p:nvPr/>
            </p:nvSpPr>
            <p:spPr bwMode="auto">
              <a:xfrm>
                <a:off x="1680" y="360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TW" sz="2400"/>
                  <a:t>2</a:t>
                </a:r>
              </a:p>
            </p:txBody>
          </p:sp>
          <p:sp>
            <p:nvSpPr>
              <p:cNvPr id="40973" name="Rectangle 35"/>
              <p:cNvSpPr>
                <a:spLocks noChangeArrowheads="1"/>
              </p:cNvSpPr>
              <p:nvPr/>
            </p:nvSpPr>
            <p:spPr bwMode="auto">
              <a:xfrm>
                <a:off x="3360" y="3605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f</a:t>
                </a:r>
                <a:endParaRPr lang="en-US" altLang="zh-TW" sz="2400"/>
              </a:p>
            </p:txBody>
          </p:sp>
          <p:sp>
            <p:nvSpPr>
              <p:cNvPr id="40974" name="Rectangle 36"/>
              <p:cNvSpPr>
                <a:spLocks noChangeArrowheads="1"/>
              </p:cNvSpPr>
              <p:nvPr/>
            </p:nvSpPr>
            <p:spPr bwMode="auto">
              <a:xfrm>
                <a:off x="2016" y="3605"/>
                <a:ext cx="17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altLang="zh-TW" sz="2400" i="1"/>
                  <a:t>r</a:t>
                </a:r>
                <a:endParaRPr lang="en-US" altLang="zh-TW" sz="2400"/>
              </a:p>
            </p:txBody>
          </p:sp>
          <p:sp>
            <p:nvSpPr>
              <p:cNvPr id="40975" name="Rectangle 37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zh-TW" altLang="zh-TW" sz="2400"/>
              </a:p>
            </p:txBody>
          </p:sp>
          <p:sp>
            <p:nvSpPr>
              <p:cNvPr id="40976" name="Rectangle 3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7" name="Rectangle 39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8" name="Rectangle 40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79" name="Rectangle 41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0" name="Rectangle 42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1" name="Rectangle 43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2" name="Rectangle 44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3" name="Rectangle 4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4" name="Rectangle 46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5" name="Rectangle 47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6" name="Rectangle 48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7" name="Rectangle 49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8" name="Rectangle 50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9" name="Rectangle 51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0" name="Rectangle 5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1" name="Rectangle 53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68" name="Text Box 54"/>
            <p:cNvSpPr txBox="1">
              <a:spLocks noChangeArrowheads="1"/>
            </p:cNvSpPr>
            <p:nvPr/>
          </p:nvSpPr>
          <p:spPr bwMode="auto">
            <a:xfrm>
              <a:off x="1696" y="3365"/>
              <a:ext cx="24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/>
                <a:t>wrapped-around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8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56F8E-38C2-415A-81A3-B9093DD271E2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Managing an Array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Let </a:t>
            </a:r>
          </a:p>
          <a:p>
            <a:pPr lvl="1" eaLnBrk="1" hangingPunct="1"/>
            <a:r>
              <a:rPr lang="en-US" altLang="zh-TW" dirty="0" smtClean="0"/>
              <a:t>the maximum number of scores the array can store be represented by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the variable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/>
              <a:t> keep the number of entries currently in the array. </a:t>
            </a:r>
          </a:p>
          <a:p>
            <a:pPr eaLnBrk="1" hangingPunct="1"/>
            <a:r>
              <a:rPr lang="en-US" altLang="zh-TW" dirty="0" smtClean="0"/>
              <a:t>If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, we let the rest cells in the array store </a:t>
            </a:r>
            <a:r>
              <a:rPr lang="en-US" altLang="zh-TW" b="1" dirty="0" smtClean="0">
                <a:solidFill>
                  <a:srgbClr val="0000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null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references.</a:t>
            </a:r>
          </a:p>
          <a:p>
            <a:pPr eaLnBrk="1" hangingPunct="1"/>
            <a:r>
              <a:rPr lang="en-US" altLang="zh-TW" dirty="0" smtClean="0"/>
              <a:t>If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numEntries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</a:t>
            </a:r>
            <a:r>
              <a:rPr lang="en-US" altLang="zh-TW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maxEntries</a:t>
            </a:r>
            <a:r>
              <a:rPr lang="en-US" altLang="zh-TW" dirty="0" smtClean="0"/>
              <a:t>, the array is full.</a:t>
            </a:r>
          </a:p>
        </p:txBody>
      </p:sp>
    </p:spTree>
    <p:extLst>
      <p:ext uri="{BB962C8B-B14F-4D97-AF65-F5344CB8AC3E}">
        <p14:creationId xmlns:p14="http://schemas.microsoft.com/office/powerpoint/2010/main" val="32382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AD9498-B4F8-43EE-BFD7-9DBF61EF6D8F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endParaRPr kumimoji="1" lang="zh-TW" altLang="zh-TW" sz="4400">
              <a:solidFill>
                <a:schemeClr val="folHlink"/>
              </a:solidFill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172200" y="1810512"/>
            <a:ext cx="4495800" cy="2292350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z="2400" dirty="0"/>
              <a:t>(</a:t>
            </a:r>
            <a:r>
              <a:rPr lang="en-US" altLang="zh-TW" sz="2400" i="1" dirty="0"/>
              <a:t>o</a:t>
            </a:r>
            <a:r>
              <a:rPr lang="en-US" altLang="zh-TW" sz="2400" dirty="0"/>
              <a:t>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if </a:t>
            </a:r>
            <a:r>
              <a:rPr lang="en-US" altLang="zh-TW" sz="2400" i="1" dirty="0"/>
              <a:t>size</a:t>
            </a:r>
            <a:r>
              <a:rPr lang="en-US" altLang="zh-TW" sz="2400" dirty="0"/>
              <a:t>()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 1 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“the queue is full, stop”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else  </a:t>
            </a:r>
            <a:endParaRPr lang="en-US" altLang="zh-TW" sz="2400" dirty="0"/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]  </a:t>
            </a:r>
            <a:r>
              <a:rPr lang="en-US" altLang="zh-TW" sz="2400" i="1" dirty="0">
                <a:sym typeface="Symbol" pitchFamily="18" charset="2"/>
              </a:rPr>
              <a:t>o</a:t>
            </a:r>
          </a:p>
          <a:p>
            <a:pPr defTabSz="228600"/>
            <a:r>
              <a:rPr lang="en-US" altLang="zh-TW" sz="2400" dirty="0"/>
              <a:t>		</a:t>
            </a:r>
            <a:r>
              <a:rPr lang="en-US" altLang="zh-TW" sz="2400" i="1" dirty="0"/>
              <a:t>r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dirty="0"/>
              <a:t>(</a:t>
            </a:r>
            <a:r>
              <a:rPr lang="en-US" altLang="zh-TW" sz="2400" i="1" dirty="0">
                <a:sym typeface="Symbol" pitchFamily="18" charset="2"/>
              </a:rPr>
              <a:t>r </a:t>
            </a:r>
            <a:r>
              <a:rPr lang="en-US" altLang="zh-TW" sz="2400" dirty="0">
                <a:sym typeface="Symbol" pitchFamily="18" charset="2"/>
              </a:rPr>
              <a:t>+ 1</a:t>
            </a:r>
            <a:r>
              <a:rPr lang="en-US" altLang="zh-TW" sz="2400" dirty="0"/>
              <a:t>)</a:t>
            </a:r>
            <a:r>
              <a:rPr lang="en-US" altLang="zh-TW" sz="2400" dirty="0">
                <a:sym typeface="Symbol" pitchFamily="18" charset="2"/>
              </a:rPr>
              <a:t> mod </a:t>
            </a:r>
            <a:r>
              <a:rPr lang="en-US" altLang="zh-TW" sz="2400" i="1" dirty="0">
                <a:sym typeface="Symbol" pitchFamily="18" charset="2"/>
              </a:rPr>
              <a:t>N</a:t>
            </a:r>
          </a:p>
        </p:txBody>
      </p:sp>
      <p:sp>
        <p:nvSpPr>
          <p:cNvPr id="419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449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Operation</a:t>
            </a:r>
            <a:r>
              <a:rPr lang="en-US" altLang="zh-TW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enqueue</a:t>
            </a:r>
            <a:r>
              <a:rPr lang="en-US" altLang="zh-TW" smtClean="0">
                <a:ea typeface="新細明體" pitchFamily="18" charset="-120"/>
              </a:rPr>
              <a:t> may meet the case that the queue is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Need to handle the queue when it is full.</a:t>
            </a:r>
          </a:p>
        </p:txBody>
      </p:sp>
      <p:grpSp>
        <p:nvGrpSpPr>
          <p:cNvPr id="41992" name="Group 6"/>
          <p:cNvGrpSpPr>
            <a:grpSpLocks/>
          </p:cNvGrpSpPr>
          <p:nvPr/>
        </p:nvGrpSpPr>
        <p:grpSpPr bwMode="auto">
          <a:xfrm>
            <a:off x="2971800" y="4268787"/>
            <a:ext cx="5638800" cy="758826"/>
            <a:chOff x="960" y="2597"/>
            <a:chExt cx="3552" cy="478"/>
          </a:xfrm>
        </p:grpSpPr>
        <p:sp>
          <p:nvSpPr>
            <p:cNvPr id="42017" name="Rectangle 7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18" name="Rectangle 8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19" name="Rectangle 9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0" name="Rectangle 10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1" name="Rectangle 11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2" name="Rectangle 12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23" name="Rectangle 13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24" name="Rectangle 14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5" name="Rectangle 15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6" name="Rectangle 16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7" name="Rectangle 17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8" name="Rectangle 18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29" name="Rectangle 19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0" name="Rectangle 20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1" name="Rectangle 21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2" name="Rectangle 22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3" name="Rectangle 23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4" name="Rectangle 24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5" name="Rectangle 25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6" name="Rectangle 26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7" name="Rectangle 27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8" name="Rectangle 28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39" name="Rectangle 29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1993" name="Group 30"/>
          <p:cNvGrpSpPr>
            <a:grpSpLocks/>
          </p:cNvGrpSpPr>
          <p:nvPr/>
        </p:nvGrpSpPr>
        <p:grpSpPr bwMode="auto">
          <a:xfrm>
            <a:off x="2971800" y="5251444"/>
            <a:ext cx="5638800" cy="758824"/>
            <a:chOff x="960" y="3360"/>
            <a:chExt cx="3552" cy="478"/>
          </a:xfrm>
        </p:grpSpPr>
        <p:sp>
          <p:nvSpPr>
            <p:cNvPr id="4199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199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200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200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3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B8E07-B416-4C95-948B-354470763F35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4419600" cy="2667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Operation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mtClean="0">
                <a:ea typeface="新細明體" pitchFamily="18" charset="-120"/>
              </a:rPr>
              <a:t> may meet the case that the queue is empty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Need to handle the queue when it is empty.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5943600" y="1780387"/>
            <a:ext cx="4953000" cy="265747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dequeue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if </a:t>
            </a:r>
            <a:r>
              <a:rPr lang="en-US" altLang="zh-TW" sz="2400" i="1" dirty="0" err="1"/>
              <a:t>isEmpty</a:t>
            </a:r>
            <a:r>
              <a:rPr lang="en-US" altLang="zh-TW" sz="2400" dirty="0"/>
              <a:t>() </a:t>
            </a:r>
            <a:r>
              <a:rPr lang="en-US" altLang="zh-TW" sz="2400" dirty="0">
                <a:sym typeface="Symbol" pitchFamily="18" charset="2"/>
              </a:rPr>
              <a:t>then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print “the queue is empty, stop”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 else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i="1" dirty="0"/>
              <a:t>o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]</a:t>
            </a:r>
            <a:endParaRPr lang="en-US" altLang="zh-TW" sz="2400" dirty="0"/>
          </a:p>
          <a:p>
            <a:pPr defTabSz="228600"/>
            <a:r>
              <a:rPr lang="en-US" altLang="zh-TW" sz="2400" dirty="0"/>
              <a:t>		</a:t>
            </a:r>
            <a:r>
              <a:rPr lang="en-US" altLang="zh-TW" sz="2400" i="1" dirty="0"/>
              <a:t>f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</a:t>
            </a:r>
            <a:r>
              <a:rPr lang="en-US" altLang="zh-TW" sz="2400" dirty="0"/>
              <a:t>(</a:t>
            </a:r>
            <a:r>
              <a:rPr lang="en-US" altLang="zh-TW" sz="2400" i="1" dirty="0">
                <a:sym typeface="Symbol" pitchFamily="18" charset="2"/>
              </a:rPr>
              <a:t>f </a:t>
            </a:r>
            <a:r>
              <a:rPr lang="en-US" altLang="zh-TW" sz="2400" dirty="0">
                <a:sym typeface="Symbol" pitchFamily="18" charset="2"/>
              </a:rPr>
              <a:t>+ 1</a:t>
            </a:r>
            <a:r>
              <a:rPr lang="en-US" altLang="zh-TW" sz="2400" dirty="0"/>
              <a:t>)</a:t>
            </a:r>
            <a:r>
              <a:rPr lang="en-US" altLang="zh-TW" sz="2400" dirty="0">
                <a:sym typeface="Symbol" pitchFamily="18" charset="2"/>
              </a:rPr>
              <a:t> mod </a:t>
            </a:r>
            <a:r>
              <a:rPr lang="en-US" altLang="zh-TW" sz="2400" i="1" dirty="0">
                <a:sym typeface="Symbol" pitchFamily="18" charset="2"/>
              </a:rPr>
              <a:t>N</a:t>
            </a:r>
          </a:p>
          <a:p>
            <a:pPr defTabSz="228600"/>
            <a:r>
              <a:rPr lang="en-US" altLang="zh-TW" sz="2400" dirty="0">
                <a:sym typeface="Symbol" pitchFamily="18" charset="2"/>
              </a:rPr>
              <a:t>		return </a:t>
            </a:r>
            <a:r>
              <a:rPr lang="en-US" altLang="zh-TW" sz="2400" i="1" dirty="0">
                <a:sym typeface="Symbol" pitchFamily="18" charset="2"/>
              </a:rPr>
              <a:t>o</a:t>
            </a:r>
          </a:p>
        </p:txBody>
      </p:sp>
      <p:grpSp>
        <p:nvGrpSpPr>
          <p:cNvPr id="43015" name="Group 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43040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1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2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3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4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5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46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3047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8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49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0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1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2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3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4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5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6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7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8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59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0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1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62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3016" name="Group 2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43017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18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19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2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3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3024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5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6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7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8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29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0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1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2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3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4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5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6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7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8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9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7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1ACDC-5128-41F5-9E45-ED70312516E5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Queue Operation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Others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48117"/>
            <a:ext cx="4495800" cy="1905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We use the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modulo</a:t>
            </a:r>
            <a:r>
              <a:rPr lang="en-US" altLang="zh-TW" dirty="0" smtClean="0">
                <a:ea typeface="新細明體" pitchFamily="18" charset="-120"/>
              </a:rPr>
              <a:t> operator (</a:t>
            </a:r>
            <a:r>
              <a:rPr lang="en-US" altLang="zh-TW" b="1" dirty="0" smtClean="0">
                <a:ea typeface="新細明體" pitchFamily="18" charset="-120"/>
              </a:rPr>
              <a:t>remainder of division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6019800" y="1979429"/>
            <a:ext cx="4419600" cy="1927225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dirty="0">
                <a:sym typeface="Symbol" pitchFamily="18" charset="2"/>
              </a:rPr>
              <a:t>return (</a:t>
            </a:r>
            <a:r>
              <a:rPr lang="en-US" altLang="zh-TW" sz="2400" i="1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) mod </a:t>
            </a:r>
            <a:r>
              <a:rPr lang="en-US" altLang="zh-TW" sz="2400" i="1" dirty="0">
                <a:sym typeface="Symbol" pitchFamily="18" charset="2"/>
              </a:rPr>
              <a:t>N</a:t>
            </a:r>
            <a:endParaRPr lang="en-US" altLang="zh-TW" sz="2400" dirty="0">
              <a:sym typeface="Symbol" pitchFamily="18" charset="2"/>
            </a:endParaRPr>
          </a:p>
          <a:p>
            <a:pPr defTabSz="228600"/>
            <a:endParaRPr lang="en-US" altLang="zh-TW" sz="2400" dirty="0"/>
          </a:p>
          <a:p>
            <a:pPr defTabSz="228600"/>
            <a:r>
              <a:rPr lang="en-US" altLang="zh-TW" sz="2400" dirty="0"/>
              <a:t>Algorithm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sz="2400" dirty="0"/>
              <a:t>()</a:t>
            </a:r>
          </a:p>
          <a:p>
            <a:pPr defTabSz="228600"/>
            <a:r>
              <a:rPr lang="en-US" altLang="zh-TW" sz="2400" dirty="0"/>
              <a:t>	</a:t>
            </a:r>
            <a:r>
              <a:rPr lang="en-US" altLang="zh-TW" sz="2400" dirty="0">
                <a:sym typeface="Symbol" pitchFamily="18" charset="2"/>
              </a:rPr>
              <a:t>return (</a:t>
            </a:r>
            <a:r>
              <a:rPr lang="en-US" altLang="zh-TW" sz="2400" i="1" dirty="0">
                <a:sym typeface="Symbol" pitchFamily="18" charset="2"/>
              </a:rPr>
              <a:t>f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grpSp>
        <p:nvGrpSpPr>
          <p:cNvPr id="4403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44064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5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6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7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8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69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70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4071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2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3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4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5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6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7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8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79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0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1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2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3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4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5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86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4040" name="Group 29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44041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Q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2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0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3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4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4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5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f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6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altLang="zh-TW" sz="2400" i="1"/>
                <a:t>r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4047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TW" altLang="zh-TW" sz="2400">
                <a:latin typeface="Tahoma" pitchFamily="34" charset="0"/>
              </a:endParaRPr>
            </a:p>
          </p:txBody>
        </p:sp>
        <p:sp>
          <p:nvSpPr>
            <p:cNvPr id="44048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9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0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1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2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3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4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5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6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7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8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59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0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1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2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63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2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BBFD5-48D8-4976-8ABC-81DDAE2E874E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 the Queue Full?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Does </a:t>
            </a:r>
            <a:r>
              <a:rPr lang="en-US" altLang="zh-TW" b="1" i="1" dirty="0" smtClean="0"/>
              <a:t>f</a:t>
            </a:r>
            <a:r>
              <a:rPr lang="en-US" altLang="zh-TW" dirty="0" smtClean="0"/>
              <a:t>=</a:t>
            </a:r>
            <a:r>
              <a:rPr lang="en-US" altLang="zh-TW" b="1" i="1" dirty="0" smtClean="0"/>
              <a:t>r</a:t>
            </a:r>
            <a:r>
              <a:rPr lang="en-US" altLang="zh-TW" dirty="0" smtClean="0"/>
              <a:t> mean that 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empty?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No!!</a:t>
            </a:r>
            <a:r>
              <a:rPr lang="en-US" altLang="zh-TW" dirty="0" smtClean="0"/>
              <a:t> It could be full</a:t>
            </a:r>
          </a:p>
          <a:p>
            <a:pPr eaLnBrk="1" hangingPunct="1"/>
            <a:r>
              <a:rPr lang="en-US" altLang="zh-TW" dirty="0" smtClean="0"/>
              <a:t>To judge a circular-array based queue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full, we may use a constraint  that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0000CC"/>
                </a:solidFill>
              </a:rPr>
              <a:t>Q</a:t>
            </a:r>
            <a:r>
              <a:rPr lang="en-US" altLang="zh-TW" dirty="0" smtClean="0">
                <a:solidFill>
                  <a:srgbClr val="0000CC"/>
                </a:solidFill>
              </a:rPr>
              <a:t> can not hold more than </a:t>
            </a:r>
            <a:r>
              <a:rPr lang="en-US" altLang="zh-TW" b="1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-1 objects</a:t>
            </a:r>
          </a:p>
          <a:p>
            <a:pPr lvl="1" eaLnBrk="1" hangingPunct="1"/>
            <a:r>
              <a:rPr lang="en-US" altLang="zh-TW" b="1" i="1" dirty="0" smtClean="0"/>
              <a:t>size</a:t>
            </a:r>
            <a:r>
              <a:rPr lang="en-US" altLang="zh-TW" dirty="0" smtClean="0"/>
              <a:t> = (</a:t>
            </a:r>
            <a:r>
              <a:rPr lang="en-US" altLang="zh-TW" b="1" i="1" dirty="0" err="1" smtClean="0"/>
              <a:t>N</a:t>
            </a:r>
            <a:r>
              <a:rPr lang="en-US" altLang="zh-TW" dirty="0" err="1" smtClean="0"/>
              <a:t>-</a:t>
            </a:r>
            <a:r>
              <a:rPr lang="en-US" altLang="zh-TW" b="1" i="1" dirty="0" err="1" smtClean="0"/>
              <a:t>f</a:t>
            </a:r>
            <a:r>
              <a:rPr lang="en-US" altLang="zh-TW" dirty="0" err="1" smtClean="0"/>
              <a:t>+</a:t>
            </a:r>
            <a:r>
              <a:rPr lang="en-US" altLang="zh-TW" b="1" i="1" dirty="0" err="1" smtClean="0"/>
              <a:t>r</a:t>
            </a:r>
            <a:r>
              <a:rPr lang="en-US" altLang="zh-TW" dirty="0" smtClean="0"/>
              <a:t>) mod </a:t>
            </a:r>
            <a:r>
              <a:rPr lang="en-US" altLang="zh-TW" b="1" i="1" dirty="0" smtClean="0"/>
              <a:t>N</a:t>
            </a:r>
          </a:p>
          <a:p>
            <a:pPr lvl="1" eaLnBrk="1" hangingPunct="1"/>
            <a:r>
              <a:rPr lang="en-US" altLang="zh-TW" dirty="0" smtClean="0"/>
              <a:t>When </a:t>
            </a:r>
            <a:r>
              <a:rPr lang="en-US" altLang="zh-TW" b="1" i="1" dirty="0" smtClean="0"/>
              <a:t>size</a:t>
            </a:r>
            <a:r>
              <a:rPr lang="en-US" altLang="zh-TW" dirty="0" smtClean="0"/>
              <a:t> =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-1, </a:t>
            </a:r>
            <a:r>
              <a:rPr lang="en-US" altLang="zh-TW" b="1" i="1" dirty="0" smtClean="0"/>
              <a:t>Q</a:t>
            </a:r>
            <a:r>
              <a:rPr lang="en-US" altLang="zh-TW" dirty="0" smtClean="0"/>
              <a:t> is full and our method will </a:t>
            </a:r>
            <a:r>
              <a:rPr lang="en-US" altLang="zh-TW" b="1" dirty="0" smtClean="0"/>
              <a:t>signal</a:t>
            </a:r>
            <a:r>
              <a:rPr lang="en-US" altLang="zh-TW" dirty="0" smtClean="0"/>
              <a:t> that no more object can be inserted</a:t>
            </a:r>
          </a:p>
        </p:txBody>
      </p:sp>
    </p:spTree>
    <p:extLst>
      <p:ext uri="{BB962C8B-B14F-4D97-AF65-F5344CB8AC3E}">
        <p14:creationId xmlns:p14="http://schemas.microsoft.com/office/powerpoint/2010/main" val="41866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1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1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31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 and Limitations</a:t>
            </a:r>
          </a:p>
        </p:txBody>
      </p:sp>
      <p:sp>
        <p:nvSpPr>
          <p:cNvPr id="201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Performance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space used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Each operation runs in time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(1)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Limitations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maximum size of the queue must be defined a priori and cannot be changed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Trying to enqueue a new element into a full queue causes an implementation-specific exception</a:t>
            </a:r>
          </a:p>
        </p:txBody>
      </p:sp>
      <p:sp>
        <p:nvSpPr>
          <p:cNvPr id="46083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D3748-B7C2-471F-95FC-DAC5D0239A73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1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1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C33D9-D988-4920-8C93-ACA118816A11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Round Robin Schedulers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Iterate through a collection of elements in a circular fashion</a:t>
            </a:r>
          </a:p>
          <a:p>
            <a:pPr eaLnBrk="1" hangingPunct="1"/>
            <a:r>
              <a:rPr lang="en-US" altLang="zh-TW" smtClean="0"/>
              <a:t>Example: </a:t>
            </a:r>
            <a:r>
              <a:rPr lang="en-US" altLang="zh-TW" b="1" i="1" smtClean="0"/>
              <a:t>time-sharing scheme in OS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 queue, </a:t>
            </a:r>
            <a:r>
              <a:rPr lang="en-US" altLang="zh-TW" b="1" i="1" smtClean="0">
                <a:ea typeface="新細明體" pitchFamily="18" charset="-120"/>
              </a:rPr>
              <a:t>Q</a:t>
            </a:r>
            <a:r>
              <a:rPr lang="en-US" altLang="zh-TW" smtClean="0">
                <a:ea typeface="新細明體" pitchFamily="18" charset="-120"/>
              </a:rPr>
              <a:t>, by repeatedly performing the following steps: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b="1" i="1">
                <a:ea typeface="新細明體" pitchFamily="18" charset="-120"/>
              </a:rPr>
              <a:t>e</a:t>
            </a:r>
            <a:r>
              <a:rPr lang="en-US" altLang="zh-TW" i="1">
                <a:ea typeface="新細明體" pitchFamily="18" charset="-120"/>
              </a:rPr>
              <a:t> = Q.</a:t>
            </a:r>
            <a:r>
              <a:rPr lang="en-US" altLang="zh-TW">
                <a:ea typeface="新細明體" pitchFamily="18" charset="-120"/>
              </a:rPr>
              <a:t>dequeue()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Service element </a:t>
            </a:r>
            <a:r>
              <a:rPr lang="en-US" altLang="zh-TW" b="1" i="1">
                <a:ea typeface="新細明體" pitchFamily="18" charset="-120"/>
              </a:rPr>
              <a:t>e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i="1">
                <a:ea typeface="新細明體" pitchFamily="18" charset="-120"/>
              </a:rPr>
              <a:t>Q.</a:t>
            </a:r>
            <a:r>
              <a:rPr lang="en-US" altLang="zh-TW">
                <a:ea typeface="新細明體" pitchFamily="18" charset="-120"/>
              </a:rPr>
              <a:t>enqueue(</a:t>
            </a:r>
            <a:r>
              <a:rPr lang="en-US" altLang="zh-TW" b="1" i="1">
                <a:ea typeface="新細明體" pitchFamily="18" charset="-120"/>
              </a:rPr>
              <a:t>e</a:t>
            </a:r>
            <a:r>
              <a:rPr lang="en-US" altLang="zh-TW">
                <a:ea typeface="新細明體" pitchFamily="18" charset="-120"/>
              </a:rPr>
              <a:t>)</a:t>
            </a:r>
            <a:endParaRPr lang="en-US" altLang="zh-TW"/>
          </a:p>
        </p:txBody>
      </p:sp>
      <p:grpSp>
        <p:nvGrpSpPr>
          <p:cNvPr id="47110" name="Group 4"/>
          <p:cNvGrpSpPr>
            <a:grpSpLocks noChangeAspect="1"/>
          </p:cNvGrpSpPr>
          <p:nvPr/>
        </p:nvGrpSpPr>
        <p:grpSpPr bwMode="auto">
          <a:xfrm>
            <a:off x="5029200" y="4419600"/>
            <a:ext cx="5638800" cy="2209800"/>
            <a:chOff x="1248" y="2832"/>
            <a:chExt cx="3552" cy="1392"/>
          </a:xfrm>
        </p:grpSpPr>
        <p:sp>
          <p:nvSpPr>
            <p:cNvPr id="47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48" y="2832"/>
              <a:ext cx="355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6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46 w 9600"/>
                <a:gd name="T1" fmla="*/ 28 h 1536"/>
                <a:gd name="T2" fmla="*/ 252 w 9600"/>
                <a:gd name="T3" fmla="*/ 24 h 1536"/>
                <a:gd name="T4" fmla="*/ 252 w 9600"/>
                <a:gd name="T5" fmla="*/ 24 h 1536"/>
                <a:gd name="T6" fmla="*/ 252 w 9600"/>
                <a:gd name="T7" fmla="*/ 3 h 1536"/>
                <a:gd name="T8" fmla="*/ 246 w 9600"/>
                <a:gd name="T9" fmla="*/ 0 h 1536"/>
                <a:gd name="T10" fmla="*/ 246 w 9600"/>
                <a:gd name="T11" fmla="*/ 0 h 1536"/>
                <a:gd name="T12" fmla="*/ 5 w 9600"/>
                <a:gd name="T13" fmla="*/ 0 h 1536"/>
                <a:gd name="T14" fmla="*/ 0 w 9600"/>
                <a:gd name="T15" fmla="*/ 3 h 1536"/>
                <a:gd name="T16" fmla="*/ 0 w 9600"/>
                <a:gd name="T17" fmla="*/ 3 h 1536"/>
                <a:gd name="T18" fmla="*/ 0 w 9600"/>
                <a:gd name="T19" fmla="*/ 24 h 1536"/>
                <a:gd name="T20" fmla="*/ 5 w 9600"/>
                <a:gd name="T21" fmla="*/ 28 h 1536"/>
                <a:gd name="T22" fmla="*/ 5 w 9600"/>
                <a:gd name="T23" fmla="*/ 28 h 1536"/>
                <a:gd name="T24" fmla="*/ 246 w 9600"/>
                <a:gd name="T25" fmla="*/ 28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00"/>
                <a:gd name="T40" fmla="*/ 0 h 1536"/>
                <a:gd name="T41" fmla="*/ 9600 w 9600"/>
                <a:gd name="T42" fmla="*/ 1536 h 1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7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46 w 9600"/>
                <a:gd name="T1" fmla="*/ 28 h 1536"/>
                <a:gd name="T2" fmla="*/ 252 w 9600"/>
                <a:gd name="T3" fmla="*/ 24 h 1536"/>
                <a:gd name="T4" fmla="*/ 252 w 9600"/>
                <a:gd name="T5" fmla="*/ 24 h 1536"/>
                <a:gd name="T6" fmla="*/ 252 w 9600"/>
                <a:gd name="T7" fmla="*/ 3 h 1536"/>
                <a:gd name="T8" fmla="*/ 246 w 9600"/>
                <a:gd name="T9" fmla="*/ 0 h 1536"/>
                <a:gd name="T10" fmla="*/ 246 w 9600"/>
                <a:gd name="T11" fmla="*/ 0 h 1536"/>
                <a:gd name="T12" fmla="*/ 5 w 9600"/>
                <a:gd name="T13" fmla="*/ 0 h 1536"/>
                <a:gd name="T14" fmla="*/ 0 w 9600"/>
                <a:gd name="T15" fmla="*/ 3 h 1536"/>
                <a:gd name="T16" fmla="*/ 0 w 9600"/>
                <a:gd name="T17" fmla="*/ 3 h 1536"/>
                <a:gd name="T18" fmla="*/ 0 w 9600"/>
                <a:gd name="T19" fmla="*/ 24 h 1536"/>
                <a:gd name="T20" fmla="*/ 5 w 9600"/>
                <a:gd name="T21" fmla="*/ 28 h 1536"/>
                <a:gd name="T22" fmla="*/ 5 w 9600"/>
                <a:gd name="T23" fmla="*/ 28 h 1536"/>
                <a:gd name="T24" fmla="*/ 246 w 9600"/>
                <a:gd name="T25" fmla="*/ 28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00"/>
                <a:gd name="T40" fmla="*/ 0 h 1536"/>
                <a:gd name="T41" fmla="*/ 9600 w 9600"/>
                <a:gd name="T42" fmla="*/ 1536 h 1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Rectangle 12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9" name="Rectangle 13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Rectangle 15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Rectangle 16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Rectangle 18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Freeform 20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53"/>
                <a:gd name="T47" fmla="*/ 526 w 526"/>
                <a:gd name="T48" fmla="*/ 453 h 4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1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53"/>
                <a:gd name="T47" fmla="*/ 526 w 526"/>
                <a:gd name="T48" fmla="*/ 453 h 4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22"/>
            <p:cNvSpPr>
              <a:spLocks/>
            </p:cNvSpPr>
            <p:nvPr/>
          </p:nvSpPr>
          <p:spPr bwMode="auto">
            <a:xfrm>
              <a:off x="1380" y="3046"/>
              <a:ext cx="1257" cy="769"/>
            </a:xfrm>
            <a:custGeom>
              <a:avLst/>
              <a:gdLst>
                <a:gd name="T0" fmla="*/ 188 w 1257"/>
                <a:gd name="T1" fmla="*/ 0 h 769"/>
                <a:gd name="T2" fmla="*/ 21 w 1257"/>
                <a:gd name="T3" fmla="*/ 128 h 769"/>
                <a:gd name="T4" fmla="*/ 53 w 1257"/>
                <a:gd name="T5" fmla="*/ 366 h 769"/>
                <a:gd name="T6" fmla="*/ 487 w 1257"/>
                <a:gd name="T7" fmla="*/ 715 h 769"/>
                <a:gd name="T8" fmla="*/ 1257 w 1257"/>
                <a:gd name="T9" fmla="*/ 747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7"/>
                <a:gd name="T16" fmla="*/ 0 h 769"/>
                <a:gd name="T17" fmla="*/ 1257 w 1257"/>
                <a:gd name="T18" fmla="*/ 769 h 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7" h="769">
                  <a:moveTo>
                    <a:pt x="188" y="0"/>
                  </a:moveTo>
                  <a:cubicBezTo>
                    <a:pt x="75" y="0"/>
                    <a:pt x="36" y="65"/>
                    <a:pt x="21" y="128"/>
                  </a:cubicBezTo>
                  <a:cubicBezTo>
                    <a:pt x="0" y="214"/>
                    <a:pt x="23" y="297"/>
                    <a:pt x="53" y="366"/>
                  </a:cubicBezTo>
                  <a:cubicBezTo>
                    <a:pt x="151" y="597"/>
                    <a:pt x="315" y="675"/>
                    <a:pt x="487" y="715"/>
                  </a:cubicBezTo>
                  <a:cubicBezTo>
                    <a:pt x="713" y="769"/>
                    <a:pt x="952" y="758"/>
                    <a:pt x="1257" y="747"/>
                  </a:cubicBezTo>
                </a:path>
              </a:pathLst>
            </a:custGeom>
            <a:noFill/>
            <a:ln w="12700" cap="rnd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23"/>
            <p:cNvSpPr>
              <a:spLocks/>
            </p:cNvSpPr>
            <p:nvPr/>
          </p:nvSpPr>
          <p:spPr bwMode="auto">
            <a:xfrm>
              <a:off x="2630" y="3773"/>
              <a:ext cx="72" cy="41"/>
            </a:xfrm>
            <a:custGeom>
              <a:avLst/>
              <a:gdLst>
                <a:gd name="T0" fmla="*/ 0 w 72"/>
                <a:gd name="T1" fmla="*/ 0 h 41"/>
                <a:gd name="T2" fmla="*/ 72 w 72"/>
                <a:gd name="T3" fmla="*/ 18 h 41"/>
                <a:gd name="T4" fmla="*/ 2 w 72"/>
                <a:gd name="T5" fmla="*/ 41 h 41"/>
                <a:gd name="T6" fmla="*/ 0 w 7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41"/>
                <a:gd name="T14" fmla="*/ 72 w 72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41">
                  <a:moveTo>
                    <a:pt x="0" y="0"/>
                  </a:moveTo>
                  <a:lnTo>
                    <a:pt x="72" y="18"/>
                  </a:lnTo>
                  <a:lnTo>
                    <a:pt x="2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4"/>
            <p:cNvSpPr>
              <a:spLocks/>
            </p:cNvSpPr>
            <p:nvPr/>
          </p:nvSpPr>
          <p:spPr bwMode="auto">
            <a:xfrm>
              <a:off x="3228" y="3046"/>
              <a:ext cx="1509" cy="759"/>
            </a:xfrm>
            <a:custGeom>
              <a:avLst/>
              <a:gdLst>
                <a:gd name="T0" fmla="*/ 0 w 1509"/>
                <a:gd name="T1" fmla="*/ 745 h 759"/>
                <a:gd name="T2" fmla="*/ 132 w 1509"/>
                <a:gd name="T3" fmla="*/ 755 h 759"/>
                <a:gd name="T4" fmla="*/ 643 w 1509"/>
                <a:gd name="T5" fmla="*/ 730 h 759"/>
                <a:gd name="T6" fmla="*/ 1126 w 1509"/>
                <a:gd name="T7" fmla="*/ 656 h 759"/>
                <a:gd name="T8" fmla="*/ 1389 w 1509"/>
                <a:gd name="T9" fmla="*/ 494 h 759"/>
                <a:gd name="T10" fmla="*/ 1461 w 1509"/>
                <a:gd name="T11" fmla="*/ 361 h 759"/>
                <a:gd name="T12" fmla="*/ 1443 w 1509"/>
                <a:gd name="T13" fmla="*/ 47 h 759"/>
                <a:gd name="T14" fmla="*/ 1364 w 1509"/>
                <a:gd name="T15" fmla="*/ 8 h 759"/>
                <a:gd name="T16" fmla="*/ 1256 w 1509"/>
                <a:gd name="T17" fmla="*/ 1 h 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9"/>
                <a:gd name="T28" fmla="*/ 0 h 759"/>
                <a:gd name="T29" fmla="*/ 1509 w 1509"/>
                <a:gd name="T30" fmla="*/ 759 h 7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9" h="759">
                  <a:moveTo>
                    <a:pt x="0" y="745"/>
                  </a:moveTo>
                  <a:cubicBezTo>
                    <a:pt x="108" y="755"/>
                    <a:pt x="120" y="755"/>
                    <a:pt x="132" y="755"/>
                  </a:cubicBezTo>
                  <a:cubicBezTo>
                    <a:pt x="291" y="759"/>
                    <a:pt x="448" y="746"/>
                    <a:pt x="643" y="730"/>
                  </a:cubicBezTo>
                  <a:cubicBezTo>
                    <a:pt x="798" y="718"/>
                    <a:pt x="977" y="705"/>
                    <a:pt x="1126" y="656"/>
                  </a:cubicBezTo>
                  <a:cubicBezTo>
                    <a:pt x="1235" y="621"/>
                    <a:pt x="1328" y="567"/>
                    <a:pt x="1389" y="494"/>
                  </a:cubicBezTo>
                  <a:cubicBezTo>
                    <a:pt x="1421" y="456"/>
                    <a:pt x="1444" y="413"/>
                    <a:pt x="1461" y="361"/>
                  </a:cubicBezTo>
                  <a:cubicBezTo>
                    <a:pt x="1497" y="254"/>
                    <a:pt x="1509" y="111"/>
                    <a:pt x="1443" y="47"/>
                  </a:cubicBezTo>
                  <a:cubicBezTo>
                    <a:pt x="1422" y="27"/>
                    <a:pt x="1392" y="15"/>
                    <a:pt x="1364" y="8"/>
                  </a:cubicBezTo>
                  <a:cubicBezTo>
                    <a:pt x="1332" y="0"/>
                    <a:pt x="1302" y="1"/>
                    <a:pt x="1256" y="1"/>
                  </a:cubicBezTo>
                </a:path>
              </a:pathLst>
            </a:custGeom>
            <a:noFill/>
            <a:ln w="12700" cap="rnd">
              <a:solidFill>
                <a:srgbClr val="0000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25"/>
            <p:cNvSpPr>
              <a:spLocks/>
            </p:cNvSpPr>
            <p:nvPr/>
          </p:nvSpPr>
          <p:spPr bwMode="auto">
            <a:xfrm>
              <a:off x="4419" y="3026"/>
              <a:ext cx="71" cy="42"/>
            </a:xfrm>
            <a:custGeom>
              <a:avLst/>
              <a:gdLst>
                <a:gd name="T0" fmla="*/ 71 w 71"/>
                <a:gd name="T1" fmla="*/ 42 h 42"/>
                <a:gd name="T2" fmla="*/ 0 w 71"/>
                <a:gd name="T3" fmla="*/ 20 h 42"/>
                <a:gd name="T4" fmla="*/ 71 w 71"/>
                <a:gd name="T5" fmla="*/ 0 h 42"/>
                <a:gd name="T6" fmla="*/ 71 w 7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42"/>
                <a:gd name="T14" fmla="*/ 71 w 7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42">
                  <a:moveTo>
                    <a:pt x="71" y="42"/>
                  </a:moveTo>
                  <a:lnTo>
                    <a:pt x="0" y="20"/>
                  </a:lnTo>
                  <a:lnTo>
                    <a:pt x="71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0000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Rectangle 26"/>
            <p:cNvSpPr>
              <a:spLocks noChangeArrowheads="1"/>
            </p:cNvSpPr>
            <p:nvPr/>
          </p:nvSpPr>
          <p:spPr bwMode="auto">
            <a:xfrm>
              <a:off x="2812" y="2849"/>
              <a:ext cx="3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The Queue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3" name="Rectangle 27"/>
            <p:cNvSpPr>
              <a:spLocks noChangeArrowheads="1"/>
            </p:cNvSpPr>
            <p:nvPr/>
          </p:nvSpPr>
          <p:spPr bwMode="auto">
            <a:xfrm>
              <a:off x="2840" y="3638"/>
              <a:ext cx="24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Shared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4" name="Rectangle 28"/>
            <p:cNvSpPr>
              <a:spLocks noChangeArrowheads="1"/>
            </p:cNvSpPr>
            <p:nvPr/>
          </p:nvSpPr>
          <p:spPr bwMode="auto">
            <a:xfrm>
              <a:off x="2831" y="3730"/>
              <a:ext cx="24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5" name="Rectangle 29"/>
            <p:cNvSpPr>
              <a:spLocks noChangeArrowheads="1"/>
            </p:cNvSpPr>
            <p:nvPr/>
          </p:nvSpPr>
          <p:spPr bwMode="auto">
            <a:xfrm>
              <a:off x="1514" y="332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1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6" name="Rectangle 30"/>
            <p:cNvSpPr>
              <a:spLocks noChangeArrowheads="1"/>
            </p:cNvSpPr>
            <p:nvPr/>
          </p:nvSpPr>
          <p:spPr bwMode="auto">
            <a:xfrm>
              <a:off x="1557" y="332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7" name="Rectangle 31"/>
            <p:cNvSpPr>
              <a:spLocks noChangeArrowheads="1"/>
            </p:cNvSpPr>
            <p:nvPr/>
          </p:nvSpPr>
          <p:spPr bwMode="auto">
            <a:xfrm>
              <a:off x="1600" y="3327"/>
              <a:ext cx="3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Deque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38" name="Rectangle 32"/>
            <p:cNvSpPr>
              <a:spLocks noChangeArrowheads="1"/>
            </p:cNvSpPr>
            <p:nvPr/>
          </p:nvSpPr>
          <p:spPr bwMode="auto">
            <a:xfrm>
              <a:off x="1509" y="3420"/>
              <a:ext cx="4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 dirty="0"/>
                <a:t>next element</a:t>
              </a:r>
              <a:endParaRPr lang="en-US" altLang="zh-TW" sz="2400" dirty="0">
                <a:latin typeface="Tahoma" pitchFamily="34" charset="0"/>
              </a:endParaRPr>
            </a:p>
          </p:txBody>
        </p:sp>
        <p:sp>
          <p:nvSpPr>
            <p:cNvPr id="47139" name="Rectangle 33"/>
            <p:cNvSpPr>
              <a:spLocks noChangeArrowheads="1"/>
            </p:cNvSpPr>
            <p:nvPr/>
          </p:nvSpPr>
          <p:spPr bwMode="auto">
            <a:xfrm>
              <a:off x="4071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3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0" name="Rectangle 34"/>
            <p:cNvSpPr>
              <a:spLocks noChangeArrowheads="1"/>
            </p:cNvSpPr>
            <p:nvPr/>
          </p:nvSpPr>
          <p:spPr bwMode="auto">
            <a:xfrm>
              <a:off x="4114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1" name="Rectangle 35"/>
            <p:cNvSpPr>
              <a:spLocks noChangeArrowheads="1"/>
            </p:cNvSpPr>
            <p:nvPr/>
          </p:nvSpPr>
          <p:spPr bwMode="auto">
            <a:xfrm>
              <a:off x="4157" y="3323"/>
              <a:ext cx="41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Enqueue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2" name="Rectangle 36"/>
            <p:cNvSpPr>
              <a:spLocks noChangeArrowheads="1"/>
            </p:cNvSpPr>
            <p:nvPr/>
          </p:nvSpPr>
          <p:spPr bwMode="auto">
            <a:xfrm>
              <a:off x="4033" y="3415"/>
              <a:ext cx="5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serviced element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3" name="Rectangle 37"/>
            <p:cNvSpPr>
              <a:spLocks noChangeArrowheads="1"/>
            </p:cNvSpPr>
            <p:nvPr/>
          </p:nvSpPr>
          <p:spPr bwMode="auto">
            <a:xfrm>
              <a:off x="2721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2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4" name="Rectangle 38"/>
            <p:cNvSpPr>
              <a:spLocks noChangeArrowheads="1"/>
            </p:cNvSpPr>
            <p:nvPr/>
          </p:nvSpPr>
          <p:spPr bwMode="auto">
            <a:xfrm>
              <a:off x="2769" y="33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.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5" name="Rectangle 39"/>
            <p:cNvSpPr>
              <a:spLocks noChangeArrowheads="1"/>
            </p:cNvSpPr>
            <p:nvPr/>
          </p:nvSpPr>
          <p:spPr bwMode="auto">
            <a:xfrm>
              <a:off x="2812" y="3323"/>
              <a:ext cx="37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Service the </a:t>
              </a:r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7146" name="Rectangle 40"/>
            <p:cNvSpPr>
              <a:spLocks noChangeArrowheads="1"/>
            </p:cNvSpPr>
            <p:nvPr/>
          </p:nvSpPr>
          <p:spPr bwMode="auto">
            <a:xfrm>
              <a:off x="2736" y="3415"/>
              <a:ext cx="4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1000"/>
                <a:t>next element</a:t>
              </a:r>
              <a:endParaRPr lang="en-US" altLang="zh-TW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1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180B6-4BDF-4838-9E5D-A31F93AD2B45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Arrays</a:t>
            </a:r>
          </a:p>
          <a:p>
            <a:pPr eaLnBrk="1" hangingPunct="1"/>
            <a:r>
              <a:rPr lang="en-US" altLang="zh-TW" dirty="0" smtClean="0"/>
              <a:t>Stacks</a:t>
            </a:r>
          </a:p>
          <a:p>
            <a:pPr eaLnBrk="1" hangingPunct="1"/>
            <a:r>
              <a:rPr lang="en-US" altLang="zh-TW" dirty="0" smtClean="0"/>
              <a:t>Queues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Double Ended Queues</a:t>
            </a:r>
          </a:p>
        </p:txBody>
      </p:sp>
    </p:spTree>
    <p:extLst>
      <p:ext uri="{BB962C8B-B14F-4D97-AF65-F5344CB8AC3E}">
        <p14:creationId xmlns:p14="http://schemas.microsoft.com/office/powerpoint/2010/main" val="35073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Double-Ended Queues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0000CC"/>
                </a:solidFill>
              </a:rPr>
              <a:t>double-ended queue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(or </a:t>
            </a:r>
            <a:r>
              <a:rPr lang="en-US" altLang="zh-TW" b="1" i="1" dirty="0" err="1" smtClean="0">
                <a:solidFill>
                  <a:srgbClr val="0000CC"/>
                </a:solidFill>
              </a:rPr>
              <a:t>deque</a:t>
            </a:r>
            <a:r>
              <a:rPr lang="en-US" altLang="zh-TW" dirty="0" smtClean="0"/>
              <a:t>) is basically a queue and supports insertion and deletion at both the front and the rear of the queue</a:t>
            </a:r>
          </a:p>
          <a:p>
            <a:pPr eaLnBrk="1" hangingPunct="1"/>
            <a:r>
              <a:rPr lang="en-US" altLang="zh-TW" dirty="0" smtClean="0"/>
              <a:t>Major operations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insertFirst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e</a:t>
            </a:r>
            <a:r>
              <a:rPr lang="en-US" altLang="zh-TW" dirty="0" smtClean="0"/>
              <a:t>): insert a new element at the beginning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insertLast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e</a:t>
            </a:r>
            <a:r>
              <a:rPr lang="en-US" altLang="zh-TW" dirty="0" smtClean="0"/>
              <a:t>): insert a new element at the end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removeFirst</a:t>
            </a:r>
            <a:r>
              <a:rPr lang="en-US" altLang="zh-TW" dirty="0" smtClean="0"/>
              <a:t>(): remove and return the element at the beginning</a:t>
            </a:r>
          </a:p>
          <a:p>
            <a:pPr lvl="1" eaLnBrk="1" hangingPunct="1"/>
            <a:r>
              <a:rPr lang="en-US" altLang="zh-TW" dirty="0" err="1" smtClean="0">
                <a:ea typeface="Arial Unicode MS" pitchFamily="34" charset="-120"/>
                <a:cs typeface="Arial Unicode MS" pitchFamily="34" charset="-120"/>
              </a:rPr>
              <a:t>removeLast</a:t>
            </a:r>
            <a:r>
              <a:rPr lang="en-US" altLang="zh-TW" dirty="0" smtClean="0"/>
              <a:t>(): remove and return the element at the end</a:t>
            </a:r>
          </a:p>
        </p:txBody>
      </p:sp>
      <p:sp>
        <p:nvSpPr>
          <p:cNvPr id="4915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B63EF-2A1F-4184-8849-F52EB57D9878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Deque ADT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0000FF"/>
                </a:solidFill>
              </a:rPr>
              <a:t> </a:t>
            </a:r>
            <a:r>
              <a:rPr lang="en-US" altLang="zh-TW" b="1" i="1" dirty="0" err="1">
                <a:solidFill>
                  <a:srgbClr val="0000CC"/>
                </a:solidFill>
              </a:rPr>
              <a:t>deque</a:t>
            </a:r>
            <a:r>
              <a:rPr lang="en-US" altLang="zh-TW" b="1" i="1" dirty="0">
                <a:solidFill>
                  <a:srgbClr val="0000CC"/>
                </a:solidFill>
              </a:rPr>
              <a:t> ADT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stores </a:t>
            </a:r>
            <a:r>
              <a:rPr lang="en-US" altLang="zh-TW" dirty="0">
                <a:ea typeface="新細明體" pitchFamily="18" charset="-120"/>
              </a:rPr>
              <a:t>arbitrary objects and supports the following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insertFirst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inserts an object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 at the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insertLast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): inserts an object </a:t>
            </a:r>
            <a:r>
              <a:rPr lang="en-US" altLang="zh-TW" b="1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 at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removeFirst</a:t>
            </a:r>
            <a:r>
              <a:rPr lang="en-US" altLang="zh-TW" dirty="0">
                <a:ea typeface="新細明體" pitchFamily="18" charset="-120"/>
              </a:rPr>
              <a:t>(): removes and returns the object at the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removeLast</a:t>
            </a:r>
            <a:r>
              <a:rPr lang="en-US" altLang="zh-TW" dirty="0">
                <a:ea typeface="新細明體" pitchFamily="18" charset="-120"/>
              </a:rPr>
              <a:t>(): removes and returns the object at the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Additional operations for managing a </a:t>
            </a:r>
            <a:r>
              <a:rPr lang="en-US" altLang="zh-TW" dirty="0" err="1">
                <a:ea typeface="新細明體" pitchFamily="18" charset="-120"/>
              </a:rPr>
              <a:t>deque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>
                <a:ea typeface="新細明體" pitchFamily="18" charset="-120"/>
              </a:rPr>
              <a:t>(): returns the number of objects in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>
                <a:ea typeface="新細明體" pitchFamily="18" charset="-120"/>
              </a:rPr>
              <a:t>(): indicates whether no objects are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first</a:t>
            </a:r>
            <a:r>
              <a:rPr lang="en-US" altLang="zh-TW" dirty="0">
                <a:ea typeface="新細明體" pitchFamily="18" charset="-120"/>
              </a:rPr>
              <a:t>(): returns the first object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last</a:t>
            </a:r>
            <a:r>
              <a:rPr lang="en-US" altLang="zh-TW" dirty="0">
                <a:ea typeface="新細明體" pitchFamily="18" charset="-120"/>
              </a:rPr>
              <a:t>(): returns the first object without removing it</a:t>
            </a:r>
          </a:p>
        </p:txBody>
      </p:sp>
      <p:sp>
        <p:nvSpPr>
          <p:cNvPr id="5017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72814-4F08-4C10-8F20-46C3B338B834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Case Study: Polish Notation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Methods of writing all operators before their operands, after them, or between them can be classified as</a:t>
            </a:r>
          </a:p>
          <a:p>
            <a:pPr lvl="1"/>
            <a:r>
              <a:rPr lang="en-US" altLang="zh-TW" dirty="0" smtClean="0"/>
              <a:t>Before: </a:t>
            </a:r>
            <a:r>
              <a:rPr lang="en-US" altLang="zh-TW" b="1" i="1" dirty="0" smtClean="0">
                <a:solidFill>
                  <a:srgbClr val="0000CC"/>
                </a:solidFill>
              </a:rPr>
              <a:t>prefix form </a:t>
            </a:r>
            <a:r>
              <a:rPr lang="en-US" altLang="zh-TW" dirty="0" smtClean="0"/>
              <a:t>(</a:t>
            </a:r>
            <a:r>
              <a:rPr lang="en-US" altLang="zh-TW" b="1" i="1" dirty="0" smtClean="0">
                <a:solidFill>
                  <a:srgbClr val="0000CC"/>
                </a:solidFill>
              </a:rPr>
              <a:t>Polish form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After: </a:t>
            </a:r>
            <a:r>
              <a:rPr lang="en-US" altLang="zh-TW" b="1" i="1" dirty="0" smtClean="0">
                <a:solidFill>
                  <a:srgbClr val="0000CC"/>
                </a:solidFill>
              </a:rPr>
              <a:t>postfix form </a:t>
            </a:r>
            <a:r>
              <a:rPr lang="en-US" altLang="zh-TW" dirty="0" smtClean="0"/>
              <a:t>(or, </a:t>
            </a:r>
            <a:r>
              <a:rPr lang="en-US" altLang="zh-TW" b="1" i="1" dirty="0" smtClean="0">
                <a:solidFill>
                  <a:srgbClr val="0000CC"/>
                </a:solidFill>
              </a:rPr>
              <a:t>suffix form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Between: </a:t>
            </a:r>
            <a:r>
              <a:rPr lang="en-US" altLang="zh-TW" b="1" i="1" dirty="0" smtClean="0">
                <a:solidFill>
                  <a:srgbClr val="0000CC"/>
                </a:solidFill>
              </a:rPr>
              <a:t>infix form</a:t>
            </a:r>
          </a:p>
          <a:p>
            <a:r>
              <a:rPr lang="en-US" altLang="zh-TW" dirty="0" smtClean="0"/>
              <a:t>Example: the expression (infix form) </a:t>
            </a:r>
            <a:r>
              <a:rPr lang="en-US" altLang="zh-TW" i="1" dirty="0" err="1" smtClean="0"/>
              <a:t>a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b</a:t>
            </a:r>
            <a:r>
              <a:rPr lang="en-US" altLang="zh-TW" dirty="0" smtClean="0"/>
              <a:t> becomes +</a:t>
            </a:r>
            <a:r>
              <a:rPr lang="en-US" altLang="zh-TW" i="1" dirty="0" err="1" smtClean="0"/>
              <a:t>ab</a:t>
            </a:r>
            <a:r>
              <a:rPr lang="en-US" altLang="zh-TW" dirty="0" smtClean="0"/>
              <a:t> in prefix form and </a:t>
            </a:r>
            <a:r>
              <a:rPr lang="en-US" altLang="zh-TW" i="1" dirty="0" err="1" smtClean="0"/>
              <a:t>ab</a:t>
            </a:r>
            <a:r>
              <a:rPr lang="en-US" altLang="zh-TW" dirty="0" smtClean="0"/>
              <a:t>+ in postfix form.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4785D-C471-4FFA-A434-3AAA4E5DBE2C}" type="slidenum">
              <a:rPr lang="en-US" altLang="zh-TW" smtClean="0">
                <a:latin typeface="Arial" charset="0"/>
              </a:rPr>
              <a:pPr/>
              <a:t>49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 – Storing High Scores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Consider an application for storing entries in 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array </a:t>
            </a:r>
            <a:r>
              <a:rPr lang="en-US" altLang="zh-TW" dirty="0" smtClean="0"/>
              <a:t>– </a:t>
            </a:r>
            <a:r>
              <a:rPr lang="en-US" altLang="zh-TW" i="1" dirty="0" smtClean="0"/>
              <a:t>high score </a:t>
            </a:r>
            <a:r>
              <a:rPr lang="en-US" altLang="zh-TW" dirty="0" smtClean="0"/>
              <a:t>entries for a video game</a:t>
            </a:r>
          </a:p>
          <a:p>
            <a:pPr eaLnBrk="1" hangingPunct="1"/>
            <a:r>
              <a:rPr lang="en-US" altLang="zh-TW" dirty="0" smtClean="0"/>
              <a:t>What should be included in a high score entry</a:t>
            </a:r>
          </a:p>
          <a:p>
            <a:pPr lvl="1" eaLnBrk="1" hangingPunct="1"/>
            <a:r>
              <a:rPr lang="en-US" altLang="zh-TW" dirty="0" smtClean="0"/>
              <a:t>score: integer</a:t>
            </a:r>
          </a:p>
          <a:p>
            <a:pPr lvl="1" eaLnBrk="1" hangingPunct="1"/>
            <a:r>
              <a:rPr lang="en-US" altLang="zh-TW" dirty="0" smtClean="0"/>
              <a:t>name: string</a:t>
            </a:r>
          </a:p>
          <a:p>
            <a:pPr lvl="1" eaLnBrk="1" hangingPunct="1"/>
            <a:r>
              <a:rPr lang="en-US" altLang="zh-TW" dirty="0" smtClean="0"/>
              <a:t>date</a:t>
            </a:r>
          </a:p>
          <a:p>
            <a:pPr lvl="1" eaLnBrk="1" hangingPunct="1"/>
            <a:r>
              <a:rPr lang="en-US" altLang="zh-TW" dirty="0" err="1" smtClean="0"/>
              <a:t>etc</a:t>
            </a:r>
            <a:r>
              <a:rPr lang="en-US" altLang="zh-TW" dirty="0" smtClean="0"/>
              <a:t> …</a:t>
            </a:r>
          </a:p>
          <a:p>
            <a:pPr eaLnBrk="1" hangingPunct="1"/>
            <a:r>
              <a:rPr lang="en-US" altLang="zh-TW" dirty="0" smtClean="0"/>
              <a:t>We consider two fields: </a:t>
            </a:r>
            <a:r>
              <a:rPr lang="en-US" altLang="zh-TW" b="1" dirty="0" smtClean="0">
                <a:latin typeface="Courier New" pitchFamily="49" charset="0"/>
                <a:ea typeface="Arial Unicode MS" pitchFamily="34" charset="-120"/>
                <a:cs typeface="Arial Unicode MS" pitchFamily="34" charset="-120"/>
              </a:rPr>
              <a:t>score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itchFamily="49" charset="0"/>
              </a:rPr>
              <a:t>name</a:t>
            </a:r>
            <a:r>
              <a:rPr lang="en-US" altLang="zh-TW" dirty="0" smtClean="0">
                <a:latin typeface="Courier New" pitchFamily="49" charset="0"/>
              </a:rPr>
              <a:t> </a:t>
            </a:r>
            <a:r>
              <a:rPr lang="en-US" altLang="zh-TW" dirty="0" smtClean="0"/>
              <a:t>in an entry.</a:t>
            </a:r>
            <a:endParaRPr lang="en-US" altLang="zh-TW" dirty="0" smtClean="0">
              <a:latin typeface="Courier New" pitchFamily="49" charset="0"/>
            </a:endParaRPr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91401-0006-401A-9716-C5FC097106C7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Examples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3C2D0-6081-446C-96F3-F93440799FDE}" type="slidenum">
              <a:rPr lang="en-US" altLang="zh-TW" smtClean="0">
                <a:latin typeface="Arial" charset="0"/>
              </a:rPr>
              <a:pPr/>
              <a:t>50</a:t>
            </a:fld>
            <a:endParaRPr lang="en-US" altLang="zh-TW" smtClean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23593" y="1772817"/>
          <a:ext cx="7643813" cy="3173413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Infix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Postfix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Prefix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Notes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* B + C /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B * C D / +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+ * A B / C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multiply A and B,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divide C by D,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add the results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* (B + C) /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 B C + * D /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/ * A + B C 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add B and C,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multiply by A,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新細明體" pitchFamily="18" charset="-120"/>
                          <a:cs typeface="Arial" pitchFamily="34" charset="0"/>
                        </a:rPr>
                        <a:t>divide by 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Infix Notation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Infix notation</a:t>
            </a:r>
          </a:p>
          <a:p>
            <a:pPr lvl="1"/>
            <a:r>
              <a:rPr lang="en-US" altLang="zh-TW" smtClean="0"/>
              <a:t>the most common way to write expression</a:t>
            </a:r>
          </a:p>
          <a:p>
            <a:pPr lvl="1"/>
            <a:r>
              <a:rPr lang="en-US" altLang="zh-TW" smtClean="0"/>
              <a:t>Parentheses are used to override the precedence of operators</a:t>
            </a:r>
          </a:p>
          <a:p>
            <a:r>
              <a:rPr lang="en-US" altLang="zh-TW" smtClean="0"/>
              <a:t>Example:</a:t>
            </a:r>
            <a:r>
              <a:rPr lang="zh-TW" altLang="en-US" smtClean="0"/>
              <a:t> </a:t>
            </a:r>
            <a:r>
              <a:rPr lang="en-US" altLang="zh-TW" smtClean="0"/>
              <a:t>consider 7-2*3</a:t>
            </a:r>
          </a:p>
          <a:p>
            <a:pPr lvl="1"/>
            <a:r>
              <a:rPr lang="en-US" altLang="zh-TW" smtClean="0"/>
              <a:t>In general, 7-2*3=1</a:t>
            </a:r>
          </a:p>
          <a:p>
            <a:pPr lvl="1"/>
            <a:r>
              <a:rPr lang="en-US" altLang="zh-TW" smtClean="0"/>
              <a:t>However, it is possible that (7-2)*3=15 and parentheses are necessary</a:t>
            </a:r>
          </a:p>
        </p:txBody>
      </p:sp>
      <p:sp>
        <p:nvSpPr>
          <p:cNvPr id="532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B5177-02E6-45A6-B543-02A05CD7A47C}" type="slidenum">
              <a:rPr lang="en-US" altLang="zh-TW" smtClean="0">
                <a:latin typeface="Arial" charset="0"/>
              </a:rPr>
              <a:pPr/>
              <a:t>51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Parenthesis-free Notations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With polish notation or postfix notation, the parentheses are not necessary and the presented expression is unambiguous.</a:t>
            </a:r>
          </a:p>
          <a:p>
            <a:r>
              <a:rPr lang="en-US" altLang="zh-TW" smtClean="0"/>
              <a:t>Example: consider again 7-2*3 in infix form</a:t>
            </a:r>
          </a:p>
          <a:p>
            <a:pPr lvl="1"/>
            <a:r>
              <a:rPr lang="en-US" altLang="zh-TW" smtClean="0"/>
              <a:t>The prefix form, -7*23, corresponds to the general infix form without parentheses</a:t>
            </a:r>
          </a:p>
          <a:p>
            <a:pPr lvl="1"/>
            <a:r>
              <a:rPr lang="en-US" altLang="zh-TW" smtClean="0"/>
              <a:t>The prefix form, *-723, corresponds to the infix form with parentheses of (7-2)*3</a:t>
            </a:r>
            <a:endParaRPr lang="zh-TW" altLang="en-US" smtClean="0"/>
          </a:p>
        </p:txBody>
      </p:sp>
      <p:sp>
        <p:nvSpPr>
          <p:cNvPr id="5427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E07BB-9FD8-4D6D-8B26-D98E78E8ED6B}" type="slidenum">
              <a:rPr lang="en-US" altLang="zh-TW" smtClean="0">
                <a:latin typeface="Arial" charset="0"/>
              </a:rPr>
              <a:pPr/>
              <a:t>52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Postfix Notations</a:t>
            </a:r>
            <a:endParaRPr lang="zh-TW" altLang="en-US" smtClean="0"/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Compilers typically use parenthesis-free notations to interpret mathematical expressions</a:t>
            </a:r>
          </a:p>
          <a:p>
            <a:pPr lvl="1"/>
            <a:r>
              <a:rPr lang="en-US" altLang="zh-TW" dirty="0"/>
              <a:t>Prefix notation of simple arithmetic is largely of academic interest</a:t>
            </a:r>
          </a:p>
          <a:p>
            <a:pPr lvl="1"/>
            <a:r>
              <a:rPr lang="en-US" altLang="zh-TW" dirty="0"/>
              <a:t>Postfix notation of simple arithmetic is commonly used among compilers </a:t>
            </a:r>
          </a:p>
          <a:p>
            <a:r>
              <a:rPr lang="en-US" altLang="zh-TW" dirty="0" smtClean="0"/>
              <a:t>Example: 7-2*3 in infix form</a:t>
            </a:r>
          </a:p>
          <a:p>
            <a:pPr lvl="1"/>
            <a:r>
              <a:rPr lang="en-US" altLang="zh-TW" dirty="0"/>
              <a:t>The postfix form, 723*-, corresponds to the general infix form without parentheses</a:t>
            </a:r>
          </a:p>
          <a:p>
            <a:pPr lvl="1"/>
            <a:r>
              <a:rPr lang="en-US" altLang="zh-TW" dirty="0"/>
              <a:t>The postfix form, 72-3*, corresponds to the infix form with parentheses of (7-2)*3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53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82F50-5AA3-4208-B670-7C7195F3B2BF}" type="slidenum">
              <a:rPr lang="en-US" altLang="zh-TW" smtClean="0">
                <a:latin typeface="Arial" charset="0"/>
              </a:rPr>
              <a:pPr/>
              <a:t>53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postfix expression, one can evaluate this expression with a single  left-to-right scan</a:t>
            </a:r>
          </a:p>
          <a:p>
            <a:r>
              <a:rPr lang="en-US" dirty="0" smtClean="0"/>
              <a:t>Consider the following postfix expression</a:t>
            </a:r>
          </a:p>
          <a:p>
            <a:pPr lvl="1">
              <a:buNone/>
            </a:pPr>
            <a:r>
              <a:rPr lang="en-US" dirty="0" smtClean="0"/>
              <a:t>				246+*</a:t>
            </a:r>
          </a:p>
          <a:p>
            <a:pPr lvl="1"/>
            <a:r>
              <a:rPr lang="en-US" dirty="0" smtClean="0"/>
              <a:t>The answer is 2*(4+6) = 20 using infix form</a:t>
            </a:r>
          </a:p>
          <a:p>
            <a:pPr lvl="1"/>
            <a:r>
              <a:rPr lang="en-US" dirty="0" smtClean="0"/>
              <a:t>How to evaluate it directly?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5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2993136" y="3410712"/>
            <a:ext cx="1828800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 bwMode="auto">
          <a:xfrm>
            <a:off x="31455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503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599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364736" y="35631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3" name="Can 12"/>
          <p:cNvSpPr/>
          <p:nvPr/>
        </p:nvSpPr>
        <p:spPr bwMode="auto">
          <a:xfrm>
            <a:off x="7260336" y="3029712"/>
            <a:ext cx="838200" cy="2286000"/>
          </a:xfrm>
          <a:prstGeom prst="can">
            <a:avLst/>
          </a:prstGeom>
          <a:solidFill>
            <a:srgbClr val="C00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12736" y="47823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412736" y="43251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412736" y="3867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412736" y="1962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10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412736" y="2343912"/>
            <a:ext cx="457200" cy="3048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755136" y="3486912"/>
            <a:ext cx="381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4137" y="554431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9736" y="4248912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postfix expression </a:t>
            </a:r>
          </a:p>
        </p:txBody>
      </p:sp>
    </p:spTree>
    <p:extLst>
      <p:ext uri="{BB962C8B-B14F-4D97-AF65-F5344CB8AC3E}">
        <p14:creationId xmlns:p14="http://schemas.microsoft.com/office/powerpoint/2010/main" val="8091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6666 -0.2222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15 -0.2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275 -0.3333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2.70833E-6 0.3444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3333 -0.2444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34445 L -0.15 0.0111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75 -0.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2.70833E-6 0.3555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2" grpId="0" animBg="1"/>
      <p:bldP spid="22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Algorithm </a:t>
            </a:r>
            <a:r>
              <a:rPr lang="en-US" sz="2400" dirty="0" err="1"/>
              <a:t>PostfixEvaluation</a:t>
            </a:r>
            <a:r>
              <a:rPr lang="en-US" sz="2400" dirty="0"/>
              <a:t>(</a:t>
            </a:r>
            <a:r>
              <a:rPr lang="en-US" sz="2400" i="1" dirty="0"/>
              <a:t>expression</a:t>
            </a:r>
            <a:r>
              <a:rPr lang="en-US" sz="2400" dirty="0"/>
              <a:t>)</a:t>
            </a:r>
          </a:p>
          <a:p>
            <a:pPr marL="514350" indent="-514350">
              <a:buAutoNum type="arabicPeriod"/>
            </a:pPr>
            <a:r>
              <a:rPr lang="en-US" sz="2400" dirty="0"/>
              <a:t>Initialize a stack </a:t>
            </a:r>
            <a:r>
              <a:rPr lang="en-US" sz="2400" i="1" dirty="0"/>
              <a:t>S</a:t>
            </a:r>
          </a:p>
          <a:p>
            <a:pPr marL="514350" indent="-514350">
              <a:buAutoNum type="arabicPeriod"/>
            </a:pPr>
            <a:r>
              <a:rPr lang="en-US" sz="2400" dirty="0"/>
              <a:t>Scan the </a:t>
            </a:r>
            <a:r>
              <a:rPr lang="en-US" sz="2400" i="1" dirty="0"/>
              <a:t>expression</a:t>
            </a:r>
            <a:r>
              <a:rPr lang="en-US" sz="2400" dirty="0"/>
              <a:t> from left to right character by character</a:t>
            </a:r>
          </a:p>
          <a:p>
            <a:pPr marL="914400" lvl="1" indent="-514350">
              <a:buAutoNum type="arabicParenBoth"/>
            </a:pPr>
            <a:r>
              <a:rPr lang="en-US" dirty="0"/>
              <a:t>If (character </a:t>
            </a:r>
            <a:r>
              <a:rPr lang="en-US" i="1" dirty="0"/>
              <a:t>c</a:t>
            </a:r>
            <a:r>
              <a:rPr lang="en-US" dirty="0"/>
              <a:t> is an operand) then</a:t>
            </a:r>
          </a:p>
          <a:p>
            <a:pPr marL="1314450" lvl="2" indent="-514350">
              <a:buNone/>
            </a:pPr>
            <a:r>
              <a:rPr lang="en-US" dirty="0" smtClean="0"/>
              <a:t>push(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 marL="914400" lvl="1" indent="-514350">
              <a:buAutoNum type="arabicParenBoth"/>
            </a:pPr>
            <a:r>
              <a:rPr lang="en-US" dirty="0"/>
              <a:t>else /* </a:t>
            </a:r>
            <a:r>
              <a:rPr lang="en-US" i="1" dirty="0"/>
              <a:t>c</a:t>
            </a:r>
            <a:r>
              <a:rPr lang="en-US" dirty="0"/>
              <a:t> is an operator */</a:t>
            </a:r>
          </a:p>
          <a:p>
            <a:pPr marL="1314450" lvl="2" indent="-514350">
              <a:buNone/>
            </a:pPr>
            <a:r>
              <a:rPr lang="en-US" i="1" dirty="0" smtClean="0"/>
              <a:t>a</a:t>
            </a:r>
            <a:r>
              <a:rPr lang="en-US" dirty="0" smtClean="0"/>
              <a:t>=pop(</a:t>
            </a:r>
            <a:r>
              <a:rPr lang="en-US" i="1" dirty="0" smtClean="0"/>
              <a:t>S</a:t>
            </a:r>
            <a:r>
              <a:rPr lang="en-US" dirty="0" smtClean="0"/>
              <a:t>); </a:t>
            </a:r>
            <a:r>
              <a:rPr lang="en-US" i="1" dirty="0" smtClean="0"/>
              <a:t>b</a:t>
            </a:r>
            <a:r>
              <a:rPr lang="en-US" dirty="0" smtClean="0"/>
              <a:t>=pop(</a:t>
            </a:r>
            <a:r>
              <a:rPr lang="en-US" i="1" dirty="0" smtClean="0"/>
              <a:t>S</a:t>
            </a:r>
            <a:r>
              <a:rPr lang="en-US" dirty="0" smtClean="0"/>
              <a:t>);</a:t>
            </a:r>
          </a:p>
          <a:p>
            <a:pPr marL="1314450" lvl="2" indent="-514350">
              <a:buNone/>
            </a:pPr>
            <a:r>
              <a:rPr lang="en-US" dirty="0" smtClean="0"/>
              <a:t>calculate the result as </a:t>
            </a:r>
            <a:r>
              <a:rPr lang="en-US" i="1" dirty="0" smtClean="0"/>
              <a:t>value</a:t>
            </a:r>
          </a:p>
          <a:p>
            <a:pPr marL="1314450" lvl="2" indent="-514350">
              <a:buNone/>
            </a:pPr>
            <a:r>
              <a:rPr lang="en-US" dirty="0" smtClean="0"/>
              <a:t>push(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en-US" sz="2400" dirty="0"/>
              <a:t>Return pop(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4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infix expression, how to convert the expression into postfix form?</a:t>
            </a:r>
          </a:p>
          <a:p>
            <a:r>
              <a:rPr lang="en-US" dirty="0" smtClean="0"/>
              <a:t>Manual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Fully parenthesize the expression.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all infix notations in each parenthesis to postfix notation, starting from the innermost expression.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Remove all parenthesis.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67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by Manual Conversion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4267200" y="1828800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(A+B)*C+D+E*F-G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438400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/>
              <a:t>(A+B)*C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r>
              <a:rPr lang="en-US" sz="2800" dirty="0"/>
              <a:t>+D+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/>
              <a:t>E*F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  <a:r>
              <a:rPr lang="en-US" sz="2800" dirty="0"/>
              <a:t>-G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048000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92D050"/>
                </a:solidFill>
              </a:rPr>
              <a:t>(</a:t>
            </a:r>
            <a:r>
              <a:rPr lang="en-US" sz="2800" dirty="0">
                <a:solidFill>
                  <a:srgbClr val="CC99FF"/>
                </a:solidFill>
              </a:rPr>
              <a:t>(</a:t>
            </a:r>
            <a:r>
              <a:rPr lang="en-US" sz="2800" dirty="0"/>
              <a:t>((A+B)*C)+D</a:t>
            </a:r>
            <a:r>
              <a:rPr lang="en-US" sz="2800" dirty="0">
                <a:solidFill>
                  <a:srgbClr val="CC99FF"/>
                </a:solidFill>
              </a:rPr>
              <a:t>)</a:t>
            </a:r>
            <a:r>
              <a:rPr lang="en-US" sz="2800" dirty="0"/>
              <a:t>+(E*F)</a:t>
            </a:r>
            <a:r>
              <a:rPr lang="en-US" sz="2800" dirty="0">
                <a:solidFill>
                  <a:srgbClr val="92D050"/>
                </a:solidFill>
              </a:rPr>
              <a:t>)</a:t>
            </a:r>
            <a:r>
              <a:rPr lang="en-US" sz="2800" dirty="0"/>
              <a:t>-G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3657600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(((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n-US" sz="2800" dirty="0">
                <a:solidFill>
                  <a:srgbClr val="0000CC"/>
                </a:solidFill>
              </a:rPr>
              <a:t>(AB+)</a:t>
            </a:r>
            <a:r>
              <a:rPr lang="en-US" sz="2800" dirty="0">
                <a:solidFill>
                  <a:srgbClr val="FFC000"/>
                </a:solidFill>
              </a:rPr>
              <a:t>C*)</a:t>
            </a:r>
            <a:r>
              <a:rPr lang="en-US" sz="2800" dirty="0"/>
              <a:t>+D)+</a:t>
            </a:r>
            <a:r>
              <a:rPr lang="en-US" sz="2800" dirty="0">
                <a:solidFill>
                  <a:srgbClr val="0000CC"/>
                </a:solidFill>
              </a:rPr>
              <a:t>(EF*)</a:t>
            </a:r>
            <a:r>
              <a:rPr lang="en-US" sz="2800" dirty="0"/>
              <a:t>)-G)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1" y="4343400"/>
            <a:ext cx="432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((((AB+C*) D+) (EF*)+)G-)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1" y="5105400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AB+C* D+EF*+G-</a:t>
            </a:r>
          </a:p>
        </p:txBody>
      </p:sp>
    </p:spTree>
    <p:extLst>
      <p:ext uri="{BB962C8B-B14F-4D97-AF65-F5344CB8AC3E}">
        <p14:creationId xmlns:p14="http://schemas.microsoft.com/office/powerpoint/2010/main" val="875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a simple case, A*B</a:t>
            </a:r>
          </a:p>
          <a:p>
            <a:pPr lvl="1"/>
            <a:r>
              <a:rPr lang="en-US" dirty="0" smtClean="0"/>
              <a:t>The answer is easy and we can derive AB* by postponing putting it in the output</a:t>
            </a:r>
          </a:p>
          <a:p>
            <a:pPr lvl="1"/>
            <a:r>
              <a:rPr lang="en-US" dirty="0" smtClean="0"/>
              <a:t>Approach will fail for A*B+C</a:t>
            </a:r>
          </a:p>
          <a:p>
            <a:r>
              <a:rPr lang="en-US" dirty="0" smtClean="0"/>
              <a:t>To have the right conversion for A*B+C, we can fix our rule as</a:t>
            </a:r>
          </a:p>
          <a:p>
            <a:pPr lvl="1"/>
            <a:r>
              <a:rPr lang="en-US" dirty="0" smtClean="0"/>
              <a:t>Postpone an operator only until we get another operator</a:t>
            </a:r>
          </a:p>
          <a:p>
            <a:pPr lvl="1"/>
            <a:r>
              <a:rPr lang="en-US" dirty="0" smtClean="0"/>
              <a:t>Still fail for other cases, like A+B*C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6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 – High Score Array</a:t>
            </a:r>
          </a:p>
        </p:txBody>
      </p:sp>
      <p:sp>
        <p:nvSpPr>
          <p:cNvPr id="819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35FF6-E861-48A5-8CEE-153B73D76921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61944" y="2500312"/>
            <a:ext cx="990600" cy="2971800"/>
            <a:chOff x="720" y="1248"/>
            <a:chExt cx="624" cy="1872"/>
          </a:xfrm>
        </p:grpSpPr>
        <p:sp>
          <p:nvSpPr>
            <p:cNvPr id="8237" name="Rectangle 4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38" name="Rectangle 5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0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685544" y="1966912"/>
            <a:ext cx="1600200" cy="1295400"/>
            <a:chOff x="96" y="1056"/>
            <a:chExt cx="1008" cy="81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5" name="AutoShape 22"/>
            <p:cNvSpPr>
              <a:spLocks noChangeArrowheads="1"/>
            </p:cNvSpPr>
            <p:nvPr/>
          </p:nvSpPr>
          <p:spPr bwMode="auto">
            <a:xfrm>
              <a:off x="96" y="1056"/>
              <a:ext cx="816" cy="240"/>
            </a:xfrm>
            <a:prstGeom prst="wedgeRoundRectCallout">
              <a:avLst>
                <a:gd name="adj1" fmla="val 63847"/>
                <a:gd name="adj2" fmla="val 215000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/>
                <a:t>index</a:t>
              </a:r>
            </a:p>
          </p:txBody>
        </p:sp>
        <p:sp>
          <p:nvSpPr>
            <p:cNvPr id="8236" name="AutoShape 24"/>
            <p:cNvSpPr>
              <a:spLocks/>
            </p:cNvSpPr>
            <p:nvPr/>
          </p:nvSpPr>
          <p:spPr bwMode="auto">
            <a:xfrm>
              <a:off x="1056" y="1392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85544" y="3338512"/>
            <a:ext cx="1600200" cy="2286000"/>
            <a:chOff x="96" y="1920"/>
            <a:chExt cx="1008" cy="144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3" name="AutoShape 23"/>
            <p:cNvSpPr>
              <a:spLocks noChangeArrowheads="1"/>
            </p:cNvSpPr>
            <p:nvPr/>
          </p:nvSpPr>
          <p:spPr bwMode="auto">
            <a:xfrm>
              <a:off x="96" y="3120"/>
              <a:ext cx="816" cy="240"/>
            </a:xfrm>
            <a:prstGeom prst="wedgeRoundRectCallout">
              <a:avLst>
                <a:gd name="adj1" fmla="val 61398"/>
                <a:gd name="adj2" fmla="val -26333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/>
                <a:t>value</a:t>
              </a:r>
            </a:p>
          </p:txBody>
        </p:sp>
        <p:sp>
          <p:nvSpPr>
            <p:cNvPr id="8234" name="AutoShape 25"/>
            <p:cNvSpPr>
              <a:spLocks/>
            </p:cNvSpPr>
            <p:nvPr/>
          </p:nvSpPr>
          <p:spPr bwMode="auto">
            <a:xfrm>
              <a:off x="1056" y="1920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4381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31" name="Rectangle 26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32" name="Rectangle 27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  <p:sp>
        <p:nvSpPr>
          <p:cNvPr id="1921054" name="AutoShape 30"/>
          <p:cNvSpPr>
            <a:spLocks noChangeArrowheads="1"/>
          </p:cNvSpPr>
          <p:nvPr/>
        </p:nvSpPr>
        <p:spPr bwMode="auto">
          <a:xfrm>
            <a:off x="5982843" y="1776412"/>
            <a:ext cx="1143000" cy="381000"/>
          </a:xfrm>
          <a:prstGeom prst="wedgeRoundRectCallout">
            <a:avLst>
              <a:gd name="adj1" fmla="val 85006"/>
              <a:gd name="adj2" fmla="val 1376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/>
              <a:t>entry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352544" y="2500312"/>
            <a:ext cx="990600" cy="2971800"/>
            <a:chOff x="1776" y="1392"/>
            <a:chExt cx="624" cy="1872"/>
          </a:xfrm>
        </p:grpSpPr>
        <p:grpSp>
          <p:nvGrpSpPr>
            <p:cNvPr id="8225" name="Group 8"/>
            <p:cNvGrpSpPr>
              <a:grpSpLocks/>
            </p:cNvGrpSpPr>
            <p:nvPr/>
          </p:nvGrpSpPr>
          <p:grpSpPr bwMode="auto">
            <a:xfrm>
              <a:off x="1776" y="1392"/>
              <a:ext cx="624" cy="1872"/>
              <a:chOff x="720" y="1248"/>
              <a:chExt cx="624" cy="1872"/>
            </a:xfrm>
          </p:grpSpPr>
          <p:sp>
            <p:nvSpPr>
              <p:cNvPr id="8229" name="Rectangle 9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624" cy="1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30" name="Rectangle 10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624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1</a:t>
                </a:r>
              </a:p>
            </p:txBody>
          </p:sp>
        </p:grpSp>
        <p:grpSp>
          <p:nvGrpSpPr>
            <p:cNvPr id="8226" name="Group 33"/>
            <p:cNvGrpSpPr>
              <a:grpSpLocks/>
            </p:cNvGrpSpPr>
            <p:nvPr/>
          </p:nvGrpSpPr>
          <p:grpSpPr bwMode="auto">
            <a:xfrm>
              <a:off x="1824" y="2160"/>
              <a:ext cx="528" cy="864"/>
              <a:chOff x="1200" y="2112"/>
              <a:chExt cx="528" cy="864"/>
            </a:xfrm>
          </p:grpSpPr>
          <p:sp>
            <p:nvSpPr>
              <p:cNvPr id="8227" name="Rectangle 34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name</a:t>
                </a:r>
              </a:p>
            </p:txBody>
          </p:sp>
          <p:sp>
            <p:nvSpPr>
              <p:cNvPr id="8228" name="Rectangle 35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score</a:t>
                </a:r>
              </a:p>
            </p:txBody>
          </p:sp>
        </p:grp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343144" y="2500312"/>
            <a:ext cx="990600" cy="2971800"/>
            <a:chOff x="2400" y="1392"/>
            <a:chExt cx="624" cy="1872"/>
          </a:xfrm>
        </p:grpSpPr>
        <p:grpSp>
          <p:nvGrpSpPr>
            <p:cNvPr id="8219" name="Group 11"/>
            <p:cNvGrpSpPr>
              <a:grpSpLocks/>
            </p:cNvGrpSpPr>
            <p:nvPr/>
          </p:nvGrpSpPr>
          <p:grpSpPr bwMode="auto">
            <a:xfrm>
              <a:off x="2400" y="1392"/>
              <a:ext cx="624" cy="1872"/>
              <a:chOff x="720" y="1248"/>
              <a:chExt cx="624" cy="1872"/>
            </a:xfrm>
          </p:grpSpPr>
          <p:sp>
            <p:nvSpPr>
              <p:cNvPr id="8223" name="Rectangle 1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624" cy="1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224" name="Rectangle 13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624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2</a:t>
                </a:r>
              </a:p>
            </p:txBody>
          </p:sp>
        </p:grpSp>
        <p:grpSp>
          <p:nvGrpSpPr>
            <p:cNvPr id="8220" name="Group 36"/>
            <p:cNvGrpSpPr>
              <a:grpSpLocks/>
            </p:cNvGrpSpPr>
            <p:nvPr/>
          </p:nvGrpSpPr>
          <p:grpSpPr bwMode="auto">
            <a:xfrm>
              <a:off x="2448" y="2160"/>
              <a:ext cx="528" cy="864"/>
              <a:chOff x="1200" y="2112"/>
              <a:chExt cx="528" cy="864"/>
            </a:xfrm>
          </p:grpSpPr>
          <p:sp>
            <p:nvSpPr>
              <p:cNvPr id="8221" name="Rectangle 37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name</a:t>
                </a:r>
              </a:p>
            </p:txBody>
          </p:sp>
          <p:sp>
            <p:nvSpPr>
              <p:cNvPr id="8222" name="Rectangle 38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528" cy="4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score</a:t>
                </a:r>
              </a:p>
            </p:txBody>
          </p:sp>
        </p:grpSp>
      </p:grpSp>
      <p:grpSp>
        <p:nvGrpSpPr>
          <p:cNvPr id="8205" name="Group 14"/>
          <p:cNvGrpSpPr>
            <a:grpSpLocks/>
          </p:cNvGrpSpPr>
          <p:nvPr/>
        </p:nvGrpSpPr>
        <p:grpSpPr bwMode="auto">
          <a:xfrm>
            <a:off x="7095744" y="2500312"/>
            <a:ext cx="990600" cy="2971800"/>
            <a:chOff x="720" y="1248"/>
            <a:chExt cx="624" cy="1872"/>
          </a:xfrm>
        </p:grpSpPr>
        <p:sp>
          <p:nvSpPr>
            <p:cNvPr id="8217" name="Rectangle 15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i</a:t>
              </a:r>
            </a:p>
          </p:txBody>
        </p:sp>
      </p:grpSp>
      <p:grpSp>
        <p:nvGrpSpPr>
          <p:cNvPr id="8206" name="Group 17"/>
          <p:cNvGrpSpPr>
            <a:grpSpLocks/>
          </p:cNvGrpSpPr>
          <p:nvPr/>
        </p:nvGrpSpPr>
        <p:grpSpPr bwMode="auto">
          <a:xfrm>
            <a:off x="8772144" y="2500312"/>
            <a:ext cx="990600" cy="2971800"/>
            <a:chOff x="720" y="1248"/>
            <a:chExt cx="624" cy="1872"/>
          </a:xfrm>
        </p:grpSpPr>
        <p:sp>
          <p:nvSpPr>
            <p:cNvPr id="8215" name="Rectangle 18"/>
            <p:cNvSpPr>
              <a:spLocks noChangeArrowheads="1"/>
            </p:cNvSpPr>
            <p:nvPr/>
          </p:nvSpPr>
          <p:spPr bwMode="auto">
            <a:xfrm>
              <a:off x="720" y="1776"/>
              <a:ext cx="624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6" name="Rectangle 19"/>
            <p:cNvSpPr>
              <a:spLocks noChangeArrowheads="1"/>
            </p:cNvSpPr>
            <p:nvPr/>
          </p:nvSpPr>
          <p:spPr bwMode="auto">
            <a:xfrm>
              <a:off x="720" y="1248"/>
              <a:ext cx="62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/>
                <a:t>n</a:t>
              </a:r>
              <a:r>
                <a:rPr lang="en-US" altLang="zh-TW" sz="3200"/>
                <a:t>-1</a:t>
              </a:r>
            </a:p>
          </p:txBody>
        </p:sp>
      </p:grp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409944" y="3643312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8162544" y="3643312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grpSp>
        <p:nvGrpSpPr>
          <p:cNvPr id="8209" name="Group 39"/>
          <p:cNvGrpSpPr>
            <a:grpSpLocks/>
          </p:cNvGrpSpPr>
          <p:nvPr/>
        </p:nvGrpSpPr>
        <p:grpSpPr bwMode="auto">
          <a:xfrm>
            <a:off x="71719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13" name="Rectangle 40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14" name="Rectangle 41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  <p:grpSp>
        <p:nvGrpSpPr>
          <p:cNvPr id="8210" name="Group 42"/>
          <p:cNvGrpSpPr>
            <a:grpSpLocks/>
          </p:cNvGrpSpPr>
          <p:nvPr/>
        </p:nvGrpSpPr>
        <p:grpSpPr bwMode="auto">
          <a:xfrm>
            <a:off x="8848344" y="3719512"/>
            <a:ext cx="838200" cy="1371600"/>
            <a:chOff x="1200" y="2112"/>
            <a:chExt cx="528" cy="8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11" name="Rectangle 43"/>
            <p:cNvSpPr>
              <a:spLocks noChangeArrowheads="1"/>
            </p:cNvSpPr>
            <p:nvPr/>
          </p:nvSpPr>
          <p:spPr bwMode="auto">
            <a:xfrm>
              <a:off x="1200" y="2112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  <p:sp>
          <p:nvSpPr>
            <p:cNvPr id="8212" name="Rectangle 44"/>
            <p:cNvSpPr>
              <a:spLocks noChangeArrowheads="1"/>
            </p:cNvSpPr>
            <p:nvPr/>
          </p:nvSpPr>
          <p:spPr bwMode="auto">
            <a:xfrm>
              <a:off x="1200" y="2544"/>
              <a:ext cx="52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05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2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/>
          <a:lstStyle/>
          <a:p>
            <a:r>
              <a:rPr lang="en-US" dirty="0" smtClean="0"/>
              <a:t>The problem exists in the precedence of the operators</a:t>
            </a:r>
          </a:p>
          <a:p>
            <a:r>
              <a:rPr lang="en-US" dirty="0" smtClean="0"/>
              <a:t>So, when converting from infix to postfix, we need to consider the precedence too</a:t>
            </a:r>
          </a:p>
          <a:p>
            <a:pPr lvl="1"/>
            <a:r>
              <a:rPr lang="en-US" dirty="0" smtClean="0"/>
              <a:t>When we need to push an operator into the stack,</a:t>
            </a:r>
          </a:p>
          <a:p>
            <a:pPr lvl="2"/>
            <a:r>
              <a:rPr lang="en-US" dirty="0" smtClean="0"/>
              <a:t>if its precedence is higher than the operator at the top of the stack, we go ahead and push it</a:t>
            </a:r>
          </a:p>
          <a:p>
            <a:pPr lvl="2"/>
            <a:r>
              <a:rPr lang="en-US" dirty="0" smtClean="0"/>
              <a:t>else, before pushing it, the operator at the top of the stack is popped and placed in the output expression (Note: this action should be repeatedly at the top)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A1946-ABDB-4790-93BC-EBBB795DE519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67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9795-AE03-4000-8F14-B997E15E198F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C</a:t>
            </a:r>
          </a:p>
        </p:txBody>
      </p:sp>
      <p:sp>
        <p:nvSpPr>
          <p:cNvPr id="11" name="Can 10"/>
          <p:cNvSpPr/>
          <p:nvPr/>
        </p:nvSpPr>
        <p:spPr bwMode="auto">
          <a:xfrm>
            <a:off x="5971894" y="3653492"/>
            <a:ext cx="838200" cy="2286000"/>
          </a:xfrm>
          <a:prstGeom prst="can">
            <a:avLst/>
          </a:prstGeom>
          <a:solidFill>
            <a:srgbClr val="C00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107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24294" y="2510492"/>
            <a:ext cx="533400" cy="4572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679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B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124294" y="1900892"/>
            <a:ext cx="533400" cy="45720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RightUp">
              <a:rot lat="1200000" lon="1200000" rev="0"/>
            </a:camera>
            <a:lightRig rig="threePt" dir="t"/>
          </a:scene3d>
          <a:sp3d extrusionH="127000">
            <a:extrusionClr>
              <a:srgbClr val="FFFF00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*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025128" y="2281892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新細明體" pitchFamily="18" charset="-12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1" y="1676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infix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91728" y="1672292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postfix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5695" y="60156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 </a:t>
            </a:r>
          </a:p>
        </p:txBody>
      </p:sp>
      <p:sp>
        <p:nvSpPr>
          <p:cNvPr id="23" name="Cloud Callout 22"/>
          <p:cNvSpPr/>
          <p:nvPr/>
        </p:nvSpPr>
        <p:spPr bwMode="auto">
          <a:xfrm>
            <a:off x="1905000" y="4114800"/>
            <a:ext cx="3352800" cy="2286000"/>
          </a:xfrm>
          <a:prstGeom prst="cloudCallout">
            <a:avLst>
              <a:gd name="adj1" fmla="val -7060"/>
              <a:gd name="adj2" fmla="val -105256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ea typeface="新細明體" pitchFamily="18" charset="-120"/>
              </a:rPr>
              <a:t>We did not consider the parentheses yet. Please think about how to convert when there exist parentheses.</a:t>
            </a:r>
          </a:p>
        </p:txBody>
      </p:sp>
    </p:spTree>
    <p:extLst>
      <p:ext uri="{BB962C8B-B14F-4D97-AF65-F5344CB8AC3E}">
        <p14:creationId xmlns:p14="http://schemas.microsoft.com/office/powerpoint/2010/main" val="4608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1111 " pathEditMode="relative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1111 " pathEditMode="relative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1111 L 0.35417 0.1111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41112 L 0.42084 0.022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0" y="-1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3" grpId="1" animBg="1"/>
      <p:bldP spid="13" grpId="2" animBg="1"/>
      <p:bldP spid="14" grpId="0" animBg="1"/>
      <p:bldP spid="17" grpId="0" animBg="1"/>
      <p:bldP spid="17" grpId="1" animBg="1"/>
      <p:bldP spid="17" grpId="2" animBg="1"/>
      <p:bldP spid="1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</a:t>
            </a:r>
            <a:r>
              <a:rPr lang="en-US" altLang="zh-TW" dirty="0" smtClean="0"/>
              <a:t>values in the entries are </a:t>
            </a:r>
            <a:r>
              <a:rPr lang="en-US" altLang="zh-TW" i="1" dirty="0" smtClean="0"/>
              <a:t>comparable</a:t>
            </a:r>
            <a:r>
              <a:rPr lang="en-US" altLang="zh-TW" dirty="0" smtClean="0"/>
              <a:t>, we can further have two types of arrays: </a:t>
            </a:r>
            <a:r>
              <a:rPr lang="en-US" altLang="zh-TW" i="1" dirty="0" smtClean="0">
                <a:solidFill>
                  <a:srgbClr val="FF0000"/>
                </a:solidFill>
              </a:rPr>
              <a:t>sorted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FF0000"/>
                </a:solidFill>
              </a:rPr>
              <a:t>unsorted</a:t>
            </a:r>
            <a:r>
              <a:rPr lang="en-US" altLang="zh-TW" dirty="0" smtClean="0"/>
              <a:t> arrays. 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Sorted Arrays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all the entries are kept according to the order of values</a:t>
            </a:r>
          </a:p>
          <a:p>
            <a:pPr lvl="1"/>
            <a:r>
              <a:rPr lang="en-US" altLang="zh-TW" dirty="0" smtClean="0"/>
              <a:t>easy to find a specific entry using the corresponding key</a:t>
            </a:r>
          </a:p>
          <a:p>
            <a:pPr lvl="1"/>
            <a:r>
              <a:rPr lang="en-US" altLang="zh-TW" dirty="0" smtClean="0"/>
              <a:t>an effort is necessary for insertion and removal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Unsorted Arrays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all </a:t>
            </a:r>
            <a:r>
              <a:rPr lang="en-US" altLang="zh-TW" dirty="0"/>
              <a:t>the entries are </a:t>
            </a:r>
            <a:r>
              <a:rPr lang="en-US" altLang="zh-TW" dirty="0" smtClean="0"/>
              <a:t>stored arbitrarily</a:t>
            </a:r>
          </a:p>
          <a:p>
            <a:pPr lvl="1"/>
            <a:r>
              <a:rPr lang="en-US" altLang="zh-TW" dirty="0"/>
              <a:t>searching </a:t>
            </a:r>
            <a:r>
              <a:rPr lang="en-US" altLang="zh-TW" dirty="0" smtClean="0"/>
              <a:t>a specific </a:t>
            </a:r>
            <a:r>
              <a:rPr lang="en-US" altLang="zh-TW" dirty="0"/>
              <a:t>entry </a:t>
            </a:r>
            <a:r>
              <a:rPr lang="en-US" altLang="zh-TW" dirty="0" smtClean="0"/>
              <a:t>usually needs a </a:t>
            </a:r>
            <a:r>
              <a:rPr lang="en-US" altLang="zh-TW" i="1" dirty="0" smtClean="0"/>
              <a:t>linear scan</a:t>
            </a:r>
            <a:endParaRPr lang="en-US" altLang="zh-TW" i="1" dirty="0"/>
          </a:p>
          <a:p>
            <a:pPr lvl="1"/>
            <a:r>
              <a:rPr lang="en-US" altLang="zh-TW" dirty="0"/>
              <a:t>easy </a:t>
            </a:r>
            <a:r>
              <a:rPr lang="en-US" altLang="zh-TW" dirty="0" smtClean="0"/>
              <a:t>to insert and remove an entry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2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CC8A1B-A3DF-4004-8056-9445475813A5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Insertion </a:t>
            </a:r>
          </a:p>
        </p:txBody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Inserting an entry to an array</a:t>
            </a:r>
          </a:p>
          <a:p>
            <a:pPr eaLnBrk="1" hangingPunct="1"/>
            <a:r>
              <a:rPr lang="en-US" altLang="zh-TW" dirty="0" smtClean="0"/>
              <a:t>One of the most common update to an array</a:t>
            </a:r>
          </a:p>
          <a:p>
            <a:pPr eaLnBrk="1" hangingPunct="1"/>
            <a:r>
              <a:rPr lang="en-US" altLang="zh-TW" b="1" dirty="0" smtClean="0"/>
              <a:t>Note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that</a:t>
            </a:r>
            <a:r>
              <a:rPr lang="en-US" altLang="zh-TW" dirty="0" smtClean="0"/>
              <a:t> we are working on storing high scores</a:t>
            </a:r>
          </a:p>
          <a:p>
            <a:pPr eaLnBrk="1" hangingPunct="1"/>
            <a:r>
              <a:rPr lang="en-US" altLang="zh-TW" dirty="0" smtClean="0"/>
              <a:t>How do we perform the action?</a:t>
            </a:r>
          </a:p>
          <a:p>
            <a:pPr lvl="1" eaLnBrk="1" hangingPunct="1"/>
            <a:r>
              <a:rPr lang="en-US" altLang="zh-TW" dirty="0" smtClean="0"/>
              <a:t>If the array is not full, add it</a:t>
            </a:r>
          </a:p>
          <a:p>
            <a:pPr lvl="1" eaLnBrk="1" hangingPunct="1"/>
            <a:r>
              <a:rPr lang="en-US" altLang="zh-TW" dirty="0" smtClean="0"/>
              <a:t>Else, if the new score is larger than the lowest score, replace the new entry with the lowest one</a:t>
            </a:r>
          </a:p>
        </p:txBody>
      </p:sp>
    </p:spTree>
    <p:extLst>
      <p:ext uri="{BB962C8B-B14F-4D97-AF65-F5344CB8AC3E}">
        <p14:creationId xmlns:p14="http://schemas.microsoft.com/office/powerpoint/2010/main" val="31501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B3C3F-358A-4499-8E45-5C8C7A084A6E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Challenges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If the entries in the array are arranged left-to-right from the highest score to the one with lowest score, what we will do for insertion?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116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39624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/>
              <a:t>99</a:t>
            </a:r>
          </a:p>
        </p:txBody>
      </p:sp>
      <p:sp>
        <p:nvSpPr>
          <p:cNvPr id="1905670" name="Rectangle 6"/>
          <p:cNvSpPr>
            <a:spLocks noChangeArrowheads="1"/>
          </p:cNvSpPr>
          <p:nvPr/>
        </p:nvSpPr>
        <p:spPr bwMode="auto">
          <a:xfrm>
            <a:off x="44196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89</a:t>
            </a:r>
          </a:p>
        </p:txBody>
      </p:sp>
      <p:sp>
        <p:nvSpPr>
          <p:cNvPr id="1905671" name="Rectangle 7"/>
          <p:cNvSpPr>
            <a:spLocks noChangeArrowheads="1"/>
          </p:cNvSpPr>
          <p:nvPr/>
        </p:nvSpPr>
        <p:spPr bwMode="auto">
          <a:xfrm>
            <a:off x="53340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/>
              <a:t>56</a:t>
            </a:r>
          </a:p>
        </p:txBody>
      </p:sp>
      <p:sp>
        <p:nvSpPr>
          <p:cNvPr id="1905672" name="Rectangle 8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78</a:t>
            </a:r>
          </a:p>
        </p:txBody>
      </p:sp>
      <p:sp>
        <p:nvSpPr>
          <p:cNvPr id="1905673" name="Rectangle 9"/>
          <p:cNvSpPr>
            <a:spLocks noChangeArrowheads="1"/>
          </p:cNvSpPr>
          <p:nvPr/>
        </p:nvSpPr>
        <p:spPr bwMode="auto">
          <a:xfrm>
            <a:off x="57912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34</a:t>
            </a:r>
          </a:p>
        </p:txBody>
      </p:sp>
      <p:sp>
        <p:nvSpPr>
          <p:cNvPr id="1905674" name="Rectangle 10"/>
          <p:cNvSpPr>
            <a:spLocks noChangeArrowheads="1"/>
          </p:cNvSpPr>
          <p:nvPr/>
        </p:nvSpPr>
        <p:spPr bwMode="auto">
          <a:xfrm>
            <a:off x="62484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76200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7162800" y="3962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grpSp>
        <p:nvGrpSpPr>
          <p:cNvPr id="11280" name="Group 14"/>
          <p:cNvGrpSpPr>
            <a:grpSpLocks/>
          </p:cNvGrpSpPr>
          <p:nvPr/>
        </p:nvGrpSpPr>
        <p:grpSpPr bwMode="auto">
          <a:xfrm>
            <a:off x="3581400" y="3432175"/>
            <a:ext cx="4451350" cy="457200"/>
            <a:chOff x="1296" y="2162"/>
            <a:chExt cx="2804" cy="288"/>
          </a:xfrm>
        </p:grpSpPr>
        <p:sp>
          <p:nvSpPr>
            <p:cNvPr id="11283" name="Text Box 15"/>
            <p:cNvSpPr txBox="1">
              <a:spLocks noChangeArrowheads="1"/>
            </p:cNvSpPr>
            <p:nvPr/>
          </p:nvSpPr>
          <p:spPr bwMode="auto">
            <a:xfrm>
              <a:off x="129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0</a:t>
              </a:r>
            </a:p>
          </p:txBody>
        </p:sp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158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187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11286" name="Text Box 18"/>
            <p:cNvSpPr txBox="1">
              <a:spLocks noChangeArrowheads="1"/>
            </p:cNvSpPr>
            <p:nvPr/>
          </p:nvSpPr>
          <p:spPr bwMode="auto">
            <a:xfrm>
              <a:off x="216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  <p:sp>
          <p:nvSpPr>
            <p:cNvPr id="11287" name="Text Box 19"/>
            <p:cNvSpPr txBox="1">
              <a:spLocks noChangeArrowheads="1"/>
            </p:cNvSpPr>
            <p:nvPr/>
          </p:nvSpPr>
          <p:spPr bwMode="auto">
            <a:xfrm>
              <a:off x="244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2736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5</a:t>
              </a:r>
            </a:p>
          </p:txBody>
        </p:sp>
        <p:sp>
          <p:nvSpPr>
            <p:cNvPr id="11289" name="Text Box 21"/>
            <p:cNvSpPr txBox="1">
              <a:spLocks noChangeArrowheads="1"/>
            </p:cNvSpPr>
            <p:nvPr/>
          </p:nvSpPr>
          <p:spPr bwMode="auto">
            <a:xfrm>
              <a:off x="3024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6</a:t>
              </a:r>
            </a:p>
          </p:txBody>
        </p:sp>
        <p:sp>
          <p:nvSpPr>
            <p:cNvPr id="11290" name="Text Box 22"/>
            <p:cNvSpPr txBox="1">
              <a:spLocks noChangeArrowheads="1"/>
            </p:cNvSpPr>
            <p:nvPr/>
          </p:nvSpPr>
          <p:spPr bwMode="auto">
            <a:xfrm>
              <a:off x="3312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7</a:t>
              </a:r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3600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8</a:t>
              </a:r>
            </a:p>
          </p:txBody>
        </p:sp>
        <p:sp>
          <p:nvSpPr>
            <p:cNvPr id="11292" name="Text Box 24"/>
            <p:cNvSpPr txBox="1">
              <a:spLocks noChangeArrowheads="1"/>
            </p:cNvSpPr>
            <p:nvPr/>
          </p:nvSpPr>
          <p:spPr bwMode="auto">
            <a:xfrm>
              <a:off x="3888" y="21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9</a:t>
              </a:r>
            </a:p>
          </p:txBody>
        </p:sp>
      </p:grpSp>
      <p:sp>
        <p:nvSpPr>
          <p:cNvPr id="1905689" name="Rectangle 25"/>
          <p:cNvSpPr>
            <a:spLocks noChangeArrowheads="1"/>
          </p:cNvSpPr>
          <p:nvPr/>
        </p:nvSpPr>
        <p:spPr bwMode="auto">
          <a:xfrm>
            <a:off x="5638800" y="4953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90</a:t>
            </a:r>
          </a:p>
        </p:txBody>
      </p:sp>
      <p:sp>
        <p:nvSpPr>
          <p:cNvPr id="1905690" name="Text Box 26"/>
          <p:cNvSpPr txBox="1">
            <a:spLocks noChangeArrowheads="1"/>
          </p:cNvSpPr>
          <p:nvPr/>
        </p:nvSpPr>
        <p:spPr bwMode="auto">
          <a:xfrm>
            <a:off x="6324600" y="4953000"/>
            <a:ext cx="11015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new entry</a:t>
            </a:r>
          </a:p>
        </p:txBody>
      </p:sp>
    </p:spTree>
    <p:extLst>
      <p:ext uri="{BB962C8B-B14F-4D97-AF65-F5344CB8AC3E}">
        <p14:creationId xmlns:p14="http://schemas.microsoft.com/office/powerpoint/2010/main" val="33781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05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3763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05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375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05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375 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05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375 2.9629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05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05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6 C -0.03112 0.01158 -0.06198 0.02292 -0.07865 -0.00116 C -0.09531 -0.02523 -0.09779 -0.08495 -0.1 -0.1444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905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670" grpId="0" animBg="1"/>
      <p:bldP spid="1905671" grpId="0" animBg="1"/>
      <p:bldP spid="1905672" grpId="0" animBg="1"/>
      <p:bldP spid="1905673" grpId="0" animBg="1"/>
      <p:bldP spid="1905674" grpId="0" animBg="1"/>
      <p:bldP spid="1905689" grpId="0" animBg="1"/>
      <p:bldP spid="1905690" grpId="0"/>
    </p:bld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3093</Words>
  <Application>Microsoft Office PowerPoint</Application>
  <PresentationFormat>寬螢幕</PresentationFormat>
  <Paragraphs>745</Paragraphs>
  <Slides>61</Slides>
  <Notes>38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8" baseType="lpstr">
      <vt:lpstr>Arial Unicode MS</vt:lpstr>
      <vt:lpstr>BatangChe</vt:lpstr>
      <vt:lpstr>cmsy10</vt:lpstr>
      <vt:lpstr>新細明體</vt:lpstr>
      <vt:lpstr>標楷體</vt:lpstr>
      <vt:lpstr>Arial</vt:lpstr>
      <vt:lpstr>Calibri</vt:lpstr>
      <vt:lpstr>Century Gothic</vt:lpstr>
      <vt:lpstr>Corbel</vt:lpstr>
      <vt:lpstr>Courier New</vt:lpstr>
      <vt:lpstr>Monotype Corsiva</vt:lpstr>
      <vt:lpstr>Symbol</vt:lpstr>
      <vt:lpstr>Tahoma</vt:lpstr>
      <vt:lpstr>Times New Roman</vt:lpstr>
      <vt:lpstr>Wingdings</vt:lpstr>
      <vt:lpstr>Office Theme</vt:lpstr>
      <vt:lpstr>Photo Editor Photo</vt:lpstr>
      <vt:lpstr>Arrays, Stacks, and  Queues</vt:lpstr>
      <vt:lpstr>Contents</vt:lpstr>
      <vt:lpstr>Array ADT</vt:lpstr>
      <vt:lpstr>Managing an Array</vt:lpstr>
      <vt:lpstr>Example – Storing High Scores</vt:lpstr>
      <vt:lpstr>Example – High Score Array</vt:lpstr>
      <vt:lpstr>Array Operations</vt:lpstr>
      <vt:lpstr>Insertion </vt:lpstr>
      <vt:lpstr>Challenges</vt:lpstr>
      <vt:lpstr>Removal</vt:lpstr>
      <vt:lpstr>Two-dimensional Arrays</vt:lpstr>
      <vt:lpstr>Extendable Arrays</vt:lpstr>
      <vt:lpstr>Growing an Extendable Array</vt:lpstr>
      <vt:lpstr>Comparison of the Strategies</vt:lpstr>
      <vt:lpstr>Incremental Strategy Analysis </vt:lpstr>
      <vt:lpstr>PowerPoint 簡報</vt:lpstr>
      <vt:lpstr>Doubling Strategy Analysis</vt:lpstr>
      <vt:lpstr>PowerPoint 簡報</vt:lpstr>
      <vt:lpstr>Using Charging Credits to Count</vt:lpstr>
      <vt:lpstr>Contents</vt:lpstr>
      <vt:lpstr>Stacks</vt:lpstr>
      <vt:lpstr>Applications of Stacks</vt:lpstr>
      <vt:lpstr>Stack ADT</vt:lpstr>
      <vt:lpstr>Array-based Stacks</vt:lpstr>
      <vt:lpstr>Pseudo-code – Array-based Stacks</vt:lpstr>
      <vt:lpstr>Performance and Limitations</vt:lpstr>
      <vt:lpstr>Reversing an Array</vt:lpstr>
      <vt:lpstr>Matching Parentheses</vt:lpstr>
      <vt:lpstr>Parentheses Matching Algorithm</vt:lpstr>
      <vt:lpstr>HTML Tag Matching</vt:lpstr>
      <vt:lpstr>Contents</vt:lpstr>
      <vt:lpstr>Queues</vt:lpstr>
      <vt:lpstr>Applications of Queues</vt:lpstr>
      <vt:lpstr>Queue ADT</vt:lpstr>
      <vt:lpstr>Array-based Queue(1)</vt:lpstr>
      <vt:lpstr>Array-based Queue(2)</vt:lpstr>
      <vt:lpstr>Circular Array-based Queue(1)</vt:lpstr>
      <vt:lpstr>Circular Array-based Queue(2)</vt:lpstr>
      <vt:lpstr>Configurations</vt:lpstr>
      <vt:lpstr>Queue Operation – Enqueue </vt:lpstr>
      <vt:lpstr>Queue Operation – Dequeue </vt:lpstr>
      <vt:lpstr>Queue Operation – Others </vt:lpstr>
      <vt:lpstr>Is the Queue Full?</vt:lpstr>
      <vt:lpstr>Performance and Limitations</vt:lpstr>
      <vt:lpstr>Round Robin Schedulers</vt:lpstr>
      <vt:lpstr>Contents</vt:lpstr>
      <vt:lpstr>Double-Ended Queues</vt:lpstr>
      <vt:lpstr>Deque ADT</vt:lpstr>
      <vt:lpstr>Case Study: Polish Notation</vt:lpstr>
      <vt:lpstr>Examples</vt:lpstr>
      <vt:lpstr>Infix Notation</vt:lpstr>
      <vt:lpstr>Parenthesis-free Notations</vt:lpstr>
      <vt:lpstr>Postfix Notations</vt:lpstr>
      <vt:lpstr>Evaluating Postfix Expressions</vt:lpstr>
      <vt:lpstr>Ideas</vt:lpstr>
      <vt:lpstr>Pseudo-code</vt:lpstr>
      <vt:lpstr>Infix to Postfix</vt:lpstr>
      <vt:lpstr>Example by Manual Conversion</vt:lpstr>
      <vt:lpstr>Algorithmic Conversion</vt:lpstr>
      <vt:lpstr>Rules for Conversion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Howard</cp:lastModifiedBy>
  <cp:revision>85</cp:revision>
  <cp:lastPrinted>2021-03-28T23:56:59Z</cp:lastPrinted>
  <dcterms:created xsi:type="dcterms:W3CDTF">2020-07-20T07:39:49Z</dcterms:created>
  <dcterms:modified xsi:type="dcterms:W3CDTF">2021-10-24T12:33:06Z</dcterms:modified>
</cp:coreProperties>
</file>