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6EC57-B522-498C-8852-B4293674B2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28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C3B09-9548-48FE-A0EE-91D1D715F58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2105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1BF4A-CA11-40B2-8C7C-9EA1CC3D00F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04668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CD3B3-0B38-4E5E-95D1-A5853CA8B70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7725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0F960-91E5-483E-8E94-58230600D85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3157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CE4D8-0EC9-40B4-A6E0-76DE5F341EC3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2281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43513-1F2E-465F-94D4-83B6D38210F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6979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87163-4050-44CD-9C05-D06940894D9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07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113FE-5D27-4E99-AF29-AE4ED2A3B9D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5949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E5CAC-FFC9-4409-BF37-5BB5FD20FAC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44926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79A9C-CB2C-4519-AC98-39BEFF9EF592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910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1EB36-65D3-4883-B3BD-2BE093DC5B7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32956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F442E-8227-44C3-B890-803FE7BC7713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6832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3000-6BDC-407F-A6E1-255BB979E79D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36093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82829-3BCD-4ECF-AEBC-622D437BF7F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3962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14605-6016-4254-9991-59F600AA10D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522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6D458-90B3-42F3-830E-F86E2CEF2EA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272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658BF-AFD0-458F-8562-BEBC84BF19D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940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C5227-A47A-459C-9A36-1DC47ACB1E1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282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E81F-BD12-4FB7-8BCD-9EEB14B5AFB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190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4284-5A65-4C2D-B0FB-331ADD40D0E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9007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3706A-FB77-41BC-AC94-FCCE239F472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9900" cy="38369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850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Linked Lists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6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1601-9AC3-4ADE-BE57-3F78CC4FE56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Inserting at the Tail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862" y="1830386"/>
            <a:ext cx="822960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Allocate a new node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Insert new element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Have new node point to null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Have old last node point to new node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Update tail to point to new node</a:t>
            </a:r>
          </a:p>
          <a:p>
            <a:pPr marL="609600" indent="-609600"/>
            <a:endParaRPr lang="en-US" altLang="zh-TW" dirty="0" smtClean="0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2608264" y="5181601"/>
            <a:ext cx="1171575" cy="1204913"/>
            <a:chOff x="816" y="3264"/>
            <a:chExt cx="738" cy="759"/>
          </a:xfrm>
        </p:grpSpPr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816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5" name="Text Box 6"/>
            <p:cNvSpPr txBox="1">
              <a:spLocks noChangeArrowheads="1"/>
            </p:cNvSpPr>
            <p:nvPr/>
          </p:nvSpPr>
          <p:spPr bwMode="auto">
            <a:xfrm>
              <a:off x="899" y="377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1185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7" name="Line 8"/>
            <p:cNvSpPr>
              <a:spLocks noChangeShapeType="1"/>
            </p:cNvSpPr>
            <p:nvPr/>
          </p:nvSpPr>
          <p:spPr bwMode="auto">
            <a:xfrm>
              <a:off x="1000" y="339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3486150" y="5384800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4364039" y="51816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4949825" y="51816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 flipV="1">
            <a:off x="5243514" y="53848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6121400" y="5181600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6705600" y="51816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V="1">
            <a:off x="6999289" y="53848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4498976" y="59896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4657725" y="53848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6253163" y="59896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6413500" y="53848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534401" y="5181601"/>
            <a:ext cx="1755775" cy="1204913"/>
            <a:chOff x="4229" y="3360"/>
            <a:chExt cx="1106" cy="759"/>
          </a:xfrm>
        </p:grpSpPr>
        <p:sp>
          <p:nvSpPr>
            <p:cNvPr id="13339" name="Rectangle 21"/>
            <p:cNvSpPr>
              <a:spLocks noChangeArrowheads="1"/>
            </p:cNvSpPr>
            <p:nvPr/>
          </p:nvSpPr>
          <p:spPr bwMode="auto">
            <a:xfrm>
              <a:off x="4229" y="3360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4598" y="3360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41" name="Line 23"/>
            <p:cNvSpPr>
              <a:spLocks noChangeShapeType="1"/>
            </p:cNvSpPr>
            <p:nvPr/>
          </p:nvSpPr>
          <p:spPr bwMode="auto">
            <a:xfrm>
              <a:off x="4855" y="34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2" name="Text Box 24"/>
            <p:cNvSpPr txBox="1">
              <a:spLocks noChangeArrowheads="1"/>
            </p:cNvSpPr>
            <p:nvPr/>
          </p:nvSpPr>
          <p:spPr bwMode="auto">
            <a:xfrm>
              <a:off x="4307" y="3869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3343" name="Line 25"/>
            <p:cNvSpPr>
              <a:spLocks noChangeShapeType="1"/>
            </p:cNvSpPr>
            <p:nvPr/>
          </p:nvSpPr>
          <p:spPr bwMode="auto">
            <a:xfrm>
              <a:off x="4413" y="3488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62042" name="Text Box 26"/>
          <p:cNvSpPr txBox="1">
            <a:spLocks noChangeArrowheads="1"/>
          </p:cNvSpPr>
          <p:nvPr/>
        </p:nvSpPr>
        <p:spPr bwMode="auto">
          <a:xfrm>
            <a:off x="7869238" y="518160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13332" name="Group 27"/>
          <p:cNvGrpSpPr>
            <a:grpSpLocks/>
          </p:cNvGrpSpPr>
          <p:nvPr/>
        </p:nvGrpSpPr>
        <p:grpSpPr bwMode="auto">
          <a:xfrm>
            <a:off x="1693863" y="4495800"/>
            <a:ext cx="1524000" cy="685800"/>
            <a:chOff x="192" y="2928"/>
            <a:chExt cx="960" cy="432"/>
          </a:xfrm>
        </p:grpSpPr>
        <p:sp>
          <p:nvSpPr>
            <p:cNvPr id="13337" name="Text Box 28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3338" name="Line 29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26239" y="4419600"/>
            <a:ext cx="1017587" cy="762000"/>
            <a:chOff x="4464" y="2880"/>
            <a:chExt cx="641" cy="480"/>
          </a:xfrm>
        </p:grpSpPr>
        <p:sp>
          <p:nvSpPr>
            <p:cNvPr id="13335" name="Text Box 31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3336" name="Line 32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2049" name="Text Box 33"/>
          <p:cNvSpPr txBox="1">
            <a:spLocks noChangeArrowheads="1"/>
          </p:cNvSpPr>
          <p:nvPr/>
        </p:nvSpPr>
        <p:spPr bwMode="auto">
          <a:xfrm>
            <a:off x="10274300" y="518160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-0.05495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06289 0.00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62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5469 -0.0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042" grpId="0"/>
      <p:bldP spid="2262049" grpId="0"/>
      <p:bldP spid="22620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F54DB-00CD-45E9-B7B2-FE31EB3C8E2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Removing at the Tail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Removing at the tail of a singly linked list is not efficient!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There is no constant-time way to update the tail to point to the previous node</a:t>
            </a:r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2752531" y="4169568"/>
            <a:ext cx="7385050" cy="1204913"/>
            <a:chOff x="576" y="2880"/>
            <a:chExt cx="4844" cy="1136"/>
          </a:xfrm>
        </p:grpSpPr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57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662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96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>
              <a:off x="768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3" name="Line 9"/>
            <p:cNvSpPr>
              <a:spLocks noChangeShapeType="1"/>
            </p:cNvSpPr>
            <p:nvPr/>
          </p:nvSpPr>
          <p:spPr bwMode="auto">
            <a:xfrm flipV="1">
              <a:off x="115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211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6" name="Line 12"/>
            <p:cNvSpPr>
              <a:spLocks noChangeShapeType="1"/>
            </p:cNvSpPr>
            <p:nvPr/>
          </p:nvSpPr>
          <p:spPr bwMode="auto">
            <a:xfrm flipV="1">
              <a:off x="2304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Rectangle 13"/>
            <p:cNvSpPr>
              <a:spLocks noChangeArrowheads="1"/>
            </p:cNvSpPr>
            <p:nvPr/>
          </p:nvSpPr>
          <p:spPr bwMode="auto">
            <a:xfrm>
              <a:off x="288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8" name="Rectangle 14"/>
            <p:cNvSpPr>
              <a:spLocks noChangeArrowheads="1"/>
            </p:cNvSpPr>
            <p:nvPr/>
          </p:nvSpPr>
          <p:spPr bwMode="auto">
            <a:xfrm>
              <a:off x="3264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 flipV="1">
              <a:off x="3456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0" name="Rectangle 16"/>
            <p:cNvSpPr>
              <a:spLocks noChangeArrowheads="1"/>
            </p:cNvSpPr>
            <p:nvPr/>
          </p:nvSpPr>
          <p:spPr bwMode="auto">
            <a:xfrm>
              <a:off x="403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1" name="Rectangle 17"/>
            <p:cNvSpPr>
              <a:spLocks noChangeArrowheads="1"/>
            </p:cNvSpPr>
            <p:nvPr/>
          </p:nvSpPr>
          <p:spPr bwMode="auto">
            <a:xfrm>
              <a:off x="441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2" name="Line 18"/>
            <p:cNvSpPr>
              <a:spLocks noChangeShapeType="1"/>
            </p:cNvSpPr>
            <p:nvPr/>
          </p:nvSpPr>
          <p:spPr bwMode="auto">
            <a:xfrm flipV="1">
              <a:off x="4608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3" name="Text Box 19"/>
            <p:cNvSpPr txBox="1">
              <a:spLocks noChangeArrowheads="1"/>
            </p:cNvSpPr>
            <p:nvPr/>
          </p:nvSpPr>
          <p:spPr bwMode="auto">
            <a:xfrm>
              <a:off x="1816" y="3642"/>
              <a:ext cx="219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>
              <a:off x="1920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2967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4366" name="Line 22"/>
            <p:cNvSpPr>
              <a:spLocks noChangeShapeType="1"/>
            </p:cNvSpPr>
            <p:nvPr/>
          </p:nvSpPr>
          <p:spPr bwMode="auto">
            <a:xfrm>
              <a:off x="3072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7" name="Text Box 23"/>
            <p:cNvSpPr txBox="1">
              <a:spLocks noChangeArrowheads="1"/>
            </p:cNvSpPr>
            <p:nvPr/>
          </p:nvSpPr>
          <p:spPr bwMode="auto">
            <a:xfrm>
              <a:off x="4113" y="3642"/>
              <a:ext cx="2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4368" name="Line 24"/>
            <p:cNvSpPr>
              <a:spLocks noChangeShapeType="1"/>
            </p:cNvSpPr>
            <p:nvPr/>
          </p:nvSpPr>
          <p:spPr bwMode="auto">
            <a:xfrm>
              <a:off x="4224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9" name="Text Box 25"/>
            <p:cNvSpPr txBox="1">
              <a:spLocks noChangeArrowheads="1"/>
            </p:cNvSpPr>
            <p:nvPr/>
          </p:nvSpPr>
          <p:spPr bwMode="auto">
            <a:xfrm>
              <a:off x="5162" y="2947"/>
              <a:ext cx="25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14343" name="Group 26"/>
          <p:cNvGrpSpPr>
            <a:grpSpLocks/>
          </p:cNvGrpSpPr>
          <p:nvPr/>
        </p:nvGrpSpPr>
        <p:grpSpPr bwMode="auto">
          <a:xfrm>
            <a:off x="1838131" y="3483767"/>
            <a:ext cx="1524000" cy="685800"/>
            <a:chOff x="192" y="2928"/>
            <a:chExt cx="960" cy="432"/>
          </a:xfrm>
        </p:grpSpPr>
        <p:sp>
          <p:nvSpPr>
            <p:cNvPr id="14347" name="Text Box 27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4348" name="Line 28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4" name="Group 29"/>
          <p:cNvGrpSpPr>
            <a:grpSpLocks/>
          </p:cNvGrpSpPr>
          <p:nvPr/>
        </p:nvGrpSpPr>
        <p:grpSpPr bwMode="auto">
          <a:xfrm>
            <a:off x="8619931" y="3407567"/>
            <a:ext cx="1017588" cy="762000"/>
            <a:chOff x="4464" y="2880"/>
            <a:chExt cx="641" cy="480"/>
          </a:xfrm>
        </p:grpSpPr>
        <p:sp>
          <p:nvSpPr>
            <p:cNvPr id="14345" name="Text Box 30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4346" name="Line 31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0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2AFF3-A2F1-437D-8674-F9980F766D6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Singly Linked Lists and Chains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Linked Stacks and Queues</a:t>
            </a:r>
          </a:p>
          <a:p>
            <a:pPr eaLnBrk="1" hangingPunct="1"/>
            <a:r>
              <a:rPr lang="en-US" altLang="zh-TW" dirty="0" smtClean="0"/>
              <a:t>Circularly Linked Lists</a:t>
            </a:r>
          </a:p>
          <a:p>
            <a:pPr eaLnBrk="1" hangingPunct="1"/>
            <a:r>
              <a:rPr lang="en-US" altLang="zh-TW" dirty="0" smtClean="0"/>
              <a:t>Doubly Linked Lists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56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Stack with a Singly Linked List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We can implement a stack with a singly linked list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top element is stored at the first node of the list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space used is </a:t>
            </a:r>
            <a:r>
              <a:rPr lang="en-US" altLang="zh-TW" b="1" i="1" smtClean="0">
                <a:ea typeface="新細明體" pitchFamily="18" charset="-120"/>
              </a:rPr>
              <a:t>O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) and each operation of the Stack ADT takes </a:t>
            </a:r>
            <a:r>
              <a:rPr lang="en-US" altLang="zh-TW" b="1" i="1" smtClean="0">
                <a:ea typeface="新細明體" pitchFamily="18" charset="-120"/>
              </a:rPr>
              <a:t>O</a:t>
            </a:r>
            <a:r>
              <a:rPr lang="en-US" altLang="zh-TW" smtClean="0">
                <a:ea typeface="新細明體" pitchFamily="18" charset="-120"/>
              </a:rPr>
              <a:t>(1) time </a:t>
            </a: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1366F-9894-470F-9483-523D5A3C06B3}" type="slidenum">
              <a:rPr lang="en-US" altLang="zh-TW"/>
              <a:pPr/>
              <a:t>13</a:t>
            </a:fld>
            <a:endParaRPr lang="en-US" altLang="zh-TW"/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2785059" y="3561185"/>
            <a:ext cx="7345195" cy="2346325"/>
            <a:chOff x="554" y="2256"/>
            <a:chExt cx="4885" cy="1724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15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1490" y="2616"/>
              <a:ext cx="339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132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 flipV="1">
              <a:off x="165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16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50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V="1">
              <a:off x="267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318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3520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V="1">
              <a:off x="368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419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453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V="1">
              <a:off x="470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233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335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436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5175" y="2675"/>
              <a:ext cx="26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554" y="2640"/>
              <a:ext cx="1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t</a:t>
              </a:r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V="1">
              <a:off x="768" y="2808"/>
              <a:ext cx="3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6410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3316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1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4" y="3316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2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58" y="3316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6413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4" y="3316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16414" name="AutoShape 28"/>
            <p:cNvSpPr>
              <a:spLocks noChangeArrowheads="1"/>
            </p:cNvSpPr>
            <p:nvPr/>
          </p:nvSpPr>
          <p:spPr bwMode="auto">
            <a:xfrm>
              <a:off x="960" y="2280"/>
              <a:ext cx="408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1042" y="2256"/>
              <a:ext cx="56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nodes</a:t>
              </a:r>
            </a:p>
          </p:txBody>
        </p:sp>
        <p:sp>
          <p:nvSpPr>
            <p:cNvPr id="16416" name="AutoShape 30"/>
            <p:cNvSpPr>
              <a:spLocks noChangeArrowheads="1"/>
            </p:cNvSpPr>
            <p:nvPr/>
          </p:nvSpPr>
          <p:spPr bwMode="auto">
            <a:xfrm>
              <a:off x="960" y="3144"/>
              <a:ext cx="3744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3792" y="3688"/>
              <a:ext cx="79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 Operations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using a chain to implement a stack, the operations push and pop are executed at the head of the chain and keep the tail as the bottom.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9E91A0-11D3-4AF2-827E-9F645A5618B0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05034" name="Text Box 10"/>
          <p:cNvSpPr txBox="1">
            <a:spLocks noChangeArrowheads="1"/>
          </p:cNvSpPr>
          <p:nvPr/>
        </p:nvSpPr>
        <p:spPr bwMode="auto">
          <a:xfrm>
            <a:off x="2000795" y="5515630"/>
            <a:ext cx="9813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Stack</a:t>
            </a:r>
          </a:p>
        </p:txBody>
      </p:sp>
      <p:sp>
        <p:nvSpPr>
          <p:cNvPr id="2305057" name="Text Box 33"/>
          <p:cNvSpPr txBox="1">
            <a:spLocks noChangeArrowheads="1"/>
          </p:cNvSpPr>
          <p:nvPr/>
        </p:nvSpPr>
        <p:spPr bwMode="auto">
          <a:xfrm>
            <a:off x="9620794" y="4601231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249194" y="3915430"/>
            <a:ext cx="1524000" cy="685800"/>
            <a:chOff x="4368" y="2640"/>
            <a:chExt cx="960" cy="432"/>
          </a:xfrm>
        </p:grpSpPr>
        <p:sp>
          <p:nvSpPr>
            <p:cNvPr id="17445" name="Text Box 35"/>
            <p:cNvSpPr txBox="1">
              <a:spLocks noChangeArrowheads="1"/>
            </p:cNvSpPr>
            <p:nvPr/>
          </p:nvSpPr>
          <p:spPr bwMode="auto">
            <a:xfrm>
              <a:off x="4368" y="2640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>
              <a:off x="4944" y="2784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9515225" y="3535029"/>
            <a:ext cx="636588" cy="1066800"/>
            <a:chOff x="5184" y="2400"/>
            <a:chExt cx="401" cy="672"/>
          </a:xfrm>
        </p:grpSpPr>
        <p:sp>
          <p:nvSpPr>
            <p:cNvPr id="17443" name="Text Box 38"/>
            <p:cNvSpPr txBox="1">
              <a:spLocks noChangeArrowheads="1"/>
            </p:cNvSpPr>
            <p:nvPr/>
          </p:nvSpPr>
          <p:spPr bwMode="auto">
            <a:xfrm>
              <a:off x="5184" y="240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7444" name="Line 39"/>
            <p:cNvSpPr>
              <a:spLocks noChangeShapeType="1"/>
            </p:cNvSpPr>
            <p:nvPr/>
          </p:nvSpPr>
          <p:spPr bwMode="auto">
            <a:xfrm flipH="1">
              <a:off x="5376" y="268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5066" name="Text Box 42"/>
          <p:cNvSpPr txBox="1">
            <a:spLocks noChangeArrowheads="1"/>
          </p:cNvSpPr>
          <p:nvPr/>
        </p:nvSpPr>
        <p:spPr bwMode="auto">
          <a:xfrm>
            <a:off x="6115595" y="5497237"/>
            <a:ext cx="2704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Underlying chain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8630194" y="4677430"/>
            <a:ext cx="1066800" cy="609600"/>
            <a:chOff x="4608" y="3120"/>
            <a:chExt cx="672" cy="384"/>
          </a:xfrm>
        </p:grpSpPr>
        <p:sp>
          <p:nvSpPr>
            <p:cNvPr id="17441" name="AutoShape 41"/>
            <p:cNvSpPr>
              <a:spLocks noChangeArrowheads="1"/>
            </p:cNvSpPr>
            <p:nvPr/>
          </p:nvSpPr>
          <p:spPr bwMode="auto">
            <a:xfrm>
              <a:off x="4608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pig</a:t>
              </a:r>
            </a:p>
          </p:txBody>
        </p:sp>
        <p:sp>
          <p:nvSpPr>
            <p:cNvPr id="17442" name="Line 26"/>
            <p:cNvSpPr>
              <a:spLocks noChangeShapeType="1"/>
            </p:cNvSpPr>
            <p:nvPr/>
          </p:nvSpPr>
          <p:spPr bwMode="auto">
            <a:xfrm flipV="1">
              <a:off x="484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67" name="AutoShape 43"/>
          <p:cNvSpPr>
            <a:spLocks noChangeArrowheads="1"/>
          </p:cNvSpPr>
          <p:nvPr/>
        </p:nvSpPr>
        <p:spPr bwMode="auto">
          <a:xfrm>
            <a:off x="2229394" y="49060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pig</a:t>
            </a:r>
          </a:p>
        </p:txBody>
      </p:sp>
      <p:sp>
        <p:nvSpPr>
          <p:cNvPr id="2305068" name="AutoShape 44"/>
          <p:cNvSpPr>
            <a:spLocks noChangeArrowheads="1"/>
          </p:cNvSpPr>
          <p:nvPr/>
        </p:nvSpPr>
        <p:spPr bwMode="auto">
          <a:xfrm>
            <a:off x="2229394" y="46012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dog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7563394" y="4677430"/>
            <a:ext cx="1066800" cy="609600"/>
            <a:chOff x="3936" y="3120"/>
            <a:chExt cx="672" cy="384"/>
          </a:xfrm>
        </p:grpSpPr>
        <p:sp>
          <p:nvSpPr>
            <p:cNvPr id="17439" name="AutoShape 46"/>
            <p:cNvSpPr>
              <a:spLocks noChangeArrowheads="1"/>
            </p:cNvSpPr>
            <p:nvPr/>
          </p:nvSpPr>
          <p:spPr bwMode="auto">
            <a:xfrm>
              <a:off x="3936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dog</a:t>
              </a:r>
            </a:p>
          </p:txBody>
        </p:sp>
        <p:sp>
          <p:nvSpPr>
            <p:cNvPr id="17440" name="Line 47"/>
            <p:cNvSpPr>
              <a:spLocks noChangeShapeType="1"/>
            </p:cNvSpPr>
            <p:nvPr/>
          </p:nvSpPr>
          <p:spPr bwMode="auto">
            <a:xfrm flipV="1">
              <a:off x="4176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2" name="AutoShape 48"/>
          <p:cNvSpPr>
            <a:spLocks noChangeArrowheads="1"/>
          </p:cNvSpPr>
          <p:nvPr/>
        </p:nvSpPr>
        <p:spPr bwMode="auto">
          <a:xfrm>
            <a:off x="2229394" y="42964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>
                <a:solidFill>
                  <a:srgbClr val="FFFF00"/>
                </a:solidFill>
              </a:rPr>
              <a:t>fox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6496594" y="4677430"/>
            <a:ext cx="1066800" cy="609600"/>
            <a:chOff x="3264" y="3120"/>
            <a:chExt cx="672" cy="384"/>
          </a:xfrm>
        </p:grpSpPr>
        <p:sp>
          <p:nvSpPr>
            <p:cNvPr id="17437" name="AutoShape 49"/>
            <p:cNvSpPr>
              <a:spLocks noChangeArrowheads="1"/>
            </p:cNvSpPr>
            <p:nvPr/>
          </p:nvSpPr>
          <p:spPr bwMode="auto">
            <a:xfrm>
              <a:off x="3264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fox</a:t>
              </a:r>
            </a:p>
          </p:txBody>
        </p:sp>
        <p:sp>
          <p:nvSpPr>
            <p:cNvPr id="17438" name="Line 50"/>
            <p:cNvSpPr>
              <a:spLocks noChangeShapeType="1"/>
            </p:cNvSpPr>
            <p:nvPr/>
          </p:nvSpPr>
          <p:spPr bwMode="auto">
            <a:xfrm flipV="1">
              <a:off x="35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5" name="AutoShape 51"/>
          <p:cNvSpPr>
            <a:spLocks noChangeArrowheads="1"/>
          </p:cNvSpPr>
          <p:nvPr/>
        </p:nvSpPr>
        <p:spPr bwMode="auto">
          <a:xfrm>
            <a:off x="2229394" y="399163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cat</a:t>
            </a:r>
          </a:p>
        </p:txBody>
      </p: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5429794" y="4677430"/>
            <a:ext cx="1066800" cy="609600"/>
            <a:chOff x="2592" y="3120"/>
            <a:chExt cx="672" cy="384"/>
          </a:xfrm>
        </p:grpSpPr>
        <p:sp>
          <p:nvSpPr>
            <p:cNvPr id="17435" name="AutoShape 52"/>
            <p:cNvSpPr>
              <a:spLocks noChangeArrowheads="1"/>
            </p:cNvSpPr>
            <p:nvPr/>
          </p:nvSpPr>
          <p:spPr bwMode="auto">
            <a:xfrm>
              <a:off x="2592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>
                  <a:solidFill>
                    <a:srgbClr val="FFFF00"/>
                  </a:solidFill>
                </a:rPr>
                <a:t>cat</a:t>
              </a:r>
            </a:p>
          </p:txBody>
        </p:sp>
        <p:sp>
          <p:nvSpPr>
            <p:cNvPr id="17436" name="Line 53"/>
            <p:cNvSpPr>
              <a:spLocks noChangeShapeType="1"/>
            </p:cNvSpPr>
            <p:nvPr/>
          </p:nvSpPr>
          <p:spPr bwMode="auto">
            <a:xfrm flipV="1">
              <a:off x="2832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5078" name="Text Box 54"/>
          <p:cNvSpPr txBox="1">
            <a:spLocks noChangeArrowheads="1"/>
          </p:cNvSpPr>
          <p:nvPr/>
        </p:nvSpPr>
        <p:spPr bwMode="auto">
          <a:xfrm>
            <a:off x="5201194" y="2848630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Push(pig)</a:t>
            </a:r>
          </a:p>
        </p:txBody>
      </p:sp>
      <p:sp>
        <p:nvSpPr>
          <p:cNvPr id="2305084" name="Text Box 60"/>
          <p:cNvSpPr txBox="1">
            <a:spLocks noChangeArrowheads="1"/>
          </p:cNvSpPr>
          <p:nvPr/>
        </p:nvSpPr>
        <p:spPr bwMode="auto">
          <a:xfrm>
            <a:off x="5201194" y="3153430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Push(dog)</a:t>
            </a:r>
          </a:p>
        </p:txBody>
      </p:sp>
      <p:sp>
        <p:nvSpPr>
          <p:cNvPr id="2305086" name="Text Box 62"/>
          <p:cNvSpPr txBox="1">
            <a:spLocks noChangeArrowheads="1"/>
          </p:cNvSpPr>
          <p:nvPr/>
        </p:nvSpPr>
        <p:spPr bwMode="auto">
          <a:xfrm>
            <a:off x="5201194" y="3458230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Push(fox)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991395" y="5515631"/>
            <a:ext cx="1095375" cy="519113"/>
            <a:chOff x="1536" y="2928"/>
            <a:chExt cx="690" cy="327"/>
          </a:xfrm>
        </p:grpSpPr>
        <p:sp>
          <p:nvSpPr>
            <p:cNvPr id="17433" name="Text Box 64"/>
            <p:cNvSpPr txBox="1">
              <a:spLocks noChangeArrowheads="1"/>
            </p:cNvSpPr>
            <p:nvPr/>
          </p:nvSpPr>
          <p:spPr bwMode="auto">
            <a:xfrm>
              <a:off x="1824" y="2928"/>
              <a:ext cx="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17434" name="Line 65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5108" name="Text Box 84"/>
          <p:cNvSpPr txBox="1">
            <a:spLocks noChangeArrowheads="1"/>
          </p:cNvSpPr>
          <p:nvPr/>
        </p:nvSpPr>
        <p:spPr bwMode="auto">
          <a:xfrm>
            <a:off x="5201194" y="3763030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Push(cat)</a:t>
            </a:r>
          </a:p>
        </p:txBody>
      </p:sp>
      <p:sp>
        <p:nvSpPr>
          <p:cNvPr id="2305110" name="Text Box 86"/>
          <p:cNvSpPr txBox="1">
            <a:spLocks noChangeArrowheads="1"/>
          </p:cNvSpPr>
          <p:nvPr/>
        </p:nvSpPr>
        <p:spPr bwMode="auto">
          <a:xfrm>
            <a:off x="3981995" y="284863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Pop ()</a:t>
            </a:r>
          </a:p>
        </p:txBody>
      </p:sp>
    </p:spTree>
    <p:extLst>
      <p:ext uri="{BB962C8B-B14F-4D97-AF65-F5344CB8AC3E}">
        <p14:creationId xmlns:p14="http://schemas.microsoft.com/office/powerpoint/2010/main" val="7649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0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0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0156 -0.07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668 0.0027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6862 -0.001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30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0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0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7107 L -0.00156 -0.126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79 0.00278 L -0.15 0.0055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30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0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0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0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2662 L -0.00156 -0.1821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00555 L -0.24622 0.00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230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0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05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8218 L -0.00139 -0.2402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22 0.00556 L -0.3599 0.0055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2305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30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7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7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24028 L -0.00156 -0.18218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89 0.00556 L -0.25794 0.00486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230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34" grpId="0"/>
      <p:bldP spid="2305057" grpId="0"/>
      <p:bldP spid="2305066" grpId="0"/>
      <p:bldP spid="2305067" grpId="0" animBg="1"/>
      <p:bldP spid="2305068" grpId="0" animBg="1"/>
      <p:bldP spid="2305072" grpId="0" animBg="1"/>
      <p:bldP spid="2305075" grpId="0" animBg="1"/>
      <p:bldP spid="2305075" grpId="1" animBg="1"/>
      <p:bldP spid="2305078" grpId="0"/>
      <p:bldP spid="2305078" grpId="1"/>
      <p:bldP spid="2305084" grpId="0"/>
      <p:bldP spid="2305084" grpId="1"/>
      <p:bldP spid="2305086" grpId="0"/>
      <p:bldP spid="2305086" grpId="1"/>
      <p:bldP spid="2305108" grpId="0"/>
      <p:bldP spid="2305108" grpId="1"/>
      <p:bldP spid="2305110" grpId="0"/>
      <p:bldP spid="23051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Queue with a Singly Linked List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can implement a queue with a singly linked list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smtClean="0"/>
              <a:t>front</a:t>
            </a:r>
            <a:r>
              <a:rPr lang="en-US" altLang="zh-TW" dirty="0" smtClean="0">
                <a:ea typeface="新細明體" pitchFamily="18" charset="-120"/>
              </a:rPr>
              <a:t> element is stored at the </a:t>
            </a:r>
            <a:r>
              <a:rPr lang="en-US" altLang="zh-TW" dirty="0" smtClean="0"/>
              <a:t>head</a:t>
            </a:r>
            <a:r>
              <a:rPr lang="en-US" altLang="zh-TW" dirty="0" smtClean="0">
                <a:ea typeface="新細明體" pitchFamily="18" charset="-120"/>
              </a:rPr>
              <a:t> of the list; the rear element is stored at the </a:t>
            </a:r>
            <a:r>
              <a:rPr lang="en-US" altLang="zh-TW" dirty="0" smtClean="0"/>
              <a:t>tail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space used is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and each operation of the Stack ADT takes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(1) time </a:t>
            </a: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EFF5A-F92D-46D5-BDD7-D6F6230A0F6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66241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70411" y="4314031"/>
            <a:ext cx="509588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3916411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4424411" y="4544219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187999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5695999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5950000" y="4544219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6713586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7221586" y="4314031"/>
            <a:ext cx="509588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V="1">
            <a:off x="7477175" y="4544219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824076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8748761" y="4314031"/>
            <a:ext cx="508000" cy="45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9002761" y="4544219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442000" y="4544219"/>
            <a:ext cx="1587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6967586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8494761" y="4544219"/>
            <a:ext cx="1588" cy="690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9710299" y="4393406"/>
            <a:ext cx="396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476725" y="5423695"/>
            <a:ext cx="771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front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V="1">
            <a:off x="3084561" y="4574381"/>
            <a:ext cx="5476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845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9386" y="5266532"/>
            <a:ext cx="649288" cy="7159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58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912" y="5266532"/>
            <a:ext cx="650875" cy="6889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59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2025" y="5266532"/>
            <a:ext cx="649287" cy="5254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460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6437" y="5266532"/>
            <a:ext cx="650875" cy="568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461" name="AutoShape 28"/>
          <p:cNvSpPr>
            <a:spLocks noChangeArrowheads="1"/>
          </p:cNvSpPr>
          <p:nvPr/>
        </p:nvSpPr>
        <p:spPr bwMode="auto">
          <a:xfrm>
            <a:off x="3373486" y="3856832"/>
            <a:ext cx="6134100" cy="10445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497312" y="3823495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nodes</a:t>
            </a:r>
          </a:p>
        </p:txBody>
      </p:sp>
      <p:sp>
        <p:nvSpPr>
          <p:cNvPr id="18463" name="AutoShape 30"/>
          <p:cNvSpPr>
            <a:spLocks noChangeArrowheads="1"/>
          </p:cNvSpPr>
          <p:nvPr/>
        </p:nvSpPr>
        <p:spPr bwMode="auto">
          <a:xfrm>
            <a:off x="3373487" y="5031582"/>
            <a:ext cx="5629275" cy="10461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7204755" y="573643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solidFill>
                  <a:schemeClr val="tx2"/>
                </a:solidFill>
                <a:latin typeface="Tahoma" pitchFamily="34" charset="0"/>
              </a:rPr>
              <a:t>elements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9010699" y="5347494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rear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2305099" y="4280694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head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9621887" y="3704431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tail</a:t>
            </a:r>
          </a:p>
        </p:txBody>
      </p:sp>
      <p:sp>
        <p:nvSpPr>
          <p:cNvPr id="18468" name="Line 35"/>
          <p:cNvSpPr>
            <a:spLocks noChangeShapeType="1"/>
          </p:cNvSpPr>
          <p:nvPr/>
        </p:nvSpPr>
        <p:spPr bwMode="auto">
          <a:xfrm flipH="1">
            <a:off x="8721774" y="4009231"/>
            <a:ext cx="900112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Queue Operations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using a chain to implement a queue, the operations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dequque</a:t>
            </a:r>
            <a:r>
              <a:rPr lang="en-US" altLang="zh-TW" dirty="0" smtClean="0"/>
              <a:t> are executed at the tail and the head of the chain respectively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42E4D-B733-48B9-8C23-A16639E425D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112237" y="5379324"/>
            <a:ext cx="11208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CC6600"/>
                </a:solidFill>
              </a:rPr>
              <a:t>Queue</a:t>
            </a:r>
          </a:p>
        </p:txBody>
      </p:sp>
      <p:sp>
        <p:nvSpPr>
          <p:cNvPr id="2308101" name="Text Box 5"/>
          <p:cNvSpPr txBox="1">
            <a:spLocks noChangeArrowheads="1"/>
          </p:cNvSpPr>
          <p:nvPr/>
        </p:nvSpPr>
        <p:spPr bwMode="auto">
          <a:xfrm>
            <a:off x="5684157" y="481554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99857" y="4243877"/>
            <a:ext cx="1524000" cy="685800"/>
            <a:chOff x="4368" y="2640"/>
            <a:chExt cx="960" cy="432"/>
          </a:xfrm>
        </p:grpSpPr>
        <p:sp>
          <p:nvSpPr>
            <p:cNvPr id="19496" name="Text Box 7"/>
            <p:cNvSpPr txBox="1">
              <a:spLocks noChangeArrowheads="1"/>
            </p:cNvSpPr>
            <p:nvPr/>
          </p:nvSpPr>
          <p:spPr bwMode="auto">
            <a:xfrm>
              <a:off x="4368" y="2640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9497" name="Line 8"/>
            <p:cNvSpPr>
              <a:spLocks noChangeShapeType="1"/>
            </p:cNvSpPr>
            <p:nvPr/>
          </p:nvSpPr>
          <p:spPr bwMode="auto">
            <a:xfrm>
              <a:off x="4944" y="2784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95257" y="3862877"/>
            <a:ext cx="636588" cy="1066800"/>
            <a:chOff x="5184" y="2400"/>
            <a:chExt cx="401" cy="672"/>
          </a:xfrm>
        </p:grpSpPr>
        <p:sp>
          <p:nvSpPr>
            <p:cNvPr id="19494" name="Text Box 10"/>
            <p:cNvSpPr txBox="1">
              <a:spLocks noChangeArrowheads="1"/>
            </p:cNvSpPr>
            <p:nvPr/>
          </p:nvSpPr>
          <p:spPr bwMode="auto">
            <a:xfrm>
              <a:off x="5184" y="240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9495" name="Line 11"/>
            <p:cNvSpPr>
              <a:spLocks noChangeShapeType="1"/>
            </p:cNvSpPr>
            <p:nvPr/>
          </p:nvSpPr>
          <p:spPr bwMode="auto">
            <a:xfrm flipH="1">
              <a:off x="5376" y="268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6598558" y="5515630"/>
            <a:ext cx="2704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CC6600"/>
                </a:solidFill>
              </a:rPr>
              <a:t>Underlying chain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17557" y="4891742"/>
            <a:ext cx="1066800" cy="609600"/>
            <a:chOff x="4608" y="3120"/>
            <a:chExt cx="672" cy="384"/>
          </a:xfrm>
        </p:grpSpPr>
        <p:sp>
          <p:nvSpPr>
            <p:cNvPr id="19492" name="AutoShape 14"/>
            <p:cNvSpPr>
              <a:spLocks noChangeArrowheads="1"/>
            </p:cNvSpPr>
            <p:nvPr/>
          </p:nvSpPr>
          <p:spPr bwMode="auto">
            <a:xfrm>
              <a:off x="4608" y="3120"/>
              <a:ext cx="432" cy="384"/>
            </a:xfrm>
            <a:prstGeom prst="can">
              <a:avLst>
                <a:gd name="adj" fmla="val 47134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0"/>
            <a:lstStyle/>
            <a:p>
              <a:pPr algn="ctr"/>
              <a:r>
                <a:rPr lang="en-US" altLang="zh-TW" dirty="0">
                  <a:solidFill>
                    <a:srgbClr val="FFFF00"/>
                  </a:solidFill>
                </a:rPr>
                <a:t>pig</a:t>
              </a:r>
            </a:p>
          </p:txBody>
        </p:sp>
        <p:sp>
          <p:nvSpPr>
            <p:cNvPr id="19493" name="Line 15"/>
            <p:cNvSpPr>
              <a:spLocks noChangeShapeType="1"/>
            </p:cNvSpPr>
            <p:nvPr/>
          </p:nvSpPr>
          <p:spPr bwMode="auto">
            <a:xfrm flipV="1">
              <a:off x="484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 anchorCtr="0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2308112" name="AutoShape 16"/>
          <p:cNvSpPr>
            <a:spLocks noChangeArrowheads="1"/>
          </p:cNvSpPr>
          <p:nvPr/>
        </p:nvSpPr>
        <p:spPr bwMode="auto">
          <a:xfrm>
            <a:off x="2394857" y="47629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pig</a:t>
            </a:r>
          </a:p>
        </p:txBody>
      </p:sp>
      <p:sp>
        <p:nvSpPr>
          <p:cNvPr id="2308113" name="AutoShape 17"/>
          <p:cNvSpPr>
            <a:spLocks noChangeArrowheads="1"/>
          </p:cNvSpPr>
          <p:nvPr/>
        </p:nvSpPr>
        <p:spPr bwMode="auto">
          <a:xfrm>
            <a:off x="2394857" y="44581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2308117" name="AutoShape 21"/>
          <p:cNvSpPr>
            <a:spLocks noChangeArrowheads="1"/>
          </p:cNvSpPr>
          <p:nvPr/>
        </p:nvSpPr>
        <p:spPr bwMode="auto">
          <a:xfrm>
            <a:off x="2394857" y="4153390"/>
            <a:ext cx="685800" cy="609600"/>
          </a:xfrm>
          <a:prstGeom prst="can">
            <a:avLst>
              <a:gd name="adj" fmla="val 47134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2308125" name="Text Box 29"/>
          <p:cNvSpPr txBox="1">
            <a:spLocks noChangeArrowheads="1"/>
          </p:cNvSpPr>
          <p:nvPr/>
        </p:nvSpPr>
        <p:spPr bwMode="auto">
          <a:xfrm>
            <a:off x="5366657" y="2719877"/>
            <a:ext cx="1402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enqueue(pig)</a:t>
            </a:r>
          </a:p>
        </p:txBody>
      </p:sp>
      <p:sp>
        <p:nvSpPr>
          <p:cNvPr id="2308126" name="Text Box 30"/>
          <p:cNvSpPr txBox="1">
            <a:spLocks noChangeArrowheads="1"/>
          </p:cNvSpPr>
          <p:nvPr/>
        </p:nvSpPr>
        <p:spPr bwMode="auto">
          <a:xfrm>
            <a:off x="5366657" y="3024677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enqueue(dog)</a:t>
            </a:r>
          </a:p>
        </p:txBody>
      </p:sp>
      <p:sp>
        <p:nvSpPr>
          <p:cNvPr id="2308127" name="Text Box 31"/>
          <p:cNvSpPr txBox="1">
            <a:spLocks noChangeArrowheads="1"/>
          </p:cNvSpPr>
          <p:nvPr/>
        </p:nvSpPr>
        <p:spPr bwMode="auto">
          <a:xfrm>
            <a:off x="5366657" y="3329477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enqueue(fox)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233057" y="4762991"/>
            <a:ext cx="1193800" cy="519113"/>
            <a:chOff x="1536" y="2928"/>
            <a:chExt cx="752" cy="327"/>
          </a:xfrm>
        </p:grpSpPr>
        <p:sp>
          <p:nvSpPr>
            <p:cNvPr id="19490" name="Text Box 33"/>
            <p:cNvSpPr txBox="1">
              <a:spLocks noChangeArrowheads="1"/>
            </p:cNvSpPr>
            <p:nvPr/>
          </p:nvSpPr>
          <p:spPr bwMode="auto">
            <a:xfrm>
              <a:off x="1824" y="2928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9491" name="Line 34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8131" name="Text Box 35"/>
          <p:cNvSpPr txBox="1">
            <a:spLocks noChangeArrowheads="1"/>
          </p:cNvSpPr>
          <p:nvPr/>
        </p:nvSpPr>
        <p:spPr bwMode="auto">
          <a:xfrm>
            <a:off x="5366657" y="36342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CC"/>
                </a:solidFill>
              </a:rPr>
              <a:t>dequeue</a:t>
            </a:r>
            <a:r>
              <a:rPr lang="en-US" altLang="zh-TW" dirty="0">
                <a:solidFill>
                  <a:srgbClr val="0000CC"/>
                </a:solidFill>
              </a:rPr>
              <a:t>()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233057" y="5372591"/>
            <a:ext cx="1333500" cy="519113"/>
            <a:chOff x="1536" y="2928"/>
            <a:chExt cx="840" cy="327"/>
          </a:xfrm>
        </p:grpSpPr>
        <p:sp>
          <p:nvSpPr>
            <p:cNvPr id="19488" name="Text Box 38"/>
            <p:cNvSpPr txBox="1">
              <a:spLocks noChangeArrowheads="1"/>
            </p:cNvSpPr>
            <p:nvPr/>
          </p:nvSpPr>
          <p:spPr bwMode="auto">
            <a:xfrm>
              <a:off x="1824" y="2928"/>
              <a:ext cx="5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9489" name="Line 39"/>
            <p:cNvSpPr>
              <a:spLocks noChangeShapeType="1"/>
            </p:cNvSpPr>
            <p:nvPr/>
          </p:nvSpPr>
          <p:spPr bwMode="auto">
            <a:xfrm flipH="1">
              <a:off x="1536" y="31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8136" name="Text Box 40"/>
          <p:cNvSpPr txBox="1">
            <a:spLocks noChangeArrowheads="1"/>
          </p:cNvSpPr>
          <p:nvPr/>
        </p:nvSpPr>
        <p:spPr bwMode="auto">
          <a:xfrm>
            <a:off x="7284357" y="481554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794108" y="4815542"/>
            <a:ext cx="1384300" cy="685800"/>
            <a:chOff x="3888" y="3360"/>
            <a:chExt cx="872" cy="432"/>
          </a:xfrm>
        </p:grpSpPr>
        <p:grpSp>
          <p:nvGrpSpPr>
            <p:cNvPr id="19484" name="Group 18"/>
            <p:cNvGrpSpPr>
              <a:grpSpLocks/>
            </p:cNvGrpSpPr>
            <p:nvPr/>
          </p:nvGrpSpPr>
          <p:grpSpPr bwMode="auto">
            <a:xfrm>
              <a:off x="3888" y="3408"/>
              <a:ext cx="672" cy="384"/>
              <a:chOff x="3936" y="3120"/>
              <a:chExt cx="672" cy="384"/>
            </a:xfrm>
          </p:grpSpPr>
          <p:sp>
            <p:nvSpPr>
              <p:cNvPr id="19486" name="AutoShape 19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432" cy="384"/>
              </a:xfrm>
              <a:prstGeom prst="can">
                <a:avLst>
                  <a:gd name="adj" fmla="val 47134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</a:rPr>
                  <a:t>dog</a:t>
                </a:r>
              </a:p>
            </p:txBody>
          </p:sp>
          <p:sp>
            <p:nvSpPr>
              <p:cNvPr id="19487" name="Line 20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485" name="Text Box 42"/>
            <p:cNvSpPr txBox="1">
              <a:spLocks noChangeArrowheads="1"/>
            </p:cNvSpPr>
            <p:nvPr/>
          </p:nvSpPr>
          <p:spPr bwMode="auto">
            <a:xfrm>
              <a:off x="4512" y="3360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8784546" y="4859992"/>
            <a:ext cx="1270000" cy="636588"/>
            <a:chOff x="4594" y="2419"/>
            <a:chExt cx="800" cy="401"/>
          </a:xfrm>
        </p:grpSpPr>
        <p:grpSp>
          <p:nvGrpSpPr>
            <p:cNvPr id="19480" name="Group 22"/>
            <p:cNvGrpSpPr>
              <a:grpSpLocks/>
            </p:cNvGrpSpPr>
            <p:nvPr/>
          </p:nvGrpSpPr>
          <p:grpSpPr bwMode="auto">
            <a:xfrm>
              <a:off x="4594" y="2436"/>
              <a:ext cx="590" cy="384"/>
              <a:chOff x="3346" y="3108"/>
              <a:chExt cx="590" cy="384"/>
            </a:xfrm>
          </p:grpSpPr>
          <p:sp>
            <p:nvSpPr>
              <p:cNvPr id="19482" name="AutoShape 23"/>
              <p:cNvSpPr>
                <a:spLocks noChangeArrowheads="1"/>
              </p:cNvSpPr>
              <p:nvPr/>
            </p:nvSpPr>
            <p:spPr bwMode="auto">
              <a:xfrm>
                <a:off x="3346" y="3108"/>
                <a:ext cx="432" cy="384"/>
              </a:xfrm>
              <a:prstGeom prst="can">
                <a:avLst>
                  <a:gd name="adj" fmla="val 47134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</a:rPr>
                  <a:t>fox</a:t>
                </a:r>
              </a:p>
            </p:txBody>
          </p:sp>
          <p:sp>
            <p:nvSpPr>
              <p:cNvPr id="19483" name="Line 24"/>
              <p:cNvSpPr>
                <a:spLocks noChangeShapeType="1"/>
              </p:cNvSpPr>
              <p:nvPr/>
            </p:nvSpPr>
            <p:spPr bwMode="auto">
              <a:xfrm flipV="1">
                <a:off x="3504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481" name="Text Box 44"/>
            <p:cNvSpPr txBox="1">
              <a:spLocks noChangeArrowheads="1"/>
            </p:cNvSpPr>
            <p:nvPr/>
          </p:nvSpPr>
          <p:spPr bwMode="auto">
            <a:xfrm>
              <a:off x="5146" y="241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6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8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00017 -0.04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17 -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30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0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5455 0.001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4778 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08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0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08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792 L -0.00208 -0.0895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04179 0.0030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0.00209 L 0.14375 0.0034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308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0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08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0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958 L -0.00173 -0.1391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3477 0.002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00347 L 0.24505 0.0034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308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0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3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3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7801 L -0.00104 -0.120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5 0.00138 L 0.12812 -0.0037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101" grpId="0"/>
      <p:bldP spid="2308112" grpId="0" animBg="1"/>
      <p:bldP spid="2308112" grpId="1" animBg="1"/>
      <p:bldP spid="2308112" grpId="2" animBg="1"/>
      <p:bldP spid="2308113" grpId="0" animBg="1"/>
      <p:bldP spid="2308117" grpId="0" animBg="1"/>
      <p:bldP spid="2308125" grpId="0"/>
      <p:bldP spid="2308125" grpId="1"/>
      <p:bldP spid="2308126" grpId="0"/>
      <p:bldP spid="2308126" grpId="1"/>
      <p:bldP spid="2308127" grpId="0"/>
      <p:bldP spid="2308127" grpId="1"/>
      <p:bldP spid="2308131" grpId="0"/>
      <p:bldP spid="2308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F8AD50-4B55-48C5-9161-8731198ED0A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Singly Linked Lists and Chains</a:t>
            </a:r>
          </a:p>
          <a:p>
            <a:pPr eaLnBrk="1" hangingPunct="1"/>
            <a:r>
              <a:rPr lang="en-US" altLang="zh-TW" dirty="0" smtClean="0"/>
              <a:t>Linked Stacks and Queues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Circularly Linked Lists</a:t>
            </a:r>
          </a:p>
          <a:p>
            <a:pPr eaLnBrk="1" hangingPunct="1"/>
            <a:r>
              <a:rPr lang="en-US" altLang="zh-TW" dirty="0" smtClean="0"/>
              <a:t>Doubly Linked Lists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49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17E6E-F61E-4D6E-9B52-4AB29BE9ED4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Circularly Linked 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variation on the singly linked list.</a:t>
            </a:r>
          </a:p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circularly linked list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has the same kind of nodes as a single linked list but no head or tail (</a:t>
            </a:r>
            <a:r>
              <a:rPr lang="en-US" altLang="zh-TW" b="1" i="1" dirty="0" smtClean="0"/>
              <a:t>i.e.</a:t>
            </a:r>
            <a:r>
              <a:rPr lang="en-US" altLang="zh-TW" dirty="0" smtClean="0"/>
              <a:t> the tail points back to the head instead of null.)</a:t>
            </a:r>
          </a:p>
          <a:p>
            <a:pPr eaLnBrk="1" hangingPunct="1"/>
            <a:r>
              <a:rPr lang="en-US" altLang="zh-TW" dirty="0" smtClean="0"/>
              <a:t>We will use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cursor</a:t>
            </a:r>
            <a:r>
              <a:rPr lang="en-US" altLang="zh-TW" dirty="0" smtClean="0"/>
              <a:t> to traverse a circularly linked list</a:t>
            </a:r>
          </a:p>
        </p:txBody>
      </p:sp>
      <p:sp>
        <p:nvSpPr>
          <p:cNvPr id="2311172" name="Rectangle 4"/>
          <p:cNvSpPr>
            <a:spLocks noChangeArrowheads="1"/>
          </p:cNvSpPr>
          <p:nvPr/>
        </p:nvSpPr>
        <p:spPr bwMode="auto">
          <a:xfrm>
            <a:off x="2653574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3" name="Text Box 5"/>
          <p:cNvSpPr txBox="1">
            <a:spLocks noChangeArrowheads="1"/>
          </p:cNvSpPr>
          <p:nvPr/>
        </p:nvSpPr>
        <p:spPr bwMode="auto">
          <a:xfrm>
            <a:off x="2729774" y="50371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2311174" name="Rectangle 6"/>
          <p:cNvSpPr>
            <a:spLocks noChangeArrowheads="1"/>
          </p:cNvSpPr>
          <p:nvPr/>
        </p:nvSpPr>
        <p:spPr bwMode="auto">
          <a:xfrm>
            <a:off x="3239363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5" name="Line 7"/>
          <p:cNvSpPr>
            <a:spLocks noChangeShapeType="1"/>
          </p:cNvSpPr>
          <p:nvPr/>
        </p:nvSpPr>
        <p:spPr bwMode="auto">
          <a:xfrm flipV="1">
            <a:off x="3531463" y="5240338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76" name="Rectangle 8"/>
          <p:cNvSpPr>
            <a:spLocks noChangeArrowheads="1"/>
          </p:cNvSpPr>
          <p:nvPr/>
        </p:nvSpPr>
        <p:spPr bwMode="auto">
          <a:xfrm>
            <a:off x="4409349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7" name="Rectangle 9"/>
          <p:cNvSpPr>
            <a:spLocks noChangeArrowheads="1"/>
          </p:cNvSpPr>
          <p:nvPr/>
        </p:nvSpPr>
        <p:spPr bwMode="auto">
          <a:xfrm>
            <a:off x="4995138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78" name="Line 10"/>
          <p:cNvSpPr>
            <a:spLocks noChangeShapeType="1"/>
          </p:cNvSpPr>
          <p:nvPr/>
        </p:nvSpPr>
        <p:spPr bwMode="auto">
          <a:xfrm flipV="1">
            <a:off x="5288824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79" name="Rectangle 11"/>
          <p:cNvSpPr>
            <a:spLocks noChangeArrowheads="1"/>
          </p:cNvSpPr>
          <p:nvPr/>
        </p:nvSpPr>
        <p:spPr bwMode="auto">
          <a:xfrm>
            <a:off x="6166712" y="5037138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0" name="Rectangle 12"/>
          <p:cNvSpPr>
            <a:spLocks noChangeArrowheads="1"/>
          </p:cNvSpPr>
          <p:nvPr/>
        </p:nvSpPr>
        <p:spPr bwMode="auto">
          <a:xfrm>
            <a:off x="6750913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1" name="Line 13"/>
          <p:cNvSpPr>
            <a:spLocks noChangeShapeType="1"/>
          </p:cNvSpPr>
          <p:nvPr/>
        </p:nvSpPr>
        <p:spPr bwMode="auto">
          <a:xfrm flipV="1">
            <a:off x="7044599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82" name="Rectangle 14"/>
          <p:cNvSpPr>
            <a:spLocks noChangeArrowheads="1"/>
          </p:cNvSpPr>
          <p:nvPr/>
        </p:nvSpPr>
        <p:spPr bwMode="auto">
          <a:xfrm>
            <a:off x="7922488" y="5037138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3" name="Rectangle 15"/>
          <p:cNvSpPr>
            <a:spLocks noChangeArrowheads="1"/>
          </p:cNvSpPr>
          <p:nvPr/>
        </p:nvSpPr>
        <p:spPr bwMode="auto">
          <a:xfrm>
            <a:off x="8508274" y="5037138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1184" name="Line 16"/>
          <p:cNvSpPr>
            <a:spLocks noChangeShapeType="1"/>
          </p:cNvSpPr>
          <p:nvPr/>
        </p:nvSpPr>
        <p:spPr bwMode="auto">
          <a:xfrm flipV="1">
            <a:off x="8800374" y="524033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1185" name="Text Box 17"/>
          <p:cNvSpPr txBox="1">
            <a:spLocks noChangeArrowheads="1"/>
          </p:cNvSpPr>
          <p:nvPr/>
        </p:nvSpPr>
        <p:spPr bwMode="auto">
          <a:xfrm>
            <a:off x="4482375" y="50371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2311186" name="Text Box 18"/>
          <p:cNvSpPr txBox="1">
            <a:spLocks noChangeArrowheads="1"/>
          </p:cNvSpPr>
          <p:nvPr/>
        </p:nvSpPr>
        <p:spPr bwMode="auto">
          <a:xfrm>
            <a:off x="6234974" y="50371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2311187" name="Text Box 19"/>
          <p:cNvSpPr txBox="1">
            <a:spLocks noChangeArrowheads="1"/>
          </p:cNvSpPr>
          <p:nvPr/>
        </p:nvSpPr>
        <p:spPr bwMode="auto">
          <a:xfrm>
            <a:off x="7987574" y="5037139"/>
            <a:ext cx="357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2311188" name="Text Box 20"/>
          <p:cNvSpPr txBox="1">
            <a:spLocks noChangeArrowheads="1"/>
          </p:cNvSpPr>
          <p:nvPr/>
        </p:nvSpPr>
        <p:spPr bwMode="auto">
          <a:xfrm>
            <a:off x="9644924" y="5108577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sp>
        <p:nvSpPr>
          <p:cNvPr id="2311189" name="Freeform 21"/>
          <p:cNvSpPr>
            <a:spLocks/>
          </p:cNvSpPr>
          <p:nvPr/>
        </p:nvSpPr>
        <p:spPr bwMode="auto">
          <a:xfrm>
            <a:off x="1561374" y="5189538"/>
            <a:ext cx="8585200" cy="622300"/>
          </a:xfrm>
          <a:custGeom>
            <a:avLst/>
            <a:gdLst>
              <a:gd name="T0" fmla="*/ 4568 w 5408"/>
              <a:gd name="T1" fmla="*/ 48 h 392"/>
              <a:gd name="T2" fmla="*/ 4760 w 5408"/>
              <a:gd name="T3" fmla="*/ 336 h 392"/>
              <a:gd name="T4" fmla="*/ 680 w 5408"/>
              <a:gd name="T5" fmla="*/ 336 h 392"/>
              <a:gd name="T6" fmla="*/ 680 w 5408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408"/>
              <a:gd name="T13" fmla="*/ 0 h 392"/>
              <a:gd name="T14" fmla="*/ 5408 w 5408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08" h="392">
                <a:moveTo>
                  <a:pt x="4568" y="48"/>
                </a:moveTo>
                <a:cubicBezTo>
                  <a:pt x="4988" y="168"/>
                  <a:pt x="5408" y="288"/>
                  <a:pt x="4760" y="336"/>
                </a:cubicBezTo>
                <a:cubicBezTo>
                  <a:pt x="4112" y="384"/>
                  <a:pt x="1360" y="392"/>
                  <a:pt x="680" y="336"/>
                </a:cubicBezTo>
                <a:cubicBezTo>
                  <a:pt x="0" y="280"/>
                  <a:pt x="340" y="140"/>
                  <a:pt x="680" y="0"/>
                </a:cubicBezTo>
              </a:path>
            </a:pathLst>
          </a:custGeom>
          <a:noFill/>
          <a:ln w="28575" cmpd="sng">
            <a:solidFill>
              <a:srgbClr val="FF9933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079274" y="4275138"/>
            <a:ext cx="1676400" cy="762000"/>
            <a:chOff x="2256" y="2976"/>
            <a:chExt cx="1056" cy="480"/>
          </a:xfrm>
        </p:grpSpPr>
        <p:sp>
          <p:nvSpPr>
            <p:cNvPr id="21529" name="Text Box 23"/>
            <p:cNvSpPr txBox="1">
              <a:spLocks noChangeArrowheads="1"/>
            </p:cNvSpPr>
            <p:nvPr/>
          </p:nvSpPr>
          <p:spPr bwMode="auto">
            <a:xfrm>
              <a:off x="2256" y="2976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cursor</a:t>
              </a:r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>
              <a:off x="2928" y="3168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3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1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1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1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1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1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1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1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1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1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1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2311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231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31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1172" grpId="0" animBg="1"/>
      <p:bldP spid="2311173" grpId="0"/>
      <p:bldP spid="2311174" grpId="0" animBg="1"/>
      <p:bldP spid="2311175" grpId="0" animBg="1"/>
      <p:bldP spid="2311176" grpId="0" animBg="1"/>
      <p:bldP spid="2311177" grpId="0" animBg="1"/>
      <p:bldP spid="2311178" grpId="0" animBg="1"/>
      <p:bldP spid="2311179" grpId="0" animBg="1"/>
      <p:bldP spid="2311180" grpId="0" animBg="1"/>
      <p:bldP spid="2311181" grpId="0" animBg="1"/>
      <p:bldP spid="2311182" grpId="0" animBg="1"/>
      <p:bldP spid="2311183" grpId="0" animBg="1"/>
      <p:bldP spid="2311184" grpId="0" animBg="1"/>
      <p:bldP spid="2311184" grpId="1" animBg="1"/>
      <p:bldP spid="2311185" grpId="0"/>
      <p:bldP spid="2311186" grpId="0"/>
      <p:bldP spid="2311187" grpId="0"/>
      <p:bldP spid="2311188" grpId="0"/>
      <p:bldP spid="2311188" grpId="1"/>
      <p:bldP spid="23111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Update Methods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 can define some simple update methods for a circularly linked list: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): insert a new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right after the cursor; if the list is empty, then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become the cursor and its next pointer points to itself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delete</a:t>
            </a:r>
            <a:r>
              <a:rPr lang="en-US" altLang="zh-TW" dirty="0" smtClean="0"/>
              <a:t>(): remove and return the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immediate after the cursor, unless it is the only node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advance</a:t>
            </a:r>
            <a:r>
              <a:rPr lang="en-US" altLang="zh-TW" dirty="0" smtClean="0"/>
              <a:t>(): advance the cursor to the next node in the list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D4833-2652-45DF-A88D-223CD62CA3E3}" type="slidenum">
              <a:rPr lang="en-US" altLang="zh-TW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Singly Linked Lists and Chains</a:t>
            </a:r>
          </a:p>
          <a:p>
            <a:pPr eaLnBrk="1" hangingPunct="1"/>
            <a:r>
              <a:rPr lang="en-US" altLang="zh-TW" dirty="0" smtClean="0"/>
              <a:t>Linked Stacks and Queues</a:t>
            </a:r>
          </a:p>
          <a:p>
            <a:pPr eaLnBrk="1" hangingPunct="1"/>
            <a:r>
              <a:rPr lang="en-US" altLang="zh-TW" dirty="0" smtClean="0"/>
              <a:t>Circularly Linked Lists</a:t>
            </a:r>
          </a:p>
          <a:p>
            <a:pPr eaLnBrk="1" hangingPunct="1"/>
            <a:r>
              <a:rPr lang="en-US" altLang="zh-TW" dirty="0" smtClean="0"/>
              <a:t>Doubly Linked Lists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556D0-05B4-45FD-BF69-6175F5E8C6A5}" type="slidenum">
              <a:rPr lang="en-US" altLang="zh-TW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667D5-17F3-461D-AB2D-5459FD99D9F4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Singly Linked Lists and Chains</a:t>
            </a:r>
          </a:p>
          <a:p>
            <a:pPr eaLnBrk="1" hangingPunct="1"/>
            <a:r>
              <a:rPr lang="en-US" altLang="zh-TW" dirty="0" smtClean="0"/>
              <a:t>Linked Stacks and Queues</a:t>
            </a:r>
          </a:p>
          <a:p>
            <a:pPr eaLnBrk="1" hangingPunct="1"/>
            <a:r>
              <a:rPr lang="en-US" altLang="zh-TW" dirty="0" smtClean="0"/>
              <a:t>Circularly Linked Lists 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Doubly Linked Lists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913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07A8E-800E-4DEA-9A97-EDD3B82CC98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Doubly Linked Lists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doubly linked list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 linked list where each node has two references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</a:rPr>
              <a:t>next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/>
              <a:t>link: points to the next node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</a:rPr>
              <a:t>prev</a:t>
            </a:r>
            <a:r>
              <a:rPr lang="en-US" altLang="zh-TW" dirty="0" smtClean="0"/>
              <a:t> link: points to the previous node</a:t>
            </a:r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8215516" y="2507457"/>
            <a:ext cx="2317750" cy="1447800"/>
            <a:chOff x="4218" y="1440"/>
            <a:chExt cx="1460" cy="912"/>
          </a:xfrm>
        </p:grpSpPr>
        <p:sp>
          <p:nvSpPr>
            <p:cNvPr id="24612" name="Rectangle 5"/>
            <p:cNvSpPr>
              <a:spLocks noChangeArrowheads="1"/>
            </p:cNvSpPr>
            <p:nvPr/>
          </p:nvSpPr>
          <p:spPr bwMode="auto">
            <a:xfrm>
              <a:off x="4800" y="1584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3" name="Text Box 6"/>
            <p:cNvSpPr txBox="1">
              <a:spLocks noChangeArrowheads="1"/>
            </p:cNvSpPr>
            <p:nvPr/>
          </p:nvSpPr>
          <p:spPr bwMode="auto">
            <a:xfrm>
              <a:off x="5232" y="1440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24614" name="Text Box 7"/>
            <p:cNvSpPr txBox="1">
              <a:spLocks noChangeArrowheads="1"/>
            </p:cNvSpPr>
            <p:nvPr/>
          </p:nvSpPr>
          <p:spPr bwMode="auto">
            <a:xfrm>
              <a:off x="4728" y="1920"/>
              <a:ext cx="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24615" name="Text Box 8"/>
            <p:cNvSpPr txBox="1">
              <a:spLocks noChangeArrowheads="1"/>
            </p:cNvSpPr>
            <p:nvPr/>
          </p:nvSpPr>
          <p:spPr bwMode="auto">
            <a:xfrm>
              <a:off x="5136" y="2064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rgbClr val="FF0000"/>
                  </a:solidFill>
                </a:rPr>
                <a:t>node</a:t>
              </a:r>
            </a:p>
          </p:txBody>
        </p:sp>
        <p:sp>
          <p:nvSpPr>
            <p:cNvPr id="24616" name="AutoShape 9"/>
            <p:cNvSpPr>
              <a:spLocks noChangeArrowheads="1"/>
            </p:cNvSpPr>
            <p:nvPr/>
          </p:nvSpPr>
          <p:spPr bwMode="auto">
            <a:xfrm>
              <a:off x="4224" y="1440"/>
              <a:ext cx="1440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7" name="Rectangle 10"/>
            <p:cNvSpPr>
              <a:spLocks noChangeArrowheads="1"/>
            </p:cNvSpPr>
            <p:nvPr/>
          </p:nvSpPr>
          <p:spPr bwMode="auto">
            <a:xfrm>
              <a:off x="5093" y="1584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18" name="Line 11"/>
            <p:cNvSpPr>
              <a:spLocks noChangeShapeType="1"/>
            </p:cNvSpPr>
            <p:nvPr/>
          </p:nvSpPr>
          <p:spPr bwMode="auto">
            <a:xfrm>
              <a:off x="4944" y="1728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19" name="Line 12"/>
            <p:cNvSpPr>
              <a:spLocks noChangeShapeType="1"/>
            </p:cNvSpPr>
            <p:nvPr/>
          </p:nvSpPr>
          <p:spPr bwMode="auto">
            <a:xfrm flipV="1">
              <a:off x="5141" y="1728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20" name="Rectangle 13"/>
            <p:cNvSpPr>
              <a:spLocks noChangeArrowheads="1"/>
            </p:cNvSpPr>
            <p:nvPr/>
          </p:nvSpPr>
          <p:spPr bwMode="auto">
            <a:xfrm>
              <a:off x="4661" y="1584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21" name="Line 14"/>
            <p:cNvSpPr>
              <a:spLocks noChangeShapeType="1"/>
            </p:cNvSpPr>
            <p:nvPr/>
          </p:nvSpPr>
          <p:spPr bwMode="auto">
            <a:xfrm flipH="1" flipV="1">
              <a:off x="4320" y="172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22" name="Text Box 15"/>
            <p:cNvSpPr txBox="1">
              <a:spLocks noChangeArrowheads="1"/>
            </p:cNvSpPr>
            <p:nvPr/>
          </p:nvSpPr>
          <p:spPr bwMode="auto">
            <a:xfrm>
              <a:off x="4218" y="1440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 err="1">
                  <a:solidFill>
                    <a:srgbClr val="FF0000"/>
                  </a:solidFill>
                </a:rPr>
                <a:t>prev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3869531" y="4414837"/>
            <a:ext cx="1795462" cy="903288"/>
            <a:chOff x="2133" y="3216"/>
            <a:chExt cx="1131" cy="569"/>
          </a:xfrm>
        </p:grpSpPr>
        <p:sp>
          <p:nvSpPr>
            <p:cNvPr id="24605" name="Rectangle 17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6" name="Rectangle 18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7" name="Line 19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8" name="Rectangle 20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9" name="Text Box 21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4610" name="Freeform 22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11" name="Freeform 23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584" name="Group 24"/>
          <p:cNvGrpSpPr>
            <a:grpSpLocks/>
          </p:cNvGrpSpPr>
          <p:nvPr/>
        </p:nvGrpSpPr>
        <p:grpSpPr bwMode="auto">
          <a:xfrm>
            <a:off x="5207794" y="4414837"/>
            <a:ext cx="1795463" cy="903288"/>
            <a:chOff x="2133" y="3216"/>
            <a:chExt cx="1131" cy="569"/>
          </a:xfrm>
        </p:grpSpPr>
        <p:sp>
          <p:nvSpPr>
            <p:cNvPr id="24598" name="Rectangle 25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9" name="Rectangle 26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0" name="Line 27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1" name="Rectangle 28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602" name="Text Box 29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4603" name="Freeform 30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04" name="Freeform 31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585" name="Group 32"/>
          <p:cNvGrpSpPr>
            <a:grpSpLocks/>
          </p:cNvGrpSpPr>
          <p:nvPr/>
        </p:nvGrpSpPr>
        <p:grpSpPr bwMode="auto">
          <a:xfrm>
            <a:off x="6579394" y="4414837"/>
            <a:ext cx="1795463" cy="903288"/>
            <a:chOff x="2133" y="3216"/>
            <a:chExt cx="1131" cy="569"/>
          </a:xfrm>
        </p:grpSpPr>
        <p:sp>
          <p:nvSpPr>
            <p:cNvPr id="24591" name="Rectangle 33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2" name="Rectangle 34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3" name="Line 35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594" name="Rectangle 36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595" name="Text Box 37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4596" name="Freeform 38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597" name="Freeform 39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4586" name="Text Box 40"/>
          <p:cNvSpPr txBox="1">
            <a:spLocks noChangeArrowheads="1"/>
          </p:cNvSpPr>
          <p:nvPr/>
        </p:nvSpPr>
        <p:spPr bwMode="auto">
          <a:xfrm>
            <a:off x="9339263" y="6248401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A</a:t>
            </a:r>
          </a:p>
        </p:txBody>
      </p:sp>
      <p:sp>
        <p:nvSpPr>
          <p:cNvPr id="24587" name="Freeform 41"/>
          <p:cNvSpPr>
            <a:spLocks/>
          </p:cNvSpPr>
          <p:nvPr/>
        </p:nvSpPr>
        <p:spPr bwMode="auto">
          <a:xfrm>
            <a:off x="3759993" y="4719637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88" name="Freeform 42"/>
          <p:cNvSpPr>
            <a:spLocks/>
          </p:cNvSpPr>
          <p:nvPr/>
        </p:nvSpPr>
        <p:spPr bwMode="auto">
          <a:xfrm rot="10800000">
            <a:off x="7950993" y="4491037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89" name="Line 43"/>
          <p:cNvSpPr>
            <a:spLocks noChangeShapeType="1"/>
          </p:cNvSpPr>
          <p:nvPr/>
        </p:nvSpPr>
        <p:spPr bwMode="auto">
          <a:xfrm>
            <a:off x="3226593" y="4643437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590" name="Line 44"/>
          <p:cNvSpPr>
            <a:spLocks noChangeShapeType="1"/>
          </p:cNvSpPr>
          <p:nvPr/>
        </p:nvSpPr>
        <p:spPr bwMode="auto">
          <a:xfrm>
            <a:off x="8636793" y="4643437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Doubly Linked List</a:t>
            </a:r>
          </a:p>
        </p:txBody>
      </p:sp>
      <p:sp>
        <p:nvSpPr>
          <p:cNvPr id="2560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39C9A-0264-40B7-90B8-6B34614FB300}" type="slidenum">
              <a:rPr lang="en-US" altLang="zh-TW"/>
              <a:pPr/>
              <a:t>22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4038601"/>
            <a:ext cx="7905750" cy="2225675"/>
            <a:chOff x="394" y="2592"/>
            <a:chExt cx="4980" cy="1402"/>
          </a:xfrm>
        </p:grpSpPr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120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9" name="Rectangle 5"/>
            <p:cNvSpPr>
              <a:spLocks noChangeArrowheads="1"/>
            </p:cNvSpPr>
            <p:nvPr/>
          </p:nvSpPr>
          <p:spPr bwMode="auto">
            <a:xfrm>
              <a:off x="139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158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1" name="Freeform 7"/>
            <p:cNvSpPr>
              <a:spLocks/>
            </p:cNvSpPr>
            <p:nvPr/>
          </p:nvSpPr>
          <p:spPr bwMode="auto">
            <a:xfrm>
              <a:off x="168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auto">
            <a:xfrm>
              <a:off x="216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235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auto">
            <a:xfrm>
              <a:off x="254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5" name="Freeform 11"/>
            <p:cNvSpPr>
              <a:spLocks/>
            </p:cNvSpPr>
            <p:nvPr/>
          </p:nvSpPr>
          <p:spPr bwMode="auto">
            <a:xfrm>
              <a:off x="264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auto">
            <a:xfrm>
              <a:off x="312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35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9" name="Freeform 15"/>
            <p:cNvSpPr>
              <a:spLocks/>
            </p:cNvSpPr>
            <p:nvPr/>
          </p:nvSpPr>
          <p:spPr bwMode="auto">
            <a:xfrm>
              <a:off x="3600" y="288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/>
          </p:nvSpPr>
          <p:spPr bwMode="auto">
            <a:xfrm>
              <a:off x="40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/>
          </p:nvSpPr>
          <p:spPr bwMode="auto">
            <a:xfrm>
              <a:off x="42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44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3" name="Freeform 19"/>
            <p:cNvSpPr>
              <a:spLocks/>
            </p:cNvSpPr>
            <p:nvPr/>
          </p:nvSpPr>
          <p:spPr bwMode="auto">
            <a:xfrm rot="10800000">
              <a:off x="177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4" name="Freeform 20"/>
            <p:cNvSpPr>
              <a:spLocks/>
            </p:cNvSpPr>
            <p:nvPr/>
          </p:nvSpPr>
          <p:spPr bwMode="auto">
            <a:xfrm rot="10800000">
              <a:off x="273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5" name="Freeform 21"/>
            <p:cNvSpPr>
              <a:spLocks/>
            </p:cNvSpPr>
            <p:nvPr/>
          </p:nvSpPr>
          <p:spPr bwMode="auto">
            <a:xfrm rot="10800000">
              <a:off x="3696" y="298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6" name="Freeform 22"/>
            <p:cNvSpPr>
              <a:spLocks/>
            </p:cNvSpPr>
            <p:nvPr/>
          </p:nvSpPr>
          <p:spPr bwMode="auto">
            <a:xfrm>
              <a:off x="1442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7" name="Freeform 23"/>
            <p:cNvSpPr>
              <a:spLocks/>
            </p:cNvSpPr>
            <p:nvPr/>
          </p:nvSpPr>
          <p:spPr bwMode="auto">
            <a:xfrm>
              <a:off x="2400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8" name="Freeform 24"/>
            <p:cNvSpPr>
              <a:spLocks/>
            </p:cNvSpPr>
            <p:nvPr/>
          </p:nvSpPr>
          <p:spPr bwMode="auto">
            <a:xfrm>
              <a:off x="3358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9" name="Freeform 25"/>
            <p:cNvSpPr>
              <a:spLocks/>
            </p:cNvSpPr>
            <p:nvPr/>
          </p:nvSpPr>
          <p:spPr bwMode="auto">
            <a:xfrm>
              <a:off x="4316" y="2976"/>
              <a:ext cx="106" cy="34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5640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" y="3344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1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00" y="3344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3344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5643" name="Picture 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62" y="3344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25644" name="Rectangle 30"/>
            <p:cNvSpPr>
              <a:spLocks noChangeArrowheads="1"/>
            </p:cNvSpPr>
            <p:nvPr/>
          </p:nvSpPr>
          <p:spPr bwMode="auto">
            <a:xfrm>
              <a:off x="504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5" name="Rectangle 31"/>
            <p:cNvSpPr>
              <a:spLocks noChangeArrowheads="1"/>
            </p:cNvSpPr>
            <p:nvPr/>
          </p:nvSpPr>
          <p:spPr bwMode="auto">
            <a:xfrm>
              <a:off x="62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6" name="Freeform 32"/>
            <p:cNvSpPr>
              <a:spLocks/>
            </p:cNvSpPr>
            <p:nvPr/>
          </p:nvSpPr>
          <p:spPr bwMode="auto">
            <a:xfrm>
              <a:off x="4560" y="288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7" name="Freeform 33"/>
            <p:cNvSpPr>
              <a:spLocks/>
            </p:cNvSpPr>
            <p:nvPr/>
          </p:nvSpPr>
          <p:spPr bwMode="auto">
            <a:xfrm rot="10800000">
              <a:off x="4656" y="297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8" name="Freeform 34"/>
            <p:cNvSpPr>
              <a:spLocks/>
            </p:cNvSpPr>
            <p:nvPr/>
          </p:nvSpPr>
          <p:spPr bwMode="auto">
            <a:xfrm>
              <a:off x="720" y="288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9" name="Freeform 35"/>
            <p:cNvSpPr>
              <a:spLocks/>
            </p:cNvSpPr>
            <p:nvPr/>
          </p:nvSpPr>
          <p:spPr bwMode="auto">
            <a:xfrm rot="10800000">
              <a:off x="816" y="297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0" name="Text Box 36"/>
            <p:cNvSpPr txBox="1">
              <a:spLocks noChangeArrowheads="1"/>
            </p:cNvSpPr>
            <p:nvPr/>
          </p:nvSpPr>
          <p:spPr bwMode="auto">
            <a:xfrm>
              <a:off x="4846" y="25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trailer</a:t>
              </a:r>
            </a:p>
          </p:txBody>
        </p:sp>
        <p:sp>
          <p:nvSpPr>
            <p:cNvPr id="25651" name="Text Box 37"/>
            <p:cNvSpPr txBox="1">
              <a:spLocks noChangeArrowheads="1"/>
            </p:cNvSpPr>
            <p:nvPr/>
          </p:nvSpPr>
          <p:spPr bwMode="auto">
            <a:xfrm>
              <a:off x="394" y="2640"/>
              <a:ext cx="6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header</a:t>
              </a:r>
            </a:p>
          </p:txBody>
        </p:sp>
        <p:sp>
          <p:nvSpPr>
            <p:cNvPr id="25652" name="AutoShape 38"/>
            <p:cNvSpPr>
              <a:spLocks noChangeArrowheads="1"/>
            </p:cNvSpPr>
            <p:nvPr/>
          </p:nvSpPr>
          <p:spPr bwMode="auto">
            <a:xfrm>
              <a:off x="1056" y="2640"/>
              <a:ext cx="3696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3" name="Text Box 39"/>
            <p:cNvSpPr txBox="1">
              <a:spLocks noChangeArrowheads="1"/>
            </p:cNvSpPr>
            <p:nvPr/>
          </p:nvSpPr>
          <p:spPr bwMode="auto">
            <a:xfrm>
              <a:off x="3535" y="2630"/>
              <a:ext cx="1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nodes/positions</a:t>
              </a:r>
            </a:p>
          </p:txBody>
        </p:sp>
        <p:sp>
          <p:nvSpPr>
            <p:cNvPr id="25654" name="AutoShape 40"/>
            <p:cNvSpPr>
              <a:spLocks noChangeArrowheads="1"/>
            </p:cNvSpPr>
            <p:nvPr/>
          </p:nvSpPr>
          <p:spPr bwMode="auto">
            <a:xfrm>
              <a:off x="1200" y="3264"/>
              <a:ext cx="355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5" name="Text Box 41"/>
            <p:cNvSpPr txBox="1">
              <a:spLocks noChangeArrowheads="1"/>
            </p:cNvSpPr>
            <p:nvPr/>
          </p:nvSpPr>
          <p:spPr bwMode="auto">
            <a:xfrm>
              <a:off x="3999" y="3744"/>
              <a:ext cx="7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elements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48200" y="1752600"/>
            <a:ext cx="3200400" cy="1905000"/>
            <a:chOff x="3456" y="1008"/>
            <a:chExt cx="2016" cy="1200"/>
          </a:xfrm>
        </p:grpSpPr>
        <p:sp>
          <p:nvSpPr>
            <p:cNvPr id="25607" name="Rectangle 43"/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8" name="Rectangle 44"/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9" name="Rectangle 45"/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5610" name="AutoShape 46"/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5611" name="AutoShape 47"/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5612" name="AutoShape 48"/>
            <p:cNvCxnSpPr>
              <a:cxnSpLocks noChangeShapeType="1"/>
              <a:endCxn id="25615" idx="0"/>
            </p:cNvCxnSpPr>
            <p:nvPr/>
          </p:nvCxnSpPr>
          <p:spPr bwMode="auto">
            <a:xfrm rot="16200000" flipH="1">
              <a:off x="4309" y="1717"/>
              <a:ext cx="340" cy="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5613" name="Text Box 49"/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prev</a:t>
              </a:r>
            </a:p>
          </p:txBody>
        </p:sp>
        <p:sp>
          <p:nvSpPr>
            <p:cNvPr id="25614" name="Text Box 50"/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25615" name="Text Box 51"/>
            <p:cNvSpPr txBox="1">
              <a:spLocks noChangeArrowheads="1"/>
            </p:cNvSpPr>
            <p:nvPr/>
          </p:nvSpPr>
          <p:spPr bwMode="auto">
            <a:xfrm>
              <a:off x="4267" y="1889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25616" name="Text Box 52"/>
            <p:cNvSpPr txBox="1">
              <a:spLocks noChangeArrowheads="1"/>
            </p:cNvSpPr>
            <p:nvPr/>
          </p:nvSpPr>
          <p:spPr bwMode="auto">
            <a:xfrm>
              <a:off x="4992" y="1920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25617" name="AutoShape 53"/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2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Node in a Doubly Linked List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TW" sz="2400" b="1" dirty="0">
                <a:latin typeface="Courier New" pitchFamily="49" charset="0"/>
              </a:rPr>
              <a:t>Node: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 dirty="0">
                <a:latin typeface="Courier New" pitchFamily="49" charset="0"/>
              </a:rPr>
              <a:t>__</a:t>
            </a:r>
            <a:r>
              <a:rPr lang="en-US" altLang="zh-TW" sz="2400" b="1" dirty="0" err="1">
                <a:latin typeface="Courier New" pitchFamily="49" charset="0"/>
              </a:rPr>
              <a:t>init</a:t>
            </a:r>
            <a:r>
              <a:rPr lang="en-US" altLang="zh-TW" sz="2400" b="1" dirty="0">
                <a:latin typeface="Courier New" pitchFamily="49" charset="0"/>
              </a:rPr>
              <a:t>__(</a:t>
            </a:r>
            <a:r>
              <a:rPr lang="en-US" altLang="zh-TW" sz="2400" b="1" dirty="0" err="1">
                <a:latin typeface="Courier New" pitchFamily="49" charset="0"/>
              </a:rPr>
              <a:t>self,initdata</a:t>
            </a:r>
            <a:r>
              <a:rPr lang="en-US" altLang="zh-TW" sz="2400" b="1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2400" b="1" dirty="0">
                <a:latin typeface="Courier New" pitchFamily="49" charset="0"/>
              </a:rPr>
              <a:t> 		 </a:t>
            </a:r>
            <a:r>
              <a:rPr lang="en-US" altLang="zh-TW" sz="2400" b="1" dirty="0" err="1">
                <a:latin typeface="Courier New" pitchFamily="49" charset="0"/>
              </a:rPr>
              <a:t>self.</a:t>
            </a:r>
            <a:r>
              <a:rPr lang="en-US" altLang="zh-TW" sz="2400" b="1" dirty="0" err="1">
                <a:solidFill>
                  <a:srgbClr val="0000CC"/>
                </a:solidFill>
                <a:latin typeface="Courier New" pitchFamily="49" charset="0"/>
              </a:rPr>
              <a:t>prev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 dirty="0">
                <a:latin typeface="Courier New" pitchFamily="49" charset="0"/>
              </a:rPr>
              <a:t>=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None</a:t>
            </a:r>
            <a:endParaRPr lang="en-US" altLang="zh-TW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400" b="1" dirty="0">
                <a:latin typeface="Courier New" pitchFamily="49" charset="0"/>
              </a:rPr>
              <a:t>		 </a:t>
            </a:r>
            <a:r>
              <a:rPr lang="en-US" altLang="zh-TW" sz="2400" b="1" dirty="0" err="1">
                <a:latin typeface="Courier New" pitchFamily="49" charset="0"/>
              </a:rPr>
              <a:t>self.data</a:t>
            </a:r>
            <a:r>
              <a:rPr lang="en-US" altLang="zh-TW" sz="2400" b="1" dirty="0">
                <a:latin typeface="Courier New" pitchFamily="49" charset="0"/>
              </a:rPr>
              <a:t> = </a:t>
            </a:r>
            <a:r>
              <a:rPr lang="en-US" altLang="zh-TW" sz="2400" b="1" dirty="0" err="1">
                <a:latin typeface="Courier New" pitchFamily="49" charset="0"/>
              </a:rPr>
              <a:t>initdata</a:t>
            </a:r>
            <a:endParaRPr lang="en-US" altLang="zh-TW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400" b="1" dirty="0">
                <a:latin typeface="Courier New" pitchFamily="49" charset="0"/>
              </a:rPr>
              <a:t>      </a:t>
            </a:r>
            <a:r>
              <a:rPr lang="en-US" altLang="zh-TW" sz="2400" b="1" dirty="0" err="1">
                <a:latin typeface="Courier New" pitchFamily="49" charset="0"/>
              </a:rPr>
              <a:t>self.</a:t>
            </a:r>
            <a:r>
              <a:rPr lang="en-US" altLang="zh-TW" sz="2400" b="1" dirty="0" err="1">
                <a:solidFill>
                  <a:srgbClr val="0000CC"/>
                </a:solidFill>
                <a:latin typeface="Courier New" pitchFamily="49" charset="0"/>
              </a:rPr>
              <a:t>next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b="1" dirty="0">
                <a:latin typeface="Courier New" pitchFamily="49" charset="0"/>
              </a:rPr>
              <a:t>=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</a:rPr>
              <a:t> None</a:t>
            </a:r>
          </a:p>
          <a:p>
            <a:pPr>
              <a:buFontTx/>
              <a:buNone/>
            </a:pPr>
            <a:endParaRPr lang="en-US" altLang="zh-TW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22A51-1B16-4384-A7E1-6122B0B7549D}" type="slidenum">
              <a:rPr lang="en-US" altLang="zh-TW"/>
              <a:pPr/>
              <a:t>23</a:t>
            </a:fld>
            <a:endParaRPr lang="en-US" altLang="zh-TW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67808" y="4162140"/>
            <a:ext cx="3200400" cy="1905000"/>
            <a:chOff x="3456" y="1008"/>
            <a:chExt cx="2016" cy="1200"/>
          </a:xfrm>
        </p:grpSpPr>
        <p:sp>
          <p:nvSpPr>
            <p:cNvPr id="26631" name="Rectangle 15"/>
            <p:cNvSpPr>
              <a:spLocks noChangeArrowheads="1"/>
            </p:cNvSpPr>
            <p:nvPr/>
          </p:nvSpPr>
          <p:spPr bwMode="auto">
            <a:xfrm>
              <a:off x="4006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2" name="Rectangle 16"/>
            <p:cNvSpPr>
              <a:spLocks noChangeArrowheads="1"/>
            </p:cNvSpPr>
            <p:nvPr/>
          </p:nvSpPr>
          <p:spPr bwMode="auto">
            <a:xfrm>
              <a:off x="4320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3" name="Rectangle 17"/>
            <p:cNvSpPr>
              <a:spLocks noChangeArrowheads="1"/>
            </p:cNvSpPr>
            <p:nvPr/>
          </p:nvSpPr>
          <p:spPr bwMode="auto">
            <a:xfrm>
              <a:off x="4634" y="1392"/>
              <a:ext cx="314" cy="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6634" name="AutoShape 18"/>
            <p:cNvCxnSpPr>
              <a:cxnSpLocks noChangeShapeType="1"/>
            </p:cNvCxnSpPr>
            <p:nvPr/>
          </p:nvCxnSpPr>
          <p:spPr bwMode="auto">
            <a:xfrm rot="10800000">
              <a:off x="3692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6635" name="AutoShape 19"/>
            <p:cNvCxnSpPr>
              <a:cxnSpLocks noChangeShapeType="1"/>
            </p:cNvCxnSpPr>
            <p:nvPr/>
          </p:nvCxnSpPr>
          <p:spPr bwMode="auto">
            <a:xfrm flipV="1">
              <a:off x="4791" y="1314"/>
              <a:ext cx="471" cy="235"/>
            </a:xfrm>
            <a:prstGeom prst="curvedConnector3">
              <a:avLst>
                <a:gd name="adj1" fmla="val 49894"/>
              </a:avLst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6636" name="AutoShape 20"/>
            <p:cNvCxnSpPr>
              <a:cxnSpLocks noChangeShapeType="1"/>
              <a:endCxn id="26639" idx="0"/>
            </p:cNvCxnSpPr>
            <p:nvPr/>
          </p:nvCxnSpPr>
          <p:spPr bwMode="auto">
            <a:xfrm rot="16200000" flipH="1">
              <a:off x="4309" y="1717"/>
              <a:ext cx="340" cy="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6637" name="Text Box 21"/>
            <p:cNvSpPr txBox="1">
              <a:spLocks noChangeArrowheads="1"/>
            </p:cNvSpPr>
            <p:nvPr/>
          </p:nvSpPr>
          <p:spPr bwMode="auto">
            <a:xfrm>
              <a:off x="3639" y="106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prev</a:t>
              </a:r>
            </a:p>
          </p:txBody>
        </p:sp>
        <p:sp>
          <p:nvSpPr>
            <p:cNvPr id="26638" name="Text Box 22"/>
            <p:cNvSpPr txBox="1">
              <a:spLocks noChangeArrowheads="1"/>
            </p:cNvSpPr>
            <p:nvPr/>
          </p:nvSpPr>
          <p:spPr bwMode="auto">
            <a:xfrm>
              <a:off x="4856" y="106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26639" name="Text Box 23"/>
            <p:cNvSpPr txBox="1">
              <a:spLocks noChangeArrowheads="1"/>
            </p:cNvSpPr>
            <p:nvPr/>
          </p:nvSpPr>
          <p:spPr bwMode="auto">
            <a:xfrm>
              <a:off x="4267" y="1889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4992" y="1920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26641" name="AutoShape 25"/>
            <p:cNvSpPr>
              <a:spLocks noChangeArrowheads="1"/>
            </p:cNvSpPr>
            <p:nvPr/>
          </p:nvSpPr>
          <p:spPr bwMode="auto">
            <a:xfrm>
              <a:off x="3456" y="1008"/>
              <a:ext cx="2016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Dummy (Sentinel) nodes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 a doubly linked list, two </a:t>
            </a:r>
            <a:r>
              <a:rPr lang="en-US" altLang="zh-TW" b="1" i="1" dirty="0" smtClean="0">
                <a:solidFill>
                  <a:srgbClr val="FF0000"/>
                </a:solidFill>
              </a:rPr>
              <a:t>dummy</a:t>
            </a:r>
            <a:r>
              <a:rPr lang="en-US" altLang="zh-TW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(or </a:t>
            </a:r>
            <a:r>
              <a:rPr lang="en-US" altLang="zh-TW" b="1" i="1" dirty="0" smtClean="0">
                <a:solidFill>
                  <a:srgbClr val="FF0000"/>
                </a:solidFill>
              </a:rPr>
              <a:t>sentinel</a:t>
            </a:r>
            <a:r>
              <a:rPr lang="en-US" altLang="zh-TW" dirty="0" smtClean="0"/>
              <a:t>) nodes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are added at the head and the tail, respectively: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Header</a:t>
            </a:r>
            <a:r>
              <a:rPr lang="en-US" altLang="zh-TW" dirty="0" smtClean="0"/>
              <a:t> (at the head): has a valid </a:t>
            </a:r>
            <a:r>
              <a:rPr lang="en-US" altLang="zh-TW" dirty="0" smtClean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en-US" altLang="zh-TW" dirty="0" smtClean="0"/>
              <a:t> link but null </a:t>
            </a:r>
            <a:r>
              <a:rPr lang="en-US" altLang="zh-TW" dirty="0" err="1" smtClean="0">
                <a:solidFill>
                  <a:srgbClr val="0000FF"/>
                </a:solidFill>
                <a:latin typeface="Arial" charset="0"/>
              </a:rPr>
              <a:t>prev</a:t>
            </a:r>
            <a:r>
              <a:rPr lang="en-US" altLang="zh-TW" dirty="0" smtClean="0"/>
              <a:t> link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Trailer</a:t>
            </a:r>
            <a:r>
              <a:rPr lang="en-US" altLang="zh-TW" dirty="0" smtClean="0"/>
              <a:t> (at the tail): has a valid </a:t>
            </a:r>
            <a:r>
              <a:rPr lang="en-US" altLang="zh-TW" dirty="0" err="1" smtClean="0">
                <a:solidFill>
                  <a:srgbClr val="0000FF"/>
                </a:solidFill>
                <a:latin typeface="Arial" charset="0"/>
              </a:rPr>
              <a:t>prev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link but null </a:t>
            </a:r>
            <a:r>
              <a:rPr lang="en-US" altLang="zh-TW" dirty="0" smtClean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en-US" altLang="zh-TW" dirty="0" smtClean="0"/>
              <a:t> link</a:t>
            </a: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C0283-9A01-414D-B59E-6683D10E44A2}" type="slidenum">
              <a:rPr lang="en-US" altLang="zh-TW"/>
              <a:pPr/>
              <a:t>24</a:t>
            </a:fld>
            <a:endParaRPr lang="en-US" altLang="zh-TW"/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3995738" y="5486400"/>
            <a:ext cx="1795462" cy="903288"/>
            <a:chOff x="2133" y="3216"/>
            <a:chExt cx="1131" cy="569"/>
          </a:xfrm>
        </p:grpSpPr>
        <p:sp>
          <p:nvSpPr>
            <p:cNvPr id="27687" name="Rectangle 5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8" name="Rectangle 6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9" name="Line 7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90" name="Rectangle 8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91" name="Text Box 9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7692" name="Freeform 10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93" name="Freeform 11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5334001" y="5486400"/>
            <a:ext cx="1795463" cy="903288"/>
            <a:chOff x="2133" y="3216"/>
            <a:chExt cx="1131" cy="569"/>
          </a:xfrm>
        </p:grpSpPr>
        <p:sp>
          <p:nvSpPr>
            <p:cNvPr id="27680" name="Rectangle 13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1" name="Rectangle 14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2" name="Line 15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83" name="Rectangle 16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84" name="Text Box 17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7685" name="Freeform 18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86" name="Freeform 19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656" name="Group 20"/>
          <p:cNvGrpSpPr>
            <a:grpSpLocks/>
          </p:cNvGrpSpPr>
          <p:nvPr/>
        </p:nvGrpSpPr>
        <p:grpSpPr bwMode="auto">
          <a:xfrm>
            <a:off x="6705601" y="5486400"/>
            <a:ext cx="1795463" cy="903288"/>
            <a:chOff x="2133" y="3216"/>
            <a:chExt cx="1131" cy="569"/>
          </a:xfrm>
        </p:grpSpPr>
        <p:sp>
          <p:nvSpPr>
            <p:cNvPr id="27673" name="Rectangle 21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4" name="Rectangle 22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5" name="Line 23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6" name="Rectangle 24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677" name="Text Box 25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7678" name="Freeform 26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9" name="Freeform 27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352800" y="5715000"/>
            <a:ext cx="1066800" cy="152400"/>
            <a:chOff x="1152" y="3600"/>
            <a:chExt cx="672" cy="96"/>
          </a:xfrm>
        </p:grpSpPr>
        <p:sp>
          <p:nvSpPr>
            <p:cNvPr id="27671" name="Freeform 29"/>
            <p:cNvSpPr>
              <a:spLocks/>
            </p:cNvSpPr>
            <p:nvPr/>
          </p:nvSpPr>
          <p:spPr bwMode="auto">
            <a:xfrm>
              <a:off x="1488" y="360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>
              <a:off x="1152" y="3600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077200" y="5562600"/>
            <a:ext cx="990600" cy="152400"/>
            <a:chOff x="4107" y="3408"/>
            <a:chExt cx="624" cy="96"/>
          </a:xfrm>
        </p:grpSpPr>
        <p:sp>
          <p:nvSpPr>
            <p:cNvPr id="27669" name="Freeform 32"/>
            <p:cNvSpPr>
              <a:spLocks/>
            </p:cNvSpPr>
            <p:nvPr/>
          </p:nvSpPr>
          <p:spPr bwMode="auto">
            <a:xfrm rot="10800000">
              <a:off x="4107" y="3408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70" name="Line 33"/>
            <p:cNvSpPr>
              <a:spLocks noChangeShapeType="1"/>
            </p:cNvSpPr>
            <p:nvPr/>
          </p:nvSpPr>
          <p:spPr bwMode="auto">
            <a:xfrm>
              <a:off x="4539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76601" y="5029201"/>
            <a:ext cx="1184275" cy="892175"/>
            <a:chOff x="1104" y="3168"/>
            <a:chExt cx="746" cy="562"/>
          </a:xfrm>
        </p:grpSpPr>
        <p:grpSp>
          <p:nvGrpSpPr>
            <p:cNvPr id="27665" name="Group 35"/>
            <p:cNvGrpSpPr>
              <a:grpSpLocks/>
            </p:cNvGrpSpPr>
            <p:nvPr/>
          </p:nvGrpSpPr>
          <p:grpSpPr bwMode="auto">
            <a:xfrm>
              <a:off x="1413" y="3456"/>
              <a:ext cx="421" cy="274"/>
              <a:chOff x="5030" y="3072"/>
              <a:chExt cx="421" cy="274"/>
            </a:xfrm>
          </p:grpSpPr>
          <p:sp>
            <p:nvSpPr>
              <p:cNvPr id="27667" name="Rectangle 36"/>
              <p:cNvSpPr>
                <a:spLocks noChangeArrowheads="1"/>
              </p:cNvSpPr>
              <p:nvPr/>
            </p:nvSpPr>
            <p:spPr bwMode="auto">
              <a:xfrm>
                <a:off x="5030" y="3072"/>
                <a:ext cx="144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668" name="Freeform 37"/>
              <p:cNvSpPr>
                <a:spLocks/>
              </p:cNvSpPr>
              <p:nvPr/>
            </p:nvSpPr>
            <p:spPr bwMode="auto">
              <a:xfrm>
                <a:off x="5115" y="3216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666" name="Text Box 38"/>
            <p:cNvSpPr txBox="1">
              <a:spLocks noChangeArrowheads="1"/>
            </p:cNvSpPr>
            <p:nvPr/>
          </p:nvSpPr>
          <p:spPr bwMode="auto">
            <a:xfrm>
              <a:off x="1104" y="3168"/>
              <a:ext cx="7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header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8077200" y="5029201"/>
            <a:ext cx="998538" cy="892175"/>
            <a:chOff x="4101" y="3168"/>
            <a:chExt cx="629" cy="562"/>
          </a:xfrm>
        </p:grpSpPr>
        <p:grpSp>
          <p:nvGrpSpPr>
            <p:cNvPr id="27661" name="Group 40"/>
            <p:cNvGrpSpPr>
              <a:grpSpLocks/>
            </p:cNvGrpSpPr>
            <p:nvPr/>
          </p:nvGrpSpPr>
          <p:grpSpPr bwMode="auto">
            <a:xfrm>
              <a:off x="4101" y="3456"/>
              <a:ext cx="428" cy="274"/>
              <a:chOff x="4629" y="3024"/>
              <a:chExt cx="428" cy="274"/>
            </a:xfrm>
          </p:grpSpPr>
          <p:sp>
            <p:nvSpPr>
              <p:cNvPr id="27663" name="Rectangle 41"/>
              <p:cNvSpPr>
                <a:spLocks noChangeArrowheads="1"/>
              </p:cNvSpPr>
              <p:nvPr/>
            </p:nvSpPr>
            <p:spPr bwMode="auto">
              <a:xfrm>
                <a:off x="4907" y="3024"/>
                <a:ext cx="150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664" name="Freeform 42"/>
              <p:cNvSpPr>
                <a:spLocks/>
              </p:cNvSpPr>
              <p:nvPr/>
            </p:nvSpPr>
            <p:spPr bwMode="auto">
              <a:xfrm rot="10800000">
                <a:off x="4629" y="3072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662" name="Text Box 43"/>
            <p:cNvSpPr txBox="1">
              <a:spLocks noChangeArrowheads="1"/>
            </p:cNvSpPr>
            <p:nvPr/>
          </p:nvSpPr>
          <p:spPr bwMode="auto">
            <a:xfrm>
              <a:off x="4128" y="3168"/>
              <a:ext cx="6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trailer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00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Insertion at the Beginning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Allocate a new node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Insert new element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Have new node point to the old beginning node and the header respectively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Update the header and the old beginning node to point to the new node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22A8D-1742-4CAA-9B1A-9EF806FCDDE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520565" y="4861719"/>
            <a:ext cx="465138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985703" y="4861719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739640" y="509031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4299904" y="4861719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4587240" y="539511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28683" name="Freeform 9"/>
          <p:cNvSpPr>
            <a:spLocks/>
          </p:cNvSpPr>
          <p:nvPr/>
        </p:nvSpPr>
        <p:spPr bwMode="auto">
          <a:xfrm>
            <a:off x="5120640" y="50903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66" name="Freeform 10"/>
          <p:cNvSpPr>
            <a:spLocks/>
          </p:cNvSpPr>
          <p:nvPr/>
        </p:nvSpPr>
        <p:spPr bwMode="auto">
          <a:xfrm rot="10800000">
            <a:off x="3858578" y="49379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685" name="Group 11"/>
          <p:cNvGrpSpPr>
            <a:grpSpLocks/>
          </p:cNvGrpSpPr>
          <p:nvPr/>
        </p:nvGrpSpPr>
        <p:grpSpPr bwMode="auto">
          <a:xfrm>
            <a:off x="5196841" y="4861719"/>
            <a:ext cx="1795463" cy="903287"/>
            <a:chOff x="2133" y="3216"/>
            <a:chExt cx="1131" cy="569"/>
          </a:xfrm>
        </p:grpSpPr>
        <p:sp>
          <p:nvSpPr>
            <p:cNvPr id="28712" name="Rectangle 12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3" name="Rectangle 13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4" name="Line 14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5" name="Rectangle 15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16" name="Text Box 16"/>
            <p:cNvSpPr txBox="1">
              <a:spLocks noChangeArrowheads="1"/>
            </p:cNvSpPr>
            <p:nvPr/>
          </p:nvSpPr>
          <p:spPr bwMode="auto">
            <a:xfrm>
              <a:off x="2592" y="35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8717" name="Freeform 17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8" name="Freeform 18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686" name="Group 19"/>
          <p:cNvGrpSpPr>
            <a:grpSpLocks/>
          </p:cNvGrpSpPr>
          <p:nvPr/>
        </p:nvGrpSpPr>
        <p:grpSpPr bwMode="auto">
          <a:xfrm>
            <a:off x="6568441" y="4861719"/>
            <a:ext cx="1795463" cy="903287"/>
            <a:chOff x="2133" y="3216"/>
            <a:chExt cx="1131" cy="569"/>
          </a:xfrm>
        </p:grpSpPr>
        <p:sp>
          <p:nvSpPr>
            <p:cNvPr id="28705" name="Rectangle 20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6" name="Rectangle 21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7" name="Line 22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08" name="Rectangle 23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709" name="Text Box 24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8710" name="Freeform 25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711" name="Freeform 26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7" name="Rectangle 27"/>
          <p:cNvSpPr>
            <a:spLocks noChangeArrowheads="1"/>
          </p:cNvSpPr>
          <p:nvPr/>
        </p:nvSpPr>
        <p:spPr bwMode="auto">
          <a:xfrm>
            <a:off x="3629978" y="4861719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2284" name="Freeform 28"/>
          <p:cNvSpPr>
            <a:spLocks/>
          </p:cNvSpPr>
          <p:nvPr/>
        </p:nvSpPr>
        <p:spPr bwMode="auto">
          <a:xfrm>
            <a:off x="3764915" y="5090318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 Box 29"/>
          <p:cNvSpPr txBox="1">
            <a:spLocks noChangeArrowheads="1"/>
          </p:cNvSpPr>
          <p:nvPr/>
        </p:nvSpPr>
        <p:spPr bwMode="auto">
          <a:xfrm>
            <a:off x="3139441" y="4404518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header</a:t>
            </a:r>
          </a:p>
        </p:txBody>
      </p:sp>
      <p:grpSp>
        <p:nvGrpSpPr>
          <p:cNvPr id="28690" name="Group 30"/>
          <p:cNvGrpSpPr>
            <a:grpSpLocks/>
          </p:cNvGrpSpPr>
          <p:nvPr/>
        </p:nvGrpSpPr>
        <p:grpSpPr bwMode="auto">
          <a:xfrm>
            <a:off x="7940040" y="4404519"/>
            <a:ext cx="998538" cy="892175"/>
            <a:chOff x="4101" y="3168"/>
            <a:chExt cx="629" cy="562"/>
          </a:xfrm>
        </p:grpSpPr>
        <p:grpSp>
          <p:nvGrpSpPr>
            <p:cNvPr id="28701" name="Group 31"/>
            <p:cNvGrpSpPr>
              <a:grpSpLocks/>
            </p:cNvGrpSpPr>
            <p:nvPr/>
          </p:nvGrpSpPr>
          <p:grpSpPr bwMode="auto">
            <a:xfrm>
              <a:off x="4101" y="3456"/>
              <a:ext cx="428" cy="274"/>
              <a:chOff x="4629" y="3024"/>
              <a:chExt cx="428" cy="274"/>
            </a:xfrm>
          </p:grpSpPr>
          <p:sp>
            <p:nvSpPr>
              <p:cNvPr id="28703" name="Rectangle 32"/>
              <p:cNvSpPr>
                <a:spLocks noChangeArrowheads="1"/>
              </p:cNvSpPr>
              <p:nvPr/>
            </p:nvSpPr>
            <p:spPr bwMode="auto">
              <a:xfrm>
                <a:off x="4907" y="3024"/>
                <a:ext cx="150" cy="2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4" name="Freeform 33"/>
              <p:cNvSpPr>
                <a:spLocks/>
              </p:cNvSpPr>
              <p:nvPr/>
            </p:nvSpPr>
            <p:spPr bwMode="auto">
              <a:xfrm rot="10800000">
                <a:off x="4629" y="3072"/>
                <a:ext cx="336" cy="96"/>
              </a:xfrm>
              <a:custGeom>
                <a:avLst/>
                <a:gdLst>
                  <a:gd name="T0" fmla="*/ 0 w 336"/>
                  <a:gd name="T1" fmla="*/ 0 h 96"/>
                  <a:gd name="T2" fmla="*/ 192 w 336"/>
                  <a:gd name="T3" fmla="*/ 96 h 96"/>
                  <a:gd name="T4" fmla="*/ 336 w 336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96"/>
                  <a:gd name="T11" fmla="*/ 336 w 33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96">
                    <a:moveTo>
                      <a:pt x="0" y="0"/>
                    </a:moveTo>
                    <a:cubicBezTo>
                      <a:pt x="68" y="48"/>
                      <a:pt x="136" y="96"/>
                      <a:pt x="192" y="96"/>
                    </a:cubicBezTo>
                    <a:cubicBezTo>
                      <a:pt x="248" y="96"/>
                      <a:pt x="292" y="48"/>
                      <a:pt x="33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2" name="Text Box 34"/>
            <p:cNvSpPr txBox="1">
              <a:spLocks noChangeArrowheads="1"/>
            </p:cNvSpPr>
            <p:nvPr/>
          </p:nvSpPr>
          <p:spPr bwMode="auto">
            <a:xfrm>
              <a:off x="4128" y="3168"/>
              <a:ext cx="6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Arial" charset="0"/>
                </a:rPr>
                <a:t>trailer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352165" y="5623719"/>
            <a:ext cx="914400" cy="903287"/>
            <a:chOff x="1334" y="3504"/>
            <a:chExt cx="576" cy="569"/>
          </a:xfrm>
        </p:grpSpPr>
        <p:sp>
          <p:nvSpPr>
            <p:cNvPr id="28696" name="Rectangle 36"/>
            <p:cNvSpPr>
              <a:spLocks noChangeArrowheads="1"/>
            </p:cNvSpPr>
            <p:nvPr/>
          </p:nvSpPr>
          <p:spPr bwMode="auto">
            <a:xfrm>
              <a:off x="1473" y="3504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7" name="Rectangle 37"/>
            <p:cNvSpPr>
              <a:spLocks noChangeArrowheads="1"/>
            </p:cNvSpPr>
            <p:nvPr/>
          </p:nvSpPr>
          <p:spPr bwMode="auto">
            <a:xfrm>
              <a:off x="1766" y="3504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1611" y="36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Rectangle 39"/>
            <p:cNvSpPr>
              <a:spLocks noChangeArrowheads="1"/>
            </p:cNvSpPr>
            <p:nvPr/>
          </p:nvSpPr>
          <p:spPr bwMode="auto">
            <a:xfrm>
              <a:off x="1334" y="3504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00" name="Text Box 40"/>
            <p:cNvSpPr txBox="1">
              <a:spLocks noChangeArrowheads="1"/>
            </p:cNvSpPr>
            <p:nvPr/>
          </p:nvSpPr>
          <p:spPr bwMode="auto">
            <a:xfrm>
              <a:off x="1515" y="38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  <p:sp>
        <p:nvSpPr>
          <p:cNvPr id="2272297" name="Line 41"/>
          <p:cNvSpPr>
            <a:spLocks noChangeShapeType="1"/>
          </p:cNvSpPr>
          <p:nvPr/>
        </p:nvSpPr>
        <p:spPr bwMode="auto">
          <a:xfrm flipV="1">
            <a:off x="4130040" y="5318918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98" name="Line 42"/>
          <p:cNvSpPr>
            <a:spLocks noChangeShapeType="1"/>
          </p:cNvSpPr>
          <p:nvPr/>
        </p:nvSpPr>
        <p:spPr bwMode="auto">
          <a:xfrm flipV="1">
            <a:off x="3444240" y="5318918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299" name="Freeform 43"/>
          <p:cNvSpPr>
            <a:spLocks/>
          </p:cNvSpPr>
          <p:nvPr/>
        </p:nvSpPr>
        <p:spPr bwMode="auto">
          <a:xfrm>
            <a:off x="2923540" y="5090318"/>
            <a:ext cx="825500" cy="762000"/>
          </a:xfrm>
          <a:custGeom>
            <a:avLst/>
            <a:gdLst>
              <a:gd name="T0" fmla="*/ 520 w 520"/>
              <a:gd name="T1" fmla="*/ 0 h 480"/>
              <a:gd name="T2" fmla="*/ 40 w 520"/>
              <a:gd name="T3" fmla="*/ 96 h 480"/>
              <a:gd name="T4" fmla="*/ 280 w 520"/>
              <a:gd name="T5" fmla="*/ 480 h 480"/>
              <a:gd name="T6" fmla="*/ 0 60000 65536"/>
              <a:gd name="T7" fmla="*/ 0 60000 65536"/>
              <a:gd name="T8" fmla="*/ 0 60000 65536"/>
              <a:gd name="T9" fmla="*/ 0 w 520"/>
              <a:gd name="T10" fmla="*/ 0 h 480"/>
              <a:gd name="T11" fmla="*/ 520 w 52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480">
                <a:moveTo>
                  <a:pt x="520" y="0"/>
                </a:moveTo>
                <a:cubicBezTo>
                  <a:pt x="300" y="8"/>
                  <a:pt x="80" y="16"/>
                  <a:pt x="40" y="96"/>
                </a:cubicBezTo>
                <a:cubicBezTo>
                  <a:pt x="0" y="176"/>
                  <a:pt x="140" y="328"/>
                  <a:pt x="280" y="48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2300" name="Line 44"/>
          <p:cNvSpPr>
            <a:spLocks noChangeShapeType="1"/>
          </p:cNvSpPr>
          <p:nvPr/>
        </p:nvSpPr>
        <p:spPr bwMode="auto">
          <a:xfrm flipH="1">
            <a:off x="4130040" y="5090318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7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7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272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7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272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7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66" grpId="0" animBg="1"/>
      <p:bldP spid="2272284" grpId="0" animBg="1"/>
      <p:bldP spid="2272297" grpId="0" animBg="1"/>
      <p:bldP spid="2272298" grpId="0" animBg="1"/>
      <p:bldP spid="2272299" grpId="0" animBg="1"/>
      <p:bldP spid="2272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Removing at the End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Update trailer to point to the node second to the last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Update the node second to the last to point to the trailer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Allow garbage collector to reclaim the former last node</a:t>
            </a: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2B291-1343-4A8F-A49A-AD4A615F15C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959544" y="4580710"/>
            <a:ext cx="465137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424680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4178618" y="4809309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3738881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4026218" y="511410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29707" name="Freeform 9"/>
          <p:cNvSpPr>
            <a:spLocks/>
          </p:cNvSpPr>
          <p:nvPr/>
        </p:nvSpPr>
        <p:spPr bwMode="auto">
          <a:xfrm>
            <a:off x="4559618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97555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5297805" y="4580710"/>
            <a:ext cx="465138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0" name="Rectangle 12"/>
          <p:cNvSpPr>
            <a:spLocks noChangeArrowheads="1"/>
          </p:cNvSpPr>
          <p:nvPr/>
        </p:nvSpPr>
        <p:spPr bwMode="auto">
          <a:xfrm>
            <a:off x="5762943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5516880" y="4809309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5077144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5364480" y="511410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2274320" name="Freeform 16"/>
          <p:cNvSpPr>
            <a:spLocks/>
          </p:cNvSpPr>
          <p:nvPr/>
        </p:nvSpPr>
        <p:spPr bwMode="auto">
          <a:xfrm>
            <a:off x="5897880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Freeform 17"/>
          <p:cNvSpPr>
            <a:spLocks/>
          </p:cNvSpPr>
          <p:nvPr/>
        </p:nvSpPr>
        <p:spPr bwMode="auto">
          <a:xfrm rot="10800000">
            <a:off x="4635818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07418" y="4580709"/>
            <a:ext cx="1795462" cy="903288"/>
            <a:chOff x="2133" y="3216"/>
            <a:chExt cx="1131" cy="569"/>
          </a:xfrm>
        </p:grpSpPr>
        <p:sp>
          <p:nvSpPr>
            <p:cNvPr id="29728" name="Rectangle 19"/>
            <p:cNvSpPr>
              <a:spLocks noChangeArrowheads="1"/>
            </p:cNvSpPr>
            <p:nvPr/>
          </p:nvSpPr>
          <p:spPr bwMode="auto">
            <a:xfrm>
              <a:off x="2550" y="3216"/>
              <a:ext cx="293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29" name="Rectangle 20"/>
            <p:cNvSpPr>
              <a:spLocks noChangeArrowheads="1"/>
            </p:cNvSpPr>
            <p:nvPr/>
          </p:nvSpPr>
          <p:spPr bwMode="auto">
            <a:xfrm>
              <a:off x="2843" y="3216"/>
              <a:ext cx="144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30" name="Line 21"/>
            <p:cNvSpPr>
              <a:spLocks noChangeShapeType="1"/>
            </p:cNvSpPr>
            <p:nvPr/>
          </p:nvSpPr>
          <p:spPr bwMode="auto">
            <a:xfrm>
              <a:off x="268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731" name="Rectangle 22"/>
            <p:cNvSpPr>
              <a:spLocks noChangeArrowheads="1"/>
            </p:cNvSpPr>
            <p:nvPr/>
          </p:nvSpPr>
          <p:spPr bwMode="auto">
            <a:xfrm>
              <a:off x="2411" y="3216"/>
              <a:ext cx="150" cy="2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732" name="Text Box 23"/>
            <p:cNvSpPr txBox="1">
              <a:spLocks noChangeArrowheads="1"/>
            </p:cNvSpPr>
            <p:nvPr/>
          </p:nvSpPr>
          <p:spPr bwMode="auto">
            <a:xfrm>
              <a:off x="2592" y="355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9733" name="Freeform 24"/>
            <p:cNvSpPr>
              <a:spLocks/>
            </p:cNvSpPr>
            <p:nvPr/>
          </p:nvSpPr>
          <p:spPr bwMode="auto">
            <a:xfrm>
              <a:off x="2928" y="336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734" name="Freeform 25"/>
            <p:cNvSpPr>
              <a:spLocks/>
            </p:cNvSpPr>
            <p:nvPr/>
          </p:nvSpPr>
          <p:spPr bwMode="auto">
            <a:xfrm rot="10800000">
              <a:off x="2133" y="3264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9717" name="Rectangle 26"/>
          <p:cNvSpPr>
            <a:spLocks noChangeArrowheads="1"/>
          </p:cNvSpPr>
          <p:nvPr/>
        </p:nvSpPr>
        <p:spPr bwMode="auto">
          <a:xfrm>
            <a:off x="3068955" y="4580710"/>
            <a:ext cx="228600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Freeform 27"/>
          <p:cNvSpPr>
            <a:spLocks/>
          </p:cNvSpPr>
          <p:nvPr/>
        </p:nvSpPr>
        <p:spPr bwMode="auto">
          <a:xfrm>
            <a:off x="3203893" y="48093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2697481" y="3894909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header</a:t>
            </a:r>
          </a:p>
        </p:txBody>
      </p:sp>
      <p:sp>
        <p:nvSpPr>
          <p:cNvPr id="29720" name="Rectangle 29"/>
          <p:cNvSpPr>
            <a:spLocks noChangeArrowheads="1"/>
          </p:cNvSpPr>
          <p:nvPr/>
        </p:nvSpPr>
        <p:spPr bwMode="auto">
          <a:xfrm>
            <a:off x="7820344" y="4580710"/>
            <a:ext cx="238125" cy="4349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4" name="Freeform 30"/>
          <p:cNvSpPr>
            <a:spLocks/>
          </p:cNvSpPr>
          <p:nvPr/>
        </p:nvSpPr>
        <p:spPr bwMode="auto">
          <a:xfrm rot="10800000">
            <a:off x="7379018" y="4656909"/>
            <a:ext cx="533400" cy="152400"/>
          </a:xfrm>
          <a:custGeom>
            <a:avLst/>
            <a:gdLst>
              <a:gd name="T0" fmla="*/ 0 w 336"/>
              <a:gd name="T1" fmla="*/ 0 h 96"/>
              <a:gd name="T2" fmla="*/ 192 w 336"/>
              <a:gd name="T3" fmla="*/ 96 h 96"/>
              <a:gd name="T4" fmla="*/ 336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68" y="48"/>
                  <a:pt x="136" y="96"/>
                  <a:pt x="192" y="96"/>
                </a:cubicBezTo>
                <a:cubicBezTo>
                  <a:pt x="248" y="96"/>
                  <a:pt x="292" y="48"/>
                  <a:pt x="33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7421881" y="4123510"/>
            <a:ext cx="955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Arial" charset="0"/>
              </a:rPr>
              <a:t>trailer</a:t>
            </a:r>
          </a:p>
        </p:txBody>
      </p:sp>
      <p:sp>
        <p:nvSpPr>
          <p:cNvPr id="2274336" name="Rectangle 32"/>
          <p:cNvSpPr>
            <a:spLocks noChangeArrowheads="1"/>
          </p:cNvSpPr>
          <p:nvPr/>
        </p:nvSpPr>
        <p:spPr bwMode="auto">
          <a:xfrm>
            <a:off x="6236018" y="4199709"/>
            <a:ext cx="1371600" cy="1295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7" name="AutoShape 33"/>
          <p:cNvSpPr>
            <a:spLocks noChangeArrowheads="1"/>
          </p:cNvSpPr>
          <p:nvPr/>
        </p:nvSpPr>
        <p:spPr bwMode="auto">
          <a:xfrm>
            <a:off x="7531418" y="4580709"/>
            <a:ext cx="152400" cy="152400"/>
          </a:xfrm>
          <a:prstGeom prst="flowChartSummingJunction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38" name="Freeform 34"/>
          <p:cNvSpPr>
            <a:spLocks/>
          </p:cNvSpPr>
          <p:nvPr/>
        </p:nvSpPr>
        <p:spPr bwMode="auto">
          <a:xfrm>
            <a:off x="6007418" y="4110809"/>
            <a:ext cx="1905000" cy="698500"/>
          </a:xfrm>
          <a:custGeom>
            <a:avLst/>
            <a:gdLst>
              <a:gd name="T0" fmla="*/ 1200 w 1200"/>
              <a:gd name="T1" fmla="*/ 440 h 440"/>
              <a:gd name="T2" fmla="*/ 576 w 1200"/>
              <a:gd name="T3" fmla="*/ 8 h 440"/>
              <a:gd name="T4" fmla="*/ 0 w 1200"/>
              <a:gd name="T5" fmla="*/ 392 h 440"/>
              <a:gd name="T6" fmla="*/ 0 60000 65536"/>
              <a:gd name="T7" fmla="*/ 0 60000 65536"/>
              <a:gd name="T8" fmla="*/ 0 60000 65536"/>
              <a:gd name="T9" fmla="*/ 0 w 1200"/>
              <a:gd name="T10" fmla="*/ 0 h 440"/>
              <a:gd name="T11" fmla="*/ 1200 w 120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40">
                <a:moveTo>
                  <a:pt x="1200" y="440"/>
                </a:moveTo>
                <a:cubicBezTo>
                  <a:pt x="988" y="228"/>
                  <a:pt x="776" y="16"/>
                  <a:pt x="576" y="8"/>
                </a:cubicBezTo>
                <a:cubicBezTo>
                  <a:pt x="376" y="0"/>
                  <a:pt x="188" y="196"/>
                  <a:pt x="0" y="3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4339" name="AutoShape 35"/>
          <p:cNvSpPr>
            <a:spLocks noChangeArrowheads="1"/>
          </p:cNvSpPr>
          <p:nvPr/>
        </p:nvSpPr>
        <p:spPr bwMode="auto">
          <a:xfrm>
            <a:off x="6083618" y="4885509"/>
            <a:ext cx="152400" cy="152400"/>
          </a:xfrm>
          <a:prstGeom prst="flowChartSummingJunction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4340" name="Freeform 36"/>
          <p:cNvSpPr>
            <a:spLocks/>
          </p:cNvSpPr>
          <p:nvPr/>
        </p:nvSpPr>
        <p:spPr bwMode="auto">
          <a:xfrm>
            <a:off x="5896293" y="4791847"/>
            <a:ext cx="1905000" cy="838200"/>
          </a:xfrm>
          <a:custGeom>
            <a:avLst/>
            <a:gdLst>
              <a:gd name="T0" fmla="*/ 0 w 1200"/>
              <a:gd name="T1" fmla="*/ 0 h 528"/>
              <a:gd name="T2" fmla="*/ 624 w 1200"/>
              <a:gd name="T3" fmla="*/ 528 h 528"/>
              <a:gd name="T4" fmla="*/ 1200 w 1200"/>
              <a:gd name="T5" fmla="*/ 0 h 528"/>
              <a:gd name="T6" fmla="*/ 0 60000 65536"/>
              <a:gd name="T7" fmla="*/ 0 60000 65536"/>
              <a:gd name="T8" fmla="*/ 0 60000 65536"/>
              <a:gd name="T9" fmla="*/ 0 w 1200"/>
              <a:gd name="T10" fmla="*/ 0 h 528"/>
              <a:gd name="T11" fmla="*/ 1200 w 1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528">
                <a:moveTo>
                  <a:pt x="0" y="0"/>
                </a:moveTo>
                <a:cubicBezTo>
                  <a:pt x="212" y="264"/>
                  <a:pt x="424" y="528"/>
                  <a:pt x="624" y="528"/>
                </a:cubicBezTo>
                <a:cubicBezTo>
                  <a:pt x="824" y="528"/>
                  <a:pt x="1012" y="264"/>
                  <a:pt x="120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7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7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7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7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7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20" grpId="0" animBg="1"/>
      <p:bldP spid="2274334" grpId="0" animBg="1"/>
      <p:bldP spid="2274336" grpId="0" animBg="1"/>
      <p:bldP spid="2274336" grpId="1" animBg="1"/>
      <p:bldP spid="2274337" grpId="0" animBg="1"/>
      <p:bldP spid="2274337" grpId="1" animBg="1"/>
      <p:bldP spid="2274338" grpId="0" animBg="1"/>
      <p:bldP spid="2274339" grpId="0" animBg="1"/>
      <p:bldP spid="2274339" grpId="1" animBg="1"/>
      <p:bldP spid="22743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7E11B-DDA1-416A-AEC2-B1031668248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Inserting </a:t>
            </a:r>
            <a:r>
              <a:rPr lang="en-US" altLang="zh-TW" smtClean="0"/>
              <a:t>A</a:t>
            </a:r>
            <a:r>
              <a:rPr lang="en-US" altLang="zh-TW" smtClean="0">
                <a:ea typeface="新細明體" pitchFamily="18" charset="-120"/>
              </a:rPr>
              <a:t>f</a:t>
            </a:r>
            <a:r>
              <a:rPr lang="en-US" altLang="zh-TW" smtClean="0"/>
              <a:t>ter an Element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474" y="1776413"/>
            <a:ext cx="7848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insetAfter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): returns position </a:t>
            </a:r>
            <a:r>
              <a:rPr lang="en-US" altLang="zh-TW" b="1" i="1" dirty="0" smtClean="0">
                <a:ea typeface="新細明體" pitchFamily="18" charset="-120"/>
              </a:rPr>
              <a:t>q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062161"/>
            <a:ext cx="5791200" cy="1447800"/>
            <a:chOff x="768" y="1152"/>
            <a:chExt cx="3648" cy="912"/>
          </a:xfrm>
        </p:grpSpPr>
        <p:sp>
          <p:nvSpPr>
            <p:cNvPr id="30803" name="Text Box 5"/>
            <p:cNvSpPr txBox="1">
              <a:spLocks noChangeArrowheads="1"/>
            </p:cNvSpPr>
            <p:nvPr/>
          </p:nvSpPr>
          <p:spPr bwMode="auto">
            <a:xfrm>
              <a:off x="2496" y="115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  <p:sp>
          <p:nvSpPr>
            <p:cNvPr id="30804" name="Rectangle 6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5" name="Rectangle 7"/>
            <p:cNvSpPr>
              <a:spLocks noChangeArrowheads="1"/>
            </p:cNvSpPr>
            <p:nvPr/>
          </p:nvSpPr>
          <p:spPr bwMode="auto">
            <a:xfrm>
              <a:off x="153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6" name="Rectangle 8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7" name="Freeform 9"/>
            <p:cNvSpPr>
              <a:spLocks/>
            </p:cNvSpPr>
            <p:nvPr/>
          </p:nvSpPr>
          <p:spPr bwMode="auto">
            <a:xfrm>
              <a:off x="1824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8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09" name="Rectangle 11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0" name="Rectangle 12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1" name="Freeform 13"/>
            <p:cNvSpPr>
              <a:spLocks/>
            </p:cNvSpPr>
            <p:nvPr/>
          </p:nvSpPr>
          <p:spPr bwMode="auto">
            <a:xfrm>
              <a:off x="2784" y="154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0812" name="Group 14"/>
            <p:cNvGrpSpPr>
              <a:grpSpLocks/>
            </p:cNvGrpSpPr>
            <p:nvPr/>
          </p:nvGrpSpPr>
          <p:grpSpPr bwMode="auto">
            <a:xfrm>
              <a:off x="3264" y="1536"/>
              <a:ext cx="576" cy="192"/>
              <a:chOff x="4224" y="1728"/>
              <a:chExt cx="576" cy="192"/>
            </a:xfrm>
          </p:grpSpPr>
          <p:sp>
            <p:nvSpPr>
              <p:cNvPr id="30827" name="Rectangle 15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8" name="Rectangle 16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9" name="Rectangle 17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813" name="Freeform 18"/>
            <p:cNvSpPr>
              <a:spLocks/>
            </p:cNvSpPr>
            <p:nvPr/>
          </p:nvSpPr>
          <p:spPr bwMode="auto">
            <a:xfrm rot="10800000">
              <a:off x="1920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4" name="Freeform 19"/>
            <p:cNvSpPr>
              <a:spLocks/>
            </p:cNvSpPr>
            <p:nvPr/>
          </p:nvSpPr>
          <p:spPr bwMode="auto">
            <a:xfrm rot="10800000">
              <a:off x="2880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5" name="Freeform 20"/>
            <p:cNvSpPr>
              <a:spLocks/>
            </p:cNvSpPr>
            <p:nvPr/>
          </p:nvSpPr>
          <p:spPr bwMode="auto">
            <a:xfrm>
              <a:off x="1586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6" name="Freeform 21"/>
            <p:cNvSpPr>
              <a:spLocks/>
            </p:cNvSpPr>
            <p:nvPr/>
          </p:nvSpPr>
          <p:spPr bwMode="auto">
            <a:xfrm>
              <a:off x="2544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7" name="Freeform 22"/>
            <p:cNvSpPr>
              <a:spLocks/>
            </p:cNvSpPr>
            <p:nvPr/>
          </p:nvSpPr>
          <p:spPr bwMode="auto">
            <a:xfrm>
              <a:off x="3500" y="1632"/>
              <a:ext cx="100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18" name="Rectangle 23"/>
            <p:cNvSpPr>
              <a:spLocks noChangeArrowheads="1"/>
            </p:cNvSpPr>
            <p:nvPr/>
          </p:nvSpPr>
          <p:spPr bwMode="auto">
            <a:xfrm>
              <a:off x="422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9" name="Rectangle 24"/>
            <p:cNvSpPr>
              <a:spLocks noChangeArrowheads="1"/>
            </p:cNvSpPr>
            <p:nvPr/>
          </p:nvSpPr>
          <p:spPr bwMode="auto">
            <a:xfrm>
              <a:off x="76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20" name="Freeform 25"/>
            <p:cNvSpPr>
              <a:spLocks/>
            </p:cNvSpPr>
            <p:nvPr/>
          </p:nvSpPr>
          <p:spPr bwMode="auto">
            <a:xfrm>
              <a:off x="3744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1" name="Freeform 26"/>
            <p:cNvSpPr>
              <a:spLocks/>
            </p:cNvSpPr>
            <p:nvPr/>
          </p:nvSpPr>
          <p:spPr bwMode="auto">
            <a:xfrm rot="10800000">
              <a:off x="3840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2" name="Freeform 27"/>
            <p:cNvSpPr>
              <a:spLocks/>
            </p:cNvSpPr>
            <p:nvPr/>
          </p:nvSpPr>
          <p:spPr bwMode="auto">
            <a:xfrm>
              <a:off x="864" y="153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3" name="Freeform 28"/>
            <p:cNvSpPr>
              <a:spLocks/>
            </p:cNvSpPr>
            <p:nvPr/>
          </p:nvSpPr>
          <p:spPr bwMode="auto">
            <a:xfrm rot="10800000">
              <a:off x="960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4" name="Text Box 29"/>
            <p:cNvSpPr txBox="1">
              <a:spLocks noChangeArrowheads="1"/>
            </p:cNvSpPr>
            <p:nvPr/>
          </p:nvSpPr>
          <p:spPr bwMode="auto">
            <a:xfrm>
              <a:off x="168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825" name="Text Box 30"/>
            <p:cNvSpPr txBox="1">
              <a:spLocks noChangeArrowheads="1"/>
            </p:cNvSpPr>
            <p:nvPr/>
          </p:nvSpPr>
          <p:spPr bwMode="auto">
            <a:xfrm>
              <a:off x="264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826" name="Text Box 31"/>
            <p:cNvSpPr txBox="1">
              <a:spLocks noChangeArrowheads="1"/>
            </p:cNvSpPr>
            <p:nvPr/>
          </p:nvSpPr>
          <p:spPr bwMode="auto">
            <a:xfrm>
              <a:off x="360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2286624" name="Freeform 32"/>
          <p:cNvSpPr>
            <a:spLocks/>
          </p:cNvSpPr>
          <p:nvPr/>
        </p:nvSpPr>
        <p:spPr bwMode="auto">
          <a:xfrm>
            <a:off x="6005513" y="3762373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25" name="Freeform 33"/>
          <p:cNvSpPr>
            <a:spLocks/>
          </p:cNvSpPr>
          <p:nvPr/>
        </p:nvSpPr>
        <p:spPr bwMode="auto">
          <a:xfrm>
            <a:off x="6156326" y="3933824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291513" y="3781423"/>
            <a:ext cx="1828800" cy="838200"/>
            <a:chOff x="4224" y="2400"/>
            <a:chExt cx="1152" cy="528"/>
          </a:xfrm>
        </p:grpSpPr>
        <p:grpSp>
          <p:nvGrpSpPr>
            <p:cNvPr id="30794" name="Group 35"/>
            <p:cNvGrpSpPr>
              <a:grpSpLocks/>
            </p:cNvGrpSpPr>
            <p:nvPr/>
          </p:nvGrpSpPr>
          <p:grpSpPr bwMode="auto">
            <a:xfrm>
              <a:off x="4224" y="2400"/>
              <a:ext cx="576" cy="192"/>
              <a:chOff x="4224" y="1728"/>
              <a:chExt cx="576" cy="192"/>
            </a:xfrm>
          </p:grpSpPr>
          <p:sp>
            <p:nvSpPr>
              <p:cNvPr id="30800" name="Rectangle 36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1" name="Rectangle 37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2" name="Rectangle 38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95" name="Freeform 39"/>
            <p:cNvSpPr>
              <a:spLocks/>
            </p:cNvSpPr>
            <p:nvPr/>
          </p:nvSpPr>
          <p:spPr bwMode="auto">
            <a:xfrm>
              <a:off x="4460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6" name="Rectangle 40"/>
            <p:cNvSpPr>
              <a:spLocks noChangeArrowheads="1"/>
            </p:cNvSpPr>
            <p:nvPr/>
          </p:nvSpPr>
          <p:spPr bwMode="auto">
            <a:xfrm>
              <a:off x="518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7" name="Freeform 41"/>
            <p:cNvSpPr>
              <a:spLocks/>
            </p:cNvSpPr>
            <p:nvPr/>
          </p:nvSpPr>
          <p:spPr bwMode="auto">
            <a:xfrm>
              <a:off x="4704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8" name="Freeform 42"/>
            <p:cNvSpPr>
              <a:spLocks/>
            </p:cNvSpPr>
            <p:nvPr/>
          </p:nvSpPr>
          <p:spPr bwMode="auto">
            <a:xfrm rot="10800000">
              <a:off x="4800" y="24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9" name="Text Box 43"/>
            <p:cNvSpPr txBox="1">
              <a:spLocks noChangeArrowheads="1"/>
            </p:cNvSpPr>
            <p:nvPr/>
          </p:nvSpPr>
          <p:spPr bwMode="auto">
            <a:xfrm>
              <a:off x="456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05113" y="3324223"/>
            <a:ext cx="3352800" cy="1295400"/>
            <a:chOff x="768" y="2112"/>
            <a:chExt cx="2112" cy="816"/>
          </a:xfrm>
        </p:grpSpPr>
        <p:sp>
          <p:nvSpPr>
            <p:cNvPr id="30778" name="Rectangle 45"/>
            <p:cNvSpPr>
              <a:spLocks noChangeArrowheads="1"/>
            </p:cNvSpPr>
            <p:nvPr/>
          </p:nvSpPr>
          <p:spPr bwMode="auto">
            <a:xfrm>
              <a:off x="134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9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0" name="Rectangle 47"/>
            <p:cNvSpPr>
              <a:spLocks noChangeArrowheads="1"/>
            </p:cNvSpPr>
            <p:nvPr/>
          </p:nvSpPr>
          <p:spPr bwMode="auto">
            <a:xfrm>
              <a:off x="172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1" name="Freeform 48"/>
            <p:cNvSpPr>
              <a:spLocks/>
            </p:cNvSpPr>
            <p:nvPr/>
          </p:nvSpPr>
          <p:spPr bwMode="auto">
            <a:xfrm>
              <a:off x="1824" y="240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2" name="Rectangle 49"/>
            <p:cNvSpPr>
              <a:spLocks noChangeArrowheads="1"/>
            </p:cNvSpPr>
            <p:nvPr/>
          </p:nvSpPr>
          <p:spPr bwMode="auto">
            <a:xfrm>
              <a:off x="2304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3" name="Rectangle 50"/>
            <p:cNvSpPr>
              <a:spLocks noChangeArrowheads="1"/>
            </p:cNvSpPr>
            <p:nvPr/>
          </p:nvSpPr>
          <p:spPr bwMode="auto">
            <a:xfrm>
              <a:off x="249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4" name="Rectangle 51"/>
            <p:cNvSpPr>
              <a:spLocks noChangeArrowheads="1"/>
            </p:cNvSpPr>
            <p:nvPr/>
          </p:nvSpPr>
          <p:spPr bwMode="auto">
            <a:xfrm>
              <a:off x="268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5" name="Freeform 52"/>
            <p:cNvSpPr>
              <a:spLocks/>
            </p:cNvSpPr>
            <p:nvPr/>
          </p:nvSpPr>
          <p:spPr bwMode="auto">
            <a:xfrm rot="10800000">
              <a:off x="1920" y="250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6" name="Freeform 53"/>
            <p:cNvSpPr>
              <a:spLocks/>
            </p:cNvSpPr>
            <p:nvPr/>
          </p:nvSpPr>
          <p:spPr bwMode="auto">
            <a:xfrm>
              <a:off x="1586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7" name="Freeform 54"/>
            <p:cNvSpPr>
              <a:spLocks/>
            </p:cNvSpPr>
            <p:nvPr/>
          </p:nvSpPr>
          <p:spPr bwMode="auto">
            <a:xfrm>
              <a:off x="2544" y="2496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8" name="Rectangle 55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9" name="Freeform 56"/>
            <p:cNvSpPr>
              <a:spLocks/>
            </p:cNvSpPr>
            <p:nvPr/>
          </p:nvSpPr>
          <p:spPr bwMode="auto">
            <a:xfrm>
              <a:off x="864" y="240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0" name="Freeform 57"/>
            <p:cNvSpPr>
              <a:spLocks/>
            </p:cNvSpPr>
            <p:nvPr/>
          </p:nvSpPr>
          <p:spPr bwMode="auto">
            <a:xfrm rot="10800000">
              <a:off x="960" y="24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1" name="Text Box 58"/>
            <p:cNvSpPr txBox="1">
              <a:spLocks noChangeArrowheads="1"/>
            </p:cNvSpPr>
            <p:nvPr/>
          </p:nvSpPr>
          <p:spPr bwMode="auto">
            <a:xfrm>
              <a:off x="168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792" name="Text Box 59"/>
            <p:cNvSpPr txBox="1">
              <a:spLocks noChangeArrowheads="1"/>
            </p:cNvSpPr>
            <p:nvPr/>
          </p:nvSpPr>
          <p:spPr bwMode="auto">
            <a:xfrm>
              <a:off x="2640" y="26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793" name="Text Box 60"/>
            <p:cNvSpPr txBox="1">
              <a:spLocks noChangeArrowheads="1"/>
            </p:cNvSpPr>
            <p:nvPr/>
          </p:nvSpPr>
          <p:spPr bwMode="auto">
            <a:xfrm>
              <a:off x="2496" y="211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803118" y="5087937"/>
            <a:ext cx="7315200" cy="1295400"/>
            <a:chOff x="768" y="3264"/>
            <a:chExt cx="4608" cy="816"/>
          </a:xfrm>
        </p:grpSpPr>
        <p:sp>
          <p:nvSpPr>
            <p:cNvPr id="30746" name="Rectangle 62"/>
            <p:cNvSpPr>
              <a:spLocks noChangeArrowheads="1"/>
            </p:cNvSpPr>
            <p:nvPr/>
          </p:nvSpPr>
          <p:spPr bwMode="auto">
            <a:xfrm>
              <a:off x="13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7" name="Rectangle 63"/>
            <p:cNvSpPr>
              <a:spLocks noChangeArrowheads="1"/>
            </p:cNvSpPr>
            <p:nvPr/>
          </p:nvSpPr>
          <p:spPr bwMode="auto">
            <a:xfrm>
              <a:off x="153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8" name="Rectangle 64"/>
            <p:cNvSpPr>
              <a:spLocks noChangeArrowheads="1"/>
            </p:cNvSpPr>
            <p:nvPr/>
          </p:nvSpPr>
          <p:spPr bwMode="auto">
            <a:xfrm>
              <a:off x="172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9" name="Freeform 65"/>
            <p:cNvSpPr>
              <a:spLocks/>
            </p:cNvSpPr>
            <p:nvPr/>
          </p:nvSpPr>
          <p:spPr bwMode="auto">
            <a:xfrm>
              <a:off x="1824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0" name="Rectangle 66"/>
            <p:cNvSpPr>
              <a:spLocks noChangeArrowheads="1"/>
            </p:cNvSpPr>
            <p:nvPr/>
          </p:nvSpPr>
          <p:spPr bwMode="auto">
            <a:xfrm>
              <a:off x="230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1" name="Rectangle 67"/>
            <p:cNvSpPr>
              <a:spLocks noChangeArrowheads="1"/>
            </p:cNvSpPr>
            <p:nvPr/>
          </p:nvSpPr>
          <p:spPr bwMode="auto">
            <a:xfrm>
              <a:off x="249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2" name="Rectangle 68"/>
            <p:cNvSpPr>
              <a:spLocks noChangeArrowheads="1"/>
            </p:cNvSpPr>
            <p:nvPr/>
          </p:nvSpPr>
          <p:spPr bwMode="auto">
            <a:xfrm>
              <a:off x="268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3" name="Rectangle 69"/>
            <p:cNvSpPr>
              <a:spLocks noChangeArrowheads="1"/>
            </p:cNvSpPr>
            <p:nvPr/>
          </p:nvSpPr>
          <p:spPr bwMode="auto">
            <a:xfrm>
              <a:off x="326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4" name="Rectangle 70"/>
            <p:cNvSpPr>
              <a:spLocks noChangeArrowheads="1"/>
            </p:cNvSpPr>
            <p:nvPr/>
          </p:nvSpPr>
          <p:spPr bwMode="auto">
            <a:xfrm>
              <a:off x="345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5" name="Rectangle 71"/>
            <p:cNvSpPr>
              <a:spLocks noChangeArrowheads="1"/>
            </p:cNvSpPr>
            <p:nvPr/>
          </p:nvSpPr>
          <p:spPr bwMode="auto">
            <a:xfrm>
              <a:off x="364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6" name="Freeform 72"/>
            <p:cNvSpPr>
              <a:spLocks/>
            </p:cNvSpPr>
            <p:nvPr/>
          </p:nvSpPr>
          <p:spPr bwMode="auto">
            <a:xfrm>
              <a:off x="3744" y="356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7" name="Rectangle 73"/>
            <p:cNvSpPr>
              <a:spLocks noChangeArrowheads="1"/>
            </p:cNvSpPr>
            <p:nvPr/>
          </p:nvSpPr>
          <p:spPr bwMode="auto">
            <a:xfrm>
              <a:off x="42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8" name="Rectangle 74"/>
            <p:cNvSpPr>
              <a:spLocks noChangeArrowheads="1"/>
            </p:cNvSpPr>
            <p:nvPr/>
          </p:nvSpPr>
          <p:spPr bwMode="auto">
            <a:xfrm>
              <a:off x="4416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9" name="Rectangle 75"/>
            <p:cNvSpPr>
              <a:spLocks noChangeArrowheads="1"/>
            </p:cNvSpPr>
            <p:nvPr/>
          </p:nvSpPr>
          <p:spPr bwMode="auto">
            <a:xfrm>
              <a:off x="460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0" name="Freeform 76"/>
            <p:cNvSpPr>
              <a:spLocks/>
            </p:cNvSpPr>
            <p:nvPr/>
          </p:nvSpPr>
          <p:spPr bwMode="auto">
            <a:xfrm rot="10800000">
              <a:off x="1920" y="365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1" name="Freeform 77"/>
            <p:cNvSpPr>
              <a:spLocks/>
            </p:cNvSpPr>
            <p:nvPr/>
          </p:nvSpPr>
          <p:spPr bwMode="auto">
            <a:xfrm rot="10800000">
              <a:off x="288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2" name="Freeform 78"/>
            <p:cNvSpPr>
              <a:spLocks/>
            </p:cNvSpPr>
            <p:nvPr/>
          </p:nvSpPr>
          <p:spPr bwMode="auto">
            <a:xfrm>
              <a:off x="1586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3" name="Freeform 79"/>
            <p:cNvSpPr>
              <a:spLocks/>
            </p:cNvSpPr>
            <p:nvPr/>
          </p:nvSpPr>
          <p:spPr bwMode="auto">
            <a:xfrm>
              <a:off x="2544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4" name="Freeform 80"/>
            <p:cNvSpPr>
              <a:spLocks/>
            </p:cNvSpPr>
            <p:nvPr/>
          </p:nvSpPr>
          <p:spPr bwMode="auto">
            <a:xfrm>
              <a:off x="3502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5" name="Freeform 81"/>
            <p:cNvSpPr>
              <a:spLocks/>
            </p:cNvSpPr>
            <p:nvPr/>
          </p:nvSpPr>
          <p:spPr bwMode="auto">
            <a:xfrm>
              <a:off x="4460" y="364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6" name="Rectangle 82"/>
            <p:cNvSpPr>
              <a:spLocks noChangeArrowheads="1"/>
            </p:cNvSpPr>
            <p:nvPr/>
          </p:nvSpPr>
          <p:spPr bwMode="auto">
            <a:xfrm>
              <a:off x="51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7" name="Rectangle 83"/>
            <p:cNvSpPr>
              <a:spLocks noChangeArrowheads="1"/>
            </p:cNvSpPr>
            <p:nvPr/>
          </p:nvSpPr>
          <p:spPr bwMode="auto">
            <a:xfrm>
              <a:off x="768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8" name="Freeform 84"/>
            <p:cNvSpPr>
              <a:spLocks/>
            </p:cNvSpPr>
            <p:nvPr/>
          </p:nvSpPr>
          <p:spPr bwMode="auto">
            <a:xfrm>
              <a:off x="4704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9" name="Freeform 85"/>
            <p:cNvSpPr>
              <a:spLocks/>
            </p:cNvSpPr>
            <p:nvPr/>
          </p:nvSpPr>
          <p:spPr bwMode="auto">
            <a:xfrm rot="10800000">
              <a:off x="480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0" name="Freeform 86"/>
            <p:cNvSpPr>
              <a:spLocks/>
            </p:cNvSpPr>
            <p:nvPr/>
          </p:nvSpPr>
          <p:spPr bwMode="auto">
            <a:xfrm>
              <a:off x="864" y="355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1" name="Freeform 87"/>
            <p:cNvSpPr>
              <a:spLocks/>
            </p:cNvSpPr>
            <p:nvPr/>
          </p:nvSpPr>
          <p:spPr bwMode="auto">
            <a:xfrm rot="10800000">
              <a:off x="960" y="364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2" name="Text Box 88"/>
            <p:cNvSpPr txBox="1">
              <a:spLocks noChangeArrowheads="1"/>
            </p:cNvSpPr>
            <p:nvPr/>
          </p:nvSpPr>
          <p:spPr bwMode="auto">
            <a:xfrm>
              <a:off x="168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773" name="Text Box 89"/>
            <p:cNvSpPr txBox="1">
              <a:spLocks noChangeArrowheads="1"/>
            </p:cNvSpPr>
            <p:nvPr/>
          </p:nvSpPr>
          <p:spPr bwMode="auto">
            <a:xfrm>
              <a:off x="264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774" name="Text Box 90"/>
            <p:cNvSpPr txBox="1">
              <a:spLocks noChangeArrowheads="1"/>
            </p:cNvSpPr>
            <p:nvPr/>
          </p:nvSpPr>
          <p:spPr bwMode="auto">
            <a:xfrm>
              <a:off x="360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0775" name="Text Box 91"/>
            <p:cNvSpPr txBox="1">
              <a:spLocks noChangeArrowheads="1"/>
            </p:cNvSpPr>
            <p:nvPr/>
          </p:nvSpPr>
          <p:spPr bwMode="auto">
            <a:xfrm>
              <a:off x="4560" y="37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30776" name="Text Box 92"/>
            <p:cNvSpPr txBox="1">
              <a:spLocks noChangeArrowheads="1"/>
            </p:cNvSpPr>
            <p:nvPr/>
          </p:nvSpPr>
          <p:spPr bwMode="auto">
            <a:xfrm>
              <a:off x="2496" y="326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p</a:t>
              </a:r>
            </a:p>
          </p:txBody>
        </p:sp>
        <p:sp>
          <p:nvSpPr>
            <p:cNvPr id="30777" name="Text Box 93"/>
            <p:cNvSpPr txBox="1">
              <a:spLocks noChangeArrowheads="1"/>
            </p:cNvSpPr>
            <p:nvPr/>
          </p:nvSpPr>
          <p:spPr bwMode="auto">
            <a:xfrm>
              <a:off x="3456" y="326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</a:p>
          </p:txBody>
        </p:sp>
      </p:grp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6386513" y="4086223"/>
            <a:ext cx="1752600" cy="1143000"/>
            <a:chOff x="3024" y="2592"/>
            <a:chExt cx="1104" cy="720"/>
          </a:xfrm>
        </p:grpSpPr>
        <p:sp>
          <p:nvSpPr>
            <p:cNvPr id="30737" name="AutoShape 95"/>
            <p:cNvSpPr>
              <a:spLocks noChangeArrowheads="1"/>
            </p:cNvSpPr>
            <p:nvPr/>
          </p:nvSpPr>
          <p:spPr bwMode="auto">
            <a:xfrm>
              <a:off x="3024" y="2640"/>
              <a:ext cx="1104" cy="624"/>
            </a:xfrm>
            <a:prstGeom prst="roundRect">
              <a:avLst>
                <a:gd name="adj" fmla="val 30130"/>
              </a:avLst>
            </a:prstGeom>
            <a:solidFill>
              <a:schemeClr val="accent1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38" name="Group 96"/>
            <p:cNvGrpSpPr>
              <a:grpSpLocks/>
            </p:cNvGrpSpPr>
            <p:nvPr/>
          </p:nvGrpSpPr>
          <p:grpSpPr bwMode="auto">
            <a:xfrm>
              <a:off x="3264" y="2592"/>
              <a:ext cx="807" cy="720"/>
              <a:chOff x="3264" y="2592"/>
              <a:chExt cx="807" cy="720"/>
            </a:xfrm>
          </p:grpSpPr>
          <p:sp>
            <p:nvSpPr>
              <p:cNvPr id="30739" name="Text Box 97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/>
                  <a:t>X</a:t>
                </a:r>
              </a:p>
            </p:txBody>
          </p:sp>
          <p:grpSp>
            <p:nvGrpSpPr>
              <p:cNvPr id="30740" name="Group 98"/>
              <p:cNvGrpSpPr>
                <a:grpSpLocks/>
              </p:cNvGrpSpPr>
              <p:nvPr/>
            </p:nvGrpSpPr>
            <p:grpSpPr bwMode="auto">
              <a:xfrm>
                <a:off x="3264" y="2592"/>
                <a:ext cx="807" cy="384"/>
                <a:chOff x="3264" y="2592"/>
                <a:chExt cx="807" cy="384"/>
              </a:xfrm>
            </p:grpSpPr>
            <p:sp>
              <p:nvSpPr>
                <p:cNvPr id="30742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4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56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48" y="278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840" y="2592"/>
                  <a:ext cx="23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zh-TW" sz="2400" i="1"/>
                    <a:t>q</a:t>
                  </a:r>
                </a:p>
              </p:txBody>
            </p:sp>
          </p:grpSp>
          <p:sp>
            <p:nvSpPr>
              <p:cNvPr id="30741" name="Freeform 103"/>
              <p:cNvSpPr>
                <a:spLocks/>
              </p:cNvSpPr>
              <p:nvPr/>
            </p:nvSpPr>
            <p:spPr bwMode="auto">
              <a:xfrm>
                <a:off x="3502" y="2880"/>
                <a:ext cx="94" cy="288"/>
              </a:xfrm>
              <a:custGeom>
                <a:avLst/>
                <a:gdLst>
                  <a:gd name="T0" fmla="*/ 46 w 106"/>
                  <a:gd name="T1" fmla="*/ 0 h 348"/>
                  <a:gd name="T2" fmla="*/ 10 w 106"/>
                  <a:gd name="T3" fmla="*/ 186 h 348"/>
                  <a:gd name="T4" fmla="*/ 106 w 106"/>
                  <a:gd name="T5" fmla="*/ 348 h 34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348"/>
                  <a:gd name="T11" fmla="*/ 106 w 106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348">
                    <a:moveTo>
                      <a:pt x="46" y="0"/>
                    </a:moveTo>
                    <a:cubicBezTo>
                      <a:pt x="40" y="31"/>
                      <a:pt x="0" y="128"/>
                      <a:pt x="10" y="186"/>
                    </a:cubicBezTo>
                    <a:cubicBezTo>
                      <a:pt x="20" y="244"/>
                      <a:pt x="86" y="314"/>
                      <a:pt x="106" y="348"/>
                    </a:cubicBezTo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chemeClr val="tx2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86696" name="Freeform 104"/>
          <p:cNvSpPr>
            <a:spLocks/>
          </p:cNvSpPr>
          <p:nvPr/>
        </p:nvSpPr>
        <p:spPr bwMode="auto">
          <a:xfrm>
            <a:off x="6005513" y="4086223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7" name="Freeform 105"/>
          <p:cNvSpPr>
            <a:spLocks/>
          </p:cNvSpPr>
          <p:nvPr/>
        </p:nvSpPr>
        <p:spPr bwMode="auto">
          <a:xfrm flipH="1">
            <a:off x="7529513" y="4086223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8" name="Freeform 106"/>
          <p:cNvSpPr>
            <a:spLocks/>
          </p:cNvSpPr>
          <p:nvPr/>
        </p:nvSpPr>
        <p:spPr bwMode="auto">
          <a:xfrm rot="10800000">
            <a:off x="7679918" y="569753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6699" name="Freeform 107"/>
          <p:cNvSpPr>
            <a:spLocks/>
          </p:cNvSpPr>
          <p:nvPr/>
        </p:nvSpPr>
        <p:spPr bwMode="auto">
          <a:xfrm>
            <a:off x="6003518" y="554513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8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8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8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8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28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28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8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8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624" grpId="0" animBg="1"/>
      <p:bldP spid="2286624" grpId="1" animBg="1"/>
      <p:bldP spid="2286625" grpId="0" animBg="1"/>
      <p:bldP spid="2286625" grpId="1" animBg="1"/>
      <p:bldP spid="2286696" grpId="0" animBg="1"/>
      <p:bldP spid="2286697" grpId="0" animBg="1"/>
      <p:bldP spid="2286698" grpId="0" animBg="1"/>
      <p:bldP spid="22866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EF32-58BD-41D0-BE21-A1293BC0674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Deleti</a:t>
            </a:r>
            <a:r>
              <a:rPr lang="en-US" altLang="zh-TW" dirty="0" smtClean="0"/>
              <a:t>ng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dirty="0" smtClean="0"/>
              <a:t>E</a:t>
            </a:r>
            <a:r>
              <a:rPr lang="en-US" altLang="zh-TW" dirty="0" smtClean="0">
                <a:ea typeface="新細明體" pitchFamily="18" charset="-120"/>
              </a:rPr>
              <a:t>lement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6688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delete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) </a:t>
            </a:r>
            <a:r>
              <a:rPr lang="en-US" altLang="zh-TW" dirty="0" smtClean="0"/>
              <a:t>:</a:t>
            </a:r>
          </a:p>
        </p:txBody>
      </p:sp>
      <p:sp>
        <p:nvSpPr>
          <p:cNvPr id="2290692" name="AutoShape 4"/>
          <p:cNvSpPr>
            <a:spLocks noChangeArrowheads="1"/>
          </p:cNvSpPr>
          <p:nvPr/>
        </p:nvSpPr>
        <p:spPr bwMode="auto">
          <a:xfrm>
            <a:off x="7810500" y="1881188"/>
            <a:ext cx="1752600" cy="1295400"/>
          </a:xfrm>
          <a:prstGeom prst="roundRect">
            <a:avLst>
              <a:gd name="adj" fmla="val 30130"/>
            </a:avLst>
          </a:prstGeom>
          <a:solidFill>
            <a:schemeClr val="accent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3657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962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267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4" name="Freeform 8"/>
          <p:cNvSpPr>
            <a:spLocks/>
          </p:cNvSpPr>
          <p:nvPr/>
        </p:nvSpPr>
        <p:spPr bwMode="auto">
          <a:xfrm>
            <a:off x="4419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5181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5486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5791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8" name="Freeform 12"/>
          <p:cNvSpPr>
            <a:spLocks/>
          </p:cNvSpPr>
          <p:nvPr/>
        </p:nvSpPr>
        <p:spPr bwMode="auto">
          <a:xfrm>
            <a:off x="5943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6705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0" name="Rectangle 14"/>
          <p:cNvSpPr>
            <a:spLocks noChangeArrowheads="1"/>
          </p:cNvSpPr>
          <p:nvPr/>
        </p:nvSpPr>
        <p:spPr bwMode="auto">
          <a:xfrm>
            <a:off x="7010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7315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2" name="Freeform 16"/>
          <p:cNvSpPr>
            <a:spLocks/>
          </p:cNvSpPr>
          <p:nvPr/>
        </p:nvSpPr>
        <p:spPr bwMode="auto">
          <a:xfrm>
            <a:off x="7467600" y="23526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3" name="Rectangle 17"/>
          <p:cNvSpPr>
            <a:spLocks noChangeArrowheads="1"/>
          </p:cNvSpPr>
          <p:nvPr/>
        </p:nvSpPr>
        <p:spPr bwMode="auto">
          <a:xfrm>
            <a:off x="8229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85344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8839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6" name="Freeform 20"/>
          <p:cNvSpPr>
            <a:spLocks/>
          </p:cNvSpPr>
          <p:nvPr/>
        </p:nvSpPr>
        <p:spPr bwMode="auto">
          <a:xfrm rot="10800000">
            <a:off x="4572000" y="25050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7" name="Freeform 21"/>
          <p:cNvSpPr>
            <a:spLocks/>
          </p:cNvSpPr>
          <p:nvPr/>
        </p:nvSpPr>
        <p:spPr bwMode="auto">
          <a:xfrm rot="10800000">
            <a:off x="6096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8" name="Freeform 22"/>
          <p:cNvSpPr>
            <a:spLocks/>
          </p:cNvSpPr>
          <p:nvPr/>
        </p:nvSpPr>
        <p:spPr bwMode="auto">
          <a:xfrm rot="10800000">
            <a:off x="7620000" y="2505076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Freeform 23"/>
          <p:cNvSpPr>
            <a:spLocks/>
          </p:cNvSpPr>
          <p:nvPr/>
        </p:nvSpPr>
        <p:spPr bwMode="auto">
          <a:xfrm>
            <a:off x="4041776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Freeform 24"/>
          <p:cNvSpPr>
            <a:spLocks/>
          </p:cNvSpPr>
          <p:nvPr/>
        </p:nvSpPr>
        <p:spPr bwMode="auto">
          <a:xfrm>
            <a:off x="5562601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Freeform 25"/>
          <p:cNvSpPr>
            <a:spLocks/>
          </p:cNvSpPr>
          <p:nvPr/>
        </p:nvSpPr>
        <p:spPr bwMode="auto">
          <a:xfrm>
            <a:off x="7083426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2" name="Freeform 26"/>
          <p:cNvSpPr>
            <a:spLocks/>
          </p:cNvSpPr>
          <p:nvPr/>
        </p:nvSpPr>
        <p:spPr bwMode="auto">
          <a:xfrm>
            <a:off x="8604251" y="2490788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Rectangle 27"/>
          <p:cNvSpPr>
            <a:spLocks noChangeArrowheads="1"/>
          </p:cNvSpPr>
          <p:nvPr/>
        </p:nvSpPr>
        <p:spPr bwMode="auto">
          <a:xfrm>
            <a:off x="97536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4" name="Rectangle 28"/>
          <p:cNvSpPr>
            <a:spLocks noChangeArrowheads="1"/>
          </p:cNvSpPr>
          <p:nvPr/>
        </p:nvSpPr>
        <p:spPr bwMode="auto">
          <a:xfrm>
            <a:off x="2743200" y="23383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5" name="Freeform 29"/>
          <p:cNvSpPr>
            <a:spLocks/>
          </p:cNvSpPr>
          <p:nvPr/>
        </p:nvSpPr>
        <p:spPr bwMode="auto">
          <a:xfrm>
            <a:off x="8991600" y="23383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6" name="Freeform 30"/>
          <p:cNvSpPr>
            <a:spLocks/>
          </p:cNvSpPr>
          <p:nvPr/>
        </p:nvSpPr>
        <p:spPr bwMode="auto">
          <a:xfrm rot="10800000">
            <a:off x="9144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7" name="Freeform 31"/>
          <p:cNvSpPr>
            <a:spLocks/>
          </p:cNvSpPr>
          <p:nvPr/>
        </p:nvSpPr>
        <p:spPr bwMode="auto">
          <a:xfrm>
            <a:off x="2895600" y="23383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Freeform 32"/>
          <p:cNvSpPr>
            <a:spLocks/>
          </p:cNvSpPr>
          <p:nvPr/>
        </p:nvSpPr>
        <p:spPr bwMode="auto">
          <a:xfrm rot="10800000">
            <a:off x="3048000" y="24907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4191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5715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7239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8763001" y="27193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290725" name="Text Box 37"/>
          <p:cNvSpPr txBox="1">
            <a:spLocks noChangeArrowheads="1"/>
          </p:cNvSpPr>
          <p:nvPr/>
        </p:nvSpPr>
        <p:spPr bwMode="auto">
          <a:xfrm>
            <a:off x="8496301" y="180498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i="1"/>
              <a:t>p</a:t>
            </a:r>
          </a:p>
        </p:txBody>
      </p:sp>
      <p:sp>
        <p:nvSpPr>
          <p:cNvPr id="2290726" name="AutoShape 38"/>
          <p:cNvSpPr>
            <a:spLocks noChangeArrowheads="1"/>
          </p:cNvSpPr>
          <p:nvPr/>
        </p:nvSpPr>
        <p:spPr bwMode="auto">
          <a:xfrm>
            <a:off x="7810500" y="3962401"/>
            <a:ext cx="1752600" cy="1295400"/>
          </a:xfrm>
          <a:prstGeom prst="roundRect">
            <a:avLst>
              <a:gd name="adj" fmla="val 30130"/>
            </a:avLst>
          </a:prstGeom>
          <a:solidFill>
            <a:schemeClr val="accent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7" name="Rectangle 39"/>
          <p:cNvSpPr>
            <a:spLocks noChangeArrowheads="1"/>
          </p:cNvSpPr>
          <p:nvPr/>
        </p:nvSpPr>
        <p:spPr bwMode="auto">
          <a:xfrm>
            <a:off x="3657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8" name="Rectangle 40"/>
          <p:cNvSpPr>
            <a:spLocks noChangeArrowheads="1"/>
          </p:cNvSpPr>
          <p:nvPr/>
        </p:nvSpPr>
        <p:spPr bwMode="auto">
          <a:xfrm>
            <a:off x="3962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29" name="Rectangle 41"/>
          <p:cNvSpPr>
            <a:spLocks noChangeArrowheads="1"/>
          </p:cNvSpPr>
          <p:nvPr/>
        </p:nvSpPr>
        <p:spPr bwMode="auto">
          <a:xfrm>
            <a:off x="4267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0" name="Freeform 42"/>
          <p:cNvSpPr>
            <a:spLocks/>
          </p:cNvSpPr>
          <p:nvPr/>
        </p:nvSpPr>
        <p:spPr bwMode="auto">
          <a:xfrm>
            <a:off x="4419600" y="3443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1" name="Rectangle 43"/>
          <p:cNvSpPr>
            <a:spLocks noChangeArrowheads="1"/>
          </p:cNvSpPr>
          <p:nvPr/>
        </p:nvSpPr>
        <p:spPr bwMode="auto">
          <a:xfrm>
            <a:off x="5181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2" name="Rectangle 44"/>
          <p:cNvSpPr>
            <a:spLocks noChangeArrowheads="1"/>
          </p:cNvSpPr>
          <p:nvPr/>
        </p:nvSpPr>
        <p:spPr bwMode="auto">
          <a:xfrm>
            <a:off x="5486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3" name="Rectangle 45"/>
          <p:cNvSpPr>
            <a:spLocks noChangeArrowheads="1"/>
          </p:cNvSpPr>
          <p:nvPr/>
        </p:nvSpPr>
        <p:spPr bwMode="auto">
          <a:xfrm>
            <a:off x="5791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4" name="Freeform 46"/>
          <p:cNvSpPr>
            <a:spLocks/>
          </p:cNvSpPr>
          <p:nvPr/>
        </p:nvSpPr>
        <p:spPr bwMode="auto">
          <a:xfrm>
            <a:off x="5943600" y="3443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5" name="Rectangle 47"/>
          <p:cNvSpPr>
            <a:spLocks noChangeArrowheads="1"/>
          </p:cNvSpPr>
          <p:nvPr/>
        </p:nvSpPr>
        <p:spPr bwMode="auto">
          <a:xfrm>
            <a:off x="6705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6" name="Rectangle 48"/>
          <p:cNvSpPr>
            <a:spLocks noChangeArrowheads="1"/>
          </p:cNvSpPr>
          <p:nvPr/>
        </p:nvSpPr>
        <p:spPr bwMode="auto">
          <a:xfrm>
            <a:off x="70104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7" name="Rectangle 49"/>
          <p:cNvSpPr>
            <a:spLocks noChangeArrowheads="1"/>
          </p:cNvSpPr>
          <p:nvPr/>
        </p:nvSpPr>
        <p:spPr bwMode="auto">
          <a:xfrm>
            <a:off x="7315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38" name="Freeform 50"/>
          <p:cNvSpPr>
            <a:spLocks/>
          </p:cNvSpPr>
          <p:nvPr/>
        </p:nvSpPr>
        <p:spPr bwMode="auto">
          <a:xfrm>
            <a:off x="7467600" y="3392489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39" name="Rectangle 51"/>
          <p:cNvSpPr>
            <a:spLocks noChangeArrowheads="1"/>
          </p:cNvSpPr>
          <p:nvPr/>
        </p:nvSpPr>
        <p:spPr bwMode="auto">
          <a:xfrm>
            <a:off x="82296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0" name="Rectangle 52"/>
          <p:cNvSpPr>
            <a:spLocks noChangeArrowheads="1"/>
          </p:cNvSpPr>
          <p:nvPr/>
        </p:nvSpPr>
        <p:spPr bwMode="auto">
          <a:xfrm>
            <a:off x="85344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1" name="Rectangle 53"/>
          <p:cNvSpPr>
            <a:spLocks noChangeArrowheads="1"/>
          </p:cNvSpPr>
          <p:nvPr/>
        </p:nvSpPr>
        <p:spPr bwMode="auto">
          <a:xfrm>
            <a:off x="8839200" y="44196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42" name="Freeform 54"/>
          <p:cNvSpPr>
            <a:spLocks/>
          </p:cNvSpPr>
          <p:nvPr/>
        </p:nvSpPr>
        <p:spPr bwMode="auto">
          <a:xfrm rot="10800000">
            <a:off x="4572000" y="3595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3" name="Freeform 55"/>
          <p:cNvSpPr>
            <a:spLocks/>
          </p:cNvSpPr>
          <p:nvPr/>
        </p:nvSpPr>
        <p:spPr bwMode="auto">
          <a:xfrm rot="10800000">
            <a:off x="6096000" y="35814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4" name="Freeform 56"/>
          <p:cNvSpPr>
            <a:spLocks/>
          </p:cNvSpPr>
          <p:nvPr/>
        </p:nvSpPr>
        <p:spPr bwMode="auto">
          <a:xfrm>
            <a:off x="7632700" y="3670301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5" name="Freeform 57"/>
          <p:cNvSpPr>
            <a:spLocks/>
          </p:cNvSpPr>
          <p:nvPr/>
        </p:nvSpPr>
        <p:spPr bwMode="auto">
          <a:xfrm>
            <a:off x="4041776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6" name="Freeform 58"/>
          <p:cNvSpPr>
            <a:spLocks/>
          </p:cNvSpPr>
          <p:nvPr/>
        </p:nvSpPr>
        <p:spPr bwMode="auto">
          <a:xfrm>
            <a:off x="5562601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7" name="Freeform 59"/>
          <p:cNvSpPr>
            <a:spLocks/>
          </p:cNvSpPr>
          <p:nvPr/>
        </p:nvSpPr>
        <p:spPr bwMode="auto">
          <a:xfrm>
            <a:off x="7083426" y="35814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8" name="Freeform 60"/>
          <p:cNvSpPr>
            <a:spLocks/>
          </p:cNvSpPr>
          <p:nvPr/>
        </p:nvSpPr>
        <p:spPr bwMode="auto">
          <a:xfrm>
            <a:off x="8604251" y="4572001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49" name="Rectangle 61"/>
          <p:cNvSpPr>
            <a:spLocks noChangeArrowheads="1"/>
          </p:cNvSpPr>
          <p:nvPr/>
        </p:nvSpPr>
        <p:spPr bwMode="auto">
          <a:xfrm>
            <a:off x="97536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50" name="Rectangle 62"/>
          <p:cNvSpPr>
            <a:spLocks noChangeArrowheads="1"/>
          </p:cNvSpPr>
          <p:nvPr/>
        </p:nvSpPr>
        <p:spPr bwMode="auto">
          <a:xfrm>
            <a:off x="2743200" y="342900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0751" name="Freeform 63"/>
          <p:cNvSpPr>
            <a:spLocks/>
          </p:cNvSpPr>
          <p:nvPr/>
        </p:nvSpPr>
        <p:spPr bwMode="auto">
          <a:xfrm>
            <a:off x="9004300" y="3706813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2" name="Freeform 64"/>
          <p:cNvSpPr>
            <a:spLocks/>
          </p:cNvSpPr>
          <p:nvPr/>
        </p:nvSpPr>
        <p:spPr bwMode="auto">
          <a:xfrm>
            <a:off x="7632701" y="3581401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3" name="Freeform 65"/>
          <p:cNvSpPr>
            <a:spLocks/>
          </p:cNvSpPr>
          <p:nvPr/>
        </p:nvSpPr>
        <p:spPr bwMode="auto">
          <a:xfrm>
            <a:off x="2895600" y="34290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4" name="Freeform 66"/>
          <p:cNvSpPr>
            <a:spLocks/>
          </p:cNvSpPr>
          <p:nvPr/>
        </p:nvSpPr>
        <p:spPr bwMode="auto">
          <a:xfrm rot="10800000">
            <a:off x="3048000" y="3581401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0755" name="Text Box 67"/>
          <p:cNvSpPr txBox="1">
            <a:spLocks noChangeArrowheads="1"/>
          </p:cNvSpPr>
          <p:nvPr/>
        </p:nvSpPr>
        <p:spPr bwMode="auto">
          <a:xfrm>
            <a:off x="4191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90756" name="Text Box 68"/>
          <p:cNvSpPr txBox="1">
            <a:spLocks noChangeArrowheads="1"/>
          </p:cNvSpPr>
          <p:nvPr/>
        </p:nvSpPr>
        <p:spPr bwMode="auto">
          <a:xfrm>
            <a:off x="5715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290757" name="Text Box 69"/>
          <p:cNvSpPr txBox="1">
            <a:spLocks noChangeArrowheads="1"/>
          </p:cNvSpPr>
          <p:nvPr/>
        </p:nvSpPr>
        <p:spPr bwMode="auto">
          <a:xfrm>
            <a:off x="7239001" y="38100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290758" name="Text Box 70"/>
          <p:cNvSpPr txBox="1">
            <a:spLocks noChangeArrowheads="1"/>
          </p:cNvSpPr>
          <p:nvPr/>
        </p:nvSpPr>
        <p:spPr bwMode="auto">
          <a:xfrm>
            <a:off x="8763001" y="48006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290759" name="Text Box 71"/>
          <p:cNvSpPr txBox="1">
            <a:spLocks noChangeArrowheads="1"/>
          </p:cNvSpPr>
          <p:nvPr/>
        </p:nvSpPr>
        <p:spPr bwMode="auto">
          <a:xfrm>
            <a:off x="8496301" y="3886201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i="1"/>
              <a:t>p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743200" y="5449888"/>
            <a:ext cx="5791200" cy="838200"/>
            <a:chOff x="768" y="3599"/>
            <a:chExt cx="3648" cy="528"/>
          </a:xfrm>
        </p:grpSpPr>
        <p:sp>
          <p:nvSpPr>
            <p:cNvPr id="31819" name="Rectangle 73"/>
            <p:cNvSpPr>
              <a:spLocks noChangeArrowheads="1"/>
            </p:cNvSpPr>
            <p:nvPr/>
          </p:nvSpPr>
          <p:spPr bwMode="auto">
            <a:xfrm>
              <a:off x="134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0" name="Rectangle 74"/>
            <p:cNvSpPr>
              <a:spLocks noChangeArrowheads="1"/>
            </p:cNvSpPr>
            <p:nvPr/>
          </p:nvSpPr>
          <p:spPr bwMode="auto">
            <a:xfrm>
              <a:off x="153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1" name="Rectangle 75"/>
            <p:cNvSpPr>
              <a:spLocks noChangeArrowheads="1"/>
            </p:cNvSpPr>
            <p:nvPr/>
          </p:nvSpPr>
          <p:spPr bwMode="auto">
            <a:xfrm>
              <a:off x="172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2" name="Freeform 76"/>
            <p:cNvSpPr>
              <a:spLocks/>
            </p:cNvSpPr>
            <p:nvPr/>
          </p:nvSpPr>
          <p:spPr bwMode="auto">
            <a:xfrm>
              <a:off x="1824" y="360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23" name="Rectangle 77"/>
            <p:cNvSpPr>
              <a:spLocks noChangeArrowheads="1"/>
            </p:cNvSpPr>
            <p:nvPr/>
          </p:nvSpPr>
          <p:spPr bwMode="auto">
            <a:xfrm>
              <a:off x="230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4" name="Rectangle 78"/>
            <p:cNvSpPr>
              <a:spLocks noChangeArrowheads="1"/>
            </p:cNvSpPr>
            <p:nvPr/>
          </p:nvSpPr>
          <p:spPr bwMode="auto">
            <a:xfrm>
              <a:off x="249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5" name="Rectangle 79"/>
            <p:cNvSpPr>
              <a:spLocks noChangeArrowheads="1"/>
            </p:cNvSpPr>
            <p:nvPr/>
          </p:nvSpPr>
          <p:spPr bwMode="auto">
            <a:xfrm>
              <a:off x="268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6" name="Freeform 80"/>
            <p:cNvSpPr>
              <a:spLocks/>
            </p:cNvSpPr>
            <p:nvPr/>
          </p:nvSpPr>
          <p:spPr bwMode="auto">
            <a:xfrm>
              <a:off x="2784" y="360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27" name="Rectangle 81"/>
            <p:cNvSpPr>
              <a:spLocks noChangeArrowheads="1"/>
            </p:cNvSpPr>
            <p:nvPr/>
          </p:nvSpPr>
          <p:spPr bwMode="auto">
            <a:xfrm>
              <a:off x="3264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8" name="Rectangle 82"/>
            <p:cNvSpPr>
              <a:spLocks noChangeArrowheads="1"/>
            </p:cNvSpPr>
            <p:nvPr/>
          </p:nvSpPr>
          <p:spPr bwMode="auto">
            <a:xfrm>
              <a:off x="3456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29" name="Rectangle 83"/>
            <p:cNvSpPr>
              <a:spLocks noChangeArrowheads="1"/>
            </p:cNvSpPr>
            <p:nvPr/>
          </p:nvSpPr>
          <p:spPr bwMode="auto">
            <a:xfrm>
              <a:off x="364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0" name="Freeform 84"/>
            <p:cNvSpPr>
              <a:spLocks/>
            </p:cNvSpPr>
            <p:nvPr/>
          </p:nvSpPr>
          <p:spPr bwMode="auto">
            <a:xfrm rot="10800000">
              <a:off x="1920" y="3704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1" name="Freeform 85"/>
            <p:cNvSpPr>
              <a:spLocks/>
            </p:cNvSpPr>
            <p:nvPr/>
          </p:nvSpPr>
          <p:spPr bwMode="auto">
            <a:xfrm rot="10800000">
              <a:off x="2880" y="369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2" name="Freeform 86"/>
            <p:cNvSpPr>
              <a:spLocks/>
            </p:cNvSpPr>
            <p:nvPr/>
          </p:nvSpPr>
          <p:spPr bwMode="auto">
            <a:xfrm>
              <a:off x="1586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3" name="Freeform 87"/>
            <p:cNvSpPr>
              <a:spLocks/>
            </p:cNvSpPr>
            <p:nvPr/>
          </p:nvSpPr>
          <p:spPr bwMode="auto">
            <a:xfrm>
              <a:off x="2544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4" name="Freeform 88"/>
            <p:cNvSpPr>
              <a:spLocks/>
            </p:cNvSpPr>
            <p:nvPr/>
          </p:nvSpPr>
          <p:spPr bwMode="auto">
            <a:xfrm>
              <a:off x="3502" y="3695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5" name="Rectangle 89"/>
            <p:cNvSpPr>
              <a:spLocks noChangeArrowheads="1"/>
            </p:cNvSpPr>
            <p:nvPr/>
          </p:nvSpPr>
          <p:spPr bwMode="auto">
            <a:xfrm>
              <a:off x="4224" y="360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6" name="Rectangle 90"/>
            <p:cNvSpPr>
              <a:spLocks noChangeArrowheads="1"/>
            </p:cNvSpPr>
            <p:nvPr/>
          </p:nvSpPr>
          <p:spPr bwMode="auto">
            <a:xfrm>
              <a:off x="768" y="359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37" name="Freeform 91"/>
            <p:cNvSpPr>
              <a:spLocks/>
            </p:cNvSpPr>
            <p:nvPr/>
          </p:nvSpPr>
          <p:spPr bwMode="auto">
            <a:xfrm>
              <a:off x="864" y="359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8" name="Freeform 92"/>
            <p:cNvSpPr>
              <a:spLocks/>
            </p:cNvSpPr>
            <p:nvPr/>
          </p:nvSpPr>
          <p:spPr bwMode="auto">
            <a:xfrm rot="10800000">
              <a:off x="960" y="3695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9" name="Text Box 93"/>
            <p:cNvSpPr txBox="1">
              <a:spLocks noChangeArrowheads="1"/>
            </p:cNvSpPr>
            <p:nvPr/>
          </p:nvSpPr>
          <p:spPr bwMode="auto">
            <a:xfrm>
              <a:off x="168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1840" name="Text Box 94"/>
            <p:cNvSpPr txBox="1">
              <a:spLocks noChangeArrowheads="1"/>
            </p:cNvSpPr>
            <p:nvPr/>
          </p:nvSpPr>
          <p:spPr bwMode="auto">
            <a:xfrm>
              <a:off x="264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1841" name="Text Box 95"/>
            <p:cNvSpPr txBox="1">
              <a:spLocks noChangeArrowheads="1"/>
            </p:cNvSpPr>
            <p:nvPr/>
          </p:nvSpPr>
          <p:spPr bwMode="auto">
            <a:xfrm>
              <a:off x="3600" y="383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31842" name="Freeform 96"/>
            <p:cNvSpPr>
              <a:spLocks/>
            </p:cNvSpPr>
            <p:nvPr/>
          </p:nvSpPr>
          <p:spPr bwMode="auto">
            <a:xfrm>
              <a:off x="3744" y="360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43" name="Freeform 97"/>
            <p:cNvSpPr>
              <a:spLocks/>
            </p:cNvSpPr>
            <p:nvPr/>
          </p:nvSpPr>
          <p:spPr bwMode="auto">
            <a:xfrm rot="10800000">
              <a:off x="3840" y="3696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7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9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9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9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9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9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9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9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9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9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9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9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9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9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9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9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9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29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29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29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29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9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29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29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9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29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9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29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29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29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29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9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29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29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29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229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2290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2290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2" grpId="0" animBg="1"/>
      <p:bldP spid="2290725" grpId="0"/>
      <p:bldP spid="2290726" grpId="0" animBg="1"/>
      <p:bldP spid="2290727" grpId="0" animBg="1"/>
      <p:bldP spid="2290728" grpId="0" animBg="1"/>
      <p:bldP spid="2290729" grpId="0" animBg="1"/>
      <p:bldP spid="2290730" grpId="0" animBg="1"/>
      <p:bldP spid="2290731" grpId="0" animBg="1"/>
      <p:bldP spid="2290732" grpId="0" animBg="1"/>
      <p:bldP spid="2290733" grpId="0" animBg="1"/>
      <p:bldP spid="2290734" grpId="0" animBg="1"/>
      <p:bldP spid="2290735" grpId="0" animBg="1"/>
      <p:bldP spid="2290736" grpId="0" animBg="1"/>
      <p:bldP spid="2290737" grpId="0" animBg="1"/>
      <p:bldP spid="2290738" grpId="0" animBg="1"/>
      <p:bldP spid="2290739" grpId="0" animBg="1"/>
      <p:bldP spid="2290740" grpId="0" animBg="1"/>
      <p:bldP spid="2290741" grpId="0" animBg="1"/>
      <p:bldP spid="2290742" grpId="0" animBg="1"/>
      <p:bldP spid="2290743" grpId="0" animBg="1"/>
      <p:bldP spid="2290744" grpId="0" animBg="1"/>
      <p:bldP spid="2290744" grpId="1" animBg="1"/>
      <p:bldP spid="2290745" grpId="0" animBg="1"/>
      <p:bldP spid="2290746" grpId="0" animBg="1"/>
      <p:bldP spid="2290747" grpId="0" animBg="1"/>
      <p:bldP spid="2290748" grpId="0" animBg="1"/>
      <p:bldP spid="2290749" grpId="0" animBg="1"/>
      <p:bldP spid="2290750" grpId="0" animBg="1"/>
      <p:bldP spid="2290751" grpId="0" animBg="1"/>
      <p:bldP spid="2290751" grpId="1" animBg="1"/>
      <p:bldP spid="2290752" grpId="0" animBg="1"/>
      <p:bldP spid="2290753" grpId="0" animBg="1"/>
      <p:bldP spid="2290754" grpId="0" animBg="1"/>
      <p:bldP spid="2290755" grpId="0"/>
      <p:bldP spid="2290756" grpId="0"/>
      <p:bldP spid="2290757" grpId="0"/>
      <p:bldP spid="2290758" grpId="0"/>
      <p:bldP spid="22907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3682D-579B-400E-AE98-5A95B7BE9C2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Linked Lists</a:t>
            </a:r>
          </a:p>
        </p:txBody>
      </p:sp>
      <p:sp>
        <p:nvSpPr>
          <p:cNvPr id="224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linked list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in its simplest form is a collection of </a:t>
            </a:r>
            <a:r>
              <a:rPr lang="en-US" altLang="zh-TW" b="1" i="1" dirty="0" smtClean="0">
                <a:solidFill>
                  <a:srgbClr val="FF0000"/>
                </a:solidFill>
              </a:rPr>
              <a:t>nodes</a:t>
            </a:r>
            <a:r>
              <a:rPr lang="en-US" altLang="zh-TW" dirty="0" smtClean="0"/>
              <a:t> that together form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linear ordering</a:t>
            </a:r>
          </a:p>
          <a:p>
            <a:pPr eaLnBrk="1" hangingPunct="1"/>
            <a:r>
              <a:rPr lang="en-US" altLang="zh-TW" dirty="0" smtClean="0"/>
              <a:t>Examples</a:t>
            </a:r>
          </a:p>
          <a:p>
            <a:pPr eaLnBrk="1" hangingPunct="1"/>
            <a:r>
              <a:rPr lang="en-US" altLang="zh-TW" dirty="0" smtClean="0"/>
              <a:t>Each node in a linked list is a compound object that stores </a:t>
            </a:r>
          </a:p>
          <a:p>
            <a:pPr lvl="1" eaLnBrk="1" hangingPunct="1"/>
            <a:r>
              <a:rPr lang="en-US" altLang="zh-TW" dirty="0" smtClean="0"/>
              <a:t>a reference to an element (</a:t>
            </a:r>
            <a:r>
              <a:rPr lang="en-US" altLang="zh-TW" b="1" dirty="0" smtClean="0"/>
              <a:t>data</a:t>
            </a:r>
            <a:r>
              <a:rPr lang="en-US" altLang="zh-TW" dirty="0" smtClean="0"/>
              <a:t>) and,</a:t>
            </a:r>
          </a:p>
          <a:p>
            <a:pPr lvl="1" eaLnBrk="1" hangingPunct="1"/>
            <a:r>
              <a:rPr lang="en-US" altLang="zh-TW" dirty="0" smtClean="0"/>
              <a:t>a reference, called </a:t>
            </a:r>
            <a:r>
              <a:rPr lang="en-US" altLang="zh-TW" b="1" i="1" dirty="0" smtClean="0">
                <a:solidFill>
                  <a:srgbClr val="0000CC"/>
                </a:solidFill>
                <a:latin typeface="+mn-lt"/>
              </a:rPr>
              <a:t>next</a:t>
            </a: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TW" b="1" dirty="0" smtClean="0">
                <a:solidFill>
                  <a:srgbClr val="0000CC"/>
                </a:solidFill>
              </a:rPr>
              <a:t>(</a:t>
            </a:r>
            <a:r>
              <a:rPr lang="en-US" altLang="zh-TW" b="1" i="1" dirty="0" smtClean="0">
                <a:solidFill>
                  <a:srgbClr val="0000CC"/>
                </a:solidFill>
                <a:latin typeface="+mn-lt"/>
              </a:rPr>
              <a:t>link</a:t>
            </a:r>
            <a:r>
              <a:rPr lang="en-US" altLang="zh-TW" b="1" dirty="0" smtClean="0">
                <a:solidFill>
                  <a:srgbClr val="0000CC"/>
                </a:solidFill>
              </a:rPr>
              <a:t>)</a:t>
            </a:r>
            <a:r>
              <a:rPr lang="en-US" altLang="zh-TW" dirty="0" smtClean="0"/>
              <a:t>, to another node</a:t>
            </a:r>
          </a:p>
        </p:txBody>
      </p:sp>
    </p:spTree>
    <p:extLst>
      <p:ext uri="{BB962C8B-B14F-4D97-AF65-F5344CB8AC3E}">
        <p14:creationId xmlns:p14="http://schemas.microsoft.com/office/powerpoint/2010/main" val="22578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4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4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76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Singly Linked Lists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itchFamily="18" charset="-120"/>
              </a:rPr>
              <a:t>A </a:t>
            </a:r>
            <a:r>
              <a:rPr lang="en-US" altLang="zh-TW" sz="3200" b="1" i="1" dirty="0" smtClean="0">
                <a:solidFill>
                  <a:srgbClr val="FF0000"/>
                </a:solidFill>
                <a:ea typeface="新細明體" pitchFamily="18" charset="-120"/>
              </a:rPr>
              <a:t>singly linked list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</a:t>
            </a:r>
            <a:r>
              <a:rPr lang="en-US" altLang="zh-TW" sz="3200" b="1" i="1" dirty="0" smtClean="0">
                <a:solidFill>
                  <a:srgbClr val="FF0000"/>
                </a:solidFill>
                <a:ea typeface="新細明體" pitchFamily="18" charset="-120"/>
              </a:rPr>
              <a:t>Chain</a:t>
            </a:r>
            <a:r>
              <a:rPr lang="en-US" altLang="zh-TW" sz="3200" dirty="0" smtClean="0">
                <a:ea typeface="新細明體" pitchFamily="18" charset="-120"/>
              </a:rPr>
              <a:t>)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itchFamily="18" charset="-120"/>
              </a:rPr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element (data)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link to the next node</a:t>
            </a:r>
          </a:p>
        </p:txBody>
      </p:sp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77B5A-8252-4DF7-B1C7-B7F77870829B}" type="slidenum">
              <a:rPr lang="en-US" altLang="zh-TW"/>
              <a:pPr/>
              <a:t>4</a:t>
            </a:fld>
            <a:endParaRPr lang="en-US" altLang="zh-TW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4800" y="2514600"/>
            <a:ext cx="2590800" cy="2133600"/>
            <a:chOff x="3888" y="1248"/>
            <a:chExt cx="1632" cy="1344"/>
          </a:xfrm>
        </p:grpSpPr>
        <p:sp>
          <p:nvSpPr>
            <p:cNvPr id="6179" name="Rectangle 5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0" name="Text Box 6"/>
            <p:cNvSpPr txBox="1">
              <a:spLocks noChangeArrowheads="1"/>
            </p:cNvSpPr>
            <p:nvPr/>
          </p:nvSpPr>
          <p:spPr bwMode="auto">
            <a:xfrm>
              <a:off x="4992" y="134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6181" name="Text Box 7"/>
            <p:cNvSpPr txBox="1">
              <a:spLocks noChangeArrowheads="1"/>
            </p:cNvSpPr>
            <p:nvPr/>
          </p:nvSpPr>
          <p:spPr bwMode="auto">
            <a:xfrm>
              <a:off x="4057" y="2262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6182" name="Text Box 8"/>
            <p:cNvSpPr txBox="1">
              <a:spLocks noChangeArrowheads="1"/>
            </p:cNvSpPr>
            <p:nvPr/>
          </p:nvSpPr>
          <p:spPr bwMode="auto">
            <a:xfrm>
              <a:off x="4944" y="220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6183" name="AutoShape 9"/>
            <p:cNvSpPr>
              <a:spLocks noChangeArrowheads="1"/>
            </p:cNvSpPr>
            <p:nvPr/>
          </p:nvSpPr>
          <p:spPr bwMode="auto">
            <a:xfrm>
              <a:off x="3888" y="1248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4" name="Rectangle 10"/>
            <p:cNvSpPr>
              <a:spLocks noChangeArrowheads="1"/>
            </p:cNvSpPr>
            <p:nvPr/>
          </p:nvSpPr>
          <p:spPr bwMode="auto">
            <a:xfrm>
              <a:off x="4464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4272" y="163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 flipV="1">
              <a:off x="4656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43200" y="5334001"/>
            <a:ext cx="7385050" cy="1204913"/>
            <a:chOff x="576" y="2880"/>
            <a:chExt cx="4844" cy="1136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57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662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96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768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15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211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V="1">
              <a:off x="2304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2880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264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V="1">
              <a:off x="3456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403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4416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V="1">
              <a:off x="4608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1816" y="3642"/>
              <a:ext cx="219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1920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2967" y="3642"/>
              <a:ext cx="22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72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4113" y="3642"/>
              <a:ext cx="2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5162" y="2947"/>
              <a:ext cx="25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828800" y="4648200"/>
            <a:ext cx="1524000" cy="685800"/>
            <a:chOff x="192" y="2928"/>
            <a:chExt cx="960" cy="432"/>
          </a:xfrm>
        </p:grpSpPr>
        <p:sp>
          <p:nvSpPr>
            <p:cNvPr id="6156" name="Text Box 36"/>
            <p:cNvSpPr txBox="1">
              <a:spLocks noChangeArrowheads="1"/>
            </p:cNvSpPr>
            <p:nvPr/>
          </p:nvSpPr>
          <p:spPr bwMode="auto">
            <a:xfrm>
              <a:off x="192" y="292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6157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610601" y="4572000"/>
            <a:ext cx="1038225" cy="762000"/>
            <a:chOff x="4464" y="2880"/>
            <a:chExt cx="654" cy="480"/>
          </a:xfrm>
        </p:grpSpPr>
        <p:sp>
          <p:nvSpPr>
            <p:cNvPr id="6154" name="Text Box 39"/>
            <p:cNvSpPr txBox="1">
              <a:spLocks noChangeArrowheads="1"/>
            </p:cNvSpPr>
            <p:nvPr/>
          </p:nvSpPr>
          <p:spPr bwMode="auto">
            <a:xfrm>
              <a:off x="4704" y="2880"/>
              <a:ext cx="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6155" name="Line 40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4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2F9E4-0146-49AB-9A73-3DFD7438F91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Node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839370"/>
            <a:ext cx="7772400" cy="461121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TW" sz="1800" b="1" dirty="0">
                <a:latin typeface="Courier New" pitchFamily="49" charset="0"/>
              </a:rPr>
              <a:t>Node:</a:t>
            </a: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__</a:t>
            </a:r>
            <a:r>
              <a:rPr lang="en-US" altLang="zh-TW" sz="1800" b="1" dirty="0" err="1">
                <a:latin typeface="Courier New" pitchFamily="49" charset="0"/>
              </a:rPr>
              <a:t>init</a:t>
            </a:r>
            <a:r>
              <a:rPr lang="en-US" altLang="zh-TW" sz="1800" b="1" dirty="0">
                <a:latin typeface="Courier New" pitchFamily="49" charset="0"/>
              </a:rPr>
              <a:t>__(</a:t>
            </a:r>
            <a:r>
              <a:rPr lang="en-US" altLang="zh-TW" sz="1800" b="1" dirty="0" err="1">
                <a:latin typeface="Courier New" pitchFamily="49" charset="0"/>
              </a:rPr>
              <a:t>self,initdata</a:t>
            </a:r>
            <a:r>
              <a:rPr lang="en-US" altLang="zh-TW" sz="1800" b="1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self.data</a:t>
            </a:r>
            <a:r>
              <a:rPr lang="en-US" altLang="zh-TW" sz="1800" b="1" dirty="0">
                <a:latin typeface="Courier New" pitchFamily="49" charset="0"/>
              </a:rPr>
              <a:t> = </a:t>
            </a:r>
            <a:r>
              <a:rPr lang="en-US" altLang="zh-TW" sz="1800" b="1" dirty="0" err="1">
                <a:latin typeface="Courier New" pitchFamily="49" charset="0"/>
              </a:rPr>
              <a:t>initdata</a:t>
            </a:r>
            <a:endParaRPr lang="en-US" altLang="zh-TW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self.</a:t>
            </a:r>
            <a:r>
              <a:rPr lang="en-US" altLang="zh-TW" sz="1800" b="1" dirty="0" err="1">
                <a:solidFill>
                  <a:srgbClr val="0000CC"/>
                </a:solidFill>
                <a:latin typeface="Courier New" pitchFamily="49" charset="0"/>
              </a:rPr>
              <a:t>next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=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None</a:t>
            </a:r>
          </a:p>
          <a:p>
            <a:pPr>
              <a:buFontTx/>
              <a:buNone/>
            </a:pPr>
            <a:endParaRPr lang="en-US" altLang="zh-TW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getData</a:t>
            </a:r>
            <a:r>
              <a:rPr lang="en-US" altLang="zh-TW" sz="1800" b="1" dirty="0">
                <a:latin typeface="Courier New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    return </a:t>
            </a:r>
            <a:r>
              <a:rPr lang="en-US" altLang="zh-TW" sz="1800" b="1" dirty="0" err="1">
                <a:latin typeface="Courier New" pitchFamily="49" charset="0"/>
              </a:rPr>
              <a:t>self.data</a:t>
            </a:r>
            <a:endParaRPr lang="en-US" altLang="zh-TW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getNext</a:t>
            </a:r>
            <a:r>
              <a:rPr lang="en-US" altLang="zh-TW" sz="1800" b="1" dirty="0">
                <a:latin typeface="Courier New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    return </a:t>
            </a:r>
            <a:r>
              <a:rPr lang="en-US" altLang="zh-TW" sz="1800" b="1" dirty="0" err="1">
                <a:latin typeface="Courier New" pitchFamily="49" charset="0"/>
              </a:rPr>
              <a:t>self.next</a:t>
            </a:r>
            <a:endParaRPr lang="en-US" altLang="zh-TW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setData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self,newdata</a:t>
            </a:r>
            <a:r>
              <a:rPr lang="en-US" altLang="zh-TW" sz="1800" b="1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self.data</a:t>
            </a:r>
            <a:r>
              <a:rPr lang="en-US" altLang="zh-TW" sz="1800" b="1" dirty="0">
                <a:latin typeface="Courier New" pitchFamily="49" charset="0"/>
              </a:rPr>
              <a:t> = </a:t>
            </a:r>
            <a:r>
              <a:rPr lang="en-US" altLang="zh-TW" sz="1800" b="1" dirty="0" err="1">
                <a:latin typeface="Courier New" pitchFamily="49" charset="0"/>
              </a:rPr>
              <a:t>newdata</a:t>
            </a:r>
            <a:endParaRPr lang="en-US" altLang="zh-TW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zh-TW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setNext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self,newnext</a:t>
            </a:r>
            <a:r>
              <a:rPr lang="en-US" altLang="zh-TW" sz="1800" b="1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self.next</a:t>
            </a:r>
            <a:r>
              <a:rPr lang="en-US" altLang="zh-TW" sz="1800" b="1" dirty="0">
                <a:latin typeface="Courier New" pitchFamily="49" charset="0"/>
              </a:rPr>
              <a:t> = </a:t>
            </a:r>
            <a:r>
              <a:rPr lang="en-US" altLang="zh-TW" sz="1800" b="1" dirty="0" err="1">
                <a:latin typeface="Courier New" pitchFamily="49" charset="0"/>
              </a:rPr>
              <a:t>newnext</a:t>
            </a:r>
            <a:endParaRPr lang="en-US" altLang="zh-TW" sz="1800" b="1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16762" y="2422541"/>
            <a:ext cx="2590800" cy="2133600"/>
            <a:chOff x="3888" y="1248"/>
            <a:chExt cx="1632" cy="1344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4992" y="134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next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4057" y="2262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solidFill>
                    <a:schemeClr val="tx2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4944" y="2208"/>
              <a:ext cx="4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node</a:t>
              </a:r>
            </a:p>
          </p:txBody>
        </p:sp>
        <p:sp>
          <p:nvSpPr>
            <p:cNvPr id="7180" name="AutoShape 9"/>
            <p:cNvSpPr>
              <a:spLocks noChangeArrowheads="1"/>
            </p:cNvSpPr>
            <p:nvPr/>
          </p:nvSpPr>
          <p:spPr bwMode="auto">
            <a:xfrm>
              <a:off x="3888" y="1248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1" name="Rectangle 10"/>
            <p:cNvSpPr>
              <a:spLocks noChangeArrowheads="1"/>
            </p:cNvSpPr>
            <p:nvPr/>
          </p:nvSpPr>
          <p:spPr bwMode="auto">
            <a:xfrm>
              <a:off x="4464" y="144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4272" y="1632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 flipV="1">
              <a:off x="4656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6474623" y="4719935"/>
            <a:ext cx="3089307" cy="36933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Note: A </a:t>
            </a:r>
            <a:r>
              <a:rPr lang="en-US" altLang="zh-TW" i="1" dirty="0">
                <a:solidFill>
                  <a:srgbClr val="FF0000"/>
                </a:solidFill>
              </a:rPr>
              <a:t>self-reference structure</a:t>
            </a:r>
          </a:p>
        </p:txBody>
      </p:sp>
    </p:spTree>
    <p:extLst>
      <p:ext uri="{BB962C8B-B14F-4D97-AF65-F5344CB8AC3E}">
        <p14:creationId xmlns:p14="http://schemas.microsoft.com/office/powerpoint/2010/main" val="1904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Comparing with Arrays</a:t>
            </a:r>
          </a:p>
        </p:txBody>
      </p:sp>
      <p:sp>
        <p:nvSpPr>
          <p:cNvPr id="225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Unlike an array, a singly linked list</a:t>
            </a:r>
          </a:p>
          <a:p>
            <a:pPr lvl="1" eaLnBrk="1" hangingPunct="1"/>
            <a:r>
              <a:rPr lang="en-US" altLang="zh-TW" dirty="0" smtClean="0"/>
              <a:t>has no predetermined fixed size</a:t>
            </a:r>
          </a:p>
          <a:p>
            <a:pPr lvl="1" eaLnBrk="1" hangingPunct="1"/>
            <a:r>
              <a:rPr lang="en-US" altLang="zh-TW" dirty="0" smtClean="0"/>
              <a:t>uses space proportional to the number of its elements</a:t>
            </a:r>
          </a:p>
        </p:txBody>
      </p:sp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2EFF2-E3C3-4717-AFAF-7AAE92DED1EE}" type="slidenum">
              <a:rPr lang="en-US" altLang="zh-TW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7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Example –Linked List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931294" y="1816277"/>
            <a:ext cx="60311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self,item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temp = Node(item)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endParaRPr lang="zh-TW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EC4DE-A330-4287-B114-CE5C8FDF759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7702980" y="2825150"/>
            <a:ext cx="393341" cy="39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 dirty="0">
              <a:latin typeface="Tahoma" pitchFamily="34" charset="0"/>
            </a:endParaRPr>
          </a:p>
        </p:txBody>
      </p: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6720365" y="1896355"/>
            <a:ext cx="1057275" cy="976313"/>
            <a:chOff x="486" y="2745"/>
            <a:chExt cx="666" cy="615"/>
          </a:xfrm>
        </p:grpSpPr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486" y="274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8106254" y="1896427"/>
            <a:ext cx="788413" cy="977859"/>
            <a:chOff x="5068" y="894"/>
            <a:chExt cx="515" cy="604"/>
          </a:xfrm>
        </p:grpSpPr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5150" y="894"/>
              <a:ext cx="43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5068" y="1215"/>
              <a:ext cx="29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862968" y="4098735"/>
            <a:ext cx="2236754" cy="1744965"/>
            <a:chOff x="6381045" y="3540195"/>
            <a:chExt cx="2236754" cy="1744965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6430694" y="4077072"/>
              <a:ext cx="1817688" cy="1208088"/>
              <a:chOff x="4229" y="3360"/>
              <a:chExt cx="1145" cy="761"/>
            </a:xfrm>
          </p:grpSpPr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4229" y="3360"/>
                <a:ext cx="369" cy="25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4598" y="3360"/>
                <a:ext cx="369" cy="25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V="1">
                <a:off x="4782" y="3378"/>
                <a:ext cx="592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4306" y="3869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 dirty="0">
                    <a:solidFill>
                      <a:schemeClr val="tx2"/>
                    </a:solidFill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4413" y="3488"/>
                <a:ext cx="0" cy="38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6381045" y="3540195"/>
              <a:ext cx="88197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</a:rPr>
                <a:t>temp</a:t>
              </a: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8224458" y="3887854"/>
              <a:ext cx="393341" cy="397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 dirty="0">
                <a:latin typeface="Tahoma" pitchFamily="34" charset="0"/>
              </a:endParaRPr>
            </a:p>
          </p:txBody>
        </p: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834290" y="3509600"/>
            <a:ext cx="1057275" cy="976313"/>
            <a:chOff x="486" y="2745"/>
            <a:chExt cx="666" cy="615"/>
          </a:xfrm>
        </p:grpSpPr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486" y="274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9064311" y="3518695"/>
            <a:ext cx="788413" cy="977859"/>
            <a:chOff x="5068" y="894"/>
            <a:chExt cx="515" cy="604"/>
          </a:xfrm>
        </p:grpSpPr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5150" y="894"/>
              <a:ext cx="43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5068" y="1215"/>
              <a:ext cx="29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2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1823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6849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5933F-9768-4C9A-8578-8161963EFB3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Insertion at the Head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Allocate a new node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Insert new element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Have new node point to old head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3600">
                <a:ea typeface="新細明體" pitchFamily="18" charset="-120"/>
              </a:rPr>
              <a:t>Update head to point to new node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1" y="4953001"/>
            <a:ext cx="1755775" cy="1204913"/>
            <a:chOff x="720" y="3024"/>
            <a:chExt cx="1106" cy="759"/>
          </a:xfrm>
        </p:grpSpPr>
        <p:sp>
          <p:nvSpPr>
            <p:cNvPr id="10270" name="Rectangle 5"/>
            <p:cNvSpPr>
              <a:spLocks noChangeArrowheads="1"/>
            </p:cNvSpPr>
            <p:nvPr/>
          </p:nvSpPr>
          <p:spPr bwMode="auto">
            <a:xfrm>
              <a:off x="720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1" name="Text Box 6"/>
            <p:cNvSpPr txBox="1">
              <a:spLocks noChangeArrowheads="1"/>
            </p:cNvSpPr>
            <p:nvPr/>
          </p:nvSpPr>
          <p:spPr bwMode="auto">
            <a:xfrm>
              <a:off x="803" y="353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0272" name="Rectangle 7"/>
            <p:cNvSpPr>
              <a:spLocks noChangeArrowheads="1"/>
            </p:cNvSpPr>
            <p:nvPr/>
          </p:nvSpPr>
          <p:spPr bwMode="auto">
            <a:xfrm>
              <a:off x="1089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3" name="Line 8"/>
            <p:cNvSpPr>
              <a:spLocks noChangeShapeType="1"/>
            </p:cNvSpPr>
            <p:nvPr/>
          </p:nvSpPr>
          <p:spPr bwMode="auto">
            <a:xfrm>
              <a:off x="904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4" name="Line 9"/>
            <p:cNvSpPr>
              <a:spLocks noChangeShapeType="1"/>
            </p:cNvSpPr>
            <p:nvPr/>
          </p:nvSpPr>
          <p:spPr bwMode="auto">
            <a:xfrm flipV="1">
              <a:off x="1273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95801" y="4953001"/>
            <a:ext cx="5629275" cy="1204913"/>
            <a:chOff x="1826" y="3024"/>
            <a:chExt cx="3546" cy="759"/>
          </a:xfrm>
        </p:grpSpPr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1826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2195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V="1">
              <a:off x="2380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2933" y="3024"/>
              <a:ext cx="368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3301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486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4039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1" name="Rectangle 18"/>
            <p:cNvSpPr>
              <a:spLocks noChangeArrowheads="1"/>
            </p:cNvSpPr>
            <p:nvPr/>
          </p:nvSpPr>
          <p:spPr bwMode="auto">
            <a:xfrm>
              <a:off x="4408" y="302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V="1">
              <a:off x="4592" y="3152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Text Box 20"/>
            <p:cNvSpPr txBox="1">
              <a:spLocks noChangeArrowheads="1"/>
            </p:cNvSpPr>
            <p:nvPr/>
          </p:nvSpPr>
          <p:spPr bwMode="auto">
            <a:xfrm>
              <a:off x="1911" y="3533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0264" name="Line 21"/>
            <p:cNvSpPr>
              <a:spLocks noChangeShapeType="1"/>
            </p:cNvSpPr>
            <p:nvPr/>
          </p:nvSpPr>
          <p:spPr bwMode="auto">
            <a:xfrm>
              <a:off x="2011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3016" y="353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0266" name="Line 23"/>
            <p:cNvSpPr>
              <a:spLocks noChangeShapeType="1"/>
            </p:cNvSpPr>
            <p:nvPr/>
          </p:nvSpPr>
          <p:spPr bwMode="auto">
            <a:xfrm>
              <a:off x="3117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117" y="3533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0268" name="Line 25"/>
            <p:cNvSpPr>
              <a:spLocks noChangeShapeType="1"/>
            </p:cNvSpPr>
            <p:nvPr/>
          </p:nvSpPr>
          <p:spPr bwMode="auto">
            <a:xfrm>
              <a:off x="4223" y="315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5124" y="3069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</a:t>
              </a:r>
              <a:endParaRPr lang="en-US" altLang="zh-TW" sz="2000">
                <a:latin typeface="Tahoma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505200" y="4267200"/>
            <a:ext cx="1524000" cy="685800"/>
            <a:chOff x="192" y="2928"/>
            <a:chExt cx="960" cy="432"/>
          </a:xfrm>
        </p:grpSpPr>
        <p:sp>
          <p:nvSpPr>
            <p:cNvPr id="10252" name="Text Box 28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0253" name="Line 29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458200" y="4191000"/>
            <a:ext cx="1017588" cy="762000"/>
            <a:chOff x="4464" y="2880"/>
            <a:chExt cx="641" cy="480"/>
          </a:xfrm>
        </p:grpSpPr>
        <p:sp>
          <p:nvSpPr>
            <p:cNvPr id="10250" name="Text Box 31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0251" name="Line 32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5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5612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15872 0.002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E1F97-0EF9-43A5-8BC6-9AC7DAD4B44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Removing at the Head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Update head to point to next node in the list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Allow garbage collector to reclaim the former first node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6864" y="4648201"/>
            <a:ext cx="1171575" cy="1204913"/>
            <a:chOff x="816" y="3264"/>
            <a:chExt cx="738" cy="759"/>
          </a:xfrm>
        </p:grpSpPr>
        <p:sp>
          <p:nvSpPr>
            <p:cNvPr id="12319" name="Rectangle 5"/>
            <p:cNvSpPr>
              <a:spLocks noChangeArrowheads="1"/>
            </p:cNvSpPr>
            <p:nvPr/>
          </p:nvSpPr>
          <p:spPr bwMode="auto">
            <a:xfrm>
              <a:off x="816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20" name="Text Box 6"/>
            <p:cNvSpPr txBox="1">
              <a:spLocks noChangeArrowheads="1"/>
            </p:cNvSpPr>
            <p:nvPr/>
          </p:nvSpPr>
          <p:spPr bwMode="auto">
            <a:xfrm>
              <a:off x="899" y="377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2321" name="Rectangle 7"/>
            <p:cNvSpPr>
              <a:spLocks noChangeArrowheads="1"/>
            </p:cNvSpPr>
            <p:nvPr/>
          </p:nvSpPr>
          <p:spPr bwMode="auto">
            <a:xfrm>
              <a:off x="1185" y="3264"/>
              <a:ext cx="369" cy="25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22" name="Line 8"/>
            <p:cNvSpPr>
              <a:spLocks noChangeShapeType="1"/>
            </p:cNvSpPr>
            <p:nvPr/>
          </p:nvSpPr>
          <p:spPr bwMode="auto">
            <a:xfrm>
              <a:off x="1000" y="3392"/>
              <a:ext cx="0" cy="3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9977" name="Line 9"/>
          <p:cNvSpPr>
            <a:spLocks noChangeShapeType="1"/>
          </p:cNvSpPr>
          <p:nvPr/>
        </p:nvSpPr>
        <p:spPr bwMode="auto">
          <a:xfrm flipV="1">
            <a:off x="3714750" y="4851400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4592639" y="46482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178425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V="1">
            <a:off x="5472114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6350000" y="4648200"/>
            <a:ext cx="584200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6934200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 flipV="1">
            <a:off x="7227889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8105775" y="4648200"/>
            <a:ext cx="5857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8691564" y="4648200"/>
            <a:ext cx="58578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 flipV="1">
            <a:off x="8983664" y="4851400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4727576" y="5456239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4886325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6481763" y="5456239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6642100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229600" y="5456239"/>
            <a:ext cx="357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8397875" y="4851400"/>
            <a:ext cx="0" cy="611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9828213" y="4719639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  <a:sym typeface="Symbol" pitchFamily="18" charset="2"/>
              </a:rPr>
              <a:t></a:t>
            </a:r>
            <a:endParaRPr lang="en-US" altLang="zh-TW" sz="2000">
              <a:latin typeface="Tahoma" pitchFamily="34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22463" y="3962400"/>
            <a:ext cx="1524000" cy="685800"/>
            <a:chOff x="192" y="2928"/>
            <a:chExt cx="960" cy="432"/>
          </a:xfrm>
        </p:grpSpPr>
        <p:sp>
          <p:nvSpPr>
            <p:cNvPr id="12317" name="Text Box 27"/>
            <p:cNvSpPr txBox="1">
              <a:spLocks noChangeArrowheads="1"/>
            </p:cNvSpPr>
            <p:nvPr/>
          </p:nvSpPr>
          <p:spPr bwMode="auto">
            <a:xfrm>
              <a:off x="192" y="2928"/>
              <a:ext cx="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>
              <a:off x="768" y="3072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3" name="Group 29"/>
          <p:cNvGrpSpPr>
            <a:grpSpLocks/>
          </p:cNvGrpSpPr>
          <p:nvPr/>
        </p:nvGrpSpPr>
        <p:grpSpPr bwMode="auto">
          <a:xfrm>
            <a:off x="8704264" y="3886200"/>
            <a:ext cx="1017587" cy="762000"/>
            <a:chOff x="4464" y="2880"/>
            <a:chExt cx="641" cy="480"/>
          </a:xfrm>
        </p:grpSpPr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704" y="2880"/>
              <a:ext cx="4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</a:rPr>
                <a:t>tail</a:t>
              </a:r>
            </a:p>
          </p:txBody>
        </p:sp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 flipH="1">
              <a:off x="4464" y="3072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0000" name="AutoShape 32"/>
          <p:cNvSpPr>
            <a:spLocks noChangeArrowheads="1"/>
          </p:cNvSpPr>
          <p:nvPr/>
        </p:nvSpPr>
        <p:spPr bwMode="auto">
          <a:xfrm>
            <a:off x="4208463" y="4724400"/>
            <a:ext cx="228600" cy="22860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13646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977" grpId="0" animBg="1"/>
      <p:bldP spid="2260000" grpId="0" animBg="1"/>
      <p:bldP spid="226000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1158</Words>
  <Application>Microsoft Office PowerPoint</Application>
  <PresentationFormat>寬螢幕</PresentationFormat>
  <Paragraphs>364</Paragraphs>
  <Slides>28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Arial Unicode MS</vt:lpstr>
      <vt:lpstr>新細明體</vt:lpstr>
      <vt:lpstr>標楷體</vt:lpstr>
      <vt:lpstr>Arial</vt:lpstr>
      <vt:lpstr>Calibri</vt:lpstr>
      <vt:lpstr>Courier New</vt:lpstr>
      <vt:lpstr>Monotype Corsiva</vt:lpstr>
      <vt:lpstr>Symbol</vt:lpstr>
      <vt:lpstr>Tahoma</vt:lpstr>
      <vt:lpstr>Times New Roman</vt:lpstr>
      <vt:lpstr>Wingdings</vt:lpstr>
      <vt:lpstr>Office Theme</vt:lpstr>
      <vt:lpstr>Linked Lists</vt:lpstr>
      <vt:lpstr>Contents </vt:lpstr>
      <vt:lpstr>Linked Lists</vt:lpstr>
      <vt:lpstr>Singly Linked Lists</vt:lpstr>
      <vt:lpstr>Node</vt:lpstr>
      <vt:lpstr>Comparing with Arrays</vt:lpstr>
      <vt:lpstr>Example –Linked List</vt:lpstr>
      <vt:lpstr>Insertion at the Head</vt:lpstr>
      <vt:lpstr>Removing at the Head</vt:lpstr>
      <vt:lpstr>Inserting at the Tail</vt:lpstr>
      <vt:lpstr>Removing at the Tail</vt:lpstr>
      <vt:lpstr>Contents </vt:lpstr>
      <vt:lpstr>Stack with a Singly Linked List</vt:lpstr>
      <vt:lpstr>Stack Operations</vt:lpstr>
      <vt:lpstr>Queue with a Singly Linked List</vt:lpstr>
      <vt:lpstr>Queue Operations</vt:lpstr>
      <vt:lpstr>Contents </vt:lpstr>
      <vt:lpstr>Circularly Linked Lists</vt:lpstr>
      <vt:lpstr>Some Update Methods</vt:lpstr>
      <vt:lpstr>Contents </vt:lpstr>
      <vt:lpstr>Doubly Linked Lists</vt:lpstr>
      <vt:lpstr>Example – Doubly Linked List</vt:lpstr>
      <vt:lpstr>Node in a Doubly Linked List</vt:lpstr>
      <vt:lpstr>Dummy (Sentinel) nodes</vt:lpstr>
      <vt:lpstr>Insertion at the Beginning</vt:lpstr>
      <vt:lpstr>Removing at the End</vt:lpstr>
      <vt:lpstr>Inserting After an Element</vt:lpstr>
      <vt:lpstr>Deleting an Element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79</cp:revision>
  <dcterms:created xsi:type="dcterms:W3CDTF">2020-07-20T07:39:49Z</dcterms:created>
  <dcterms:modified xsi:type="dcterms:W3CDTF">2021-11-09T04:45:26Z</dcterms:modified>
</cp:coreProperties>
</file>