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2F98-C5B1-4D78-AB84-9BC9E4D21DC2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3B4DB-A80A-4946-BF05-FFB42CDB0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0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05D232-2050-4D7F-80CB-3FF01BE9C289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B61A5-6347-492D-BCCA-F3F75212FA16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029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BD1B4-0ED2-41D5-8328-1E180362E3A1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6788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A937B-9F5A-40AB-9AAE-A7B3E77D3D89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0266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DD9C1-4E48-4742-BCE9-876974F57C5B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026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B6C3F-DBF8-47E8-B667-48D2288315F1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1092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EBBAD-4B32-4EB3-8129-CF13F9F8F84D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1804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5EF01-DB72-4DAB-B562-0ABF4E6F664E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3766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5497F-1756-44FF-A223-B314B49AC443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4725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2F6C9-50D0-4303-83CF-965814201843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10453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9D343-E36B-4EFB-AF44-718C8641C118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1563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61FF4-FDFC-463B-9AC2-E03FB815FF87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247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B53936-ED0D-44E6-8AFD-FBEA18751F6D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2634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9655F-D770-4337-9F36-4194D46B396C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4259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D6F7F-0E15-4F9F-B448-FB2A5875BBCE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9292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C900B-2D17-41A8-9B05-501A7A92F91B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36300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44195-480F-48C2-9C5A-1B82F6C27648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27987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F7374-F847-4349-817F-AE9CE1A5A08E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47679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587AA-2105-46CD-A866-C8CE490576A7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25863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4F964-7395-43CB-8A27-D37EEAE2F06B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73372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5CA1D-26F0-47AC-AFB3-14E6BD4E8D76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91198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C74DD-7AEB-4504-B4B5-9E8D22A4B79A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32417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AE62CF-21F0-46CC-B13F-48DA1E71578E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818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89152-24B1-4A9E-A2A3-0CB7DC7FD9F5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33497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C8C9E-C2B6-4091-A4B7-614C875CAAB9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1346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9E6B6-A598-475F-95D4-2875FC344CE6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11046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A309B-5626-4119-ABFF-8999D5F4D4B1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2856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C6F3E-B5F8-4CE4-8E17-2EC337A13524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59183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49FA3-F3F4-43AF-A0BD-3EBD945622DD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48216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0E102-1199-4208-AC1B-2388EA9D3547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20930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60D7-DF1C-4A96-98ED-698F2E7B2089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53607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0393E-743B-4E0C-9737-4F0D94B03EEE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79807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6A591-04AB-4541-941E-773DC4E1AACD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9789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4CD0D-57D2-4BE4-8B03-2172BF2407F9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468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84263-152E-4916-B723-85651F1BE5E2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56857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D323C-532A-4F92-8468-9527ED95EAAC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59611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5B002-3B3B-485B-8173-B6E1F2214026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70914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EB1A6-5CF8-4289-BAAD-A8B3DA0BC51F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30843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4C7A1-46CA-4D4A-A834-A4BFDE8E87DA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03814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39819-2E26-4214-B134-ABF48BB42A7F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96379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14BAB-62DC-47D6-BAA7-1F924486A26A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929419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43198-712F-47F9-B1ED-900F8163E759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213884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3B8F2-E836-4D76-9B88-F8B91AF39961}" type="slidenum">
              <a:rPr lang="en-US" altLang="zh-TW" smtClean="0"/>
              <a:pPr/>
              <a:t>60</a:t>
            </a:fld>
            <a:endParaRPr lang="en-US" altLang="zh-TW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618185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7766A-1ECE-470A-9F64-8FA701E7B545}" type="slidenum">
              <a:rPr lang="en-US" altLang="zh-TW" smtClean="0"/>
              <a:pPr/>
              <a:t>61</a:t>
            </a:fld>
            <a:endParaRPr lang="en-US" altLang="zh-TW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7543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E12F1-BA3D-4341-A2B5-E7D9B1B2BC6E}" type="slidenum">
              <a:rPr lang="en-US" altLang="zh-TW" smtClean="0"/>
              <a:pPr/>
              <a:t>62</a:t>
            </a:fld>
            <a:endParaRPr lang="en-US" altLang="zh-TW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4866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F7A37-49F6-4653-86A1-B244A5F6931A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01367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7CD32-23DC-4E72-95E6-38E7A5307555}" type="slidenum">
              <a:rPr lang="en-US" altLang="zh-TW" smtClean="0"/>
              <a:pPr/>
              <a:t>63</a:t>
            </a:fld>
            <a:endParaRPr lang="en-US" altLang="zh-TW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554629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2FE60-AE99-4876-99EA-FA0A71E4C908}" type="slidenum">
              <a:rPr lang="en-US" altLang="zh-TW" smtClean="0"/>
              <a:pPr/>
              <a:t>64</a:t>
            </a:fld>
            <a:endParaRPr lang="en-US" altLang="zh-TW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5353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23F3A-8615-4FDB-BE63-184DB40F2506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644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3CA60-4667-4892-9DA1-1BB92D7D578A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4635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5DDC8-9434-4FF4-8DC9-DAB8AAF69E37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3487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04283-E8BF-4E29-BFDB-0A6BD84D3452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59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Trees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  <p:pic>
        <p:nvPicPr>
          <p:cNvPr id="4100" name="Picture 2" descr="C:\Users\howard\Dropbox\IEET102\slides\校園景觀\IMG_0961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517" y="3112294"/>
            <a:ext cx="21209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3" descr="C:\Users\howard\Dropbox\IEET102\slides\校園景觀\IMG_0922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1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" descr="C:\Users\howard\Dropbox\IEET102\slides\校園景觀\IMG_09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0418" y="3061494"/>
            <a:ext cx="2198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5" descr="C:\Users\howard\Dropbox\IEET102\slides\科研大樓與6教\IMG_1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3504" y="3061495"/>
            <a:ext cx="2184400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49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B3359F-7803-4EAC-955B-5101135C090A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General Trees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Representation of Trees</a:t>
            </a:r>
          </a:p>
          <a:p>
            <a:pPr eaLnBrk="1" hangingPunct="1"/>
            <a:r>
              <a:rPr lang="en-US" altLang="zh-TW" dirty="0" smtClean="0"/>
              <a:t>Properties on Trees</a:t>
            </a:r>
          </a:p>
          <a:p>
            <a:pPr eaLnBrk="1" hangingPunct="1"/>
            <a:r>
              <a:rPr lang="en-US" altLang="zh-TW" dirty="0" smtClean="0"/>
              <a:t>Binary Trees</a:t>
            </a:r>
          </a:p>
          <a:p>
            <a:pPr eaLnBrk="1" hangingPunct="1"/>
            <a:r>
              <a:rPr lang="en-US" altLang="zh-TW" dirty="0" smtClean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433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40E9A8-5C91-426D-8F6D-F638D44B9F87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Lists Representation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75651" y="2238238"/>
            <a:ext cx="762000" cy="457200"/>
            <a:chOff x="528" y="2352"/>
            <a:chExt cx="480" cy="288"/>
          </a:xfrm>
        </p:grpSpPr>
        <p:sp>
          <p:nvSpPr>
            <p:cNvPr id="17451" name="Rectangle 9"/>
            <p:cNvSpPr>
              <a:spLocks noChangeArrowheads="1"/>
            </p:cNvSpPr>
            <p:nvPr/>
          </p:nvSpPr>
          <p:spPr bwMode="auto">
            <a:xfrm>
              <a:off x="52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/>
                <a:t>B</a:t>
              </a:r>
            </a:p>
          </p:txBody>
        </p:sp>
        <p:sp>
          <p:nvSpPr>
            <p:cNvPr id="17452" name="Rectangle 10"/>
            <p:cNvSpPr>
              <a:spLocks noChangeArrowheads="1"/>
            </p:cNvSpPr>
            <p:nvPr/>
          </p:nvSpPr>
          <p:spPr bwMode="auto">
            <a:xfrm>
              <a:off x="76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cxnSp>
        <p:nvCxnSpPr>
          <p:cNvPr id="2423832" name="AutoShape 24"/>
          <p:cNvCxnSpPr>
            <a:cxnSpLocks noChangeShapeType="1"/>
            <a:stCxn id="17452" idx="3"/>
            <a:endCxn id="17449" idx="1"/>
          </p:cNvCxnSpPr>
          <p:nvPr/>
        </p:nvCxnSpPr>
        <p:spPr bwMode="auto">
          <a:xfrm>
            <a:off x="4956701" y="2466838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7419" name="Group 26"/>
          <p:cNvGrpSpPr>
            <a:grpSpLocks/>
          </p:cNvGrpSpPr>
          <p:nvPr/>
        </p:nvGrpSpPr>
        <p:grpSpPr bwMode="auto">
          <a:xfrm>
            <a:off x="818087" y="2132894"/>
            <a:ext cx="2752725" cy="2176463"/>
            <a:chOff x="714" y="2496"/>
            <a:chExt cx="1734" cy="1371"/>
          </a:xfrm>
        </p:grpSpPr>
        <p:sp>
          <p:nvSpPr>
            <p:cNvPr id="17434" name="Oval 27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7435" name="Oval 28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7436" name="Rectangle 29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7437" name="Rectangle 30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7438" name="Rectangle 31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17439" name="AutoShape 32"/>
            <p:cNvCxnSpPr>
              <a:cxnSpLocks noChangeShapeType="1"/>
              <a:stCxn id="17438" idx="0"/>
              <a:endCxn id="17435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0" name="AutoShape 33"/>
            <p:cNvCxnSpPr>
              <a:cxnSpLocks noChangeShapeType="1"/>
              <a:stCxn id="17437" idx="0"/>
              <a:endCxn id="17435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1" name="AutoShape 34"/>
            <p:cNvCxnSpPr>
              <a:cxnSpLocks noChangeShapeType="1"/>
              <a:stCxn id="17436" idx="0"/>
              <a:endCxn id="17434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2" name="AutoShape 35"/>
            <p:cNvCxnSpPr>
              <a:cxnSpLocks noChangeShapeType="1"/>
              <a:stCxn id="17435" idx="0"/>
              <a:endCxn id="17434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3" name="Rectangle 36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7444" name="AutoShape 37"/>
            <p:cNvCxnSpPr>
              <a:cxnSpLocks noChangeShapeType="1"/>
              <a:stCxn id="17443" idx="0"/>
              <a:endCxn id="17434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23846" name="Text Box 38"/>
          <p:cNvSpPr txBox="1">
            <a:spLocks noChangeArrowheads="1"/>
          </p:cNvSpPr>
          <p:nvPr/>
        </p:nvSpPr>
        <p:spPr bwMode="auto">
          <a:xfrm>
            <a:off x="755380" y="4486859"/>
            <a:ext cx="3275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(B</a:t>
            </a:r>
            <a:r>
              <a:rPr lang="en-US" altLang="zh-TW" sz="3200" dirty="0">
                <a:solidFill>
                  <a:srgbClr val="0000CC"/>
                </a:solidFill>
              </a:rPr>
              <a:t>(</a:t>
            </a:r>
            <a:r>
              <a:rPr lang="en-US" altLang="zh-TW" sz="3200" dirty="0"/>
              <a:t>A, D</a:t>
            </a:r>
            <a:r>
              <a:rPr lang="en-US" altLang="zh-TW" sz="3200" dirty="0">
                <a:solidFill>
                  <a:srgbClr val="0000CC"/>
                </a:solidFill>
              </a:rPr>
              <a:t>(</a:t>
            </a:r>
            <a:r>
              <a:rPr lang="en-US" altLang="zh-TW" sz="3200" dirty="0"/>
              <a:t>C, E</a:t>
            </a:r>
            <a:r>
              <a:rPr lang="en-US" altLang="zh-TW" sz="3200" dirty="0">
                <a:solidFill>
                  <a:srgbClr val="0000CC"/>
                </a:solidFill>
              </a:rPr>
              <a:t>)</a:t>
            </a:r>
            <a:r>
              <a:rPr lang="en-US" altLang="zh-TW" sz="3200" dirty="0"/>
              <a:t>, F</a:t>
            </a:r>
            <a:r>
              <a:rPr lang="en-US" altLang="zh-TW" sz="3200" dirty="0">
                <a:solidFill>
                  <a:srgbClr val="0000CC"/>
                </a:solidFill>
              </a:rPr>
              <a:t>)</a:t>
            </a:r>
            <a:r>
              <a:rPr lang="en-US" altLang="zh-TW" sz="3200" dirty="0"/>
              <a:t>)</a:t>
            </a:r>
          </a:p>
        </p:txBody>
      </p:sp>
      <p:cxnSp>
        <p:nvCxnSpPr>
          <p:cNvPr id="2423859" name="AutoShape 51"/>
          <p:cNvCxnSpPr>
            <a:cxnSpLocks noChangeShapeType="1"/>
            <a:stCxn id="17447" idx="2"/>
            <a:endCxn id="17432" idx="0"/>
          </p:cNvCxnSpPr>
          <p:nvPr/>
        </p:nvCxnSpPr>
        <p:spPr bwMode="auto">
          <a:xfrm>
            <a:off x="7718951" y="2714488"/>
            <a:ext cx="0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1" name="群組 10"/>
          <p:cNvGrpSpPr/>
          <p:nvPr/>
        </p:nvGrpSpPr>
        <p:grpSpPr>
          <a:xfrm>
            <a:off x="5715526" y="2238238"/>
            <a:ext cx="4251325" cy="1004750"/>
            <a:chOff x="5715526" y="2238238"/>
            <a:chExt cx="4251325" cy="100475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852051" y="2238238"/>
              <a:ext cx="762000" cy="457200"/>
              <a:chOff x="528" y="2352"/>
              <a:chExt cx="480" cy="288"/>
            </a:xfrm>
          </p:grpSpPr>
          <p:sp>
            <p:nvSpPr>
              <p:cNvPr id="17449" name="Rectangle 13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A</a:t>
                </a:r>
              </a:p>
            </p:txBody>
          </p:sp>
          <p:sp>
            <p:nvSpPr>
              <p:cNvPr id="17450" name="Rectangle 14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528451" y="2238238"/>
              <a:ext cx="762000" cy="457200"/>
              <a:chOff x="528" y="2352"/>
              <a:chExt cx="480" cy="288"/>
            </a:xfrm>
          </p:grpSpPr>
          <p:sp>
            <p:nvSpPr>
              <p:cNvPr id="17447" name="Rectangle 16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TW" sz="3200"/>
              </a:p>
            </p:txBody>
          </p:sp>
          <p:sp>
            <p:nvSpPr>
              <p:cNvPr id="17448" name="Rectangle 17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9204851" y="2238238"/>
              <a:ext cx="762000" cy="457200"/>
              <a:chOff x="528" y="2352"/>
              <a:chExt cx="480" cy="288"/>
            </a:xfrm>
          </p:grpSpPr>
          <p:sp>
            <p:nvSpPr>
              <p:cNvPr id="17445" name="Rectangle 1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F</a:t>
                </a:r>
              </a:p>
            </p:txBody>
          </p:sp>
          <p:sp>
            <p:nvSpPr>
              <p:cNvPr id="17446" name="Rectangle 20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240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/>
                  <a:t>0</a:t>
                </a:r>
              </a:p>
            </p:txBody>
          </p:sp>
        </p:grpSp>
        <p:cxnSp>
          <p:nvCxnSpPr>
            <p:cNvPr id="2423833" name="AutoShape 25"/>
            <p:cNvCxnSpPr>
              <a:cxnSpLocks noChangeShapeType="1"/>
              <a:stCxn id="17450" idx="3"/>
              <a:endCxn id="17447" idx="1"/>
            </p:cNvCxnSpPr>
            <p:nvPr/>
          </p:nvCxnSpPr>
          <p:spPr bwMode="auto">
            <a:xfrm>
              <a:off x="6633101" y="2466838"/>
              <a:ext cx="8763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23847" name="AutoShape 39"/>
            <p:cNvCxnSpPr>
              <a:cxnSpLocks noChangeShapeType="1"/>
              <a:stCxn id="17448" idx="3"/>
              <a:endCxn id="17445" idx="1"/>
            </p:cNvCxnSpPr>
            <p:nvPr/>
          </p:nvCxnSpPr>
          <p:spPr bwMode="auto">
            <a:xfrm>
              <a:off x="8309501" y="2466838"/>
              <a:ext cx="8763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" name="文字方塊 5"/>
            <p:cNvSpPr txBox="1"/>
            <p:nvPr/>
          </p:nvSpPr>
          <p:spPr>
            <a:xfrm>
              <a:off x="5715526" y="2719768"/>
              <a:ext cx="16289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CC"/>
                  </a:solidFill>
                </a:rPr>
                <a:t>Child List</a:t>
              </a:r>
              <a:endParaRPr lang="zh-TW" altLang="en-US" sz="28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528451" y="3305038"/>
            <a:ext cx="762000" cy="457200"/>
            <a:chOff x="528" y="2352"/>
            <a:chExt cx="480" cy="288"/>
          </a:xfrm>
        </p:grpSpPr>
        <p:sp>
          <p:nvSpPr>
            <p:cNvPr id="17432" name="Rectangle 41"/>
            <p:cNvSpPr>
              <a:spLocks noChangeArrowheads="1"/>
            </p:cNvSpPr>
            <p:nvPr/>
          </p:nvSpPr>
          <p:spPr bwMode="auto">
            <a:xfrm>
              <a:off x="52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/>
                <a:t>D</a:t>
              </a:r>
            </a:p>
          </p:txBody>
        </p:sp>
        <p:sp>
          <p:nvSpPr>
            <p:cNvPr id="17433" name="Rectangle 42"/>
            <p:cNvSpPr>
              <a:spLocks noChangeArrowheads="1"/>
            </p:cNvSpPr>
            <p:nvPr/>
          </p:nvSpPr>
          <p:spPr bwMode="auto">
            <a:xfrm>
              <a:off x="768" y="2352"/>
              <a:ext cx="240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sp>
        <p:nvSpPr>
          <p:cNvPr id="17430" name="Rectangle 44"/>
          <p:cNvSpPr>
            <a:spLocks noChangeArrowheads="1"/>
          </p:cNvSpPr>
          <p:nvPr/>
        </p:nvSpPr>
        <p:spPr bwMode="auto">
          <a:xfrm>
            <a:off x="92048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dirty="0"/>
              <a:t>C</a:t>
            </a:r>
          </a:p>
        </p:txBody>
      </p:sp>
      <p:sp>
        <p:nvSpPr>
          <p:cNvPr id="17431" name="Rectangle 45"/>
          <p:cNvSpPr>
            <a:spLocks noChangeArrowheads="1"/>
          </p:cNvSpPr>
          <p:nvPr/>
        </p:nvSpPr>
        <p:spPr bwMode="auto">
          <a:xfrm>
            <a:off x="95858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108812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E</a:t>
            </a:r>
          </a:p>
        </p:txBody>
      </p:sp>
      <p:sp>
        <p:nvSpPr>
          <p:cNvPr id="17429" name="Rectangle 48"/>
          <p:cNvSpPr>
            <a:spLocks noChangeArrowheads="1"/>
          </p:cNvSpPr>
          <p:nvPr/>
        </p:nvSpPr>
        <p:spPr bwMode="auto">
          <a:xfrm>
            <a:off x="11262251" y="3305038"/>
            <a:ext cx="3810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0</a:t>
            </a:r>
          </a:p>
        </p:txBody>
      </p:sp>
      <p:cxnSp>
        <p:nvCxnSpPr>
          <p:cNvPr id="2423857" name="AutoShape 49"/>
          <p:cNvCxnSpPr>
            <a:cxnSpLocks noChangeShapeType="1"/>
            <a:stCxn id="17433" idx="3"/>
            <a:endCxn id="17430" idx="1"/>
          </p:cNvCxnSpPr>
          <p:nvPr/>
        </p:nvCxnSpPr>
        <p:spPr bwMode="auto">
          <a:xfrm>
            <a:off x="8309501" y="3533638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23858" name="AutoShape 50"/>
          <p:cNvCxnSpPr>
            <a:cxnSpLocks noChangeShapeType="1"/>
            <a:stCxn id="17431" idx="3"/>
            <a:endCxn id="17428" idx="1"/>
          </p:cNvCxnSpPr>
          <p:nvPr/>
        </p:nvCxnSpPr>
        <p:spPr bwMode="auto">
          <a:xfrm>
            <a:off x="9985901" y="3533638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" name="文字方塊 44"/>
          <p:cNvSpPr txBox="1"/>
          <p:nvPr/>
        </p:nvSpPr>
        <p:spPr>
          <a:xfrm>
            <a:off x="9152365" y="384062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CC"/>
                </a:solidFill>
              </a:rPr>
              <a:t>Child List</a:t>
            </a:r>
            <a:endParaRPr lang="zh-TW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4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2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46" grpId="0"/>
      <p:bldP spid="17430" grpId="0" animBg="1"/>
      <p:bldP spid="17431" grpId="0" animBg="1"/>
      <p:bldP spid="17428" grpId="0" animBg="1"/>
      <p:bldP spid="17429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Lists Representation – Fixed Size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B5940-1F0E-40CC-85DF-CA56AD16E455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  <p:sp>
        <p:nvSpPr>
          <p:cNvPr id="18437" name="Text Box 38"/>
          <p:cNvSpPr txBox="1">
            <a:spLocks noChangeArrowheads="1"/>
          </p:cNvSpPr>
          <p:nvPr/>
        </p:nvSpPr>
        <p:spPr bwMode="auto">
          <a:xfrm>
            <a:off x="1938198" y="1951086"/>
            <a:ext cx="8390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One can use nodes of a fixed size to represent tree nodes</a:t>
            </a:r>
          </a:p>
        </p:txBody>
      </p:sp>
      <p:grpSp>
        <p:nvGrpSpPr>
          <p:cNvPr id="18438" name="Group 40"/>
          <p:cNvGrpSpPr>
            <a:grpSpLocks/>
          </p:cNvGrpSpPr>
          <p:nvPr/>
        </p:nvGrpSpPr>
        <p:grpSpPr bwMode="auto">
          <a:xfrm>
            <a:off x="3276600" y="2895601"/>
            <a:ext cx="5410200" cy="1057276"/>
            <a:chOff x="1104" y="1632"/>
            <a:chExt cx="3408" cy="666"/>
          </a:xfrm>
        </p:grpSpPr>
        <p:grpSp>
          <p:nvGrpSpPr>
            <p:cNvPr id="18440" name="Group 37"/>
            <p:cNvGrpSpPr>
              <a:grpSpLocks/>
            </p:cNvGrpSpPr>
            <p:nvPr/>
          </p:nvGrpSpPr>
          <p:grpSpPr bwMode="auto">
            <a:xfrm>
              <a:off x="1200" y="1632"/>
              <a:ext cx="3312" cy="288"/>
              <a:chOff x="1200" y="1248"/>
              <a:chExt cx="3312" cy="288"/>
            </a:xfrm>
          </p:grpSpPr>
          <p:sp>
            <p:nvSpPr>
              <p:cNvPr id="18442" name="Rectangle 3"/>
              <p:cNvSpPr>
                <a:spLocks noChangeArrowheads="1"/>
              </p:cNvSpPr>
              <p:nvPr/>
            </p:nvSpPr>
            <p:spPr bwMode="auto">
              <a:xfrm>
                <a:off x="1200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32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18443" name="Rectangle 4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Child 1</a:t>
                </a:r>
              </a:p>
            </p:txBody>
          </p:sp>
          <p:sp>
            <p:nvSpPr>
              <p:cNvPr id="18444" name="Rectangle 5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8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Child 2</a:t>
                </a:r>
              </a:p>
            </p:txBody>
          </p:sp>
          <p:sp>
            <p:nvSpPr>
              <p:cNvPr id="18445" name="Rectangle 6"/>
              <p:cNvSpPr>
                <a:spLocks noChangeArrowheads="1"/>
              </p:cNvSpPr>
              <p:nvPr/>
            </p:nvSpPr>
            <p:spPr bwMode="auto">
              <a:xfrm>
                <a:off x="3792" y="1248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28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Child </a:t>
                </a:r>
                <a:r>
                  <a:rPr lang="en-US" altLang="zh-TW" sz="2800" i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k</a:t>
                </a:r>
              </a:p>
            </p:txBody>
          </p:sp>
          <p:sp>
            <p:nvSpPr>
              <p:cNvPr id="18446" name="Rectangle 7"/>
              <p:cNvSpPr>
                <a:spLocks noChangeArrowheads="1"/>
              </p:cNvSpPr>
              <p:nvPr/>
            </p:nvSpPr>
            <p:spPr bwMode="auto">
              <a:xfrm>
                <a:off x="3360" y="1248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 anchorCtr="1"/>
              <a:lstStyle/>
              <a:p>
                <a:pPr algn="ctr"/>
                <a:r>
                  <a:rPr lang="en-US" altLang="zh-TW" sz="320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8441" name="Text Box 39"/>
            <p:cNvSpPr txBox="1">
              <a:spLocks noChangeArrowheads="1"/>
            </p:cNvSpPr>
            <p:nvPr/>
          </p:nvSpPr>
          <p:spPr bwMode="auto">
            <a:xfrm>
              <a:off x="1104" y="1968"/>
              <a:ext cx="3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Node structure for a tree of degree </a:t>
              </a:r>
              <a:r>
                <a:rPr lang="en-US" altLang="zh-TW" sz="2800" i="1" dirty="0"/>
                <a:t>k</a:t>
              </a:r>
            </a:p>
          </p:txBody>
        </p:sp>
      </p:grpSp>
      <p:sp>
        <p:nvSpPr>
          <p:cNvPr id="18439" name="Text Box 41"/>
          <p:cNvSpPr txBox="1">
            <a:spLocks noChangeArrowheads="1"/>
          </p:cNvSpPr>
          <p:nvPr/>
        </p:nvSpPr>
        <p:spPr bwMode="auto">
          <a:xfrm>
            <a:off x="2758631" y="4320573"/>
            <a:ext cx="6683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Note: This structure is very wasteful of space</a:t>
            </a:r>
          </a:p>
        </p:txBody>
      </p:sp>
    </p:spTree>
    <p:extLst>
      <p:ext uri="{BB962C8B-B14F-4D97-AF65-F5344CB8AC3E}">
        <p14:creationId xmlns:p14="http://schemas.microsoft.com/office/powerpoint/2010/main" val="22915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i="1" dirty="0">
                <a:solidFill>
                  <a:srgbClr val="FF0000"/>
                </a:solidFill>
              </a:rPr>
              <a:t>Left Child-Right Sibling </a:t>
            </a:r>
            <a:r>
              <a:rPr lang="en-US" altLang="zh-TW" sz="4000" dirty="0"/>
              <a:t>Representation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0000CC"/>
                </a:solidFill>
              </a:rPr>
              <a:t>Two pointers </a:t>
            </a:r>
            <a:r>
              <a:rPr lang="en-US" altLang="zh-TW" dirty="0" smtClean="0"/>
              <a:t>for each node</a:t>
            </a:r>
          </a:p>
          <a:p>
            <a:pPr lvl="1" eaLnBrk="1" hangingPunct="1"/>
            <a:r>
              <a:rPr lang="en-US" altLang="zh-TW" dirty="0" smtClean="0"/>
              <a:t>one to the </a:t>
            </a:r>
            <a:r>
              <a:rPr lang="en-US" altLang="zh-TW" i="1" dirty="0" smtClean="0">
                <a:solidFill>
                  <a:srgbClr val="FF0000"/>
                </a:solidFill>
              </a:rPr>
              <a:t>left child</a:t>
            </a:r>
          </a:p>
          <a:p>
            <a:pPr lvl="1" eaLnBrk="1" hangingPunct="1"/>
            <a:r>
              <a:rPr lang="en-US" altLang="zh-TW" dirty="0" smtClean="0"/>
              <a:t>the other to its </a:t>
            </a:r>
            <a:r>
              <a:rPr lang="en-US" altLang="zh-TW" i="1" dirty="0" smtClean="0">
                <a:solidFill>
                  <a:srgbClr val="FF0000"/>
                </a:solidFill>
              </a:rPr>
              <a:t>closest right sibling</a:t>
            </a:r>
          </a:p>
          <a:p>
            <a:pPr eaLnBrk="1" hangingPunct="1"/>
            <a:r>
              <a:rPr lang="en-US" altLang="zh-TW" dirty="0" smtClean="0"/>
              <a:t>Node structure: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DD86B7-DEDB-4CA7-B119-D1C90C0830AD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3918616" y="3429794"/>
            <a:ext cx="3733800" cy="1143000"/>
            <a:chOff x="1488" y="2448"/>
            <a:chExt cx="2352" cy="720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488" y="2448"/>
              <a:ext cx="235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data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488" y="2784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left child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496" y="2784"/>
              <a:ext cx="13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80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right sibling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7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/>
              <a:t>Left Child-Right Sibling Representation – Example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81FE5-215B-41FA-8F42-81F6364B6797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1905001" y="2590801"/>
            <a:ext cx="2752725" cy="2176463"/>
            <a:chOff x="714" y="2496"/>
            <a:chExt cx="1734" cy="1371"/>
          </a:xfrm>
        </p:grpSpPr>
        <p:sp>
          <p:nvSpPr>
            <p:cNvPr id="20530" name="Oval 9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>
                <a:solidFill>
                  <a:schemeClr val="accent2">
                    <a:lumMod val="20000"/>
                    <a:lumOff val="8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20531" name="Oval 10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0532" name="Rectangle 11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0533" name="Rectangle 12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0534" name="Rectangle 13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0535" name="AutoShape 14"/>
            <p:cNvCxnSpPr>
              <a:cxnSpLocks noChangeShapeType="1"/>
              <a:stCxn id="20534" idx="0"/>
              <a:endCxn id="20531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36" name="AutoShape 15"/>
            <p:cNvCxnSpPr>
              <a:cxnSpLocks noChangeShapeType="1"/>
              <a:stCxn id="20533" idx="0"/>
              <a:endCxn id="20531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37" name="AutoShape 16"/>
            <p:cNvCxnSpPr>
              <a:cxnSpLocks noChangeShapeType="1"/>
              <a:stCxn id="20532" idx="0"/>
              <a:endCxn id="20530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38" name="AutoShape 17"/>
            <p:cNvCxnSpPr>
              <a:cxnSpLocks noChangeShapeType="1"/>
              <a:stCxn id="20531" idx="0"/>
              <a:endCxn id="20530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39" name="Rectangle 18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20540" name="AutoShape 19"/>
            <p:cNvCxnSpPr>
              <a:cxnSpLocks noChangeShapeType="1"/>
              <a:stCxn id="20539" idx="0"/>
              <a:endCxn id="20530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1" name="群組 60"/>
          <p:cNvGrpSpPr/>
          <p:nvPr/>
        </p:nvGrpSpPr>
        <p:grpSpPr>
          <a:xfrm>
            <a:off x="5715000" y="3505200"/>
            <a:ext cx="762000" cy="699532"/>
            <a:chOff x="3200400" y="5105400"/>
            <a:chExt cx="762000" cy="699532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200400" y="5105400"/>
              <a:ext cx="762000" cy="685800"/>
              <a:chOff x="2976" y="1632"/>
              <a:chExt cx="480" cy="432"/>
            </a:xfrm>
          </p:grpSpPr>
          <p:sp>
            <p:nvSpPr>
              <p:cNvPr id="20527" name="Rectangle 25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0528" name="Rectangle 26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29" name="Rectangle 27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487" name="Text Box 29"/>
            <p:cNvSpPr txBox="1">
              <a:spLocks noChangeArrowheads="1"/>
            </p:cNvSpPr>
            <p:nvPr/>
          </p:nvSpPr>
          <p:spPr bwMode="auto">
            <a:xfrm>
              <a:off x="3210560" y="5435600"/>
              <a:ext cx="375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7315200" y="2057400"/>
            <a:ext cx="762000" cy="712788"/>
            <a:chOff x="3648" y="1296"/>
            <a:chExt cx="480" cy="449"/>
          </a:xfrm>
        </p:grpSpPr>
        <p:grpSp>
          <p:nvGrpSpPr>
            <p:cNvPr id="20522" name="Group 23"/>
            <p:cNvGrpSpPr>
              <a:grpSpLocks/>
            </p:cNvGrpSpPr>
            <p:nvPr/>
          </p:nvGrpSpPr>
          <p:grpSpPr bwMode="auto">
            <a:xfrm>
              <a:off x="3648" y="1296"/>
              <a:ext cx="480" cy="432"/>
              <a:chOff x="2976" y="1632"/>
              <a:chExt cx="480" cy="432"/>
            </a:xfrm>
          </p:grpSpPr>
          <p:sp>
            <p:nvSpPr>
              <p:cNvPr id="20524" name="Rectangle 20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0525" name="Rectangle 21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26" name="Rectangle 22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23" name="Text Box 31"/>
            <p:cNvSpPr txBox="1">
              <a:spLocks noChangeArrowheads="1"/>
            </p:cNvSpPr>
            <p:nvPr/>
          </p:nvSpPr>
          <p:spPr bwMode="auto">
            <a:xfrm>
              <a:off x="3882" y="1512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315200" y="3505201"/>
            <a:ext cx="762000" cy="727075"/>
            <a:chOff x="2688" y="2208"/>
            <a:chExt cx="480" cy="458"/>
          </a:xfrm>
        </p:grpSpPr>
        <p:grpSp>
          <p:nvGrpSpPr>
            <p:cNvPr id="20516" name="Group 48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19" name="Rectangle 49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20520" name="Rectangle 50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21" name="Rectangle 51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17" name="Text Box 52"/>
            <p:cNvSpPr txBox="1">
              <a:spLocks noChangeArrowheads="1"/>
            </p:cNvSpPr>
            <p:nvPr/>
          </p:nvSpPr>
          <p:spPr bwMode="auto">
            <a:xfrm>
              <a:off x="2695" y="2425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>
                <a:solidFill>
                  <a:schemeClr val="accent2">
                    <a:lumMod val="20000"/>
                    <a:lumOff val="80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20518" name="Text Box 53"/>
            <p:cNvSpPr txBox="1">
              <a:spLocks noChangeArrowheads="1"/>
            </p:cNvSpPr>
            <p:nvPr/>
          </p:nvSpPr>
          <p:spPr bwMode="auto">
            <a:xfrm>
              <a:off x="2931" y="2433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>
                <a:solidFill>
                  <a:schemeClr val="accent2">
                    <a:lumMod val="20000"/>
                    <a:lumOff val="80000"/>
                  </a:schemeClr>
                </a:solidFill>
                <a:sym typeface="Symbol" pitchFamily="18" charset="2"/>
              </a:endParaRP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839200" y="3505201"/>
            <a:ext cx="762000" cy="720725"/>
            <a:chOff x="2688" y="2208"/>
            <a:chExt cx="480" cy="454"/>
          </a:xfrm>
        </p:grpSpPr>
        <p:grpSp>
          <p:nvGrpSpPr>
            <p:cNvPr id="20510" name="Group 55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13" name="Rectangle 56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20514" name="Rectangle 57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15" name="Rectangle 58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11" name="Text Box 59"/>
            <p:cNvSpPr txBox="1">
              <a:spLocks noChangeArrowheads="1"/>
            </p:cNvSpPr>
            <p:nvPr/>
          </p:nvSpPr>
          <p:spPr bwMode="auto">
            <a:xfrm>
              <a:off x="2695" y="2421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  <p:sp>
          <p:nvSpPr>
            <p:cNvPr id="20512" name="Text Box 60"/>
            <p:cNvSpPr txBox="1">
              <a:spLocks noChangeArrowheads="1"/>
            </p:cNvSpPr>
            <p:nvPr/>
          </p:nvSpPr>
          <p:spPr bwMode="auto">
            <a:xfrm>
              <a:off x="2931" y="2429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315200" y="4724401"/>
            <a:ext cx="762000" cy="727075"/>
            <a:chOff x="2688" y="2208"/>
            <a:chExt cx="480" cy="458"/>
          </a:xfrm>
        </p:grpSpPr>
        <p:grpSp>
          <p:nvGrpSpPr>
            <p:cNvPr id="20504" name="Group 62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07" name="Rectangle 63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</a:t>
                </a:r>
              </a:p>
            </p:txBody>
          </p:sp>
          <p:sp>
            <p:nvSpPr>
              <p:cNvPr id="20508" name="Rectangle 64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09" name="Rectangle 65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505" name="Text Box 66"/>
            <p:cNvSpPr txBox="1">
              <a:spLocks noChangeArrowheads="1"/>
            </p:cNvSpPr>
            <p:nvPr/>
          </p:nvSpPr>
          <p:spPr bwMode="auto">
            <a:xfrm>
              <a:off x="2695" y="2421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  <p:sp>
          <p:nvSpPr>
            <p:cNvPr id="20506" name="Text Box 67"/>
            <p:cNvSpPr txBox="1">
              <a:spLocks noChangeArrowheads="1"/>
            </p:cNvSpPr>
            <p:nvPr/>
          </p:nvSpPr>
          <p:spPr bwMode="auto">
            <a:xfrm>
              <a:off x="2931" y="2433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TW">
                <a:solidFill>
                  <a:schemeClr val="accent2">
                    <a:lumMod val="20000"/>
                    <a:lumOff val="80000"/>
                  </a:schemeClr>
                </a:solidFill>
                <a:sym typeface="Symbol" pitchFamily="18" charset="2"/>
              </a:endParaRPr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8839200" y="4724401"/>
            <a:ext cx="762000" cy="720725"/>
            <a:chOff x="2688" y="2208"/>
            <a:chExt cx="480" cy="454"/>
          </a:xfrm>
        </p:grpSpPr>
        <p:grpSp>
          <p:nvGrpSpPr>
            <p:cNvPr id="20498" name="Group 69"/>
            <p:cNvGrpSpPr>
              <a:grpSpLocks/>
            </p:cNvGrpSpPr>
            <p:nvPr/>
          </p:nvGrpSpPr>
          <p:grpSpPr bwMode="auto">
            <a:xfrm>
              <a:off x="2688" y="2208"/>
              <a:ext cx="480" cy="432"/>
              <a:chOff x="2976" y="1632"/>
              <a:chExt cx="480" cy="432"/>
            </a:xfrm>
          </p:grpSpPr>
          <p:sp>
            <p:nvSpPr>
              <p:cNvPr id="20501" name="Rectangle 70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0502" name="Rectangle 71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20503" name="Rectangle 72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0499" name="Text Box 73"/>
            <p:cNvSpPr txBox="1">
              <a:spLocks noChangeArrowheads="1"/>
            </p:cNvSpPr>
            <p:nvPr/>
          </p:nvSpPr>
          <p:spPr bwMode="auto">
            <a:xfrm>
              <a:off x="2695" y="2421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  <p:sp>
          <p:nvSpPr>
            <p:cNvPr id="20500" name="Text Box 74"/>
            <p:cNvSpPr txBox="1">
              <a:spLocks noChangeArrowheads="1"/>
            </p:cNvSpPr>
            <p:nvPr/>
          </p:nvSpPr>
          <p:spPr bwMode="auto">
            <a:xfrm>
              <a:off x="2931" y="2429"/>
              <a:ext cx="2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accent2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</a:t>
              </a:r>
            </a:p>
          </p:txBody>
        </p:sp>
      </p:grpSp>
      <p:sp>
        <p:nvSpPr>
          <p:cNvPr id="2430027" name="Line 75"/>
          <p:cNvSpPr>
            <a:spLocks noChangeShapeType="1"/>
          </p:cNvSpPr>
          <p:nvPr/>
        </p:nvSpPr>
        <p:spPr bwMode="auto">
          <a:xfrm flipH="1">
            <a:off x="7467600" y="4038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30028" name="Line 76"/>
          <p:cNvSpPr>
            <a:spLocks noChangeShapeType="1"/>
          </p:cNvSpPr>
          <p:nvPr/>
        </p:nvSpPr>
        <p:spPr bwMode="auto">
          <a:xfrm>
            <a:off x="6324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30029" name="Line 77"/>
          <p:cNvSpPr>
            <a:spLocks noChangeShapeType="1"/>
          </p:cNvSpPr>
          <p:nvPr/>
        </p:nvSpPr>
        <p:spPr bwMode="auto">
          <a:xfrm>
            <a:off x="7848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30030" name="Line 78"/>
          <p:cNvSpPr>
            <a:spLocks noChangeShapeType="1"/>
          </p:cNvSpPr>
          <p:nvPr/>
        </p:nvSpPr>
        <p:spPr bwMode="auto">
          <a:xfrm>
            <a:off x="78486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29980" name="Line 28"/>
          <p:cNvSpPr>
            <a:spLocks noChangeShapeType="1"/>
          </p:cNvSpPr>
          <p:nvPr/>
        </p:nvSpPr>
        <p:spPr bwMode="auto">
          <a:xfrm flipH="1">
            <a:off x="6248400" y="2590800"/>
            <a:ext cx="1219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2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3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3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3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3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0027" grpId="0" animBg="1"/>
      <p:bldP spid="2430028" grpId="0" animBg="1"/>
      <p:bldP spid="2430029" grpId="0" animBg="1"/>
      <p:bldP spid="2430030" grpId="0" animBg="1"/>
      <p:bldP spid="24299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Linked Structure for General Trees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node is represented by an object storing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Element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Parent node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Sequence of children nodes</a:t>
            </a:r>
            <a:endParaRPr lang="en-US" altLang="zh-TW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1B8A0-C844-41E4-B6C4-2ABBB642539A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grpSp>
        <p:nvGrpSpPr>
          <p:cNvPr id="21510" name="Group 4"/>
          <p:cNvGrpSpPr>
            <a:grpSpLocks/>
          </p:cNvGrpSpPr>
          <p:nvPr/>
        </p:nvGrpSpPr>
        <p:grpSpPr bwMode="auto">
          <a:xfrm>
            <a:off x="2268646" y="3500706"/>
            <a:ext cx="2752725" cy="2176463"/>
            <a:chOff x="714" y="2496"/>
            <a:chExt cx="1734" cy="1371"/>
          </a:xfrm>
        </p:grpSpPr>
        <p:sp>
          <p:nvSpPr>
            <p:cNvPr id="21571" name="Oval 5"/>
            <p:cNvSpPr>
              <a:spLocks noChangeArrowheads="1"/>
            </p:cNvSpPr>
            <p:nvPr/>
          </p:nvSpPr>
          <p:spPr bwMode="auto"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21572" name="Oval 6"/>
            <p:cNvSpPr>
              <a:spLocks noChangeArrowheads="1"/>
            </p:cNvSpPr>
            <p:nvPr/>
          </p:nvSpPr>
          <p:spPr bwMode="auto"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1573" name="Rectangle 7"/>
            <p:cNvSpPr>
              <a:spLocks noChangeArrowheads="1"/>
            </p:cNvSpPr>
            <p:nvPr/>
          </p:nvSpPr>
          <p:spPr bwMode="auto">
            <a:xfrm>
              <a:off x="714" y="301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1574" name="Rectangle 8"/>
            <p:cNvSpPr>
              <a:spLocks noChangeArrowheads="1"/>
            </p:cNvSpPr>
            <p:nvPr/>
          </p:nvSpPr>
          <p:spPr bwMode="auto">
            <a:xfrm>
              <a:off x="1132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21575" name="Rectangle 9"/>
            <p:cNvSpPr>
              <a:spLocks noChangeArrowheads="1"/>
            </p:cNvSpPr>
            <p:nvPr/>
          </p:nvSpPr>
          <p:spPr bwMode="auto">
            <a:xfrm>
              <a:off x="1763" y="3552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1576" name="AutoShape 10"/>
            <p:cNvCxnSpPr>
              <a:cxnSpLocks noChangeShapeType="1"/>
              <a:stCxn id="21575" idx="0"/>
              <a:endCxn id="21572" idx="5"/>
            </p:cNvCxnSpPr>
            <p:nvPr/>
          </p:nvCxnSpPr>
          <p:spPr bwMode="auto">
            <a:xfrm flipH="1" flipV="1">
              <a:off x="1706" y="3285"/>
              <a:ext cx="21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7" name="AutoShape 11"/>
            <p:cNvCxnSpPr>
              <a:cxnSpLocks noChangeShapeType="1"/>
              <a:stCxn id="21574" idx="0"/>
              <a:endCxn id="21572" idx="3"/>
            </p:cNvCxnSpPr>
            <p:nvPr/>
          </p:nvCxnSpPr>
          <p:spPr bwMode="auto">
            <a:xfrm flipV="1">
              <a:off x="1290" y="3285"/>
              <a:ext cx="192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8" name="AutoShape 12"/>
            <p:cNvCxnSpPr>
              <a:cxnSpLocks noChangeShapeType="1"/>
              <a:stCxn id="21573" idx="0"/>
              <a:endCxn id="21571" idx="3"/>
            </p:cNvCxnSpPr>
            <p:nvPr/>
          </p:nvCxnSpPr>
          <p:spPr bwMode="auto">
            <a:xfrm flipV="1">
              <a:off x="872" y="2771"/>
              <a:ext cx="605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79" name="AutoShape 13"/>
            <p:cNvCxnSpPr>
              <a:cxnSpLocks noChangeShapeType="1"/>
              <a:stCxn id="21572" idx="0"/>
              <a:endCxn id="21571" idx="4"/>
            </p:cNvCxnSpPr>
            <p:nvPr/>
          </p:nvCxnSpPr>
          <p:spPr bwMode="auto">
            <a:xfrm flipH="1" flipV="1">
              <a:off x="1589" y="2817"/>
              <a:ext cx="5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80" name="Rectangle 14"/>
            <p:cNvSpPr>
              <a:spLocks noChangeArrowheads="1"/>
            </p:cNvSpPr>
            <p:nvPr/>
          </p:nvSpPr>
          <p:spPr bwMode="auto">
            <a:xfrm>
              <a:off x="2133" y="3011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21581" name="AutoShape 15"/>
            <p:cNvCxnSpPr>
              <a:cxnSpLocks noChangeShapeType="1"/>
              <a:stCxn id="21580" idx="0"/>
              <a:endCxn id="21571" idx="5"/>
            </p:cNvCxnSpPr>
            <p:nvPr/>
          </p:nvCxnSpPr>
          <p:spPr bwMode="auto">
            <a:xfrm flipH="1" flipV="1">
              <a:off x="1701" y="2771"/>
              <a:ext cx="59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6048593" y="2474912"/>
            <a:ext cx="3987800" cy="3836988"/>
            <a:chOff x="2573" y="1200"/>
            <a:chExt cx="2970" cy="2904"/>
          </a:xfrm>
        </p:grpSpPr>
        <p:grpSp>
          <p:nvGrpSpPr>
            <p:cNvPr id="21512" name="Group 17"/>
            <p:cNvGrpSpPr>
              <a:grpSpLocks/>
            </p:cNvGrpSpPr>
            <p:nvPr/>
          </p:nvGrpSpPr>
          <p:grpSpPr bwMode="auto"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21568" name="Rectangle 18"/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1569" name="Rectangle 19"/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1570" name="Rectangle 20"/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TW" sz="2400">
                    <a:latin typeface="Tahoma" pitchFamily="34" charset="0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21513" name="AutoShape 21"/>
            <p:cNvSpPr>
              <a:spLocks noChangeArrowheads="1"/>
            </p:cNvSpPr>
            <p:nvPr/>
          </p:nvSpPr>
          <p:spPr bwMode="auto"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cxnSp>
          <p:nvCxnSpPr>
            <p:cNvPr id="21514" name="AutoShape 22"/>
            <p:cNvCxnSpPr>
              <a:cxnSpLocks noChangeShapeType="1"/>
              <a:stCxn id="21517" idx="2"/>
              <a:endCxn id="21515" idx="6"/>
            </p:cNvCxnSpPr>
            <p:nvPr/>
          </p:nvCxnSpPr>
          <p:spPr bwMode="auto">
            <a:xfrm flipH="1">
              <a:off x="3673" y="1377"/>
              <a:ext cx="38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15" name="Oval 23"/>
            <p:cNvSpPr>
              <a:spLocks noChangeArrowheads="1"/>
            </p:cNvSpPr>
            <p:nvPr/>
          </p:nvSpPr>
          <p:spPr bwMode="auto"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16" name="Oval 24"/>
            <p:cNvSpPr>
              <a:spLocks noChangeArrowheads="1"/>
            </p:cNvSpPr>
            <p:nvPr/>
          </p:nvSpPr>
          <p:spPr bwMode="auto"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17" name="Oval 25"/>
            <p:cNvSpPr>
              <a:spLocks noChangeArrowheads="1"/>
            </p:cNvSpPr>
            <p:nvPr/>
          </p:nvSpPr>
          <p:spPr bwMode="auto"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grpSp>
          <p:nvGrpSpPr>
            <p:cNvPr id="21518" name="Group 26"/>
            <p:cNvGrpSpPr>
              <a:grpSpLocks/>
            </p:cNvGrpSpPr>
            <p:nvPr/>
          </p:nvGrpSpPr>
          <p:grpSpPr bwMode="auto"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21564" name="AutoShape 27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cxnSp>
            <p:nvCxnSpPr>
              <p:cNvPr id="21565" name="AutoShape 28"/>
              <p:cNvCxnSpPr>
                <a:cxnSpLocks noChangeShapeType="1"/>
                <a:stCxn id="21567" idx="2"/>
                <a:endCxn id="21566" idx="6"/>
              </p:cNvCxnSpPr>
              <p:nvPr/>
            </p:nvCxnSpPr>
            <p:spPr bwMode="auto">
              <a:xfrm flipH="1">
                <a:off x="4802" y="3373"/>
                <a:ext cx="8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1566" name="Oval 29"/>
              <p:cNvSpPr>
                <a:spLocks noChangeArrowheads="1"/>
              </p:cNvSpPr>
              <p:nvPr/>
            </p:nvSpPr>
            <p:spPr bwMode="auto"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21567" name="Oval 30"/>
              <p:cNvSpPr>
                <a:spLocks noChangeArrowheads="1"/>
              </p:cNvSpPr>
              <p:nvPr/>
            </p:nvSpPr>
            <p:spPr bwMode="auto"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</p:grpSp>
        <p:cxnSp>
          <p:nvCxnSpPr>
            <p:cNvPr id="21519" name="AutoShape 31"/>
            <p:cNvCxnSpPr>
              <a:cxnSpLocks noChangeShapeType="1"/>
              <a:endCxn id="21520" idx="0"/>
            </p:cNvCxnSpPr>
            <p:nvPr/>
          </p:nvCxnSpPr>
          <p:spPr bwMode="auto">
            <a:xfrm rot="16200000" flipH="1">
              <a:off x="2549" y="1435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2573" y="1584"/>
              <a:ext cx="248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21521" name="AutoShape 33"/>
            <p:cNvCxnSpPr>
              <a:cxnSpLocks noChangeShapeType="1"/>
            </p:cNvCxnSpPr>
            <p:nvPr/>
          </p:nvCxnSpPr>
          <p:spPr bwMode="auto"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22" name="Oval 34"/>
            <p:cNvSpPr>
              <a:spLocks noChangeArrowheads="1"/>
            </p:cNvSpPr>
            <p:nvPr/>
          </p:nvSpPr>
          <p:spPr bwMode="auto"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23" name="Oval 35"/>
            <p:cNvSpPr>
              <a:spLocks noChangeArrowheads="1"/>
            </p:cNvSpPr>
            <p:nvPr/>
          </p:nvSpPr>
          <p:spPr bwMode="auto"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24" name="Oval 36"/>
            <p:cNvSpPr>
              <a:spLocks noChangeArrowheads="1"/>
            </p:cNvSpPr>
            <p:nvPr/>
          </p:nvSpPr>
          <p:spPr bwMode="auto"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cxnSp>
          <p:nvCxnSpPr>
            <p:cNvPr id="21525" name="AutoShape 37"/>
            <p:cNvCxnSpPr>
              <a:cxnSpLocks noChangeShapeType="1"/>
              <a:stCxn id="21523" idx="4"/>
              <a:endCxn id="21532" idx="0"/>
            </p:cNvCxnSpPr>
            <p:nvPr/>
          </p:nvCxnSpPr>
          <p:spPr bwMode="auto">
            <a:xfrm rot="16200000" flipH="1">
              <a:off x="3806" y="1431"/>
              <a:ext cx="622" cy="511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cxnSp>
          <p:nvCxnSpPr>
            <p:cNvPr id="21526" name="AutoShape 38"/>
            <p:cNvCxnSpPr>
              <a:cxnSpLocks noChangeShapeType="1"/>
              <a:stCxn id="21524" idx="4"/>
              <a:endCxn id="21535" idx="0"/>
            </p:cNvCxnSpPr>
            <p:nvPr/>
          </p:nvCxnSpPr>
          <p:spPr bwMode="auto">
            <a:xfrm rot="162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27" name="Rectangle 39"/>
            <p:cNvSpPr>
              <a:spLocks noChangeArrowheads="1"/>
            </p:cNvSpPr>
            <p:nvPr/>
          </p:nvSpPr>
          <p:spPr bwMode="auto">
            <a:xfrm>
              <a:off x="3266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28" name="Rectangle 40"/>
            <p:cNvSpPr>
              <a:spLocks noChangeArrowheads="1"/>
            </p:cNvSpPr>
            <p:nvPr/>
          </p:nvSpPr>
          <p:spPr bwMode="auto">
            <a:xfrm>
              <a:off x="369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29" name="Rectangle 41"/>
            <p:cNvSpPr>
              <a:spLocks noChangeArrowheads="1"/>
            </p:cNvSpPr>
            <p:nvPr/>
          </p:nvSpPr>
          <p:spPr bwMode="auto">
            <a:xfrm>
              <a:off x="3482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30" name="Rectangle 42"/>
            <p:cNvSpPr>
              <a:spLocks noChangeArrowheads="1"/>
            </p:cNvSpPr>
            <p:nvPr/>
          </p:nvSpPr>
          <p:spPr bwMode="auto"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31" name="Rectangle 43"/>
            <p:cNvSpPr>
              <a:spLocks noChangeArrowheads="1"/>
            </p:cNvSpPr>
            <p:nvPr/>
          </p:nvSpPr>
          <p:spPr bwMode="auto"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32" name="Rectangle 44"/>
            <p:cNvSpPr>
              <a:spLocks noChangeArrowheads="1"/>
            </p:cNvSpPr>
            <p:nvPr/>
          </p:nvSpPr>
          <p:spPr bwMode="auto"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33" name="Rectangle 45"/>
            <p:cNvSpPr>
              <a:spLocks noChangeArrowheads="1"/>
            </p:cNvSpPr>
            <p:nvPr/>
          </p:nvSpPr>
          <p:spPr bwMode="auto">
            <a:xfrm>
              <a:off x="483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34" name="Rectangle 46"/>
            <p:cNvSpPr>
              <a:spLocks noChangeArrowheads="1"/>
            </p:cNvSpPr>
            <p:nvPr/>
          </p:nvSpPr>
          <p:spPr bwMode="auto">
            <a:xfrm>
              <a:off x="5262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35" name="Rectangle 47"/>
            <p:cNvSpPr>
              <a:spLocks noChangeArrowheads="1"/>
            </p:cNvSpPr>
            <p:nvPr/>
          </p:nvSpPr>
          <p:spPr bwMode="auto">
            <a:xfrm>
              <a:off x="5046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cxnSp>
          <p:nvCxnSpPr>
            <p:cNvPr id="21536" name="AutoShape 48"/>
            <p:cNvCxnSpPr>
              <a:cxnSpLocks noChangeShapeType="1"/>
              <a:endCxn id="21537" idx="0"/>
            </p:cNvCxnSpPr>
            <p:nvPr/>
          </p:nvCxnSpPr>
          <p:spPr bwMode="auto">
            <a:xfrm rot="16200000" flipH="1">
              <a:off x="328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37" name="Text Box 49"/>
            <p:cNvSpPr txBox="1">
              <a:spLocks noChangeArrowheads="1"/>
            </p:cNvSpPr>
            <p:nvPr/>
          </p:nvSpPr>
          <p:spPr bwMode="auto">
            <a:xfrm>
              <a:off x="3340" y="2382"/>
              <a:ext cx="251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cxnSp>
          <p:nvCxnSpPr>
            <p:cNvPr id="21538" name="AutoShape 50"/>
            <p:cNvCxnSpPr>
              <a:cxnSpLocks noChangeShapeType="1"/>
              <a:endCxn id="21539" idx="0"/>
            </p:cNvCxnSpPr>
            <p:nvPr/>
          </p:nvCxnSpPr>
          <p:spPr bwMode="auto">
            <a:xfrm rot="16200000" flipH="1">
              <a:off x="4071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39" name="Text Box 51"/>
            <p:cNvSpPr txBox="1">
              <a:spLocks noChangeArrowheads="1"/>
            </p:cNvSpPr>
            <p:nvPr/>
          </p:nvSpPr>
          <p:spPr bwMode="auto">
            <a:xfrm>
              <a:off x="4118" y="2382"/>
              <a:ext cx="26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4907" y="2382"/>
              <a:ext cx="2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21541" name="AutoShape 53"/>
            <p:cNvCxnSpPr>
              <a:cxnSpLocks noChangeShapeType="1"/>
              <a:endCxn id="21540" idx="0"/>
            </p:cNvCxnSpPr>
            <p:nvPr/>
          </p:nvCxnSpPr>
          <p:spPr bwMode="auto">
            <a:xfrm rot="16200000" flipH="1">
              <a:off x="4844" y="2200"/>
              <a:ext cx="276" cy="87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42" name="Oval 54"/>
            <p:cNvSpPr>
              <a:spLocks noChangeArrowheads="1"/>
            </p:cNvSpPr>
            <p:nvPr/>
          </p:nvSpPr>
          <p:spPr bwMode="auto"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3" name="Oval 55"/>
            <p:cNvSpPr>
              <a:spLocks noChangeArrowheads="1"/>
            </p:cNvSpPr>
            <p:nvPr/>
          </p:nvSpPr>
          <p:spPr bwMode="auto"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4" name="Oval 56"/>
            <p:cNvSpPr>
              <a:spLocks noChangeArrowheads="1"/>
            </p:cNvSpPr>
            <p:nvPr/>
          </p:nvSpPr>
          <p:spPr bwMode="auto">
            <a:xfrm>
              <a:off x="5140" y="2085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5" name="Freeform 57"/>
            <p:cNvSpPr>
              <a:spLocks/>
            </p:cNvSpPr>
            <p:nvPr/>
          </p:nvSpPr>
          <p:spPr bwMode="auto">
            <a:xfrm>
              <a:off x="3102" y="1422"/>
              <a:ext cx="578" cy="1245"/>
            </a:xfrm>
            <a:custGeom>
              <a:avLst/>
              <a:gdLst>
                <a:gd name="T0" fmla="*/ 486 w 578"/>
                <a:gd name="T1" fmla="*/ 684 h 1245"/>
                <a:gd name="T2" fmla="*/ 528 w 578"/>
                <a:gd name="T3" fmla="*/ 852 h 1245"/>
                <a:gd name="T4" fmla="*/ 552 w 578"/>
                <a:gd name="T5" fmla="*/ 1116 h 1245"/>
                <a:gd name="T6" fmla="*/ 372 w 578"/>
                <a:gd name="T7" fmla="*/ 1206 h 1245"/>
                <a:gd name="T8" fmla="*/ 174 w 578"/>
                <a:gd name="T9" fmla="*/ 1044 h 1245"/>
                <a:gd name="T10" fmla="*/ 0 w 578"/>
                <a:gd name="T11" fmla="*/ 0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8"/>
                <a:gd name="T19" fmla="*/ 0 h 1245"/>
                <a:gd name="T20" fmla="*/ 578 w 578"/>
                <a:gd name="T21" fmla="*/ 1245 h 1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6" name="Freeform 58"/>
            <p:cNvSpPr>
              <a:spLocks/>
            </p:cNvSpPr>
            <p:nvPr/>
          </p:nvSpPr>
          <p:spPr bwMode="auto">
            <a:xfrm>
              <a:off x="2982" y="1422"/>
              <a:ext cx="1515" cy="1360"/>
            </a:xfrm>
            <a:custGeom>
              <a:avLst/>
              <a:gdLst>
                <a:gd name="T0" fmla="*/ 1398 w 1515"/>
                <a:gd name="T1" fmla="*/ 684 h 1360"/>
                <a:gd name="T2" fmla="*/ 1344 w 1515"/>
                <a:gd name="T3" fmla="*/ 1260 h 1360"/>
                <a:gd name="T4" fmla="*/ 372 w 1515"/>
                <a:gd name="T5" fmla="*/ 1284 h 1360"/>
                <a:gd name="T6" fmla="*/ 150 w 1515"/>
                <a:gd name="T7" fmla="*/ 864 h 1360"/>
                <a:gd name="T8" fmla="*/ 0 w 1515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5"/>
                <a:gd name="T16" fmla="*/ 0 h 1360"/>
                <a:gd name="T17" fmla="*/ 1515 w 1515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7" name="Freeform 59"/>
            <p:cNvSpPr>
              <a:spLocks/>
            </p:cNvSpPr>
            <p:nvPr/>
          </p:nvSpPr>
          <p:spPr bwMode="auto">
            <a:xfrm>
              <a:off x="2845" y="1428"/>
              <a:ext cx="2409" cy="1478"/>
            </a:xfrm>
            <a:custGeom>
              <a:avLst/>
              <a:gdLst>
                <a:gd name="T0" fmla="*/ 2309 w 2409"/>
                <a:gd name="T1" fmla="*/ 684 h 1478"/>
                <a:gd name="T2" fmla="*/ 2291 w 2409"/>
                <a:gd name="T3" fmla="*/ 1170 h 1478"/>
                <a:gd name="T4" fmla="*/ 1601 w 2409"/>
                <a:gd name="T5" fmla="*/ 1380 h 1478"/>
                <a:gd name="T6" fmla="*/ 263 w 2409"/>
                <a:gd name="T7" fmla="*/ 1248 h 1478"/>
                <a:gd name="T8" fmla="*/ 23 w 2409"/>
                <a:gd name="T9" fmla="*/ 0 h 14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9"/>
                <a:gd name="T16" fmla="*/ 0 h 1478"/>
                <a:gd name="T17" fmla="*/ 2409 w 2409"/>
                <a:gd name="T18" fmla="*/ 1478 h 14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8" name="Rectangle 60"/>
            <p:cNvSpPr>
              <a:spLocks noChangeArrowheads="1"/>
            </p:cNvSpPr>
            <p:nvPr/>
          </p:nvSpPr>
          <p:spPr bwMode="auto">
            <a:xfrm>
              <a:off x="3900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49" name="Rectangle 61"/>
            <p:cNvSpPr>
              <a:spLocks noChangeArrowheads="1"/>
            </p:cNvSpPr>
            <p:nvPr/>
          </p:nvSpPr>
          <p:spPr bwMode="auto">
            <a:xfrm>
              <a:off x="4332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50" name="Rectangle 62"/>
            <p:cNvSpPr>
              <a:spLocks noChangeArrowheads="1"/>
            </p:cNvSpPr>
            <p:nvPr/>
          </p:nvSpPr>
          <p:spPr bwMode="auto">
            <a:xfrm>
              <a:off x="4116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51" name="Text Box 63"/>
            <p:cNvSpPr txBox="1">
              <a:spLocks noChangeArrowheads="1"/>
            </p:cNvSpPr>
            <p:nvPr/>
          </p:nvSpPr>
          <p:spPr bwMode="auto">
            <a:xfrm>
              <a:off x="3965" y="3804"/>
              <a:ext cx="25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cxnSp>
          <p:nvCxnSpPr>
            <p:cNvPr id="21552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53" name="Freeform 65"/>
            <p:cNvSpPr>
              <a:spLocks/>
            </p:cNvSpPr>
            <p:nvPr/>
          </p:nvSpPr>
          <p:spPr bwMode="auto">
            <a:xfrm>
              <a:off x="4485" y="2100"/>
              <a:ext cx="183" cy="846"/>
            </a:xfrm>
            <a:custGeom>
              <a:avLst/>
              <a:gdLst>
                <a:gd name="T0" fmla="*/ 93 w 183"/>
                <a:gd name="T1" fmla="*/ 0 h 846"/>
                <a:gd name="T2" fmla="*/ 3 w 183"/>
                <a:gd name="T3" fmla="*/ 240 h 846"/>
                <a:gd name="T4" fmla="*/ 111 w 183"/>
                <a:gd name="T5" fmla="*/ 546 h 846"/>
                <a:gd name="T6" fmla="*/ 183 w 183"/>
                <a:gd name="T7" fmla="*/ 846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846"/>
                <a:gd name="T14" fmla="*/ 183 w 183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54" name="Rectangle 66"/>
            <p:cNvSpPr>
              <a:spLocks noChangeArrowheads="1"/>
            </p:cNvSpPr>
            <p:nvPr/>
          </p:nvSpPr>
          <p:spPr bwMode="auto">
            <a:xfrm>
              <a:off x="4752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21555" name="Rectangle 67"/>
            <p:cNvSpPr>
              <a:spLocks noChangeArrowheads="1"/>
            </p:cNvSpPr>
            <p:nvPr/>
          </p:nvSpPr>
          <p:spPr bwMode="auto">
            <a:xfrm>
              <a:off x="5184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21556" name="Rectangle 68"/>
            <p:cNvSpPr>
              <a:spLocks noChangeArrowheads="1"/>
            </p:cNvSpPr>
            <p:nvPr/>
          </p:nvSpPr>
          <p:spPr bwMode="auto">
            <a:xfrm>
              <a:off x="4968" y="3510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1557" name="Text Box 69"/>
            <p:cNvSpPr txBox="1">
              <a:spLocks noChangeArrowheads="1"/>
            </p:cNvSpPr>
            <p:nvPr/>
          </p:nvSpPr>
          <p:spPr bwMode="auto">
            <a:xfrm>
              <a:off x="4827" y="3804"/>
              <a:ext cx="24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21558" name="AutoShape 70"/>
            <p:cNvCxnSpPr>
              <a:cxnSpLocks noChangeShapeType="1"/>
            </p:cNvCxnSpPr>
            <p:nvPr/>
          </p:nvCxnSpPr>
          <p:spPr bwMode="auto">
            <a:xfrm rot="162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</p:cxnSp>
        <p:sp>
          <p:nvSpPr>
            <p:cNvPr id="21559" name="Freeform 71"/>
            <p:cNvSpPr>
              <a:spLocks/>
            </p:cNvSpPr>
            <p:nvPr/>
          </p:nvSpPr>
          <p:spPr bwMode="auto">
            <a:xfrm>
              <a:off x="4800" y="3108"/>
              <a:ext cx="282" cy="390"/>
            </a:xfrm>
            <a:custGeom>
              <a:avLst/>
              <a:gdLst>
                <a:gd name="T0" fmla="*/ 0 w 282"/>
                <a:gd name="T1" fmla="*/ 0 h 390"/>
                <a:gd name="T2" fmla="*/ 54 w 282"/>
                <a:gd name="T3" fmla="*/ 180 h 390"/>
                <a:gd name="T4" fmla="*/ 234 w 282"/>
                <a:gd name="T5" fmla="*/ 252 h 390"/>
                <a:gd name="T6" fmla="*/ 282 w 282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390"/>
                <a:gd name="T14" fmla="*/ 282 w 282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0" name="Freeform 72"/>
            <p:cNvSpPr>
              <a:spLocks/>
            </p:cNvSpPr>
            <p:nvPr/>
          </p:nvSpPr>
          <p:spPr bwMode="auto">
            <a:xfrm>
              <a:off x="4224" y="3102"/>
              <a:ext cx="290" cy="408"/>
            </a:xfrm>
            <a:custGeom>
              <a:avLst/>
              <a:gdLst>
                <a:gd name="T0" fmla="*/ 288 w 290"/>
                <a:gd name="T1" fmla="*/ 0 h 408"/>
                <a:gd name="T2" fmla="*/ 258 w 290"/>
                <a:gd name="T3" fmla="*/ 174 h 408"/>
                <a:gd name="T4" fmla="*/ 96 w 290"/>
                <a:gd name="T5" fmla="*/ 216 h 408"/>
                <a:gd name="T6" fmla="*/ 0 w 290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"/>
                <a:gd name="T13" fmla="*/ 0 h 408"/>
                <a:gd name="T14" fmla="*/ 290 w 290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1" name="Freeform 73"/>
            <p:cNvSpPr>
              <a:spLocks/>
            </p:cNvSpPr>
            <p:nvPr/>
          </p:nvSpPr>
          <p:spPr bwMode="auto">
            <a:xfrm>
              <a:off x="3566" y="1374"/>
              <a:ext cx="82" cy="630"/>
            </a:xfrm>
            <a:custGeom>
              <a:avLst/>
              <a:gdLst>
                <a:gd name="T0" fmla="*/ 10 w 82"/>
                <a:gd name="T1" fmla="*/ 0 h 630"/>
                <a:gd name="T2" fmla="*/ 82 w 82"/>
                <a:gd name="T3" fmla="*/ 222 h 630"/>
                <a:gd name="T4" fmla="*/ 10 w 82"/>
                <a:gd name="T5" fmla="*/ 414 h 630"/>
                <a:gd name="T6" fmla="*/ 22 w 82"/>
                <a:gd name="T7" fmla="*/ 630 h 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630"/>
                <a:gd name="T14" fmla="*/ 82 w 82"/>
                <a:gd name="T15" fmla="*/ 630 h 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2" name="Freeform 74"/>
            <p:cNvSpPr>
              <a:spLocks/>
            </p:cNvSpPr>
            <p:nvPr/>
          </p:nvSpPr>
          <p:spPr bwMode="auto">
            <a:xfrm>
              <a:off x="3748" y="2208"/>
              <a:ext cx="546" cy="1854"/>
            </a:xfrm>
            <a:custGeom>
              <a:avLst/>
              <a:gdLst>
                <a:gd name="T0" fmla="*/ 482 w 546"/>
                <a:gd name="T1" fmla="*/ 1404 h 1854"/>
                <a:gd name="T2" fmla="*/ 488 w 546"/>
                <a:gd name="T3" fmla="*/ 1782 h 1854"/>
                <a:gd name="T4" fmla="*/ 134 w 546"/>
                <a:gd name="T5" fmla="*/ 1728 h 1854"/>
                <a:gd name="T6" fmla="*/ 32 w 546"/>
                <a:gd name="T7" fmla="*/ 1026 h 1854"/>
                <a:gd name="T8" fmla="*/ 326 w 546"/>
                <a:gd name="T9" fmla="*/ 390 h 1854"/>
                <a:gd name="T10" fmla="*/ 362 w 546"/>
                <a:gd name="T11" fmla="*/ 0 h 18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6"/>
                <a:gd name="T19" fmla="*/ 0 h 1854"/>
                <a:gd name="T20" fmla="*/ 546 w 546"/>
                <a:gd name="T21" fmla="*/ 1854 h 18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63" name="Freeform 75"/>
            <p:cNvSpPr>
              <a:spLocks/>
            </p:cNvSpPr>
            <p:nvPr/>
          </p:nvSpPr>
          <p:spPr bwMode="auto">
            <a:xfrm>
              <a:off x="4602" y="2220"/>
              <a:ext cx="941" cy="1660"/>
            </a:xfrm>
            <a:custGeom>
              <a:avLst/>
              <a:gdLst>
                <a:gd name="T0" fmla="*/ 478 w 941"/>
                <a:gd name="T1" fmla="*/ 1392 h 1660"/>
                <a:gd name="T2" fmla="*/ 690 w 941"/>
                <a:gd name="T3" fmla="*/ 1656 h 1660"/>
                <a:gd name="T4" fmla="*/ 936 w 941"/>
                <a:gd name="T5" fmla="*/ 1416 h 1660"/>
                <a:gd name="T6" fmla="*/ 720 w 941"/>
                <a:gd name="T7" fmla="*/ 954 h 1660"/>
                <a:gd name="T8" fmla="*/ 222 w 941"/>
                <a:gd name="T9" fmla="*/ 570 h 1660"/>
                <a:gd name="T10" fmla="*/ 0 w 941"/>
                <a:gd name="T11" fmla="*/ 0 h 1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1"/>
                <a:gd name="T19" fmla="*/ 0 h 1660"/>
                <a:gd name="T20" fmla="*/ 941 w 941"/>
                <a:gd name="T21" fmla="*/ 1660 h 1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0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5A592-BF3F-49EA-84A5-6AB14C5EF5BF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General Trees</a:t>
            </a:r>
          </a:p>
          <a:p>
            <a:pPr eaLnBrk="1" hangingPunct="1"/>
            <a:r>
              <a:rPr lang="en-US" altLang="zh-TW" dirty="0" smtClean="0"/>
              <a:t>Representation of Trees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Properties on Trees</a:t>
            </a:r>
          </a:p>
          <a:p>
            <a:pPr eaLnBrk="1" hangingPunct="1"/>
            <a:r>
              <a:rPr lang="en-US" altLang="zh-TW" dirty="0" smtClean="0"/>
              <a:t>Binary Trees</a:t>
            </a:r>
          </a:p>
          <a:p>
            <a:pPr eaLnBrk="1" hangingPunct="1"/>
            <a:r>
              <a:rPr lang="en-US" altLang="zh-TW" dirty="0" smtClean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2553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4F2E3-70CA-407D-96AB-66D615495F58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Depth</a:t>
            </a:r>
          </a:p>
        </p:txBody>
      </p:sp>
      <p:sp>
        <p:nvSpPr>
          <p:cNvPr id="234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For a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in a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depth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number of ancestors of v, excluding v</a:t>
            </a:r>
            <a:r>
              <a:rPr lang="en-US" altLang="zh-TW" dirty="0" smtClean="0"/>
              <a:t> itself</a:t>
            </a:r>
          </a:p>
          <a:p>
            <a:pPr lvl="1" eaLnBrk="1" hangingPunct="1"/>
            <a:r>
              <a:rPr lang="en-US" altLang="zh-TW" dirty="0" smtClean="0"/>
              <a:t>So, the </a:t>
            </a:r>
            <a:r>
              <a:rPr lang="en-US" altLang="zh-TW" dirty="0" smtClean="0">
                <a:solidFill>
                  <a:srgbClr val="0000CC"/>
                </a:solidFill>
              </a:rPr>
              <a:t>depth of the root </a:t>
            </a:r>
            <a:r>
              <a:rPr lang="en-US" altLang="zh-TW" dirty="0" smtClean="0"/>
              <a:t>of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</a:t>
            </a:r>
            <a:r>
              <a:rPr lang="en-US" altLang="zh-TW" b="1" dirty="0" smtClean="0">
                <a:solidFill>
                  <a:srgbClr val="0000CC"/>
                </a:solidFill>
              </a:rPr>
              <a:t>0</a:t>
            </a:r>
          </a:p>
          <a:p>
            <a:pPr eaLnBrk="1" hangingPunct="1"/>
            <a:r>
              <a:rPr lang="en-US" altLang="zh-TW" dirty="0" smtClean="0"/>
              <a:t>The depth of a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can also be </a:t>
            </a:r>
            <a:r>
              <a:rPr lang="en-US" altLang="zh-TW" dirty="0" smtClean="0">
                <a:solidFill>
                  <a:srgbClr val="0000CC"/>
                </a:solidFill>
              </a:rPr>
              <a:t>defined recursively</a:t>
            </a:r>
            <a:r>
              <a:rPr lang="en-US" altLang="zh-TW" dirty="0" smtClean="0"/>
              <a:t>:</a:t>
            </a:r>
          </a:p>
          <a:p>
            <a:pPr lvl="1" eaLnBrk="1" hangingPunct="1"/>
            <a:r>
              <a:rPr lang="en-US" altLang="zh-TW" dirty="0" smtClean="0"/>
              <a:t>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root, the depth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0</a:t>
            </a:r>
          </a:p>
          <a:p>
            <a:pPr lvl="1" eaLnBrk="1" hangingPunct="1"/>
            <a:r>
              <a:rPr lang="en-US" altLang="zh-TW" dirty="0" smtClean="0"/>
              <a:t>The </a:t>
            </a:r>
            <a:r>
              <a:rPr lang="en-US" altLang="zh-TW" i="1" dirty="0" smtClean="0">
                <a:solidFill>
                  <a:srgbClr val="0000CC"/>
                </a:solidFill>
              </a:rPr>
              <a:t>depth of </a:t>
            </a:r>
            <a:r>
              <a:rPr lang="en-US" altLang="zh-TW" b="1" i="1" dirty="0" smtClean="0">
                <a:solidFill>
                  <a:srgbClr val="0000CC"/>
                </a:solidFill>
              </a:rPr>
              <a:t>v</a:t>
            </a:r>
            <a:r>
              <a:rPr lang="en-US" altLang="zh-TW" i="1" dirty="0" smtClean="0">
                <a:solidFill>
                  <a:srgbClr val="0000CC"/>
                </a:solidFill>
              </a:rPr>
              <a:t> is one plus the depth of the parent of </a:t>
            </a:r>
            <a:r>
              <a:rPr lang="en-US" altLang="zh-TW" b="1" i="1" dirty="0" smtClean="0">
                <a:solidFill>
                  <a:srgbClr val="0000CC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55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4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4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4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4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9A117-7AE1-453B-BCA5-8BFD7DD29BC1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depth and height</a:t>
            </a:r>
          </a:p>
        </p:txBody>
      </p:sp>
      <p:grpSp>
        <p:nvGrpSpPr>
          <p:cNvPr id="24581" name="Group 3"/>
          <p:cNvGrpSpPr>
            <a:grpSpLocks/>
          </p:cNvGrpSpPr>
          <p:nvPr/>
        </p:nvGrpSpPr>
        <p:grpSpPr bwMode="auto">
          <a:xfrm>
            <a:off x="3995928" y="2224087"/>
            <a:ext cx="4191000" cy="4267200"/>
            <a:chOff x="1392" y="1152"/>
            <a:chExt cx="2640" cy="2688"/>
          </a:xfrm>
        </p:grpSpPr>
        <p:sp>
          <p:nvSpPr>
            <p:cNvPr id="24600" name="Oval 4"/>
            <p:cNvSpPr>
              <a:spLocks noChangeArrowheads="1"/>
            </p:cNvSpPr>
            <p:nvPr/>
          </p:nvSpPr>
          <p:spPr bwMode="auto">
            <a:xfrm>
              <a:off x="2640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r</a:t>
              </a:r>
            </a:p>
          </p:txBody>
        </p:sp>
        <p:sp>
          <p:nvSpPr>
            <p:cNvPr id="24601" name="Oval 5"/>
            <p:cNvSpPr>
              <a:spLocks noChangeArrowheads="1"/>
            </p:cNvSpPr>
            <p:nvPr/>
          </p:nvSpPr>
          <p:spPr bwMode="auto">
            <a:xfrm>
              <a:off x="192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24602" name="Oval 6"/>
            <p:cNvSpPr>
              <a:spLocks noChangeArrowheads="1"/>
            </p:cNvSpPr>
            <p:nvPr/>
          </p:nvSpPr>
          <p:spPr bwMode="auto">
            <a:xfrm>
              <a:off x="336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sp>
          <p:nvSpPr>
            <p:cNvPr id="24603" name="Oval 7"/>
            <p:cNvSpPr>
              <a:spLocks noChangeArrowheads="1"/>
            </p:cNvSpPr>
            <p:nvPr/>
          </p:nvSpPr>
          <p:spPr bwMode="auto">
            <a:xfrm>
              <a:off x="139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c</a:t>
              </a:r>
            </a:p>
          </p:txBody>
        </p:sp>
        <p:sp>
          <p:nvSpPr>
            <p:cNvPr id="24604" name="Oval 8"/>
            <p:cNvSpPr>
              <a:spLocks noChangeArrowheads="1"/>
            </p:cNvSpPr>
            <p:nvPr/>
          </p:nvSpPr>
          <p:spPr bwMode="auto">
            <a:xfrm>
              <a:off x="1920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d</a:t>
              </a:r>
            </a:p>
          </p:txBody>
        </p:sp>
        <p:sp>
          <p:nvSpPr>
            <p:cNvPr id="24605" name="Oval 9"/>
            <p:cNvSpPr>
              <a:spLocks noChangeArrowheads="1"/>
            </p:cNvSpPr>
            <p:nvPr/>
          </p:nvSpPr>
          <p:spPr bwMode="auto">
            <a:xfrm>
              <a:off x="24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e</a:t>
              </a:r>
            </a:p>
          </p:txBody>
        </p:sp>
        <p:sp>
          <p:nvSpPr>
            <p:cNvPr id="24606" name="Oval 10"/>
            <p:cNvSpPr>
              <a:spLocks noChangeArrowheads="1"/>
            </p:cNvSpPr>
            <p:nvPr/>
          </p:nvSpPr>
          <p:spPr bwMode="auto">
            <a:xfrm>
              <a:off x="307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f</a:t>
              </a:r>
            </a:p>
          </p:txBody>
        </p:sp>
        <p:sp>
          <p:nvSpPr>
            <p:cNvPr id="24607" name="Oval 11"/>
            <p:cNvSpPr>
              <a:spLocks noChangeArrowheads="1"/>
            </p:cNvSpPr>
            <p:nvPr/>
          </p:nvSpPr>
          <p:spPr bwMode="auto">
            <a:xfrm>
              <a:off x="3696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g</a:t>
              </a:r>
            </a:p>
          </p:txBody>
        </p:sp>
        <p:sp>
          <p:nvSpPr>
            <p:cNvPr id="24608" name="Oval 12"/>
            <p:cNvSpPr>
              <a:spLocks noChangeArrowheads="1"/>
            </p:cNvSpPr>
            <p:nvPr/>
          </p:nvSpPr>
          <p:spPr bwMode="auto">
            <a:xfrm>
              <a:off x="163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</a:t>
              </a:r>
            </a:p>
          </p:txBody>
        </p:sp>
        <p:sp>
          <p:nvSpPr>
            <p:cNvPr id="24609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i</a:t>
              </a:r>
            </a:p>
          </p:txBody>
        </p:sp>
        <p:sp>
          <p:nvSpPr>
            <p:cNvPr id="24610" name="Oval 14"/>
            <p:cNvSpPr>
              <a:spLocks noChangeArrowheads="1"/>
            </p:cNvSpPr>
            <p:nvPr/>
          </p:nvSpPr>
          <p:spPr bwMode="auto">
            <a:xfrm>
              <a:off x="30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j</a:t>
              </a:r>
            </a:p>
          </p:txBody>
        </p:sp>
        <p:sp>
          <p:nvSpPr>
            <p:cNvPr id="24611" name="Line 15"/>
            <p:cNvSpPr>
              <a:spLocks noChangeShapeType="1"/>
            </p:cNvSpPr>
            <p:nvPr/>
          </p:nvSpPr>
          <p:spPr bwMode="auto">
            <a:xfrm flipH="1">
              <a:off x="2064" y="1488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2" name="Line 16"/>
            <p:cNvSpPr>
              <a:spLocks noChangeShapeType="1"/>
            </p:cNvSpPr>
            <p:nvPr/>
          </p:nvSpPr>
          <p:spPr bwMode="auto">
            <a:xfrm>
              <a:off x="2832" y="1488"/>
              <a:ext cx="67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3" name="Line 17"/>
            <p:cNvSpPr>
              <a:spLocks noChangeShapeType="1"/>
            </p:cNvSpPr>
            <p:nvPr/>
          </p:nvSpPr>
          <p:spPr bwMode="auto">
            <a:xfrm flipH="1">
              <a:off x="3264" y="2208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4" name="Line 18"/>
            <p:cNvSpPr>
              <a:spLocks noChangeShapeType="1"/>
            </p:cNvSpPr>
            <p:nvPr/>
          </p:nvSpPr>
          <p:spPr bwMode="auto">
            <a:xfrm>
              <a:off x="3504" y="220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5" name="Line 19"/>
            <p:cNvSpPr>
              <a:spLocks noChangeShapeType="1"/>
            </p:cNvSpPr>
            <p:nvPr/>
          </p:nvSpPr>
          <p:spPr bwMode="auto">
            <a:xfrm>
              <a:off x="3216" y="30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6" name="Line 20"/>
            <p:cNvSpPr>
              <a:spLocks noChangeShapeType="1"/>
            </p:cNvSpPr>
            <p:nvPr/>
          </p:nvSpPr>
          <p:spPr bwMode="auto">
            <a:xfrm flipH="1">
              <a:off x="1824" y="3024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7" name="Line 21"/>
            <p:cNvSpPr>
              <a:spLocks noChangeShapeType="1"/>
            </p:cNvSpPr>
            <p:nvPr/>
          </p:nvSpPr>
          <p:spPr bwMode="auto">
            <a:xfrm>
              <a:off x="2064" y="3024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8" name="Line 22"/>
            <p:cNvSpPr>
              <a:spLocks noChangeShapeType="1"/>
            </p:cNvSpPr>
            <p:nvPr/>
          </p:nvSpPr>
          <p:spPr bwMode="auto">
            <a:xfrm flipH="1">
              <a:off x="1536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19" name="Line 23"/>
            <p:cNvSpPr>
              <a:spLocks noChangeShapeType="1"/>
            </p:cNvSpPr>
            <p:nvPr/>
          </p:nvSpPr>
          <p:spPr bwMode="auto">
            <a:xfrm>
              <a:off x="2064" y="22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620" name="Line 24"/>
            <p:cNvSpPr>
              <a:spLocks noChangeShapeType="1"/>
            </p:cNvSpPr>
            <p:nvPr/>
          </p:nvSpPr>
          <p:spPr bwMode="auto">
            <a:xfrm>
              <a:off x="2064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348057" name="Text Box 25"/>
          <p:cNvSpPr txBox="1">
            <a:spLocks noChangeArrowheads="1"/>
          </p:cNvSpPr>
          <p:nvPr/>
        </p:nvSpPr>
        <p:spPr bwMode="auto">
          <a:xfrm>
            <a:off x="1938529" y="1690688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Depth</a:t>
            </a:r>
          </a:p>
        </p:txBody>
      </p:sp>
      <p:sp>
        <p:nvSpPr>
          <p:cNvPr id="2348058" name="Text Box 26"/>
          <p:cNvSpPr txBox="1">
            <a:spLocks noChangeArrowheads="1"/>
          </p:cNvSpPr>
          <p:nvPr/>
        </p:nvSpPr>
        <p:spPr bwMode="auto">
          <a:xfrm>
            <a:off x="9714104" y="1690688"/>
            <a:ext cx="1021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Height</a:t>
            </a:r>
          </a:p>
        </p:txBody>
      </p:sp>
      <p:sp>
        <p:nvSpPr>
          <p:cNvPr id="2348059" name="Text Box 27"/>
          <p:cNvSpPr txBox="1">
            <a:spLocks noChangeArrowheads="1"/>
          </p:cNvSpPr>
          <p:nvPr/>
        </p:nvSpPr>
        <p:spPr bwMode="auto">
          <a:xfrm>
            <a:off x="2167128" y="22240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0</a:t>
            </a:r>
          </a:p>
        </p:txBody>
      </p:sp>
      <p:sp>
        <p:nvSpPr>
          <p:cNvPr id="2348060" name="Text Box 28"/>
          <p:cNvSpPr txBox="1">
            <a:spLocks noChangeArrowheads="1"/>
          </p:cNvSpPr>
          <p:nvPr/>
        </p:nvSpPr>
        <p:spPr bwMode="auto">
          <a:xfrm>
            <a:off x="2167128" y="32146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</p:txBody>
      </p:sp>
      <p:sp>
        <p:nvSpPr>
          <p:cNvPr id="2348061" name="Text Box 29"/>
          <p:cNvSpPr txBox="1">
            <a:spLocks noChangeArrowheads="1"/>
          </p:cNvSpPr>
          <p:nvPr/>
        </p:nvSpPr>
        <p:spPr bwMode="auto">
          <a:xfrm>
            <a:off x="2167128" y="46624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</a:t>
            </a:r>
          </a:p>
        </p:txBody>
      </p:sp>
      <p:sp>
        <p:nvSpPr>
          <p:cNvPr id="2348062" name="Text Box 30"/>
          <p:cNvSpPr txBox="1">
            <a:spLocks noChangeArrowheads="1"/>
          </p:cNvSpPr>
          <p:nvPr/>
        </p:nvSpPr>
        <p:spPr bwMode="auto">
          <a:xfrm>
            <a:off x="2167128" y="5957888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3</a:t>
            </a:r>
          </a:p>
        </p:txBody>
      </p:sp>
      <p:sp>
        <p:nvSpPr>
          <p:cNvPr id="2348063" name="Text Box 31"/>
          <p:cNvSpPr txBox="1">
            <a:spLocks noChangeArrowheads="1"/>
          </p:cNvSpPr>
          <p:nvPr/>
        </p:nvSpPr>
        <p:spPr bwMode="auto">
          <a:xfrm>
            <a:off x="9942703" y="59547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0</a:t>
            </a:r>
          </a:p>
        </p:txBody>
      </p:sp>
      <p:sp>
        <p:nvSpPr>
          <p:cNvPr id="2348064" name="Text Box 32"/>
          <p:cNvSpPr txBox="1">
            <a:spLocks noChangeArrowheads="1"/>
          </p:cNvSpPr>
          <p:nvPr/>
        </p:nvSpPr>
        <p:spPr bwMode="auto">
          <a:xfrm>
            <a:off x="9942703" y="46593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</p:txBody>
      </p:sp>
      <p:sp>
        <p:nvSpPr>
          <p:cNvPr id="2348065" name="Text Box 33"/>
          <p:cNvSpPr txBox="1">
            <a:spLocks noChangeArrowheads="1"/>
          </p:cNvSpPr>
          <p:nvPr/>
        </p:nvSpPr>
        <p:spPr bwMode="auto">
          <a:xfrm>
            <a:off x="9942703" y="32877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</a:t>
            </a:r>
          </a:p>
        </p:txBody>
      </p:sp>
      <p:sp>
        <p:nvSpPr>
          <p:cNvPr id="2348066" name="Text Box 34"/>
          <p:cNvSpPr txBox="1">
            <a:spLocks noChangeArrowheads="1"/>
          </p:cNvSpPr>
          <p:nvPr/>
        </p:nvSpPr>
        <p:spPr bwMode="auto">
          <a:xfrm>
            <a:off x="9942703" y="2220913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3</a:t>
            </a:r>
          </a:p>
        </p:txBody>
      </p:sp>
      <p:sp>
        <p:nvSpPr>
          <p:cNvPr id="2348067" name="Line 35"/>
          <p:cNvSpPr>
            <a:spLocks noChangeShapeType="1"/>
          </p:cNvSpPr>
          <p:nvPr/>
        </p:nvSpPr>
        <p:spPr bwMode="auto">
          <a:xfrm>
            <a:off x="2624328" y="24526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68" name="Line 36"/>
          <p:cNvSpPr>
            <a:spLocks noChangeShapeType="1"/>
          </p:cNvSpPr>
          <p:nvPr/>
        </p:nvSpPr>
        <p:spPr bwMode="auto">
          <a:xfrm flipV="1">
            <a:off x="8491729" y="2449513"/>
            <a:ext cx="1298575" cy="31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69" name="Line 37"/>
          <p:cNvSpPr>
            <a:spLocks noChangeShapeType="1"/>
          </p:cNvSpPr>
          <p:nvPr/>
        </p:nvSpPr>
        <p:spPr bwMode="auto">
          <a:xfrm>
            <a:off x="2624328" y="35194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0" name="Line 38"/>
          <p:cNvSpPr>
            <a:spLocks noChangeShapeType="1"/>
          </p:cNvSpPr>
          <p:nvPr/>
        </p:nvSpPr>
        <p:spPr bwMode="auto">
          <a:xfrm>
            <a:off x="8571103" y="3516312"/>
            <a:ext cx="12192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39"/>
          <p:cNvSpPr>
            <a:spLocks noChangeShapeType="1"/>
          </p:cNvSpPr>
          <p:nvPr/>
        </p:nvSpPr>
        <p:spPr bwMode="auto">
          <a:xfrm>
            <a:off x="2624328" y="48910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2" name="Line 40"/>
          <p:cNvSpPr>
            <a:spLocks noChangeShapeType="1"/>
          </p:cNvSpPr>
          <p:nvPr/>
        </p:nvSpPr>
        <p:spPr bwMode="auto">
          <a:xfrm flipV="1">
            <a:off x="8644129" y="4964113"/>
            <a:ext cx="1222375" cy="31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>
            <a:off x="2624328" y="6262687"/>
            <a:ext cx="10668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8074" name="Line 42"/>
          <p:cNvSpPr>
            <a:spLocks noChangeShapeType="1"/>
          </p:cNvSpPr>
          <p:nvPr/>
        </p:nvSpPr>
        <p:spPr bwMode="auto">
          <a:xfrm flipV="1">
            <a:off x="8720329" y="6259513"/>
            <a:ext cx="1069975" cy="317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4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4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4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4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4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4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4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4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4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4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4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4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4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4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4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8057" grpId="0"/>
      <p:bldP spid="2348058" grpId="0"/>
      <p:bldP spid="2348059" grpId="0"/>
      <p:bldP spid="2348060" grpId="0"/>
      <p:bldP spid="2348061" grpId="0"/>
      <p:bldP spid="2348062" grpId="0"/>
      <p:bldP spid="2348063" grpId="0"/>
      <p:bldP spid="2348064" grpId="0"/>
      <p:bldP spid="2348065" grpId="0"/>
      <p:bldP spid="2348066" grpId="0"/>
      <p:bldP spid="2348067" grpId="0" animBg="1"/>
      <p:bldP spid="2348068" grpId="0" animBg="1"/>
      <p:bldP spid="2348069" grpId="0" animBg="1"/>
      <p:bldP spid="2348070" grpId="0" animBg="1"/>
      <p:bldP spid="24596" grpId="0" animBg="1"/>
      <p:bldP spid="2348072" grpId="0" animBg="1"/>
      <p:bldP spid="2348073" grpId="0" animBg="1"/>
      <p:bldP spid="23480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E08BC-54C6-4AF8-BD41-B3F54AF5E7F0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for the Depth</a:t>
            </a:r>
          </a:p>
        </p:txBody>
      </p:sp>
      <p:sp>
        <p:nvSpPr>
          <p:cNvPr id="2349059" name="Text Box 3"/>
          <p:cNvSpPr txBox="1">
            <a:spLocks noChangeArrowheads="1"/>
          </p:cNvSpPr>
          <p:nvPr/>
        </p:nvSpPr>
        <p:spPr bwMode="auto">
          <a:xfrm>
            <a:off x="3543300" y="1792288"/>
            <a:ext cx="5334000" cy="21701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Algorithm depth(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If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.isRoot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1+depth(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.parent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))</a:t>
            </a:r>
          </a:p>
        </p:txBody>
      </p:sp>
      <p:sp>
        <p:nvSpPr>
          <p:cNvPr id="2349060" name="Text Box 4"/>
          <p:cNvSpPr txBox="1">
            <a:spLocks noChangeArrowheads="1"/>
          </p:cNvSpPr>
          <p:nvPr/>
        </p:nvSpPr>
        <p:spPr bwMode="auto">
          <a:xfrm>
            <a:off x="1066800" y="4064001"/>
            <a:ext cx="1059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/>
              <a:t>The running time is O(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), where 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is the depth of the node </a:t>
            </a:r>
            <a:r>
              <a:rPr lang="en-US" altLang="zh-TW" sz="3200" i="1" dirty="0"/>
              <a:t>v</a:t>
            </a:r>
          </a:p>
          <a:p>
            <a:pPr>
              <a:buFontTx/>
              <a:buChar char="•"/>
            </a:pPr>
            <a:r>
              <a:rPr lang="en-US" altLang="zh-TW" sz="3200" dirty="0"/>
              <a:t>In the worst case, algorithm </a:t>
            </a:r>
            <a:r>
              <a:rPr lang="en-US" altLang="zh-TW" sz="3200" dirty="0" smtClean="0"/>
              <a:t>depth(</a:t>
            </a:r>
            <a:r>
              <a:rPr lang="en-US" altLang="zh-TW" sz="3200" i="1" dirty="0" smtClean="0"/>
              <a:t>T</a:t>
            </a:r>
            <a:r>
              <a:rPr lang="en-US" altLang="zh-TW" sz="3200" dirty="0" smtClean="0"/>
              <a:t>, </a:t>
            </a:r>
            <a:r>
              <a:rPr lang="en-US" altLang="zh-TW" sz="3200" i="1" dirty="0"/>
              <a:t>v</a:t>
            </a:r>
            <a:r>
              <a:rPr lang="en-US" altLang="zh-TW" sz="3200" dirty="0"/>
              <a:t>) runs in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time, where </a:t>
            </a:r>
            <a:r>
              <a:rPr lang="en-US" altLang="zh-TW" sz="3200" i="1" dirty="0"/>
              <a:t>n</a:t>
            </a:r>
            <a:r>
              <a:rPr lang="en-US" altLang="zh-TW" sz="3200" dirty="0"/>
              <a:t> is the total number of nodes in </a:t>
            </a:r>
            <a:r>
              <a:rPr lang="en-US" altLang="zh-TW" sz="3200" i="1" dirty="0"/>
              <a:t>T</a:t>
            </a:r>
            <a:r>
              <a:rPr lang="en-US" altLang="zh-TW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8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4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4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0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758A5-03C0-460C-9EBB-6A4D6BBD6DCA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General Trees</a:t>
            </a:r>
          </a:p>
          <a:p>
            <a:pPr eaLnBrk="1" hangingPunct="1"/>
            <a:r>
              <a:rPr lang="en-US" altLang="zh-TW" dirty="0" smtClean="0"/>
              <a:t>Representation of Trees</a:t>
            </a:r>
          </a:p>
          <a:p>
            <a:pPr eaLnBrk="1" hangingPunct="1"/>
            <a:r>
              <a:rPr lang="en-US" altLang="zh-TW" dirty="0" smtClean="0"/>
              <a:t>Properties on Trees</a:t>
            </a:r>
          </a:p>
          <a:p>
            <a:pPr eaLnBrk="1" hangingPunct="1"/>
            <a:r>
              <a:rPr lang="en-US" altLang="zh-TW" dirty="0" smtClean="0"/>
              <a:t>Binary Trees</a:t>
            </a:r>
          </a:p>
          <a:p>
            <a:pPr eaLnBrk="1" hangingPunct="1"/>
            <a:r>
              <a:rPr lang="en-US" altLang="zh-TW" dirty="0" smtClean="0"/>
              <a:t>Binary Search Trees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33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Height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height</a:t>
            </a:r>
            <a:r>
              <a:rPr lang="en-US" altLang="zh-TW" dirty="0" smtClean="0"/>
              <a:t> of a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in a nonempty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rgbClr val="0000CC"/>
                </a:solidFill>
              </a:rPr>
              <a:t>defined recursively</a:t>
            </a:r>
            <a:r>
              <a:rPr lang="en-US" altLang="zh-TW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0000CC"/>
                </a:solidFill>
              </a:rPr>
              <a:t>height of an external node </a:t>
            </a:r>
            <a:r>
              <a:rPr lang="en-US" altLang="zh-TW" dirty="0" smtClean="0"/>
              <a:t>is </a:t>
            </a:r>
            <a:r>
              <a:rPr lang="en-US" altLang="zh-TW" b="1" dirty="0" smtClean="0">
                <a:solidFill>
                  <a:srgbClr val="0000CC"/>
                </a:solidFill>
              </a:rPr>
              <a:t>0</a:t>
            </a:r>
            <a:r>
              <a:rPr lang="en-US" altLang="zh-TW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0000CC"/>
                </a:solidFill>
              </a:rPr>
              <a:t>height of a node </a:t>
            </a:r>
            <a:r>
              <a:rPr lang="en-US" altLang="zh-TW" b="1" i="1" dirty="0" smtClean="0">
                <a:solidFill>
                  <a:srgbClr val="0000CC"/>
                </a:solidFill>
              </a:rPr>
              <a:t>v</a:t>
            </a:r>
            <a:r>
              <a:rPr lang="en-US" altLang="zh-TW" dirty="0" smtClean="0">
                <a:solidFill>
                  <a:srgbClr val="0000CC"/>
                </a:solidFill>
              </a:rPr>
              <a:t> is one plus the maximum height of a child of </a:t>
            </a:r>
            <a:r>
              <a:rPr lang="en-US" altLang="zh-TW" b="1" i="1" dirty="0" smtClean="0">
                <a:solidFill>
                  <a:srgbClr val="0000CC"/>
                </a:solidFill>
              </a:rPr>
              <a:t>v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height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of a nonempty tree </a:t>
            </a:r>
            <a:r>
              <a:rPr lang="en-US" altLang="zh-TW" dirty="0" smtClean="0"/>
              <a:t>is the </a:t>
            </a:r>
            <a:r>
              <a:rPr lang="en-US" altLang="zh-TW" dirty="0" smtClean="0">
                <a:solidFill>
                  <a:srgbClr val="0000CC"/>
                </a:solidFill>
              </a:rPr>
              <a:t>height of the root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dirty="0" smtClean="0">
                <a:solidFill>
                  <a:srgbClr val="FF0000"/>
                </a:solidFill>
              </a:rPr>
              <a:t>The height of a nonempty tree is equal to the maximum depth of an external node of </a:t>
            </a:r>
            <a:r>
              <a:rPr lang="en-US" altLang="zh-TW" b="1" i="1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.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503D7-7670-408B-A490-2CE77252B172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181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D9B5B-9E41-4438-BDA0-113C602635E4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Algorithm1 for the Height</a:t>
            </a:r>
          </a:p>
        </p:txBody>
      </p:sp>
      <p:sp>
        <p:nvSpPr>
          <p:cNvPr id="2353155" name="Text Box 3"/>
          <p:cNvSpPr txBox="1">
            <a:spLocks noChangeArrowheads="1"/>
          </p:cNvSpPr>
          <p:nvPr/>
        </p:nvSpPr>
        <p:spPr bwMode="auto">
          <a:xfrm>
            <a:off x="3521048" y="1855280"/>
            <a:ext cx="5334000" cy="25971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Algorithm heigh1(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):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for</a:t>
            </a:r>
            <a:r>
              <a:rPr kumimoji="1" lang="en-US" altLang="zh-TW" sz="2800" dirty="0"/>
              <a:t> each </a:t>
            </a:r>
            <a:r>
              <a:rPr kumimoji="1" lang="en-US" altLang="zh-TW" sz="2800" i="1" dirty="0" err="1"/>
              <a:t>v</a:t>
            </a:r>
            <a:r>
              <a:rPr kumimoji="1" lang="en-US" altLang="zh-TW" sz="2800" dirty="0" err="1">
                <a:sym typeface="Symbol" pitchFamily="18" charset="2"/>
              </a:rPr>
              <a:t>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/>
              <a:t> </a:t>
            </a:r>
            <a:r>
              <a:rPr kumimoji="1" lang="en-US" altLang="zh-TW" sz="2800" b="1" dirty="0"/>
              <a:t>do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</a:t>
            </a:r>
            <a:r>
              <a:rPr kumimoji="1" lang="en-US" altLang="zh-TW" sz="2800" b="1" dirty="0"/>
              <a:t>if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.isExternal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</a:t>
            </a:r>
            <a:r>
              <a:rPr kumimoji="1" lang="en-US" altLang="zh-TW" sz="2800" b="1" dirty="0"/>
              <a:t>then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=max(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, depth 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/>
              <a:t>h</a:t>
            </a:r>
          </a:p>
        </p:txBody>
      </p:sp>
      <p:sp>
        <p:nvSpPr>
          <p:cNvPr id="2353156" name="Text Box 4"/>
          <p:cNvSpPr txBox="1">
            <a:spLocks noChangeArrowheads="1"/>
          </p:cNvSpPr>
          <p:nvPr/>
        </p:nvSpPr>
        <p:spPr bwMode="auto">
          <a:xfrm>
            <a:off x="1452064" y="4373973"/>
            <a:ext cx="959998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/>
              <a:t>The running time is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 + </a:t>
            </a:r>
            <a:r>
              <a:rPr lang="en-US" altLang="zh-TW" sz="3200" dirty="0">
                <a:sym typeface="Symbol" pitchFamily="18" charset="2"/>
              </a:rPr>
              <a:t> </a:t>
            </a:r>
            <a:r>
              <a:rPr kumimoji="1" lang="en-US" altLang="zh-TW" sz="3200" i="1" baseline="-25000" dirty="0" err="1"/>
              <a:t>v</a:t>
            </a:r>
            <a:r>
              <a:rPr kumimoji="1" lang="en-US" altLang="zh-TW" sz="3200" baseline="-25000" dirty="0" err="1">
                <a:sym typeface="Symbol" pitchFamily="18" charset="2"/>
              </a:rPr>
              <a:t></a:t>
            </a:r>
            <a:r>
              <a:rPr lang="en-US" altLang="zh-TW" sz="3200" i="1" baseline="-25000" dirty="0" err="1">
                <a:sym typeface="Symbol" pitchFamily="18" charset="2"/>
              </a:rPr>
              <a:t>E</a:t>
            </a:r>
            <a:r>
              <a:rPr kumimoji="1" lang="en-US" altLang="zh-TW" sz="3200" dirty="0"/>
              <a:t> (1+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)), where </a:t>
            </a:r>
            <a:r>
              <a:rPr lang="en-US" altLang="zh-TW" sz="3200" i="1" dirty="0"/>
              <a:t>d</a:t>
            </a:r>
            <a:r>
              <a:rPr lang="en-US" altLang="zh-TW" sz="3200" i="1" baseline="-25000" dirty="0"/>
              <a:t>v</a:t>
            </a:r>
            <a:r>
              <a:rPr lang="en-US" altLang="zh-TW" sz="3200" dirty="0"/>
              <a:t> is the depth of the node </a:t>
            </a:r>
            <a:r>
              <a:rPr lang="en-US" altLang="zh-TW" sz="3200" i="1" dirty="0"/>
              <a:t>v</a:t>
            </a:r>
          </a:p>
          <a:p>
            <a:pPr>
              <a:buFontTx/>
              <a:buChar char="•"/>
            </a:pPr>
            <a:r>
              <a:rPr lang="en-US" altLang="zh-TW" sz="3200" dirty="0"/>
              <a:t>In the worst case, algorithm height1(</a:t>
            </a:r>
            <a:r>
              <a:rPr lang="en-US" altLang="zh-TW" sz="3200" i="1" dirty="0"/>
              <a:t>T</a:t>
            </a:r>
            <a:r>
              <a:rPr lang="en-US" altLang="zh-TW" sz="3200" dirty="0"/>
              <a:t>) runs in O(</a:t>
            </a:r>
            <a:r>
              <a:rPr lang="en-US" altLang="zh-TW" sz="3200" i="1" dirty="0"/>
              <a:t>n</a:t>
            </a:r>
            <a:r>
              <a:rPr lang="en-US" altLang="zh-TW" sz="3200" baseline="30000" dirty="0"/>
              <a:t>2</a:t>
            </a:r>
            <a:r>
              <a:rPr lang="en-US" altLang="zh-TW" sz="3200" dirty="0"/>
              <a:t>) time, where </a:t>
            </a:r>
            <a:r>
              <a:rPr lang="en-US" altLang="zh-TW" sz="3200" i="1" dirty="0"/>
              <a:t>n</a:t>
            </a:r>
            <a:r>
              <a:rPr lang="en-US" altLang="zh-TW" sz="3200" dirty="0"/>
              <a:t> is the total number of nodes in </a:t>
            </a:r>
            <a:r>
              <a:rPr lang="en-US" altLang="zh-TW" sz="3200" i="1" dirty="0"/>
              <a:t>T</a:t>
            </a:r>
            <a:r>
              <a:rPr lang="en-US" altLang="zh-TW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3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B67C0-586F-4B3D-989B-F7432F94E0CF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Algorithm2 for the Height</a:t>
            </a:r>
          </a:p>
        </p:txBody>
      </p:sp>
      <p:sp>
        <p:nvSpPr>
          <p:cNvPr id="2355203" name="Text Box 3"/>
          <p:cNvSpPr txBox="1">
            <a:spLocks noChangeArrowheads="1"/>
          </p:cNvSpPr>
          <p:nvPr/>
        </p:nvSpPr>
        <p:spPr bwMode="auto">
          <a:xfrm>
            <a:off x="1050852" y="1904430"/>
            <a:ext cx="4800600" cy="3451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Algorithm heigh2(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 smtClean="0"/>
              <a:t>v</a:t>
            </a:r>
            <a:r>
              <a:rPr kumimoji="1" lang="en-US" altLang="zh-TW" sz="2800" dirty="0" smtClean="0"/>
              <a:t>):</a:t>
            </a:r>
            <a:endParaRPr kumimoji="1" lang="en-US" altLang="zh-TW" sz="2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if</a:t>
            </a:r>
            <a:r>
              <a:rPr kumimoji="1" lang="en-US" altLang="zh-TW" sz="2800" dirty="0"/>
              <a:t> 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.isExternal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</a:t>
            </a:r>
            <a:r>
              <a:rPr kumimoji="1" lang="en-US" altLang="zh-TW" sz="2800" b="1" dirty="0"/>
              <a:t>then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b="1" dirty="0"/>
              <a:t>return</a:t>
            </a:r>
            <a:r>
              <a:rPr kumimoji="1" lang="en-US" altLang="zh-TW" sz="2800" dirty="0"/>
              <a:t>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</a:t>
            </a:r>
            <a:r>
              <a:rPr kumimoji="1" lang="en-US" altLang="zh-TW" sz="2800" b="1" dirty="0"/>
              <a:t>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b="1" dirty="0"/>
              <a:t>for </a:t>
            </a:r>
            <a:r>
              <a:rPr kumimoji="1" lang="en-US" altLang="zh-TW" sz="2800" dirty="0"/>
              <a:t>each </a:t>
            </a:r>
            <a:r>
              <a:rPr kumimoji="1" lang="en-US" altLang="zh-TW" sz="2800" i="1" dirty="0" err="1"/>
              <a:t>w</a:t>
            </a:r>
            <a:r>
              <a:rPr kumimoji="1" lang="en-US" altLang="zh-TW" sz="2800" dirty="0" err="1">
                <a:sym typeface="Symbol" pitchFamily="18" charset="2"/>
              </a:rPr>
              <a:t></a:t>
            </a:r>
            <a:r>
              <a:rPr kumimoji="1" lang="en-US" altLang="zh-TW" sz="2800" i="1" dirty="0" err="1"/>
              <a:t>T</a:t>
            </a:r>
            <a:r>
              <a:rPr kumimoji="1" lang="en-US" altLang="zh-TW" sz="2800" dirty="0" err="1"/>
              <a:t>.children</a:t>
            </a:r>
            <a:r>
              <a:rPr kumimoji="1" lang="en-US" altLang="zh-TW" sz="2800" dirty="0"/>
              <a:t>(</a:t>
            </a:r>
            <a:r>
              <a:rPr kumimoji="1" lang="en-US" altLang="zh-TW" sz="2800" i="1" dirty="0"/>
              <a:t>v</a:t>
            </a:r>
            <a:r>
              <a:rPr kumimoji="1" lang="en-US" altLang="zh-TW" sz="2800" dirty="0"/>
              <a:t>) </a:t>
            </a:r>
            <a:r>
              <a:rPr kumimoji="1" lang="en-US" altLang="zh-TW" sz="2800" b="1" dirty="0"/>
              <a:t>do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   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=max(</a:t>
            </a:r>
            <a:r>
              <a:rPr kumimoji="1" lang="en-US" altLang="zh-TW" sz="2800" i="1" dirty="0"/>
              <a:t>h</a:t>
            </a:r>
            <a:r>
              <a:rPr kumimoji="1" lang="en-US" altLang="zh-TW" sz="2800" dirty="0"/>
              <a:t>, height2(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, </a:t>
            </a:r>
            <a:r>
              <a:rPr kumimoji="1" lang="en-US" altLang="zh-TW" sz="2800" i="1" dirty="0"/>
              <a:t>w</a:t>
            </a:r>
            <a:r>
              <a:rPr kumimoji="1" lang="en-US" altLang="zh-TW" sz="2800" dirty="0"/>
              <a:t>))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800" dirty="0"/>
              <a:t>    </a:t>
            </a:r>
            <a:r>
              <a:rPr kumimoji="1" lang="en-US" altLang="zh-TW" sz="2800" b="1" dirty="0"/>
              <a:t>return </a:t>
            </a:r>
            <a:r>
              <a:rPr kumimoji="1" lang="en-US" altLang="zh-TW" sz="2800" dirty="0"/>
              <a:t>1+ </a:t>
            </a:r>
            <a:r>
              <a:rPr kumimoji="1" lang="en-US" altLang="zh-TW" sz="2800" i="1" dirty="0"/>
              <a:t>h</a:t>
            </a:r>
          </a:p>
        </p:txBody>
      </p:sp>
      <p:sp>
        <p:nvSpPr>
          <p:cNvPr id="2355204" name="Text Box 4"/>
          <p:cNvSpPr txBox="1">
            <a:spLocks noChangeArrowheads="1"/>
          </p:cNvSpPr>
          <p:nvPr/>
        </p:nvSpPr>
        <p:spPr bwMode="auto">
          <a:xfrm>
            <a:off x="6096000" y="2105172"/>
            <a:ext cx="569284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>
                <a:sym typeface="Symbol" pitchFamily="18" charset="2"/>
              </a:rPr>
              <a:t>Recall </a:t>
            </a:r>
            <a:r>
              <a:rPr kumimoji="1" lang="en-US" altLang="zh-TW" sz="3200" i="1" baseline="-25000" dirty="0" err="1"/>
              <a:t>v</a:t>
            </a:r>
            <a:r>
              <a:rPr kumimoji="1" lang="en-US" altLang="zh-TW" sz="3200" baseline="-25000" dirty="0" err="1">
                <a:sym typeface="Symbol" pitchFamily="18" charset="2"/>
              </a:rPr>
              <a:t></a:t>
            </a:r>
            <a:r>
              <a:rPr kumimoji="1" lang="en-US" altLang="zh-TW" sz="3200" i="1" baseline="-25000" dirty="0" err="1"/>
              <a:t>T</a:t>
            </a:r>
            <a:r>
              <a:rPr kumimoji="1" lang="en-US" altLang="zh-TW" sz="3200" dirty="0"/>
              <a:t> </a:t>
            </a:r>
            <a:r>
              <a:rPr kumimoji="1" lang="en-US" altLang="zh-TW" sz="3200" i="1" dirty="0"/>
              <a:t>c</a:t>
            </a:r>
            <a:r>
              <a:rPr kumimoji="1" lang="en-US" altLang="zh-TW" sz="3200" i="1" baseline="-25000" dirty="0"/>
              <a:t>v</a:t>
            </a:r>
            <a:r>
              <a:rPr kumimoji="1" lang="en-US" altLang="zh-TW" sz="3200" dirty="0"/>
              <a:t> = </a:t>
            </a:r>
            <a:r>
              <a:rPr kumimoji="1" lang="en-US" altLang="zh-TW" sz="3200" i="1" dirty="0"/>
              <a:t>n</a:t>
            </a:r>
            <a:r>
              <a:rPr kumimoji="1" lang="en-US" altLang="zh-TW" sz="3200" dirty="0"/>
              <a:t>-1, where </a:t>
            </a:r>
            <a:r>
              <a:rPr kumimoji="1" lang="en-US" altLang="zh-TW" sz="3200" i="1" dirty="0"/>
              <a:t>c</a:t>
            </a:r>
            <a:r>
              <a:rPr kumimoji="1" lang="en-US" altLang="zh-TW" sz="3200" i="1" baseline="-25000" dirty="0"/>
              <a:t>v</a:t>
            </a:r>
            <a:r>
              <a:rPr kumimoji="1" lang="en-US" altLang="zh-TW" sz="3200" dirty="0"/>
              <a:t> is the number of children of a node </a:t>
            </a:r>
            <a:r>
              <a:rPr kumimoji="1" lang="en-US" altLang="zh-TW" sz="3200" i="1" dirty="0"/>
              <a:t>v</a:t>
            </a:r>
            <a:r>
              <a:rPr kumimoji="1" lang="en-US" altLang="zh-TW" sz="3200" dirty="0"/>
              <a:t> and </a:t>
            </a:r>
            <a:r>
              <a:rPr kumimoji="1" lang="en-US" altLang="zh-TW" sz="3200" i="1" dirty="0"/>
              <a:t>n</a:t>
            </a:r>
            <a:r>
              <a:rPr kumimoji="1" lang="en-US" altLang="zh-TW" sz="3200" dirty="0"/>
              <a:t> is the size of the tree</a:t>
            </a:r>
            <a:endParaRPr lang="en-US" altLang="zh-TW" sz="3200" dirty="0"/>
          </a:p>
          <a:p>
            <a:pPr>
              <a:buFontTx/>
              <a:buChar char="•"/>
            </a:pPr>
            <a:r>
              <a:rPr lang="en-US" altLang="zh-TW" sz="3200" dirty="0"/>
              <a:t>The running time is linear,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5886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Preorder Traversal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traversal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of a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a systematic way of accessing, or “visiting”, all the nodes of </a:t>
            </a:r>
            <a:r>
              <a:rPr lang="en-US" altLang="zh-TW" b="1" i="1" dirty="0" smtClean="0"/>
              <a:t>T</a:t>
            </a:r>
          </a:p>
          <a:p>
            <a:pPr eaLnBrk="1" hangingPunct="1"/>
            <a:r>
              <a:rPr lang="en-US" altLang="zh-TW" dirty="0" smtClean="0"/>
              <a:t>In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preorder</a:t>
            </a:r>
            <a:r>
              <a:rPr lang="en-US" altLang="zh-TW" dirty="0" smtClean="0"/>
              <a:t>, a node is visited </a:t>
            </a:r>
            <a:r>
              <a:rPr lang="en-US" altLang="zh-TW" b="1" dirty="0" smtClean="0">
                <a:solidFill>
                  <a:srgbClr val="FF0000"/>
                </a:solidFill>
              </a:rPr>
              <a:t>before</a:t>
            </a:r>
            <a:r>
              <a:rPr lang="en-US" altLang="zh-TW" dirty="0" smtClean="0"/>
              <a:t> its descendants</a:t>
            </a:r>
          </a:p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preorder traversal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useful for producing a linear ordering where parents must always come before their children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8ED38-DCD6-4090-B8A8-E4F32F67486B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496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for Preorder Traversal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766BA-DFCB-4C1E-B970-A75623C784EC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grpSp>
        <p:nvGrpSpPr>
          <p:cNvPr id="30725" name="Group 3"/>
          <p:cNvGrpSpPr>
            <a:grpSpLocks/>
          </p:cNvGrpSpPr>
          <p:nvPr/>
        </p:nvGrpSpPr>
        <p:grpSpPr bwMode="auto">
          <a:xfrm>
            <a:off x="2058989" y="1828801"/>
            <a:ext cx="7997825" cy="2339975"/>
            <a:chOff x="337" y="1152"/>
            <a:chExt cx="5038" cy="1474"/>
          </a:xfrm>
        </p:grpSpPr>
        <p:sp>
          <p:nvSpPr>
            <p:cNvPr id="30745" name="AutoShape 4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117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Make Money Fast!</a:t>
              </a:r>
            </a:p>
          </p:txBody>
        </p:sp>
        <p:sp>
          <p:nvSpPr>
            <p:cNvPr id="30746" name="AutoShape 5"/>
            <p:cNvSpPr>
              <a:spLocks noChangeAspect="1" noChangeArrowheads="1"/>
            </p:cNvSpPr>
            <p:nvPr/>
          </p:nvSpPr>
          <p:spPr bwMode="auto">
            <a:xfrm>
              <a:off x="680" y="1728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1. Motivations</a:t>
              </a:r>
            </a:p>
          </p:txBody>
        </p:sp>
        <p:sp>
          <p:nvSpPr>
            <p:cNvPr id="30747" name="AutoShape 6"/>
            <p:cNvSpPr>
              <a:spLocks noChangeAspect="1" noChangeArrowheads="1"/>
            </p:cNvSpPr>
            <p:nvPr/>
          </p:nvSpPr>
          <p:spPr bwMode="auto">
            <a:xfrm>
              <a:off x="4609" y="1728"/>
              <a:ext cx="76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References</a:t>
              </a:r>
            </a:p>
          </p:txBody>
        </p:sp>
        <p:sp>
          <p:nvSpPr>
            <p:cNvPr id="30748" name="AutoShape 7"/>
            <p:cNvSpPr>
              <a:spLocks noChangeAspect="1" noChangeArrowheads="1"/>
            </p:cNvSpPr>
            <p:nvPr/>
          </p:nvSpPr>
          <p:spPr bwMode="auto">
            <a:xfrm>
              <a:off x="3239" y="1728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 Methods</a:t>
              </a:r>
            </a:p>
          </p:txBody>
        </p:sp>
        <p:sp>
          <p:nvSpPr>
            <p:cNvPr id="30749" name="AutoShape 8"/>
            <p:cNvSpPr>
              <a:spLocks noChangeAspect="1" noChangeArrowheads="1"/>
            </p:cNvSpPr>
            <p:nvPr/>
          </p:nvSpPr>
          <p:spPr bwMode="auto">
            <a:xfrm>
              <a:off x="2303" y="2214"/>
              <a:ext cx="688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2.1 Stock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Fraud</a:t>
              </a:r>
            </a:p>
          </p:txBody>
        </p:sp>
        <p:sp>
          <p:nvSpPr>
            <p:cNvPr id="30750" name="AutoShape 9"/>
            <p:cNvSpPr>
              <a:spLocks noChangeAspect="1" noChangeArrowheads="1"/>
            </p:cNvSpPr>
            <p:nvPr/>
          </p:nvSpPr>
          <p:spPr bwMode="auto">
            <a:xfrm>
              <a:off x="3289" y="2214"/>
              <a:ext cx="679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2.2 Ponzi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Scheme</a:t>
              </a:r>
            </a:p>
          </p:txBody>
        </p:sp>
        <p:sp>
          <p:nvSpPr>
            <p:cNvPr id="30751" name="AutoShape 10"/>
            <p:cNvSpPr>
              <a:spLocks noChangeAspect="1" noChangeArrowheads="1"/>
            </p:cNvSpPr>
            <p:nvPr/>
          </p:nvSpPr>
          <p:spPr bwMode="auto">
            <a:xfrm>
              <a:off x="337" y="2299"/>
              <a:ext cx="70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1.1 Greed</a:t>
              </a:r>
            </a:p>
          </p:txBody>
        </p:sp>
        <p:sp>
          <p:nvSpPr>
            <p:cNvPr id="30752" name="AutoShape 11"/>
            <p:cNvSpPr>
              <a:spLocks noChangeAspect="1" noChangeArrowheads="1"/>
            </p:cNvSpPr>
            <p:nvPr/>
          </p:nvSpPr>
          <p:spPr bwMode="auto">
            <a:xfrm>
              <a:off x="1285" y="2299"/>
              <a:ext cx="741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1.2 Avidity</a:t>
              </a:r>
            </a:p>
          </p:txBody>
        </p:sp>
        <p:cxnSp>
          <p:nvCxnSpPr>
            <p:cNvPr id="30753" name="AutoShape 12"/>
            <p:cNvCxnSpPr>
              <a:cxnSpLocks noChangeShapeType="1"/>
              <a:stCxn id="30745" idx="2"/>
              <a:endCxn id="30746" idx="0"/>
            </p:cNvCxnSpPr>
            <p:nvPr/>
          </p:nvCxnSpPr>
          <p:spPr bwMode="auto">
            <a:xfrm flipH="1">
              <a:off x="1149" y="1400"/>
              <a:ext cx="17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4" name="AutoShape 13"/>
            <p:cNvCxnSpPr>
              <a:cxnSpLocks noChangeShapeType="1"/>
              <a:stCxn id="30745" idx="2"/>
              <a:endCxn id="30748" idx="0"/>
            </p:cNvCxnSpPr>
            <p:nvPr/>
          </p:nvCxnSpPr>
          <p:spPr bwMode="auto">
            <a:xfrm>
              <a:off x="2938" y="1400"/>
              <a:ext cx="688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5" name="AutoShape 14"/>
            <p:cNvCxnSpPr>
              <a:cxnSpLocks noChangeShapeType="1"/>
              <a:stCxn id="30745" idx="2"/>
              <a:endCxn id="30747" idx="0"/>
            </p:cNvCxnSpPr>
            <p:nvPr/>
          </p:nvCxnSpPr>
          <p:spPr bwMode="auto">
            <a:xfrm>
              <a:off x="2938" y="1400"/>
              <a:ext cx="205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6" name="AutoShape 15"/>
            <p:cNvCxnSpPr>
              <a:cxnSpLocks noChangeShapeType="1"/>
              <a:stCxn id="30748" idx="2"/>
              <a:endCxn id="30750" idx="0"/>
            </p:cNvCxnSpPr>
            <p:nvPr/>
          </p:nvCxnSpPr>
          <p:spPr bwMode="auto">
            <a:xfrm>
              <a:off x="3626" y="1976"/>
              <a:ext cx="3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7" name="AutoShape 16"/>
            <p:cNvCxnSpPr>
              <a:cxnSpLocks noChangeShapeType="1"/>
              <a:stCxn id="30748" idx="2"/>
              <a:endCxn id="30749" idx="0"/>
            </p:cNvCxnSpPr>
            <p:nvPr/>
          </p:nvCxnSpPr>
          <p:spPr bwMode="auto">
            <a:xfrm flipH="1">
              <a:off x="2647" y="1976"/>
              <a:ext cx="979" cy="2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8" name="AutoShape 17"/>
            <p:cNvCxnSpPr>
              <a:cxnSpLocks noChangeShapeType="1"/>
              <a:stCxn id="30746" idx="2"/>
              <a:endCxn id="30752" idx="0"/>
            </p:cNvCxnSpPr>
            <p:nvPr/>
          </p:nvCxnSpPr>
          <p:spPr bwMode="auto">
            <a:xfrm>
              <a:off x="1149" y="1976"/>
              <a:ext cx="507" cy="3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59" name="AutoShape 18"/>
            <p:cNvCxnSpPr>
              <a:cxnSpLocks noChangeShapeType="1"/>
              <a:stCxn id="30746" idx="2"/>
              <a:endCxn id="30751" idx="0"/>
            </p:cNvCxnSpPr>
            <p:nvPr/>
          </p:nvCxnSpPr>
          <p:spPr bwMode="auto">
            <a:xfrm flipH="1">
              <a:off x="688" y="1976"/>
              <a:ext cx="461" cy="3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60" name="AutoShape 19"/>
            <p:cNvSpPr>
              <a:spLocks noChangeAspect="1" noChangeArrowheads="1"/>
            </p:cNvSpPr>
            <p:nvPr/>
          </p:nvSpPr>
          <p:spPr bwMode="auto">
            <a:xfrm>
              <a:off x="4163" y="2213"/>
              <a:ext cx="658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2.3 Bank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Robbery</a:t>
              </a:r>
            </a:p>
          </p:txBody>
        </p:sp>
        <p:cxnSp>
          <p:nvCxnSpPr>
            <p:cNvPr id="30761" name="AutoShape 20"/>
            <p:cNvCxnSpPr>
              <a:cxnSpLocks noChangeShapeType="1"/>
              <a:stCxn id="30748" idx="2"/>
              <a:endCxn id="30760" idx="0"/>
            </p:cNvCxnSpPr>
            <p:nvPr/>
          </p:nvCxnSpPr>
          <p:spPr bwMode="auto">
            <a:xfrm>
              <a:off x="3626" y="1976"/>
              <a:ext cx="866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9317" name="Text Box 21"/>
          <p:cNvSpPr txBox="1">
            <a:spLocks noChangeArrowheads="1"/>
          </p:cNvSpPr>
          <p:nvPr/>
        </p:nvSpPr>
        <p:spPr bwMode="auto">
          <a:xfrm>
            <a:off x="4876801" y="1600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359318" name="Text Box 22"/>
          <p:cNvSpPr txBox="1">
            <a:spLocks noChangeArrowheads="1"/>
          </p:cNvSpPr>
          <p:nvPr/>
        </p:nvSpPr>
        <p:spPr bwMode="auto">
          <a:xfrm>
            <a:off x="2667001" y="2286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 dirty="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359319" name="Text Box 23"/>
          <p:cNvSpPr txBox="1">
            <a:spLocks noChangeArrowheads="1"/>
          </p:cNvSpPr>
          <p:nvPr/>
        </p:nvSpPr>
        <p:spPr bwMode="auto">
          <a:xfrm>
            <a:off x="19812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359320" name="Text Box 24"/>
          <p:cNvSpPr txBox="1">
            <a:spLocks noChangeArrowheads="1"/>
          </p:cNvSpPr>
          <p:nvPr/>
        </p:nvSpPr>
        <p:spPr bwMode="auto">
          <a:xfrm>
            <a:off x="6477001" y="2438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359321" name="Text Box 25"/>
          <p:cNvSpPr txBox="1">
            <a:spLocks noChangeArrowheads="1"/>
          </p:cNvSpPr>
          <p:nvPr/>
        </p:nvSpPr>
        <p:spPr bwMode="auto">
          <a:xfrm>
            <a:off x="40386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359322" name="Text Box 26"/>
          <p:cNvSpPr txBox="1">
            <a:spLocks noChangeArrowheads="1"/>
          </p:cNvSpPr>
          <p:nvPr/>
        </p:nvSpPr>
        <p:spPr bwMode="auto">
          <a:xfrm>
            <a:off x="5257801" y="3124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359323" name="Text Box 27"/>
          <p:cNvSpPr txBox="1">
            <a:spLocks noChangeArrowheads="1"/>
          </p:cNvSpPr>
          <p:nvPr/>
        </p:nvSpPr>
        <p:spPr bwMode="auto">
          <a:xfrm>
            <a:off x="69342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359324" name="Text Box 28"/>
          <p:cNvSpPr txBox="1">
            <a:spLocks noChangeArrowheads="1"/>
          </p:cNvSpPr>
          <p:nvPr/>
        </p:nvSpPr>
        <p:spPr bwMode="auto">
          <a:xfrm>
            <a:off x="8686801" y="3200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359325" name="Text Box 29"/>
          <p:cNvSpPr txBox="1">
            <a:spLocks noChangeArrowheads="1"/>
          </p:cNvSpPr>
          <p:nvPr/>
        </p:nvSpPr>
        <p:spPr bwMode="auto">
          <a:xfrm>
            <a:off x="9448801" y="2286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359326" name="Line 30"/>
          <p:cNvSpPr>
            <a:spLocks noChangeShapeType="1"/>
          </p:cNvSpPr>
          <p:nvPr/>
        </p:nvSpPr>
        <p:spPr bwMode="auto">
          <a:xfrm flipH="1">
            <a:off x="3276600" y="2209800"/>
            <a:ext cx="18288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327" name="Line 31"/>
          <p:cNvSpPr>
            <a:spLocks noChangeShapeType="1"/>
          </p:cNvSpPr>
          <p:nvPr/>
        </p:nvSpPr>
        <p:spPr bwMode="auto">
          <a:xfrm flipH="1">
            <a:off x="2438400" y="32004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328" name="Freeform 32"/>
          <p:cNvSpPr>
            <a:spLocks/>
          </p:cNvSpPr>
          <p:nvPr/>
        </p:nvSpPr>
        <p:spPr bwMode="auto">
          <a:xfrm>
            <a:off x="2667000" y="41148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2147483647 h 192"/>
              <a:gd name="T4" fmla="*/ 2147483647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0"/>
                </a:moveTo>
                <a:cubicBezTo>
                  <a:pt x="140" y="96"/>
                  <a:pt x="280" y="192"/>
                  <a:pt x="432" y="192"/>
                </a:cubicBezTo>
                <a:cubicBezTo>
                  <a:pt x="584" y="192"/>
                  <a:pt x="748" y="96"/>
                  <a:pt x="912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29" name="Freeform 33"/>
          <p:cNvSpPr>
            <a:spLocks/>
          </p:cNvSpPr>
          <p:nvPr/>
        </p:nvSpPr>
        <p:spPr bwMode="auto">
          <a:xfrm>
            <a:off x="4495800" y="2743200"/>
            <a:ext cx="2133600" cy="889000"/>
          </a:xfrm>
          <a:custGeom>
            <a:avLst/>
            <a:gdLst>
              <a:gd name="T0" fmla="*/ 0 w 1344"/>
              <a:gd name="T1" fmla="*/ 2147483647 h 560"/>
              <a:gd name="T2" fmla="*/ 2147483647 w 1344"/>
              <a:gd name="T3" fmla="*/ 2147483647 h 560"/>
              <a:gd name="T4" fmla="*/ 2147483647 w 1344"/>
              <a:gd name="T5" fmla="*/ 2147483647 h 560"/>
              <a:gd name="T6" fmla="*/ 0 60000 65536"/>
              <a:gd name="T7" fmla="*/ 0 60000 65536"/>
              <a:gd name="T8" fmla="*/ 0 60000 65536"/>
              <a:gd name="T9" fmla="*/ 0 w 1344"/>
              <a:gd name="T10" fmla="*/ 0 h 560"/>
              <a:gd name="T11" fmla="*/ 1344 w 1344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560">
                <a:moveTo>
                  <a:pt x="0" y="560"/>
                </a:moveTo>
                <a:cubicBezTo>
                  <a:pt x="104" y="360"/>
                  <a:pt x="208" y="160"/>
                  <a:pt x="432" y="80"/>
                </a:cubicBezTo>
                <a:cubicBezTo>
                  <a:pt x="656" y="0"/>
                  <a:pt x="1000" y="40"/>
                  <a:pt x="1344" y="8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0" name="Line 34"/>
          <p:cNvSpPr>
            <a:spLocks noChangeShapeType="1"/>
          </p:cNvSpPr>
          <p:nvPr/>
        </p:nvSpPr>
        <p:spPr bwMode="auto">
          <a:xfrm flipH="1">
            <a:off x="5638800" y="3124200"/>
            <a:ext cx="9144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331" name="Freeform 35"/>
          <p:cNvSpPr>
            <a:spLocks/>
          </p:cNvSpPr>
          <p:nvPr/>
        </p:nvSpPr>
        <p:spPr bwMode="auto">
          <a:xfrm>
            <a:off x="5638800" y="42672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2147483647 h 192"/>
              <a:gd name="T4" fmla="*/ 2147483647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0"/>
                </a:moveTo>
                <a:cubicBezTo>
                  <a:pt x="140" y="96"/>
                  <a:pt x="280" y="192"/>
                  <a:pt x="432" y="192"/>
                </a:cubicBezTo>
                <a:cubicBezTo>
                  <a:pt x="584" y="192"/>
                  <a:pt x="748" y="96"/>
                  <a:pt x="912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2" name="Freeform 36"/>
          <p:cNvSpPr>
            <a:spLocks/>
          </p:cNvSpPr>
          <p:nvPr/>
        </p:nvSpPr>
        <p:spPr bwMode="auto">
          <a:xfrm>
            <a:off x="7315200" y="42672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2147483647 h 192"/>
              <a:gd name="T4" fmla="*/ 2147483647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0"/>
                </a:moveTo>
                <a:cubicBezTo>
                  <a:pt x="140" y="96"/>
                  <a:pt x="280" y="192"/>
                  <a:pt x="432" y="192"/>
                </a:cubicBezTo>
                <a:cubicBezTo>
                  <a:pt x="584" y="192"/>
                  <a:pt x="748" y="96"/>
                  <a:pt x="912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3" name="Freeform 37"/>
          <p:cNvSpPr>
            <a:spLocks/>
          </p:cNvSpPr>
          <p:nvPr/>
        </p:nvSpPr>
        <p:spPr bwMode="auto">
          <a:xfrm>
            <a:off x="9220200" y="3200400"/>
            <a:ext cx="520700" cy="685800"/>
          </a:xfrm>
          <a:custGeom>
            <a:avLst/>
            <a:gdLst>
              <a:gd name="T0" fmla="*/ 0 w 328"/>
              <a:gd name="T1" fmla="*/ 2147483647 h 432"/>
              <a:gd name="T2" fmla="*/ 2147483647 w 328"/>
              <a:gd name="T3" fmla="*/ 2147483647 h 432"/>
              <a:gd name="T4" fmla="*/ 2147483647 w 328"/>
              <a:gd name="T5" fmla="*/ 0 h 432"/>
              <a:gd name="T6" fmla="*/ 0 60000 65536"/>
              <a:gd name="T7" fmla="*/ 0 60000 65536"/>
              <a:gd name="T8" fmla="*/ 0 60000 65536"/>
              <a:gd name="T9" fmla="*/ 0 w 328"/>
              <a:gd name="T10" fmla="*/ 0 h 432"/>
              <a:gd name="T11" fmla="*/ 328 w 3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432">
                <a:moveTo>
                  <a:pt x="0" y="432"/>
                </a:moveTo>
                <a:cubicBezTo>
                  <a:pt x="124" y="396"/>
                  <a:pt x="248" y="360"/>
                  <a:pt x="288" y="288"/>
                </a:cubicBezTo>
                <a:cubicBezTo>
                  <a:pt x="328" y="216"/>
                  <a:pt x="284" y="108"/>
                  <a:pt x="24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59334" name="Text Box 38"/>
          <p:cNvSpPr txBox="1">
            <a:spLocks noChangeArrowheads="1"/>
          </p:cNvSpPr>
          <p:nvPr/>
        </p:nvSpPr>
        <p:spPr bwMode="auto">
          <a:xfrm>
            <a:off x="2142332" y="4572000"/>
            <a:ext cx="3352800" cy="16637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preOrder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i="1" dirty="0">
                <a:solidFill>
                  <a:schemeClr val="tx2"/>
                </a:solidFill>
              </a:rPr>
              <a:t>v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visit(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b="1" dirty="0"/>
              <a:t>for each </a:t>
            </a:r>
            <a:r>
              <a:rPr lang="en-US" altLang="zh-TW" sz="2400" dirty="0"/>
              <a:t>child </a:t>
            </a:r>
            <a:r>
              <a:rPr lang="en-US" altLang="zh-TW" sz="2400" i="1" dirty="0"/>
              <a:t>w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	preorder (</a:t>
            </a:r>
            <a:r>
              <a:rPr lang="en-US" altLang="zh-TW" sz="2400" i="1" dirty="0"/>
              <a:t>w</a:t>
            </a:r>
            <a:r>
              <a:rPr lang="en-US" altLang="zh-TW" sz="2400" dirty="0"/>
              <a:t>)</a:t>
            </a:r>
          </a:p>
        </p:txBody>
      </p:sp>
      <p:sp>
        <p:nvSpPr>
          <p:cNvPr id="2359335" name="Text Box 39"/>
          <p:cNvSpPr txBox="1">
            <a:spLocks noChangeArrowheads="1"/>
          </p:cNvSpPr>
          <p:nvPr/>
        </p:nvSpPr>
        <p:spPr bwMode="auto">
          <a:xfrm>
            <a:off x="5951017" y="4924618"/>
            <a:ext cx="5402783" cy="8309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2400" dirty="0"/>
              <a:t>The overall running time is O(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>
              <a:buFontTx/>
              <a:buChar char="•"/>
            </a:pPr>
            <a:r>
              <a:rPr lang="en-US" altLang="zh-TW" sz="2400" dirty="0"/>
              <a:t>Application: print a structured document</a:t>
            </a:r>
          </a:p>
        </p:txBody>
      </p:sp>
    </p:spTree>
    <p:extLst>
      <p:ext uri="{BB962C8B-B14F-4D97-AF65-F5344CB8AC3E}">
        <p14:creationId xmlns:p14="http://schemas.microsoft.com/office/powerpoint/2010/main" val="31726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5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5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5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5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5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5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5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59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5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5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17" grpId="0"/>
      <p:bldP spid="2359318" grpId="0"/>
      <p:bldP spid="2359319" grpId="0"/>
      <p:bldP spid="2359320" grpId="0"/>
      <p:bldP spid="2359321" grpId="0"/>
      <p:bldP spid="2359322" grpId="0"/>
      <p:bldP spid="2359323" grpId="0"/>
      <p:bldP spid="2359324" grpId="0"/>
      <p:bldP spid="2359325" grpId="0"/>
      <p:bldP spid="2359326" grpId="0" animBg="1"/>
      <p:bldP spid="2359327" grpId="0" animBg="1"/>
      <p:bldP spid="2359328" grpId="0" animBg="1"/>
      <p:bldP spid="2359329" grpId="0" animBg="1"/>
      <p:bldP spid="2359330" grpId="0" animBg="1"/>
      <p:bldP spid="2359331" grpId="0" animBg="1"/>
      <p:bldP spid="2359332" grpId="0" animBg="1"/>
      <p:bldP spid="23593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F34AC-60DD-430C-BA18-F688EC096FB4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Postorder Traversal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 a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postorder</a:t>
            </a:r>
            <a:r>
              <a:rPr lang="en-US" altLang="zh-TW" dirty="0" smtClean="0"/>
              <a:t>, a node is visited </a:t>
            </a:r>
            <a:r>
              <a:rPr lang="en-US" altLang="zh-TW" b="1" dirty="0" smtClean="0">
                <a:solidFill>
                  <a:srgbClr val="FF0000"/>
                </a:solidFill>
              </a:rPr>
              <a:t>after</a:t>
            </a:r>
            <a:r>
              <a:rPr lang="en-US" altLang="zh-TW" dirty="0" smtClean="0"/>
              <a:t> its descendants</a:t>
            </a:r>
          </a:p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postorder</a:t>
            </a:r>
            <a:r>
              <a:rPr lang="en-US" altLang="zh-TW" b="1" i="1" dirty="0" smtClean="0">
                <a:solidFill>
                  <a:srgbClr val="FF0000"/>
                </a:solidFill>
              </a:rPr>
              <a:t> traversal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useful for solving problems where we wish to compute some property in a bottom-up fashion</a:t>
            </a:r>
          </a:p>
        </p:txBody>
      </p:sp>
    </p:spTree>
    <p:extLst>
      <p:ext uri="{BB962C8B-B14F-4D97-AF65-F5344CB8AC3E}">
        <p14:creationId xmlns:p14="http://schemas.microsoft.com/office/powerpoint/2010/main" val="10305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for Postorder Traversal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CCC54-7A5B-4457-9D10-7AB150045571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2133600" y="1676400"/>
            <a:ext cx="7791450" cy="2482850"/>
            <a:chOff x="390" y="1192"/>
            <a:chExt cx="4908" cy="1564"/>
          </a:xfrm>
        </p:grpSpPr>
        <p:sp>
          <p:nvSpPr>
            <p:cNvPr id="32793" name="AutoShape 4"/>
            <p:cNvSpPr>
              <a:spLocks noChangeAspect="1" noChangeArrowheads="1"/>
            </p:cNvSpPr>
            <p:nvPr/>
          </p:nvSpPr>
          <p:spPr bwMode="auto">
            <a:xfrm>
              <a:off x="2716" y="119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cs16/</a:t>
              </a:r>
            </a:p>
          </p:txBody>
        </p:sp>
        <p:sp>
          <p:nvSpPr>
            <p:cNvPr id="32794" name="AutoShape 5"/>
            <p:cNvSpPr>
              <a:spLocks noChangeAspect="1" noChangeArrowheads="1"/>
            </p:cNvSpPr>
            <p:nvPr/>
          </p:nvSpPr>
          <p:spPr bwMode="auto">
            <a:xfrm>
              <a:off x="730" y="1768"/>
              <a:ext cx="84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homeworks/</a:t>
              </a:r>
            </a:p>
          </p:txBody>
        </p:sp>
        <p:sp>
          <p:nvSpPr>
            <p:cNvPr id="32795" name="AutoShape 6"/>
            <p:cNvSpPr>
              <a:spLocks noChangeAspect="1" noChangeArrowheads="1"/>
            </p:cNvSpPr>
            <p:nvPr/>
          </p:nvSpPr>
          <p:spPr bwMode="auto">
            <a:xfrm>
              <a:off x="4694" y="168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todo.txt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1K</a:t>
              </a:r>
            </a:p>
          </p:txBody>
        </p:sp>
        <p:sp>
          <p:nvSpPr>
            <p:cNvPr id="32796" name="AutoShape 7"/>
            <p:cNvSpPr>
              <a:spLocks noChangeAspect="1" noChangeArrowheads="1"/>
            </p:cNvSpPr>
            <p:nvPr/>
          </p:nvSpPr>
          <p:spPr bwMode="auto">
            <a:xfrm>
              <a:off x="3263" y="1768"/>
              <a:ext cx="730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programs/</a:t>
              </a:r>
            </a:p>
          </p:txBody>
        </p:sp>
        <p:sp>
          <p:nvSpPr>
            <p:cNvPr id="32797" name="AutoShape 8"/>
            <p:cNvSpPr>
              <a:spLocks noChangeAspect="1" noChangeArrowheads="1"/>
            </p:cNvSpPr>
            <p:nvPr/>
          </p:nvSpPr>
          <p:spPr bwMode="auto">
            <a:xfrm>
              <a:off x="2306" y="2345"/>
              <a:ext cx="687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DDR.java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10K</a:t>
              </a:r>
            </a:p>
          </p:txBody>
        </p:sp>
        <p:sp>
          <p:nvSpPr>
            <p:cNvPr id="32798" name="AutoShape 9"/>
            <p:cNvSpPr>
              <a:spLocks noChangeAspect="1" noChangeArrowheads="1"/>
            </p:cNvSpPr>
            <p:nvPr/>
          </p:nvSpPr>
          <p:spPr bwMode="auto">
            <a:xfrm>
              <a:off x="3234" y="2345"/>
              <a:ext cx="79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Stocks.java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25K</a:t>
              </a:r>
            </a:p>
          </p:txBody>
        </p:sp>
        <p:sp>
          <p:nvSpPr>
            <p:cNvPr id="32799" name="AutoShape 10"/>
            <p:cNvSpPr>
              <a:spLocks noChangeAspect="1" noChangeArrowheads="1"/>
            </p:cNvSpPr>
            <p:nvPr/>
          </p:nvSpPr>
          <p:spPr bwMode="auto">
            <a:xfrm>
              <a:off x="390" y="2345"/>
              <a:ext cx="600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h1c.doc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3K</a:t>
              </a:r>
            </a:p>
          </p:txBody>
        </p:sp>
        <p:sp>
          <p:nvSpPr>
            <p:cNvPr id="32800" name="AutoShape 11"/>
            <p:cNvSpPr>
              <a:spLocks noChangeAspect="1" noChangeArrowheads="1"/>
            </p:cNvSpPr>
            <p:nvPr/>
          </p:nvSpPr>
          <p:spPr bwMode="auto">
            <a:xfrm>
              <a:off x="1323" y="2345"/>
              <a:ext cx="67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h1nc.doc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2K</a:t>
              </a:r>
            </a:p>
          </p:txBody>
        </p:sp>
        <p:cxnSp>
          <p:nvCxnSpPr>
            <p:cNvPr id="32801" name="AutoShape 12"/>
            <p:cNvCxnSpPr>
              <a:cxnSpLocks noChangeShapeType="1"/>
              <a:stCxn id="32793" idx="2"/>
              <a:endCxn id="32794" idx="0"/>
            </p:cNvCxnSpPr>
            <p:nvPr/>
          </p:nvCxnSpPr>
          <p:spPr bwMode="auto">
            <a:xfrm flipH="1">
              <a:off x="1151" y="1440"/>
              <a:ext cx="179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2" name="AutoShape 13"/>
            <p:cNvCxnSpPr>
              <a:cxnSpLocks noChangeShapeType="1"/>
              <a:stCxn id="32793" idx="2"/>
              <a:endCxn id="32796" idx="0"/>
            </p:cNvCxnSpPr>
            <p:nvPr/>
          </p:nvCxnSpPr>
          <p:spPr bwMode="auto">
            <a:xfrm>
              <a:off x="2942" y="1440"/>
              <a:ext cx="686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3" name="AutoShape 14"/>
            <p:cNvCxnSpPr>
              <a:cxnSpLocks noChangeShapeType="1"/>
              <a:stCxn id="32793" idx="2"/>
              <a:endCxn id="32795" idx="0"/>
            </p:cNvCxnSpPr>
            <p:nvPr/>
          </p:nvCxnSpPr>
          <p:spPr bwMode="auto">
            <a:xfrm>
              <a:off x="2942" y="1440"/>
              <a:ext cx="2054" cy="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4" name="AutoShape 15"/>
            <p:cNvCxnSpPr>
              <a:cxnSpLocks noChangeShapeType="1"/>
              <a:stCxn id="32796" idx="2"/>
              <a:endCxn id="32798" idx="0"/>
            </p:cNvCxnSpPr>
            <p:nvPr/>
          </p:nvCxnSpPr>
          <p:spPr bwMode="auto">
            <a:xfrm>
              <a:off x="3628" y="2015"/>
              <a:ext cx="5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5" name="AutoShape 16"/>
            <p:cNvCxnSpPr>
              <a:cxnSpLocks noChangeShapeType="1"/>
              <a:stCxn id="32796" idx="2"/>
              <a:endCxn id="32797" idx="0"/>
            </p:cNvCxnSpPr>
            <p:nvPr/>
          </p:nvCxnSpPr>
          <p:spPr bwMode="auto">
            <a:xfrm flipH="1">
              <a:off x="2650" y="2015"/>
              <a:ext cx="978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6" name="AutoShape 17"/>
            <p:cNvCxnSpPr>
              <a:cxnSpLocks noChangeShapeType="1"/>
              <a:stCxn id="32794" idx="2"/>
              <a:endCxn id="32800" idx="0"/>
            </p:cNvCxnSpPr>
            <p:nvPr/>
          </p:nvCxnSpPr>
          <p:spPr bwMode="auto">
            <a:xfrm>
              <a:off x="1151" y="2015"/>
              <a:ext cx="508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7" name="AutoShape 18"/>
            <p:cNvCxnSpPr>
              <a:cxnSpLocks noChangeShapeType="1"/>
              <a:stCxn id="32794" idx="2"/>
              <a:endCxn id="32799" idx="0"/>
            </p:cNvCxnSpPr>
            <p:nvPr/>
          </p:nvCxnSpPr>
          <p:spPr bwMode="auto">
            <a:xfrm flipH="1">
              <a:off x="690" y="2015"/>
              <a:ext cx="461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808" name="AutoShape 19"/>
            <p:cNvSpPr>
              <a:spLocks noChangeAspect="1" noChangeArrowheads="1"/>
            </p:cNvSpPr>
            <p:nvPr/>
          </p:nvSpPr>
          <p:spPr bwMode="auto">
            <a:xfrm>
              <a:off x="4272" y="234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Robot.java</a:t>
              </a:r>
              <a:b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</a:br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20K</a:t>
              </a:r>
            </a:p>
          </p:txBody>
        </p:sp>
        <p:cxnSp>
          <p:nvCxnSpPr>
            <p:cNvPr id="32809" name="AutoShape 20"/>
            <p:cNvCxnSpPr>
              <a:cxnSpLocks noChangeShapeType="1"/>
              <a:stCxn id="32796" idx="2"/>
              <a:endCxn id="32808" idx="0"/>
            </p:cNvCxnSpPr>
            <p:nvPr/>
          </p:nvCxnSpPr>
          <p:spPr bwMode="auto">
            <a:xfrm>
              <a:off x="3628" y="2015"/>
              <a:ext cx="1028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63413" name="Text Box 21"/>
          <p:cNvSpPr txBox="1">
            <a:spLocks noChangeArrowheads="1"/>
          </p:cNvSpPr>
          <p:nvPr/>
        </p:nvSpPr>
        <p:spPr bwMode="auto">
          <a:xfrm>
            <a:off x="2438401" y="2286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363414" name="Text Box 22"/>
          <p:cNvSpPr txBox="1">
            <a:spLocks noChangeArrowheads="1"/>
          </p:cNvSpPr>
          <p:nvPr/>
        </p:nvSpPr>
        <p:spPr bwMode="auto">
          <a:xfrm>
            <a:off x="1828801" y="3276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363415" name="Text Box 23"/>
          <p:cNvSpPr txBox="1">
            <a:spLocks noChangeArrowheads="1"/>
          </p:cNvSpPr>
          <p:nvPr/>
        </p:nvSpPr>
        <p:spPr bwMode="auto">
          <a:xfrm>
            <a:off x="7239001" y="22098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363416" name="Text Box 24"/>
          <p:cNvSpPr txBox="1">
            <a:spLocks noChangeArrowheads="1"/>
          </p:cNvSpPr>
          <p:nvPr/>
        </p:nvSpPr>
        <p:spPr bwMode="auto">
          <a:xfrm>
            <a:off x="3352801" y="33528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363417" name="Text Box 25"/>
          <p:cNvSpPr txBox="1">
            <a:spLocks noChangeArrowheads="1"/>
          </p:cNvSpPr>
          <p:nvPr/>
        </p:nvSpPr>
        <p:spPr bwMode="auto">
          <a:xfrm>
            <a:off x="4876801" y="3429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363418" name="Text Box 26"/>
          <p:cNvSpPr txBox="1">
            <a:spLocks noChangeArrowheads="1"/>
          </p:cNvSpPr>
          <p:nvPr/>
        </p:nvSpPr>
        <p:spPr bwMode="auto">
          <a:xfrm>
            <a:off x="6934201" y="3124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363419" name="Text Box 27"/>
          <p:cNvSpPr txBox="1">
            <a:spLocks noChangeArrowheads="1"/>
          </p:cNvSpPr>
          <p:nvPr/>
        </p:nvSpPr>
        <p:spPr bwMode="auto">
          <a:xfrm>
            <a:off x="8001001" y="3429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363420" name="Text Box 28"/>
          <p:cNvSpPr txBox="1">
            <a:spLocks noChangeArrowheads="1"/>
          </p:cNvSpPr>
          <p:nvPr/>
        </p:nvSpPr>
        <p:spPr bwMode="auto">
          <a:xfrm>
            <a:off x="9906001" y="2362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363421" name="Text Box 29"/>
          <p:cNvSpPr txBox="1">
            <a:spLocks noChangeArrowheads="1"/>
          </p:cNvSpPr>
          <p:nvPr/>
        </p:nvSpPr>
        <p:spPr bwMode="auto">
          <a:xfrm>
            <a:off x="5486401" y="16002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363422" name="Freeform 30"/>
          <p:cNvSpPr>
            <a:spLocks/>
          </p:cNvSpPr>
          <p:nvPr/>
        </p:nvSpPr>
        <p:spPr bwMode="auto">
          <a:xfrm>
            <a:off x="2590800" y="4191000"/>
            <a:ext cx="1524000" cy="304800"/>
          </a:xfrm>
          <a:custGeom>
            <a:avLst/>
            <a:gdLst>
              <a:gd name="T0" fmla="*/ 0 w 960"/>
              <a:gd name="T1" fmla="*/ 0 h 192"/>
              <a:gd name="T2" fmla="*/ 2147483647 w 960"/>
              <a:gd name="T3" fmla="*/ 2147483647 h 192"/>
              <a:gd name="T4" fmla="*/ 2147483647 w 960"/>
              <a:gd name="T5" fmla="*/ 0 h 192"/>
              <a:gd name="T6" fmla="*/ 0 60000 65536"/>
              <a:gd name="T7" fmla="*/ 0 60000 65536"/>
              <a:gd name="T8" fmla="*/ 0 60000 65536"/>
              <a:gd name="T9" fmla="*/ 0 w 960"/>
              <a:gd name="T10" fmla="*/ 0 h 192"/>
              <a:gd name="T11" fmla="*/ 960 w 9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92">
                <a:moveTo>
                  <a:pt x="0" y="0"/>
                </a:moveTo>
                <a:cubicBezTo>
                  <a:pt x="136" y="96"/>
                  <a:pt x="272" y="192"/>
                  <a:pt x="432" y="192"/>
                </a:cubicBezTo>
                <a:cubicBezTo>
                  <a:pt x="592" y="192"/>
                  <a:pt x="776" y="96"/>
                  <a:pt x="96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3" name="Line 31"/>
          <p:cNvSpPr>
            <a:spLocks noChangeShapeType="1"/>
          </p:cNvSpPr>
          <p:nvPr/>
        </p:nvSpPr>
        <p:spPr bwMode="auto">
          <a:xfrm flipH="1" flipV="1">
            <a:off x="3733800" y="30480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24" name="Freeform 32"/>
          <p:cNvSpPr>
            <a:spLocks/>
          </p:cNvSpPr>
          <p:nvPr/>
        </p:nvSpPr>
        <p:spPr bwMode="auto">
          <a:xfrm>
            <a:off x="4038600" y="2628900"/>
            <a:ext cx="1524000" cy="800100"/>
          </a:xfrm>
          <a:custGeom>
            <a:avLst/>
            <a:gdLst>
              <a:gd name="T0" fmla="*/ 0 w 960"/>
              <a:gd name="T1" fmla="*/ 2147483647 h 504"/>
              <a:gd name="T2" fmla="*/ 2147483647 w 960"/>
              <a:gd name="T3" fmla="*/ 2147483647 h 504"/>
              <a:gd name="T4" fmla="*/ 2147483647 w 960"/>
              <a:gd name="T5" fmla="*/ 2147483647 h 504"/>
              <a:gd name="T6" fmla="*/ 0 60000 65536"/>
              <a:gd name="T7" fmla="*/ 0 60000 65536"/>
              <a:gd name="T8" fmla="*/ 0 60000 65536"/>
              <a:gd name="T9" fmla="*/ 0 w 960"/>
              <a:gd name="T10" fmla="*/ 0 h 504"/>
              <a:gd name="T11" fmla="*/ 960 w 96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504">
                <a:moveTo>
                  <a:pt x="0" y="72"/>
                </a:moveTo>
                <a:cubicBezTo>
                  <a:pt x="232" y="36"/>
                  <a:pt x="464" y="0"/>
                  <a:pt x="624" y="72"/>
                </a:cubicBezTo>
                <a:cubicBezTo>
                  <a:pt x="784" y="144"/>
                  <a:pt x="904" y="432"/>
                  <a:pt x="960" y="504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5" name="Freeform 33"/>
          <p:cNvSpPr>
            <a:spLocks/>
          </p:cNvSpPr>
          <p:nvPr/>
        </p:nvSpPr>
        <p:spPr bwMode="auto">
          <a:xfrm>
            <a:off x="5638800" y="4191000"/>
            <a:ext cx="1524000" cy="304800"/>
          </a:xfrm>
          <a:custGeom>
            <a:avLst/>
            <a:gdLst>
              <a:gd name="T0" fmla="*/ 0 w 960"/>
              <a:gd name="T1" fmla="*/ 0 h 192"/>
              <a:gd name="T2" fmla="*/ 2147483647 w 960"/>
              <a:gd name="T3" fmla="*/ 2147483647 h 192"/>
              <a:gd name="T4" fmla="*/ 2147483647 w 960"/>
              <a:gd name="T5" fmla="*/ 0 h 192"/>
              <a:gd name="T6" fmla="*/ 0 60000 65536"/>
              <a:gd name="T7" fmla="*/ 0 60000 65536"/>
              <a:gd name="T8" fmla="*/ 0 60000 65536"/>
              <a:gd name="T9" fmla="*/ 0 w 960"/>
              <a:gd name="T10" fmla="*/ 0 h 192"/>
              <a:gd name="T11" fmla="*/ 960 w 9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92">
                <a:moveTo>
                  <a:pt x="0" y="0"/>
                </a:moveTo>
                <a:cubicBezTo>
                  <a:pt x="136" y="96"/>
                  <a:pt x="272" y="192"/>
                  <a:pt x="432" y="192"/>
                </a:cubicBezTo>
                <a:cubicBezTo>
                  <a:pt x="592" y="192"/>
                  <a:pt x="776" y="96"/>
                  <a:pt x="96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6" name="Freeform 34"/>
          <p:cNvSpPr>
            <a:spLocks/>
          </p:cNvSpPr>
          <p:nvPr/>
        </p:nvSpPr>
        <p:spPr bwMode="auto">
          <a:xfrm>
            <a:off x="7543800" y="4191000"/>
            <a:ext cx="1524000" cy="304800"/>
          </a:xfrm>
          <a:custGeom>
            <a:avLst/>
            <a:gdLst>
              <a:gd name="T0" fmla="*/ 0 w 960"/>
              <a:gd name="T1" fmla="*/ 0 h 192"/>
              <a:gd name="T2" fmla="*/ 2147483647 w 960"/>
              <a:gd name="T3" fmla="*/ 2147483647 h 192"/>
              <a:gd name="T4" fmla="*/ 2147483647 w 960"/>
              <a:gd name="T5" fmla="*/ 0 h 192"/>
              <a:gd name="T6" fmla="*/ 0 60000 65536"/>
              <a:gd name="T7" fmla="*/ 0 60000 65536"/>
              <a:gd name="T8" fmla="*/ 0 60000 65536"/>
              <a:gd name="T9" fmla="*/ 0 w 960"/>
              <a:gd name="T10" fmla="*/ 0 h 192"/>
              <a:gd name="T11" fmla="*/ 960 w 96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92">
                <a:moveTo>
                  <a:pt x="0" y="0"/>
                </a:moveTo>
                <a:cubicBezTo>
                  <a:pt x="136" y="96"/>
                  <a:pt x="272" y="192"/>
                  <a:pt x="432" y="192"/>
                </a:cubicBezTo>
                <a:cubicBezTo>
                  <a:pt x="592" y="192"/>
                  <a:pt x="776" y="96"/>
                  <a:pt x="960" y="0"/>
                </a:cubicBez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63427" name="Line 35"/>
          <p:cNvSpPr>
            <a:spLocks noChangeShapeType="1"/>
          </p:cNvSpPr>
          <p:nvPr/>
        </p:nvSpPr>
        <p:spPr bwMode="auto">
          <a:xfrm flipH="1" flipV="1">
            <a:off x="7924800" y="3048000"/>
            <a:ext cx="12192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28" name="Line 36"/>
          <p:cNvSpPr>
            <a:spLocks noChangeShapeType="1"/>
          </p:cNvSpPr>
          <p:nvPr/>
        </p:nvSpPr>
        <p:spPr bwMode="auto">
          <a:xfrm>
            <a:off x="8001000" y="2819400"/>
            <a:ext cx="914400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29" name="Line 37"/>
          <p:cNvSpPr>
            <a:spLocks noChangeShapeType="1"/>
          </p:cNvSpPr>
          <p:nvPr/>
        </p:nvSpPr>
        <p:spPr bwMode="auto">
          <a:xfrm flipH="1" flipV="1">
            <a:off x="6629400" y="1905000"/>
            <a:ext cx="2971800" cy="4572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63430" name="Text Box 38"/>
          <p:cNvSpPr txBox="1">
            <a:spLocks noChangeArrowheads="1"/>
          </p:cNvSpPr>
          <p:nvPr/>
        </p:nvSpPr>
        <p:spPr bwMode="auto">
          <a:xfrm>
            <a:off x="1804162" y="4600575"/>
            <a:ext cx="3352800" cy="16637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postOrder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/>
              <a:t>for each </a:t>
            </a:r>
            <a:r>
              <a:rPr lang="en-US" altLang="zh-TW" sz="2400" dirty="0"/>
              <a:t>child </a:t>
            </a:r>
            <a:r>
              <a:rPr lang="en-US" altLang="zh-TW" sz="2400" i="1" dirty="0"/>
              <a:t>w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postOrder</a:t>
            </a:r>
            <a:r>
              <a:rPr lang="en-US" altLang="zh-TW" sz="2400" dirty="0"/>
              <a:t> (</a:t>
            </a:r>
            <a:r>
              <a:rPr lang="en-US" altLang="zh-TW" sz="2400" i="1" dirty="0"/>
              <a:t>w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visit(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</p:txBody>
      </p:sp>
      <p:sp>
        <p:nvSpPr>
          <p:cNvPr id="2363431" name="Text Box 39"/>
          <p:cNvSpPr txBox="1">
            <a:spLocks noChangeArrowheads="1"/>
          </p:cNvSpPr>
          <p:nvPr/>
        </p:nvSpPr>
        <p:spPr bwMode="auto">
          <a:xfrm>
            <a:off x="5562600" y="4821058"/>
            <a:ext cx="5334000" cy="120032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2400" dirty="0"/>
              <a:t>The overall running time is O(</a:t>
            </a:r>
            <a:r>
              <a:rPr lang="en-US" altLang="zh-TW" sz="2400" i="1" dirty="0"/>
              <a:t>n</a:t>
            </a:r>
            <a:r>
              <a:rPr lang="en-US" altLang="zh-TW" sz="2400" dirty="0"/>
              <a:t>)</a:t>
            </a:r>
          </a:p>
          <a:p>
            <a:pPr>
              <a:buFontTx/>
              <a:buChar char="•"/>
            </a:pPr>
            <a:r>
              <a:rPr lang="en-US" altLang="zh-TW" sz="2400" dirty="0"/>
              <a:t>Application: compute space used by files in a directory and its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35693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6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6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6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6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6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6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6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6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6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6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6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6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6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6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6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6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6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6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36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36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13" grpId="0"/>
      <p:bldP spid="2363414" grpId="0"/>
      <p:bldP spid="2363415" grpId="0"/>
      <p:bldP spid="2363416" grpId="0"/>
      <p:bldP spid="2363417" grpId="0"/>
      <p:bldP spid="2363418" grpId="0"/>
      <p:bldP spid="2363419" grpId="0"/>
      <p:bldP spid="2363420" grpId="0"/>
      <p:bldP spid="2363421" grpId="0"/>
      <p:bldP spid="2363422" grpId="0" animBg="1"/>
      <p:bldP spid="2363423" grpId="0" animBg="1"/>
      <p:bldP spid="2363424" grpId="0" animBg="1"/>
      <p:bldP spid="2363425" grpId="0" animBg="1"/>
      <p:bldP spid="2363426" grpId="0" animBg="1"/>
      <p:bldP spid="2363427" grpId="0" animBg="1"/>
      <p:bldP spid="2363428" grpId="0" animBg="1"/>
      <p:bldP spid="23634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FDF0E-636F-4E1B-83A9-4F0F8F3EB0AF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General Trees</a:t>
            </a:r>
          </a:p>
          <a:p>
            <a:pPr eaLnBrk="1" hangingPunct="1"/>
            <a:r>
              <a:rPr lang="en-US" altLang="zh-TW" dirty="0" smtClean="0"/>
              <a:t>Representation of Trees</a:t>
            </a:r>
          </a:p>
          <a:p>
            <a:pPr eaLnBrk="1" hangingPunct="1"/>
            <a:r>
              <a:rPr lang="en-US" altLang="zh-TW" dirty="0" smtClean="0"/>
              <a:t>Properties on Trees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Binary Trees</a:t>
            </a:r>
          </a:p>
          <a:p>
            <a:pPr eaLnBrk="1" hangingPunct="1"/>
            <a:r>
              <a:rPr lang="en-US" altLang="zh-TW" dirty="0" smtClean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3315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Trees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binary tree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an ordered tree with</a:t>
            </a:r>
          </a:p>
          <a:p>
            <a:pPr lvl="1" eaLnBrk="1" hangingPunct="1"/>
            <a:r>
              <a:rPr lang="en-US" altLang="zh-TW" dirty="0" smtClean="0"/>
              <a:t>Each node has </a:t>
            </a:r>
            <a:r>
              <a:rPr lang="en-US" altLang="zh-TW" b="1" dirty="0" smtClean="0"/>
              <a:t>at most</a:t>
            </a:r>
            <a:r>
              <a:rPr lang="en-US" altLang="zh-TW" dirty="0" smtClean="0"/>
              <a:t> two children</a:t>
            </a:r>
          </a:p>
          <a:p>
            <a:pPr lvl="1" eaLnBrk="1" hangingPunct="1"/>
            <a:r>
              <a:rPr lang="en-US" altLang="zh-TW" dirty="0" smtClean="0"/>
              <a:t>Each child is labeled as being either a </a:t>
            </a:r>
            <a:r>
              <a:rPr lang="en-US" altLang="zh-TW" b="1" i="1" dirty="0" smtClean="0"/>
              <a:t>left</a:t>
            </a:r>
            <a:r>
              <a:rPr lang="en-US" altLang="zh-TW" dirty="0" smtClean="0"/>
              <a:t> child or a </a:t>
            </a:r>
            <a:r>
              <a:rPr lang="en-US" altLang="zh-TW" b="1" i="1" dirty="0" smtClean="0"/>
              <a:t>right</a:t>
            </a:r>
            <a:r>
              <a:rPr lang="en-US" altLang="zh-TW" dirty="0" smtClean="0"/>
              <a:t> child</a:t>
            </a:r>
          </a:p>
          <a:p>
            <a:pPr lvl="1" eaLnBrk="1" hangingPunct="1"/>
            <a:r>
              <a:rPr lang="en-US" altLang="zh-TW" dirty="0" smtClean="0"/>
              <a:t>The left child </a:t>
            </a:r>
            <a:r>
              <a:rPr lang="en-US" altLang="zh-TW" b="1" i="1" dirty="0" smtClean="0"/>
              <a:t>precedes</a:t>
            </a:r>
            <a:r>
              <a:rPr lang="en-US" altLang="zh-TW" dirty="0" smtClean="0"/>
              <a:t> the right child in the ordering</a:t>
            </a:r>
          </a:p>
          <a:p>
            <a:pPr eaLnBrk="1" hangingPunct="1"/>
            <a:r>
              <a:rPr lang="en-US" altLang="zh-TW" dirty="0" smtClean="0"/>
              <a:t>The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rooted at a left (right) child of an internal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left</a:t>
            </a:r>
            <a:r>
              <a:rPr lang="en-US" altLang="zh-TW" dirty="0" smtClean="0"/>
              <a:t> (</a:t>
            </a:r>
            <a:r>
              <a:rPr lang="en-US" altLang="zh-TW" b="1" i="1" dirty="0" smtClean="0">
                <a:solidFill>
                  <a:srgbClr val="FF0000"/>
                </a:solidFill>
              </a:rPr>
              <a:t>right</a:t>
            </a:r>
            <a:r>
              <a:rPr lang="en-US" altLang="zh-TW" dirty="0" smtClean="0"/>
              <a:t>)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subtree</a:t>
            </a:r>
            <a:r>
              <a:rPr lang="en-US" altLang="zh-TW" b="1" i="1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/>
              <a:t>of  </a:t>
            </a:r>
            <a:r>
              <a:rPr lang="en-US" altLang="zh-TW" b="1" i="1" dirty="0" smtClean="0"/>
              <a:t>v</a:t>
            </a:r>
          </a:p>
          <a:p>
            <a:pPr eaLnBrk="1" hangingPunct="1"/>
            <a:r>
              <a:rPr lang="en-US" altLang="zh-TW" dirty="0" smtClean="0"/>
              <a:t>A binary tree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proper</a:t>
            </a:r>
            <a:r>
              <a:rPr lang="en-US" altLang="zh-TW" dirty="0" smtClean="0"/>
              <a:t> if each node had either zero or two children (</a:t>
            </a:r>
            <a:r>
              <a:rPr lang="en-US" altLang="zh-TW" b="1" i="1" dirty="0" smtClean="0">
                <a:solidFill>
                  <a:srgbClr val="FF0000"/>
                </a:solidFill>
              </a:rPr>
              <a:t>full binary tree</a:t>
            </a:r>
            <a:r>
              <a:rPr lang="en-US" altLang="zh-TW" dirty="0" smtClean="0"/>
              <a:t>).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8F8D0A-0CAB-43DA-B948-D886459597C4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421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86704-9B1A-49B5-A5CE-FF5EDF9F0B69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A Binary Tree</a:t>
            </a:r>
            <a:endParaRPr lang="en-US" altLang="zh-TW" smtClean="0">
              <a:ea typeface="新細明體" pitchFamily="18" charset="-120"/>
              <a:cs typeface="Tahoma" pitchFamily="34" charset="0"/>
            </a:endParaRPr>
          </a:p>
        </p:txBody>
      </p:sp>
      <p:grpSp>
        <p:nvGrpSpPr>
          <p:cNvPr id="35845" name="Group 3"/>
          <p:cNvGrpSpPr>
            <a:grpSpLocks/>
          </p:cNvGrpSpPr>
          <p:nvPr/>
        </p:nvGrpSpPr>
        <p:grpSpPr bwMode="auto">
          <a:xfrm>
            <a:off x="4839711" y="1799099"/>
            <a:ext cx="4789437" cy="4266276"/>
            <a:chOff x="3451" y="2001"/>
            <a:chExt cx="2033" cy="1895"/>
          </a:xfrm>
        </p:grpSpPr>
        <p:sp>
          <p:nvSpPr>
            <p:cNvPr id="35851" name="AutoShape 4"/>
            <p:cNvSpPr>
              <a:spLocks noChangeAspect="1" noChangeArrowheads="1"/>
            </p:cNvSpPr>
            <p:nvPr/>
          </p:nvSpPr>
          <p:spPr bwMode="auto">
            <a:xfrm>
              <a:off x="4397" y="2001"/>
              <a:ext cx="145" cy="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5852" name="AutoShape 5"/>
            <p:cNvSpPr>
              <a:spLocks noChangeAspect="1" noChangeArrowheads="1"/>
            </p:cNvSpPr>
            <p:nvPr/>
          </p:nvSpPr>
          <p:spPr bwMode="auto">
            <a:xfrm>
              <a:off x="3775" y="2577"/>
              <a:ext cx="143" cy="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35853" name="AutoShape 6"/>
            <p:cNvSpPr>
              <a:spLocks noChangeAspect="1" noChangeArrowheads="1"/>
            </p:cNvSpPr>
            <p:nvPr/>
          </p:nvSpPr>
          <p:spPr bwMode="auto">
            <a:xfrm>
              <a:off x="5015" y="2577"/>
              <a:ext cx="144" cy="1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5854" name="AutoShape 7"/>
            <p:cNvSpPr>
              <a:spLocks noChangeAspect="1" noChangeArrowheads="1"/>
            </p:cNvSpPr>
            <p:nvPr/>
          </p:nvSpPr>
          <p:spPr bwMode="auto">
            <a:xfrm>
              <a:off x="4709" y="3153"/>
              <a:ext cx="137" cy="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</a:t>
              </a:r>
            </a:p>
          </p:txBody>
        </p:sp>
        <p:sp>
          <p:nvSpPr>
            <p:cNvPr id="35855" name="AutoShape 8"/>
            <p:cNvSpPr>
              <a:spLocks noChangeAspect="1" noChangeArrowheads="1"/>
            </p:cNvSpPr>
            <p:nvPr/>
          </p:nvSpPr>
          <p:spPr bwMode="auto">
            <a:xfrm>
              <a:off x="5333" y="3152"/>
              <a:ext cx="151" cy="1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G</a:t>
              </a:r>
            </a:p>
          </p:txBody>
        </p:sp>
        <p:sp>
          <p:nvSpPr>
            <p:cNvPr id="35856" name="AutoShape 9"/>
            <p:cNvSpPr>
              <a:spLocks noChangeAspect="1" noChangeArrowheads="1"/>
            </p:cNvSpPr>
            <p:nvPr/>
          </p:nvSpPr>
          <p:spPr bwMode="auto">
            <a:xfrm>
              <a:off x="3451" y="3151"/>
              <a:ext cx="152" cy="1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35857" name="AutoShape 10"/>
            <p:cNvSpPr>
              <a:spLocks noChangeAspect="1" noChangeArrowheads="1"/>
            </p:cNvSpPr>
            <p:nvPr/>
          </p:nvSpPr>
          <p:spPr bwMode="auto">
            <a:xfrm>
              <a:off x="4097" y="3153"/>
              <a:ext cx="140" cy="1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35858" name="AutoShape 11"/>
            <p:cNvCxnSpPr>
              <a:cxnSpLocks noChangeShapeType="1"/>
              <a:stCxn id="35851" idx="2"/>
              <a:endCxn id="35852" idx="0"/>
            </p:cNvCxnSpPr>
            <p:nvPr/>
          </p:nvCxnSpPr>
          <p:spPr bwMode="auto">
            <a:xfrm flipH="1">
              <a:off x="3848" y="2208"/>
              <a:ext cx="622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2"/>
            <p:cNvCxnSpPr>
              <a:cxnSpLocks noChangeShapeType="1"/>
              <a:stCxn id="35851" idx="2"/>
              <a:endCxn id="35853" idx="0"/>
            </p:cNvCxnSpPr>
            <p:nvPr/>
          </p:nvCxnSpPr>
          <p:spPr bwMode="auto">
            <a:xfrm>
              <a:off x="4470" y="2208"/>
              <a:ext cx="61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0" name="AutoShape 13"/>
            <p:cNvCxnSpPr>
              <a:cxnSpLocks noChangeShapeType="1"/>
              <a:stCxn id="35853" idx="2"/>
              <a:endCxn id="35855" idx="0"/>
            </p:cNvCxnSpPr>
            <p:nvPr/>
          </p:nvCxnSpPr>
          <p:spPr bwMode="auto">
            <a:xfrm>
              <a:off x="5088" y="2785"/>
              <a:ext cx="320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1" name="AutoShape 14"/>
            <p:cNvCxnSpPr>
              <a:cxnSpLocks noChangeShapeType="1"/>
              <a:stCxn id="35853" idx="2"/>
              <a:endCxn id="35854" idx="0"/>
            </p:cNvCxnSpPr>
            <p:nvPr/>
          </p:nvCxnSpPr>
          <p:spPr bwMode="auto">
            <a:xfrm flipH="1">
              <a:off x="4779" y="2785"/>
              <a:ext cx="30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2" name="AutoShape 15"/>
            <p:cNvCxnSpPr>
              <a:cxnSpLocks noChangeShapeType="1"/>
              <a:stCxn id="35852" idx="2"/>
              <a:endCxn id="35857" idx="0"/>
            </p:cNvCxnSpPr>
            <p:nvPr/>
          </p:nvCxnSpPr>
          <p:spPr bwMode="auto">
            <a:xfrm>
              <a:off x="3848" y="2784"/>
              <a:ext cx="319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63" name="AutoShape 16"/>
            <p:cNvCxnSpPr>
              <a:cxnSpLocks noChangeShapeType="1"/>
              <a:stCxn id="35852" idx="2"/>
              <a:endCxn id="35856" idx="0"/>
            </p:cNvCxnSpPr>
            <p:nvPr/>
          </p:nvCxnSpPr>
          <p:spPr bwMode="auto">
            <a:xfrm flipH="1">
              <a:off x="3529" y="2784"/>
              <a:ext cx="31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4" name="AutoShape 17"/>
            <p:cNvSpPr>
              <a:spLocks noChangeAspect="1" noChangeArrowheads="1"/>
            </p:cNvSpPr>
            <p:nvPr/>
          </p:nvSpPr>
          <p:spPr bwMode="auto">
            <a:xfrm>
              <a:off x="3858" y="3731"/>
              <a:ext cx="151" cy="1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</a:t>
              </a:r>
            </a:p>
          </p:txBody>
        </p:sp>
        <p:cxnSp>
          <p:nvCxnSpPr>
            <p:cNvPr id="35865" name="AutoShape 18"/>
            <p:cNvCxnSpPr>
              <a:cxnSpLocks noChangeShapeType="1"/>
              <a:stCxn id="35857" idx="2"/>
              <a:endCxn id="35864" idx="0"/>
            </p:cNvCxnSpPr>
            <p:nvPr/>
          </p:nvCxnSpPr>
          <p:spPr bwMode="auto">
            <a:xfrm flipH="1">
              <a:off x="3935" y="3361"/>
              <a:ext cx="23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6" name="AutoShape 19"/>
            <p:cNvSpPr>
              <a:spLocks noChangeAspect="1" noChangeArrowheads="1"/>
            </p:cNvSpPr>
            <p:nvPr/>
          </p:nvSpPr>
          <p:spPr bwMode="auto">
            <a:xfrm>
              <a:off x="4316" y="3731"/>
              <a:ext cx="123" cy="16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I</a:t>
              </a:r>
            </a:p>
          </p:txBody>
        </p:sp>
        <p:cxnSp>
          <p:nvCxnSpPr>
            <p:cNvPr id="35867" name="AutoShape 20"/>
            <p:cNvCxnSpPr>
              <a:cxnSpLocks noChangeShapeType="1"/>
              <a:stCxn id="35857" idx="2"/>
              <a:endCxn id="35866" idx="0"/>
            </p:cNvCxnSpPr>
            <p:nvPr/>
          </p:nvCxnSpPr>
          <p:spPr bwMode="auto">
            <a:xfrm>
              <a:off x="4167" y="3361"/>
              <a:ext cx="211" cy="3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424930" y="2256299"/>
            <a:ext cx="3179763" cy="2819400"/>
            <a:chOff x="3072" y="1536"/>
            <a:chExt cx="2003" cy="1776"/>
          </a:xfrm>
        </p:grpSpPr>
        <p:sp>
          <p:nvSpPr>
            <p:cNvPr id="35849" name="AutoShape 22"/>
            <p:cNvSpPr>
              <a:spLocks noChangeArrowheads="1"/>
            </p:cNvSpPr>
            <p:nvPr/>
          </p:nvSpPr>
          <p:spPr bwMode="auto">
            <a:xfrm>
              <a:off x="3072" y="1776"/>
              <a:ext cx="1632" cy="1536"/>
            </a:xfrm>
            <a:prstGeom prst="triangle">
              <a:avLst>
                <a:gd name="adj" fmla="val 50000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5850" name="Text Box 23"/>
            <p:cNvSpPr txBox="1">
              <a:spLocks noChangeArrowheads="1"/>
            </p:cNvSpPr>
            <p:nvPr/>
          </p:nvSpPr>
          <p:spPr bwMode="auto">
            <a:xfrm>
              <a:off x="3888" y="1536"/>
              <a:ext cx="1187" cy="233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Right </a:t>
              </a:r>
              <a:r>
                <a:rPr lang="en-US" altLang="zh-TW" dirty="0" err="1"/>
                <a:t>subtree</a:t>
              </a:r>
              <a:r>
                <a:rPr lang="en-US" altLang="zh-TW" dirty="0"/>
                <a:t> of A</a:t>
              </a:r>
            </a:p>
          </p:txBody>
        </p:sp>
      </p:grpSp>
      <p:sp>
        <p:nvSpPr>
          <p:cNvPr id="2369560" name="Text Box 24"/>
          <p:cNvSpPr txBox="1">
            <a:spLocks noChangeArrowheads="1"/>
          </p:cNvSpPr>
          <p:nvPr/>
        </p:nvSpPr>
        <p:spPr bwMode="auto">
          <a:xfrm>
            <a:off x="1525527" y="2454416"/>
            <a:ext cx="36838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A proper binary tree?</a:t>
            </a:r>
          </a:p>
        </p:txBody>
      </p:sp>
      <p:sp>
        <p:nvSpPr>
          <p:cNvPr id="2369561" name="Text Box 25"/>
          <p:cNvSpPr txBox="1">
            <a:spLocks noChangeArrowheads="1"/>
          </p:cNvSpPr>
          <p:nvPr/>
        </p:nvSpPr>
        <p:spPr bwMode="auto">
          <a:xfrm>
            <a:off x="2516126" y="3044965"/>
            <a:ext cx="952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0626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9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9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6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60" grpId="0"/>
      <p:bldP spid="23695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DE787-7F82-43EA-A98D-F62C4D6F7E94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What is a Tree?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6626287" cy="435133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 computer science, 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tree</a:t>
            </a:r>
            <a:r>
              <a:rPr lang="en-US" altLang="zh-TW" dirty="0" smtClean="0">
                <a:ea typeface="新細明體" pitchFamily="18" charset="-120"/>
              </a:rPr>
              <a:t> is an abstract model of 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hierarchical</a:t>
            </a:r>
            <a:r>
              <a:rPr lang="en-US" altLang="zh-TW" dirty="0" smtClean="0">
                <a:ea typeface="新細明體" pitchFamily="18" charset="-120"/>
              </a:rPr>
              <a:t> structure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tree consists of nodes with 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parent-child</a:t>
            </a:r>
            <a:r>
              <a:rPr lang="en-US" altLang="zh-TW" dirty="0" smtClean="0">
                <a:ea typeface="新細明體" pitchFamily="18" charset="-120"/>
              </a:rPr>
              <a:t> relation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Applications: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Organization charts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File systems</a:t>
            </a: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6763512" y="2012949"/>
            <a:ext cx="4729163" cy="2728913"/>
            <a:chOff x="2148" y="937"/>
            <a:chExt cx="3359" cy="2013"/>
          </a:xfrm>
        </p:grpSpPr>
        <p:sp>
          <p:nvSpPr>
            <p:cNvPr id="9223" name="AutoShape 5"/>
            <p:cNvSpPr>
              <a:spLocks noChangeAspect="1" noChangeArrowheads="1"/>
            </p:cNvSpPr>
            <p:nvPr/>
          </p:nvSpPr>
          <p:spPr bwMode="auto">
            <a:xfrm>
              <a:off x="3267" y="937"/>
              <a:ext cx="1214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 dirty="0" err="1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Computers”R”Us</a:t>
              </a:r>
              <a:endParaRPr lang="en-US" altLang="zh-TW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9224" name="AutoShape 6"/>
            <p:cNvSpPr>
              <a:spLocks noChangeAspect="1" noChangeArrowheads="1"/>
            </p:cNvSpPr>
            <p:nvPr/>
          </p:nvSpPr>
          <p:spPr bwMode="auto">
            <a:xfrm>
              <a:off x="2576" y="1513"/>
              <a:ext cx="492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Sales</a:t>
              </a:r>
            </a:p>
          </p:txBody>
        </p:sp>
        <p:sp>
          <p:nvSpPr>
            <p:cNvPr id="9225" name="AutoShape 7"/>
            <p:cNvSpPr>
              <a:spLocks noChangeAspect="1" noChangeArrowheads="1"/>
            </p:cNvSpPr>
            <p:nvPr/>
          </p:nvSpPr>
          <p:spPr bwMode="auto">
            <a:xfrm>
              <a:off x="5059" y="1513"/>
              <a:ext cx="448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R&amp;D</a:t>
              </a:r>
            </a:p>
          </p:txBody>
        </p:sp>
        <p:sp>
          <p:nvSpPr>
            <p:cNvPr id="9226" name="AutoShape 8"/>
            <p:cNvSpPr>
              <a:spLocks noChangeAspect="1" noChangeArrowheads="1"/>
            </p:cNvSpPr>
            <p:nvPr/>
          </p:nvSpPr>
          <p:spPr bwMode="auto">
            <a:xfrm>
              <a:off x="3918" y="1513"/>
              <a:ext cx="1073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Manufacturing</a:t>
              </a:r>
            </a:p>
          </p:txBody>
        </p:sp>
        <p:sp>
          <p:nvSpPr>
            <p:cNvPr id="9227" name="AutoShape 9"/>
            <p:cNvSpPr>
              <a:spLocks noChangeAspect="1" noChangeArrowheads="1"/>
            </p:cNvSpPr>
            <p:nvPr/>
          </p:nvSpPr>
          <p:spPr bwMode="auto">
            <a:xfrm>
              <a:off x="3750" y="2089"/>
              <a:ext cx="663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Laptops</a:t>
              </a:r>
            </a:p>
          </p:txBody>
        </p:sp>
        <p:sp>
          <p:nvSpPr>
            <p:cNvPr id="9228" name="AutoShape 10"/>
            <p:cNvSpPr>
              <a:spLocks noChangeAspect="1" noChangeArrowheads="1"/>
            </p:cNvSpPr>
            <p:nvPr/>
          </p:nvSpPr>
          <p:spPr bwMode="auto">
            <a:xfrm>
              <a:off x="4471" y="2089"/>
              <a:ext cx="745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Desktops</a:t>
              </a:r>
            </a:p>
          </p:txBody>
        </p:sp>
        <p:sp>
          <p:nvSpPr>
            <p:cNvPr id="9229" name="AutoShape 11"/>
            <p:cNvSpPr>
              <a:spLocks noChangeAspect="1" noChangeArrowheads="1"/>
            </p:cNvSpPr>
            <p:nvPr/>
          </p:nvSpPr>
          <p:spPr bwMode="auto">
            <a:xfrm>
              <a:off x="2331" y="2088"/>
              <a:ext cx="338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US</a:t>
              </a:r>
            </a:p>
          </p:txBody>
        </p:sp>
        <p:sp>
          <p:nvSpPr>
            <p:cNvPr id="9230" name="AutoShape 12"/>
            <p:cNvSpPr>
              <a:spLocks noChangeAspect="1" noChangeArrowheads="1"/>
            </p:cNvSpPr>
            <p:nvPr/>
          </p:nvSpPr>
          <p:spPr bwMode="auto">
            <a:xfrm>
              <a:off x="2729" y="2089"/>
              <a:ext cx="977" cy="2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International</a:t>
              </a:r>
            </a:p>
          </p:txBody>
        </p:sp>
        <p:cxnSp>
          <p:nvCxnSpPr>
            <p:cNvPr id="9231" name="AutoShape 13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2" name="AutoShape 14"/>
            <p:cNvCxnSpPr>
              <a:cxnSpLocks noChangeShapeType="1"/>
              <a:stCxn id="9223" idx="2"/>
              <a:endCxn id="9226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3" name="AutoShape 15"/>
            <p:cNvCxnSpPr>
              <a:cxnSpLocks noChangeShapeType="1"/>
              <a:stCxn id="9223" idx="2"/>
              <a:endCxn id="9225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4" name="AutoShape 16"/>
            <p:cNvCxnSpPr>
              <a:cxnSpLocks noChangeShapeType="1"/>
              <a:stCxn id="9226" idx="2"/>
              <a:endCxn id="9228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5" name="AutoShape 17"/>
            <p:cNvCxnSpPr>
              <a:cxnSpLocks noChangeShapeType="1"/>
              <a:stCxn id="9226" idx="2"/>
              <a:endCxn id="9227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6" name="AutoShape 18"/>
            <p:cNvCxnSpPr>
              <a:cxnSpLocks noChangeShapeType="1"/>
              <a:stCxn id="9224" idx="2"/>
              <a:endCxn id="9230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7" name="AutoShape 19"/>
            <p:cNvCxnSpPr>
              <a:cxnSpLocks noChangeShapeType="1"/>
              <a:stCxn id="9224" idx="2"/>
              <a:endCxn id="9229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238" name="AutoShape 20"/>
            <p:cNvSpPr>
              <a:spLocks noChangeAspect="1" noChangeArrowheads="1"/>
            </p:cNvSpPr>
            <p:nvPr/>
          </p:nvSpPr>
          <p:spPr bwMode="auto">
            <a:xfrm>
              <a:off x="2148" y="2668"/>
              <a:ext cx="611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Europe</a:t>
              </a:r>
            </a:p>
          </p:txBody>
        </p:sp>
        <p:sp>
          <p:nvSpPr>
            <p:cNvPr id="9239" name="AutoShape 21"/>
            <p:cNvSpPr>
              <a:spLocks noChangeAspect="1" noChangeArrowheads="1"/>
            </p:cNvSpPr>
            <p:nvPr/>
          </p:nvSpPr>
          <p:spPr bwMode="auto">
            <a:xfrm>
              <a:off x="2999" y="2668"/>
              <a:ext cx="423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Asia</a:t>
              </a:r>
            </a:p>
          </p:txBody>
        </p:sp>
        <p:cxnSp>
          <p:nvCxnSpPr>
            <p:cNvPr id="9240" name="AutoShape 22"/>
            <p:cNvCxnSpPr>
              <a:cxnSpLocks noChangeShapeType="1"/>
              <a:stCxn id="9230" idx="2"/>
              <a:endCxn id="9239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41" name="AutoShape 23"/>
            <p:cNvCxnSpPr>
              <a:cxnSpLocks noChangeShapeType="1"/>
              <a:stCxn id="9230" idx="2"/>
              <a:endCxn id="9238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242" name="AutoShape 24"/>
            <p:cNvSpPr>
              <a:spLocks noChangeAspect="1" noChangeArrowheads="1"/>
            </p:cNvSpPr>
            <p:nvPr/>
          </p:nvSpPr>
          <p:spPr bwMode="auto">
            <a:xfrm>
              <a:off x="3664" y="2668"/>
              <a:ext cx="637" cy="2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ahoma" pitchFamily="34" charset="0"/>
                </a:rPr>
                <a:t>Canada</a:t>
              </a:r>
            </a:p>
          </p:txBody>
        </p:sp>
        <p:cxnSp>
          <p:nvCxnSpPr>
            <p:cNvPr id="9243" name="AutoShape 25"/>
            <p:cNvCxnSpPr>
              <a:cxnSpLocks noChangeShapeType="1"/>
              <a:stCxn id="9230" idx="2"/>
              <a:endCxn id="9242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1901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Decision Tree (Binary)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Binary tree associated with a decision process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internal nodes: questions with yes/no answer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external nodes: decisions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 dining decision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03395-AF9B-48F1-A705-95F6D78667D0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4346448" y="2862262"/>
            <a:ext cx="7151688" cy="2571750"/>
            <a:chOff x="813" y="2241"/>
            <a:chExt cx="4505" cy="1620"/>
          </a:xfrm>
        </p:grpSpPr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2064" y="2241"/>
              <a:ext cx="1689" cy="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Want a fast meal?</a:t>
              </a:r>
            </a:p>
          </p:txBody>
        </p:sp>
        <p:sp>
          <p:nvSpPr>
            <p:cNvPr id="36872" name="AutoShape 6"/>
            <p:cNvSpPr>
              <a:spLocks noChangeArrowheads="1"/>
            </p:cNvSpPr>
            <p:nvPr/>
          </p:nvSpPr>
          <p:spPr bwMode="auto">
            <a:xfrm>
              <a:off x="912" y="2890"/>
              <a:ext cx="1740" cy="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How about coffee?</a:t>
              </a:r>
            </a:p>
          </p:txBody>
        </p:sp>
        <p:sp>
          <p:nvSpPr>
            <p:cNvPr id="36873" name="AutoShape 7"/>
            <p:cNvSpPr>
              <a:spLocks noChangeArrowheads="1"/>
            </p:cNvSpPr>
            <p:nvPr/>
          </p:nvSpPr>
          <p:spPr bwMode="auto">
            <a:xfrm>
              <a:off x="3074" y="2890"/>
              <a:ext cx="1965" cy="3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On expense account?</a:t>
              </a:r>
            </a:p>
          </p:txBody>
        </p:sp>
        <p:sp>
          <p:nvSpPr>
            <p:cNvPr id="36874" name="Rectangle 8"/>
            <p:cNvSpPr>
              <a:spLocks noChangeArrowheads="1"/>
            </p:cNvSpPr>
            <p:nvPr/>
          </p:nvSpPr>
          <p:spPr bwMode="auto">
            <a:xfrm>
              <a:off x="813" y="3561"/>
              <a:ext cx="953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Starbucks</a:t>
              </a:r>
            </a:p>
          </p:txBody>
        </p:sp>
        <p:sp>
          <p:nvSpPr>
            <p:cNvPr id="36875" name="Rectangle 9"/>
            <p:cNvSpPr>
              <a:spLocks noChangeArrowheads="1"/>
            </p:cNvSpPr>
            <p:nvPr/>
          </p:nvSpPr>
          <p:spPr bwMode="auto">
            <a:xfrm>
              <a:off x="2016" y="3561"/>
              <a:ext cx="709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Spike’s</a:t>
              </a:r>
            </a:p>
          </p:txBody>
        </p:sp>
        <p:sp>
          <p:nvSpPr>
            <p:cNvPr id="36876" name="Rectangle 10"/>
            <p:cNvSpPr>
              <a:spLocks noChangeArrowheads="1"/>
            </p:cNvSpPr>
            <p:nvPr/>
          </p:nvSpPr>
          <p:spPr bwMode="auto">
            <a:xfrm>
              <a:off x="2976" y="3561"/>
              <a:ext cx="831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Al Forno</a:t>
              </a:r>
            </a:p>
          </p:txBody>
        </p:sp>
        <p:sp>
          <p:nvSpPr>
            <p:cNvPr id="36877" name="Rectangle 11"/>
            <p:cNvSpPr>
              <a:spLocks noChangeArrowheads="1"/>
            </p:cNvSpPr>
            <p:nvPr/>
          </p:nvSpPr>
          <p:spPr bwMode="auto">
            <a:xfrm>
              <a:off x="4058" y="3561"/>
              <a:ext cx="1260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Café Paragon</a:t>
              </a:r>
            </a:p>
          </p:txBody>
        </p:sp>
        <p:cxnSp>
          <p:nvCxnSpPr>
            <p:cNvPr id="36878" name="AutoShape 12"/>
            <p:cNvCxnSpPr>
              <a:cxnSpLocks noChangeShapeType="1"/>
              <a:stCxn id="36871" idx="2"/>
              <a:endCxn id="36872" idx="0"/>
            </p:cNvCxnSpPr>
            <p:nvPr/>
          </p:nvCxnSpPr>
          <p:spPr bwMode="auto">
            <a:xfrm flipH="1">
              <a:off x="1783" y="2573"/>
              <a:ext cx="1126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79" name="AutoShape 13"/>
            <p:cNvCxnSpPr>
              <a:cxnSpLocks noChangeShapeType="1"/>
              <a:stCxn id="36871" idx="2"/>
              <a:endCxn id="36873" idx="0"/>
            </p:cNvCxnSpPr>
            <p:nvPr/>
          </p:nvCxnSpPr>
          <p:spPr bwMode="auto">
            <a:xfrm>
              <a:off x="2909" y="2573"/>
              <a:ext cx="114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0" name="AutoShape 14"/>
            <p:cNvCxnSpPr>
              <a:cxnSpLocks noChangeShapeType="1"/>
              <a:stCxn id="36874" idx="0"/>
              <a:endCxn id="36872" idx="2"/>
            </p:cNvCxnSpPr>
            <p:nvPr/>
          </p:nvCxnSpPr>
          <p:spPr bwMode="auto">
            <a:xfrm flipV="1">
              <a:off x="1290" y="3222"/>
              <a:ext cx="493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1" name="AutoShape 15"/>
            <p:cNvCxnSpPr>
              <a:cxnSpLocks noChangeShapeType="1"/>
              <a:stCxn id="36875" idx="0"/>
              <a:endCxn id="36872" idx="2"/>
            </p:cNvCxnSpPr>
            <p:nvPr/>
          </p:nvCxnSpPr>
          <p:spPr bwMode="auto">
            <a:xfrm flipH="1" flipV="1">
              <a:off x="1783" y="3222"/>
              <a:ext cx="588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2" name="AutoShape 16"/>
            <p:cNvCxnSpPr>
              <a:cxnSpLocks noChangeShapeType="1"/>
              <a:stCxn id="36876" idx="0"/>
              <a:endCxn id="36873" idx="2"/>
            </p:cNvCxnSpPr>
            <p:nvPr/>
          </p:nvCxnSpPr>
          <p:spPr bwMode="auto">
            <a:xfrm flipV="1">
              <a:off x="3392" y="3222"/>
              <a:ext cx="665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883" name="AutoShape 17"/>
            <p:cNvCxnSpPr>
              <a:cxnSpLocks noChangeShapeType="1"/>
              <a:stCxn id="36877" idx="0"/>
              <a:endCxn id="36873" idx="2"/>
            </p:cNvCxnSpPr>
            <p:nvPr/>
          </p:nvCxnSpPr>
          <p:spPr bwMode="auto">
            <a:xfrm flipH="1" flipV="1">
              <a:off x="4057" y="3222"/>
              <a:ext cx="631" cy="3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1801" y="2582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 dirty="0">
                  <a:latin typeface="Tahoma" pitchFamily="34" charset="0"/>
                </a:rPr>
                <a:t>Yes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3771" y="2581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1104" y="3264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Yes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2208" y="3264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3216" y="3264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Yes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4490" y="3264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latin typeface="Tahoma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6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 – Arithmetic Expression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100571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Binary tree associated with an arithmetic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ea typeface="新細明體" pitchFamily="18" charset="-120"/>
              </a:rPr>
              <a:t>internal nodes: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>
                <a:ea typeface="新細明體" pitchFamily="18" charset="-120"/>
              </a:rPr>
              <a:t>external nodes: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Example: arithmetic expression tree for the expression (2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 (</a:t>
            </a:r>
            <a:r>
              <a:rPr lang="en-US" altLang="zh-TW" dirty="0" smtClean="0">
                <a:ea typeface="新細明體" pitchFamily="18" charset="-120"/>
              </a:rPr>
              <a:t>a - 1) + (3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 </a:t>
            </a:r>
            <a:r>
              <a:rPr lang="en-US" altLang="zh-TW" dirty="0" smtClean="0">
                <a:ea typeface="新細明體" pitchFamily="18" charset="-120"/>
              </a:rPr>
              <a:t>b))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349DAC-B024-4DED-B9E9-F3A32AD59C7E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7357872" y="2141283"/>
            <a:ext cx="3429000" cy="2286000"/>
            <a:chOff x="2928" y="2256"/>
            <a:chExt cx="2160" cy="1440"/>
          </a:xfrm>
        </p:grpSpPr>
        <p:sp>
          <p:nvSpPr>
            <p:cNvPr id="3789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789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solidFill>
                  <a:schemeClr val="accent4">
                    <a:lumMod val="20000"/>
                    <a:lumOff val="8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3789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-</a:t>
              </a:r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90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3790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b</a:t>
              </a:r>
            </a:p>
          </p:txBody>
        </p:sp>
        <p:cxnSp>
          <p:nvCxnSpPr>
            <p:cNvPr id="37904" name="AutoShape 14"/>
            <p:cNvCxnSpPr>
              <a:cxnSpLocks noChangeShapeType="1"/>
              <a:stCxn id="37895" idx="3"/>
              <a:endCxn id="3789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5" name="AutoShape 15"/>
            <p:cNvCxnSpPr>
              <a:cxnSpLocks noChangeShapeType="1"/>
              <a:stCxn id="37896" idx="1"/>
              <a:endCxn id="3789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6" name="AutoShape 16"/>
            <p:cNvCxnSpPr>
              <a:cxnSpLocks noChangeShapeType="1"/>
              <a:stCxn id="37903" idx="0"/>
              <a:endCxn id="3789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7" name="AutoShape 17"/>
            <p:cNvCxnSpPr>
              <a:cxnSpLocks noChangeShapeType="1"/>
              <a:stCxn id="37902" idx="0"/>
              <a:endCxn id="3789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8" name="AutoShape 18"/>
            <p:cNvCxnSpPr>
              <a:cxnSpLocks noChangeShapeType="1"/>
              <a:stCxn id="37901" idx="0"/>
              <a:endCxn id="3789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09" name="AutoShape 19"/>
            <p:cNvCxnSpPr>
              <a:cxnSpLocks noChangeShapeType="1"/>
              <a:stCxn id="37900" idx="0"/>
              <a:endCxn id="3789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10" name="AutoShape 20"/>
            <p:cNvCxnSpPr>
              <a:cxnSpLocks noChangeShapeType="1"/>
              <a:stCxn id="37899" idx="0"/>
              <a:endCxn id="3789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911" name="AutoShape 21"/>
            <p:cNvCxnSpPr>
              <a:cxnSpLocks noChangeShapeType="1"/>
              <a:stCxn id="37898" idx="1"/>
              <a:endCxn id="3789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879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Binary Trees </a:t>
            </a:r>
            <a:r>
              <a:rPr lang="en-US" altLang="zh-TW" smtClean="0">
                <a:latin typeface="Tahoma" pitchFamily="34" charset="0"/>
                <a:ea typeface="新細明體" pitchFamily="18" charset="-120"/>
              </a:rPr>
              <a:t>–</a:t>
            </a:r>
            <a:r>
              <a:rPr lang="en-US" altLang="zh-TW" smtClean="0">
                <a:ea typeface="新細明體" pitchFamily="18" charset="-120"/>
              </a:rPr>
              <a:t> Recursive Definition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b="1" i="1" smtClean="0">
                <a:ea typeface="新細明體" pitchFamily="18" charset="-120"/>
              </a:rPr>
              <a:t>binary tree</a:t>
            </a:r>
            <a:r>
              <a:rPr lang="en-US" altLang="zh-TW" smtClean="0">
                <a:ea typeface="新細明體" pitchFamily="18" charset="-120"/>
              </a:rPr>
              <a:t> is either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 tree consisting of a single node, or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 tree whose root has an ordered pair of children, each of which is a binary tree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B8F99-D673-49E6-BE5D-AE4536D936E2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978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BinaryTree ADT</a:t>
            </a:r>
            <a:endParaRPr lang="en-US" altLang="zh-TW" smtClean="0"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Binary Tree ADT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extends the Tree ADT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Additional methods: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): return the left child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;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right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): return the right child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;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hasLeft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): whether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has a left child;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hasRight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): whether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has a right child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Update methods may be defined by data structures implementing the Binary Tree ADT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4C2D2-B6C6-4FC5-8F23-C4C075D6E528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141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Properties of Binary Trees</a:t>
            </a:r>
          </a:p>
        </p:txBody>
      </p:sp>
      <p:sp>
        <p:nvSpPr>
          <p:cNvPr id="2379779" name="Rectangle 3"/>
          <p:cNvSpPr>
            <a:spLocks noGrp="1" noChangeArrowheads="1"/>
          </p:cNvSpPr>
          <p:nvPr>
            <p:ph idx="1"/>
          </p:nvPr>
        </p:nvSpPr>
        <p:spPr>
          <a:xfrm>
            <a:off x="1667893" y="1822449"/>
            <a:ext cx="4849368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Suppose </a:t>
            </a:r>
            <a:r>
              <a:rPr lang="en-US" altLang="zh-TW" b="1" i="1" dirty="0" smtClean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 is a binary tree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</a:rPr>
              <a:t>n </a:t>
            </a:r>
            <a:r>
              <a:rPr lang="en-US" altLang="zh-TW" dirty="0" smtClean="0">
                <a:ea typeface="新細明體" pitchFamily="18" charset="-120"/>
              </a:rPr>
              <a:t>: number of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</a:rPr>
              <a:t>e </a:t>
            </a:r>
            <a:r>
              <a:rPr lang="en-US" altLang="zh-TW" dirty="0" smtClean="0">
                <a:ea typeface="新細明體" pitchFamily="18" charset="-120"/>
              </a:rPr>
              <a:t>: number of external nodes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: number of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 : height of </a:t>
            </a:r>
            <a:r>
              <a:rPr lang="en-US" altLang="zh-TW" b="1" i="1" dirty="0" smtClean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1 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</a:t>
            </a:r>
            <a:r>
              <a:rPr lang="en-US" altLang="zh-TW" b="1" i="1" dirty="0" err="1" smtClean="0"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log(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+1)-1 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EF216-3D19-4803-AB2E-A41C72B93CDA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6918960" y="1972470"/>
            <a:ext cx="2667000" cy="1600200"/>
            <a:chOff x="3888" y="2016"/>
            <a:chExt cx="1680" cy="1008"/>
          </a:xfrm>
        </p:grpSpPr>
        <p:sp>
          <p:nvSpPr>
            <p:cNvPr id="40975" name="Oval 5"/>
            <p:cNvSpPr>
              <a:spLocks noChangeArrowheads="1"/>
            </p:cNvSpPr>
            <p:nvPr/>
          </p:nvSpPr>
          <p:spPr bwMode="auto">
            <a:xfrm>
              <a:off x="4608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0976" name="Oval 6"/>
            <p:cNvSpPr>
              <a:spLocks noChangeArrowheads="1"/>
            </p:cNvSpPr>
            <p:nvPr/>
          </p:nvSpPr>
          <p:spPr bwMode="auto">
            <a:xfrm>
              <a:off x="508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0977" name="Oval 7"/>
            <p:cNvSpPr>
              <a:spLocks noChangeArrowheads="1"/>
            </p:cNvSpPr>
            <p:nvPr/>
          </p:nvSpPr>
          <p:spPr bwMode="auto">
            <a:xfrm>
              <a:off x="412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0978" name="Rectangle 8"/>
            <p:cNvSpPr>
              <a:spLocks noChangeArrowheads="1"/>
            </p:cNvSpPr>
            <p:nvPr/>
          </p:nvSpPr>
          <p:spPr bwMode="auto">
            <a:xfrm>
              <a:off x="388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0979" name="Rectangle 9"/>
            <p:cNvSpPr>
              <a:spLocks noChangeArrowheads="1"/>
            </p:cNvSpPr>
            <p:nvPr/>
          </p:nvSpPr>
          <p:spPr bwMode="auto">
            <a:xfrm>
              <a:off x="484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0980" name="Rectangle 10"/>
            <p:cNvSpPr>
              <a:spLocks noChangeArrowheads="1"/>
            </p:cNvSpPr>
            <p:nvPr/>
          </p:nvSpPr>
          <p:spPr bwMode="auto">
            <a:xfrm>
              <a:off x="532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0981" name="AutoShape 11"/>
            <p:cNvCxnSpPr>
              <a:cxnSpLocks noChangeShapeType="1"/>
              <a:stCxn id="40975" idx="3"/>
              <a:endCxn id="40977" idx="7"/>
            </p:cNvCxnSpPr>
            <p:nvPr/>
          </p:nvCxnSpPr>
          <p:spPr bwMode="auto">
            <a:xfrm flipH="1">
              <a:off x="433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2" name="AutoShape 12"/>
            <p:cNvCxnSpPr>
              <a:cxnSpLocks noChangeShapeType="1"/>
              <a:stCxn id="40976" idx="1"/>
              <a:endCxn id="40975" idx="5"/>
            </p:cNvCxnSpPr>
            <p:nvPr/>
          </p:nvCxnSpPr>
          <p:spPr bwMode="auto">
            <a:xfrm flipH="1" flipV="1">
              <a:off x="481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3" name="AutoShape 13"/>
            <p:cNvCxnSpPr>
              <a:cxnSpLocks noChangeShapeType="1"/>
              <a:stCxn id="40980" idx="0"/>
              <a:endCxn id="40976" idx="5"/>
            </p:cNvCxnSpPr>
            <p:nvPr/>
          </p:nvCxnSpPr>
          <p:spPr bwMode="auto">
            <a:xfrm flipH="1" flipV="1">
              <a:off x="529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4" name="AutoShape 14"/>
            <p:cNvCxnSpPr>
              <a:cxnSpLocks noChangeShapeType="1"/>
              <a:stCxn id="40979" idx="0"/>
              <a:endCxn id="40976" idx="3"/>
            </p:cNvCxnSpPr>
            <p:nvPr/>
          </p:nvCxnSpPr>
          <p:spPr bwMode="auto">
            <a:xfrm flipV="1">
              <a:off x="496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5" name="AutoShape 15"/>
            <p:cNvCxnSpPr>
              <a:cxnSpLocks noChangeShapeType="1"/>
              <a:stCxn id="40978" idx="0"/>
              <a:endCxn id="40977" idx="3"/>
            </p:cNvCxnSpPr>
            <p:nvPr/>
          </p:nvCxnSpPr>
          <p:spPr bwMode="auto">
            <a:xfrm flipV="1">
              <a:off x="400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6" name="AutoShape 16"/>
            <p:cNvCxnSpPr>
              <a:cxnSpLocks noChangeShapeType="1"/>
              <a:stCxn id="40987" idx="0"/>
              <a:endCxn id="40977" idx="5"/>
            </p:cNvCxnSpPr>
            <p:nvPr/>
          </p:nvCxnSpPr>
          <p:spPr bwMode="auto">
            <a:xfrm flipH="1" flipV="1">
              <a:off x="433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87" name="Rectangle 17"/>
            <p:cNvSpPr>
              <a:spLocks noChangeArrowheads="1"/>
            </p:cNvSpPr>
            <p:nvPr/>
          </p:nvSpPr>
          <p:spPr bwMode="auto">
            <a:xfrm>
              <a:off x="436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</p:grpSp>
      <p:grpSp>
        <p:nvGrpSpPr>
          <p:cNvPr id="40967" name="Group 18"/>
          <p:cNvGrpSpPr>
            <a:grpSpLocks/>
          </p:cNvGrpSpPr>
          <p:nvPr/>
        </p:nvGrpSpPr>
        <p:grpSpPr bwMode="auto">
          <a:xfrm>
            <a:off x="7279260" y="3988852"/>
            <a:ext cx="1854200" cy="2286000"/>
            <a:chOff x="2784" y="2352"/>
            <a:chExt cx="1168" cy="1440"/>
          </a:xfrm>
        </p:grpSpPr>
        <p:sp>
          <p:nvSpPr>
            <p:cNvPr id="40968" name="Oval 19"/>
            <p:cNvSpPr>
              <a:spLocks noChangeArrowheads="1"/>
            </p:cNvSpPr>
            <p:nvPr/>
          </p:nvSpPr>
          <p:spPr bwMode="auto">
            <a:xfrm>
              <a:off x="2784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0969" name="Oval 20"/>
            <p:cNvSpPr>
              <a:spLocks noChangeArrowheads="1"/>
            </p:cNvSpPr>
            <p:nvPr/>
          </p:nvSpPr>
          <p:spPr bwMode="auto">
            <a:xfrm>
              <a:off x="3120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cxnSp>
          <p:nvCxnSpPr>
            <p:cNvPr id="40970" name="AutoShape 21"/>
            <p:cNvCxnSpPr>
              <a:cxnSpLocks noChangeShapeType="1"/>
              <a:stCxn id="40969" idx="1"/>
              <a:endCxn id="40968" idx="5"/>
            </p:cNvCxnSpPr>
            <p:nvPr/>
          </p:nvCxnSpPr>
          <p:spPr bwMode="auto">
            <a:xfrm flipH="1" flipV="1">
              <a:off x="2989" y="2563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1" name="AutoShape 22"/>
            <p:cNvCxnSpPr>
              <a:cxnSpLocks noChangeShapeType="1"/>
              <a:stCxn id="40972" idx="1"/>
              <a:endCxn id="40969" idx="5"/>
            </p:cNvCxnSpPr>
            <p:nvPr/>
          </p:nvCxnSpPr>
          <p:spPr bwMode="auto">
            <a:xfrm flipH="1" flipV="1">
              <a:off x="3325" y="2995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72" name="Oval 23"/>
            <p:cNvSpPr>
              <a:spLocks noChangeArrowheads="1"/>
            </p:cNvSpPr>
            <p:nvPr/>
          </p:nvSpPr>
          <p:spPr bwMode="auto">
            <a:xfrm>
              <a:off x="3448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0973" name="Rectangle 24"/>
            <p:cNvSpPr>
              <a:spLocks noChangeArrowheads="1"/>
            </p:cNvSpPr>
            <p:nvPr/>
          </p:nvSpPr>
          <p:spPr bwMode="auto">
            <a:xfrm>
              <a:off x="3712" y="355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0974" name="AutoShape 25"/>
            <p:cNvCxnSpPr>
              <a:cxnSpLocks noChangeShapeType="1"/>
              <a:stCxn id="40973" idx="0"/>
              <a:endCxn id="40972" idx="5"/>
            </p:cNvCxnSpPr>
            <p:nvPr/>
          </p:nvCxnSpPr>
          <p:spPr bwMode="auto">
            <a:xfrm flipH="1" flipV="1">
              <a:off x="3653" y="3379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0828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7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7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Relation between </a:t>
            </a:r>
            <a:r>
              <a:rPr lang="en-US" altLang="zh-TW" sz="4000" i="1"/>
              <a:t>h</a:t>
            </a:r>
            <a:r>
              <a:rPr lang="en-US" altLang="zh-TW" sz="4000"/>
              <a:t> and </a:t>
            </a:r>
            <a:r>
              <a:rPr lang="en-US" altLang="zh-TW" sz="4000" i="1"/>
              <a:t>n </a:t>
            </a:r>
            <a:r>
              <a:rPr lang="en-US" altLang="zh-TW" sz="4000"/>
              <a:t>(Maximum)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13449-C78B-45F5-AD0C-720A3BF5DA08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graphicFrame>
        <p:nvGraphicFramePr>
          <p:cNvPr id="2381887" name="Object 6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4857504"/>
              </p:ext>
            </p:extLst>
          </p:nvPr>
        </p:nvGraphicFramePr>
        <p:xfrm>
          <a:off x="2842951" y="1717852"/>
          <a:ext cx="5469517" cy="53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方程式" r:id="rId3" imgW="2095200" imgH="203040" progId="Equation.3">
                  <p:embed/>
                </p:oleObj>
              </mc:Choice>
              <mc:Fallback>
                <p:oleObj name="方程式" r:id="rId3" imgW="2095200" imgH="203040" progId="Equation.3">
                  <p:embed/>
                  <p:pic>
                    <p:nvPicPr>
                      <p:cNvPr id="238188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951" y="1717852"/>
                        <a:ext cx="5469517" cy="5307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1827" name="Oval 3"/>
          <p:cNvSpPr>
            <a:spLocks noChangeArrowheads="1"/>
          </p:cNvSpPr>
          <p:nvPr/>
        </p:nvSpPr>
        <p:spPr bwMode="auto">
          <a:xfrm>
            <a:off x="5538915" y="22728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28" name="Oval 4"/>
          <p:cNvSpPr>
            <a:spLocks noChangeArrowheads="1"/>
          </p:cNvSpPr>
          <p:nvPr/>
        </p:nvSpPr>
        <p:spPr bwMode="auto">
          <a:xfrm>
            <a:off x="4014915" y="2882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29" name="Rectangle 5"/>
          <p:cNvSpPr>
            <a:spLocks noChangeArrowheads="1"/>
          </p:cNvSpPr>
          <p:nvPr/>
        </p:nvSpPr>
        <p:spPr bwMode="auto">
          <a:xfrm>
            <a:off x="20665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30" name="AutoShape 6"/>
          <p:cNvCxnSpPr>
            <a:cxnSpLocks noChangeShapeType="1"/>
            <a:stCxn id="2381827" idx="3"/>
            <a:endCxn id="2381828" idx="7"/>
          </p:cNvCxnSpPr>
          <p:nvPr/>
        </p:nvCxnSpPr>
        <p:spPr bwMode="auto">
          <a:xfrm flipH="1">
            <a:off x="4340353" y="2607818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1" name="AutoShape 7"/>
          <p:cNvCxnSpPr>
            <a:cxnSpLocks noChangeShapeType="1"/>
            <a:stCxn id="2381845" idx="0"/>
            <a:endCxn id="2381827" idx="5"/>
          </p:cNvCxnSpPr>
          <p:nvPr/>
        </p:nvCxnSpPr>
        <p:spPr bwMode="auto">
          <a:xfrm flipH="1" flipV="1">
            <a:off x="5864353" y="2607818"/>
            <a:ext cx="15414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2" name="AutoShape 8"/>
          <p:cNvCxnSpPr>
            <a:cxnSpLocks noChangeShapeType="1"/>
            <a:stCxn id="2381835" idx="0"/>
            <a:endCxn id="2381828" idx="3"/>
          </p:cNvCxnSpPr>
          <p:nvPr/>
        </p:nvCxnSpPr>
        <p:spPr bwMode="auto">
          <a:xfrm flipV="1">
            <a:off x="3270377" y="3217417"/>
            <a:ext cx="8001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3" name="AutoShape 9"/>
          <p:cNvCxnSpPr>
            <a:cxnSpLocks noChangeShapeType="1"/>
            <a:stCxn id="2381840" idx="0"/>
            <a:endCxn id="2381828" idx="5"/>
          </p:cNvCxnSpPr>
          <p:nvPr/>
        </p:nvCxnSpPr>
        <p:spPr bwMode="auto">
          <a:xfrm flipH="1" flipV="1">
            <a:off x="4340353" y="3217417"/>
            <a:ext cx="606425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34" name="Rectangle 10"/>
          <p:cNvSpPr>
            <a:spLocks noChangeArrowheads="1"/>
          </p:cNvSpPr>
          <p:nvPr/>
        </p:nvSpPr>
        <p:spPr bwMode="auto">
          <a:xfrm>
            <a:off x="26761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35" name="Oval 11"/>
          <p:cNvSpPr>
            <a:spLocks noChangeArrowheads="1"/>
          </p:cNvSpPr>
          <p:nvPr/>
        </p:nvSpPr>
        <p:spPr bwMode="auto">
          <a:xfrm>
            <a:off x="3079877" y="3614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36" name="AutoShape 12"/>
          <p:cNvCxnSpPr>
            <a:cxnSpLocks noChangeShapeType="1"/>
            <a:stCxn id="2381838" idx="0"/>
            <a:endCxn id="2381835" idx="3"/>
          </p:cNvCxnSpPr>
          <p:nvPr/>
        </p:nvCxnSpPr>
        <p:spPr bwMode="auto">
          <a:xfrm flipV="1">
            <a:off x="2736978" y="394925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37" name="AutoShape 13"/>
          <p:cNvCxnSpPr>
            <a:cxnSpLocks noChangeShapeType="1"/>
            <a:stCxn id="2381839" idx="0"/>
            <a:endCxn id="2381835" idx="5"/>
          </p:cNvCxnSpPr>
          <p:nvPr/>
        </p:nvCxnSpPr>
        <p:spPr bwMode="auto">
          <a:xfrm flipH="1" flipV="1">
            <a:off x="3405315" y="394925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38" name="Oval 14"/>
          <p:cNvSpPr>
            <a:spLocks noChangeArrowheads="1"/>
          </p:cNvSpPr>
          <p:nvPr/>
        </p:nvSpPr>
        <p:spPr bwMode="auto">
          <a:xfrm>
            <a:off x="25464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39" name="Oval 15"/>
          <p:cNvSpPr>
            <a:spLocks noChangeArrowheads="1"/>
          </p:cNvSpPr>
          <p:nvPr/>
        </p:nvSpPr>
        <p:spPr bwMode="auto">
          <a:xfrm>
            <a:off x="35370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40" name="Oval 16"/>
          <p:cNvSpPr>
            <a:spLocks noChangeArrowheads="1"/>
          </p:cNvSpPr>
          <p:nvPr/>
        </p:nvSpPr>
        <p:spPr bwMode="auto">
          <a:xfrm>
            <a:off x="4756277" y="3614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41" name="AutoShape 17"/>
          <p:cNvCxnSpPr>
            <a:cxnSpLocks noChangeShapeType="1"/>
            <a:stCxn id="2381843" idx="0"/>
            <a:endCxn id="2381840" idx="3"/>
          </p:cNvCxnSpPr>
          <p:nvPr/>
        </p:nvCxnSpPr>
        <p:spPr bwMode="auto">
          <a:xfrm flipV="1">
            <a:off x="4413378" y="394925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42" name="AutoShape 18"/>
          <p:cNvCxnSpPr>
            <a:cxnSpLocks noChangeShapeType="1"/>
            <a:stCxn id="2381844" idx="0"/>
            <a:endCxn id="2381840" idx="5"/>
          </p:cNvCxnSpPr>
          <p:nvPr/>
        </p:nvCxnSpPr>
        <p:spPr bwMode="auto">
          <a:xfrm flipH="1" flipV="1">
            <a:off x="5081715" y="394925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43" name="Oval 19"/>
          <p:cNvSpPr>
            <a:spLocks noChangeArrowheads="1"/>
          </p:cNvSpPr>
          <p:nvPr/>
        </p:nvSpPr>
        <p:spPr bwMode="auto">
          <a:xfrm>
            <a:off x="42228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44" name="Oval 20"/>
          <p:cNvSpPr>
            <a:spLocks noChangeArrowheads="1"/>
          </p:cNvSpPr>
          <p:nvPr/>
        </p:nvSpPr>
        <p:spPr bwMode="auto">
          <a:xfrm>
            <a:off x="52134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45" name="Oval 21"/>
          <p:cNvSpPr>
            <a:spLocks noChangeArrowheads="1"/>
          </p:cNvSpPr>
          <p:nvPr/>
        </p:nvSpPr>
        <p:spPr bwMode="auto">
          <a:xfrm>
            <a:off x="7215315" y="2882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46" name="AutoShape 22"/>
          <p:cNvCxnSpPr>
            <a:cxnSpLocks noChangeShapeType="1"/>
            <a:stCxn id="2381848" idx="0"/>
            <a:endCxn id="2381845" idx="3"/>
          </p:cNvCxnSpPr>
          <p:nvPr/>
        </p:nvCxnSpPr>
        <p:spPr bwMode="auto">
          <a:xfrm flipV="1">
            <a:off x="6623177" y="3217417"/>
            <a:ext cx="6477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47" name="AutoShape 23"/>
          <p:cNvCxnSpPr>
            <a:cxnSpLocks noChangeShapeType="1"/>
            <a:stCxn id="2381853" idx="0"/>
            <a:endCxn id="2381845" idx="5"/>
          </p:cNvCxnSpPr>
          <p:nvPr/>
        </p:nvCxnSpPr>
        <p:spPr bwMode="auto">
          <a:xfrm flipH="1" flipV="1">
            <a:off x="7540753" y="3217418"/>
            <a:ext cx="7794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48" name="Oval 24"/>
          <p:cNvSpPr>
            <a:spLocks noChangeArrowheads="1"/>
          </p:cNvSpPr>
          <p:nvPr/>
        </p:nvSpPr>
        <p:spPr bwMode="auto">
          <a:xfrm>
            <a:off x="6432677" y="3614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49" name="AutoShape 25"/>
          <p:cNvCxnSpPr>
            <a:cxnSpLocks noChangeShapeType="1"/>
            <a:stCxn id="2381851" idx="0"/>
            <a:endCxn id="2381848" idx="3"/>
          </p:cNvCxnSpPr>
          <p:nvPr/>
        </p:nvCxnSpPr>
        <p:spPr bwMode="auto">
          <a:xfrm flipV="1">
            <a:off x="6089778" y="394925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50" name="AutoShape 26"/>
          <p:cNvCxnSpPr>
            <a:cxnSpLocks noChangeShapeType="1"/>
            <a:stCxn id="2381852" idx="0"/>
            <a:endCxn id="2381848" idx="5"/>
          </p:cNvCxnSpPr>
          <p:nvPr/>
        </p:nvCxnSpPr>
        <p:spPr bwMode="auto">
          <a:xfrm flipH="1" flipV="1">
            <a:off x="6758115" y="394925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51" name="Oval 27"/>
          <p:cNvSpPr>
            <a:spLocks noChangeArrowheads="1"/>
          </p:cNvSpPr>
          <p:nvPr/>
        </p:nvSpPr>
        <p:spPr bwMode="auto">
          <a:xfrm>
            <a:off x="58992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52" name="Oval 28"/>
          <p:cNvSpPr>
            <a:spLocks noChangeArrowheads="1"/>
          </p:cNvSpPr>
          <p:nvPr/>
        </p:nvSpPr>
        <p:spPr bwMode="auto">
          <a:xfrm>
            <a:off x="6889877" y="437629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53" name="Oval 29"/>
          <p:cNvSpPr>
            <a:spLocks noChangeArrowheads="1"/>
          </p:cNvSpPr>
          <p:nvPr/>
        </p:nvSpPr>
        <p:spPr bwMode="auto">
          <a:xfrm>
            <a:off x="8129715" y="3644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54" name="AutoShape 30"/>
          <p:cNvCxnSpPr>
            <a:cxnSpLocks noChangeShapeType="1"/>
            <a:stCxn id="2381856" idx="0"/>
            <a:endCxn id="2381853" idx="3"/>
          </p:cNvCxnSpPr>
          <p:nvPr/>
        </p:nvCxnSpPr>
        <p:spPr bwMode="auto">
          <a:xfrm flipV="1">
            <a:off x="7786815" y="3979418"/>
            <a:ext cx="398462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55" name="AutoShape 31"/>
          <p:cNvCxnSpPr>
            <a:cxnSpLocks noChangeShapeType="1"/>
            <a:stCxn id="2381857" idx="0"/>
            <a:endCxn id="2381853" idx="5"/>
          </p:cNvCxnSpPr>
          <p:nvPr/>
        </p:nvCxnSpPr>
        <p:spPr bwMode="auto">
          <a:xfrm flipH="1" flipV="1">
            <a:off x="8455153" y="3979418"/>
            <a:ext cx="3222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56" name="Oval 32"/>
          <p:cNvSpPr>
            <a:spLocks noChangeArrowheads="1"/>
          </p:cNvSpPr>
          <p:nvPr/>
        </p:nvSpPr>
        <p:spPr bwMode="auto">
          <a:xfrm>
            <a:off x="7596315" y="4406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381857" name="Oval 33"/>
          <p:cNvSpPr>
            <a:spLocks noChangeArrowheads="1"/>
          </p:cNvSpPr>
          <p:nvPr/>
        </p:nvSpPr>
        <p:spPr bwMode="auto">
          <a:xfrm>
            <a:off x="8586915" y="440645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381858" name="AutoShape 34"/>
          <p:cNvCxnSpPr>
            <a:cxnSpLocks noChangeShapeType="1"/>
            <a:stCxn id="2381829" idx="0"/>
          </p:cNvCxnSpPr>
          <p:nvPr/>
        </p:nvCxnSpPr>
        <p:spPr bwMode="auto">
          <a:xfrm flipV="1">
            <a:off x="22570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59" name="AutoShape 35"/>
          <p:cNvCxnSpPr>
            <a:cxnSpLocks noChangeShapeType="1"/>
            <a:stCxn id="2381834" idx="0"/>
          </p:cNvCxnSpPr>
          <p:nvPr/>
        </p:nvCxnSpPr>
        <p:spPr bwMode="auto">
          <a:xfrm flipV="1">
            <a:off x="28666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60" name="Rectangle 36"/>
          <p:cNvSpPr>
            <a:spLocks noChangeArrowheads="1"/>
          </p:cNvSpPr>
          <p:nvPr/>
        </p:nvSpPr>
        <p:spPr bwMode="auto">
          <a:xfrm>
            <a:off x="32857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61" name="Rectangle 37"/>
          <p:cNvSpPr>
            <a:spLocks noChangeArrowheads="1"/>
          </p:cNvSpPr>
          <p:nvPr/>
        </p:nvSpPr>
        <p:spPr bwMode="auto">
          <a:xfrm>
            <a:off x="38953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62" name="AutoShape 38"/>
          <p:cNvCxnSpPr>
            <a:cxnSpLocks noChangeShapeType="1"/>
            <a:stCxn id="2381860" idx="0"/>
          </p:cNvCxnSpPr>
          <p:nvPr/>
        </p:nvCxnSpPr>
        <p:spPr bwMode="auto">
          <a:xfrm flipV="1">
            <a:off x="34762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63" name="AutoShape 39"/>
          <p:cNvCxnSpPr>
            <a:cxnSpLocks noChangeShapeType="1"/>
            <a:stCxn id="2381861" idx="0"/>
          </p:cNvCxnSpPr>
          <p:nvPr/>
        </p:nvCxnSpPr>
        <p:spPr bwMode="auto">
          <a:xfrm flipV="1">
            <a:off x="40858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64" name="Rectangle 40"/>
          <p:cNvSpPr>
            <a:spLocks noChangeArrowheads="1"/>
          </p:cNvSpPr>
          <p:nvPr/>
        </p:nvSpPr>
        <p:spPr bwMode="auto">
          <a:xfrm>
            <a:off x="71719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65" name="Rectangle 41"/>
          <p:cNvSpPr>
            <a:spLocks noChangeArrowheads="1"/>
          </p:cNvSpPr>
          <p:nvPr/>
        </p:nvSpPr>
        <p:spPr bwMode="auto">
          <a:xfrm>
            <a:off x="77815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66" name="AutoShape 42"/>
          <p:cNvCxnSpPr>
            <a:cxnSpLocks noChangeShapeType="1"/>
            <a:stCxn id="2381864" idx="0"/>
          </p:cNvCxnSpPr>
          <p:nvPr/>
        </p:nvCxnSpPr>
        <p:spPr bwMode="auto">
          <a:xfrm flipH="1" flipV="1">
            <a:off x="72481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67" name="AutoShape 43"/>
          <p:cNvCxnSpPr>
            <a:cxnSpLocks noChangeShapeType="1"/>
            <a:stCxn id="2381865" idx="0"/>
          </p:cNvCxnSpPr>
          <p:nvPr/>
        </p:nvCxnSpPr>
        <p:spPr bwMode="auto">
          <a:xfrm flipH="1" flipV="1">
            <a:off x="78577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68" name="Rectangle 44"/>
          <p:cNvSpPr>
            <a:spLocks noChangeArrowheads="1"/>
          </p:cNvSpPr>
          <p:nvPr/>
        </p:nvSpPr>
        <p:spPr bwMode="auto">
          <a:xfrm>
            <a:off x="83911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2381869" name="Rectangle 45"/>
          <p:cNvSpPr>
            <a:spLocks noChangeArrowheads="1"/>
          </p:cNvSpPr>
          <p:nvPr/>
        </p:nvSpPr>
        <p:spPr bwMode="auto">
          <a:xfrm>
            <a:off x="9000789" y="5884417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381870" name="AutoShape 46"/>
          <p:cNvCxnSpPr>
            <a:cxnSpLocks noChangeShapeType="1"/>
            <a:stCxn id="2381868" idx="0"/>
          </p:cNvCxnSpPr>
          <p:nvPr/>
        </p:nvCxnSpPr>
        <p:spPr bwMode="auto">
          <a:xfrm flipH="1" flipV="1">
            <a:off x="84673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81871" name="AutoShape 47"/>
          <p:cNvCxnSpPr>
            <a:cxnSpLocks noChangeShapeType="1"/>
            <a:stCxn id="2381869" idx="0"/>
          </p:cNvCxnSpPr>
          <p:nvPr/>
        </p:nvCxnSpPr>
        <p:spPr bwMode="auto">
          <a:xfrm flipH="1" flipV="1">
            <a:off x="9076989" y="5655818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81872" name="Text Box 48"/>
          <p:cNvSpPr txBox="1">
            <a:spLocks noChangeArrowheads="1"/>
          </p:cNvSpPr>
          <p:nvPr/>
        </p:nvSpPr>
        <p:spPr bwMode="auto">
          <a:xfrm>
            <a:off x="5114589" y="5655817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73" name="Text Box 49"/>
          <p:cNvSpPr txBox="1">
            <a:spLocks noChangeArrowheads="1"/>
          </p:cNvSpPr>
          <p:nvPr/>
        </p:nvSpPr>
        <p:spPr bwMode="auto">
          <a:xfrm>
            <a:off x="6028989" y="5655817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74" name="Text Box 50"/>
          <p:cNvSpPr txBox="1">
            <a:spLocks noChangeArrowheads="1"/>
          </p:cNvSpPr>
          <p:nvPr/>
        </p:nvSpPr>
        <p:spPr bwMode="auto">
          <a:xfrm rot="16200000">
            <a:off x="5401596" y="5051773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75" name="Text Box 51"/>
          <p:cNvSpPr txBox="1">
            <a:spLocks noChangeArrowheads="1"/>
          </p:cNvSpPr>
          <p:nvPr/>
        </p:nvSpPr>
        <p:spPr bwMode="auto">
          <a:xfrm>
            <a:off x="9425115" y="21204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0</a:t>
            </a:r>
            <a:endParaRPr lang="en-US" altLang="zh-TW" sz="3200"/>
          </a:p>
        </p:txBody>
      </p:sp>
      <p:sp>
        <p:nvSpPr>
          <p:cNvPr id="2381876" name="Text Box 52"/>
          <p:cNvSpPr txBox="1">
            <a:spLocks noChangeArrowheads="1"/>
          </p:cNvSpPr>
          <p:nvPr/>
        </p:nvSpPr>
        <p:spPr bwMode="auto">
          <a:xfrm>
            <a:off x="9425115" y="27300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1</a:t>
            </a:r>
            <a:endParaRPr lang="en-US" altLang="zh-TW" sz="3200"/>
          </a:p>
        </p:txBody>
      </p:sp>
      <p:sp>
        <p:nvSpPr>
          <p:cNvPr id="2381877" name="Text Box 53"/>
          <p:cNvSpPr txBox="1">
            <a:spLocks noChangeArrowheads="1"/>
          </p:cNvSpPr>
          <p:nvPr/>
        </p:nvSpPr>
        <p:spPr bwMode="auto">
          <a:xfrm>
            <a:off x="9425115" y="34158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2</a:t>
            </a:r>
            <a:endParaRPr lang="en-US" altLang="zh-TW" sz="3200"/>
          </a:p>
        </p:txBody>
      </p:sp>
      <p:sp>
        <p:nvSpPr>
          <p:cNvPr id="2381878" name="Text Box 54"/>
          <p:cNvSpPr txBox="1">
            <a:spLocks noChangeArrowheads="1"/>
          </p:cNvSpPr>
          <p:nvPr/>
        </p:nvSpPr>
        <p:spPr bwMode="auto">
          <a:xfrm>
            <a:off x="9425115" y="4177856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3</a:t>
            </a:r>
            <a:endParaRPr lang="en-US" altLang="zh-TW" sz="3200"/>
          </a:p>
        </p:txBody>
      </p:sp>
      <p:sp>
        <p:nvSpPr>
          <p:cNvPr id="2381879" name="Text Box 55"/>
          <p:cNvSpPr txBox="1">
            <a:spLocks noChangeArrowheads="1"/>
          </p:cNvSpPr>
          <p:nvPr/>
        </p:nvSpPr>
        <p:spPr bwMode="auto">
          <a:xfrm rot="16200000">
            <a:off x="9495759" y="5021612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1880" name="Text Box 56"/>
          <p:cNvSpPr txBox="1">
            <a:spLocks noChangeArrowheads="1"/>
          </p:cNvSpPr>
          <p:nvPr/>
        </p:nvSpPr>
        <p:spPr bwMode="auto">
          <a:xfrm>
            <a:off x="9513553" y="5778056"/>
            <a:ext cx="534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baseline="30000" dirty="0"/>
              <a:t>h</a:t>
            </a:r>
            <a:endParaRPr lang="en-US" altLang="zh-TW" sz="3200" dirty="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0560178" y="2226817"/>
            <a:ext cx="390525" cy="4114800"/>
            <a:chOff x="5558" y="1056"/>
            <a:chExt cx="246" cy="2592"/>
          </a:xfrm>
        </p:grpSpPr>
        <p:sp>
          <p:nvSpPr>
            <p:cNvPr id="1097" name="Line 5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Line 59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Line 60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Line 61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Text Box 62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dirty="0"/>
                <a:t>h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10207752" y="2226817"/>
            <a:ext cx="387350" cy="2286000"/>
            <a:chOff x="5232" y="960"/>
            <a:chExt cx="244" cy="1440"/>
          </a:xfrm>
        </p:grpSpPr>
        <p:sp>
          <p:nvSpPr>
            <p:cNvPr id="1092" name="Line 65"/>
            <p:cNvSpPr>
              <a:spLocks noChangeShapeType="1"/>
            </p:cNvSpPr>
            <p:nvPr/>
          </p:nvSpPr>
          <p:spPr bwMode="auto">
            <a:xfrm>
              <a:off x="5290" y="96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6"/>
            <p:cNvSpPr>
              <a:spLocks noChangeShapeType="1"/>
            </p:cNvSpPr>
            <p:nvPr/>
          </p:nvSpPr>
          <p:spPr bwMode="auto">
            <a:xfrm>
              <a:off x="5290" y="240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67"/>
            <p:cNvSpPr>
              <a:spLocks noChangeShapeType="1"/>
            </p:cNvSpPr>
            <p:nvPr/>
          </p:nvSpPr>
          <p:spPr bwMode="auto">
            <a:xfrm flipH="1">
              <a:off x="5328" y="960"/>
              <a:ext cx="1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68"/>
            <p:cNvSpPr>
              <a:spLocks noChangeShapeType="1"/>
            </p:cNvSpPr>
            <p:nvPr/>
          </p:nvSpPr>
          <p:spPr bwMode="auto">
            <a:xfrm>
              <a:off x="5328" y="1920"/>
              <a:ext cx="1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Text Box 69"/>
            <p:cNvSpPr txBox="1">
              <a:spLocks noChangeArrowheads="1"/>
            </p:cNvSpPr>
            <p:nvPr/>
          </p:nvSpPr>
          <p:spPr bwMode="auto">
            <a:xfrm>
              <a:off x="5232" y="153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3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902952" y="2226817"/>
            <a:ext cx="387350" cy="1524000"/>
            <a:chOff x="5088" y="960"/>
            <a:chExt cx="244" cy="960"/>
          </a:xfrm>
        </p:grpSpPr>
        <p:sp>
          <p:nvSpPr>
            <p:cNvPr id="1087" name="Line 71"/>
            <p:cNvSpPr>
              <a:spLocks noChangeShapeType="1"/>
            </p:cNvSpPr>
            <p:nvPr/>
          </p:nvSpPr>
          <p:spPr bwMode="auto">
            <a:xfrm>
              <a:off x="5146" y="96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72"/>
            <p:cNvSpPr>
              <a:spLocks noChangeShapeType="1"/>
            </p:cNvSpPr>
            <p:nvPr/>
          </p:nvSpPr>
          <p:spPr bwMode="auto">
            <a:xfrm>
              <a:off x="5136" y="192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3"/>
            <p:cNvSpPr>
              <a:spLocks noChangeShapeType="1"/>
            </p:cNvSpPr>
            <p:nvPr/>
          </p:nvSpPr>
          <p:spPr bwMode="auto">
            <a:xfrm flipH="1">
              <a:off x="5184" y="960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74"/>
            <p:cNvSpPr>
              <a:spLocks noChangeShapeType="1"/>
            </p:cNvSpPr>
            <p:nvPr/>
          </p:nvSpPr>
          <p:spPr bwMode="auto">
            <a:xfrm>
              <a:off x="5184" y="1584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Text Box 75"/>
            <p:cNvSpPr txBox="1">
              <a:spLocks noChangeArrowheads="1"/>
            </p:cNvSpPr>
            <p:nvPr/>
          </p:nvSpPr>
          <p:spPr bwMode="auto">
            <a:xfrm>
              <a:off x="5088" y="120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9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8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8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8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8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8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81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8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8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81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8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81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8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8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8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81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81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8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8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8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8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8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8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8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8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8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8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81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8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81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81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8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38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8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8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81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81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8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81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81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8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38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8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38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8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38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8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8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8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38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8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38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8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38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38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8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8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38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381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38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38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381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38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381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381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38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381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381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38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38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38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38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38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8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238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238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38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38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8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38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38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38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38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238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238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38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38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38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38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38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38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38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38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38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38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238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238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38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38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38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8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38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381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81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38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238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38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38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38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38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38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38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38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238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381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381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238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238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38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38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2381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38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381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38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3" dur="500"/>
                                        <p:tgtEl>
                                          <p:spTgt spid="238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1827" grpId="0" animBg="1"/>
      <p:bldP spid="2381828" grpId="0" animBg="1"/>
      <p:bldP spid="2381829" grpId="0" animBg="1"/>
      <p:bldP spid="2381834" grpId="0" animBg="1"/>
      <p:bldP spid="2381835" grpId="0" animBg="1"/>
      <p:bldP spid="2381838" grpId="0" animBg="1"/>
      <p:bldP spid="2381839" grpId="0" animBg="1"/>
      <p:bldP spid="2381840" grpId="0" animBg="1"/>
      <p:bldP spid="2381843" grpId="0" animBg="1"/>
      <p:bldP spid="2381844" grpId="0" animBg="1"/>
      <p:bldP spid="2381845" grpId="0" animBg="1"/>
      <p:bldP spid="2381848" grpId="0" animBg="1"/>
      <p:bldP spid="2381851" grpId="0" animBg="1"/>
      <p:bldP spid="2381852" grpId="0" animBg="1"/>
      <p:bldP spid="2381853" grpId="0" animBg="1"/>
      <p:bldP spid="2381856" grpId="0" animBg="1"/>
      <p:bldP spid="2381857" grpId="0" animBg="1"/>
      <p:bldP spid="2381860" grpId="0" animBg="1"/>
      <p:bldP spid="2381861" grpId="0" animBg="1"/>
      <p:bldP spid="2381864" grpId="0" animBg="1"/>
      <p:bldP spid="2381865" grpId="0" animBg="1"/>
      <p:bldP spid="2381868" grpId="0" animBg="1"/>
      <p:bldP spid="2381869" grpId="0" animBg="1"/>
      <p:bldP spid="2381872" grpId="0"/>
      <p:bldP spid="2381873" grpId="0"/>
      <p:bldP spid="2381874" grpId="0"/>
      <p:bldP spid="2381875" grpId="0"/>
      <p:bldP spid="2381876" grpId="0"/>
      <p:bldP spid="2381877" grpId="0"/>
      <p:bldP spid="2381878" grpId="0"/>
      <p:bldP spid="2381879" grpId="0"/>
      <p:bldP spid="23818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Relation between </a:t>
            </a:r>
            <a:r>
              <a:rPr lang="en-US" altLang="zh-TW" sz="4000" i="1"/>
              <a:t>h</a:t>
            </a:r>
            <a:r>
              <a:rPr lang="en-US" altLang="zh-TW" sz="4000"/>
              <a:t> and </a:t>
            </a:r>
            <a:r>
              <a:rPr lang="en-US" altLang="zh-TW" sz="4000" i="1"/>
              <a:t>n </a:t>
            </a:r>
            <a:r>
              <a:rPr lang="en-US" altLang="zh-TW" sz="4000"/>
              <a:t>(Minimum)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45F69-1C79-4888-B88C-3EB9F57AE9E8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graphicFrame>
        <p:nvGraphicFramePr>
          <p:cNvPr id="2382872" name="Object 2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000573"/>
              </p:ext>
            </p:extLst>
          </p:nvPr>
        </p:nvGraphicFramePr>
        <p:xfrm>
          <a:off x="2824162" y="3430586"/>
          <a:ext cx="1746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方程式" r:id="rId3" imgW="558720" imgH="177480" progId="Equation.3">
                  <p:embed/>
                </p:oleObj>
              </mc:Choice>
              <mc:Fallback>
                <p:oleObj name="方程式" r:id="rId3" imgW="558720" imgH="177480" progId="Equation.3">
                  <p:embed/>
                  <p:pic>
                    <p:nvPicPr>
                      <p:cNvPr id="23828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2" y="3430586"/>
                        <a:ext cx="17462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Oval 3"/>
          <p:cNvSpPr>
            <a:spLocks noChangeArrowheads="1"/>
          </p:cNvSpPr>
          <p:nvPr/>
        </p:nvSpPr>
        <p:spPr bwMode="auto">
          <a:xfrm>
            <a:off x="5562600" y="18605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055" name="Oval 4"/>
          <p:cNvSpPr>
            <a:spLocks noChangeArrowheads="1"/>
          </p:cNvSpPr>
          <p:nvPr/>
        </p:nvSpPr>
        <p:spPr bwMode="auto">
          <a:xfrm>
            <a:off x="5562600" y="25463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5562600" y="5670549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2057" name="AutoShape 6"/>
          <p:cNvCxnSpPr>
            <a:cxnSpLocks noChangeShapeType="1"/>
            <a:stCxn id="2054" idx="4"/>
            <a:endCxn id="2055" idx="0"/>
          </p:cNvCxnSpPr>
          <p:nvPr/>
        </p:nvCxnSpPr>
        <p:spPr bwMode="auto">
          <a:xfrm>
            <a:off x="5753100" y="2251074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8" name="AutoShape 7"/>
          <p:cNvCxnSpPr>
            <a:cxnSpLocks noChangeShapeType="1"/>
            <a:stCxn id="2059" idx="0"/>
            <a:endCxn id="2055" idx="4"/>
          </p:cNvCxnSpPr>
          <p:nvPr/>
        </p:nvCxnSpPr>
        <p:spPr bwMode="auto">
          <a:xfrm flipV="1">
            <a:off x="5753100" y="2936874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9" name="Oval 8"/>
          <p:cNvSpPr>
            <a:spLocks noChangeArrowheads="1"/>
          </p:cNvSpPr>
          <p:nvPr/>
        </p:nvSpPr>
        <p:spPr bwMode="auto">
          <a:xfrm>
            <a:off x="5562600" y="32321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060" name="AutoShape 9"/>
          <p:cNvCxnSpPr>
            <a:cxnSpLocks noChangeShapeType="1"/>
            <a:stCxn id="2061" idx="0"/>
            <a:endCxn id="2059" idx="4"/>
          </p:cNvCxnSpPr>
          <p:nvPr/>
        </p:nvCxnSpPr>
        <p:spPr bwMode="auto">
          <a:xfrm flipV="1">
            <a:off x="5753100" y="3622674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61" name="Oval 10"/>
          <p:cNvSpPr>
            <a:spLocks noChangeArrowheads="1"/>
          </p:cNvSpPr>
          <p:nvPr/>
        </p:nvSpPr>
        <p:spPr bwMode="auto">
          <a:xfrm>
            <a:off x="5562600" y="3917949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2062" name="AutoShape 11"/>
          <p:cNvCxnSpPr>
            <a:cxnSpLocks noChangeShapeType="1"/>
          </p:cNvCxnSpPr>
          <p:nvPr/>
        </p:nvCxnSpPr>
        <p:spPr bwMode="auto">
          <a:xfrm flipV="1">
            <a:off x="5715000" y="5365750"/>
            <a:ext cx="0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63" name="Text Box 12"/>
          <p:cNvSpPr txBox="1">
            <a:spLocks noChangeArrowheads="1"/>
          </p:cNvSpPr>
          <p:nvPr/>
        </p:nvSpPr>
        <p:spPr bwMode="auto">
          <a:xfrm>
            <a:off x="6400800" y="17843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4" name="Text Box 13"/>
          <p:cNvSpPr txBox="1">
            <a:spLocks noChangeArrowheads="1"/>
          </p:cNvSpPr>
          <p:nvPr/>
        </p:nvSpPr>
        <p:spPr bwMode="auto">
          <a:xfrm>
            <a:off x="6400800" y="23939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5" name="Text Box 14"/>
          <p:cNvSpPr txBox="1">
            <a:spLocks noChangeArrowheads="1"/>
          </p:cNvSpPr>
          <p:nvPr/>
        </p:nvSpPr>
        <p:spPr bwMode="auto">
          <a:xfrm>
            <a:off x="6400800" y="30797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400800" y="38417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sp>
        <p:nvSpPr>
          <p:cNvPr id="2067" name="Text Box 16"/>
          <p:cNvSpPr txBox="1">
            <a:spLocks noChangeArrowheads="1"/>
          </p:cNvSpPr>
          <p:nvPr/>
        </p:nvSpPr>
        <p:spPr bwMode="auto">
          <a:xfrm rot="16200000">
            <a:off x="6242844" y="468550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068" name="Text Box 17"/>
          <p:cNvSpPr txBox="1">
            <a:spLocks noChangeArrowheads="1"/>
          </p:cNvSpPr>
          <p:nvPr/>
        </p:nvSpPr>
        <p:spPr bwMode="auto">
          <a:xfrm>
            <a:off x="6400800" y="5594349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1</a:t>
            </a:r>
          </a:p>
        </p:txBody>
      </p:sp>
      <p:grpSp>
        <p:nvGrpSpPr>
          <p:cNvPr id="2069" name="Group 18"/>
          <p:cNvGrpSpPr>
            <a:grpSpLocks/>
          </p:cNvGrpSpPr>
          <p:nvPr/>
        </p:nvGrpSpPr>
        <p:grpSpPr bwMode="auto">
          <a:xfrm>
            <a:off x="7239001" y="1936749"/>
            <a:ext cx="390525" cy="4114800"/>
            <a:chOff x="5558" y="1056"/>
            <a:chExt cx="246" cy="2592"/>
          </a:xfrm>
        </p:grpSpPr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0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1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2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Text Box 23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h</a:t>
              </a:r>
            </a:p>
          </p:txBody>
        </p:sp>
      </p:grpSp>
      <p:sp>
        <p:nvSpPr>
          <p:cNvPr id="2070" name="Text Box 25"/>
          <p:cNvSpPr txBox="1">
            <a:spLocks noChangeArrowheads="1"/>
          </p:cNvSpPr>
          <p:nvPr/>
        </p:nvSpPr>
        <p:spPr bwMode="auto">
          <a:xfrm rot="16200000">
            <a:off x="5480844" y="468550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3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82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Number of Leaves (</a:t>
            </a:r>
            <a:r>
              <a:rPr lang="en-US" altLang="zh-TW" i="1" smtClean="0"/>
              <a:t>e</a:t>
            </a:r>
            <a:r>
              <a:rPr lang="en-US" altLang="zh-TW" smtClean="0"/>
              <a:t>)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AEE66-7137-47EE-8E01-5507108F0639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4624515" y="17880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1990" name="Oval 4"/>
          <p:cNvSpPr>
            <a:spLocks noChangeArrowheads="1"/>
          </p:cNvSpPr>
          <p:nvPr/>
        </p:nvSpPr>
        <p:spPr bwMode="auto">
          <a:xfrm>
            <a:off x="3100515" y="2397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11574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1992" name="AutoShape 6"/>
          <p:cNvCxnSpPr>
            <a:cxnSpLocks noChangeShapeType="1"/>
            <a:stCxn id="41989" idx="3"/>
            <a:endCxn id="41990" idx="7"/>
          </p:cNvCxnSpPr>
          <p:nvPr/>
        </p:nvCxnSpPr>
        <p:spPr bwMode="auto">
          <a:xfrm flipH="1">
            <a:off x="3425953" y="2123019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3" name="AutoShape 7"/>
          <p:cNvCxnSpPr>
            <a:cxnSpLocks noChangeShapeType="1"/>
            <a:stCxn id="42007" idx="0"/>
            <a:endCxn id="41989" idx="5"/>
          </p:cNvCxnSpPr>
          <p:nvPr/>
        </p:nvCxnSpPr>
        <p:spPr bwMode="auto">
          <a:xfrm flipH="1" flipV="1">
            <a:off x="4949953" y="2123019"/>
            <a:ext cx="15414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4" name="AutoShape 8"/>
          <p:cNvCxnSpPr>
            <a:cxnSpLocks noChangeShapeType="1"/>
            <a:stCxn id="41997" idx="0"/>
            <a:endCxn id="41990" idx="3"/>
          </p:cNvCxnSpPr>
          <p:nvPr/>
        </p:nvCxnSpPr>
        <p:spPr bwMode="auto">
          <a:xfrm flipV="1">
            <a:off x="2355977" y="2732618"/>
            <a:ext cx="8001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5" name="AutoShape 9"/>
          <p:cNvCxnSpPr>
            <a:cxnSpLocks noChangeShapeType="1"/>
            <a:stCxn id="42002" idx="0"/>
            <a:endCxn id="41990" idx="5"/>
          </p:cNvCxnSpPr>
          <p:nvPr/>
        </p:nvCxnSpPr>
        <p:spPr bwMode="auto">
          <a:xfrm flipH="1" flipV="1">
            <a:off x="3425953" y="2732618"/>
            <a:ext cx="606425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996" name="Rectangle 10"/>
          <p:cNvSpPr>
            <a:spLocks noChangeArrowheads="1"/>
          </p:cNvSpPr>
          <p:nvPr/>
        </p:nvSpPr>
        <p:spPr bwMode="auto">
          <a:xfrm>
            <a:off x="17670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2165477" y="3129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1998" name="AutoShape 12"/>
          <p:cNvCxnSpPr>
            <a:cxnSpLocks noChangeShapeType="1"/>
            <a:stCxn id="42000" idx="0"/>
            <a:endCxn id="41997" idx="3"/>
          </p:cNvCxnSpPr>
          <p:nvPr/>
        </p:nvCxnSpPr>
        <p:spPr bwMode="auto">
          <a:xfrm flipV="1">
            <a:off x="1822578" y="3464456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999" name="AutoShape 13"/>
          <p:cNvCxnSpPr>
            <a:cxnSpLocks noChangeShapeType="1"/>
            <a:stCxn id="42001" idx="0"/>
            <a:endCxn id="41997" idx="5"/>
          </p:cNvCxnSpPr>
          <p:nvPr/>
        </p:nvCxnSpPr>
        <p:spPr bwMode="auto">
          <a:xfrm flipH="1" flipV="1">
            <a:off x="2490915" y="3464456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0" name="Oval 14"/>
          <p:cNvSpPr>
            <a:spLocks noChangeArrowheads="1"/>
          </p:cNvSpPr>
          <p:nvPr/>
        </p:nvSpPr>
        <p:spPr bwMode="auto">
          <a:xfrm>
            <a:off x="16320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1" name="Oval 15"/>
          <p:cNvSpPr>
            <a:spLocks noChangeArrowheads="1"/>
          </p:cNvSpPr>
          <p:nvPr/>
        </p:nvSpPr>
        <p:spPr bwMode="auto">
          <a:xfrm>
            <a:off x="26226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2" name="Oval 16"/>
          <p:cNvSpPr>
            <a:spLocks noChangeArrowheads="1"/>
          </p:cNvSpPr>
          <p:nvPr/>
        </p:nvSpPr>
        <p:spPr bwMode="auto">
          <a:xfrm>
            <a:off x="3841877" y="3129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03" name="AutoShape 17"/>
          <p:cNvCxnSpPr>
            <a:cxnSpLocks noChangeShapeType="1"/>
            <a:stCxn id="42005" idx="0"/>
            <a:endCxn id="42002" idx="3"/>
          </p:cNvCxnSpPr>
          <p:nvPr/>
        </p:nvCxnSpPr>
        <p:spPr bwMode="auto">
          <a:xfrm flipV="1">
            <a:off x="3498978" y="3464456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4" name="AutoShape 18"/>
          <p:cNvCxnSpPr>
            <a:cxnSpLocks noChangeShapeType="1"/>
            <a:stCxn id="42006" idx="0"/>
            <a:endCxn id="42002" idx="5"/>
          </p:cNvCxnSpPr>
          <p:nvPr/>
        </p:nvCxnSpPr>
        <p:spPr bwMode="auto">
          <a:xfrm flipH="1" flipV="1">
            <a:off x="4167315" y="3464456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05" name="Oval 19"/>
          <p:cNvSpPr>
            <a:spLocks noChangeArrowheads="1"/>
          </p:cNvSpPr>
          <p:nvPr/>
        </p:nvSpPr>
        <p:spPr bwMode="auto">
          <a:xfrm>
            <a:off x="33084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6" name="Oval 20"/>
          <p:cNvSpPr>
            <a:spLocks noChangeArrowheads="1"/>
          </p:cNvSpPr>
          <p:nvPr/>
        </p:nvSpPr>
        <p:spPr bwMode="auto">
          <a:xfrm>
            <a:off x="42990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07" name="Oval 21"/>
          <p:cNvSpPr>
            <a:spLocks noChangeArrowheads="1"/>
          </p:cNvSpPr>
          <p:nvPr/>
        </p:nvSpPr>
        <p:spPr bwMode="auto">
          <a:xfrm>
            <a:off x="6300915" y="2397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08" name="AutoShape 22"/>
          <p:cNvCxnSpPr>
            <a:cxnSpLocks noChangeShapeType="1"/>
            <a:stCxn id="42010" idx="0"/>
            <a:endCxn id="42007" idx="3"/>
          </p:cNvCxnSpPr>
          <p:nvPr/>
        </p:nvCxnSpPr>
        <p:spPr bwMode="auto">
          <a:xfrm flipV="1">
            <a:off x="5708777" y="2732618"/>
            <a:ext cx="6477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9" name="AutoShape 23"/>
          <p:cNvCxnSpPr>
            <a:cxnSpLocks noChangeShapeType="1"/>
            <a:stCxn id="42015" idx="0"/>
            <a:endCxn id="42007" idx="5"/>
          </p:cNvCxnSpPr>
          <p:nvPr/>
        </p:nvCxnSpPr>
        <p:spPr bwMode="auto">
          <a:xfrm flipH="1" flipV="1">
            <a:off x="6626353" y="2732619"/>
            <a:ext cx="7794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10" name="Oval 24"/>
          <p:cNvSpPr>
            <a:spLocks noChangeArrowheads="1"/>
          </p:cNvSpPr>
          <p:nvPr/>
        </p:nvSpPr>
        <p:spPr bwMode="auto">
          <a:xfrm>
            <a:off x="5518277" y="3129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11" name="AutoShape 25"/>
          <p:cNvCxnSpPr>
            <a:cxnSpLocks noChangeShapeType="1"/>
            <a:stCxn id="42013" idx="0"/>
            <a:endCxn id="42010" idx="3"/>
          </p:cNvCxnSpPr>
          <p:nvPr/>
        </p:nvCxnSpPr>
        <p:spPr bwMode="auto">
          <a:xfrm flipV="1">
            <a:off x="5175378" y="3464456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2" name="AutoShape 26"/>
          <p:cNvCxnSpPr>
            <a:cxnSpLocks noChangeShapeType="1"/>
            <a:stCxn id="42014" idx="0"/>
            <a:endCxn id="42010" idx="5"/>
          </p:cNvCxnSpPr>
          <p:nvPr/>
        </p:nvCxnSpPr>
        <p:spPr bwMode="auto">
          <a:xfrm flipH="1" flipV="1">
            <a:off x="5843715" y="3464456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13" name="Oval 27"/>
          <p:cNvSpPr>
            <a:spLocks noChangeArrowheads="1"/>
          </p:cNvSpPr>
          <p:nvPr/>
        </p:nvSpPr>
        <p:spPr bwMode="auto">
          <a:xfrm>
            <a:off x="49848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14" name="Oval 28"/>
          <p:cNvSpPr>
            <a:spLocks noChangeArrowheads="1"/>
          </p:cNvSpPr>
          <p:nvPr/>
        </p:nvSpPr>
        <p:spPr bwMode="auto">
          <a:xfrm>
            <a:off x="5975477" y="38914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15" name="Oval 29"/>
          <p:cNvSpPr>
            <a:spLocks noChangeArrowheads="1"/>
          </p:cNvSpPr>
          <p:nvPr/>
        </p:nvSpPr>
        <p:spPr bwMode="auto">
          <a:xfrm>
            <a:off x="7215315" y="3159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16" name="AutoShape 30"/>
          <p:cNvCxnSpPr>
            <a:cxnSpLocks noChangeShapeType="1"/>
            <a:stCxn id="42018" idx="0"/>
            <a:endCxn id="42015" idx="3"/>
          </p:cNvCxnSpPr>
          <p:nvPr/>
        </p:nvCxnSpPr>
        <p:spPr bwMode="auto">
          <a:xfrm flipV="1">
            <a:off x="6872415" y="3494619"/>
            <a:ext cx="398462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17" name="AutoShape 31"/>
          <p:cNvCxnSpPr>
            <a:cxnSpLocks noChangeShapeType="1"/>
            <a:stCxn id="42019" idx="0"/>
            <a:endCxn id="42015" idx="5"/>
          </p:cNvCxnSpPr>
          <p:nvPr/>
        </p:nvCxnSpPr>
        <p:spPr bwMode="auto">
          <a:xfrm flipH="1" flipV="1">
            <a:off x="7540753" y="3494619"/>
            <a:ext cx="3222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18" name="Oval 32"/>
          <p:cNvSpPr>
            <a:spLocks noChangeArrowheads="1"/>
          </p:cNvSpPr>
          <p:nvPr/>
        </p:nvSpPr>
        <p:spPr bwMode="auto">
          <a:xfrm>
            <a:off x="6681915" y="3921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42019" name="Oval 33"/>
          <p:cNvSpPr>
            <a:spLocks noChangeArrowheads="1"/>
          </p:cNvSpPr>
          <p:nvPr/>
        </p:nvSpPr>
        <p:spPr bwMode="auto">
          <a:xfrm>
            <a:off x="7672515" y="39216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42020" name="AutoShape 34"/>
          <p:cNvCxnSpPr>
            <a:cxnSpLocks noChangeShapeType="1"/>
            <a:stCxn id="41991" idx="0"/>
          </p:cNvCxnSpPr>
          <p:nvPr/>
        </p:nvCxnSpPr>
        <p:spPr bwMode="auto">
          <a:xfrm flipV="1">
            <a:off x="13479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1" name="AutoShape 35"/>
          <p:cNvCxnSpPr>
            <a:cxnSpLocks noChangeShapeType="1"/>
            <a:stCxn id="41996" idx="0"/>
          </p:cNvCxnSpPr>
          <p:nvPr/>
        </p:nvCxnSpPr>
        <p:spPr bwMode="auto">
          <a:xfrm flipV="1">
            <a:off x="19575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22" name="Rectangle 36"/>
          <p:cNvSpPr>
            <a:spLocks noChangeArrowheads="1"/>
          </p:cNvSpPr>
          <p:nvPr/>
        </p:nvSpPr>
        <p:spPr bwMode="auto">
          <a:xfrm>
            <a:off x="23766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2023" name="Rectangle 37"/>
          <p:cNvSpPr>
            <a:spLocks noChangeArrowheads="1"/>
          </p:cNvSpPr>
          <p:nvPr/>
        </p:nvSpPr>
        <p:spPr bwMode="auto">
          <a:xfrm>
            <a:off x="29862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2024" name="AutoShape 38"/>
          <p:cNvCxnSpPr>
            <a:cxnSpLocks noChangeShapeType="1"/>
            <a:stCxn id="42022" idx="0"/>
          </p:cNvCxnSpPr>
          <p:nvPr/>
        </p:nvCxnSpPr>
        <p:spPr bwMode="auto">
          <a:xfrm flipV="1">
            <a:off x="25671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5" name="AutoShape 39"/>
          <p:cNvCxnSpPr>
            <a:cxnSpLocks noChangeShapeType="1"/>
            <a:stCxn id="42023" idx="0"/>
          </p:cNvCxnSpPr>
          <p:nvPr/>
        </p:nvCxnSpPr>
        <p:spPr bwMode="auto">
          <a:xfrm flipV="1">
            <a:off x="31767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26" name="Rectangle 40"/>
          <p:cNvSpPr>
            <a:spLocks noChangeArrowheads="1"/>
          </p:cNvSpPr>
          <p:nvPr/>
        </p:nvSpPr>
        <p:spPr bwMode="auto">
          <a:xfrm>
            <a:off x="62628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2027" name="Rectangle 41"/>
          <p:cNvSpPr>
            <a:spLocks noChangeArrowheads="1"/>
          </p:cNvSpPr>
          <p:nvPr/>
        </p:nvSpPr>
        <p:spPr bwMode="auto">
          <a:xfrm>
            <a:off x="68724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2028" name="AutoShape 42"/>
          <p:cNvCxnSpPr>
            <a:cxnSpLocks noChangeShapeType="1"/>
            <a:stCxn id="42026" idx="0"/>
          </p:cNvCxnSpPr>
          <p:nvPr/>
        </p:nvCxnSpPr>
        <p:spPr bwMode="auto">
          <a:xfrm flipH="1" flipV="1">
            <a:off x="63390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9" name="AutoShape 43"/>
          <p:cNvCxnSpPr>
            <a:cxnSpLocks noChangeShapeType="1"/>
            <a:stCxn id="42027" idx="0"/>
          </p:cNvCxnSpPr>
          <p:nvPr/>
        </p:nvCxnSpPr>
        <p:spPr bwMode="auto">
          <a:xfrm flipH="1" flipV="1">
            <a:off x="69486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30" name="Rectangle 44"/>
          <p:cNvSpPr>
            <a:spLocks noChangeArrowheads="1"/>
          </p:cNvSpPr>
          <p:nvPr/>
        </p:nvSpPr>
        <p:spPr bwMode="auto">
          <a:xfrm>
            <a:off x="74820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42031" name="Rectangle 45"/>
          <p:cNvSpPr>
            <a:spLocks noChangeArrowheads="1"/>
          </p:cNvSpPr>
          <p:nvPr/>
        </p:nvSpPr>
        <p:spPr bwMode="auto">
          <a:xfrm>
            <a:off x="8091615" y="5385331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42032" name="AutoShape 46"/>
          <p:cNvCxnSpPr>
            <a:cxnSpLocks noChangeShapeType="1"/>
            <a:stCxn id="42030" idx="0"/>
          </p:cNvCxnSpPr>
          <p:nvPr/>
        </p:nvCxnSpPr>
        <p:spPr bwMode="auto">
          <a:xfrm flipH="1" flipV="1">
            <a:off x="75582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3" name="AutoShape 47"/>
          <p:cNvCxnSpPr>
            <a:cxnSpLocks noChangeShapeType="1"/>
            <a:stCxn id="42031" idx="0"/>
          </p:cNvCxnSpPr>
          <p:nvPr/>
        </p:nvCxnSpPr>
        <p:spPr bwMode="auto">
          <a:xfrm flipH="1" flipV="1">
            <a:off x="8167815" y="5156732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2034" name="Text Box 48"/>
          <p:cNvSpPr txBox="1">
            <a:spLocks noChangeArrowheads="1"/>
          </p:cNvSpPr>
          <p:nvPr/>
        </p:nvSpPr>
        <p:spPr bwMode="auto">
          <a:xfrm>
            <a:off x="4205415" y="5156731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42035" name="Text Box 49"/>
          <p:cNvSpPr txBox="1">
            <a:spLocks noChangeArrowheads="1"/>
          </p:cNvSpPr>
          <p:nvPr/>
        </p:nvSpPr>
        <p:spPr bwMode="auto">
          <a:xfrm>
            <a:off x="5119815" y="5156731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42036" name="Text Box 50"/>
          <p:cNvSpPr txBox="1">
            <a:spLocks noChangeArrowheads="1"/>
          </p:cNvSpPr>
          <p:nvPr/>
        </p:nvSpPr>
        <p:spPr bwMode="auto">
          <a:xfrm rot="-5400000">
            <a:off x="4487196" y="456697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42037" name="Text Box 51"/>
          <p:cNvSpPr txBox="1">
            <a:spLocks noChangeArrowheads="1"/>
          </p:cNvSpPr>
          <p:nvPr/>
        </p:nvSpPr>
        <p:spPr bwMode="auto">
          <a:xfrm>
            <a:off x="8836152" y="16658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0</a:t>
            </a:r>
            <a:endParaRPr lang="en-US" altLang="zh-TW" sz="3200"/>
          </a:p>
        </p:txBody>
      </p:sp>
      <p:sp>
        <p:nvSpPr>
          <p:cNvPr id="42038" name="Text Box 52"/>
          <p:cNvSpPr txBox="1">
            <a:spLocks noChangeArrowheads="1"/>
          </p:cNvSpPr>
          <p:nvPr/>
        </p:nvSpPr>
        <p:spPr bwMode="auto">
          <a:xfrm>
            <a:off x="8836152" y="22754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1</a:t>
            </a:r>
            <a:endParaRPr lang="en-US" altLang="zh-TW" sz="3200"/>
          </a:p>
        </p:txBody>
      </p:sp>
      <p:sp>
        <p:nvSpPr>
          <p:cNvPr id="42039" name="Text Box 53"/>
          <p:cNvSpPr txBox="1">
            <a:spLocks noChangeArrowheads="1"/>
          </p:cNvSpPr>
          <p:nvPr/>
        </p:nvSpPr>
        <p:spPr bwMode="auto">
          <a:xfrm>
            <a:off x="8836152" y="29612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2</a:t>
            </a:r>
            <a:endParaRPr lang="en-US" altLang="zh-TW" sz="3200"/>
          </a:p>
        </p:txBody>
      </p:sp>
      <p:sp>
        <p:nvSpPr>
          <p:cNvPr id="42040" name="Text Box 54"/>
          <p:cNvSpPr txBox="1">
            <a:spLocks noChangeArrowheads="1"/>
          </p:cNvSpPr>
          <p:nvPr/>
        </p:nvSpPr>
        <p:spPr bwMode="auto">
          <a:xfrm>
            <a:off x="8836152" y="3723219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3</a:t>
            </a:r>
            <a:endParaRPr lang="en-US" altLang="zh-TW" sz="3200"/>
          </a:p>
        </p:txBody>
      </p:sp>
      <p:sp>
        <p:nvSpPr>
          <p:cNvPr id="42041" name="Text Box 55"/>
          <p:cNvSpPr txBox="1">
            <a:spLocks noChangeArrowheads="1"/>
          </p:cNvSpPr>
          <p:nvPr/>
        </p:nvSpPr>
        <p:spPr bwMode="auto">
          <a:xfrm rot="-5400000">
            <a:off x="8906796" y="4566974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2383928" name="Text Box 56"/>
          <p:cNvSpPr txBox="1">
            <a:spLocks noChangeArrowheads="1"/>
          </p:cNvSpPr>
          <p:nvPr/>
        </p:nvSpPr>
        <p:spPr bwMode="auto">
          <a:xfrm>
            <a:off x="8853615" y="5232931"/>
            <a:ext cx="534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i="1" baseline="30000" dirty="0"/>
              <a:t>h</a:t>
            </a:r>
            <a:endParaRPr lang="en-US" altLang="zh-TW" sz="3200" i="1" dirty="0"/>
          </a:p>
        </p:txBody>
      </p:sp>
      <p:grpSp>
        <p:nvGrpSpPr>
          <p:cNvPr id="42043" name="Group 57"/>
          <p:cNvGrpSpPr>
            <a:grpSpLocks/>
          </p:cNvGrpSpPr>
          <p:nvPr/>
        </p:nvGrpSpPr>
        <p:grpSpPr bwMode="auto">
          <a:xfrm>
            <a:off x="9521953" y="1742018"/>
            <a:ext cx="390525" cy="4114800"/>
            <a:chOff x="5558" y="1056"/>
            <a:chExt cx="246" cy="2592"/>
          </a:xfrm>
        </p:grpSpPr>
        <p:sp>
          <p:nvSpPr>
            <p:cNvPr id="42046" name="Line 5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7" name="Line 59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8" name="Line 60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9" name="Line 61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0" name="Text Box 62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h</a:t>
              </a:r>
            </a:p>
          </p:txBody>
        </p:sp>
      </p:grpSp>
      <p:sp>
        <p:nvSpPr>
          <p:cNvPr id="2383935" name="Oval 63"/>
          <p:cNvSpPr>
            <a:spLocks noChangeArrowheads="1"/>
          </p:cNvSpPr>
          <p:nvPr/>
        </p:nvSpPr>
        <p:spPr bwMode="auto">
          <a:xfrm>
            <a:off x="928815" y="5004331"/>
            <a:ext cx="77724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383936" name="Text Box 64"/>
          <p:cNvSpPr txBox="1">
            <a:spLocks noChangeArrowheads="1"/>
          </p:cNvSpPr>
          <p:nvPr/>
        </p:nvSpPr>
        <p:spPr bwMode="auto">
          <a:xfrm>
            <a:off x="9901365" y="4964499"/>
            <a:ext cx="1630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∴ </a:t>
            </a:r>
            <a:r>
              <a:rPr lang="en-US" altLang="zh-TW" sz="3200" i="1" dirty="0"/>
              <a:t>e</a:t>
            </a:r>
            <a:r>
              <a:rPr lang="en-US" altLang="zh-TW" sz="3200" dirty="0"/>
              <a:t>≦2</a:t>
            </a:r>
            <a:r>
              <a:rPr lang="en-US" altLang="zh-TW" sz="3200" i="1" baseline="300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654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83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3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3839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8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928" grpId="0"/>
      <p:bldP spid="2383935" grpId="0" animBg="1"/>
      <p:bldP spid="23839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Number of Internal Nodes (Maximum)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008E3-C18A-4802-8F3A-4045D6889AC5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  <p:graphicFrame>
        <p:nvGraphicFramePr>
          <p:cNvPr id="2384961" name="Object 6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61806622"/>
              </p:ext>
            </p:extLst>
          </p:nvPr>
        </p:nvGraphicFramePr>
        <p:xfrm>
          <a:off x="2189861" y="5829300"/>
          <a:ext cx="6956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方程式" r:id="rId3" imgW="2184120" imgH="203040" progId="Equation.3">
                  <p:embed/>
                </p:oleObj>
              </mc:Choice>
              <mc:Fallback>
                <p:oleObj name="方程式" r:id="rId3" imgW="2184120" imgH="203040" progId="Equation.3">
                  <p:embed/>
                  <p:pic>
                    <p:nvPicPr>
                      <p:cNvPr id="23849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861" y="5829300"/>
                        <a:ext cx="69564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5182299" y="18129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3658299" y="2422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16977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081" name="AutoShape 6"/>
          <p:cNvCxnSpPr>
            <a:cxnSpLocks noChangeShapeType="1"/>
            <a:stCxn id="3078" idx="3"/>
            <a:endCxn id="3079" idx="7"/>
          </p:cNvCxnSpPr>
          <p:nvPr/>
        </p:nvCxnSpPr>
        <p:spPr bwMode="auto">
          <a:xfrm flipH="1">
            <a:off x="3983737" y="2147888"/>
            <a:ext cx="1254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2" name="AutoShape 7"/>
          <p:cNvCxnSpPr>
            <a:cxnSpLocks noChangeShapeType="1"/>
            <a:stCxn id="3096" idx="0"/>
            <a:endCxn id="3078" idx="5"/>
          </p:cNvCxnSpPr>
          <p:nvPr/>
        </p:nvCxnSpPr>
        <p:spPr bwMode="auto">
          <a:xfrm flipH="1" flipV="1">
            <a:off x="5507737" y="2147888"/>
            <a:ext cx="15414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3" name="AutoShape 8"/>
          <p:cNvCxnSpPr>
            <a:cxnSpLocks noChangeShapeType="1"/>
            <a:stCxn id="3086" idx="0"/>
            <a:endCxn id="3079" idx="3"/>
          </p:cNvCxnSpPr>
          <p:nvPr/>
        </p:nvCxnSpPr>
        <p:spPr bwMode="auto">
          <a:xfrm flipV="1">
            <a:off x="2913761" y="2757487"/>
            <a:ext cx="8001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4" name="AutoShape 9"/>
          <p:cNvCxnSpPr>
            <a:cxnSpLocks noChangeShapeType="1"/>
            <a:stCxn id="3091" idx="0"/>
            <a:endCxn id="3079" idx="5"/>
          </p:cNvCxnSpPr>
          <p:nvPr/>
        </p:nvCxnSpPr>
        <p:spPr bwMode="auto">
          <a:xfrm flipH="1" flipV="1">
            <a:off x="3983737" y="2757487"/>
            <a:ext cx="606425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23073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086" name="Oval 11"/>
          <p:cNvSpPr>
            <a:spLocks noChangeArrowheads="1"/>
          </p:cNvSpPr>
          <p:nvPr/>
        </p:nvSpPr>
        <p:spPr bwMode="auto">
          <a:xfrm>
            <a:off x="2723261" y="3154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087" name="AutoShape 12"/>
          <p:cNvCxnSpPr>
            <a:cxnSpLocks noChangeShapeType="1"/>
            <a:stCxn id="3089" idx="0"/>
            <a:endCxn id="3086" idx="3"/>
          </p:cNvCxnSpPr>
          <p:nvPr/>
        </p:nvCxnSpPr>
        <p:spPr bwMode="auto">
          <a:xfrm flipV="1">
            <a:off x="2380362" y="348932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88" name="AutoShape 13"/>
          <p:cNvCxnSpPr>
            <a:cxnSpLocks noChangeShapeType="1"/>
            <a:stCxn id="3090" idx="0"/>
            <a:endCxn id="3086" idx="5"/>
          </p:cNvCxnSpPr>
          <p:nvPr/>
        </p:nvCxnSpPr>
        <p:spPr bwMode="auto">
          <a:xfrm flipH="1" flipV="1">
            <a:off x="3048699" y="348932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89" name="Oval 14"/>
          <p:cNvSpPr>
            <a:spLocks noChangeArrowheads="1"/>
          </p:cNvSpPr>
          <p:nvPr/>
        </p:nvSpPr>
        <p:spPr bwMode="auto">
          <a:xfrm>
            <a:off x="21898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0" name="Oval 15"/>
          <p:cNvSpPr>
            <a:spLocks noChangeArrowheads="1"/>
          </p:cNvSpPr>
          <p:nvPr/>
        </p:nvSpPr>
        <p:spPr bwMode="auto">
          <a:xfrm>
            <a:off x="31804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1" name="Oval 16"/>
          <p:cNvSpPr>
            <a:spLocks noChangeArrowheads="1"/>
          </p:cNvSpPr>
          <p:nvPr/>
        </p:nvSpPr>
        <p:spPr bwMode="auto">
          <a:xfrm>
            <a:off x="4399661" y="3154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092" name="AutoShape 17"/>
          <p:cNvCxnSpPr>
            <a:cxnSpLocks noChangeShapeType="1"/>
            <a:stCxn id="3094" idx="0"/>
            <a:endCxn id="3091" idx="3"/>
          </p:cNvCxnSpPr>
          <p:nvPr/>
        </p:nvCxnSpPr>
        <p:spPr bwMode="auto">
          <a:xfrm flipV="1">
            <a:off x="4056762" y="348932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3" name="AutoShape 18"/>
          <p:cNvCxnSpPr>
            <a:cxnSpLocks noChangeShapeType="1"/>
            <a:stCxn id="3095" idx="0"/>
            <a:endCxn id="3091" idx="5"/>
          </p:cNvCxnSpPr>
          <p:nvPr/>
        </p:nvCxnSpPr>
        <p:spPr bwMode="auto">
          <a:xfrm flipH="1" flipV="1">
            <a:off x="4725099" y="348932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94" name="Oval 19"/>
          <p:cNvSpPr>
            <a:spLocks noChangeArrowheads="1"/>
          </p:cNvSpPr>
          <p:nvPr/>
        </p:nvSpPr>
        <p:spPr bwMode="auto">
          <a:xfrm>
            <a:off x="38662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5" name="Oval 20"/>
          <p:cNvSpPr>
            <a:spLocks noChangeArrowheads="1"/>
          </p:cNvSpPr>
          <p:nvPr/>
        </p:nvSpPr>
        <p:spPr bwMode="auto">
          <a:xfrm>
            <a:off x="48568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096" name="Oval 21"/>
          <p:cNvSpPr>
            <a:spLocks noChangeArrowheads="1"/>
          </p:cNvSpPr>
          <p:nvPr/>
        </p:nvSpPr>
        <p:spPr bwMode="auto">
          <a:xfrm>
            <a:off x="6858699" y="2422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097" name="AutoShape 22"/>
          <p:cNvCxnSpPr>
            <a:cxnSpLocks noChangeShapeType="1"/>
            <a:stCxn id="3099" idx="0"/>
            <a:endCxn id="3096" idx="3"/>
          </p:cNvCxnSpPr>
          <p:nvPr/>
        </p:nvCxnSpPr>
        <p:spPr bwMode="auto">
          <a:xfrm flipV="1">
            <a:off x="6266561" y="2757487"/>
            <a:ext cx="647700" cy="387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8" name="AutoShape 23"/>
          <p:cNvCxnSpPr>
            <a:cxnSpLocks noChangeShapeType="1"/>
            <a:stCxn id="3104" idx="0"/>
            <a:endCxn id="3096" idx="5"/>
          </p:cNvCxnSpPr>
          <p:nvPr/>
        </p:nvCxnSpPr>
        <p:spPr bwMode="auto">
          <a:xfrm flipH="1" flipV="1">
            <a:off x="7184137" y="2757488"/>
            <a:ext cx="7794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99" name="Oval 24"/>
          <p:cNvSpPr>
            <a:spLocks noChangeArrowheads="1"/>
          </p:cNvSpPr>
          <p:nvPr/>
        </p:nvSpPr>
        <p:spPr bwMode="auto">
          <a:xfrm>
            <a:off x="6076061" y="3154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100" name="AutoShape 25"/>
          <p:cNvCxnSpPr>
            <a:cxnSpLocks noChangeShapeType="1"/>
            <a:stCxn id="3102" idx="0"/>
            <a:endCxn id="3099" idx="3"/>
          </p:cNvCxnSpPr>
          <p:nvPr/>
        </p:nvCxnSpPr>
        <p:spPr bwMode="auto">
          <a:xfrm flipV="1">
            <a:off x="5733162" y="3489325"/>
            <a:ext cx="3984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01" name="AutoShape 26"/>
          <p:cNvCxnSpPr>
            <a:cxnSpLocks noChangeShapeType="1"/>
            <a:stCxn id="3103" idx="0"/>
            <a:endCxn id="3099" idx="5"/>
          </p:cNvCxnSpPr>
          <p:nvPr/>
        </p:nvCxnSpPr>
        <p:spPr bwMode="auto">
          <a:xfrm flipH="1" flipV="1">
            <a:off x="6401499" y="3489325"/>
            <a:ext cx="3222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02" name="Oval 27"/>
          <p:cNvSpPr>
            <a:spLocks noChangeArrowheads="1"/>
          </p:cNvSpPr>
          <p:nvPr/>
        </p:nvSpPr>
        <p:spPr bwMode="auto">
          <a:xfrm>
            <a:off x="55426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103" name="Oval 28"/>
          <p:cNvSpPr>
            <a:spLocks noChangeArrowheads="1"/>
          </p:cNvSpPr>
          <p:nvPr/>
        </p:nvSpPr>
        <p:spPr bwMode="auto">
          <a:xfrm>
            <a:off x="6533261" y="391636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104" name="Oval 29"/>
          <p:cNvSpPr>
            <a:spLocks noChangeArrowheads="1"/>
          </p:cNvSpPr>
          <p:nvPr/>
        </p:nvSpPr>
        <p:spPr bwMode="auto">
          <a:xfrm>
            <a:off x="7773099" y="3184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105" name="AutoShape 30"/>
          <p:cNvCxnSpPr>
            <a:cxnSpLocks noChangeShapeType="1"/>
            <a:stCxn id="3107" idx="0"/>
            <a:endCxn id="3104" idx="3"/>
          </p:cNvCxnSpPr>
          <p:nvPr/>
        </p:nvCxnSpPr>
        <p:spPr bwMode="auto">
          <a:xfrm flipV="1">
            <a:off x="7430199" y="3519488"/>
            <a:ext cx="398462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06" name="AutoShape 31"/>
          <p:cNvCxnSpPr>
            <a:cxnSpLocks noChangeShapeType="1"/>
            <a:stCxn id="3108" idx="0"/>
            <a:endCxn id="3104" idx="5"/>
          </p:cNvCxnSpPr>
          <p:nvPr/>
        </p:nvCxnSpPr>
        <p:spPr bwMode="auto">
          <a:xfrm flipH="1" flipV="1">
            <a:off x="8098537" y="3519488"/>
            <a:ext cx="322263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07" name="Oval 32"/>
          <p:cNvSpPr>
            <a:spLocks noChangeArrowheads="1"/>
          </p:cNvSpPr>
          <p:nvPr/>
        </p:nvSpPr>
        <p:spPr bwMode="auto">
          <a:xfrm>
            <a:off x="7239699" y="3946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sp>
        <p:nvSpPr>
          <p:cNvPr id="3108" name="Oval 33"/>
          <p:cNvSpPr>
            <a:spLocks noChangeArrowheads="1"/>
          </p:cNvSpPr>
          <p:nvPr/>
        </p:nvSpPr>
        <p:spPr bwMode="auto">
          <a:xfrm>
            <a:off x="8230299" y="3946525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endParaRPr lang="en-US" altLang="zh-TW" sz="2400">
              <a:latin typeface="Symbol" pitchFamily="18" charset="2"/>
            </a:endParaRPr>
          </a:p>
        </p:txBody>
      </p:sp>
      <p:cxnSp>
        <p:nvCxnSpPr>
          <p:cNvPr id="3109" name="AutoShape 34"/>
          <p:cNvCxnSpPr>
            <a:cxnSpLocks noChangeShapeType="1"/>
            <a:stCxn id="3080" idx="0"/>
          </p:cNvCxnSpPr>
          <p:nvPr/>
        </p:nvCxnSpPr>
        <p:spPr bwMode="auto">
          <a:xfrm flipV="1">
            <a:off x="18882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10" name="AutoShape 35"/>
          <p:cNvCxnSpPr>
            <a:cxnSpLocks noChangeShapeType="1"/>
            <a:stCxn id="3085" idx="0"/>
          </p:cNvCxnSpPr>
          <p:nvPr/>
        </p:nvCxnSpPr>
        <p:spPr bwMode="auto">
          <a:xfrm flipV="1">
            <a:off x="24978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11" name="Rectangle 36"/>
          <p:cNvSpPr>
            <a:spLocks noChangeArrowheads="1"/>
          </p:cNvSpPr>
          <p:nvPr/>
        </p:nvSpPr>
        <p:spPr bwMode="auto">
          <a:xfrm>
            <a:off x="29169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112" name="Rectangle 37"/>
          <p:cNvSpPr>
            <a:spLocks noChangeArrowheads="1"/>
          </p:cNvSpPr>
          <p:nvPr/>
        </p:nvSpPr>
        <p:spPr bwMode="auto">
          <a:xfrm>
            <a:off x="35265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113" name="AutoShape 38"/>
          <p:cNvCxnSpPr>
            <a:cxnSpLocks noChangeShapeType="1"/>
            <a:stCxn id="3111" idx="0"/>
          </p:cNvCxnSpPr>
          <p:nvPr/>
        </p:nvCxnSpPr>
        <p:spPr bwMode="auto">
          <a:xfrm flipV="1">
            <a:off x="31074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14" name="AutoShape 39"/>
          <p:cNvCxnSpPr>
            <a:cxnSpLocks noChangeShapeType="1"/>
            <a:stCxn id="3112" idx="0"/>
          </p:cNvCxnSpPr>
          <p:nvPr/>
        </p:nvCxnSpPr>
        <p:spPr bwMode="auto">
          <a:xfrm flipV="1">
            <a:off x="37170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15" name="Rectangle 40"/>
          <p:cNvSpPr>
            <a:spLocks noChangeArrowheads="1"/>
          </p:cNvSpPr>
          <p:nvPr/>
        </p:nvSpPr>
        <p:spPr bwMode="auto">
          <a:xfrm>
            <a:off x="68031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116" name="Rectangle 41"/>
          <p:cNvSpPr>
            <a:spLocks noChangeArrowheads="1"/>
          </p:cNvSpPr>
          <p:nvPr/>
        </p:nvSpPr>
        <p:spPr bwMode="auto">
          <a:xfrm>
            <a:off x="74127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117" name="AutoShape 42"/>
          <p:cNvCxnSpPr>
            <a:cxnSpLocks noChangeShapeType="1"/>
            <a:stCxn id="3115" idx="0"/>
          </p:cNvCxnSpPr>
          <p:nvPr/>
        </p:nvCxnSpPr>
        <p:spPr bwMode="auto">
          <a:xfrm flipH="1" flipV="1">
            <a:off x="68793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18" name="AutoShape 43"/>
          <p:cNvCxnSpPr>
            <a:cxnSpLocks noChangeShapeType="1"/>
            <a:stCxn id="3116" idx="0"/>
          </p:cNvCxnSpPr>
          <p:nvPr/>
        </p:nvCxnSpPr>
        <p:spPr bwMode="auto">
          <a:xfrm flipH="1" flipV="1">
            <a:off x="74889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19" name="Rectangle 44"/>
          <p:cNvSpPr>
            <a:spLocks noChangeArrowheads="1"/>
          </p:cNvSpPr>
          <p:nvPr/>
        </p:nvSpPr>
        <p:spPr bwMode="auto">
          <a:xfrm>
            <a:off x="80223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sp>
        <p:nvSpPr>
          <p:cNvPr id="3120" name="Rectangle 45"/>
          <p:cNvSpPr>
            <a:spLocks noChangeArrowheads="1"/>
          </p:cNvSpPr>
          <p:nvPr/>
        </p:nvSpPr>
        <p:spPr bwMode="auto">
          <a:xfrm>
            <a:off x="8631936" y="5432425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zh-TW" sz="2400">
              <a:latin typeface="Tahoma" pitchFamily="34" charset="0"/>
            </a:endParaRPr>
          </a:p>
        </p:txBody>
      </p:sp>
      <p:cxnSp>
        <p:nvCxnSpPr>
          <p:cNvPr id="3121" name="AutoShape 46"/>
          <p:cNvCxnSpPr>
            <a:cxnSpLocks noChangeShapeType="1"/>
            <a:stCxn id="3119" idx="0"/>
          </p:cNvCxnSpPr>
          <p:nvPr/>
        </p:nvCxnSpPr>
        <p:spPr bwMode="auto">
          <a:xfrm flipH="1" flipV="1">
            <a:off x="80985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22" name="AutoShape 47"/>
          <p:cNvCxnSpPr>
            <a:cxnSpLocks noChangeShapeType="1"/>
            <a:stCxn id="3120" idx="0"/>
          </p:cNvCxnSpPr>
          <p:nvPr/>
        </p:nvCxnSpPr>
        <p:spPr bwMode="auto">
          <a:xfrm flipH="1" flipV="1">
            <a:off x="8708136" y="5203826"/>
            <a:ext cx="11430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23" name="Text Box 48"/>
          <p:cNvSpPr txBox="1">
            <a:spLocks noChangeArrowheads="1"/>
          </p:cNvSpPr>
          <p:nvPr/>
        </p:nvSpPr>
        <p:spPr bwMode="auto">
          <a:xfrm>
            <a:off x="4745736" y="52038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24" name="Text Box 49"/>
          <p:cNvSpPr txBox="1">
            <a:spLocks noChangeArrowheads="1"/>
          </p:cNvSpPr>
          <p:nvPr/>
        </p:nvSpPr>
        <p:spPr bwMode="auto">
          <a:xfrm>
            <a:off x="5660136" y="52038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25" name="Text Box 50"/>
          <p:cNvSpPr txBox="1">
            <a:spLocks noChangeArrowheads="1"/>
          </p:cNvSpPr>
          <p:nvPr/>
        </p:nvSpPr>
        <p:spPr bwMode="auto">
          <a:xfrm rot="16200000">
            <a:off x="5044980" y="4591843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26" name="Text Box 51"/>
          <p:cNvSpPr txBox="1">
            <a:spLocks noChangeArrowheads="1"/>
          </p:cNvSpPr>
          <p:nvPr/>
        </p:nvSpPr>
        <p:spPr bwMode="auto">
          <a:xfrm>
            <a:off x="9393936" y="16906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0</a:t>
            </a:r>
            <a:endParaRPr lang="en-US" altLang="zh-TW" sz="3200"/>
          </a:p>
        </p:txBody>
      </p:sp>
      <p:sp>
        <p:nvSpPr>
          <p:cNvPr id="3127" name="Text Box 52"/>
          <p:cNvSpPr txBox="1">
            <a:spLocks noChangeArrowheads="1"/>
          </p:cNvSpPr>
          <p:nvPr/>
        </p:nvSpPr>
        <p:spPr bwMode="auto">
          <a:xfrm>
            <a:off x="9393936" y="23002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1</a:t>
            </a:r>
            <a:endParaRPr lang="en-US" altLang="zh-TW" sz="3200"/>
          </a:p>
        </p:txBody>
      </p:sp>
      <p:sp>
        <p:nvSpPr>
          <p:cNvPr id="3128" name="Text Box 53"/>
          <p:cNvSpPr txBox="1">
            <a:spLocks noChangeArrowheads="1"/>
          </p:cNvSpPr>
          <p:nvPr/>
        </p:nvSpPr>
        <p:spPr bwMode="auto">
          <a:xfrm>
            <a:off x="9393936" y="29860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2</a:t>
            </a:r>
            <a:endParaRPr lang="en-US" altLang="zh-TW" sz="3200"/>
          </a:p>
        </p:txBody>
      </p:sp>
      <p:sp>
        <p:nvSpPr>
          <p:cNvPr id="3129" name="Text Box 54"/>
          <p:cNvSpPr txBox="1">
            <a:spLocks noChangeArrowheads="1"/>
          </p:cNvSpPr>
          <p:nvPr/>
        </p:nvSpPr>
        <p:spPr bwMode="auto">
          <a:xfrm>
            <a:off x="9393936" y="3748088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2</a:t>
            </a:r>
            <a:r>
              <a:rPr lang="en-US" altLang="zh-TW" sz="3200" baseline="30000"/>
              <a:t>3</a:t>
            </a:r>
            <a:endParaRPr lang="en-US" altLang="zh-TW" sz="3200"/>
          </a:p>
        </p:txBody>
      </p:sp>
      <p:sp>
        <p:nvSpPr>
          <p:cNvPr id="3130" name="Text Box 55"/>
          <p:cNvSpPr txBox="1">
            <a:spLocks noChangeArrowheads="1"/>
          </p:cNvSpPr>
          <p:nvPr/>
        </p:nvSpPr>
        <p:spPr bwMode="auto">
          <a:xfrm rot="16200000">
            <a:off x="9464580" y="4363243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…</a:t>
            </a:r>
          </a:p>
        </p:txBody>
      </p:sp>
      <p:sp>
        <p:nvSpPr>
          <p:cNvPr id="3131" name="Text Box 56"/>
          <p:cNvSpPr txBox="1">
            <a:spLocks noChangeArrowheads="1"/>
          </p:cNvSpPr>
          <p:nvPr/>
        </p:nvSpPr>
        <p:spPr bwMode="auto">
          <a:xfrm>
            <a:off x="9393936" y="5280025"/>
            <a:ext cx="534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i="1" baseline="30000" dirty="0"/>
              <a:t>h</a:t>
            </a:r>
            <a:endParaRPr lang="en-US" altLang="zh-TW" sz="3200" i="1" dirty="0"/>
          </a:p>
        </p:txBody>
      </p:sp>
      <p:grpSp>
        <p:nvGrpSpPr>
          <p:cNvPr id="3132" name="Group 57"/>
          <p:cNvGrpSpPr>
            <a:grpSpLocks/>
          </p:cNvGrpSpPr>
          <p:nvPr/>
        </p:nvGrpSpPr>
        <p:grpSpPr bwMode="auto">
          <a:xfrm>
            <a:off x="10079737" y="1766887"/>
            <a:ext cx="390525" cy="4114800"/>
            <a:chOff x="5558" y="1056"/>
            <a:chExt cx="246" cy="2592"/>
          </a:xfrm>
        </p:grpSpPr>
        <p:sp>
          <p:nvSpPr>
            <p:cNvPr id="3135" name="Line 5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Line 59"/>
            <p:cNvSpPr>
              <a:spLocks noChangeShapeType="1"/>
            </p:cNvSpPr>
            <p:nvPr/>
          </p:nvSpPr>
          <p:spPr bwMode="auto">
            <a:xfrm>
              <a:off x="5616" y="364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Line 60"/>
            <p:cNvSpPr>
              <a:spLocks noChangeShapeType="1"/>
            </p:cNvSpPr>
            <p:nvPr/>
          </p:nvSpPr>
          <p:spPr bwMode="auto">
            <a:xfrm>
              <a:off x="5664" y="1056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Line 61"/>
            <p:cNvSpPr>
              <a:spLocks noChangeShapeType="1"/>
            </p:cNvSpPr>
            <p:nvPr/>
          </p:nvSpPr>
          <p:spPr bwMode="auto">
            <a:xfrm>
              <a:off x="5664" y="2640"/>
              <a:ext cx="0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Text Box 62"/>
            <p:cNvSpPr txBox="1">
              <a:spLocks noChangeArrowheads="1"/>
            </p:cNvSpPr>
            <p:nvPr/>
          </p:nvSpPr>
          <p:spPr bwMode="auto">
            <a:xfrm>
              <a:off x="5558" y="2172"/>
              <a:ext cx="2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 dirty="0"/>
                <a:t>h</a:t>
              </a:r>
            </a:p>
          </p:txBody>
        </p:sp>
      </p:grpSp>
      <p:sp>
        <p:nvSpPr>
          <p:cNvPr id="2384959" name="AutoShape 63"/>
          <p:cNvSpPr>
            <a:spLocks noChangeArrowheads="1"/>
          </p:cNvSpPr>
          <p:nvPr/>
        </p:nvSpPr>
        <p:spPr bwMode="auto">
          <a:xfrm rot="10800000">
            <a:off x="1469136" y="1766887"/>
            <a:ext cx="7924800" cy="35131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84960" name="Text Box 64"/>
          <p:cNvSpPr txBox="1">
            <a:spLocks noChangeArrowheads="1"/>
          </p:cNvSpPr>
          <p:nvPr/>
        </p:nvSpPr>
        <p:spPr bwMode="auto">
          <a:xfrm>
            <a:off x="9393936" y="4822825"/>
            <a:ext cx="757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i="1" baseline="30000" dirty="0"/>
              <a:t>h</a:t>
            </a:r>
            <a:r>
              <a:rPr lang="en-US" altLang="zh-TW" sz="3200" baseline="30000" dirty="0"/>
              <a:t>-1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498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84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4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4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8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4959" grpId="0" animBg="1"/>
      <p:bldP spid="23849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6B091-5208-4ABD-A964-646239B351C9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Taking the Logarithm</a:t>
            </a:r>
          </a:p>
        </p:txBody>
      </p:sp>
      <p:sp>
        <p:nvSpPr>
          <p:cNvPr id="238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700808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Recall that</a:t>
            </a:r>
            <a:r>
              <a:rPr lang="en-US" altLang="zh-TW" b="1" i="1" dirty="0" smtClean="0">
                <a:ea typeface="新細明體" pitchFamily="18" charset="-120"/>
              </a:rPr>
              <a:t> h</a:t>
            </a:r>
            <a:r>
              <a:rPr lang="en-US" altLang="zh-TW" dirty="0" smtClean="0">
                <a:ea typeface="新細明體" pitchFamily="18" charset="-120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Consider </a:t>
            </a: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Consider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Hence, log(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+1)-1 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</p:txBody>
      </p:sp>
      <p:graphicFrame>
        <p:nvGraphicFramePr>
          <p:cNvPr id="238592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82359128"/>
              </p:ext>
            </p:extLst>
          </p:nvPr>
        </p:nvGraphicFramePr>
        <p:xfrm>
          <a:off x="5180203" y="3681712"/>
          <a:ext cx="35194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方程式" r:id="rId3" imgW="1460160" imgH="228600" progId="Equation.3">
                  <p:embed/>
                </p:oleObj>
              </mc:Choice>
              <mc:Fallback>
                <p:oleObj name="方程式" r:id="rId3" imgW="1460160" imgH="228600" progId="Equation.3">
                  <p:embed/>
                  <p:pic>
                    <p:nvPicPr>
                      <p:cNvPr id="2385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03" y="3681712"/>
                        <a:ext cx="351948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7688195"/>
              </p:ext>
            </p:extLst>
          </p:nvPr>
        </p:nvGraphicFramePr>
        <p:xfrm>
          <a:off x="3543491" y="3721400"/>
          <a:ext cx="157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2385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491" y="3721400"/>
                        <a:ext cx="1574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6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84950446"/>
              </p:ext>
            </p:extLst>
          </p:nvPr>
        </p:nvGraphicFramePr>
        <p:xfrm>
          <a:off x="5184966" y="4245274"/>
          <a:ext cx="3929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方程式" r:id="rId7" imgW="1638000" imgH="203040" progId="Equation.3">
                  <p:embed/>
                </p:oleObj>
              </mc:Choice>
              <mc:Fallback>
                <p:oleObj name="方程式" r:id="rId7" imgW="1638000" imgH="203040" progId="Equation.3">
                  <p:embed/>
                  <p:pic>
                    <p:nvPicPr>
                      <p:cNvPr id="2385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966" y="4245274"/>
                        <a:ext cx="39290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81868"/>
              </p:ext>
            </p:extLst>
          </p:nvPr>
        </p:nvGraphicFramePr>
        <p:xfrm>
          <a:off x="5180203" y="4739412"/>
          <a:ext cx="3049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方程式" r:id="rId9" imgW="1231560" imgH="203040" progId="Equation.3">
                  <p:embed/>
                </p:oleObj>
              </mc:Choice>
              <mc:Fallback>
                <p:oleObj name="方程式" r:id="rId9" imgW="1231560" imgH="203040" progId="Equation.3">
                  <p:embed/>
                  <p:pic>
                    <p:nvPicPr>
                      <p:cNvPr id="2385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03" y="4739412"/>
                        <a:ext cx="30495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96738"/>
              </p:ext>
            </p:extLst>
          </p:nvPr>
        </p:nvGraphicFramePr>
        <p:xfrm>
          <a:off x="5180203" y="5196612"/>
          <a:ext cx="2987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方程式" r:id="rId11" imgW="1231560" imgH="203040" progId="Equation.3">
                  <p:embed/>
                </p:oleObj>
              </mc:Choice>
              <mc:Fallback>
                <p:oleObj name="方程式" r:id="rId11" imgW="1231560" imgH="203040" progId="Equation.3">
                  <p:embed/>
                  <p:pic>
                    <p:nvPicPr>
                      <p:cNvPr id="2385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203" y="5196612"/>
                        <a:ext cx="29876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40500" y="2743200"/>
            <a:ext cx="3266550" cy="457200"/>
            <a:chOff x="2044" y="3312"/>
            <a:chExt cx="2074" cy="292"/>
          </a:xfrm>
        </p:grpSpPr>
        <p:graphicFrame>
          <p:nvGraphicFramePr>
            <p:cNvPr id="4103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907" y="3312"/>
            <a:ext cx="121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方程式" r:id="rId13" imgW="736560" imgH="177480" progId="Equation.3">
                    <p:embed/>
                  </p:oleObj>
                </mc:Choice>
                <mc:Fallback>
                  <p:oleObj name="方程式" r:id="rId13" imgW="736560" imgH="177480" progId="Equation.3">
                    <p:embed/>
                    <p:pic>
                      <p:nvPicPr>
                        <p:cNvPr id="41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3312"/>
                          <a:ext cx="1211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2044" y="3312"/>
            <a:ext cx="89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方程式" r:id="rId15" imgW="558720" imgH="177480" progId="Equation.3">
                    <p:embed/>
                  </p:oleObj>
                </mc:Choice>
                <mc:Fallback>
                  <p:oleObj name="方程式" r:id="rId15" imgW="558720" imgH="177480" progId="Equation.3">
                    <p:embed/>
                    <p:pic>
                      <p:nvPicPr>
                        <p:cNvPr id="410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3312"/>
                          <a:ext cx="899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33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38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8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8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8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8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8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Terminology (1) </a:t>
            </a:r>
          </a:p>
        </p:txBody>
      </p:sp>
      <p:sp>
        <p:nvSpPr>
          <p:cNvPr id="232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tree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a set of nodes with </a:t>
            </a:r>
            <a:r>
              <a:rPr lang="en-US" altLang="zh-TW" i="1" dirty="0" smtClean="0"/>
              <a:t>parent-child</a:t>
            </a:r>
            <a:r>
              <a:rPr lang="en-US" altLang="zh-TW" dirty="0" smtClean="0"/>
              <a:t> relation and satisfies the following properties:</a:t>
            </a:r>
          </a:p>
          <a:p>
            <a:pPr lvl="1" eaLnBrk="1" hangingPunct="1"/>
            <a:r>
              <a:rPr lang="en-US" altLang="zh-TW" dirty="0" smtClean="0"/>
              <a:t>If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nonempty, it has a special node,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which has no parent</a:t>
            </a:r>
          </a:p>
          <a:p>
            <a:pPr lvl="1" eaLnBrk="1" hangingPunct="1"/>
            <a:r>
              <a:rPr lang="en-US" altLang="zh-TW" dirty="0" smtClean="0"/>
              <a:t>Each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in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different from the root has a unique parent </a:t>
            </a:r>
            <a:r>
              <a:rPr lang="en-US" altLang="zh-TW" b="1" i="1" dirty="0" smtClean="0"/>
              <a:t>w</a:t>
            </a:r>
            <a:r>
              <a:rPr lang="en-US" altLang="zh-TW" dirty="0" smtClean="0"/>
              <a:t> and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a child of </a:t>
            </a:r>
            <a:r>
              <a:rPr lang="en-US" altLang="zh-TW" b="1" i="1" dirty="0" smtClean="0"/>
              <a:t>w</a:t>
            </a:r>
          </a:p>
          <a:p>
            <a:pPr eaLnBrk="1" hangingPunct="1"/>
            <a:r>
              <a:rPr lang="en-US" altLang="zh-TW" dirty="0" smtClean="0"/>
              <a:t>Nodes having the same parent are </a:t>
            </a:r>
            <a:r>
              <a:rPr lang="en-US" altLang="zh-TW" b="1" i="1" dirty="0" smtClean="0">
                <a:solidFill>
                  <a:srgbClr val="FF0000"/>
                </a:solidFill>
              </a:rPr>
              <a:t>siblings</a:t>
            </a:r>
            <a:r>
              <a:rPr lang="en-US" altLang="zh-TW" b="1" i="1" dirty="0" smtClean="0"/>
              <a:t>.</a:t>
            </a:r>
          </a:p>
          <a:p>
            <a:pPr eaLnBrk="1" hangingPunct="1"/>
            <a:r>
              <a:rPr lang="en-US" altLang="zh-TW" dirty="0" smtClean="0"/>
              <a:t>Node (</a:t>
            </a:r>
            <a:r>
              <a:rPr lang="en-US" altLang="zh-TW" b="1" i="1" dirty="0" smtClean="0">
                <a:solidFill>
                  <a:srgbClr val="FF0000"/>
                </a:solidFill>
              </a:rPr>
              <a:t>leaf</a:t>
            </a:r>
            <a:r>
              <a:rPr lang="en-US" altLang="zh-TW" dirty="0" smtClean="0"/>
              <a:t>) having no children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external</a:t>
            </a:r>
          </a:p>
          <a:p>
            <a:pPr eaLnBrk="1" hangingPunct="1"/>
            <a:r>
              <a:rPr lang="en-US" altLang="zh-TW" dirty="0" smtClean="0"/>
              <a:t>Node having child(</a:t>
            </a:r>
            <a:r>
              <a:rPr lang="en-US" altLang="zh-TW" dirty="0" err="1" smtClean="0"/>
              <a:t>ren</a:t>
            </a:r>
            <a:r>
              <a:rPr lang="en-US" altLang="zh-TW" dirty="0" smtClean="0"/>
              <a:t>)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internal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F98ED-BB30-4B52-8520-63624FB13F67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784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2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2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2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2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2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Properties of Proper Binary Trees</a:t>
            </a:r>
          </a:p>
        </p:txBody>
      </p:sp>
      <p:sp>
        <p:nvSpPr>
          <p:cNvPr id="238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Suppose </a:t>
            </a:r>
            <a:r>
              <a:rPr lang="en-US" altLang="zh-TW" b="1" i="1" dirty="0" smtClean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 is a proper binary tree and let </a:t>
            </a:r>
            <a:r>
              <a:rPr lang="en-US" altLang="zh-TW" b="1" i="1" dirty="0" smtClean="0">
                <a:ea typeface="新細明體" pitchFamily="18" charset="-120"/>
              </a:rPr>
              <a:t>n, e, </a:t>
            </a:r>
            <a:r>
              <a:rPr lang="en-US" altLang="zh-TW" b="1" i="1" dirty="0" err="1" smtClean="0">
                <a:ea typeface="新細明體" pitchFamily="18" charset="-120"/>
              </a:rPr>
              <a:t>i</a:t>
            </a:r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</a:t>
            </a:r>
            <a:r>
              <a:rPr lang="en-US" altLang="zh-TW" b="1" i="1" dirty="0" smtClean="0">
                <a:ea typeface="新細明體" pitchFamily="18" charset="-120"/>
              </a:rPr>
              <a:t> h </a:t>
            </a:r>
            <a:r>
              <a:rPr lang="en-US" altLang="zh-TW" dirty="0" smtClean="0">
                <a:ea typeface="新細明體" pitchFamily="18" charset="-120"/>
              </a:rPr>
              <a:t>denote the number of nodes, number of external nodes, number of internal nodes, and height of </a:t>
            </a:r>
            <a:r>
              <a:rPr lang="en-US" altLang="zh-TW" b="1" i="1" dirty="0" smtClean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, respectively. Then</a:t>
            </a:r>
          </a:p>
          <a:p>
            <a:pPr lvl="1" eaLnBrk="1" hangingPunct="1"/>
            <a:r>
              <a:rPr lang="en-US" altLang="zh-TW" b="1" i="1" dirty="0" smtClean="0">
                <a:ea typeface="新細明體" pitchFamily="18" charset="-120"/>
              </a:rPr>
              <a:t>2h</a:t>
            </a:r>
            <a:r>
              <a:rPr lang="en-US" altLang="zh-TW" dirty="0" smtClean="0">
                <a:ea typeface="新細明體" pitchFamily="18" charset="-120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+1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/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+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1 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</a:p>
          <a:p>
            <a:pPr lvl="1" eaLnBrk="1" hangingPunct="1"/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</a:t>
            </a:r>
            <a:r>
              <a:rPr lang="en-US" altLang="zh-TW" b="1" i="1" dirty="0" err="1" smtClean="0"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2</a:t>
            </a:r>
            <a:r>
              <a:rPr lang="en-US" altLang="zh-TW" b="1" i="1" baseline="30000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log(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+1)-1 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h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(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-1)/2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+1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0BD797-62EF-45DD-8F07-65D1C53E83D2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8686800" y="3039682"/>
            <a:ext cx="2667000" cy="1600200"/>
            <a:chOff x="3888" y="2016"/>
            <a:chExt cx="1680" cy="1008"/>
          </a:xfrm>
        </p:grpSpPr>
        <p:sp>
          <p:nvSpPr>
            <p:cNvPr id="43029" name="Oval 5"/>
            <p:cNvSpPr>
              <a:spLocks noChangeArrowheads="1"/>
            </p:cNvSpPr>
            <p:nvPr/>
          </p:nvSpPr>
          <p:spPr bwMode="auto">
            <a:xfrm>
              <a:off x="4608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3030" name="Oval 6"/>
            <p:cNvSpPr>
              <a:spLocks noChangeArrowheads="1"/>
            </p:cNvSpPr>
            <p:nvPr/>
          </p:nvSpPr>
          <p:spPr bwMode="auto">
            <a:xfrm>
              <a:off x="508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31" name="Oval 7"/>
            <p:cNvSpPr>
              <a:spLocks noChangeArrowheads="1"/>
            </p:cNvSpPr>
            <p:nvPr/>
          </p:nvSpPr>
          <p:spPr bwMode="auto">
            <a:xfrm>
              <a:off x="4128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3032" name="Rectangle 8"/>
            <p:cNvSpPr>
              <a:spLocks noChangeArrowheads="1"/>
            </p:cNvSpPr>
            <p:nvPr/>
          </p:nvSpPr>
          <p:spPr bwMode="auto">
            <a:xfrm>
              <a:off x="388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33" name="Rectangle 9"/>
            <p:cNvSpPr>
              <a:spLocks noChangeArrowheads="1"/>
            </p:cNvSpPr>
            <p:nvPr/>
          </p:nvSpPr>
          <p:spPr bwMode="auto">
            <a:xfrm>
              <a:off x="484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34" name="Rectangle 10"/>
            <p:cNvSpPr>
              <a:spLocks noChangeArrowheads="1"/>
            </p:cNvSpPr>
            <p:nvPr/>
          </p:nvSpPr>
          <p:spPr bwMode="auto">
            <a:xfrm>
              <a:off x="532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35" name="AutoShape 11"/>
            <p:cNvCxnSpPr>
              <a:cxnSpLocks noChangeShapeType="1"/>
              <a:stCxn id="43029" idx="3"/>
              <a:endCxn id="43031" idx="7"/>
            </p:cNvCxnSpPr>
            <p:nvPr/>
          </p:nvCxnSpPr>
          <p:spPr bwMode="auto">
            <a:xfrm flipH="1">
              <a:off x="433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AutoShape 12"/>
            <p:cNvCxnSpPr>
              <a:cxnSpLocks noChangeShapeType="1"/>
              <a:stCxn id="43030" idx="1"/>
              <a:endCxn id="43029" idx="5"/>
            </p:cNvCxnSpPr>
            <p:nvPr/>
          </p:nvCxnSpPr>
          <p:spPr bwMode="auto">
            <a:xfrm flipH="1" flipV="1">
              <a:off x="4813" y="222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AutoShape 13"/>
            <p:cNvCxnSpPr>
              <a:cxnSpLocks noChangeShapeType="1"/>
              <a:stCxn id="43034" idx="0"/>
              <a:endCxn id="43030" idx="5"/>
            </p:cNvCxnSpPr>
            <p:nvPr/>
          </p:nvCxnSpPr>
          <p:spPr bwMode="auto">
            <a:xfrm flipH="1" flipV="1">
              <a:off x="529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AutoShape 14"/>
            <p:cNvCxnSpPr>
              <a:cxnSpLocks noChangeShapeType="1"/>
              <a:stCxn id="43033" idx="0"/>
              <a:endCxn id="43030" idx="3"/>
            </p:cNvCxnSpPr>
            <p:nvPr/>
          </p:nvCxnSpPr>
          <p:spPr bwMode="auto">
            <a:xfrm flipV="1">
              <a:off x="496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9" name="AutoShape 15"/>
            <p:cNvCxnSpPr>
              <a:cxnSpLocks noChangeShapeType="1"/>
              <a:stCxn id="43032" idx="0"/>
              <a:endCxn id="43031" idx="3"/>
            </p:cNvCxnSpPr>
            <p:nvPr/>
          </p:nvCxnSpPr>
          <p:spPr bwMode="auto">
            <a:xfrm flipV="1">
              <a:off x="4008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40" name="AutoShape 16"/>
            <p:cNvCxnSpPr>
              <a:cxnSpLocks noChangeShapeType="1"/>
              <a:stCxn id="43041" idx="0"/>
              <a:endCxn id="43031" idx="5"/>
            </p:cNvCxnSpPr>
            <p:nvPr/>
          </p:nvCxnSpPr>
          <p:spPr bwMode="auto">
            <a:xfrm flipH="1" flipV="1">
              <a:off x="4333" y="261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41" name="Rectangle 17"/>
            <p:cNvSpPr>
              <a:spLocks noChangeArrowheads="1"/>
            </p:cNvSpPr>
            <p:nvPr/>
          </p:nvSpPr>
          <p:spPr bwMode="auto">
            <a:xfrm>
              <a:off x="4368" y="278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</p:grpSp>
      <p:grpSp>
        <p:nvGrpSpPr>
          <p:cNvPr id="43015" name="Group 18"/>
          <p:cNvGrpSpPr>
            <a:grpSpLocks/>
          </p:cNvGrpSpPr>
          <p:nvPr/>
        </p:nvGrpSpPr>
        <p:grpSpPr bwMode="auto">
          <a:xfrm flipH="1">
            <a:off x="5843016" y="2791619"/>
            <a:ext cx="2311400" cy="2286000"/>
            <a:chOff x="2064" y="2256"/>
            <a:chExt cx="1456" cy="1440"/>
          </a:xfrm>
        </p:grpSpPr>
        <p:sp>
          <p:nvSpPr>
            <p:cNvPr id="43016" name="Oval 19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43017" name="Oval 20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18" name="Rectangle 21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19" name="AutoShape 22"/>
            <p:cNvCxnSpPr>
              <a:cxnSpLocks noChangeShapeType="1"/>
              <a:stCxn id="43017" idx="1"/>
              <a:endCxn id="43016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0" name="AutoShape 23"/>
            <p:cNvCxnSpPr>
              <a:cxnSpLocks noChangeShapeType="1"/>
              <a:stCxn id="43024" idx="1"/>
              <a:endCxn id="43017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1" name="AutoShape 24"/>
            <p:cNvCxnSpPr>
              <a:cxnSpLocks noChangeShapeType="1"/>
              <a:stCxn id="43018" idx="0"/>
              <a:endCxn id="43017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2" name="Rectangle 25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23" name="AutoShape 26"/>
            <p:cNvCxnSpPr>
              <a:cxnSpLocks noChangeShapeType="1"/>
              <a:stCxn id="43022" idx="0"/>
              <a:endCxn id="43016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4" name="Oval 27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43025" name="Rectangle 28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43026" name="Rectangle 29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43027" name="AutoShape 30"/>
            <p:cNvCxnSpPr>
              <a:cxnSpLocks noChangeShapeType="1"/>
              <a:stCxn id="43026" idx="0"/>
              <a:endCxn id="43024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AutoShape 31"/>
            <p:cNvCxnSpPr>
              <a:cxnSpLocks noChangeShapeType="1"/>
              <a:stCxn id="43025" idx="0"/>
              <a:endCxn id="43024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9484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8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8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8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8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Linked Structure for Binary Trees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en-US" altLang="zh-TW" smtClean="0"/>
              <a:t>A natural way to realize a binary tree </a:t>
            </a:r>
            <a:r>
              <a:rPr lang="en-US" altLang="zh-TW" b="1" i="1" smtClean="0"/>
              <a:t>T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altLang="zh-TW" smtClean="0">
                <a:ea typeface="新細明體" pitchFamily="18" charset="-120"/>
              </a:rPr>
              <a:t>A node in </a:t>
            </a:r>
            <a:r>
              <a:rPr lang="en-US" altLang="zh-TW" b="1" i="1" smtClean="0">
                <a:ea typeface="新細明體" pitchFamily="18" charset="-120"/>
              </a:rPr>
              <a:t>T</a:t>
            </a:r>
            <a:r>
              <a:rPr lang="en-US" altLang="zh-TW" smtClean="0">
                <a:ea typeface="新細明體" pitchFamily="18" charset="-120"/>
              </a:rPr>
              <a:t> is represented by an object storing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 smtClean="0">
                <a:ea typeface="新細明體" pitchFamily="18" charset="-120"/>
              </a:rPr>
              <a:t>Element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 smtClean="0">
                <a:ea typeface="新細明體" pitchFamily="18" charset="-120"/>
              </a:rPr>
              <a:t>Parent node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 smtClean="0">
                <a:ea typeface="新細明體" pitchFamily="18" charset="-120"/>
              </a:rPr>
              <a:t>Left child node</a:t>
            </a:r>
          </a:p>
          <a:p>
            <a:pPr lvl="1" eaLnBrk="1" hangingPunct="1">
              <a:buFont typeface="Times New Roman" pitchFamily="18" charset="0"/>
              <a:buChar char="•"/>
            </a:pPr>
            <a:r>
              <a:rPr lang="en-US" altLang="zh-TW" smtClean="0">
                <a:ea typeface="新細明體" pitchFamily="18" charset="-120"/>
              </a:rPr>
              <a:t>Right child node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altLang="zh-TW" smtClean="0">
                <a:ea typeface="新細明體" pitchFamily="18" charset="-120"/>
              </a:rPr>
              <a:t>Node objects implement the Position ADT</a:t>
            </a:r>
            <a:endParaRPr lang="en-US" altLang="zh-TW" smtClean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917EE9-ECC7-472B-A4C6-C35E27AC276D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066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Tree using Linked Structure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D3919-8FE5-433B-A667-CCC110A22B33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1" y="4191001"/>
            <a:ext cx="2938463" cy="2100263"/>
            <a:chOff x="864" y="2592"/>
            <a:chExt cx="1851" cy="1323"/>
          </a:xfrm>
        </p:grpSpPr>
        <p:sp>
          <p:nvSpPr>
            <p:cNvPr id="45126" name="Oval 4"/>
            <p:cNvSpPr>
              <a:spLocks noChangeArrowheads="1"/>
            </p:cNvSpPr>
            <p:nvPr/>
          </p:nvSpPr>
          <p:spPr bwMode="auto"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eaLnBrk="1" hangingPunct="1"/>
              <a:r>
                <a:rPr lang="en-US" altLang="zh-TW" sz="24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 altLang="zh-TW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5127" name="Oval 5"/>
            <p:cNvSpPr>
              <a:spLocks noChangeArrowheads="1"/>
            </p:cNvSpPr>
            <p:nvPr/>
          </p:nvSpPr>
          <p:spPr bwMode="auto"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45128" name="Rectangle 6"/>
            <p:cNvSpPr>
              <a:spLocks noChangeArrowheads="1"/>
            </p:cNvSpPr>
            <p:nvPr/>
          </p:nvSpPr>
          <p:spPr bwMode="auto">
            <a:xfrm>
              <a:off x="864" y="3024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45129" name="Rectangle 7"/>
            <p:cNvSpPr>
              <a:spLocks noChangeArrowheads="1"/>
            </p:cNvSpPr>
            <p:nvPr/>
          </p:nvSpPr>
          <p:spPr bwMode="auto">
            <a:xfrm>
              <a:off x="1488" y="360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45130" name="Rectangle 8"/>
            <p:cNvSpPr>
              <a:spLocks noChangeArrowheads="1"/>
            </p:cNvSpPr>
            <p:nvPr/>
          </p:nvSpPr>
          <p:spPr bwMode="auto">
            <a:xfrm>
              <a:off x="2400" y="3600"/>
              <a:ext cx="315" cy="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45131" name="AutoShape 9"/>
            <p:cNvCxnSpPr>
              <a:cxnSpLocks noChangeShapeType="1"/>
              <a:stCxn id="45130" idx="0"/>
              <a:endCxn id="45127" idx="5"/>
            </p:cNvCxnSpPr>
            <p:nvPr/>
          </p:nvCxnSpPr>
          <p:spPr bwMode="auto">
            <a:xfrm flipH="1" flipV="1">
              <a:off x="2213" y="3333"/>
              <a:ext cx="34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32" name="AutoShape 10"/>
            <p:cNvCxnSpPr>
              <a:cxnSpLocks noChangeShapeType="1"/>
              <a:stCxn id="45129" idx="0"/>
              <a:endCxn id="45127" idx="3"/>
            </p:cNvCxnSpPr>
            <p:nvPr/>
          </p:nvCxnSpPr>
          <p:spPr bwMode="auto">
            <a:xfrm flipV="1">
              <a:off x="1646" y="3333"/>
              <a:ext cx="343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33" name="AutoShape 11"/>
            <p:cNvCxnSpPr>
              <a:cxnSpLocks noChangeShapeType="1"/>
              <a:stCxn id="45128" idx="0"/>
              <a:endCxn id="45126" idx="3"/>
            </p:cNvCxnSpPr>
            <p:nvPr/>
          </p:nvCxnSpPr>
          <p:spPr bwMode="auto">
            <a:xfrm flipV="1">
              <a:off x="1022" y="2867"/>
              <a:ext cx="416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134" name="AutoShape 12"/>
            <p:cNvCxnSpPr>
              <a:cxnSpLocks noChangeShapeType="1"/>
              <a:stCxn id="45127" idx="0"/>
              <a:endCxn id="45126" idx="5"/>
            </p:cNvCxnSpPr>
            <p:nvPr/>
          </p:nvCxnSpPr>
          <p:spPr bwMode="auto">
            <a:xfrm flipH="1" flipV="1">
              <a:off x="1662" y="2867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1" y="1905000"/>
            <a:ext cx="4765675" cy="4419600"/>
            <a:chOff x="2470" y="1116"/>
            <a:chExt cx="3002" cy="2784"/>
          </a:xfrm>
        </p:grpSpPr>
        <p:grpSp>
          <p:nvGrpSpPr>
            <p:cNvPr id="45076" name="Group 14"/>
            <p:cNvGrpSpPr>
              <a:grpSpLocks/>
            </p:cNvGrpSpPr>
            <p:nvPr/>
          </p:nvGrpSpPr>
          <p:grpSpPr bwMode="auto"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45123" name="AutoShape 1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4" name="Rectangle 1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5" name="Line 1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45077" name="Group 18"/>
            <p:cNvGrpSpPr>
              <a:grpSpLocks/>
            </p:cNvGrpSpPr>
            <p:nvPr/>
          </p:nvGrpSpPr>
          <p:grpSpPr bwMode="auto"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45120" name="AutoShape 19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1" name="Rectangle 20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22" name="Line 21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45080" name="Group 24"/>
            <p:cNvGrpSpPr>
              <a:grpSpLocks/>
            </p:cNvGrpSpPr>
            <p:nvPr/>
          </p:nvGrpSpPr>
          <p:grpSpPr bwMode="auto"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45117" name="AutoShape 2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8" name="Rectangle 2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9" name="Line 2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45081" name="Group 28"/>
            <p:cNvGrpSpPr>
              <a:grpSpLocks/>
            </p:cNvGrpSpPr>
            <p:nvPr/>
          </p:nvGrpSpPr>
          <p:grpSpPr bwMode="auto"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45114" name="AutoShape 29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5" name="Rectangle 30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6" name="Line 31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082" name="Text Box 32"/>
            <p:cNvSpPr txBox="1">
              <a:spLocks noChangeArrowheads="1"/>
            </p:cNvSpPr>
            <p:nvPr/>
          </p:nvSpPr>
          <p:spPr bwMode="auto"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45083" name="Text Box 33"/>
            <p:cNvSpPr txBox="1">
              <a:spLocks noChangeArrowheads="1"/>
            </p:cNvSpPr>
            <p:nvPr/>
          </p:nvSpPr>
          <p:spPr bwMode="auto">
            <a:xfrm>
              <a:off x="3750" y="3139"/>
              <a:ext cx="248" cy="25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45084" name="Group 34"/>
            <p:cNvGrpSpPr>
              <a:grpSpLocks/>
            </p:cNvGrpSpPr>
            <p:nvPr/>
          </p:nvGrpSpPr>
          <p:grpSpPr bwMode="auto"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45111" name="AutoShape 3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2" name="Rectangle 3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113" name="Line 3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5085" name="Text Box 38"/>
            <p:cNvSpPr txBox="1">
              <a:spLocks noChangeArrowheads="1"/>
            </p:cNvSpPr>
            <p:nvPr/>
          </p:nvSpPr>
          <p:spPr bwMode="auto"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45086" name="Text Box 39"/>
            <p:cNvSpPr txBox="1">
              <a:spLocks noChangeArrowheads="1"/>
            </p:cNvSpPr>
            <p:nvPr/>
          </p:nvSpPr>
          <p:spPr bwMode="auto"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45087" name="Group 40"/>
            <p:cNvGrpSpPr>
              <a:grpSpLocks/>
            </p:cNvGrpSpPr>
            <p:nvPr/>
          </p:nvGrpSpPr>
          <p:grpSpPr bwMode="auto"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45109" name="Text Box 41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B</a:t>
                </a:r>
              </a:p>
            </p:txBody>
          </p:sp>
          <p:cxnSp>
            <p:nvCxnSpPr>
              <p:cNvPr id="45110" name="AutoShape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88" name="Group 43"/>
            <p:cNvGrpSpPr>
              <a:grpSpLocks/>
            </p:cNvGrpSpPr>
            <p:nvPr/>
          </p:nvGrpSpPr>
          <p:grpSpPr bwMode="auto">
            <a:xfrm>
              <a:off x="2782" y="2400"/>
              <a:ext cx="213" cy="540"/>
              <a:chOff x="3502" y="1440"/>
              <a:chExt cx="213" cy="540"/>
            </a:xfrm>
          </p:grpSpPr>
          <p:sp>
            <p:nvSpPr>
              <p:cNvPr id="45107" name="Text Box 44"/>
              <p:cNvSpPr txBox="1">
                <a:spLocks noChangeArrowheads="1"/>
              </p:cNvSpPr>
              <p:nvPr/>
            </p:nvSpPr>
            <p:spPr bwMode="auto">
              <a:xfrm>
                <a:off x="3502" y="1728"/>
                <a:ext cx="21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A</a:t>
                </a:r>
              </a:p>
            </p:txBody>
          </p:sp>
          <p:cxnSp>
            <p:nvCxnSpPr>
              <p:cNvPr id="45108" name="AutoShape 45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89" name="Group 46"/>
            <p:cNvGrpSpPr>
              <a:grpSpLocks/>
            </p:cNvGrpSpPr>
            <p:nvPr/>
          </p:nvGrpSpPr>
          <p:grpSpPr bwMode="auto"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45105" name="Text Box 47"/>
              <p:cNvSpPr txBox="1">
                <a:spLocks noChangeArrowheads="1"/>
              </p:cNvSpPr>
              <p:nvPr/>
            </p:nvSpPr>
            <p:spPr bwMode="auto"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D</a:t>
                </a:r>
              </a:p>
            </p:txBody>
          </p:sp>
          <p:cxnSp>
            <p:nvCxnSpPr>
              <p:cNvPr id="45106" name="AutoShape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90" name="Group 49"/>
            <p:cNvGrpSpPr>
              <a:grpSpLocks/>
            </p:cNvGrpSpPr>
            <p:nvPr/>
          </p:nvGrpSpPr>
          <p:grpSpPr bwMode="auto">
            <a:xfrm>
              <a:off x="3490" y="3360"/>
              <a:ext cx="213" cy="540"/>
              <a:chOff x="3502" y="1440"/>
              <a:chExt cx="213" cy="540"/>
            </a:xfrm>
          </p:grpSpPr>
          <p:sp>
            <p:nvSpPr>
              <p:cNvPr id="45103" name="Text Box 50"/>
              <p:cNvSpPr txBox="1">
                <a:spLocks noChangeArrowheads="1"/>
              </p:cNvSpPr>
              <p:nvPr/>
            </p:nvSpPr>
            <p:spPr bwMode="auto">
              <a:xfrm>
                <a:off x="3502" y="1728"/>
                <a:ext cx="21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C</a:t>
                </a:r>
              </a:p>
            </p:txBody>
          </p:sp>
          <p:cxnSp>
            <p:nvCxnSpPr>
              <p:cNvPr id="45104" name="AutoShape 51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grpSp>
          <p:nvGrpSpPr>
            <p:cNvPr id="45091" name="Group 52"/>
            <p:cNvGrpSpPr>
              <a:grpSpLocks/>
            </p:cNvGrpSpPr>
            <p:nvPr/>
          </p:nvGrpSpPr>
          <p:grpSpPr bwMode="auto"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45101" name="Text Box 53"/>
              <p:cNvSpPr txBox="1">
                <a:spLocks noChangeArrowheads="1"/>
              </p:cNvSpPr>
              <p:nvPr/>
            </p:nvSpPr>
            <p:spPr bwMode="auto"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TW" sz="2000">
                    <a:latin typeface="Tahoma" pitchFamily="34" charset="0"/>
                  </a:rPr>
                  <a:t>E</a:t>
                </a:r>
              </a:p>
            </p:txBody>
          </p:sp>
          <p:cxnSp>
            <p:nvCxnSpPr>
              <p:cNvPr id="45102" name="AutoShape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</p:cxnSp>
        </p:grpSp>
        <p:sp>
          <p:nvSpPr>
            <p:cNvPr id="45092" name="Freeform 55"/>
            <p:cNvSpPr>
              <a:spLocks/>
            </p:cNvSpPr>
            <p:nvPr/>
          </p:nvSpPr>
          <p:spPr bwMode="auto">
            <a:xfrm>
              <a:off x="2792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3" name="Freeform 56"/>
            <p:cNvSpPr>
              <a:spLocks/>
            </p:cNvSpPr>
            <p:nvPr/>
          </p:nvSpPr>
          <p:spPr bwMode="auto">
            <a:xfrm flipH="1">
              <a:off x="3684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4" name="Freeform 57"/>
            <p:cNvSpPr>
              <a:spLocks/>
            </p:cNvSpPr>
            <p:nvPr/>
          </p:nvSpPr>
          <p:spPr bwMode="auto">
            <a:xfrm flipH="1">
              <a:off x="4416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5" name="Freeform 58"/>
            <p:cNvSpPr>
              <a:spLocks/>
            </p:cNvSpPr>
            <p:nvPr/>
          </p:nvSpPr>
          <p:spPr bwMode="auto">
            <a:xfrm>
              <a:off x="3504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6" name="Freeform 59"/>
            <p:cNvSpPr>
              <a:spLocks/>
            </p:cNvSpPr>
            <p:nvPr/>
          </p:nvSpPr>
          <p:spPr bwMode="auto">
            <a:xfrm>
              <a:off x="2589" y="1338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7" name="Freeform 60"/>
            <p:cNvSpPr>
              <a:spLocks/>
            </p:cNvSpPr>
            <p:nvPr/>
          </p:nvSpPr>
          <p:spPr bwMode="auto">
            <a:xfrm flipH="1">
              <a:off x="3888" y="1344"/>
              <a:ext cx="768" cy="762"/>
            </a:xfrm>
            <a:custGeom>
              <a:avLst/>
              <a:gdLst>
                <a:gd name="T0" fmla="*/ 1231 w 699"/>
                <a:gd name="T1" fmla="*/ 0 h 762"/>
                <a:gd name="T2" fmla="*/ 152 w 699"/>
                <a:gd name="T3" fmla="*/ 246 h 762"/>
                <a:gd name="T4" fmla="*/ 310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8" name="Freeform 61"/>
            <p:cNvSpPr>
              <a:spLocks/>
            </p:cNvSpPr>
            <p:nvPr/>
          </p:nvSpPr>
          <p:spPr bwMode="auto">
            <a:xfrm flipH="1">
              <a:off x="4608" y="2304"/>
              <a:ext cx="768" cy="762"/>
            </a:xfrm>
            <a:custGeom>
              <a:avLst/>
              <a:gdLst>
                <a:gd name="T0" fmla="*/ 1231 w 699"/>
                <a:gd name="T1" fmla="*/ 0 h 762"/>
                <a:gd name="T2" fmla="*/ 152 w 699"/>
                <a:gd name="T3" fmla="*/ 246 h 762"/>
                <a:gd name="T4" fmla="*/ 310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099" name="Freeform 62"/>
            <p:cNvSpPr>
              <a:spLocks/>
            </p:cNvSpPr>
            <p:nvPr/>
          </p:nvSpPr>
          <p:spPr bwMode="auto">
            <a:xfrm>
              <a:off x="3312" y="2304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100" name="Text Box 63"/>
            <p:cNvSpPr txBox="1">
              <a:spLocks noChangeArrowheads="1"/>
            </p:cNvSpPr>
            <p:nvPr/>
          </p:nvSpPr>
          <p:spPr bwMode="auto"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0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</p:grpSp>
      <p:grpSp>
        <p:nvGrpSpPr>
          <p:cNvPr id="45063" name="Group 64"/>
          <p:cNvGrpSpPr>
            <a:grpSpLocks/>
          </p:cNvGrpSpPr>
          <p:nvPr/>
        </p:nvGrpSpPr>
        <p:grpSpPr bwMode="auto">
          <a:xfrm>
            <a:off x="1981201" y="1524001"/>
            <a:ext cx="3675063" cy="2347913"/>
            <a:chOff x="288" y="960"/>
            <a:chExt cx="2315" cy="1479"/>
          </a:xfrm>
        </p:grpSpPr>
        <p:grpSp>
          <p:nvGrpSpPr>
            <p:cNvPr id="45064" name="Group 65"/>
            <p:cNvGrpSpPr>
              <a:grpSpLocks/>
            </p:cNvGrpSpPr>
            <p:nvPr/>
          </p:nvGrpSpPr>
          <p:grpSpPr bwMode="auto">
            <a:xfrm>
              <a:off x="1008" y="1536"/>
              <a:ext cx="768" cy="384"/>
              <a:chOff x="3840" y="960"/>
              <a:chExt cx="768" cy="384"/>
            </a:xfrm>
          </p:grpSpPr>
          <p:sp>
            <p:nvSpPr>
              <p:cNvPr id="45073" name="AutoShape 6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5074" name="Rectangle 6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5075" name="Line 6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5" name="Line 69"/>
            <p:cNvSpPr>
              <a:spLocks noChangeShapeType="1"/>
            </p:cNvSpPr>
            <p:nvPr/>
          </p:nvSpPr>
          <p:spPr bwMode="auto">
            <a:xfrm flipV="1">
              <a:off x="1392" y="124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Line 70"/>
            <p:cNvSpPr>
              <a:spLocks noChangeShapeType="1"/>
            </p:cNvSpPr>
            <p:nvPr/>
          </p:nvSpPr>
          <p:spPr bwMode="auto">
            <a:xfrm>
              <a:off x="1680" y="17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Line 71"/>
            <p:cNvSpPr>
              <a:spLocks noChangeShapeType="1"/>
            </p:cNvSpPr>
            <p:nvPr/>
          </p:nvSpPr>
          <p:spPr bwMode="auto">
            <a:xfrm>
              <a:off x="1392" y="18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72"/>
            <p:cNvSpPr>
              <a:spLocks noChangeShapeType="1"/>
            </p:cNvSpPr>
            <p:nvPr/>
          </p:nvSpPr>
          <p:spPr bwMode="auto">
            <a:xfrm flipH="1">
              <a:off x="720" y="17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Text Box 73"/>
            <p:cNvSpPr txBox="1">
              <a:spLocks noChangeArrowheads="1"/>
            </p:cNvSpPr>
            <p:nvPr/>
          </p:nvSpPr>
          <p:spPr bwMode="auto">
            <a:xfrm>
              <a:off x="1104" y="960"/>
              <a:ext cx="6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parent</a:t>
              </a:r>
            </a:p>
          </p:txBody>
        </p:sp>
        <p:sp>
          <p:nvSpPr>
            <p:cNvPr id="45070" name="Text Box 74"/>
            <p:cNvSpPr txBox="1">
              <a:spLocks noChangeArrowheads="1"/>
            </p:cNvSpPr>
            <p:nvPr/>
          </p:nvSpPr>
          <p:spPr bwMode="auto">
            <a:xfrm>
              <a:off x="2064" y="1536"/>
              <a:ext cx="5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right</a:t>
              </a:r>
            </a:p>
          </p:txBody>
        </p:sp>
        <p:sp>
          <p:nvSpPr>
            <p:cNvPr id="45071" name="Text Box 75"/>
            <p:cNvSpPr txBox="1">
              <a:spLocks noChangeArrowheads="1"/>
            </p:cNvSpPr>
            <p:nvPr/>
          </p:nvSpPr>
          <p:spPr bwMode="auto">
            <a:xfrm>
              <a:off x="288" y="1536"/>
              <a:ext cx="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left</a:t>
              </a:r>
            </a:p>
          </p:txBody>
        </p:sp>
        <p:sp>
          <p:nvSpPr>
            <p:cNvPr id="45072" name="Text Box 76"/>
            <p:cNvSpPr txBox="1">
              <a:spLocks noChangeArrowheads="1"/>
            </p:cNvSpPr>
            <p:nvPr/>
          </p:nvSpPr>
          <p:spPr bwMode="auto">
            <a:xfrm>
              <a:off x="1008" y="2112"/>
              <a:ext cx="8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0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31B0B-1F89-4C7B-868F-6FED3F727266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Array-based Structure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simple structure for representing a binary tree </a:t>
            </a:r>
            <a:r>
              <a:rPr lang="en-US" altLang="zh-TW" b="1" i="1" dirty="0" smtClean="0"/>
              <a:t>T.</a:t>
            </a:r>
          </a:p>
          <a:p>
            <a:pPr eaLnBrk="1" hangingPunct="1"/>
            <a:r>
              <a:rPr lang="en-US" altLang="zh-TW" dirty="0" smtClean="0"/>
              <a:t>For every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in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, define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 as </a:t>
            </a:r>
          </a:p>
          <a:p>
            <a:pPr lvl="1" eaLnBrk="1" hangingPunct="1"/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 =1, 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root</a:t>
            </a:r>
          </a:p>
          <a:p>
            <a:pPr lvl="1" eaLnBrk="1" hangingPunct="1"/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 = 2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), 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left child of node </a:t>
            </a:r>
            <a:r>
              <a:rPr lang="en-US" altLang="zh-TW" b="1" i="1" dirty="0" smtClean="0"/>
              <a:t>u</a:t>
            </a:r>
            <a:endParaRPr lang="en-US" altLang="zh-TW" dirty="0" smtClean="0"/>
          </a:p>
          <a:p>
            <a:pPr lvl="1" eaLnBrk="1" hangingPunct="1"/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 = 2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)+1, 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right child of node </a:t>
            </a:r>
            <a:r>
              <a:rPr lang="en-US" altLang="zh-TW" b="1" i="1" dirty="0" smtClean="0"/>
              <a:t>u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 numbering function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 is known as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level numbering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of the nodes in a binary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7A126-6114-4A0E-BBBB-F96BB64F77AD}" type="slidenum">
              <a:rPr lang="en-US" altLang="zh-TW" smtClean="0"/>
              <a:pPr/>
              <a:t>44</a:t>
            </a:fld>
            <a:endParaRPr lang="en-US" altLang="zh-TW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Level Numbering</a:t>
            </a:r>
          </a:p>
        </p:txBody>
      </p:sp>
      <p:grpSp>
        <p:nvGrpSpPr>
          <p:cNvPr id="47109" name="Group 3"/>
          <p:cNvGrpSpPr>
            <a:grpSpLocks/>
          </p:cNvGrpSpPr>
          <p:nvPr/>
        </p:nvGrpSpPr>
        <p:grpSpPr bwMode="auto">
          <a:xfrm>
            <a:off x="3810000" y="1676400"/>
            <a:ext cx="6477000" cy="3733800"/>
            <a:chOff x="1440" y="1056"/>
            <a:chExt cx="4080" cy="2352"/>
          </a:xfrm>
        </p:grpSpPr>
        <p:grpSp>
          <p:nvGrpSpPr>
            <p:cNvPr id="47152" name="Group 4"/>
            <p:cNvGrpSpPr>
              <a:grpSpLocks/>
            </p:cNvGrpSpPr>
            <p:nvPr/>
          </p:nvGrpSpPr>
          <p:grpSpPr bwMode="auto">
            <a:xfrm>
              <a:off x="4656" y="2448"/>
              <a:ext cx="864" cy="960"/>
              <a:chOff x="960" y="2784"/>
              <a:chExt cx="864" cy="960"/>
            </a:xfrm>
          </p:grpSpPr>
          <p:sp>
            <p:nvSpPr>
              <p:cNvPr id="47179" name="Oval 5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80" name="Oval 6"/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81" name="Oval 7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82" name="Line 8"/>
              <p:cNvSpPr>
                <a:spLocks noChangeShapeType="1"/>
              </p:cNvSpPr>
              <p:nvPr/>
            </p:nvSpPr>
            <p:spPr bwMode="auto">
              <a:xfrm flipH="1">
                <a:off x="1152" y="3120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3" name="Line 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53" name="Group 10"/>
            <p:cNvGrpSpPr>
              <a:grpSpLocks/>
            </p:cNvGrpSpPr>
            <p:nvPr/>
          </p:nvGrpSpPr>
          <p:grpSpPr bwMode="auto">
            <a:xfrm>
              <a:off x="2448" y="2448"/>
              <a:ext cx="864" cy="960"/>
              <a:chOff x="960" y="2784"/>
              <a:chExt cx="864" cy="960"/>
            </a:xfrm>
          </p:grpSpPr>
          <p:sp>
            <p:nvSpPr>
              <p:cNvPr id="47174" name="Oval 11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5" name="Oval 12"/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6" name="Oval 13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7" name="Line 14"/>
              <p:cNvSpPr>
                <a:spLocks noChangeShapeType="1"/>
              </p:cNvSpPr>
              <p:nvPr/>
            </p:nvSpPr>
            <p:spPr bwMode="auto">
              <a:xfrm flipH="1">
                <a:off x="1152" y="3120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8" name="Line 15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54" name="Group 16"/>
            <p:cNvGrpSpPr>
              <a:grpSpLocks/>
            </p:cNvGrpSpPr>
            <p:nvPr/>
          </p:nvGrpSpPr>
          <p:grpSpPr bwMode="auto">
            <a:xfrm>
              <a:off x="3600" y="2448"/>
              <a:ext cx="864" cy="960"/>
              <a:chOff x="960" y="2784"/>
              <a:chExt cx="864" cy="960"/>
            </a:xfrm>
          </p:grpSpPr>
          <p:sp>
            <p:nvSpPr>
              <p:cNvPr id="47169" name="Oval 17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0" name="Oval 18"/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1" name="Oval 19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TW"/>
              </a:p>
            </p:txBody>
          </p:sp>
          <p:sp>
            <p:nvSpPr>
              <p:cNvPr id="47172" name="Line 20"/>
              <p:cNvSpPr>
                <a:spLocks noChangeShapeType="1"/>
              </p:cNvSpPr>
              <p:nvPr/>
            </p:nvSpPr>
            <p:spPr bwMode="auto">
              <a:xfrm flipH="1">
                <a:off x="1152" y="3120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3" name="Line 21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28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55" name="Oval 22"/>
            <p:cNvSpPr>
              <a:spLocks noChangeArrowheads="1"/>
            </p:cNvSpPr>
            <p:nvPr/>
          </p:nvSpPr>
          <p:spPr bwMode="auto">
            <a:xfrm>
              <a:off x="1728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56" name="Oval 23"/>
            <p:cNvSpPr>
              <a:spLocks noChangeArrowheads="1"/>
            </p:cNvSpPr>
            <p:nvPr/>
          </p:nvSpPr>
          <p:spPr bwMode="auto">
            <a:xfrm>
              <a:off x="14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57" name="Oval 24"/>
            <p:cNvSpPr>
              <a:spLocks noChangeArrowheads="1"/>
            </p:cNvSpPr>
            <p:nvPr/>
          </p:nvSpPr>
          <p:spPr bwMode="auto">
            <a:xfrm>
              <a:off x="196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58" name="Line 25"/>
            <p:cNvSpPr>
              <a:spLocks noChangeShapeType="1"/>
            </p:cNvSpPr>
            <p:nvPr/>
          </p:nvSpPr>
          <p:spPr bwMode="auto">
            <a:xfrm flipH="1">
              <a:off x="1632" y="278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26"/>
            <p:cNvSpPr>
              <a:spLocks noChangeShapeType="1"/>
            </p:cNvSpPr>
            <p:nvPr/>
          </p:nvSpPr>
          <p:spPr bwMode="auto">
            <a:xfrm>
              <a:off x="1872" y="278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Oval 27"/>
            <p:cNvSpPr>
              <a:spLocks noChangeArrowheads="1"/>
            </p:cNvSpPr>
            <p:nvPr/>
          </p:nvSpPr>
          <p:spPr bwMode="auto">
            <a:xfrm>
              <a:off x="220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61" name="Oval 28"/>
            <p:cNvSpPr>
              <a:spLocks noChangeArrowheads="1"/>
            </p:cNvSpPr>
            <p:nvPr/>
          </p:nvSpPr>
          <p:spPr bwMode="auto">
            <a:xfrm>
              <a:off x="436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62" name="Oval 29"/>
            <p:cNvSpPr>
              <a:spLocks noChangeArrowheads="1"/>
            </p:cNvSpPr>
            <p:nvPr/>
          </p:nvSpPr>
          <p:spPr bwMode="auto">
            <a:xfrm>
              <a:off x="3264" y="105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47163" name="Line 30"/>
            <p:cNvSpPr>
              <a:spLocks noChangeShapeType="1"/>
            </p:cNvSpPr>
            <p:nvPr/>
          </p:nvSpPr>
          <p:spPr bwMode="auto">
            <a:xfrm flipH="1">
              <a:off x="2352" y="1392"/>
              <a:ext cx="1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Line 31"/>
            <p:cNvSpPr>
              <a:spLocks noChangeShapeType="1"/>
            </p:cNvSpPr>
            <p:nvPr/>
          </p:nvSpPr>
          <p:spPr bwMode="auto">
            <a:xfrm>
              <a:off x="3456" y="1392"/>
              <a:ext cx="105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32"/>
            <p:cNvSpPr>
              <a:spLocks noChangeShapeType="1"/>
            </p:cNvSpPr>
            <p:nvPr/>
          </p:nvSpPr>
          <p:spPr bwMode="auto">
            <a:xfrm flipH="1">
              <a:off x="4032" y="20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33"/>
            <p:cNvSpPr>
              <a:spLocks noChangeShapeType="1"/>
            </p:cNvSpPr>
            <p:nvPr/>
          </p:nvSpPr>
          <p:spPr bwMode="auto">
            <a:xfrm>
              <a:off x="4560" y="2016"/>
              <a:ext cx="52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Line 34"/>
            <p:cNvSpPr>
              <a:spLocks noChangeShapeType="1"/>
            </p:cNvSpPr>
            <p:nvPr/>
          </p:nvSpPr>
          <p:spPr bwMode="auto">
            <a:xfrm flipH="1">
              <a:off x="1872" y="2064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Line 35"/>
            <p:cNvSpPr>
              <a:spLocks noChangeShapeType="1"/>
            </p:cNvSpPr>
            <p:nvPr/>
          </p:nvSpPr>
          <p:spPr bwMode="auto">
            <a:xfrm>
              <a:off x="2352" y="2064"/>
              <a:ext cx="57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97220" name="Oval 36"/>
          <p:cNvSpPr>
            <a:spLocks noChangeArrowheads="1"/>
          </p:cNvSpPr>
          <p:nvPr/>
        </p:nvSpPr>
        <p:spPr bwMode="auto">
          <a:xfrm>
            <a:off x="6705600" y="1676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</a:t>
            </a:r>
          </a:p>
        </p:txBody>
      </p:sp>
      <p:sp>
        <p:nvSpPr>
          <p:cNvPr id="47111" name="Text Box 37"/>
          <p:cNvSpPr txBox="1">
            <a:spLocks noChangeArrowheads="1"/>
          </p:cNvSpPr>
          <p:nvPr/>
        </p:nvSpPr>
        <p:spPr bwMode="auto">
          <a:xfrm>
            <a:off x="1524001" y="16764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0: 2</a:t>
            </a:r>
            <a:r>
              <a:rPr lang="en-US" altLang="zh-TW" sz="3200" baseline="30000"/>
              <a:t>0</a:t>
            </a:r>
          </a:p>
        </p:txBody>
      </p:sp>
      <p:sp>
        <p:nvSpPr>
          <p:cNvPr id="47112" name="Text Box 38"/>
          <p:cNvSpPr txBox="1">
            <a:spLocks noChangeArrowheads="1"/>
          </p:cNvSpPr>
          <p:nvPr/>
        </p:nvSpPr>
        <p:spPr bwMode="auto">
          <a:xfrm>
            <a:off x="1524001" y="25908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1: 2</a:t>
            </a:r>
            <a:r>
              <a:rPr lang="en-US" altLang="zh-TW" sz="3200" baseline="30000"/>
              <a:t>1</a:t>
            </a:r>
          </a:p>
        </p:txBody>
      </p:sp>
      <p:sp>
        <p:nvSpPr>
          <p:cNvPr id="47113" name="Text Box 39"/>
          <p:cNvSpPr txBox="1">
            <a:spLocks noChangeArrowheads="1"/>
          </p:cNvSpPr>
          <p:nvPr/>
        </p:nvSpPr>
        <p:spPr bwMode="auto">
          <a:xfrm>
            <a:off x="1524001" y="37338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2: 2</a:t>
            </a:r>
            <a:r>
              <a:rPr lang="en-US" altLang="zh-TW" sz="3200" baseline="30000"/>
              <a:t>2</a:t>
            </a:r>
          </a:p>
        </p:txBody>
      </p:sp>
      <p:sp>
        <p:nvSpPr>
          <p:cNvPr id="47114" name="Text Box 40"/>
          <p:cNvSpPr txBox="1">
            <a:spLocks noChangeArrowheads="1"/>
          </p:cNvSpPr>
          <p:nvPr/>
        </p:nvSpPr>
        <p:spPr bwMode="auto">
          <a:xfrm>
            <a:off x="1524001" y="4800600"/>
            <a:ext cx="2011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/>
              <a:t>Level 3: 2</a:t>
            </a:r>
            <a:r>
              <a:rPr lang="en-US" altLang="zh-TW" sz="3200" baseline="30000"/>
              <a:t>3</a:t>
            </a:r>
          </a:p>
        </p:txBody>
      </p:sp>
      <p:sp>
        <p:nvSpPr>
          <p:cNvPr id="2397225" name="Oval 41"/>
          <p:cNvSpPr>
            <a:spLocks noChangeArrowheads="1"/>
          </p:cNvSpPr>
          <p:nvPr/>
        </p:nvSpPr>
        <p:spPr bwMode="auto">
          <a:xfrm>
            <a:off x="24384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</a:t>
            </a:r>
          </a:p>
        </p:txBody>
      </p:sp>
      <p:sp>
        <p:nvSpPr>
          <p:cNvPr id="2397226" name="Line 42"/>
          <p:cNvSpPr>
            <a:spLocks noChangeShapeType="1"/>
          </p:cNvSpPr>
          <p:nvPr/>
        </p:nvSpPr>
        <p:spPr bwMode="auto">
          <a:xfrm flipH="1">
            <a:off x="5638800" y="2438400"/>
            <a:ext cx="11430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27" name="Text Box 43"/>
          <p:cNvSpPr txBox="1">
            <a:spLocks noChangeArrowheads="1"/>
          </p:cNvSpPr>
          <p:nvPr/>
        </p:nvSpPr>
        <p:spPr bwMode="auto">
          <a:xfrm>
            <a:off x="5257800" y="1905001"/>
            <a:ext cx="109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2*1=2</a:t>
            </a:r>
          </a:p>
        </p:txBody>
      </p:sp>
      <p:sp>
        <p:nvSpPr>
          <p:cNvPr id="2397228" name="Line 44"/>
          <p:cNvSpPr>
            <a:spLocks noChangeShapeType="1"/>
          </p:cNvSpPr>
          <p:nvPr/>
        </p:nvSpPr>
        <p:spPr bwMode="auto">
          <a:xfrm>
            <a:off x="7239000" y="2438400"/>
            <a:ext cx="10668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29" name="Text Box 45"/>
          <p:cNvSpPr txBox="1">
            <a:spLocks noChangeArrowheads="1"/>
          </p:cNvSpPr>
          <p:nvPr/>
        </p:nvSpPr>
        <p:spPr bwMode="auto">
          <a:xfrm>
            <a:off x="7696200" y="1828801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2*1+1=3</a:t>
            </a:r>
          </a:p>
        </p:txBody>
      </p:sp>
      <p:sp>
        <p:nvSpPr>
          <p:cNvPr id="2397230" name="Oval 46"/>
          <p:cNvSpPr>
            <a:spLocks noChangeArrowheads="1"/>
          </p:cNvSpPr>
          <p:nvPr/>
        </p:nvSpPr>
        <p:spPr bwMode="auto">
          <a:xfrm>
            <a:off x="5029200" y="2743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2</a:t>
            </a:r>
          </a:p>
        </p:txBody>
      </p:sp>
      <p:sp>
        <p:nvSpPr>
          <p:cNvPr id="2397231" name="Oval 47"/>
          <p:cNvSpPr>
            <a:spLocks noChangeArrowheads="1"/>
          </p:cNvSpPr>
          <p:nvPr/>
        </p:nvSpPr>
        <p:spPr bwMode="auto">
          <a:xfrm>
            <a:off x="29718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2</a:t>
            </a:r>
          </a:p>
        </p:txBody>
      </p:sp>
      <p:sp>
        <p:nvSpPr>
          <p:cNvPr id="2397232" name="Oval 48"/>
          <p:cNvSpPr>
            <a:spLocks noChangeArrowheads="1"/>
          </p:cNvSpPr>
          <p:nvPr/>
        </p:nvSpPr>
        <p:spPr bwMode="auto">
          <a:xfrm>
            <a:off x="8458200" y="2667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3</a:t>
            </a:r>
          </a:p>
        </p:txBody>
      </p:sp>
      <p:sp>
        <p:nvSpPr>
          <p:cNvPr id="2397233" name="Oval 49"/>
          <p:cNvSpPr>
            <a:spLocks noChangeArrowheads="1"/>
          </p:cNvSpPr>
          <p:nvPr/>
        </p:nvSpPr>
        <p:spPr bwMode="auto">
          <a:xfrm>
            <a:off x="35052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3</a:t>
            </a:r>
          </a:p>
        </p:txBody>
      </p:sp>
      <p:sp>
        <p:nvSpPr>
          <p:cNvPr id="2397234" name="Line 50"/>
          <p:cNvSpPr>
            <a:spLocks noChangeShapeType="1"/>
          </p:cNvSpPr>
          <p:nvPr/>
        </p:nvSpPr>
        <p:spPr bwMode="auto">
          <a:xfrm flipH="1">
            <a:off x="4724400" y="35052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35" name="Text Box 51"/>
          <p:cNvSpPr txBox="1">
            <a:spLocks noChangeArrowheads="1"/>
          </p:cNvSpPr>
          <p:nvPr/>
        </p:nvSpPr>
        <p:spPr bwMode="auto">
          <a:xfrm>
            <a:off x="3733800" y="3124201"/>
            <a:ext cx="1098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2*2=4</a:t>
            </a:r>
          </a:p>
        </p:txBody>
      </p:sp>
      <p:sp>
        <p:nvSpPr>
          <p:cNvPr id="2397236" name="Oval 52"/>
          <p:cNvSpPr>
            <a:spLocks noChangeArrowheads="1"/>
          </p:cNvSpPr>
          <p:nvPr/>
        </p:nvSpPr>
        <p:spPr bwMode="auto">
          <a:xfrm>
            <a:off x="42672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4</a:t>
            </a:r>
          </a:p>
        </p:txBody>
      </p:sp>
      <p:sp>
        <p:nvSpPr>
          <p:cNvPr id="2397237" name="Line 53"/>
          <p:cNvSpPr>
            <a:spLocks noChangeShapeType="1"/>
          </p:cNvSpPr>
          <p:nvPr/>
        </p:nvSpPr>
        <p:spPr bwMode="auto">
          <a:xfrm>
            <a:off x="5334000" y="3505200"/>
            <a:ext cx="53340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97238" name="Text Box 54"/>
          <p:cNvSpPr txBox="1">
            <a:spLocks noChangeArrowheads="1"/>
          </p:cNvSpPr>
          <p:nvPr/>
        </p:nvSpPr>
        <p:spPr bwMode="auto">
          <a:xfrm>
            <a:off x="5791200" y="3048001"/>
            <a:ext cx="147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2*2+1=5</a:t>
            </a:r>
          </a:p>
        </p:txBody>
      </p:sp>
      <p:sp>
        <p:nvSpPr>
          <p:cNvPr id="2397239" name="Oval 55"/>
          <p:cNvSpPr>
            <a:spLocks noChangeArrowheads="1"/>
          </p:cNvSpPr>
          <p:nvPr/>
        </p:nvSpPr>
        <p:spPr bwMode="auto">
          <a:xfrm>
            <a:off x="40386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4</a:t>
            </a:r>
          </a:p>
        </p:txBody>
      </p:sp>
      <p:sp>
        <p:nvSpPr>
          <p:cNvPr id="2397240" name="Oval 56"/>
          <p:cNvSpPr>
            <a:spLocks noChangeArrowheads="1"/>
          </p:cNvSpPr>
          <p:nvPr/>
        </p:nvSpPr>
        <p:spPr bwMode="auto">
          <a:xfrm>
            <a:off x="58674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5</a:t>
            </a:r>
          </a:p>
        </p:txBody>
      </p:sp>
      <p:sp>
        <p:nvSpPr>
          <p:cNvPr id="2397241" name="Oval 57"/>
          <p:cNvSpPr>
            <a:spLocks noChangeArrowheads="1"/>
          </p:cNvSpPr>
          <p:nvPr/>
        </p:nvSpPr>
        <p:spPr bwMode="auto">
          <a:xfrm>
            <a:off x="45720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5</a:t>
            </a:r>
          </a:p>
        </p:txBody>
      </p:sp>
      <p:sp>
        <p:nvSpPr>
          <p:cNvPr id="2397242" name="Oval 58"/>
          <p:cNvSpPr>
            <a:spLocks noChangeArrowheads="1"/>
          </p:cNvSpPr>
          <p:nvPr/>
        </p:nvSpPr>
        <p:spPr bwMode="auto">
          <a:xfrm>
            <a:off x="76962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6</a:t>
            </a:r>
          </a:p>
        </p:txBody>
      </p:sp>
      <p:sp>
        <p:nvSpPr>
          <p:cNvPr id="2397243" name="Oval 59"/>
          <p:cNvSpPr>
            <a:spLocks noChangeArrowheads="1"/>
          </p:cNvSpPr>
          <p:nvPr/>
        </p:nvSpPr>
        <p:spPr bwMode="auto">
          <a:xfrm>
            <a:off x="51054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6</a:t>
            </a:r>
          </a:p>
        </p:txBody>
      </p:sp>
      <p:sp>
        <p:nvSpPr>
          <p:cNvPr id="2397244" name="Oval 60"/>
          <p:cNvSpPr>
            <a:spLocks noChangeArrowheads="1"/>
          </p:cNvSpPr>
          <p:nvPr/>
        </p:nvSpPr>
        <p:spPr bwMode="auto">
          <a:xfrm>
            <a:off x="9372600" y="3886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7</a:t>
            </a:r>
          </a:p>
        </p:txBody>
      </p:sp>
      <p:sp>
        <p:nvSpPr>
          <p:cNvPr id="2397245" name="Oval 61"/>
          <p:cNvSpPr>
            <a:spLocks noChangeArrowheads="1"/>
          </p:cNvSpPr>
          <p:nvPr/>
        </p:nvSpPr>
        <p:spPr bwMode="auto">
          <a:xfrm>
            <a:off x="56388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7</a:t>
            </a:r>
          </a:p>
        </p:txBody>
      </p:sp>
      <p:sp>
        <p:nvSpPr>
          <p:cNvPr id="2397246" name="Oval 62"/>
          <p:cNvSpPr>
            <a:spLocks noChangeArrowheads="1"/>
          </p:cNvSpPr>
          <p:nvPr/>
        </p:nvSpPr>
        <p:spPr bwMode="auto">
          <a:xfrm>
            <a:off x="61722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8</a:t>
            </a:r>
          </a:p>
        </p:txBody>
      </p:sp>
      <p:sp>
        <p:nvSpPr>
          <p:cNvPr id="2397247" name="Oval 63"/>
          <p:cNvSpPr>
            <a:spLocks noChangeArrowheads="1"/>
          </p:cNvSpPr>
          <p:nvPr/>
        </p:nvSpPr>
        <p:spPr bwMode="auto">
          <a:xfrm>
            <a:off x="38100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8</a:t>
            </a:r>
          </a:p>
        </p:txBody>
      </p:sp>
      <p:sp>
        <p:nvSpPr>
          <p:cNvPr id="2397248" name="Oval 64"/>
          <p:cNvSpPr>
            <a:spLocks noChangeArrowheads="1"/>
          </p:cNvSpPr>
          <p:nvPr/>
        </p:nvSpPr>
        <p:spPr bwMode="auto">
          <a:xfrm>
            <a:off x="67056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9</a:t>
            </a:r>
          </a:p>
        </p:txBody>
      </p:sp>
      <p:sp>
        <p:nvSpPr>
          <p:cNvPr id="2397249" name="Oval 65"/>
          <p:cNvSpPr>
            <a:spLocks noChangeArrowheads="1"/>
          </p:cNvSpPr>
          <p:nvPr/>
        </p:nvSpPr>
        <p:spPr bwMode="auto">
          <a:xfrm>
            <a:off x="46482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9</a:t>
            </a:r>
          </a:p>
        </p:txBody>
      </p:sp>
      <p:sp>
        <p:nvSpPr>
          <p:cNvPr id="2397250" name="Oval 66"/>
          <p:cNvSpPr>
            <a:spLocks noChangeArrowheads="1"/>
          </p:cNvSpPr>
          <p:nvPr/>
        </p:nvSpPr>
        <p:spPr bwMode="auto">
          <a:xfrm>
            <a:off x="72390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10</a:t>
            </a:r>
          </a:p>
        </p:txBody>
      </p:sp>
      <p:sp>
        <p:nvSpPr>
          <p:cNvPr id="2397251" name="Oval 67"/>
          <p:cNvSpPr>
            <a:spLocks noChangeArrowheads="1"/>
          </p:cNvSpPr>
          <p:nvPr/>
        </p:nvSpPr>
        <p:spPr bwMode="auto">
          <a:xfrm>
            <a:off x="54102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10</a:t>
            </a:r>
          </a:p>
        </p:txBody>
      </p:sp>
      <p:sp>
        <p:nvSpPr>
          <p:cNvPr id="2397252" name="Oval 68"/>
          <p:cNvSpPr>
            <a:spLocks noChangeArrowheads="1"/>
          </p:cNvSpPr>
          <p:nvPr/>
        </p:nvSpPr>
        <p:spPr bwMode="auto">
          <a:xfrm>
            <a:off x="77724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11</a:t>
            </a:r>
          </a:p>
        </p:txBody>
      </p:sp>
      <p:sp>
        <p:nvSpPr>
          <p:cNvPr id="2397253" name="Oval 69"/>
          <p:cNvSpPr>
            <a:spLocks noChangeArrowheads="1"/>
          </p:cNvSpPr>
          <p:nvPr/>
        </p:nvSpPr>
        <p:spPr bwMode="auto">
          <a:xfrm>
            <a:off x="83058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12</a:t>
            </a:r>
          </a:p>
        </p:txBody>
      </p:sp>
      <p:sp>
        <p:nvSpPr>
          <p:cNvPr id="2397254" name="Oval 70"/>
          <p:cNvSpPr>
            <a:spLocks noChangeArrowheads="1"/>
          </p:cNvSpPr>
          <p:nvPr/>
        </p:nvSpPr>
        <p:spPr bwMode="auto">
          <a:xfrm>
            <a:off x="93726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14</a:t>
            </a:r>
          </a:p>
        </p:txBody>
      </p:sp>
      <p:sp>
        <p:nvSpPr>
          <p:cNvPr id="2397255" name="Oval 71"/>
          <p:cNvSpPr>
            <a:spLocks noChangeArrowheads="1"/>
          </p:cNvSpPr>
          <p:nvPr/>
        </p:nvSpPr>
        <p:spPr bwMode="auto">
          <a:xfrm>
            <a:off x="99060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15</a:t>
            </a:r>
          </a:p>
        </p:txBody>
      </p:sp>
      <p:sp>
        <p:nvSpPr>
          <p:cNvPr id="2397256" name="Oval 72"/>
          <p:cNvSpPr>
            <a:spLocks noChangeArrowheads="1"/>
          </p:cNvSpPr>
          <p:nvPr/>
        </p:nvSpPr>
        <p:spPr bwMode="auto">
          <a:xfrm>
            <a:off x="97536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15</a:t>
            </a:r>
          </a:p>
        </p:txBody>
      </p:sp>
      <p:sp>
        <p:nvSpPr>
          <p:cNvPr id="2397257" name="Oval 73"/>
          <p:cNvSpPr>
            <a:spLocks noChangeArrowheads="1"/>
          </p:cNvSpPr>
          <p:nvPr/>
        </p:nvSpPr>
        <p:spPr bwMode="auto">
          <a:xfrm>
            <a:off x="8915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14</a:t>
            </a:r>
          </a:p>
        </p:txBody>
      </p:sp>
      <p:sp>
        <p:nvSpPr>
          <p:cNvPr id="2397258" name="Oval 74"/>
          <p:cNvSpPr>
            <a:spLocks noChangeArrowheads="1"/>
          </p:cNvSpPr>
          <p:nvPr/>
        </p:nvSpPr>
        <p:spPr bwMode="auto">
          <a:xfrm>
            <a:off x="72390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12</a:t>
            </a:r>
          </a:p>
        </p:txBody>
      </p:sp>
      <p:sp>
        <p:nvSpPr>
          <p:cNvPr id="2397259" name="Oval 75"/>
          <p:cNvSpPr>
            <a:spLocks noChangeArrowheads="1"/>
          </p:cNvSpPr>
          <p:nvPr/>
        </p:nvSpPr>
        <p:spPr bwMode="auto">
          <a:xfrm>
            <a:off x="62484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11</a:t>
            </a:r>
          </a:p>
        </p:txBody>
      </p:sp>
      <p:sp>
        <p:nvSpPr>
          <p:cNvPr id="2397260" name="Oval 76"/>
          <p:cNvSpPr>
            <a:spLocks noChangeArrowheads="1"/>
          </p:cNvSpPr>
          <p:nvPr/>
        </p:nvSpPr>
        <p:spPr bwMode="auto">
          <a:xfrm>
            <a:off x="8839200" y="5715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13</a:t>
            </a:r>
          </a:p>
        </p:txBody>
      </p:sp>
      <p:sp>
        <p:nvSpPr>
          <p:cNvPr id="2397261" name="Oval 77"/>
          <p:cNvSpPr>
            <a:spLocks noChangeArrowheads="1"/>
          </p:cNvSpPr>
          <p:nvPr/>
        </p:nvSpPr>
        <p:spPr bwMode="auto">
          <a:xfrm>
            <a:off x="8077200" y="4876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694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9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9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9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9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9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9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9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39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39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9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39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39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39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39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39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39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9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39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39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39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39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9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9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39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39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239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39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9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39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39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39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39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39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39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239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39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39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220" grpId="0" animBg="1"/>
      <p:bldP spid="2397225" grpId="0" animBg="1"/>
      <p:bldP spid="2397226" grpId="0" animBg="1"/>
      <p:bldP spid="2397227" grpId="0"/>
      <p:bldP spid="2397228" grpId="0" animBg="1"/>
      <p:bldP spid="2397229" grpId="0"/>
      <p:bldP spid="2397230" grpId="0" animBg="1"/>
      <p:bldP spid="2397231" grpId="0" animBg="1"/>
      <p:bldP spid="2397232" grpId="0" animBg="1"/>
      <p:bldP spid="2397233" grpId="0" animBg="1"/>
      <p:bldP spid="2397234" grpId="0" animBg="1"/>
      <p:bldP spid="2397235" grpId="0"/>
      <p:bldP spid="2397236" grpId="0" animBg="1"/>
      <p:bldP spid="2397237" grpId="0" animBg="1"/>
      <p:bldP spid="2397238" grpId="0"/>
      <p:bldP spid="2397239" grpId="0" animBg="1"/>
      <p:bldP spid="2397240" grpId="0" animBg="1"/>
      <p:bldP spid="2397241" grpId="0" animBg="1"/>
      <p:bldP spid="2397242" grpId="0" animBg="1"/>
      <p:bldP spid="2397243" grpId="0" animBg="1"/>
      <p:bldP spid="2397244" grpId="0" animBg="1"/>
      <p:bldP spid="2397245" grpId="0" animBg="1"/>
      <p:bldP spid="2397248" grpId="0" animBg="1"/>
      <p:bldP spid="2397249" grpId="0" animBg="1"/>
      <p:bldP spid="2397250" grpId="0" animBg="1"/>
      <p:bldP spid="2397251" grpId="0" animBg="1"/>
      <p:bldP spid="2397252" grpId="0" animBg="1"/>
      <p:bldP spid="2397253" grpId="0" animBg="1"/>
      <p:bldP spid="2397254" grpId="0" animBg="1"/>
      <p:bldP spid="2397255" grpId="0" animBg="1"/>
      <p:bldP spid="2397256" grpId="0" animBg="1"/>
      <p:bldP spid="2397257" grpId="0" animBg="1"/>
      <p:bldP spid="2397258" grpId="0" animBg="1"/>
      <p:bldP spid="2397259" grpId="0" animBg="1"/>
      <p:bldP spid="2397260" grpId="0" animBg="1"/>
      <p:bldP spid="23972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Representing General Trees with Binary Trees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 can transform a general tree </a:t>
            </a:r>
            <a:r>
              <a:rPr lang="en-US" altLang="zh-TW" b="1" i="1" smtClean="0"/>
              <a:t>T</a:t>
            </a:r>
            <a:r>
              <a:rPr lang="en-US" altLang="zh-TW" smtClean="0"/>
              <a:t> (ordered) into a binary tree </a:t>
            </a:r>
            <a:r>
              <a:rPr lang="en-US" altLang="zh-TW" i="1" smtClean="0"/>
              <a:t>T’</a:t>
            </a:r>
            <a:r>
              <a:rPr lang="en-US" altLang="zh-TW" smtClean="0"/>
              <a:t> by the following rules</a:t>
            </a:r>
          </a:p>
          <a:p>
            <a:pPr lvl="1" eaLnBrk="1" hangingPunct="1"/>
            <a:r>
              <a:rPr lang="en-US" altLang="zh-TW" smtClean="0"/>
              <a:t>For each node </a:t>
            </a:r>
            <a:r>
              <a:rPr lang="en-US" altLang="zh-TW" b="1" i="1" smtClean="0"/>
              <a:t>u</a:t>
            </a:r>
            <a:r>
              <a:rPr lang="en-US" altLang="zh-TW" smtClean="0"/>
              <a:t> in </a:t>
            </a:r>
            <a:r>
              <a:rPr lang="en-US" altLang="zh-TW" b="1" i="1" smtClean="0"/>
              <a:t>T</a:t>
            </a:r>
            <a:r>
              <a:rPr lang="en-US" altLang="zh-TW" smtClean="0"/>
              <a:t>,  there is a node </a:t>
            </a:r>
            <a:r>
              <a:rPr lang="en-US" altLang="zh-TW" b="1" i="1" smtClean="0"/>
              <a:t>u’</a:t>
            </a:r>
            <a:r>
              <a:rPr lang="en-US" altLang="zh-TW" smtClean="0"/>
              <a:t> in </a:t>
            </a:r>
            <a:r>
              <a:rPr lang="en-US" altLang="zh-TW" b="1" i="1" smtClean="0"/>
              <a:t>T’</a:t>
            </a:r>
          </a:p>
          <a:p>
            <a:pPr lvl="1" eaLnBrk="1" hangingPunct="1"/>
            <a:r>
              <a:rPr lang="en-US" altLang="zh-TW" smtClean="0"/>
              <a:t>If </a:t>
            </a:r>
            <a:r>
              <a:rPr lang="en-US" altLang="zh-TW" b="1" i="1" smtClean="0"/>
              <a:t>u</a:t>
            </a:r>
            <a:r>
              <a:rPr lang="en-US" altLang="zh-TW" smtClean="0"/>
              <a:t> is internal and </a:t>
            </a:r>
            <a:r>
              <a:rPr lang="en-US" altLang="zh-TW" b="1" i="1" smtClean="0"/>
              <a:t>v</a:t>
            </a:r>
            <a:r>
              <a:rPr lang="en-US" altLang="zh-TW" smtClean="0"/>
              <a:t> is </a:t>
            </a:r>
            <a:r>
              <a:rPr lang="en-US" altLang="zh-TW" b="1" i="1" smtClean="0"/>
              <a:t>u</a:t>
            </a:r>
            <a:r>
              <a:rPr lang="en-US" altLang="zh-TW" smtClean="0"/>
              <a:t>’s first child, </a:t>
            </a:r>
            <a:r>
              <a:rPr lang="en-US" altLang="zh-TW" b="1" i="1" smtClean="0"/>
              <a:t>v</a:t>
            </a:r>
            <a:r>
              <a:rPr lang="en-US" altLang="zh-TW" smtClean="0"/>
              <a:t>’ is the left child of </a:t>
            </a:r>
            <a:r>
              <a:rPr lang="en-US" altLang="zh-TW" b="1" i="1" smtClean="0"/>
              <a:t>u’</a:t>
            </a:r>
            <a:r>
              <a:rPr lang="en-US" altLang="zh-TW" smtClean="0"/>
              <a:t> in </a:t>
            </a:r>
            <a:r>
              <a:rPr lang="en-US" altLang="zh-TW" b="1" i="1" smtClean="0"/>
              <a:t>T’</a:t>
            </a:r>
          </a:p>
          <a:p>
            <a:pPr lvl="1" eaLnBrk="1" hangingPunct="1"/>
            <a:r>
              <a:rPr lang="en-US" altLang="zh-TW" smtClean="0"/>
              <a:t>If </a:t>
            </a:r>
            <a:r>
              <a:rPr lang="en-US" altLang="zh-TW" b="1" i="1" smtClean="0"/>
              <a:t>v</a:t>
            </a:r>
            <a:r>
              <a:rPr lang="en-US" altLang="zh-TW" smtClean="0"/>
              <a:t> has a sibling </a:t>
            </a:r>
            <a:r>
              <a:rPr lang="en-US" altLang="zh-TW" b="1" i="1" smtClean="0"/>
              <a:t>w</a:t>
            </a:r>
            <a:r>
              <a:rPr lang="en-US" altLang="zh-TW" smtClean="0"/>
              <a:t> next to </a:t>
            </a:r>
            <a:r>
              <a:rPr lang="en-US" altLang="zh-TW" b="1" i="1" smtClean="0"/>
              <a:t>v</a:t>
            </a:r>
            <a:r>
              <a:rPr lang="en-US" altLang="zh-TW" smtClean="0"/>
              <a:t>, then </a:t>
            </a:r>
            <a:r>
              <a:rPr lang="en-US" altLang="zh-TW" b="1" i="1" smtClean="0"/>
              <a:t>w’</a:t>
            </a:r>
            <a:r>
              <a:rPr lang="en-US" altLang="zh-TW" smtClean="0"/>
              <a:t> is the right child of </a:t>
            </a:r>
            <a:r>
              <a:rPr lang="en-US" altLang="zh-TW" b="1" i="1" smtClean="0"/>
              <a:t>v’</a:t>
            </a:r>
            <a:r>
              <a:rPr lang="en-US" altLang="zh-TW" smtClean="0"/>
              <a:t> in </a:t>
            </a:r>
            <a:r>
              <a:rPr lang="en-US" altLang="zh-TW" b="1" i="1" smtClean="0"/>
              <a:t>T’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8B9BD-96A9-4783-87EF-0C9731ECCF88}" type="slidenum">
              <a:rPr lang="en-US" altLang="zh-TW" smtClean="0"/>
              <a:pPr/>
              <a:t>45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273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3304C7-AC47-45E9-9101-F27C389BC804}" type="slidenum">
              <a:rPr lang="en-US" altLang="zh-TW" smtClean="0"/>
              <a:pPr/>
              <a:t>46</a:t>
            </a:fld>
            <a:endParaRPr lang="en-US" altLang="zh-TW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Illustration for Transformation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2362200" y="2438400"/>
            <a:ext cx="2590800" cy="2590800"/>
            <a:chOff x="384" y="1248"/>
            <a:chExt cx="1632" cy="1632"/>
          </a:xfrm>
        </p:grpSpPr>
        <p:sp>
          <p:nvSpPr>
            <p:cNvPr id="49171" name="Line 4"/>
            <p:cNvSpPr>
              <a:spLocks noChangeShapeType="1"/>
            </p:cNvSpPr>
            <p:nvPr/>
          </p:nvSpPr>
          <p:spPr bwMode="auto">
            <a:xfrm flipH="1">
              <a:off x="768" y="1440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2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3" name="Line 6"/>
            <p:cNvSpPr>
              <a:spLocks noChangeShapeType="1"/>
            </p:cNvSpPr>
            <p:nvPr/>
          </p:nvSpPr>
          <p:spPr bwMode="auto">
            <a:xfrm>
              <a:off x="1392" y="1440"/>
              <a:ext cx="52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4" name="Line 7"/>
            <p:cNvSpPr>
              <a:spLocks noChangeShapeType="1"/>
            </p:cNvSpPr>
            <p:nvPr/>
          </p:nvSpPr>
          <p:spPr bwMode="auto">
            <a:xfrm>
              <a:off x="1872" y="206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5" name="Line 8"/>
            <p:cNvSpPr>
              <a:spLocks noChangeShapeType="1"/>
            </p:cNvSpPr>
            <p:nvPr/>
          </p:nvSpPr>
          <p:spPr bwMode="auto">
            <a:xfrm flipH="1">
              <a:off x="480" y="2064"/>
              <a:ext cx="28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6" name="Line 9"/>
            <p:cNvSpPr>
              <a:spLocks noChangeShapeType="1"/>
            </p:cNvSpPr>
            <p:nvPr/>
          </p:nvSpPr>
          <p:spPr bwMode="auto">
            <a:xfrm>
              <a:off x="816" y="2064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177" name="Oval 10"/>
            <p:cNvSpPr>
              <a:spLocks noChangeArrowheads="1"/>
            </p:cNvSpPr>
            <p:nvPr/>
          </p:nvSpPr>
          <p:spPr bwMode="auto">
            <a:xfrm>
              <a:off x="1200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49178" name="Oval 11"/>
            <p:cNvSpPr>
              <a:spLocks noChangeArrowheads="1"/>
            </p:cNvSpPr>
            <p:nvPr/>
          </p:nvSpPr>
          <p:spPr bwMode="auto">
            <a:xfrm>
              <a:off x="1776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</a:t>
              </a:r>
            </a:p>
          </p:txBody>
        </p:sp>
        <p:sp>
          <p:nvSpPr>
            <p:cNvPr id="49179" name="Oval 12"/>
            <p:cNvSpPr>
              <a:spLocks noChangeArrowheads="1"/>
            </p:cNvSpPr>
            <p:nvPr/>
          </p:nvSpPr>
          <p:spPr bwMode="auto">
            <a:xfrm>
              <a:off x="1200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</a:t>
              </a:r>
            </a:p>
          </p:txBody>
        </p:sp>
        <p:sp>
          <p:nvSpPr>
            <p:cNvPr id="49180" name="Oval 13"/>
            <p:cNvSpPr>
              <a:spLocks noChangeArrowheads="1"/>
            </p:cNvSpPr>
            <p:nvPr/>
          </p:nvSpPr>
          <p:spPr bwMode="auto">
            <a:xfrm>
              <a:off x="672" y="1968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sp>
          <p:nvSpPr>
            <p:cNvPr id="49181" name="Oval 14"/>
            <p:cNvSpPr>
              <a:spLocks noChangeArrowheads="1"/>
            </p:cNvSpPr>
            <p:nvPr/>
          </p:nvSpPr>
          <p:spPr bwMode="auto">
            <a:xfrm>
              <a:off x="38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</a:t>
              </a:r>
            </a:p>
          </p:txBody>
        </p:sp>
        <p:sp>
          <p:nvSpPr>
            <p:cNvPr id="49182" name="Oval 15"/>
            <p:cNvSpPr>
              <a:spLocks noChangeArrowheads="1"/>
            </p:cNvSpPr>
            <p:nvPr/>
          </p:nvSpPr>
          <p:spPr bwMode="auto">
            <a:xfrm>
              <a:off x="864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F</a:t>
              </a:r>
            </a:p>
          </p:txBody>
        </p:sp>
        <p:sp>
          <p:nvSpPr>
            <p:cNvPr id="49183" name="Oval 16"/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G</a:t>
              </a:r>
            </a:p>
          </p:txBody>
        </p:sp>
      </p:grpSp>
      <p:sp>
        <p:nvSpPr>
          <p:cNvPr id="2402321" name="Line 17"/>
          <p:cNvSpPr>
            <a:spLocks noChangeShapeType="1"/>
          </p:cNvSpPr>
          <p:nvPr/>
        </p:nvSpPr>
        <p:spPr bwMode="auto">
          <a:xfrm flipH="1">
            <a:off x="7315200" y="2057400"/>
            <a:ext cx="838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2" name="Line 18"/>
          <p:cNvSpPr>
            <a:spLocks noChangeShapeType="1"/>
          </p:cNvSpPr>
          <p:nvPr/>
        </p:nvSpPr>
        <p:spPr bwMode="auto">
          <a:xfrm>
            <a:off x="8229600" y="4191000"/>
            <a:ext cx="7620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3" name="Line 19"/>
          <p:cNvSpPr>
            <a:spLocks noChangeShapeType="1"/>
          </p:cNvSpPr>
          <p:nvPr/>
        </p:nvSpPr>
        <p:spPr bwMode="auto">
          <a:xfrm>
            <a:off x="7391400" y="31242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4" name="Line 20"/>
          <p:cNvSpPr>
            <a:spLocks noChangeShapeType="1"/>
          </p:cNvSpPr>
          <p:nvPr/>
        </p:nvSpPr>
        <p:spPr bwMode="auto">
          <a:xfrm flipH="1">
            <a:off x="8458200" y="5181600"/>
            <a:ext cx="533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5" name="Line 21"/>
          <p:cNvSpPr>
            <a:spLocks noChangeShapeType="1"/>
          </p:cNvSpPr>
          <p:nvPr/>
        </p:nvSpPr>
        <p:spPr bwMode="auto">
          <a:xfrm flipH="1">
            <a:off x="6781800" y="31242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6" name="Line 22"/>
          <p:cNvSpPr>
            <a:spLocks noChangeShapeType="1"/>
          </p:cNvSpPr>
          <p:nvPr/>
        </p:nvSpPr>
        <p:spPr bwMode="auto">
          <a:xfrm>
            <a:off x="6858000" y="42672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02327" name="Oval 23"/>
          <p:cNvSpPr>
            <a:spLocks noChangeArrowheads="1"/>
          </p:cNvSpPr>
          <p:nvPr/>
        </p:nvSpPr>
        <p:spPr bwMode="auto">
          <a:xfrm>
            <a:off x="8001000" y="18288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402328" name="Oval 24"/>
          <p:cNvSpPr>
            <a:spLocks noChangeArrowheads="1"/>
          </p:cNvSpPr>
          <p:nvPr/>
        </p:nvSpPr>
        <p:spPr bwMode="auto">
          <a:xfrm>
            <a:off x="8839200" y="50292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402329" name="Oval 25"/>
          <p:cNvSpPr>
            <a:spLocks noChangeArrowheads="1"/>
          </p:cNvSpPr>
          <p:nvPr/>
        </p:nvSpPr>
        <p:spPr bwMode="auto">
          <a:xfrm>
            <a:off x="8001000" y="39624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402330" name="Oval 26"/>
          <p:cNvSpPr>
            <a:spLocks noChangeArrowheads="1"/>
          </p:cNvSpPr>
          <p:nvPr/>
        </p:nvSpPr>
        <p:spPr bwMode="auto">
          <a:xfrm>
            <a:off x="7162800" y="28956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02331" name="Oval 27"/>
          <p:cNvSpPr>
            <a:spLocks noChangeArrowheads="1"/>
          </p:cNvSpPr>
          <p:nvPr/>
        </p:nvSpPr>
        <p:spPr bwMode="auto">
          <a:xfrm>
            <a:off x="6629400" y="40386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402332" name="Oval 28"/>
          <p:cNvSpPr>
            <a:spLocks noChangeArrowheads="1"/>
          </p:cNvSpPr>
          <p:nvPr/>
        </p:nvSpPr>
        <p:spPr bwMode="auto">
          <a:xfrm>
            <a:off x="7391400" y="51054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2402333" name="Oval 29"/>
          <p:cNvSpPr>
            <a:spLocks noChangeArrowheads="1"/>
          </p:cNvSpPr>
          <p:nvPr/>
        </p:nvSpPr>
        <p:spPr bwMode="auto">
          <a:xfrm>
            <a:off x="8229600" y="6019800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1">
                <a:solidFill>
                  <a:schemeClr val="accent4">
                    <a:lumMod val="20000"/>
                    <a:lumOff val="80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029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0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0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0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0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0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0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40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0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0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0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0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21" grpId="0" animBg="1"/>
      <p:bldP spid="2402322" grpId="0" animBg="1"/>
      <p:bldP spid="2402323" grpId="0" animBg="1"/>
      <p:bldP spid="2402324" grpId="0" animBg="1"/>
      <p:bldP spid="2402325" grpId="0" animBg="1"/>
      <p:bldP spid="2402326" grpId="0" animBg="1"/>
      <p:bldP spid="2402327" grpId="0" animBg="1"/>
      <p:bldP spid="2402328" grpId="0" animBg="1"/>
      <p:bldP spid="2402329" grpId="0" animBg="1"/>
      <p:bldP spid="2402330" grpId="0" animBg="1"/>
      <p:bldP spid="2402331" grpId="0" animBg="1"/>
      <p:bldP spid="2402332" grpId="0" animBg="1"/>
      <p:bldP spid="24023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Traversals of a Binary Tree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preorder and 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 traversals for general trees can be applied to any binary tree</a:t>
            </a:r>
          </a:p>
          <a:p>
            <a:pPr eaLnBrk="1" hangingPunct="1"/>
            <a:r>
              <a:rPr lang="en-US" altLang="zh-TW" dirty="0" smtClean="0"/>
              <a:t>For a binary tree, we further discuss the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inorder</a:t>
            </a:r>
            <a:r>
              <a:rPr lang="en-US" altLang="zh-TW" b="1" i="1" dirty="0" smtClean="0">
                <a:solidFill>
                  <a:srgbClr val="FF0000"/>
                </a:solidFill>
              </a:rPr>
              <a:t> traversal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which visits a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after visiting the right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and then visits the left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in the following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B4FB2-FCDD-4D69-9124-F59C4F199AEE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  <p:grpSp>
        <p:nvGrpSpPr>
          <p:cNvPr id="50182" name="Group 4"/>
          <p:cNvGrpSpPr>
            <a:grpSpLocks/>
          </p:cNvGrpSpPr>
          <p:nvPr/>
        </p:nvGrpSpPr>
        <p:grpSpPr bwMode="auto">
          <a:xfrm>
            <a:off x="2862072" y="4404360"/>
            <a:ext cx="1905000" cy="990600"/>
            <a:chOff x="768" y="3120"/>
            <a:chExt cx="1200" cy="624"/>
          </a:xfrm>
        </p:grpSpPr>
        <p:sp>
          <p:nvSpPr>
            <p:cNvPr id="50184" name="Oval 5"/>
            <p:cNvSpPr>
              <a:spLocks noChangeArrowheads="1"/>
            </p:cNvSpPr>
            <p:nvPr/>
          </p:nvSpPr>
          <p:spPr bwMode="auto">
            <a:xfrm>
              <a:off x="1248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1728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sym typeface="Symbol" pitchFamily="18" charset="2"/>
                </a:rPr>
                <a:t>C</a:t>
              </a:r>
            </a:p>
          </p:txBody>
        </p:sp>
        <p:sp>
          <p:nvSpPr>
            <p:cNvPr id="50186" name="Oval 7"/>
            <p:cNvSpPr>
              <a:spLocks noChangeArrowheads="1"/>
            </p:cNvSpPr>
            <p:nvPr/>
          </p:nvSpPr>
          <p:spPr bwMode="auto">
            <a:xfrm>
              <a:off x="768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cxnSp>
          <p:nvCxnSpPr>
            <p:cNvPr id="50187" name="AutoShape 8"/>
            <p:cNvCxnSpPr>
              <a:cxnSpLocks noChangeShapeType="1"/>
              <a:stCxn id="50184" idx="3"/>
              <a:endCxn id="50186" idx="7"/>
            </p:cNvCxnSpPr>
            <p:nvPr/>
          </p:nvCxnSpPr>
          <p:spPr bwMode="auto">
            <a:xfrm flipH="1">
              <a:off x="973" y="333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188" name="AutoShape 9"/>
            <p:cNvCxnSpPr>
              <a:cxnSpLocks noChangeShapeType="1"/>
              <a:stCxn id="50185" idx="1"/>
              <a:endCxn id="50184" idx="5"/>
            </p:cNvCxnSpPr>
            <p:nvPr/>
          </p:nvCxnSpPr>
          <p:spPr bwMode="auto">
            <a:xfrm flipH="1" flipV="1">
              <a:off x="1453" y="333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04362" name="Text Box 10"/>
          <p:cNvSpPr txBox="1">
            <a:spLocks noChangeArrowheads="1"/>
          </p:cNvSpPr>
          <p:nvPr/>
        </p:nvSpPr>
        <p:spPr bwMode="auto">
          <a:xfrm>
            <a:off x="5782373" y="4263866"/>
            <a:ext cx="2706688" cy="1592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dirty="0"/>
              <a:t>preorder: ABC</a:t>
            </a:r>
          </a:p>
          <a:p>
            <a:r>
              <a:rPr lang="en-US" altLang="zh-TW" sz="3200" dirty="0" err="1"/>
              <a:t>postorder:BCA</a:t>
            </a:r>
            <a:endParaRPr lang="en-US" altLang="zh-TW" sz="3200" dirty="0"/>
          </a:p>
          <a:p>
            <a:r>
              <a:rPr lang="en-US" altLang="zh-TW" sz="3200" dirty="0" err="1"/>
              <a:t>inorder:BAC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121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0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Inorder Traversal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 an </a:t>
            </a:r>
            <a:r>
              <a:rPr lang="en-US" altLang="zh-TW" dirty="0" err="1" smtClean="0">
                <a:ea typeface="新細明體" pitchFamily="18" charset="-120"/>
              </a:rPr>
              <a:t>inorder</a:t>
            </a:r>
            <a:r>
              <a:rPr lang="en-US" altLang="zh-TW" dirty="0" smtClean="0">
                <a:ea typeface="新細明體" pitchFamily="18" charset="-120"/>
              </a:rPr>
              <a:t> traversal a node is visited after its left subtree and before its right subtree</a:t>
            </a:r>
            <a:endParaRPr lang="en-US" altLang="zh-TW" dirty="0" smtClean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68C60-3DFC-42F3-9C30-ED617CAFEE87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2133600" y="3124200"/>
            <a:ext cx="4191000" cy="2438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/>
              <a:t>if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hasLeft</a:t>
            </a:r>
            <a:r>
              <a:rPr lang="en-US" altLang="zh-TW" sz="2400" dirty="0"/>
              <a:t>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 err="1"/>
              <a:t>inOrder</a:t>
            </a:r>
            <a:r>
              <a:rPr lang="en-US" altLang="zh-TW" sz="2400" dirty="0"/>
              <a:t> (left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/>
              <a:t>visit(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/>
              <a:t>if </a:t>
            </a:r>
            <a:r>
              <a:rPr lang="en-US" altLang="zh-TW" sz="2400" dirty="0" err="1"/>
              <a:t>hasRight</a:t>
            </a:r>
            <a:r>
              <a:rPr lang="en-US" altLang="zh-TW" sz="2400" dirty="0"/>
              <a:t>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400" dirty="0" err="1"/>
              <a:t>inOrder</a:t>
            </a:r>
            <a:r>
              <a:rPr lang="en-US" altLang="zh-TW" sz="2400" dirty="0"/>
              <a:t> (right (</a:t>
            </a:r>
            <a:r>
              <a:rPr lang="en-US" altLang="zh-TW" sz="2400" i="1" dirty="0"/>
              <a:t>v</a:t>
            </a:r>
            <a:r>
              <a:rPr lang="en-US" altLang="zh-TW" sz="2400" dirty="0"/>
              <a:t>))</a:t>
            </a:r>
          </a:p>
        </p:txBody>
      </p:sp>
      <p:grpSp>
        <p:nvGrpSpPr>
          <p:cNvPr id="51207" name="Group 5"/>
          <p:cNvGrpSpPr>
            <a:grpSpLocks/>
          </p:cNvGrpSpPr>
          <p:nvPr/>
        </p:nvGrpSpPr>
        <p:grpSpPr bwMode="auto">
          <a:xfrm>
            <a:off x="6770688" y="3200400"/>
            <a:ext cx="3429000" cy="2286000"/>
            <a:chOff x="2928" y="2256"/>
            <a:chExt cx="2160" cy="1440"/>
          </a:xfrm>
        </p:grpSpPr>
        <p:sp>
          <p:nvSpPr>
            <p:cNvPr id="51225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1226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51227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1228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1229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0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1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2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sp>
          <p:nvSpPr>
            <p:cNvPr id="51233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2400">
                <a:latin typeface="Tahoma" pitchFamily="34" charset="0"/>
              </a:endParaRPr>
            </a:p>
          </p:txBody>
        </p:sp>
        <p:cxnSp>
          <p:nvCxnSpPr>
            <p:cNvPr id="51234" name="AutoShape 15"/>
            <p:cNvCxnSpPr>
              <a:cxnSpLocks noChangeShapeType="1"/>
              <a:stCxn id="51225" idx="3"/>
              <a:endCxn id="5122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5" name="AutoShape 16"/>
            <p:cNvCxnSpPr>
              <a:cxnSpLocks noChangeShapeType="1"/>
              <a:stCxn id="51226" idx="1"/>
              <a:endCxn id="5122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6" name="AutoShape 17"/>
            <p:cNvCxnSpPr>
              <a:cxnSpLocks noChangeShapeType="1"/>
              <a:stCxn id="51233" idx="0"/>
              <a:endCxn id="5122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7" name="AutoShape 18"/>
            <p:cNvCxnSpPr>
              <a:cxnSpLocks noChangeShapeType="1"/>
              <a:stCxn id="51232" idx="0"/>
              <a:endCxn id="5122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8" name="AutoShape 19"/>
            <p:cNvCxnSpPr>
              <a:cxnSpLocks noChangeShapeType="1"/>
              <a:stCxn id="51231" idx="0"/>
              <a:endCxn id="5122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9" name="AutoShape 20"/>
            <p:cNvCxnSpPr>
              <a:cxnSpLocks noChangeShapeType="1"/>
              <a:stCxn id="51230" idx="0"/>
              <a:endCxn id="5122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0" name="AutoShape 21"/>
            <p:cNvCxnSpPr>
              <a:cxnSpLocks noChangeShapeType="1"/>
              <a:stCxn id="51229" idx="0"/>
              <a:endCxn id="5122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41" name="AutoShape 22"/>
            <p:cNvCxnSpPr>
              <a:cxnSpLocks noChangeShapeType="1"/>
              <a:stCxn id="51228" idx="1"/>
              <a:endCxn id="5122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06423" name="Text Box 23"/>
          <p:cNvSpPr txBox="1">
            <a:spLocks noChangeArrowheads="1"/>
          </p:cNvSpPr>
          <p:nvPr/>
        </p:nvSpPr>
        <p:spPr bwMode="auto">
          <a:xfrm>
            <a:off x="7239001" y="4953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406424" name="Text Box 24"/>
          <p:cNvSpPr txBox="1">
            <a:spLocks noChangeArrowheads="1"/>
          </p:cNvSpPr>
          <p:nvPr/>
        </p:nvSpPr>
        <p:spPr bwMode="auto">
          <a:xfrm>
            <a:off x="6477001" y="4191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406425" name="Text Box 25"/>
          <p:cNvSpPr txBox="1">
            <a:spLocks noChangeArrowheads="1"/>
          </p:cNvSpPr>
          <p:nvPr/>
        </p:nvSpPr>
        <p:spPr bwMode="auto">
          <a:xfrm>
            <a:off x="6934201" y="35814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406426" name="Text Box 26"/>
          <p:cNvSpPr txBox="1">
            <a:spLocks noChangeArrowheads="1"/>
          </p:cNvSpPr>
          <p:nvPr/>
        </p:nvSpPr>
        <p:spPr bwMode="auto">
          <a:xfrm>
            <a:off x="8001001" y="4953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406427" name="Text Box 27"/>
          <p:cNvSpPr txBox="1">
            <a:spLocks noChangeArrowheads="1"/>
          </p:cNvSpPr>
          <p:nvPr/>
        </p:nvSpPr>
        <p:spPr bwMode="auto">
          <a:xfrm>
            <a:off x="8382001" y="29718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406428" name="Text Box 28"/>
          <p:cNvSpPr txBox="1">
            <a:spLocks noChangeArrowheads="1"/>
          </p:cNvSpPr>
          <p:nvPr/>
        </p:nvSpPr>
        <p:spPr bwMode="auto">
          <a:xfrm>
            <a:off x="9067801" y="4038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406429" name="Text Box 29"/>
          <p:cNvSpPr txBox="1">
            <a:spLocks noChangeArrowheads="1"/>
          </p:cNvSpPr>
          <p:nvPr/>
        </p:nvSpPr>
        <p:spPr bwMode="auto">
          <a:xfrm>
            <a:off x="9829801" y="4800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2406430" name="Text Box 30"/>
          <p:cNvSpPr txBox="1">
            <a:spLocks noChangeArrowheads="1"/>
          </p:cNvSpPr>
          <p:nvPr/>
        </p:nvSpPr>
        <p:spPr bwMode="auto">
          <a:xfrm>
            <a:off x="9525001" y="34290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406431" name="Text Box 31"/>
          <p:cNvSpPr txBox="1">
            <a:spLocks noChangeArrowheads="1"/>
          </p:cNvSpPr>
          <p:nvPr/>
        </p:nvSpPr>
        <p:spPr bwMode="auto">
          <a:xfrm>
            <a:off x="7848601" y="40386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000">
                <a:solidFill>
                  <a:srgbClr val="FF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2406432" name="Line 32"/>
          <p:cNvSpPr>
            <a:spLocks noChangeShapeType="1"/>
          </p:cNvSpPr>
          <p:nvPr/>
        </p:nvSpPr>
        <p:spPr bwMode="auto">
          <a:xfrm flipV="1">
            <a:off x="6858000" y="4038600"/>
            <a:ext cx="304800" cy="304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3" name="Line 33"/>
          <p:cNvSpPr>
            <a:spLocks noChangeShapeType="1"/>
          </p:cNvSpPr>
          <p:nvPr/>
        </p:nvSpPr>
        <p:spPr bwMode="auto">
          <a:xfrm>
            <a:off x="7391400" y="4267200"/>
            <a:ext cx="228600" cy="762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4" name="Line 34"/>
          <p:cNvSpPr>
            <a:spLocks noChangeShapeType="1"/>
          </p:cNvSpPr>
          <p:nvPr/>
        </p:nvSpPr>
        <p:spPr bwMode="auto">
          <a:xfrm flipV="1">
            <a:off x="7924800" y="4800600"/>
            <a:ext cx="152400" cy="381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5" name="Line 35"/>
          <p:cNvSpPr>
            <a:spLocks noChangeShapeType="1"/>
          </p:cNvSpPr>
          <p:nvPr/>
        </p:nvSpPr>
        <p:spPr bwMode="auto">
          <a:xfrm>
            <a:off x="8305800" y="4724400"/>
            <a:ext cx="304800" cy="304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6" name="Freeform 36"/>
          <p:cNvSpPr>
            <a:spLocks/>
          </p:cNvSpPr>
          <p:nvPr/>
        </p:nvSpPr>
        <p:spPr bwMode="auto">
          <a:xfrm>
            <a:off x="8686800" y="3657600"/>
            <a:ext cx="152400" cy="167640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cubicBezTo>
                  <a:pt x="112" y="288"/>
                  <a:pt x="224" y="288"/>
                  <a:pt x="288" y="240"/>
                </a:cubicBezTo>
                <a:cubicBezTo>
                  <a:pt x="352" y="192"/>
                  <a:pt x="368" y="96"/>
                  <a:pt x="384" y="0"/>
                </a:cubicBezTo>
              </a:path>
            </a:pathLst>
          </a:cu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06437" name="Line 37"/>
          <p:cNvSpPr>
            <a:spLocks noChangeShapeType="1"/>
          </p:cNvSpPr>
          <p:nvPr/>
        </p:nvSpPr>
        <p:spPr bwMode="auto">
          <a:xfrm>
            <a:off x="8991600" y="3733800"/>
            <a:ext cx="76200" cy="609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8" name="Line 38"/>
          <p:cNvSpPr>
            <a:spLocks noChangeShapeType="1"/>
          </p:cNvSpPr>
          <p:nvPr/>
        </p:nvSpPr>
        <p:spPr bwMode="auto">
          <a:xfrm flipV="1">
            <a:off x="9448800" y="4191000"/>
            <a:ext cx="152400" cy="381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06439" name="Line 39"/>
          <p:cNvSpPr>
            <a:spLocks noChangeShapeType="1"/>
          </p:cNvSpPr>
          <p:nvPr/>
        </p:nvSpPr>
        <p:spPr bwMode="auto">
          <a:xfrm>
            <a:off x="9906000" y="4038600"/>
            <a:ext cx="304800" cy="381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0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0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0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0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0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0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0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0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0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0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0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0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0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0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0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3" grpId="0"/>
      <p:bldP spid="2406424" grpId="0"/>
      <p:bldP spid="2406425" grpId="0"/>
      <p:bldP spid="2406426" grpId="0"/>
      <p:bldP spid="2406427" grpId="0"/>
      <p:bldP spid="2406428" grpId="0"/>
      <p:bldP spid="2406429" grpId="0"/>
      <p:bldP spid="2406430" grpId="0"/>
      <p:bldP spid="2406431" grpId="0"/>
      <p:bldP spid="2406432" grpId="0" animBg="1"/>
      <p:bldP spid="2406433" grpId="0" animBg="1"/>
      <p:bldP spid="2406434" grpId="0" animBg="1"/>
      <p:bldP spid="2406435" grpId="0" animBg="1"/>
      <p:bldP spid="2406436" grpId="0" animBg="1"/>
      <p:bldP spid="2406437" grpId="0" animBg="1"/>
      <p:bldP spid="2406438" grpId="0" animBg="1"/>
      <p:bldP spid="24064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Print Arithmetic Expressions</a:t>
            </a:r>
          </a:p>
        </p:txBody>
      </p:sp>
      <p:sp>
        <p:nvSpPr>
          <p:cNvPr id="240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Specialization of an </a:t>
            </a:r>
            <a:r>
              <a:rPr lang="en-US" altLang="zh-TW" dirty="0" err="1" smtClean="0">
                <a:ea typeface="新細明體" pitchFamily="18" charset="-120"/>
              </a:rPr>
              <a:t>inorder</a:t>
            </a:r>
            <a:r>
              <a:rPr lang="en-US" altLang="zh-TW" dirty="0" smtClean="0">
                <a:ea typeface="新細明體" pitchFamily="18" charset="-120"/>
              </a:rPr>
              <a:t> traversal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print operand or operator when visiting node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print “(“ before traversing left subtree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print “)“ after traversing right subtree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F3267-2157-45EB-9FC3-6C9A5A4A43A5}" type="slidenum">
              <a:rPr lang="en-US" altLang="zh-TW" smtClean="0"/>
              <a:pPr/>
              <a:t>49</a:t>
            </a:fld>
            <a:endParaRPr lang="en-US" altLang="zh-TW" dirty="0" smtClean="0"/>
          </a:p>
        </p:txBody>
      </p:sp>
      <p:sp>
        <p:nvSpPr>
          <p:cNvPr id="2408452" name="Text Box 4"/>
          <p:cNvSpPr txBox="1">
            <a:spLocks noChangeArrowheads="1"/>
          </p:cNvSpPr>
          <p:nvPr/>
        </p:nvSpPr>
        <p:spPr bwMode="auto">
          <a:xfrm>
            <a:off x="2119974" y="3519805"/>
            <a:ext cx="3962400" cy="2914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Algorithm</a:t>
            </a:r>
            <a:r>
              <a:rPr lang="en-US" altLang="zh-TW" sz="2200" dirty="0"/>
              <a:t> </a:t>
            </a:r>
            <a:r>
              <a:rPr lang="en-US" altLang="zh-TW" sz="2200" dirty="0" err="1"/>
              <a:t>printExpression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if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hasLeft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  <a:br>
              <a:rPr lang="en-US" altLang="zh-TW" sz="2200" dirty="0"/>
            </a:br>
            <a:r>
              <a:rPr lang="en-US" altLang="zh-TW" sz="2200" dirty="0"/>
              <a:t>	print(“(’’)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200" dirty="0" err="1"/>
              <a:t>printExpression</a:t>
            </a:r>
            <a:r>
              <a:rPr lang="en-US" altLang="zh-TW" sz="2200" dirty="0"/>
              <a:t> (left(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200" dirty="0"/>
              <a:t>print(</a:t>
            </a:r>
            <a:r>
              <a:rPr lang="en-US" altLang="zh-TW" sz="2200" dirty="0" err="1"/>
              <a:t>v.element</a:t>
            </a:r>
            <a:r>
              <a:rPr lang="en-US" altLang="zh-TW" sz="2200" dirty="0"/>
              <a:t> ())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if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hasRight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TW" sz="2200" dirty="0" err="1"/>
              <a:t>printExpression</a:t>
            </a:r>
            <a:r>
              <a:rPr lang="en-US" altLang="zh-TW" sz="2200" dirty="0"/>
              <a:t> right(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	print (“)’’)</a:t>
            </a:r>
          </a:p>
        </p:txBody>
      </p:sp>
      <p:grpSp>
        <p:nvGrpSpPr>
          <p:cNvPr id="52231" name="Group 5"/>
          <p:cNvGrpSpPr>
            <a:grpSpLocks/>
          </p:cNvGrpSpPr>
          <p:nvPr/>
        </p:nvGrpSpPr>
        <p:grpSpPr bwMode="auto">
          <a:xfrm>
            <a:off x="7516548" y="2261616"/>
            <a:ext cx="2628900" cy="1828800"/>
            <a:chOff x="2928" y="2256"/>
            <a:chExt cx="2160" cy="1440"/>
          </a:xfrm>
        </p:grpSpPr>
        <p:sp>
          <p:nvSpPr>
            <p:cNvPr id="5223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5223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5223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latin typeface="Symbol" pitchFamily="18" charset="2"/>
              </a:endParaRPr>
            </a:p>
          </p:txBody>
        </p:sp>
        <p:sp>
          <p:nvSpPr>
            <p:cNvPr id="5223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5223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224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5224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b</a:t>
              </a:r>
            </a:p>
          </p:txBody>
        </p:sp>
        <p:cxnSp>
          <p:nvCxnSpPr>
            <p:cNvPr id="52242" name="AutoShape 15"/>
            <p:cNvCxnSpPr>
              <a:cxnSpLocks noChangeShapeType="1"/>
              <a:stCxn id="52233" idx="3"/>
              <a:endCxn id="5223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3" name="AutoShape 16"/>
            <p:cNvCxnSpPr>
              <a:cxnSpLocks noChangeShapeType="1"/>
              <a:stCxn id="52234" idx="1"/>
              <a:endCxn id="5223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4" name="AutoShape 17"/>
            <p:cNvCxnSpPr>
              <a:cxnSpLocks noChangeShapeType="1"/>
              <a:stCxn id="52241" idx="0"/>
              <a:endCxn id="5223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5" name="AutoShape 18"/>
            <p:cNvCxnSpPr>
              <a:cxnSpLocks noChangeShapeType="1"/>
              <a:stCxn id="52240" idx="0"/>
              <a:endCxn id="5223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6" name="AutoShape 19"/>
            <p:cNvCxnSpPr>
              <a:cxnSpLocks noChangeShapeType="1"/>
              <a:stCxn id="52239" idx="0"/>
              <a:endCxn id="5223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7" name="AutoShape 20"/>
            <p:cNvCxnSpPr>
              <a:cxnSpLocks noChangeShapeType="1"/>
              <a:stCxn id="52238" idx="0"/>
              <a:endCxn id="5223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8" name="AutoShape 21"/>
            <p:cNvCxnSpPr>
              <a:cxnSpLocks noChangeShapeType="1"/>
              <a:stCxn id="52237" idx="0"/>
              <a:endCxn id="5223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49" name="AutoShape 22"/>
            <p:cNvCxnSpPr>
              <a:cxnSpLocks noChangeShapeType="1"/>
              <a:stCxn id="52236" idx="1"/>
              <a:endCxn id="5223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2232" name="Text Box 23"/>
          <p:cNvSpPr txBox="1">
            <a:spLocks noChangeArrowheads="1"/>
          </p:cNvSpPr>
          <p:nvPr/>
        </p:nvSpPr>
        <p:spPr bwMode="auto">
          <a:xfrm>
            <a:off x="7364148" y="4242816"/>
            <a:ext cx="332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Tahoma" pitchFamily="34" charset="0"/>
              </a:rPr>
              <a:t>((2 </a:t>
            </a:r>
            <a:r>
              <a:rPr lang="en-US" altLang="zh-TW" sz="2400">
                <a:latin typeface="Symbol" pitchFamily="18" charset="2"/>
                <a:sym typeface="Symbol" pitchFamily="18" charset="2"/>
              </a:rPr>
              <a:t> </a:t>
            </a:r>
            <a:r>
              <a:rPr lang="en-US" altLang="zh-TW" sz="2400">
                <a:sym typeface="Symbol" pitchFamily="18" charset="2"/>
              </a:rPr>
              <a:t>(</a:t>
            </a:r>
            <a:r>
              <a:rPr lang="en-US" altLang="zh-TW" sz="2400">
                <a:latin typeface="Tahoma" pitchFamily="34" charset="0"/>
              </a:rPr>
              <a:t>a </a:t>
            </a:r>
            <a:r>
              <a:rPr lang="en-US" altLang="zh-TW" sz="2400">
                <a:latin typeface="Symbol" pitchFamily="18" charset="2"/>
              </a:rPr>
              <a:t>-</a:t>
            </a:r>
            <a:r>
              <a:rPr lang="en-US" altLang="zh-TW" sz="2400">
                <a:latin typeface="Tahoma" pitchFamily="34" charset="0"/>
              </a:rPr>
              <a:t> 1)) </a:t>
            </a:r>
            <a:r>
              <a:rPr lang="en-US" altLang="zh-TW" sz="2400">
                <a:latin typeface="Symbol" pitchFamily="18" charset="2"/>
              </a:rPr>
              <a:t>+</a:t>
            </a:r>
            <a:r>
              <a:rPr lang="en-US" altLang="zh-TW" sz="2400">
                <a:latin typeface="Tahoma" pitchFamily="34" charset="0"/>
              </a:rPr>
              <a:t> (3 </a:t>
            </a:r>
            <a:r>
              <a:rPr lang="en-US" altLang="zh-TW" sz="2400">
                <a:latin typeface="Symbol" pitchFamily="18" charset="2"/>
                <a:sym typeface="Symbol" pitchFamily="18" charset="2"/>
              </a:rPr>
              <a:t> </a:t>
            </a:r>
            <a:r>
              <a:rPr lang="en-US" altLang="zh-TW" sz="2400">
                <a:latin typeface="Tahoma" pitchFamily="34" charset="0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6943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0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451" grpId="0" build="p"/>
      <p:bldP spid="24084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Terminology (2)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node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r>
              <a:rPr lang="en-US" altLang="zh-TW" dirty="0" smtClean="0">
                <a:ea typeface="新細明體" pitchFamily="18" charset="-120"/>
              </a:rPr>
              <a:t> is an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ancestor</a:t>
            </a:r>
            <a:r>
              <a:rPr lang="en-US" altLang="zh-TW" dirty="0" smtClean="0">
                <a:ea typeface="新細明體" pitchFamily="18" charset="-120"/>
              </a:rPr>
              <a:t> of a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if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r>
              <a:rPr lang="en-US" altLang="zh-TW" dirty="0" smtClean="0">
                <a:ea typeface="新細明體" pitchFamily="18" charset="-120"/>
              </a:rPr>
              <a:t> is an ancestor of the parent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is a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descendant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of a node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r>
              <a:rPr lang="en-US" altLang="zh-TW" dirty="0" smtClean="0">
                <a:ea typeface="新細明體" pitchFamily="18" charset="-120"/>
              </a:rPr>
              <a:t> if </a:t>
            </a:r>
            <a:r>
              <a:rPr lang="en-US" altLang="zh-TW" b="1" i="1" dirty="0" smtClean="0">
                <a:ea typeface="新細明體" pitchFamily="18" charset="-120"/>
              </a:rPr>
              <a:t>u</a:t>
            </a:r>
            <a:r>
              <a:rPr lang="en-US" altLang="zh-TW" dirty="0" smtClean="0">
                <a:ea typeface="新細明體" pitchFamily="18" charset="-120"/>
              </a:rPr>
              <a:t> is an ancestor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i="1" dirty="0" err="1" smtClean="0">
                <a:solidFill>
                  <a:srgbClr val="FF0000"/>
                </a:solidFill>
                <a:ea typeface="新細明體" pitchFamily="18" charset="-120"/>
              </a:rPr>
              <a:t>subtree</a:t>
            </a:r>
            <a:r>
              <a:rPr lang="en-US" altLang="zh-TW" b="1" i="1" dirty="0" smtClean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of </a:t>
            </a:r>
            <a:r>
              <a:rPr lang="en-US" altLang="zh-TW" b="1" i="1" dirty="0" smtClean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 rooted at a node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is the tree consisting of all the descendants of </a:t>
            </a:r>
            <a:r>
              <a:rPr lang="en-US" altLang="zh-TW" b="1" i="1" dirty="0" smtClean="0">
                <a:ea typeface="新細明體" pitchFamily="18" charset="-120"/>
              </a:rPr>
              <a:t>v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b="1" i="1" dirty="0" smtClean="0">
                <a:ea typeface="新細明體" pitchFamily="18" charset="-120"/>
              </a:rPr>
              <a:t>T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3FC86-D4CF-4D86-85D1-DE009D86B503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11268" name="AutoShape 2"/>
          <p:cNvSpPr>
            <a:spLocks noChangeArrowheads="1"/>
          </p:cNvSpPr>
          <p:nvPr/>
        </p:nvSpPr>
        <p:spPr bwMode="auto">
          <a:xfrm>
            <a:off x="8394192" y="2663952"/>
            <a:ext cx="1981200" cy="18288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pPr algn="ctr" eaLnBrk="1" hangingPunct="1"/>
            <a:r>
              <a:rPr lang="en-US" altLang="zh-TW" sz="2400">
                <a:solidFill>
                  <a:schemeClr val="accent3">
                    <a:lumMod val="20000"/>
                    <a:lumOff val="80000"/>
                  </a:schemeClr>
                </a:solidFill>
                <a:latin typeface="Tahoma" pitchFamily="34" charset="0"/>
              </a:rPr>
              <a:t>subtree</a:t>
            </a: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6641593" y="2054353"/>
            <a:ext cx="3709988" cy="3116263"/>
            <a:chOff x="3135" y="1253"/>
            <a:chExt cx="2337" cy="1963"/>
          </a:xfrm>
        </p:grpSpPr>
        <p:sp>
          <p:nvSpPr>
            <p:cNvPr id="11272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1273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1274" name="AutoShape 8"/>
            <p:cNvSpPr>
              <a:spLocks noChangeAspect="1" noChangeArrowheads="1"/>
            </p:cNvSpPr>
            <p:nvPr/>
          </p:nvSpPr>
          <p:spPr bwMode="auto">
            <a:xfrm>
              <a:off x="5246" y="1828"/>
              <a:ext cx="226" cy="23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11275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11276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G</a:t>
              </a:r>
            </a:p>
          </p:txBody>
        </p:sp>
        <p:sp>
          <p:nvSpPr>
            <p:cNvPr id="11277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H</a:t>
              </a:r>
            </a:p>
          </p:txBody>
        </p:sp>
        <p:sp>
          <p:nvSpPr>
            <p:cNvPr id="11278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E</a:t>
              </a:r>
            </a:p>
          </p:txBody>
        </p:sp>
        <p:sp>
          <p:nvSpPr>
            <p:cNvPr id="11279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F</a:t>
              </a:r>
            </a:p>
          </p:txBody>
        </p:sp>
        <p:cxnSp>
          <p:nvCxnSpPr>
            <p:cNvPr id="11280" name="AutoShape 14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1" name="AutoShape 15"/>
            <p:cNvCxnSpPr>
              <a:cxnSpLocks noChangeShapeType="1"/>
              <a:stCxn id="11272" idx="2"/>
              <a:endCxn id="11275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2" name="AutoShape 16"/>
            <p:cNvCxnSpPr>
              <a:cxnSpLocks noChangeShapeType="1"/>
              <a:stCxn id="11272" idx="2"/>
              <a:endCxn id="11274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3" name="AutoShape 17"/>
            <p:cNvCxnSpPr>
              <a:cxnSpLocks noChangeShapeType="1"/>
              <a:stCxn id="11275" idx="2"/>
              <a:endCxn id="11277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4" name="AutoShape 18"/>
            <p:cNvCxnSpPr>
              <a:cxnSpLocks noChangeShapeType="1"/>
              <a:stCxn id="11275" idx="2"/>
              <a:endCxn id="11276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5" name="AutoShape 19"/>
            <p:cNvCxnSpPr>
              <a:cxnSpLocks noChangeShapeType="1"/>
              <a:stCxn id="11273" idx="2"/>
              <a:endCxn id="11279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6" name="AutoShape 20"/>
            <p:cNvCxnSpPr>
              <a:cxnSpLocks noChangeShapeType="1"/>
              <a:stCxn id="11273" idx="2"/>
              <a:endCxn id="11278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87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11288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J</a:t>
              </a:r>
            </a:p>
          </p:txBody>
        </p:sp>
        <p:cxnSp>
          <p:nvCxnSpPr>
            <p:cNvPr id="11289" name="AutoShape 23"/>
            <p:cNvCxnSpPr>
              <a:cxnSpLocks noChangeShapeType="1"/>
              <a:stCxn id="11279" idx="2"/>
              <a:endCxn id="11288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0" name="AutoShape 24"/>
            <p:cNvCxnSpPr>
              <a:cxnSpLocks noChangeShapeType="1"/>
              <a:stCxn id="11279" idx="2"/>
              <a:endCxn id="11287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91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TW" sz="160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K</a:t>
              </a:r>
            </a:p>
          </p:txBody>
        </p:sp>
        <p:cxnSp>
          <p:nvCxnSpPr>
            <p:cNvPr id="11292" name="AutoShape 26"/>
            <p:cNvCxnSpPr>
              <a:cxnSpLocks noChangeShapeType="1"/>
              <a:stCxn id="11279" idx="2"/>
              <a:endCxn id="11291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9705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Evaluate Arithmetic Expressions</a:t>
            </a:r>
          </a:p>
        </p:txBody>
      </p:sp>
      <p:sp>
        <p:nvSpPr>
          <p:cNvPr id="241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Specialization of a postorder traversal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recursive method returning the value of a subtree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when visiting an internal node, combine the values of the subtrees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CAF5B-9461-451C-8054-D9FB697C2BC0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  <p:sp>
        <p:nvSpPr>
          <p:cNvPr id="2410500" name="Text Box 4"/>
          <p:cNvSpPr txBox="1">
            <a:spLocks noChangeArrowheads="1"/>
          </p:cNvSpPr>
          <p:nvPr/>
        </p:nvSpPr>
        <p:spPr bwMode="auto">
          <a:xfrm>
            <a:off x="1998663" y="3186367"/>
            <a:ext cx="4419600" cy="2981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Algorithm</a:t>
            </a:r>
            <a:r>
              <a:rPr lang="en-US" altLang="zh-TW" sz="2200" dirty="0"/>
              <a:t> </a:t>
            </a:r>
            <a:r>
              <a:rPr lang="en-US" altLang="zh-TW" sz="2200" dirty="0" err="1"/>
              <a:t>evalExpr</a:t>
            </a:r>
            <a:r>
              <a:rPr lang="en-US" altLang="zh-TW" sz="2200" dirty="0"/>
              <a:t>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if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isExternal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return </a:t>
            </a:r>
            <a:r>
              <a:rPr lang="en-US" altLang="zh-TW" sz="2200" i="1" dirty="0" err="1"/>
              <a:t>v</a:t>
            </a:r>
            <a:r>
              <a:rPr lang="en-US" altLang="zh-TW" sz="2200" dirty="0" err="1"/>
              <a:t>.element</a:t>
            </a:r>
            <a:r>
              <a:rPr lang="en-US" altLang="zh-TW" sz="2200" dirty="0"/>
              <a:t> ()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	</a:t>
            </a:r>
            <a:r>
              <a:rPr lang="en-US" altLang="zh-TW" sz="2200" i="1" dirty="0"/>
              <a:t>x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 </a:t>
            </a:r>
            <a:r>
              <a:rPr lang="en-US" altLang="zh-TW" sz="2200" dirty="0" err="1"/>
              <a:t>evalExpr</a:t>
            </a:r>
            <a:r>
              <a:rPr lang="en-US" altLang="zh-TW" sz="2200" dirty="0"/>
              <a:t>(</a:t>
            </a:r>
            <a:r>
              <a:rPr lang="en-US" altLang="zh-TW" sz="2200" dirty="0" err="1"/>
              <a:t>leftChild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/>
              <a:t>	</a:t>
            </a:r>
            <a:r>
              <a:rPr lang="en-US" altLang="zh-TW" sz="2200" i="1" dirty="0"/>
              <a:t>y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 </a:t>
            </a:r>
            <a:r>
              <a:rPr lang="en-US" altLang="zh-TW" sz="2200" dirty="0" err="1"/>
              <a:t>evalExpr</a:t>
            </a:r>
            <a:r>
              <a:rPr lang="en-US" altLang="zh-TW" sz="2200" dirty="0"/>
              <a:t>(</a:t>
            </a:r>
            <a:r>
              <a:rPr lang="en-US" altLang="zh-TW" sz="2200" dirty="0" err="1"/>
              <a:t>rightChild</a:t>
            </a:r>
            <a:r>
              <a:rPr lang="en-US" altLang="zh-TW" sz="2200" dirty="0"/>
              <a:t> (</a:t>
            </a:r>
            <a:r>
              <a:rPr lang="en-US" altLang="zh-TW" sz="2200" i="1" dirty="0"/>
              <a:t>v</a:t>
            </a:r>
            <a:r>
              <a:rPr lang="en-US" altLang="zh-TW" sz="2200" dirty="0"/>
              <a:t>))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dirty="0">
                <a:sym typeface="Symbol" pitchFamily="18" charset="2"/>
              </a:rPr>
              <a:t>	  </a:t>
            </a:r>
            <a:r>
              <a:rPr lang="en-US" altLang="zh-TW" sz="2200" dirty="0"/>
              <a:t>operator stored at </a:t>
            </a:r>
            <a:r>
              <a:rPr lang="en-US" altLang="zh-TW" sz="2200" i="1" dirty="0"/>
              <a:t>v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200" b="1" dirty="0"/>
              <a:t>return</a:t>
            </a:r>
            <a:r>
              <a:rPr lang="en-US" altLang="zh-TW" sz="2200" dirty="0"/>
              <a:t> </a:t>
            </a:r>
            <a:r>
              <a:rPr lang="en-US" altLang="zh-TW" sz="2200" i="1" dirty="0"/>
              <a:t>x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itchFamily="18" charset="2"/>
              </a:rPr>
              <a:t></a:t>
            </a:r>
            <a:r>
              <a:rPr lang="en-US" altLang="zh-TW" sz="2200" dirty="0"/>
              <a:t> </a:t>
            </a:r>
            <a:r>
              <a:rPr lang="en-US" altLang="zh-TW" sz="2200" i="1" dirty="0"/>
              <a:t>y</a:t>
            </a:r>
          </a:p>
        </p:txBody>
      </p:sp>
      <p:grpSp>
        <p:nvGrpSpPr>
          <p:cNvPr id="53255" name="Group 5"/>
          <p:cNvGrpSpPr>
            <a:grpSpLocks/>
          </p:cNvGrpSpPr>
          <p:nvPr/>
        </p:nvGrpSpPr>
        <p:grpSpPr bwMode="auto">
          <a:xfrm>
            <a:off x="6896100" y="3484690"/>
            <a:ext cx="3429000" cy="2286000"/>
            <a:chOff x="2928" y="2256"/>
            <a:chExt cx="2160" cy="1440"/>
          </a:xfrm>
        </p:grpSpPr>
        <p:sp>
          <p:nvSpPr>
            <p:cNvPr id="53256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53257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53258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solidFill>
                  <a:schemeClr val="accent4">
                    <a:lumMod val="20000"/>
                    <a:lumOff val="80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53259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ymbol" pitchFamily="18" charset="2"/>
                </a:rPr>
                <a:t>-</a:t>
              </a:r>
            </a:p>
          </p:txBody>
        </p:sp>
        <p:sp>
          <p:nvSpPr>
            <p:cNvPr id="53260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53261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53262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53263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53264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53265" name="AutoShape 15"/>
            <p:cNvCxnSpPr>
              <a:cxnSpLocks noChangeShapeType="1"/>
              <a:stCxn id="53256" idx="3"/>
              <a:endCxn id="5325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6" name="AutoShape 16"/>
            <p:cNvCxnSpPr>
              <a:cxnSpLocks noChangeShapeType="1"/>
              <a:stCxn id="53257" idx="1"/>
              <a:endCxn id="5325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7" name="AutoShape 17"/>
            <p:cNvCxnSpPr>
              <a:cxnSpLocks noChangeShapeType="1"/>
              <a:stCxn id="53264" idx="0"/>
              <a:endCxn id="5325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8" name="AutoShape 18"/>
            <p:cNvCxnSpPr>
              <a:cxnSpLocks noChangeShapeType="1"/>
              <a:stCxn id="53263" idx="0"/>
              <a:endCxn id="5325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69" name="AutoShape 19"/>
            <p:cNvCxnSpPr>
              <a:cxnSpLocks noChangeShapeType="1"/>
              <a:stCxn id="53262" idx="0"/>
              <a:endCxn id="5325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0" name="AutoShape 20"/>
            <p:cNvCxnSpPr>
              <a:cxnSpLocks noChangeShapeType="1"/>
              <a:stCxn id="53261" idx="0"/>
              <a:endCxn id="5325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1" name="AutoShape 21"/>
            <p:cNvCxnSpPr>
              <a:cxnSpLocks noChangeShapeType="1"/>
              <a:stCxn id="53260" idx="0"/>
              <a:endCxn id="5325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2" name="AutoShape 22"/>
            <p:cNvCxnSpPr>
              <a:cxnSpLocks noChangeShapeType="1"/>
              <a:stCxn id="53259" idx="1"/>
              <a:endCxn id="5325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68919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0499" grpId="0" build="p"/>
      <p:bldP spid="241050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Euler Tour Traversal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ea typeface="新細明體" pitchFamily="18" charset="-120"/>
              </a:rPr>
              <a:t>Generic traversal of a binary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ea typeface="新細明體" pitchFamily="18" charset="-120"/>
              </a:rPr>
              <a:t>Preorder, postorder and inorder traversals become the special cases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ea typeface="新細明體" pitchFamily="18" charset="-120"/>
              </a:rPr>
              <a:t>Walk around the tree and visit each node three times: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ea typeface="新細明體" pitchFamily="18" charset="-120"/>
              </a:rPr>
              <a:t>on the left (preorder)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ea typeface="新細明體" pitchFamily="18" charset="-120"/>
              </a:rPr>
              <a:t>from below (inorder)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ea typeface="新細明體" pitchFamily="18" charset="-120"/>
              </a:rPr>
              <a:t>on the right (postorder)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5E511-2E46-423D-9A69-21F055838B80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1913" y="3389377"/>
            <a:ext cx="4418013" cy="2316163"/>
            <a:chOff x="1638" y="2093"/>
            <a:chExt cx="3305" cy="1758"/>
          </a:xfrm>
        </p:grpSpPr>
        <p:sp>
          <p:nvSpPr>
            <p:cNvPr id="54279" name="Oval 5"/>
            <p:cNvSpPr>
              <a:spLocks noChangeArrowheads="1"/>
            </p:cNvSpPr>
            <p:nvPr/>
          </p:nvSpPr>
          <p:spPr bwMode="auto"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+</a:t>
              </a: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54281" name="Oval 7"/>
            <p:cNvSpPr>
              <a:spLocks noChangeArrowheads="1"/>
            </p:cNvSpPr>
            <p:nvPr/>
          </p:nvSpPr>
          <p:spPr bwMode="auto"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</a:rPr>
                <a:t>-</a:t>
              </a:r>
            </a:p>
          </p:txBody>
        </p:sp>
        <p:sp>
          <p:nvSpPr>
            <p:cNvPr id="54282" name="Rectangle 8"/>
            <p:cNvSpPr>
              <a:spLocks noChangeArrowheads="1"/>
            </p:cNvSpPr>
            <p:nvPr/>
          </p:nvSpPr>
          <p:spPr bwMode="auto">
            <a:xfrm>
              <a:off x="1805" y="3005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2</a:t>
              </a:r>
            </a:p>
          </p:txBody>
        </p:sp>
        <p:sp>
          <p:nvSpPr>
            <p:cNvPr id="54283" name="Rectangle 9"/>
            <p:cNvSpPr>
              <a:spLocks noChangeArrowheads="1"/>
            </p:cNvSpPr>
            <p:nvPr/>
          </p:nvSpPr>
          <p:spPr bwMode="auto">
            <a:xfrm>
              <a:off x="2489" y="3437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5</a:t>
              </a:r>
            </a:p>
          </p:txBody>
        </p:sp>
        <p:sp>
          <p:nvSpPr>
            <p:cNvPr id="54284" name="Rectangle 10"/>
            <p:cNvSpPr>
              <a:spLocks noChangeArrowheads="1"/>
            </p:cNvSpPr>
            <p:nvPr/>
          </p:nvSpPr>
          <p:spPr bwMode="auto">
            <a:xfrm>
              <a:off x="3173" y="3437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1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3857" y="3005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3</a:t>
              </a: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4541" y="3005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2400">
                  <a:latin typeface="Tahoma" pitchFamily="34" charset="0"/>
                </a:rPr>
                <a:t>2</a:t>
              </a:r>
            </a:p>
          </p:txBody>
        </p:sp>
        <p:cxnSp>
          <p:nvCxnSpPr>
            <p:cNvPr id="54287" name="AutoShape 13"/>
            <p:cNvCxnSpPr>
              <a:cxnSpLocks noChangeShapeType="1"/>
              <a:stCxn id="54280" idx="1"/>
              <a:endCxn id="54279" idx="5"/>
            </p:cNvCxnSpPr>
            <p:nvPr/>
          </p:nvCxnSpPr>
          <p:spPr bwMode="auto">
            <a:xfrm flipH="1" flipV="1">
              <a:off x="3720" y="2448"/>
              <a:ext cx="51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88" name="AutoShape 14"/>
            <p:cNvCxnSpPr>
              <a:cxnSpLocks noChangeShapeType="1"/>
              <a:stCxn id="54286" idx="0"/>
              <a:endCxn id="54280" idx="5"/>
            </p:cNvCxnSpPr>
            <p:nvPr/>
          </p:nvCxnSpPr>
          <p:spPr bwMode="auto">
            <a:xfrm flipH="1" flipV="1">
              <a:off x="4404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89" name="AutoShape 15"/>
            <p:cNvCxnSpPr>
              <a:cxnSpLocks noChangeShapeType="1"/>
              <a:stCxn id="54285" idx="0"/>
              <a:endCxn id="54280" idx="3"/>
            </p:cNvCxnSpPr>
            <p:nvPr/>
          </p:nvCxnSpPr>
          <p:spPr bwMode="auto">
            <a:xfrm flipV="1">
              <a:off x="3977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0" name="AutoShape 16"/>
            <p:cNvCxnSpPr>
              <a:cxnSpLocks noChangeShapeType="1"/>
              <a:stCxn id="54284" idx="0"/>
              <a:endCxn id="54281" idx="5"/>
            </p:cNvCxnSpPr>
            <p:nvPr/>
          </p:nvCxnSpPr>
          <p:spPr bwMode="auto">
            <a:xfrm flipH="1" flipV="1">
              <a:off x="3036" y="3216"/>
              <a:ext cx="257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1" name="AutoShape 17"/>
            <p:cNvCxnSpPr>
              <a:cxnSpLocks noChangeShapeType="1"/>
              <a:stCxn id="54283" idx="0"/>
              <a:endCxn id="54281" idx="3"/>
            </p:cNvCxnSpPr>
            <p:nvPr/>
          </p:nvCxnSpPr>
          <p:spPr bwMode="auto">
            <a:xfrm flipV="1">
              <a:off x="2609" y="3216"/>
              <a:ext cx="257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292" name="Freeform 18"/>
            <p:cNvSpPr>
              <a:spLocks/>
            </p:cNvSpPr>
            <p:nvPr/>
          </p:nvSpPr>
          <p:spPr bwMode="auto">
            <a:xfrm>
              <a:off x="1638" y="2093"/>
              <a:ext cx="3305" cy="1758"/>
            </a:xfrm>
            <a:custGeom>
              <a:avLst/>
              <a:gdLst>
                <a:gd name="T0" fmla="*/ 1751 w 3305"/>
                <a:gd name="T1" fmla="*/ 48 h 1758"/>
                <a:gd name="T2" fmla="*/ 1775 w 3305"/>
                <a:gd name="T3" fmla="*/ 246 h 1758"/>
                <a:gd name="T4" fmla="*/ 983 w 3305"/>
                <a:gd name="T5" fmla="*/ 360 h 1758"/>
                <a:gd name="T6" fmla="*/ 365 w 3305"/>
                <a:gd name="T7" fmla="*/ 612 h 1758"/>
                <a:gd name="T8" fmla="*/ 23 w 3305"/>
                <a:gd name="T9" fmla="*/ 1056 h 1758"/>
                <a:gd name="T10" fmla="*/ 227 w 3305"/>
                <a:gd name="T11" fmla="*/ 1278 h 1758"/>
                <a:gd name="T12" fmla="*/ 551 w 3305"/>
                <a:gd name="T13" fmla="*/ 1092 h 1758"/>
                <a:gd name="T14" fmla="*/ 659 w 3305"/>
                <a:gd name="T15" fmla="*/ 840 h 1758"/>
                <a:gd name="T16" fmla="*/ 1109 w 3305"/>
                <a:gd name="T17" fmla="*/ 1056 h 1758"/>
                <a:gd name="T18" fmla="*/ 803 w 3305"/>
                <a:gd name="T19" fmla="*/ 1242 h 1758"/>
                <a:gd name="T20" fmla="*/ 689 w 3305"/>
                <a:gd name="T21" fmla="*/ 1482 h 1758"/>
                <a:gd name="T22" fmla="*/ 971 w 3305"/>
                <a:gd name="T23" fmla="*/ 1686 h 1758"/>
                <a:gd name="T24" fmla="*/ 1187 w 3305"/>
                <a:gd name="T25" fmla="*/ 1560 h 1758"/>
                <a:gd name="T26" fmla="*/ 1319 w 3305"/>
                <a:gd name="T27" fmla="*/ 1248 h 1758"/>
                <a:gd name="T28" fmla="*/ 1487 w 3305"/>
                <a:gd name="T29" fmla="*/ 1620 h 1758"/>
                <a:gd name="T30" fmla="*/ 1745 w 3305"/>
                <a:gd name="T31" fmla="*/ 1710 h 1758"/>
                <a:gd name="T32" fmla="*/ 1925 w 3305"/>
                <a:gd name="T33" fmla="*/ 1332 h 1758"/>
                <a:gd name="T34" fmla="*/ 1523 w 3305"/>
                <a:gd name="T35" fmla="*/ 1014 h 1758"/>
                <a:gd name="T36" fmla="*/ 1361 w 3305"/>
                <a:gd name="T37" fmla="*/ 810 h 1758"/>
                <a:gd name="T38" fmla="*/ 821 w 3305"/>
                <a:gd name="T39" fmla="*/ 654 h 1758"/>
                <a:gd name="T40" fmla="*/ 1985 w 3305"/>
                <a:gd name="T41" fmla="*/ 480 h 1758"/>
                <a:gd name="T42" fmla="*/ 2489 w 3305"/>
                <a:gd name="T43" fmla="*/ 654 h 1758"/>
                <a:gd name="T44" fmla="*/ 2093 w 3305"/>
                <a:gd name="T45" fmla="*/ 936 h 1758"/>
                <a:gd name="T46" fmla="*/ 2195 w 3305"/>
                <a:gd name="T47" fmla="*/ 1272 h 1758"/>
                <a:gd name="T48" fmla="*/ 2435 w 3305"/>
                <a:gd name="T49" fmla="*/ 1272 h 1758"/>
                <a:gd name="T50" fmla="*/ 2573 w 3305"/>
                <a:gd name="T51" fmla="*/ 1032 h 1758"/>
                <a:gd name="T52" fmla="*/ 2699 w 3305"/>
                <a:gd name="T53" fmla="*/ 840 h 1758"/>
                <a:gd name="T54" fmla="*/ 2807 w 3305"/>
                <a:gd name="T55" fmla="*/ 1056 h 1758"/>
                <a:gd name="T56" fmla="*/ 2867 w 3305"/>
                <a:gd name="T57" fmla="*/ 1266 h 1758"/>
                <a:gd name="T58" fmla="*/ 3125 w 3305"/>
                <a:gd name="T59" fmla="*/ 1314 h 1758"/>
                <a:gd name="T60" fmla="*/ 3269 w 3305"/>
                <a:gd name="T61" fmla="*/ 954 h 1758"/>
                <a:gd name="T62" fmla="*/ 2909 w 3305"/>
                <a:gd name="T63" fmla="*/ 642 h 1758"/>
                <a:gd name="T64" fmla="*/ 2741 w 3305"/>
                <a:gd name="T65" fmla="*/ 480 h 1758"/>
                <a:gd name="T66" fmla="*/ 2249 w 3305"/>
                <a:gd name="T67" fmla="*/ 276 h 1758"/>
                <a:gd name="T68" fmla="*/ 2231 w 3305"/>
                <a:gd name="T69" fmla="*/ 0 h 17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05"/>
                <a:gd name="T106" fmla="*/ 0 h 1758"/>
                <a:gd name="T107" fmla="*/ 3305 w 3305"/>
                <a:gd name="T108" fmla="*/ 1758 h 17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1903" y="2640"/>
              <a:ext cx="223" cy="2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L</a:t>
              </a:r>
            </a:p>
          </p:txBody>
        </p:sp>
        <p:sp>
          <p:nvSpPr>
            <p:cNvPr id="54294" name="Text Box 20"/>
            <p:cNvSpPr txBox="1">
              <a:spLocks noChangeArrowheads="1"/>
            </p:cNvSpPr>
            <p:nvPr/>
          </p:nvSpPr>
          <p:spPr bwMode="auto">
            <a:xfrm>
              <a:off x="2150" y="2841"/>
              <a:ext cx="239" cy="27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54295" name="Text Box 21"/>
            <p:cNvSpPr txBox="1">
              <a:spLocks noChangeArrowheads="1"/>
            </p:cNvSpPr>
            <p:nvPr/>
          </p:nvSpPr>
          <p:spPr bwMode="auto">
            <a:xfrm>
              <a:off x="2381" y="2640"/>
              <a:ext cx="244" cy="27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solidFill>
                    <a:schemeClr val="tx2"/>
                  </a:solidFill>
                  <a:latin typeface="Tahoma" pitchFamily="34" charset="0"/>
                </a:rPr>
                <a:t>R</a:t>
              </a:r>
            </a:p>
          </p:txBody>
        </p:sp>
        <p:cxnSp>
          <p:nvCxnSpPr>
            <p:cNvPr id="54296" name="AutoShape 22"/>
            <p:cNvCxnSpPr>
              <a:cxnSpLocks noChangeShapeType="1"/>
              <a:stCxn id="54279" idx="3"/>
              <a:endCxn id="54299" idx="7"/>
            </p:cNvCxnSpPr>
            <p:nvPr/>
          </p:nvCxnSpPr>
          <p:spPr bwMode="auto">
            <a:xfrm flipH="1">
              <a:off x="2352" y="2448"/>
              <a:ext cx="119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7" name="AutoShape 23"/>
            <p:cNvCxnSpPr>
              <a:cxnSpLocks noChangeShapeType="1"/>
              <a:stCxn id="54282" idx="0"/>
              <a:endCxn id="54299" idx="3"/>
            </p:cNvCxnSpPr>
            <p:nvPr/>
          </p:nvCxnSpPr>
          <p:spPr bwMode="auto">
            <a:xfrm flipV="1">
              <a:off x="1925" y="2832"/>
              <a:ext cx="25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298" name="AutoShape 24"/>
            <p:cNvCxnSpPr>
              <a:cxnSpLocks noChangeShapeType="1"/>
              <a:stCxn id="54281" idx="1"/>
              <a:endCxn id="54299" idx="5"/>
            </p:cNvCxnSpPr>
            <p:nvPr/>
          </p:nvCxnSpPr>
          <p:spPr bwMode="auto">
            <a:xfrm flipH="1" flipV="1">
              <a:off x="2352" y="2832"/>
              <a:ext cx="51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299" name="Oval 25"/>
            <p:cNvSpPr>
              <a:spLocks noChangeArrowheads="1"/>
            </p:cNvSpPr>
            <p:nvPr/>
          </p:nvSpPr>
          <p:spPr bwMode="auto"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altLang="zh-TW" sz="2400">
                  <a:latin typeface="Symbol" pitchFamily="18" charset="2"/>
                  <a:sym typeface="Symbol" pitchFamily="18" charset="2"/>
                </a:rPr>
                <a:t></a:t>
              </a:r>
              <a:endParaRPr lang="en-US" altLang="zh-TW" sz="2400"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EFFAE-A25D-4DA6-8167-BB46C8B956D4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92680" y="1853185"/>
            <a:ext cx="7010400" cy="24384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Algorithm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  <a:r>
              <a:rPr lang="en-US" altLang="zh-TW" sz="2400" dirty="0"/>
              <a:t>(</a:t>
            </a:r>
            <a:r>
              <a:rPr lang="en-US" altLang="zh-TW" sz="2400" b="1" i="1" dirty="0" err="1"/>
              <a:t>T</a:t>
            </a:r>
            <a:r>
              <a:rPr lang="en-US" altLang="zh-TW" sz="2400" dirty="0" err="1"/>
              <a:t>,</a:t>
            </a:r>
            <a:r>
              <a:rPr lang="en-US" altLang="zh-TW" sz="2400" b="1" i="1" dirty="0" err="1"/>
              <a:t>v</a:t>
            </a:r>
            <a:r>
              <a:rPr lang="en-US" altLang="zh-TW" sz="2400" dirty="0"/>
              <a:t>):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perform the action for visiting node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>
                <a:solidFill>
                  <a:srgbClr val="FF0000"/>
                </a:solidFill>
              </a:rPr>
              <a:t> on the left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b="1" dirty="0"/>
              <a:t>if</a:t>
            </a:r>
            <a:r>
              <a:rPr lang="en-US" altLang="zh-TW" sz="2400" dirty="0"/>
              <a:t> </a:t>
            </a:r>
            <a:r>
              <a:rPr lang="en-US" altLang="zh-TW" sz="2400" b="1" i="1" dirty="0" err="1">
                <a:solidFill>
                  <a:srgbClr val="0000CC"/>
                </a:solidFill>
              </a:rPr>
              <a:t>T</a:t>
            </a:r>
            <a:r>
              <a:rPr lang="en-US" altLang="zh-TW" sz="2400" dirty="0" err="1">
                <a:solidFill>
                  <a:srgbClr val="0000CC"/>
                </a:solidFill>
              </a:rPr>
              <a:t>.</a:t>
            </a:r>
            <a:r>
              <a:rPr lang="en-US" altLang="zh-TW" sz="2400" dirty="0" err="1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hasLeft</a:t>
            </a:r>
            <a:r>
              <a:rPr lang="en-US" altLang="zh-TW" sz="2400" dirty="0">
                <a:solidFill>
                  <a:srgbClr val="0000CC"/>
                </a:solidFill>
              </a:rPr>
              <a:t>(</a:t>
            </a:r>
            <a:r>
              <a:rPr lang="en-US" altLang="zh-TW" sz="2400" b="1" i="1" dirty="0">
                <a:solidFill>
                  <a:srgbClr val="0000CC"/>
                </a:solidFill>
              </a:rPr>
              <a:t>v</a:t>
            </a:r>
            <a:r>
              <a:rPr lang="en-US" altLang="zh-TW" sz="2400" dirty="0">
                <a:solidFill>
                  <a:srgbClr val="0000CC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en-US" altLang="zh-TW" sz="2400" b="1" dirty="0"/>
              <a:t>then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i="1" dirty="0" err="1"/>
              <a:t>T</a:t>
            </a:r>
            <a:r>
              <a:rPr lang="en-US" altLang="zh-TW" sz="2400" dirty="0" err="1"/>
              <a:t>.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v</a:t>
            </a:r>
            <a:r>
              <a:rPr lang="en-US" altLang="zh-TW" sz="2400" dirty="0"/>
              <a:t>))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perform the action for visiting node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>
                <a:solidFill>
                  <a:srgbClr val="FF0000"/>
                </a:solidFill>
              </a:rPr>
              <a:t> from below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b="1" dirty="0"/>
              <a:t>if</a:t>
            </a:r>
            <a:r>
              <a:rPr lang="en-US" altLang="zh-TW" sz="2400" dirty="0"/>
              <a:t> </a:t>
            </a:r>
            <a:r>
              <a:rPr lang="en-US" altLang="zh-TW" sz="2400" b="1" i="1">
                <a:solidFill>
                  <a:srgbClr val="0000CC"/>
                </a:solidFill>
              </a:rPr>
              <a:t>T</a:t>
            </a:r>
            <a:r>
              <a:rPr lang="en-US" altLang="zh-TW" sz="2400">
                <a:solidFill>
                  <a:srgbClr val="0000CC"/>
                </a:solidFill>
              </a:rPr>
              <a:t>.</a:t>
            </a:r>
            <a:r>
              <a:rPr lang="en-US" altLang="zh-TW" sz="2400">
                <a:solidFill>
                  <a:srgbClr val="0000CC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hasRight</a:t>
            </a:r>
            <a:r>
              <a:rPr lang="en-US" altLang="zh-TW" sz="2400">
                <a:solidFill>
                  <a:srgbClr val="0000CC"/>
                </a:solidFill>
              </a:rPr>
              <a:t>(</a:t>
            </a:r>
            <a:r>
              <a:rPr lang="en-US" altLang="zh-TW" sz="2400" b="1" i="1">
                <a:solidFill>
                  <a:srgbClr val="0000CC"/>
                </a:solidFill>
              </a:rPr>
              <a:t>v</a:t>
            </a:r>
            <a:r>
              <a:rPr lang="en-US" altLang="zh-TW" sz="2400" dirty="0">
                <a:solidFill>
                  <a:srgbClr val="0000CC"/>
                </a:solidFill>
              </a:rPr>
              <a:t>)</a:t>
            </a:r>
            <a:r>
              <a:rPr lang="en-US" altLang="zh-TW" sz="2400" dirty="0"/>
              <a:t> </a:t>
            </a:r>
            <a:r>
              <a:rPr lang="en-US" altLang="zh-TW" sz="2400" b="1" dirty="0"/>
              <a:t>then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eulerTour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T</a:t>
            </a:r>
            <a:r>
              <a:rPr lang="en-US" altLang="zh-TW" sz="2400" dirty="0"/>
              <a:t>, </a:t>
            </a:r>
            <a:r>
              <a:rPr lang="en-US" altLang="zh-TW" sz="2400" b="1" i="1" dirty="0" err="1"/>
              <a:t>T</a:t>
            </a:r>
            <a:r>
              <a:rPr lang="en-US" altLang="zh-TW" sz="2400" dirty="0" err="1"/>
              <a:t>.</a:t>
            </a:r>
            <a:r>
              <a:rPr lang="en-US" altLang="zh-TW" sz="24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right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v</a:t>
            </a:r>
            <a:r>
              <a:rPr lang="en-US" altLang="zh-TW" sz="2400" dirty="0"/>
              <a:t>))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perform the action for visiting node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>
                <a:solidFill>
                  <a:srgbClr val="FF0000"/>
                </a:solidFill>
              </a:rPr>
              <a:t> on the right</a:t>
            </a:r>
          </a:p>
        </p:txBody>
      </p:sp>
      <p:sp>
        <p:nvSpPr>
          <p:cNvPr id="2414596" name="Text Box 4"/>
          <p:cNvSpPr txBox="1">
            <a:spLocks noChangeArrowheads="1"/>
          </p:cNvSpPr>
          <p:nvPr/>
        </p:nvSpPr>
        <p:spPr bwMode="auto">
          <a:xfrm>
            <a:off x="1042416" y="4376929"/>
            <a:ext cx="109087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TW" sz="3200" dirty="0"/>
              <a:t> overall running time is O(</a:t>
            </a:r>
            <a:r>
              <a:rPr lang="en-US" altLang="zh-TW" sz="3200" i="1" dirty="0"/>
              <a:t>n</a:t>
            </a:r>
            <a:r>
              <a:rPr lang="en-US" altLang="zh-TW" sz="3200" dirty="0"/>
              <a:t>) for an </a:t>
            </a:r>
            <a:r>
              <a:rPr lang="en-US" altLang="zh-TW" sz="3200" i="1" dirty="0"/>
              <a:t>n</a:t>
            </a:r>
            <a:r>
              <a:rPr lang="en-US" altLang="zh-TW" sz="3200" dirty="0"/>
              <a:t>-node tree.</a:t>
            </a:r>
          </a:p>
          <a:p>
            <a:pPr>
              <a:buFontTx/>
              <a:buChar char="•"/>
            </a:pPr>
            <a:r>
              <a:rPr lang="en-US" altLang="zh-TW" sz="3200" dirty="0"/>
              <a:t> The Euler Tour traversal has more applications, </a:t>
            </a:r>
            <a:r>
              <a:rPr lang="en-US" altLang="zh-TW" sz="3200" dirty="0" smtClean="0"/>
              <a:t>including </a:t>
            </a:r>
            <a:r>
              <a:rPr lang="en-US" altLang="zh-TW" sz="3200" dirty="0"/>
              <a:t>all the applications which the one of </a:t>
            </a:r>
            <a:r>
              <a:rPr lang="en-US" altLang="zh-TW" sz="3200" dirty="0" smtClean="0"/>
              <a:t>the three </a:t>
            </a:r>
            <a:r>
              <a:rPr lang="en-US" altLang="zh-TW" sz="3200" dirty="0"/>
              <a:t>traversals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33598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printExpression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Recall the example for printing an arithmetic expression</a:t>
            </a:r>
          </a:p>
          <a:p>
            <a:pPr eaLnBrk="1" hangingPunct="1"/>
            <a:r>
              <a:rPr lang="en-US" altLang="zh-TW" dirty="0" smtClean="0"/>
              <a:t>The Euler Tour can also be used to print a fully parenthesized arithmetic expression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0A584-2836-4867-92C2-A8534D4A799C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  <p:sp>
        <p:nvSpPr>
          <p:cNvPr id="2416644" name="Text Box 4"/>
          <p:cNvSpPr txBox="1">
            <a:spLocks noChangeArrowheads="1"/>
          </p:cNvSpPr>
          <p:nvPr/>
        </p:nvSpPr>
        <p:spPr bwMode="auto">
          <a:xfrm>
            <a:off x="4477513" y="2985453"/>
            <a:ext cx="3787775" cy="2863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/>
              <a:t>Algorithm 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printExpression</a:t>
            </a: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dirty="0"/>
              <a:t>, </a:t>
            </a:r>
            <a:r>
              <a:rPr lang="en-US" altLang="zh-TW" sz="2000" i="1" dirty="0"/>
              <a:t>v</a:t>
            </a:r>
            <a:r>
              <a:rPr lang="en-US" altLang="zh-TW" sz="2000" dirty="0"/>
              <a:t>):</a:t>
            </a:r>
          </a:p>
          <a:p>
            <a:r>
              <a:rPr lang="en-US" altLang="zh-TW" sz="2000" b="1" dirty="0"/>
              <a:t>    if 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.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isExternal</a:t>
            </a:r>
            <a:r>
              <a:rPr lang="en-US" altLang="zh-TW" sz="2000" dirty="0"/>
              <a:t>(</a:t>
            </a:r>
            <a:r>
              <a:rPr lang="en-US" altLang="zh-TW" sz="2000" i="1" dirty="0"/>
              <a:t>v</a:t>
            </a:r>
            <a:r>
              <a:rPr lang="en-US" altLang="zh-TW" sz="2000" dirty="0"/>
              <a:t>) then</a:t>
            </a:r>
          </a:p>
          <a:p>
            <a:r>
              <a:rPr lang="en-US" altLang="zh-TW" sz="2000" dirty="0"/>
              <a:t>       print the value stored at </a:t>
            </a:r>
            <a:r>
              <a:rPr lang="en-US" altLang="zh-TW" sz="2000" i="1" dirty="0"/>
              <a:t>v</a:t>
            </a:r>
          </a:p>
          <a:p>
            <a:r>
              <a:rPr lang="en-US" altLang="zh-TW" sz="2000" b="1" dirty="0"/>
              <a:t>    else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print </a:t>
            </a:r>
            <a:r>
              <a:rPr lang="en-US" altLang="zh-TW" sz="2000" dirty="0"/>
              <a:t>“(“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printExpression</a:t>
            </a: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.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sz="2000" dirty="0"/>
              <a:t>(</a:t>
            </a:r>
            <a:r>
              <a:rPr lang="en-US" altLang="zh-TW" sz="2000" i="1" dirty="0"/>
              <a:t>v</a:t>
            </a:r>
            <a:r>
              <a:rPr lang="en-US" altLang="zh-TW" sz="2000" dirty="0"/>
              <a:t>))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print</a:t>
            </a:r>
            <a:r>
              <a:rPr lang="en-US" altLang="zh-TW" sz="2000" dirty="0"/>
              <a:t> the operator stored at </a:t>
            </a:r>
            <a:r>
              <a:rPr lang="en-US" altLang="zh-TW" sz="2000" i="1" dirty="0"/>
              <a:t>v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printExpression</a:t>
            </a: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.</a:t>
            </a:r>
            <a:r>
              <a:rPr lang="en-US" altLang="zh-TW" sz="2000" dirty="0" err="1">
                <a:latin typeface="Arial" charset="0"/>
                <a:ea typeface="Arial Unicode MS" pitchFamily="34" charset="-120"/>
                <a:cs typeface="Arial Unicode MS" pitchFamily="34" charset="-120"/>
              </a:rPr>
              <a:t>left</a:t>
            </a:r>
            <a:r>
              <a:rPr lang="en-US" altLang="zh-TW" sz="2000" dirty="0"/>
              <a:t>(</a:t>
            </a:r>
            <a:r>
              <a:rPr lang="en-US" altLang="zh-TW" sz="2000" i="1" dirty="0"/>
              <a:t>v</a:t>
            </a:r>
            <a:r>
              <a:rPr lang="en-US" altLang="zh-TW" sz="2000" dirty="0"/>
              <a:t>))</a:t>
            </a:r>
          </a:p>
          <a:p>
            <a:r>
              <a:rPr lang="en-US" altLang="zh-TW" sz="2000" dirty="0"/>
              <a:t>       </a:t>
            </a:r>
            <a:r>
              <a:rPr lang="en-US" altLang="zh-TW" sz="2000" dirty="0">
                <a:latin typeface="Arial" charset="0"/>
                <a:ea typeface="Arial Unicode MS" pitchFamily="34" charset="-120"/>
                <a:cs typeface="Arial Unicode MS" pitchFamily="34" charset="-120"/>
              </a:rPr>
              <a:t>print</a:t>
            </a:r>
            <a:r>
              <a:rPr lang="en-US" altLang="zh-TW" sz="2000" dirty="0"/>
              <a:t> “)”</a:t>
            </a:r>
          </a:p>
        </p:txBody>
      </p:sp>
    </p:spTree>
    <p:extLst>
      <p:ext uri="{BB962C8B-B14F-4D97-AF65-F5344CB8AC3E}">
        <p14:creationId xmlns:p14="http://schemas.microsoft.com/office/powerpoint/2010/main" val="11710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5DB8B-FBC2-489C-95B9-13D58CE4D24E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General Trees</a:t>
            </a:r>
          </a:p>
          <a:p>
            <a:pPr eaLnBrk="1" hangingPunct="1"/>
            <a:r>
              <a:rPr lang="en-US" altLang="zh-TW" dirty="0" smtClean="0"/>
              <a:t>Representation of Trees</a:t>
            </a:r>
          </a:p>
          <a:p>
            <a:pPr eaLnBrk="1" hangingPunct="1"/>
            <a:r>
              <a:rPr lang="en-US" altLang="zh-TW" dirty="0" smtClean="0"/>
              <a:t>Properties on Trees</a:t>
            </a:r>
          </a:p>
          <a:p>
            <a:pPr eaLnBrk="1" hangingPunct="1"/>
            <a:r>
              <a:rPr lang="en-US" altLang="zh-TW" dirty="0" smtClean="0"/>
              <a:t>Binary Trees</a:t>
            </a:r>
          </a:p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5390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Search Trees (BST)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Idea from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binary search</a:t>
            </a:r>
          </a:p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binary search tree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a binary tree satisfying the following properties:</a:t>
            </a:r>
          </a:p>
          <a:p>
            <a:pPr lvl="1" eaLnBrk="1" hangingPunct="1"/>
            <a:r>
              <a:rPr lang="en-US" altLang="zh-TW" dirty="0" smtClean="0"/>
              <a:t>Each node has a key</a:t>
            </a:r>
          </a:p>
          <a:p>
            <a:pPr lvl="1" eaLnBrk="1" hangingPunct="1"/>
            <a:r>
              <a:rPr lang="en-US" altLang="zh-TW" dirty="0" smtClean="0"/>
              <a:t>keys in the left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smaller than the root’s key</a:t>
            </a:r>
          </a:p>
          <a:p>
            <a:pPr lvl="1" eaLnBrk="1" hangingPunct="1"/>
            <a:r>
              <a:rPr lang="en-US" altLang="zh-TW" dirty="0" smtClean="0"/>
              <a:t>keys in the right </a:t>
            </a:r>
            <a:r>
              <a:rPr lang="en-US" altLang="zh-TW" dirty="0" err="1" smtClean="0"/>
              <a:t>subtree</a:t>
            </a:r>
            <a:r>
              <a:rPr lang="en-US" altLang="zh-TW" dirty="0" smtClean="0"/>
              <a:t> greater than the root’s key</a:t>
            </a:r>
          </a:p>
          <a:p>
            <a:pPr lvl="1" eaLnBrk="1" hangingPunct="1"/>
            <a:r>
              <a:rPr lang="en-US" altLang="zh-TW" dirty="0" smtClean="0"/>
              <a:t>The left and right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are binary search trees</a:t>
            </a:r>
          </a:p>
          <a:p>
            <a:pPr eaLnBrk="1" hangingPunct="1"/>
            <a:r>
              <a:rPr lang="en-US" altLang="zh-TW" dirty="0" smtClean="0"/>
              <a:t>A binary search tree is the realization of an ordered dictionary (or map).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C1385F-0FE3-4D8E-8EC4-8ACD03DE1ECF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391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12AC2-2045-45F6-8899-76DB61433340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A Binary Search Tree</a:t>
            </a:r>
          </a:p>
        </p:txBody>
      </p:sp>
      <p:grpSp>
        <p:nvGrpSpPr>
          <p:cNvPr id="59397" name="Group 3"/>
          <p:cNvGrpSpPr>
            <a:grpSpLocks/>
          </p:cNvGrpSpPr>
          <p:nvPr/>
        </p:nvGrpSpPr>
        <p:grpSpPr bwMode="auto">
          <a:xfrm>
            <a:off x="3200400" y="1905001"/>
            <a:ext cx="5761038" cy="3457575"/>
            <a:chOff x="1247" y="1071"/>
            <a:chExt cx="3629" cy="2178"/>
          </a:xfrm>
        </p:grpSpPr>
        <p:sp>
          <p:nvSpPr>
            <p:cNvPr id="59399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59400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59401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59402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59403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16</a:t>
              </a:r>
            </a:p>
          </p:txBody>
        </p:sp>
        <p:sp>
          <p:nvSpPr>
            <p:cNvPr id="59404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25</a:t>
              </a:r>
            </a:p>
          </p:txBody>
        </p:sp>
        <p:sp>
          <p:nvSpPr>
            <p:cNvPr id="59405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59406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59407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59408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59409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59410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8" name="Text Box 25"/>
          <p:cNvSpPr txBox="1">
            <a:spLocks noChangeArrowheads="1"/>
          </p:cNvSpPr>
          <p:nvPr/>
        </p:nvSpPr>
        <p:spPr bwMode="auto">
          <a:xfrm>
            <a:off x="3352801" y="5715000"/>
            <a:ext cx="52876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0000"/>
                </a:solidFill>
              </a:rPr>
              <a:t>How to search, insert, and remove?</a:t>
            </a:r>
          </a:p>
        </p:txBody>
      </p:sp>
    </p:spTree>
    <p:extLst>
      <p:ext uri="{BB962C8B-B14F-4D97-AF65-F5344CB8AC3E}">
        <p14:creationId xmlns:p14="http://schemas.microsoft.com/office/powerpoint/2010/main" val="25108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Searching</a:t>
            </a:r>
          </a:p>
        </p:txBody>
      </p:sp>
      <p:sp>
        <p:nvSpPr>
          <p:cNvPr id="246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Recursive search – due to the recursive property of the BST</a:t>
            </a:r>
          </a:p>
          <a:p>
            <a:pPr eaLnBrk="1" hangingPunct="1"/>
            <a:r>
              <a:rPr lang="en-US" altLang="zh-TW" dirty="0" smtClean="0"/>
              <a:t>Start from the root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i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f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key matches item, 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output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else if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(key &lt; item) 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	     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search on the right 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subtree</a:t>
            </a:r>
            <a:endParaRPr lang="en-US" altLang="zh-TW" dirty="0" smtClean="0">
              <a:latin typeface="MS UI Gothic" pitchFamily="34" charset="-128"/>
              <a:ea typeface="MS UI Gothic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	     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else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 search on the left 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subtree</a:t>
            </a:r>
            <a:endParaRPr lang="en-US" altLang="zh-TW" dirty="0" smtClean="0">
              <a:latin typeface="MS UI Gothic" pitchFamily="34" charset="-128"/>
              <a:ea typeface="MS UI Gothic" pitchFamily="34" charset="-128"/>
            </a:endParaRPr>
          </a:p>
          <a:p>
            <a:pPr eaLnBrk="1" hangingPunct="1"/>
            <a:r>
              <a:rPr lang="en-US" altLang="zh-TW" dirty="0" smtClean="0"/>
              <a:t> O(</a:t>
            </a:r>
            <a:r>
              <a:rPr lang="en-US" altLang="zh-TW" b="1" i="1" dirty="0" smtClean="0"/>
              <a:t>h</a:t>
            </a:r>
            <a:r>
              <a:rPr lang="en-US" altLang="zh-TW" dirty="0" smtClean="0"/>
              <a:t>), if the tree height is </a:t>
            </a:r>
            <a:r>
              <a:rPr lang="en-US" altLang="zh-TW" b="1" i="1" dirty="0" smtClean="0"/>
              <a:t>h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3A2F7-C397-4AE4-8F51-3251855F9F50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758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6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6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6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6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6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6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6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98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7542D-82BA-444B-AD40-AF716EA1405A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Searching </a:t>
            </a:r>
          </a:p>
        </p:txBody>
      </p:sp>
      <p:grpSp>
        <p:nvGrpSpPr>
          <p:cNvPr id="61445" name="Group 3"/>
          <p:cNvGrpSpPr>
            <a:grpSpLocks/>
          </p:cNvGrpSpPr>
          <p:nvPr/>
        </p:nvGrpSpPr>
        <p:grpSpPr bwMode="auto">
          <a:xfrm>
            <a:off x="3287714" y="1844676"/>
            <a:ext cx="5761037" cy="3457575"/>
            <a:chOff x="1247" y="1071"/>
            <a:chExt cx="3629" cy="2178"/>
          </a:xfrm>
        </p:grpSpPr>
        <p:sp>
          <p:nvSpPr>
            <p:cNvPr id="61457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61458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61459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61460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61461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16</a:t>
              </a:r>
            </a:p>
          </p:txBody>
        </p:sp>
        <p:sp>
          <p:nvSpPr>
            <p:cNvPr id="61462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25</a:t>
              </a:r>
            </a:p>
          </p:txBody>
        </p:sp>
        <p:sp>
          <p:nvSpPr>
            <p:cNvPr id="61463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61464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61465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61466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61467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6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1961" name="Text Box 25"/>
          <p:cNvSpPr txBox="1">
            <a:spLocks noChangeArrowheads="1"/>
          </p:cNvSpPr>
          <p:nvPr/>
        </p:nvSpPr>
        <p:spPr bwMode="auto">
          <a:xfrm>
            <a:off x="2286000" y="1781176"/>
            <a:ext cx="1814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Search 19</a:t>
            </a:r>
          </a:p>
        </p:txBody>
      </p:sp>
      <p:sp>
        <p:nvSpPr>
          <p:cNvPr id="2471962" name="Oval 26"/>
          <p:cNvSpPr>
            <a:spLocks noChangeArrowheads="1"/>
          </p:cNvSpPr>
          <p:nvPr/>
        </p:nvSpPr>
        <p:spPr bwMode="auto">
          <a:xfrm>
            <a:off x="6167439" y="1857375"/>
            <a:ext cx="504825" cy="503238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00601" y="2362201"/>
            <a:ext cx="1655763" cy="1077913"/>
            <a:chOff x="2064" y="1480"/>
            <a:chExt cx="1043" cy="679"/>
          </a:xfrm>
        </p:grpSpPr>
        <p:sp>
          <p:nvSpPr>
            <p:cNvPr id="61455" name="Oval 28"/>
            <p:cNvSpPr>
              <a:spLocks noChangeArrowheads="1"/>
            </p:cNvSpPr>
            <p:nvPr/>
          </p:nvSpPr>
          <p:spPr bwMode="auto">
            <a:xfrm>
              <a:off x="2064" y="1842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1456" name="Line 29"/>
            <p:cNvSpPr>
              <a:spLocks noChangeShapeType="1"/>
            </p:cNvSpPr>
            <p:nvPr/>
          </p:nvSpPr>
          <p:spPr bwMode="auto">
            <a:xfrm flipH="1">
              <a:off x="2245" y="1480"/>
              <a:ext cx="862" cy="3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016501" y="3441700"/>
            <a:ext cx="1223963" cy="863600"/>
            <a:chOff x="2200" y="2160"/>
            <a:chExt cx="771" cy="544"/>
          </a:xfrm>
        </p:grpSpPr>
        <p:sp>
          <p:nvSpPr>
            <p:cNvPr id="61453" name="Oval 31"/>
            <p:cNvSpPr>
              <a:spLocks noChangeArrowheads="1"/>
            </p:cNvSpPr>
            <p:nvPr/>
          </p:nvSpPr>
          <p:spPr bwMode="auto">
            <a:xfrm>
              <a:off x="2653" y="2387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1454" name="Line 32"/>
            <p:cNvSpPr>
              <a:spLocks noChangeShapeType="1"/>
            </p:cNvSpPr>
            <p:nvPr/>
          </p:nvSpPr>
          <p:spPr bwMode="auto">
            <a:xfrm>
              <a:off x="2200" y="2160"/>
              <a:ext cx="544" cy="22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024563" y="4305301"/>
            <a:ext cx="792162" cy="1008063"/>
            <a:chOff x="2835" y="2704"/>
            <a:chExt cx="499" cy="635"/>
          </a:xfrm>
        </p:grpSpPr>
        <p:sp>
          <p:nvSpPr>
            <p:cNvPr id="61451" name="Oval 34"/>
            <p:cNvSpPr>
              <a:spLocks noChangeArrowheads="1"/>
            </p:cNvSpPr>
            <p:nvPr/>
          </p:nvSpPr>
          <p:spPr bwMode="auto">
            <a:xfrm>
              <a:off x="3016" y="3022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1452" name="Line 35"/>
            <p:cNvSpPr>
              <a:spLocks noChangeShapeType="1"/>
            </p:cNvSpPr>
            <p:nvPr/>
          </p:nvSpPr>
          <p:spPr bwMode="auto">
            <a:xfrm>
              <a:off x="2835" y="2704"/>
              <a:ext cx="317" cy="3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3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61" grpId="0"/>
      <p:bldP spid="24719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Insertion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First, search </a:t>
            </a:r>
            <a:r>
              <a:rPr lang="en-US" altLang="zh-TW" i="1" smtClean="0"/>
              <a:t>x</a:t>
            </a:r>
            <a:r>
              <a:rPr lang="en-US" altLang="zh-TW" smtClean="0"/>
              <a:t> on BST to verify </a:t>
            </a:r>
            <a:r>
              <a:rPr lang="en-US" altLang="zh-TW" i="1" smtClean="0"/>
              <a:t>x</a:t>
            </a:r>
            <a:r>
              <a:rPr lang="en-US" altLang="zh-TW" smtClean="0"/>
              <a:t> is in or not.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the search successes, no insertion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else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//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insert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at the node </a:t>
            </a:r>
            <a:r>
              <a:rPr lang="en-US" altLang="zh-TW" i="1">
                <a:latin typeface="MS UI Gothic" pitchFamily="34" charset="-128"/>
                <a:ea typeface="MS UI Gothic" pitchFamily="34" charset="-128"/>
              </a:rPr>
              <a:t>n</a:t>
            </a:r>
            <a:r>
              <a:rPr lang="en-US" altLang="zh-TW">
                <a:latin typeface="MS UI Gothic" pitchFamily="34" charset="-128"/>
                <a:ea typeface="MS UI Gothic" pitchFamily="34" charset="-128"/>
              </a:rPr>
              <a:t> where the search stops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	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(key &lt;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) 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	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make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a right child of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	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else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 make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x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a left child of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n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Insertion: O(</a:t>
            </a:r>
            <a:r>
              <a:rPr lang="en-US" altLang="zh-TW" b="1" i="1" smtClean="0"/>
              <a:t>h</a:t>
            </a:r>
            <a:r>
              <a:rPr lang="en-US" altLang="zh-TW" smtClean="0"/>
              <a:t>), if the tree height is </a:t>
            </a:r>
            <a:r>
              <a:rPr lang="en-US" altLang="zh-TW" b="1" i="1" smtClean="0"/>
              <a:t>h.</a:t>
            </a:r>
            <a:endParaRPr lang="en-US" altLang="zh-TW" smtClean="0"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C5248-4F49-4431-B622-E3B588A8F389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509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Terminology (3) </a:t>
            </a:r>
          </a:p>
        </p:txBody>
      </p:sp>
      <p:sp>
        <p:nvSpPr>
          <p:cNvPr id="242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number of </a:t>
            </a:r>
            <a:r>
              <a:rPr lang="en-US" altLang="zh-TW" dirty="0" err="1" smtClean="0"/>
              <a:t>subtrees</a:t>
            </a:r>
            <a:r>
              <a:rPr lang="en-US" altLang="zh-TW" dirty="0" smtClean="0"/>
              <a:t> of a node is called its </a:t>
            </a:r>
            <a:r>
              <a:rPr lang="en-US" altLang="zh-TW" b="1" i="1" dirty="0" smtClean="0">
                <a:solidFill>
                  <a:srgbClr val="FF0000"/>
                </a:solidFill>
              </a:rPr>
              <a:t>degree</a:t>
            </a:r>
          </a:p>
          <a:p>
            <a:pPr lvl="1" eaLnBrk="1" hangingPunct="1"/>
            <a:r>
              <a:rPr lang="en-US" altLang="zh-TW" dirty="0" smtClean="0"/>
              <a:t>Example: The degree of A is 3 and of C is 2.</a:t>
            </a:r>
          </a:p>
          <a:p>
            <a:pPr eaLnBrk="1" hangingPunct="1"/>
            <a:r>
              <a:rPr lang="en-US" altLang="zh-TW" dirty="0" smtClean="0"/>
              <a:t>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degree of a tree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the maximum of the degree of the nodes in the tree.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B5AA38-5DEE-427A-99C5-C153E8B71CC1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404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2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2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0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512888-751F-41B4-9D54-F5FC20DA24A4}" type="slidenum">
              <a:rPr lang="en-US" altLang="zh-TW" smtClean="0"/>
              <a:pPr/>
              <a:t>60</a:t>
            </a:fld>
            <a:endParaRPr lang="en-US" altLang="zh-TW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Insertion</a:t>
            </a:r>
          </a:p>
        </p:txBody>
      </p:sp>
      <p:grpSp>
        <p:nvGrpSpPr>
          <p:cNvPr id="63493" name="Group 3"/>
          <p:cNvGrpSpPr>
            <a:grpSpLocks/>
          </p:cNvGrpSpPr>
          <p:nvPr/>
        </p:nvGrpSpPr>
        <p:grpSpPr bwMode="auto">
          <a:xfrm>
            <a:off x="3287714" y="1844676"/>
            <a:ext cx="5761037" cy="3457575"/>
            <a:chOff x="1247" y="1071"/>
            <a:chExt cx="3629" cy="2178"/>
          </a:xfrm>
        </p:grpSpPr>
        <p:sp>
          <p:nvSpPr>
            <p:cNvPr id="63504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20</a:t>
              </a:r>
            </a:p>
          </p:txBody>
        </p:sp>
        <p:sp>
          <p:nvSpPr>
            <p:cNvPr id="63505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63506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63507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63508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16</a:t>
              </a:r>
            </a:p>
          </p:txBody>
        </p:sp>
        <p:sp>
          <p:nvSpPr>
            <p:cNvPr id="63509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25</a:t>
              </a:r>
            </a:p>
          </p:txBody>
        </p:sp>
        <p:sp>
          <p:nvSpPr>
            <p:cNvPr id="63510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35</a:t>
              </a:r>
            </a:p>
          </p:txBody>
        </p:sp>
        <p:sp>
          <p:nvSpPr>
            <p:cNvPr id="63511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63512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11</a:t>
              </a:r>
            </a:p>
          </p:txBody>
        </p:sp>
        <p:sp>
          <p:nvSpPr>
            <p:cNvPr id="63513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15</a:t>
              </a:r>
            </a:p>
          </p:txBody>
        </p:sp>
        <p:sp>
          <p:nvSpPr>
            <p:cNvPr id="63514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63515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6057" name="Text Box 25"/>
          <p:cNvSpPr txBox="1">
            <a:spLocks noChangeArrowheads="1"/>
          </p:cNvSpPr>
          <p:nvPr/>
        </p:nvSpPr>
        <p:spPr bwMode="auto">
          <a:xfrm>
            <a:off x="2286000" y="1628776"/>
            <a:ext cx="16321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Insert 28</a:t>
            </a:r>
          </a:p>
        </p:txBody>
      </p:sp>
      <p:sp>
        <p:nvSpPr>
          <p:cNvPr id="2476058" name="Oval 26"/>
          <p:cNvSpPr>
            <a:spLocks noChangeArrowheads="1"/>
          </p:cNvSpPr>
          <p:nvPr/>
        </p:nvSpPr>
        <p:spPr bwMode="auto">
          <a:xfrm>
            <a:off x="6188076" y="1857375"/>
            <a:ext cx="504825" cy="5032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476059" name="Oval 27"/>
          <p:cNvSpPr>
            <a:spLocks noChangeArrowheads="1"/>
          </p:cNvSpPr>
          <p:nvPr/>
        </p:nvSpPr>
        <p:spPr bwMode="auto">
          <a:xfrm>
            <a:off x="7556501" y="4810125"/>
            <a:ext cx="504825" cy="50323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28</a:t>
            </a:r>
          </a:p>
        </p:txBody>
      </p:sp>
      <p:sp>
        <p:nvSpPr>
          <p:cNvPr id="2476060" name="Line 28"/>
          <p:cNvSpPr>
            <a:spLocks noChangeShapeType="1"/>
          </p:cNvSpPr>
          <p:nvPr/>
        </p:nvSpPr>
        <p:spPr bwMode="auto">
          <a:xfrm>
            <a:off x="7412038" y="4305301"/>
            <a:ext cx="360362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477001" y="2362201"/>
            <a:ext cx="1800225" cy="1006475"/>
            <a:chOff x="3107" y="1480"/>
            <a:chExt cx="1134" cy="634"/>
          </a:xfrm>
        </p:grpSpPr>
        <p:sp>
          <p:nvSpPr>
            <p:cNvPr id="63502" name="Oval 30"/>
            <p:cNvSpPr>
              <a:spLocks noChangeArrowheads="1"/>
            </p:cNvSpPr>
            <p:nvPr/>
          </p:nvSpPr>
          <p:spPr bwMode="auto">
            <a:xfrm>
              <a:off x="3923" y="1797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3503" name="Line 31"/>
            <p:cNvSpPr>
              <a:spLocks noChangeShapeType="1"/>
            </p:cNvSpPr>
            <p:nvPr/>
          </p:nvSpPr>
          <p:spPr bwMode="auto">
            <a:xfrm>
              <a:off x="3107" y="1480"/>
              <a:ext cx="998" cy="3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124700" y="3370264"/>
            <a:ext cx="863600" cy="935037"/>
            <a:chOff x="3515" y="2115"/>
            <a:chExt cx="544" cy="589"/>
          </a:xfrm>
        </p:grpSpPr>
        <p:sp>
          <p:nvSpPr>
            <p:cNvPr id="63500" name="Oval 33"/>
            <p:cNvSpPr>
              <a:spLocks noChangeArrowheads="1"/>
            </p:cNvSpPr>
            <p:nvPr/>
          </p:nvSpPr>
          <p:spPr bwMode="auto">
            <a:xfrm>
              <a:off x="3515" y="2387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3501" name="Line 34"/>
            <p:cNvSpPr>
              <a:spLocks noChangeShapeType="1"/>
            </p:cNvSpPr>
            <p:nvPr/>
          </p:nvSpPr>
          <p:spPr bwMode="auto">
            <a:xfrm flipH="1">
              <a:off x="3651" y="2115"/>
              <a:ext cx="408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7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57" grpId="0"/>
      <p:bldP spid="2476058" grpId="0" animBg="1"/>
      <p:bldP spid="2476059" grpId="0" animBg="1"/>
      <p:bldP spid="247606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Removal</a:t>
            </a:r>
          </a:p>
        </p:txBody>
      </p:sp>
      <p:sp>
        <p:nvSpPr>
          <p:cNvPr id="247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Removal on a BST is little bit tricky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is a leaf, 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delete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directly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is an internal node having only one child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u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, 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replace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by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u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and delete original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u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if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is an internal node having two children, </a:t>
            </a:r>
            <a:r>
              <a:rPr lang="en-US" altLang="zh-TW" b="1" smtClean="0">
                <a:latin typeface="MS UI Gothic" pitchFamily="34" charset="-128"/>
                <a:ea typeface="MS UI Gothic" pitchFamily="34" charset="-128"/>
              </a:rPr>
              <a:t>then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select one subtree, say the right subtree;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	find the element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y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whose key is next to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replace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v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by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y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and delete </a:t>
            </a:r>
            <a:r>
              <a:rPr lang="en-US" altLang="zh-TW" i="1" smtClean="0">
                <a:latin typeface="MS UI Gothic" pitchFamily="34" charset="-128"/>
                <a:ea typeface="MS UI Gothic" pitchFamily="34" charset="-128"/>
              </a:rPr>
              <a:t>y</a:t>
            </a:r>
            <a:r>
              <a:rPr lang="en-US" altLang="zh-TW" smtClean="0">
                <a:latin typeface="MS UI Gothic" pitchFamily="34" charset="-128"/>
                <a:ea typeface="MS UI Gothic" pitchFamily="34" charset="-128"/>
              </a:rPr>
              <a:t> 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O(</a:t>
            </a:r>
            <a:r>
              <a:rPr lang="en-US" altLang="zh-TW" i="1" smtClean="0"/>
              <a:t>h</a:t>
            </a:r>
            <a:r>
              <a:rPr lang="en-US" altLang="zh-TW" smtClean="0"/>
              <a:t>), if </a:t>
            </a:r>
            <a:r>
              <a:rPr lang="en-US" altLang="zh-TW" i="1" smtClean="0"/>
              <a:t>h</a:t>
            </a:r>
            <a:r>
              <a:rPr lang="en-US" altLang="zh-TW" smtClean="0"/>
              <a:t> is the tree height.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73D26-2815-4AC7-BC55-F75E8070315D}" type="slidenum">
              <a:rPr lang="en-US" altLang="zh-TW" smtClean="0"/>
              <a:pPr/>
              <a:t>61</a:t>
            </a:fld>
            <a:endParaRPr lang="en-US" altLang="zh-TW" smtClean="0"/>
          </a:p>
        </p:txBody>
      </p:sp>
      <p:sp>
        <p:nvSpPr>
          <p:cNvPr id="2478084" name="AutoShape 4"/>
          <p:cNvSpPr>
            <a:spLocks noChangeArrowheads="1"/>
          </p:cNvSpPr>
          <p:nvPr/>
        </p:nvSpPr>
        <p:spPr bwMode="auto">
          <a:xfrm>
            <a:off x="8083297" y="4578732"/>
            <a:ext cx="1763713" cy="1223963"/>
          </a:xfrm>
          <a:prstGeom prst="wedgeRoundRectCallout">
            <a:avLst>
              <a:gd name="adj1" fmla="val -191959"/>
              <a:gd name="adj2" fmla="val -46799"/>
              <a:gd name="adj3" fmla="val 16667"/>
            </a:avLst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need a routine to serve this</a:t>
            </a:r>
          </a:p>
        </p:txBody>
      </p:sp>
    </p:spTree>
    <p:extLst>
      <p:ext uri="{BB962C8B-B14F-4D97-AF65-F5344CB8AC3E}">
        <p14:creationId xmlns:p14="http://schemas.microsoft.com/office/powerpoint/2010/main" val="14326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083" grpId="0" build="p"/>
      <p:bldP spid="24780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3B4D5-B306-47BD-BC4E-85B084603975}" type="slidenum">
              <a:rPr lang="en-US" altLang="zh-TW" smtClean="0"/>
              <a:pPr/>
              <a:t>62</a:t>
            </a:fld>
            <a:endParaRPr lang="en-US" altLang="zh-TW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Node Next to Removed Node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MS UI Gothic" pitchFamily="34" charset="-128"/>
              </a:rPr>
              <a:t>To find an element </a:t>
            </a:r>
            <a:r>
              <a:rPr lang="en-US" altLang="zh-TW" i="1" smtClean="0">
                <a:ea typeface="MS UI Gothic" pitchFamily="34" charset="-128"/>
              </a:rPr>
              <a:t>y</a:t>
            </a:r>
            <a:r>
              <a:rPr lang="en-US" altLang="zh-TW" smtClean="0">
                <a:ea typeface="MS UI Gothic" pitchFamily="34" charset="-128"/>
              </a:rPr>
              <a:t> next to an element </a:t>
            </a:r>
            <a:r>
              <a:rPr lang="en-US" altLang="zh-TW" i="1" smtClean="0">
                <a:ea typeface="MS UI Gothic" pitchFamily="34" charset="-128"/>
              </a:rPr>
              <a:t>v </a:t>
            </a:r>
            <a:r>
              <a:rPr lang="en-US" altLang="zh-TW" smtClean="0">
                <a:ea typeface="MS UI Gothic" pitchFamily="34" charset="-128"/>
              </a:rPr>
              <a:t>in the subtree rooted an </a:t>
            </a:r>
            <a:r>
              <a:rPr lang="en-US" altLang="zh-TW" i="1" smtClean="0">
                <a:ea typeface="MS UI Gothic" pitchFamily="34" charset="-128"/>
              </a:rPr>
              <a:t>v</a:t>
            </a:r>
            <a:r>
              <a:rPr lang="en-US" altLang="zh-TW" smtClean="0">
                <a:ea typeface="MS UI Gothic" pitchFamily="34" charset="-128"/>
              </a:rPr>
              <a:t>, can be done in O(</a:t>
            </a:r>
            <a:r>
              <a:rPr lang="en-US" altLang="zh-TW" i="1" smtClean="0">
                <a:ea typeface="MS UI Gothic" pitchFamily="34" charset="-128"/>
              </a:rPr>
              <a:t>h</a:t>
            </a:r>
            <a:r>
              <a:rPr lang="en-US" altLang="zh-TW" smtClean="0">
                <a:ea typeface="MS UI Gothic" pitchFamily="34" charset="-128"/>
              </a:rPr>
              <a:t>), if the tree height is </a:t>
            </a:r>
            <a:r>
              <a:rPr lang="en-US" altLang="zh-TW" i="1" smtClean="0">
                <a:ea typeface="MS UI Gothic" pitchFamily="34" charset="-128"/>
              </a:rPr>
              <a:t>h</a:t>
            </a:r>
          </a:p>
          <a:p>
            <a:pPr eaLnBrk="1" hangingPunct="1"/>
            <a:r>
              <a:rPr lang="en-US" altLang="zh-TW" smtClean="0">
                <a:ea typeface="MS UI Gothic" pitchFamily="34" charset="-128"/>
              </a:rPr>
              <a:t>We can verify that </a:t>
            </a:r>
            <a:r>
              <a:rPr lang="en-US" altLang="zh-TW" i="1" smtClean="0">
                <a:ea typeface="MS UI Gothic" pitchFamily="34" charset="-128"/>
              </a:rPr>
              <a:t>y</a:t>
            </a:r>
            <a:r>
              <a:rPr lang="en-US" altLang="zh-TW" smtClean="0">
                <a:ea typeface="MS UI Gothic" pitchFamily="34" charset="-128"/>
              </a:rPr>
              <a:t> has at most one child</a:t>
            </a:r>
          </a:p>
          <a:p>
            <a:pPr eaLnBrk="1" hangingPunct="1"/>
            <a:r>
              <a:rPr lang="en-US" altLang="zh-TW" smtClean="0">
                <a:ea typeface="MS UI Gothic" pitchFamily="34" charset="-128"/>
              </a:rPr>
              <a:t>Then, to delete </a:t>
            </a:r>
            <a:r>
              <a:rPr lang="en-US" altLang="zh-TW" i="1" smtClean="0">
                <a:ea typeface="MS UI Gothic" pitchFamily="34" charset="-128"/>
              </a:rPr>
              <a:t>y</a:t>
            </a:r>
            <a:r>
              <a:rPr lang="en-US" altLang="zh-TW" smtClean="0">
                <a:ea typeface="MS UI Gothic" pitchFamily="34" charset="-128"/>
              </a:rPr>
              <a:t> is simple and can be done in O(1)</a:t>
            </a:r>
          </a:p>
        </p:txBody>
      </p:sp>
    </p:spTree>
    <p:extLst>
      <p:ext uri="{BB962C8B-B14F-4D97-AF65-F5344CB8AC3E}">
        <p14:creationId xmlns:p14="http://schemas.microsoft.com/office/powerpoint/2010/main" val="38704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2DDCA-E5C6-4061-940D-91D03BC28944}" type="slidenum">
              <a:rPr lang="en-US" altLang="zh-TW" smtClean="0"/>
              <a:pPr/>
              <a:t>63</a:t>
            </a:fld>
            <a:endParaRPr lang="en-US" altLang="zh-TW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Deletion</a:t>
            </a:r>
          </a:p>
        </p:txBody>
      </p:sp>
      <p:sp>
        <p:nvSpPr>
          <p:cNvPr id="66565" name="Oval 3"/>
          <p:cNvSpPr>
            <a:spLocks noChangeArrowheads="1"/>
          </p:cNvSpPr>
          <p:nvPr/>
        </p:nvSpPr>
        <p:spPr bwMode="auto">
          <a:xfrm>
            <a:off x="6167439" y="184467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2482180" name="Oval 4"/>
          <p:cNvSpPr>
            <a:spLocks noChangeArrowheads="1"/>
          </p:cNvSpPr>
          <p:nvPr/>
        </p:nvSpPr>
        <p:spPr bwMode="auto">
          <a:xfrm>
            <a:off x="4800601" y="29257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66567" name="Oval 5"/>
          <p:cNvSpPr>
            <a:spLocks noChangeArrowheads="1"/>
          </p:cNvSpPr>
          <p:nvPr/>
        </p:nvSpPr>
        <p:spPr bwMode="auto">
          <a:xfrm>
            <a:off x="7751764" y="2852739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30</a:t>
            </a:r>
          </a:p>
        </p:txBody>
      </p:sp>
      <p:sp>
        <p:nvSpPr>
          <p:cNvPr id="66568" name="Oval 6"/>
          <p:cNvSpPr>
            <a:spLocks noChangeArrowheads="1"/>
          </p:cNvSpPr>
          <p:nvPr/>
        </p:nvSpPr>
        <p:spPr bwMode="auto">
          <a:xfrm>
            <a:off x="3863976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482183" name="Oval 7"/>
          <p:cNvSpPr>
            <a:spLocks noChangeArrowheads="1"/>
          </p:cNvSpPr>
          <p:nvPr/>
        </p:nvSpPr>
        <p:spPr bwMode="auto">
          <a:xfrm>
            <a:off x="5735639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16</a:t>
            </a:r>
          </a:p>
        </p:txBody>
      </p:sp>
      <p:sp>
        <p:nvSpPr>
          <p:cNvPr id="66570" name="Oval 8"/>
          <p:cNvSpPr>
            <a:spLocks noChangeArrowheads="1"/>
          </p:cNvSpPr>
          <p:nvPr/>
        </p:nvSpPr>
        <p:spPr bwMode="auto">
          <a:xfrm>
            <a:off x="7104064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66571" name="Oval 9"/>
          <p:cNvSpPr>
            <a:spLocks noChangeArrowheads="1"/>
          </p:cNvSpPr>
          <p:nvPr/>
        </p:nvSpPr>
        <p:spPr bwMode="auto">
          <a:xfrm>
            <a:off x="8543926" y="3789364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66572" name="Oval 10"/>
          <p:cNvSpPr>
            <a:spLocks noChangeArrowheads="1"/>
          </p:cNvSpPr>
          <p:nvPr/>
        </p:nvSpPr>
        <p:spPr bwMode="auto">
          <a:xfrm>
            <a:off x="3287714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573" name="Oval 11"/>
          <p:cNvSpPr>
            <a:spLocks noChangeArrowheads="1"/>
          </p:cNvSpPr>
          <p:nvPr/>
        </p:nvSpPr>
        <p:spPr bwMode="auto">
          <a:xfrm>
            <a:off x="4367214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482188" name="Oval 12"/>
          <p:cNvSpPr>
            <a:spLocks noChangeArrowheads="1"/>
          </p:cNvSpPr>
          <p:nvPr/>
        </p:nvSpPr>
        <p:spPr bwMode="auto">
          <a:xfrm>
            <a:off x="5375276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2482189" name="Oval 13"/>
          <p:cNvSpPr>
            <a:spLocks noChangeArrowheads="1"/>
          </p:cNvSpPr>
          <p:nvPr/>
        </p:nvSpPr>
        <p:spPr bwMode="auto">
          <a:xfrm>
            <a:off x="6311901" y="4797426"/>
            <a:ext cx="504825" cy="50482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66576" name="Line 14"/>
          <p:cNvSpPr>
            <a:spLocks noChangeShapeType="1"/>
          </p:cNvSpPr>
          <p:nvPr/>
        </p:nvSpPr>
        <p:spPr bwMode="auto">
          <a:xfrm flipH="1">
            <a:off x="5087939" y="2349501"/>
            <a:ext cx="1368425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7" name="Line 15"/>
          <p:cNvSpPr>
            <a:spLocks noChangeShapeType="1"/>
          </p:cNvSpPr>
          <p:nvPr/>
        </p:nvSpPr>
        <p:spPr bwMode="auto">
          <a:xfrm>
            <a:off x="6456363" y="2349500"/>
            <a:ext cx="1511300" cy="5032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8" name="Line 16"/>
          <p:cNvSpPr>
            <a:spLocks noChangeShapeType="1"/>
          </p:cNvSpPr>
          <p:nvPr/>
        </p:nvSpPr>
        <p:spPr bwMode="auto">
          <a:xfrm flipH="1">
            <a:off x="7319963" y="3357563"/>
            <a:ext cx="6477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17"/>
          <p:cNvSpPr>
            <a:spLocks noChangeShapeType="1"/>
          </p:cNvSpPr>
          <p:nvPr/>
        </p:nvSpPr>
        <p:spPr bwMode="auto">
          <a:xfrm>
            <a:off x="7967664" y="3357563"/>
            <a:ext cx="720725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0" name="Line 18"/>
          <p:cNvSpPr>
            <a:spLocks noChangeShapeType="1"/>
          </p:cNvSpPr>
          <p:nvPr/>
        </p:nvSpPr>
        <p:spPr bwMode="auto">
          <a:xfrm>
            <a:off x="5016500" y="3429001"/>
            <a:ext cx="863600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1" name="Line 19"/>
          <p:cNvSpPr>
            <a:spLocks noChangeShapeType="1"/>
          </p:cNvSpPr>
          <p:nvPr/>
        </p:nvSpPr>
        <p:spPr bwMode="auto">
          <a:xfrm flipH="1">
            <a:off x="4079876" y="3429001"/>
            <a:ext cx="936625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2" name="Line 20"/>
          <p:cNvSpPr>
            <a:spLocks noChangeShapeType="1"/>
          </p:cNvSpPr>
          <p:nvPr/>
        </p:nvSpPr>
        <p:spPr bwMode="auto">
          <a:xfrm flipH="1">
            <a:off x="3503613" y="4294189"/>
            <a:ext cx="576262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83" name="Line 21"/>
          <p:cNvSpPr>
            <a:spLocks noChangeShapeType="1"/>
          </p:cNvSpPr>
          <p:nvPr/>
        </p:nvSpPr>
        <p:spPr bwMode="auto">
          <a:xfrm>
            <a:off x="4079876" y="4294189"/>
            <a:ext cx="504825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2198" name="Line 22"/>
          <p:cNvSpPr>
            <a:spLocks noChangeShapeType="1"/>
          </p:cNvSpPr>
          <p:nvPr/>
        </p:nvSpPr>
        <p:spPr bwMode="auto">
          <a:xfrm flipH="1">
            <a:off x="5664201" y="4294189"/>
            <a:ext cx="360363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2199" name="Line 23"/>
          <p:cNvSpPr>
            <a:spLocks noChangeShapeType="1"/>
          </p:cNvSpPr>
          <p:nvPr/>
        </p:nvSpPr>
        <p:spPr bwMode="auto">
          <a:xfrm>
            <a:off x="6024564" y="4294189"/>
            <a:ext cx="503237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2200" name="Text Box 24"/>
          <p:cNvSpPr txBox="1">
            <a:spLocks noChangeArrowheads="1"/>
          </p:cNvSpPr>
          <p:nvPr/>
        </p:nvSpPr>
        <p:spPr bwMode="auto">
          <a:xfrm>
            <a:off x="2362201" y="1628775"/>
            <a:ext cx="1776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Delete 12</a:t>
            </a:r>
          </a:p>
        </p:txBody>
      </p:sp>
      <p:sp>
        <p:nvSpPr>
          <p:cNvPr id="2482201" name="Oval 25"/>
          <p:cNvSpPr>
            <a:spLocks noChangeArrowheads="1"/>
          </p:cNvSpPr>
          <p:nvPr/>
        </p:nvSpPr>
        <p:spPr bwMode="auto">
          <a:xfrm>
            <a:off x="6172201" y="1828800"/>
            <a:ext cx="504825" cy="503238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800601" y="2362201"/>
            <a:ext cx="1655763" cy="1077913"/>
            <a:chOff x="2064" y="1480"/>
            <a:chExt cx="1043" cy="679"/>
          </a:xfrm>
        </p:grpSpPr>
        <p:sp>
          <p:nvSpPr>
            <p:cNvPr id="66597" name="Oval 27"/>
            <p:cNvSpPr>
              <a:spLocks noChangeArrowheads="1"/>
            </p:cNvSpPr>
            <p:nvPr/>
          </p:nvSpPr>
          <p:spPr bwMode="auto">
            <a:xfrm>
              <a:off x="2064" y="1842"/>
              <a:ext cx="318" cy="31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66598" name="Line 28"/>
            <p:cNvSpPr>
              <a:spLocks noChangeShapeType="1"/>
            </p:cNvSpPr>
            <p:nvPr/>
          </p:nvSpPr>
          <p:spPr bwMode="auto">
            <a:xfrm flipH="1">
              <a:off x="2245" y="1480"/>
              <a:ext cx="862" cy="3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1" y="3429000"/>
            <a:ext cx="1223963" cy="863600"/>
            <a:chOff x="2200" y="2160"/>
            <a:chExt cx="771" cy="544"/>
          </a:xfrm>
        </p:grpSpPr>
        <p:sp>
          <p:nvSpPr>
            <p:cNvPr id="66595" name="Line 30"/>
            <p:cNvSpPr>
              <a:spLocks noChangeShapeType="1"/>
            </p:cNvSpPr>
            <p:nvPr/>
          </p:nvSpPr>
          <p:spPr bwMode="auto">
            <a:xfrm>
              <a:off x="2200" y="2160"/>
              <a:ext cx="544" cy="227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Oval 31"/>
            <p:cNvSpPr>
              <a:spLocks noChangeArrowheads="1"/>
            </p:cNvSpPr>
            <p:nvPr/>
          </p:nvSpPr>
          <p:spPr bwMode="auto">
            <a:xfrm>
              <a:off x="2653" y="2387"/>
              <a:ext cx="318" cy="317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386389" y="4289426"/>
            <a:ext cx="649287" cy="1008063"/>
            <a:chOff x="2426" y="2704"/>
            <a:chExt cx="409" cy="635"/>
          </a:xfrm>
        </p:grpSpPr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 flipH="1">
              <a:off x="2608" y="2704"/>
              <a:ext cx="227" cy="318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2426" y="3022"/>
              <a:ext cx="318" cy="317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sp>
        <p:nvSpPr>
          <p:cNvPr id="2482211" name="Line 35"/>
          <p:cNvSpPr>
            <a:spLocks noChangeShapeType="1"/>
          </p:cNvSpPr>
          <p:nvPr/>
        </p:nvSpPr>
        <p:spPr bwMode="auto">
          <a:xfrm>
            <a:off x="5029200" y="3505200"/>
            <a:ext cx="503238" cy="1296988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82212" name="Text Box 36"/>
          <p:cNvSpPr txBox="1">
            <a:spLocks noChangeArrowheads="1"/>
          </p:cNvSpPr>
          <p:nvPr/>
        </p:nvSpPr>
        <p:spPr bwMode="auto">
          <a:xfrm>
            <a:off x="2362201" y="2390775"/>
            <a:ext cx="1776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Delete 16</a:t>
            </a:r>
          </a:p>
        </p:txBody>
      </p:sp>
    </p:spTree>
    <p:extLst>
      <p:ext uri="{BB962C8B-B14F-4D97-AF65-F5344CB8AC3E}">
        <p14:creationId xmlns:p14="http://schemas.microsoft.com/office/powerpoint/2010/main" val="9677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8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4713 -0.2729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82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04844 0.2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48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8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4726 -0.1469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82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4727 0.146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8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8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180" grpId="0" animBg="1"/>
      <p:bldP spid="2482180" grpId="1" animBg="1"/>
      <p:bldP spid="2482183" grpId="0" animBg="1"/>
      <p:bldP spid="2482183" grpId="1" animBg="1"/>
      <p:bldP spid="2482188" grpId="0" animBg="1"/>
      <p:bldP spid="2482189" grpId="0" animBg="1"/>
      <p:bldP spid="2482198" grpId="0" animBg="1"/>
      <p:bldP spid="2482199" grpId="0" animBg="1"/>
      <p:bldP spid="2482200" grpId="0"/>
      <p:bldP spid="2482201" grpId="0" animBg="1"/>
      <p:bldP spid="2482211" grpId="0" animBg="1"/>
      <p:bldP spid="2482211" grpId="1" animBg="1"/>
      <p:bldP spid="24822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D0629-D35E-4295-A78D-0B659087C578}" type="slidenum">
              <a:rPr lang="en-US" altLang="zh-TW" smtClean="0"/>
              <a:pPr/>
              <a:t>64</a:t>
            </a:fld>
            <a:endParaRPr lang="en-US" altLang="zh-TW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Height of a BST</a:t>
            </a:r>
          </a:p>
        </p:txBody>
      </p:sp>
      <p:sp>
        <p:nvSpPr>
          <p:cNvPr id="248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Depending on the order of insertions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in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O(log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in average by random insertion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Search tree with height O(log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in worst case is a </a:t>
            </a:r>
            <a:r>
              <a:rPr lang="en-US" altLang="zh-TW" i="1" dirty="0" smtClean="0">
                <a:solidFill>
                  <a:srgbClr val="FF0000"/>
                </a:solidFill>
              </a:rPr>
              <a:t>balanced search tree</a:t>
            </a:r>
            <a:r>
              <a:rPr lang="en-US" altLang="zh-TW" dirty="0" smtClean="0"/>
              <a:t>, e.g.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AVL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2-3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Red-Black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B-trees</a:t>
            </a:r>
          </a:p>
        </p:txBody>
      </p:sp>
    </p:spTree>
    <p:extLst>
      <p:ext uri="{BB962C8B-B14F-4D97-AF65-F5344CB8AC3E}">
        <p14:creationId xmlns:p14="http://schemas.microsoft.com/office/powerpoint/2010/main" val="1740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8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8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4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131FF-7334-4C1C-9EB2-CA817687A787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Edges and Paths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</a:t>
            </a:r>
            <a:r>
              <a:rPr lang="en-US" altLang="zh-TW" b="1" i="1" dirty="0" smtClean="0">
                <a:solidFill>
                  <a:srgbClr val="FF0000"/>
                </a:solidFill>
              </a:rPr>
              <a:t>edge</a:t>
            </a:r>
            <a:r>
              <a:rPr lang="en-US" altLang="zh-TW" dirty="0" smtClean="0"/>
              <a:t> of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a pair of nodes (</a:t>
            </a:r>
            <a:r>
              <a:rPr lang="en-US" altLang="zh-TW" b="1" i="1" dirty="0" err="1" smtClean="0"/>
              <a:t>u</a:t>
            </a:r>
            <a:r>
              <a:rPr lang="en-US" altLang="zh-TW" dirty="0" err="1" smtClean="0"/>
              <a:t>,</a:t>
            </a:r>
            <a:r>
              <a:rPr lang="en-US" altLang="zh-TW" b="1" i="1" dirty="0" err="1" smtClean="0"/>
              <a:t>v</a:t>
            </a:r>
            <a:r>
              <a:rPr lang="en-US" altLang="zh-TW" dirty="0" smtClean="0"/>
              <a:t>) such that 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 is the parent of </a:t>
            </a:r>
            <a:r>
              <a:rPr lang="en-US" altLang="zh-TW" b="1" i="1" dirty="0" smtClean="0"/>
              <a:t>v</a:t>
            </a:r>
          </a:p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path</a:t>
            </a:r>
            <a:r>
              <a:rPr lang="en-US" altLang="zh-TW" dirty="0" smtClean="0"/>
              <a:t> of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a sequence of nodes such that any two consecutive nodes in the sequence form an edge</a:t>
            </a:r>
          </a:p>
        </p:txBody>
      </p:sp>
    </p:spTree>
    <p:extLst>
      <p:ext uri="{BB962C8B-B14F-4D97-AF65-F5344CB8AC3E}">
        <p14:creationId xmlns:p14="http://schemas.microsoft.com/office/powerpoint/2010/main" val="2767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0DDED5-8791-4D6C-9705-EDF9F235867D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grpSp>
        <p:nvGrpSpPr>
          <p:cNvPr id="14341" name="Group 3"/>
          <p:cNvGrpSpPr>
            <a:grpSpLocks/>
          </p:cNvGrpSpPr>
          <p:nvPr/>
        </p:nvGrpSpPr>
        <p:grpSpPr bwMode="auto">
          <a:xfrm>
            <a:off x="3953256" y="1738312"/>
            <a:ext cx="4191000" cy="4267200"/>
            <a:chOff x="1392" y="1152"/>
            <a:chExt cx="2640" cy="2688"/>
          </a:xfrm>
        </p:grpSpPr>
        <p:sp>
          <p:nvSpPr>
            <p:cNvPr id="14358" name="Oval 4"/>
            <p:cNvSpPr>
              <a:spLocks noChangeArrowheads="1"/>
            </p:cNvSpPr>
            <p:nvPr/>
          </p:nvSpPr>
          <p:spPr bwMode="auto">
            <a:xfrm>
              <a:off x="2640" y="115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</a:t>
              </a:r>
            </a:p>
          </p:txBody>
        </p:sp>
        <p:sp>
          <p:nvSpPr>
            <p:cNvPr id="14359" name="Oval 5"/>
            <p:cNvSpPr>
              <a:spLocks noChangeArrowheads="1"/>
            </p:cNvSpPr>
            <p:nvPr/>
          </p:nvSpPr>
          <p:spPr bwMode="auto">
            <a:xfrm>
              <a:off x="192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</a:p>
          </p:txBody>
        </p:sp>
        <p:sp>
          <p:nvSpPr>
            <p:cNvPr id="14360" name="Oval 6"/>
            <p:cNvSpPr>
              <a:spLocks noChangeArrowheads="1"/>
            </p:cNvSpPr>
            <p:nvPr/>
          </p:nvSpPr>
          <p:spPr bwMode="auto">
            <a:xfrm>
              <a:off x="3360" y="1872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</a:p>
          </p:txBody>
        </p:sp>
        <p:sp>
          <p:nvSpPr>
            <p:cNvPr id="14361" name="Oval 7"/>
            <p:cNvSpPr>
              <a:spLocks noChangeArrowheads="1"/>
            </p:cNvSpPr>
            <p:nvPr/>
          </p:nvSpPr>
          <p:spPr bwMode="auto">
            <a:xfrm>
              <a:off x="139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</a:t>
              </a:r>
            </a:p>
          </p:txBody>
        </p:sp>
        <p:sp>
          <p:nvSpPr>
            <p:cNvPr id="14362" name="Oval 8"/>
            <p:cNvSpPr>
              <a:spLocks noChangeArrowheads="1"/>
            </p:cNvSpPr>
            <p:nvPr/>
          </p:nvSpPr>
          <p:spPr bwMode="auto">
            <a:xfrm>
              <a:off x="1920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d</a:t>
              </a:r>
            </a:p>
          </p:txBody>
        </p:sp>
        <p:sp>
          <p:nvSpPr>
            <p:cNvPr id="14363" name="Oval 9"/>
            <p:cNvSpPr>
              <a:spLocks noChangeArrowheads="1"/>
            </p:cNvSpPr>
            <p:nvPr/>
          </p:nvSpPr>
          <p:spPr bwMode="auto">
            <a:xfrm>
              <a:off x="24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</a:t>
              </a:r>
            </a:p>
          </p:txBody>
        </p:sp>
        <p:sp>
          <p:nvSpPr>
            <p:cNvPr id="14364" name="Oval 10"/>
            <p:cNvSpPr>
              <a:spLocks noChangeArrowheads="1"/>
            </p:cNvSpPr>
            <p:nvPr/>
          </p:nvSpPr>
          <p:spPr bwMode="auto">
            <a:xfrm>
              <a:off x="307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f</a:t>
              </a:r>
            </a:p>
          </p:txBody>
        </p:sp>
        <p:sp>
          <p:nvSpPr>
            <p:cNvPr id="14365" name="Oval 11"/>
            <p:cNvSpPr>
              <a:spLocks noChangeArrowheads="1"/>
            </p:cNvSpPr>
            <p:nvPr/>
          </p:nvSpPr>
          <p:spPr bwMode="auto">
            <a:xfrm>
              <a:off x="3696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g</a:t>
              </a:r>
            </a:p>
          </p:txBody>
        </p:sp>
        <p:sp>
          <p:nvSpPr>
            <p:cNvPr id="14366" name="Oval 12"/>
            <p:cNvSpPr>
              <a:spLocks noChangeArrowheads="1"/>
            </p:cNvSpPr>
            <p:nvPr/>
          </p:nvSpPr>
          <p:spPr bwMode="auto">
            <a:xfrm>
              <a:off x="163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h</a:t>
              </a:r>
            </a:p>
          </p:txBody>
        </p:sp>
        <p:sp>
          <p:nvSpPr>
            <p:cNvPr id="14367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i</a:t>
              </a:r>
            </a:p>
          </p:txBody>
        </p:sp>
        <p:sp>
          <p:nvSpPr>
            <p:cNvPr id="14368" name="Oval 14"/>
            <p:cNvSpPr>
              <a:spLocks noChangeArrowheads="1"/>
            </p:cNvSpPr>
            <p:nvPr/>
          </p:nvSpPr>
          <p:spPr bwMode="auto">
            <a:xfrm>
              <a:off x="30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3200" i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j</a:t>
              </a:r>
            </a:p>
          </p:txBody>
        </p:sp>
        <p:sp>
          <p:nvSpPr>
            <p:cNvPr id="14369" name="Line 15"/>
            <p:cNvSpPr>
              <a:spLocks noChangeShapeType="1"/>
            </p:cNvSpPr>
            <p:nvPr/>
          </p:nvSpPr>
          <p:spPr bwMode="auto">
            <a:xfrm flipH="1">
              <a:off x="2064" y="1488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0" name="Line 16"/>
            <p:cNvSpPr>
              <a:spLocks noChangeShapeType="1"/>
            </p:cNvSpPr>
            <p:nvPr/>
          </p:nvSpPr>
          <p:spPr bwMode="auto">
            <a:xfrm>
              <a:off x="2832" y="1488"/>
              <a:ext cx="67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1" name="Line 17"/>
            <p:cNvSpPr>
              <a:spLocks noChangeShapeType="1"/>
            </p:cNvSpPr>
            <p:nvPr/>
          </p:nvSpPr>
          <p:spPr bwMode="auto">
            <a:xfrm flipH="1">
              <a:off x="3264" y="2208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2" name="Line 18"/>
            <p:cNvSpPr>
              <a:spLocks noChangeShapeType="1"/>
            </p:cNvSpPr>
            <p:nvPr/>
          </p:nvSpPr>
          <p:spPr bwMode="auto">
            <a:xfrm>
              <a:off x="3504" y="220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3" name="Line 19"/>
            <p:cNvSpPr>
              <a:spLocks noChangeShapeType="1"/>
            </p:cNvSpPr>
            <p:nvPr/>
          </p:nvSpPr>
          <p:spPr bwMode="auto">
            <a:xfrm>
              <a:off x="3216" y="30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4" name="Line 20"/>
            <p:cNvSpPr>
              <a:spLocks noChangeShapeType="1"/>
            </p:cNvSpPr>
            <p:nvPr/>
          </p:nvSpPr>
          <p:spPr bwMode="auto">
            <a:xfrm flipH="1">
              <a:off x="1824" y="3024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5" name="Line 21"/>
            <p:cNvSpPr>
              <a:spLocks noChangeShapeType="1"/>
            </p:cNvSpPr>
            <p:nvPr/>
          </p:nvSpPr>
          <p:spPr bwMode="auto">
            <a:xfrm>
              <a:off x="2064" y="3024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6" name="Line 22"/>
            <p:cNvSpPr>
              <a:spLocks noChangeShapeType="1"/>
            </p:cNvSpPr>
            <p:nvPr/>
          </p:nvSpPr>
          <p:spPr bwMode="auto">
            <a:xfrm flipH="1">
              <a:off x="1536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7" name="Line 23"/>
            <p:cNvSpPr>
              <a:spLocks noChangeShapeType="1"/>
            </p:cNvSpPr>
            <p:nvPr/>
          </p:nvSpPr>
          <p:spPr bwMode="auto">
            <a:xfrm>
              <a:off x="2064" y="220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78" name="Line 24"/>
            <p:cNvSpPr>
              <a:spLocks noChangeShapeType="1"/>
            </p:cNvSpPr>
            <p:nvPr/>
          </p:nvSpPr>
          <p:spPr bwMode="auto">
            <a:xfrm>
              <a:off x="2064" y="2208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326553" name="AutoShape 25"/>
          <p:cNvSpPr>
            <a:spLocks noChangeArrowheads="1"/>
          </p:cNvSpPr>
          <p:nvPr/>
        </p:nvSpPr>
        <p:spPr bwMode="auto">
          <a:xfrm>
            <a:off x="7382256" y="1509712"/>
            <a:ext cx="1447800" cy="685800"/>
          </a:xfrm>
          <a:prstGeom prst="wedgeRoundRectCallout">
            <a:avLst>
              <a:gd name="adj1" fmla="val -109977"/>
              <a:gd name="adj2" fmla="val 14815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root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743456" y="2652712"/>
            <a:ext cx="4800600" cy="2209800"/>
            <a:chOff x="0" y="1728"/>
            <a:chExt cx="3024" cy="1392"/>
          </a:xfrm>
        </p:grpSpPr>
        <p:sp>
          <p:nvSpPr>
            <p:cNvPr id="14356" name="Oval 27"/>
            <p:cNvSpPr>
              <a:spLocks noChangeArrowheads="1"/>
            </p:cNvSpPr>
            <p:nvPr/>
          </p:nvSpPr>
          <p:spPr bwMode="auto">
            <a:xfrm>
              <a:off x="1104" y="2592"/>
              <a:ext cx="1920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4357" name="AutoShape 28"/>
            <p:cNvSpPr>
              <a:spLocks noChangeArrowheads="1"/>
            </p:cNvSpPr>
            <p:nvPr/>
          </p:nvSpPr>
          <p:spPr bwMode="auto">
            <a:xfrm>
              <a:off x="0" y="1728"/>
              <a:ext cx="1392" cy="768"/>
            </a:xfrm>
            <a:prstGeom prst="cloudCallout">
              <a:avLst>
                <a:gd name="adj1" fmla="val 46120"/>
                <a:gd name="adj2" fmla="val 9140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/>
                <a:t>siblings</a:t>
              </a:r>
            </a:p>
          </p:txBody>
        </p:sp>
      </p:grpSp>
      <p:sp>
        <p:nvSpPr>
          <p:cNvPr id="2326557" name="AutoShape 29"/>
          <p:cNvSpPr>
            <a:spLocks noChangeArrowheads="1"/>
          </p:cNvSpPr>
          <p:nvPr/>
        </p:nvSpPr>
        <p:spPr bwMode="auto">
          <a:xfrm>
            <a:off x="8144256" y="2347912"/>
            <a:ext cx="2743200" cy="990600"/>
          </a:xfrm>
          <a:prstGeom prst="wedgeEllipseCallout">
            <a:avLst>
              <a:gd name="adj1" fmla="val -66611"/>
              <a:gd name="adj2" fmla="val 30931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i="1"/>
              <a:t>g</a:t>
            </a:r>
            <a:r>
              <a:rPr lang="en-US" altLang="zh-TW" sz="2800"/>
              <a:t>’s parent</a:t>
            </a:r>
          </a:p>
        </p:txBody>
      </p:sp>
      <p:sp>
        <p:nvSpPr>
          <p:cNvPr id="2326558" name="AutoShape 30"/>
          <p:cNvSpPr>
            <a:spLocks noChangeArrowheads="1"/>
          </p:cNvSpPr>
          <p:nvPr/>
        </p:nvSpPr>
        <p:spPr bwMode="auto">
          <a:xfrm>
            <a:off x="8068056" y="5014912"/>
            <a:ext cx="2667000" cy="990600"/>
          </a:xfrm>
          <a:prstGeom prst="wedgeEllipseCallout">
            <a:avLst>
              <a:gd name="adj1" fmla="val -50060"/>
              <a:gd name="adj2" fmla="val -8509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i="1"/>
              <a:t>b</a:t>
            </a:r>
            <a:r>
              <a:rPr lang="en-US" altLang="zh-TW" sz="2800"/>
              <a:t>’s child</a:t>
            </a:r>
          </a:p>
        </p:txBody>
      </p:sp>
      <p:sp>
        <p:nvSpPr>
          <p:cNvPr id="2326559" name="AutoShape 31"/>
          <p:cNvSpPr>
            <a:spLocks noChangeArrowheads="1"/>
          </p:cNvSpPr>
          <p:nvPr/>
        </p:nvSpPr>
        <p:spPr bwMode="auto">
          <a:xfrm>
            <a:off x="1895856" y="1433512"/>
            <a:ext cx="3657600" cy="1066800"/>
          </a:xfrm>
          <a:prstGeom prst="wedgeEllipseCallout">
            <a:avLst>
              <a:gd name="adj1" fmla="val 27259"/>
              <a:gd name="adj2" fmla="val 10387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ancestor of</a:t>
            </a:r>
            <a:r>
              <a:rPr lang="en-US" altLang="zh-TW" sz="2800" i="1"/>
              <a:t> c, d, e, h, i, </a:t>
            </a:r>
            <a:r>
              <a:rPr lang="en-US" altLang="zh-TW" sz="2800"/>
              <a:t>and </a:t>
            </a:r>
            <a:r>
              <a:rPr lang="en-US" altLang="zh-TW" sz="2800" i="1"/>
              <a:t>a</a:t>
            </a:r>
            <a:endParaRPr lang="en-US" altLang="zh-TW" sz="280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315456" y="2805112"/>
            <a:ext cx="4572000" cy="3352800"/>
            <a:chOff x="2880" y="1824"/>
            <a:chExt cx="2880" cy="2112"/>
          </a:xfrm>
        </p:grpSpPr>
        <p:sp>
          <p:nvSpPr>
            <p:cNvPr id="2326561" name="AutoShape 33"/>
            <p:cNvSpPr>
              <a:spLocks noChangeArrowheads="1"/>
            </p:cNvSpPr>
            <p:nvPr/>
          </p:nvSpPr>
          <p:spPr bwMode="auto">
            <a:xfrm rot="10800000">
              <a:off x="2880" y="1824"/>
              <a:ext cx="1392" cy="211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25000"/>
                  </a:schemeClr>
                </a:gs>
                <a:gs pos="100000">
                  <a:schemeClr val="accent2">
                    <a:gamma/>
                    <a:shade val="46275"/>
                    <a:invGamma/>
                    <a:alpha val="64999"/>
                  </a:schemeClr>
                </a:gs>
              </a:gsLst>
              <a:lin ang="540000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5" name="AutoShape 34"/>
            <p:cNvSpPr>
              <a:spLocks noChangeArrowheads="1"/>
            </p:cNvSpPr>
            <p:nvPr/>
          </p:nvSpPr>
          <p:spPr bwMode="auto">
            <a:xfrm>
              <a:off x="4272" y="2400"/>
              <a:ext cx="1488" cy="528"/>
            </a:xfrm>
            <a:prstGeom prst="wedgeRectCallout">
              <a:avLst>
                <a:gd name="adj1" fmla="val -80375"/>
                <a:gd name="adj2" fmla="val -5644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400"/>
                <a:t>subtree rooted at </a:t>
              </a:r>
              <a:r>
                <a:rPr lang="en-US" altLang="zh-TW" sz="2400" i="1"/>
                <a:t>b</a:t>
              </a:r>
            </a:p>
          </p:txBody>
        </p:sp>
      </p:grpSp>
      <p:sp>
        <p:nvSpPr>
          <p:cNvPr id="2326563" name="AutoShape 35"/>
          <p:cNvSpPr>
            <a:spLocks noChangeArrowheads="1"/>
          </p:cNvSpPr>
          <p:nvPr/>
        </p:nvSpPr>
        <p:spPr bwMode="auto">
          <a:xfrm>
            <a:off x="1972056" y="4938712"/>
            <a:ext cx="1981200" cy="685800"/>
          </a:xfrm>
          <a:prstGeom prst="wedgeRoundRectCallout">
            <a:avLst>
              <a:gd name="adj1" fmla="val 87097"/>
              <a:gd name="adj2" fmla="val -10648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edge (</a:t>
            </a:r>
            <a:r>
              <a:rPr lang="en-US" altLang="zh-TW" sz="2800" i="1"/>
              <a:t>d</a:t>
            </a:r>
            <a:r>
              <a:rPr lang="en-US" altLang="zh-TW" sz="2800"/>
              <a:t>, </a:t>
            </a:r>
            <a:r>
              <a:rPr lang="en-US" altLang="zh-TW" sz="2800" i="1"/>
              <a:t>h</a:t>
            </a:r>
            <a:r>
              <a:rPr lang="en-US" altLang="zh-TW" sz="2800"/>
              <a:t>)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353056" y="3414712"/>
            <a:ext cx="3124200" cy="3124200"/>
            <a:chOff x="384" y="2208"/>
            <a:chExt cx="1968" cy="1968"/>
          </a:xfrm>
        </p:grpSpPr>
        <p:sp>
          <p:nvSpPr>
            <p:cNvPr id="14351" name="Line 37"/>
            <p:cNvSpPr>
              <a:spLocks noChangeShapeType="1"/>
            </p:cNvSpPr>
            <p:nvPr/>
          </p:nvSpPr>
          <p:spPr bwMode="auto">
            <a:xfrm>
              <a:off x="2064" y="2208"/>
              <a:ext cx="0" cy="480"/>
            </a:xfrm>
            <a:prstGeom prst="line">
              <a:avLst/>
            </a:prstGeom>
            <a:noFill/>
            <a:ln w="7620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38"/>
            <p:cNvSpPr>
              <a:spLocks noChangeShapeType="1"/>
            </p:cNvSpPr>
            <p:nvPr/>
          </p:nvSpPr>
          <p:spPr bwMode="auto">
            <a:xfrm>
              <a:off x="2064" y="3024"/>
              <a:ext cx="288" cy="480"/>
            </a:xfrm>
            <a:prstGeom prst="line">
              <a:avLst/>
            </a:prstGeom>
            <a:noFill/>
            <a:ln w="76200">
              <a:solidFill>
                <a:srgbClr val="99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AutoShape 39"/>
            <p:cNvSpPr>
              <a:spLocks noChangeArrowheads="1"/>
            </p:cNvSpPr>
            <p:nvPr/>
          </p:nvSpPr>
          <p:spPr bwMode="auto">
            <a:xfrm>
              <a:off x="384" y="3744"/>
              <a:ext cx="1248" cy="432"/>
            </a:xfrm>
            <a:prstGeom prst="wedgeRoundRectCallout">
              <a:avLst>
                <a:gd name="adj1" fmla="val 79648"/>
                <a:gd name="adj2" fmla="val -204167"/>
                <a:gd name="adj3" fmla="val 16667"/>
              </a:avLst>
            </a:prstGeom>
            <a:noFill/>
            <a:ln w="38100">
              <a:solidFill>
                <a:srgbClr val="99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/>
                <a:t>path</a:t>
              </a:r>
            </a:p>
          </p:txBody>
        </p:sp>
      </p:grpSp>
      <p:sp>
        <p:nvSpPr>
          <p:cNvPr id="2326568" name="AutoShape 40"/>
          <p:cNvSpPr>
            <a:spLocks noChangeArrowheads="1"/>
          </p:cNvSpPr>
          <p:nvPr/>
        </p:nvSpPr>
        <p:spPr bwMode="auto">
          <a:xfrm>
            <a:off x="5477256" y="2805112"/>
            <a:ext cx="1143000" cy="685800"/>
          </a:xfrm>
          <a:prstGeom prst="wedgeRoundRectCallout">
            <a:avLst>
              <a:gd name="adj1" fmla="val -3750"/>
              <a:gd name="adj2" fmla="val 153009"/>
              <a:gd name="adj3" fmla="val 16667"/>
            </a:avLst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/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2741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6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6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2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326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26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2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326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26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326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6553" grpId="0" animBg="1"/>
      <p:bldP spid="2326557" grpId="0" animBg="1"/>
      <p:bldP spid="2326558" grpId="0" animBg="1"/>
      <p:bldP spid="2326559" grpId="0" animBg="1"/>
      <p:bldP spid="2326563" grpId="0" animBg="1"/>
      <p:bldP spid="23265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3A0EE-965A-428B-8989-CA146C287EAA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Ordered Trees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is </a:t>
            </a:r>
            <a:r>
              <a:rPr lang="en-US" altLang="zh-TW" b="1" i="1" dirty="0" smtClean="0">
                <a:solidFill>
                  <a:srgbClr val="FF0000"/>
                </a:solidFill>
              </a:rPr>
              <a:t>ordered</a:t>
            </a:r>
            <a:r>
              <a:rPr lang="en-US" altLang="zh-TW" dirty="0" smtClean="0"/>
              <a:t> if there is a </a:t>
            </a:r>
            <a:r>
              <a:rPr lang="en-US" altLang="zh-TW" i="1" dirty="0" smtClean="0">
                <a:solidFill>
                  <a:srgbClr val="0000CC"/>
                </a:solidFill>
              </a:rPr>
              <a:t>linear ordering</a:t>
            </a:r>
            <a:r>
              <a:rPr lang="en-US" altLang="zh-TW" dirty="0" smtClean="0"/>
              <a:t> defined for the children of each internal node.</a:t>
            </a:r>
          </a:p>
          <a:p>
            <a:pPr eaLnBrk="1" hangingPunct="1"/>
            <a:r>
              <a:rPr lang="en-US" altLang="zh-TW" dirty="0" smtClean="0"/>
              <a:t>Ordered trees typically indicate the linear order existing between siblings by listing them in the correct order.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142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3188</Words>
  <Application>Microsoft Office PowerPoint</Application>
  <PresentationFormat>寬螢幕</PresentationFormat>
  <Paragraphs>864</Paragraphs>
  <Slides>64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7" baseType="lpstr">
      <vt:lpstr>Arial Unicode MS</vt:lpstr>
      <vt:lpstr>MS UI Gothic</vt:lpstr>
      <vt:lpstr>新細明體</vt:lpstr>
      <vt:lpstr>標楷體</vt:lpstr>
      <vt:lpstr>Arial</vt:lpstr>
      <vt:lpstr>Calibri</vt:lpstr>
      <vt:lpstr>Monotype Corsiva</vt:lpstr>
      <vt:lpstr>Symbol</vt:lpstr>
      <vt:lpstr>Tahoma</vt:lpstr>
      <vt:lpstr>Times New Roman</vt:lpstr>
      <vt:lpstr>Wingdings</vt:lpstr>
      <vt:lpstr>Office Theme</vt:lpstr>
      <vt:lpstr>方程式</vt:lpstr>
      <vt:lpstr>Trees</vt:lpstr>
      <vt:lpstr>Contents </vt:lpstr>
      <vt:lpstr>What is a Tree?</vt:lpstr>
      <vt:lpstr>Terminology (1) </vt:lpstr>
      <vt:lpstr>Terminology (2)</vt:lpstr>
      <vt:lpstr>Terminology (3) </vt:lpstr>
      <vt:lpstr>Edges and Paths</vt:lpstr>
      <vt:lpstr>Example</vt:lpstr>
      <vt:lpstr>Ordered Trees</vt:lpstr>
      <vt:lpstr>Contents </vt:lpstr>
      <vt:lpstr>Lists Representation</vt:lpstr>
      <vt:lpstr>Lists Representation – Fixed Size</vt:lpstr>
      <vt:lpstr>Left Child-Right Sibling Representation</vt:lpstr>
      <vt:lpstr>Left Child-Right Sibling Representation – Example </vt:lpstr>
      <vt:lpstr>Linked Structure for General Trees</vt:lpstr>
      <vt:lpstr>Contents </vt:lpstr>
      <vt:lpstr>Depth</vt:lpstr>
      <vt:lpstr>Example – depth and height</vt:lpstr>
      <vt:lpstr>Algorithm for the Depth</vt:lpstr>
      <vt:lpstr>Height</vt:lpstr>
      <vt:lpstr>Algorithm1 for the Height</vt:lpstr>
      <vt:lpstr>Algorithm2 for the Height</vt:lpstr>
      <vt:lpstr>Preorder Traversal</vt:lpstr>
      <vt:lpstr>Algorithm for Preorder Traversal</vt:lpstr>
      <vt:lpstr>Postorder Traversal</vt:lpstr>
      <vt:lpstr>Algorithm for Postorder Traversal</vt:lpstr>
      <vt:lpstr>Contents </vt:lpstr>
      <vt:lpstr>Binary Trees</vt:lpstr>
      <vt:lpstr>Example – A Binary Tree</vt:lpstr>
      <vt:lpstr>Example – Decision Tree (Binary)</vt:lpstr>
      <vt:lpstr>Example – Arithmetic Expression</vt:lpstr>
      <vt:lpstr>Binary Trees – Recursive Definition</vt:lpstr>
      <vt:lpstr>BinaryTree ADT</vt:lpstr>
      <vt:lpstr>Properties of Binary Trees</vt:lpstr>
      <vt:lpstr>Relation between h and n (Maximum)</vt:lpstr>
      <vt:lpstr>Relation between h and n (Minimum)</vt:lpstr>
      <vt:lpstr>Number of Leaves (e)</vt:lpstr>
      <vt:lpstr>Number of Internal Nodes (Maximum)</vt:lpstr>
      <vt:lpstr>Taking the Logarithm</vt:lpstr>
      <vt:lpstr>Properties of Proper Binary Trees</vt:lpstr>
      <vt:lpstr>Linked Structure for Binary Trees</vt:lpstr>
      <vt:lpstr>Binary Tree using Linked Structure</vt:lpstr>
      <vt:lpstr>Array-based Structure</vt:lpstr>
      <vt:lpstr>Level Numbering</vt:lpstr>
      <vt:lpstr>Representing General Trees with Binary Trees</vt:lpstr>
      <vt:lpstr>Illustration for Transformation</vt:lpstr>
      <vt:lpstr>Traversals of a Binary Tree</vt:lpstr>
      <vt:lpstr>Inorder Traversal</vt:lpstr>
      <vt:lpstr>Print Arithmetic Expressions</vt:lpstr>
      <vt:lpstr>Evaluate Arithmetic Expressions</vt:lpstr>
      <vt:lpstr>Euler Tour Traversal</vt:lpstr>
      <vt:lpstr>Algorithm eulerTour</vt:lpstr>
      <vt:lpstr>Algorithm printExpression</vt:lpstr>
      <vt:lpstr>Contents </vt:lpstr>
      <vt:lpstr>Binary Search Trees (BST)</vt:lpstr>
      <vt:lpstr>Example – A Binary Search Tree</vt:lpstr>
      <vt:lpstr>Searching</vt:lpstr>
      <vt:lpstr>Example – Searching </vt:lpstr>
      <vt:lpstr>Insertion</vt:lpstr>
      <vt:lpstr>Example – Insertion</vt:lpstr>
      <vt:lpstr>Removal</vt:lpstr>
      <vt:lpstr>Node Next to Removed Node</vt:lpstr>
      <vt:lpstr>Example – Deletion</vt:lpstr>
      <vt:lpstr>Height of a 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Chuan-Ming Liu</cp:lastModifiedBy>
  <cp:revision>75</cp:revision>
  <cp:lastPrinted>2020-11-01T14:14:02Z</cp:lastPrinted>
  <dcterms:created xsi:type="dcterms:W3CDTF">2020-07-20T07:39:49Z</dcterms:created>
  <dcterms:modified xsi:type="dcterms:W3CDTF">2021-11-10T23:39:49Z</dcterms:modified>
</cp:coreProperties>
</file>