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D0DAB-E6FA-4677-A652-62367C1F15EE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EF115-F899-44AD-9934-6007B2AA6E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58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5D232-2050-4D7F-80CB-3FF01BE9C289}" type="datetimeFigureOut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7E069-573D-4421-84B7-F84F62FDE7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61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17385-5245-438C-A795-3F4100B5EE5C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5126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BF09C-ABCB-4A8B-A134-CD1448AAFBD4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83808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696A0-4F07-43C8-B7F2-77F9C36977DC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600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371" y="9180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75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5865-8A8D-47B4-8805-5E9883D7316B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群組 10"/>
          <p:cNvGrpSpPr/>
          <p:nvPr userDrawn="1"/>
        </p:nvGrpSpPr>
        <p:grpSpPr>
          <a:xfrm>
            <a:off x="1686163" y="2817683"/>
            <a:ext cx="8750275" cy="1465262"/>
            <a:chOff x="1662409" y="2910250"/>
            <a:chExt cx="8750275" cy="1465262"/>
          </a:xfrm>
        </p:grpSpPr>
        <p:pic>
          <p:nvPicPr>
            <p:cNvPr id="12" name="Picture 2" descr="C:\Users\howard\Dropbox\IEET102\slides\校園景觀\IMG_0961-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62409" y="2910250"/>
              <a:ext cx="2197072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 descr="C:\Users\howard\Dropbox\IEET102\slides\校園景觀\IMG_0922-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438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 descr="C:\Users\howard\Dropbox\IEET102\slides\校園景觀\IMG_0947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845197" y="2910250"/>
              <a:ext cx="2198687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5" descr="C:\Users\howard\Dropbox\IEET102\slides\科研大樓與6教\IMG_1109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8284" y="2910250"/>
              <a:ext cx="2184400" cy="1455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4679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AB2A-5957-4E3B-A7A4-4BA335478448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3C23-C4C4-49FB-A357-48FD93922063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2BE-BB21-40FB-B55A-6E2A0B45C3CD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3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E1F4-F70E-413B-AF30-84540E2106C3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410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2FBA-1306-4D80-A5CE-72F12DEA4333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43A3-F83E-4D20-82E6-6D18E3BA3DE3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96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C60F-5701-4D14-95BD-358467CB5B92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31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589-EACE-4DB5-A366-8C11361BD187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32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9C06-979A-4A11-AA51-75BFD8389EE3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79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E142-C788-4CFC-8CCA-B0C62C2AE9FF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68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87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33679-5F3D-4E0C-B099-57C9D88F39FC}" type="datetime1">
              <a:rPr lang="zh-TW" altLang="en-US" smtClean="0"/>
              <a:t>2021/5/17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37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D850-6449-4508-A6CE-96BFEB21219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C:\Users\楊弘胤\Desktop\color\Taipei Tech 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6995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 cstate="print">
            <a:extLst/>
          </a:blip>
          <a:srcRect/>
          <a:stretch>
            <a:fillRect/>
          </a:stretch>
        </p:blipFill>
        <p:spPr bwMode="auto">
          <a:xfrm>
            <a:off x="9178998" y="6520641"/>
            <a:ext cx="3118746" cy="401668"/>
          </a:xfrm>
          <a:prstGeom prst="rect">
            <a:avLst/>
          </a:prstGeom>
          <a:noFill/>
          <a:ln>
            <a:noFill/>
          </a:ln>
          <a:effectLst>
            <a:glow>
              <a:srgbClr val="E5F2FF">
                <a:alpha val="0"/>
              </a:srgbClr>
            </a:glow>
            <a:outerShdw dist="35921" dir="2700000" algn="ctr" rotWithShape="0">
              <a:schemeClr val="bg2"/>
            </a:outerShdw>
            <a:softEdge rad="165100"/>
          </a:effectLst>
          <a:extLst/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-532570" y="6520641"/>
            <a:ext cx="4608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Monotype Corsiva" pitchFamily="66" charset="0"/>
                <a:ea typeface="新細明體" charset="-120"/>
              </a:rPr>
              <a:t>Applied Computing Lab</a:t>
            </a:r>
          </a:p>
        </p:txBody>
      </p:sp>
      <p:pic>
        <p:nvPicPr>
          <p:cNvPr id="10" name="Picture 12" descr="MCSE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6207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22"/>
          <p:cNvSpPr>
            <a:spLocks noChangeShapeType="1"/>
          </p:cNvSpPr>
          <p:nvPr userDrawn="1"/>
        </p:nvSpPr>
        <p:spPr bwMode="auto">
          <a:xfrm>
            <a:off x="321277" y="1555751"/>
            <a:ext cx="11524734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2" name="Line 23"/>
          <p:cNvSpPr>
            <a:spLocks noChangeShapeType="1"/>
          </p:cNvSpPr>
          <p:nvPr userDrawn="1"/>
        </p:nvSpPr>
        <p:spPr bwMode="auto">
          <a:xfrm>
            <a:off x="1044457" y="1684381"/>
            <a:ext cx="10357022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3" name="Line 25"/>
          <p:cNvSpPr>
            <a:spLocks noChangeShapeType="1"/>
          </p:cNvSpPr>
          <p:nvPr userDrawn="1"/>
        </p:nvSpPr>
        <p:spPr bwMode="auto">
          <a:xfrm flipH="1">
            <a:off x="838200" y="623887"/>
            <a:ext cx="6178" cy="119993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  <p:sp>
        <p:nvSpPr>
          <p:cNvPr id="19" name="Oval 26"/>
          <p:cNvSpPr>
            <a:spLocks noChangeArrowheads="1"/>
          </p:cNvSpPr>
          <p:nvPr userDrawn="1"/>
        </p:nvSpPr>
        <p:spPr bwMode="auto">
          <a:xfrm>
            <a:off x="631943" y="1342768"/>
            <a:ext cx="412514" cy="395181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0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Priority Queues</a:t>
            </a:r>
            <a:endParaRPr lang="zh-TW" altLang="en-US" dirty="0" smtClean="0"/>
          </a:p>
        </p:txBody>
      </p:sp>
      <p:sp>
        <p:nvSpPr>
          <p:cNvPr id="4099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err="1"/>
              <a:t>Chuan</a:t>
            </a:r>
            <a:r>
              <a:rPr lang="en-US" altLang="zh-TW" i="1" dirty="0"/>
              <a:t>-Ming Liu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Science &amp; Information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National Taipei University of Technology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Taiwan</a:t>
            </a:r>
          </a:p>
        </p:txBody>
      </p:sp>
    </p:spTree>
    <p:extLst>
      <p:ext uri="{BB962C8B-B14F-4D97-AF65-F5344CB8AC3E}">
        <p14:creationId xmlns:p14="http://schemas.microsoft.com/office/powerpoint/2010/main" val="607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174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priority queue </a:t>
            </a:r>
            <a:r>
              <a:rPr lang="en-US" altLang="zh-TW" dirty="0" smtClean="0"/>
              <a:t>is a data structure that manages objects with associated </a:t>
            </a:r>
            <a:r>
              <a:rPr lang="en-US" altLang="zh-TW" b="1" dirty="0" smtClean="0">
                <a:solidFill>
                  <a:srgbClr val="FF0000"/>
                </a:solidFill>
              </a:rPr>
              <a:t>priority</a:t>
            </a:r>
          </a:p>
          <a:p>
            <a:r>
              <a:rPr lang="en-US" altLang="zh-TW" dirty="0" smtClean="0"/>
              <a:t>In particular, a priority queue will support </a:t>
            </a:r>
            <a:r>
              <a:rPr lang="en-US" altLang="zh-TW" i="1" dirty="0" smtClean="0">
                <a:solidFill>
                  <a:srgbClr val="0000FF"/>
                </a:solidFill>
              </a:rPr>
              <a:t>insertion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rgbClr val="0000FF"/>
                </a:solidFill>
              </a:rPr>
              <a:t>deletion</a:t>
            </a:r>
            <a:r>
              <a:rPr lang="en-US" altLang="zh-TW" dirty="0" smtClean="0"/>
              <a:t>, and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delete_highest_priority</a:t>
            </a:r>
            <a:endParaRPr lang="en-US" altLang="zh-TW" i="1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We can use a priority queue to help us accomplish the repeated statement in the knapsack problem.</a:t>
            </a:r>
          </a:p>
          <a:p>
            <a:r>
              <a:rPr lang="en-US" altLang="zh-TW" dirty="0" smtClean="0"/>
              <a:t>In general, we refer to the priority associated with the object as the </a:t>
            </a:r>
            <a:r>
              <a:rPr lang="en-US" altLang="zh-TW" b="1" i="1" dirty="0" smtClean="0">
                <a:solidFill>
                  <a:srgbClr val="0000FF"/>
                </a:solidFill>
              </a:rPr>
              <a:t>key</a:t>
            </a:r>
            <a:r>
              <a:rPr lang="en-US" altLang="zh-TW" dirty="0" smtClean="0"/>
              <a:t> of that object.</a:t>
            </a:r>
            <a:endParaRPr lang="zh-TW" altLang="en-US" dirty="0" smtClean="0"/>
          </a:p>
        </p:txBody>
      </p:sp>
      <p:sp>
        <p:nvSpPr>
          <p:cNvPr id="1741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D0FD4-B6D8-4B62-A468-BC52E741085A}" type="slidenum">
              <a:rPr lang="en-US" altLang="zh-TW" smtClean="0"/>
              <a:pPr/>
              <a:t>10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62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Applications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a time-sharing system, a large number of tasks may be waiting for the CPU and some of the tasks have higher priority than the other.</a:t>
            </a:r>
          </a:p>
          <a:p>
            <a:pPr lvl="1"/>
            <a:r>
              <a:rPr lang="en-US" altLang="zh-TW" dirty="0" smtClean="0"/>
              <a:t>The set of tasks waiting for the CPU forms a priority queue</a:t>
            </a:r>
          </a:p>
          <a:p>
            <a:r>
              <a:rPr lang="en-US" altLang="zh-TW" dirty="0" smtClean="0"/>
              <a:t>The emergency room treats patients according to the urgency of their malady</a:t>
            </a:r>
          </a:p>
          <a:p>
            <a:r>
              <a:rPr lang="en-US" altLang="zh-TW" dirty="0" smtClean="0"/>
              <a:t>Selling stocks according to the capital gain</a:t>
            </a:r>
            <a:endParaRPr lang="zh-TW" altLang="en-US" dirty="0" smtClean="0"/>
          </a:p>
        </p:txBody>
      </p:sp>
      <p:sp>
        <p:nvSpPr>
          <p:cNvPr id="1843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FFACD-947B-4EF5-B86C-ED0BCE655514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66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Keys</a:t>
            </a:r>
          </a:p>
        </p:txBody>
      </p:sp>
      <p:sp>
        <p:nvSpPr>
          <p:cNvPr id="243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key</a:t>
            </a:r>
            <a:r>
              <a:rPr lang="en-US" altLang="zh-TW" dirty="0" smtClean="0"/>
              <a:t> is a “value” which can be used to identify, rank, or weight the managed objects.</a:t>
            </a:r>
          </a:p>
          <a:p>
            <a:pPr eaLnBrk="1" hangingPunct="1"/>
            <a:r>
              <a:rPr lang="en-US" altLang="zh-TW" dirty="0" smtClean="0"/>
              <a:t>We focus on the key which has </a:t>
            </a:r>
            <a:r>
              <a:rPr lang="en-US" altLang="zh-TW" b="1" i="1" dirty="0" smtClean="0">
                <a:solidFill>
                  <a:srgbClr val="0000FF"/>
                </a:solidFill>
              </a:rPr>
              <a:t>priority</a:t>
            </a:r>
            <a:r>
              <a:rPr lang="en-US" altLang="zh-TW" dirty="0" smtClean="0"/>
              <a:t> over another.</a:t>
            </a:r>
          </a:p>
          <a:p>
            <a:pPr eaLnBrk="1" hangingPunct="1"/>
            <a:r>
              <a:rPr lang="en-US" altLang="zh-TW" dirty="0" smtClean="0"/>
              <a:t>In order to compare a pair of keys, it requires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total order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relation among the keys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A9547-8522-480D-8DC2-AE4BF99E927E}" type="slidenum">
              <a:rPr lang="en-US" altLang="zh-TW" smtClean="0"/>
              <a:pPr/>
              <a:t>12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0119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6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Total Order Relations</a:t>
            </a:r>
          </a:p>
        </p:txBody>
      </p:sp>
      <p:sp>
        <p:nvSpPr>
          <p:cNvPr id="243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total order relation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)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Reflexive property: </a:t>
            </a:r>
            <a:r>
              <a:rPr lang="en-US" altLang="zh-TW" b="1" i="1" dirty="0" smtClean="0">
                <a:ea typeface="新細明體" pitchFamily="18" charset="-120"/>
              </a:rPr>
              <a:t>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x</a:t>
            </a:r>
          </a:p>
          <a:p>
            <a:pPr lvl="1" eaLnBrk="1" hangingPunct="1"/>
            <a:r>
              <a:rPr lang="en-US" altLang="zh-TW" dirty="0" err="1" smtClean="0">
                <a:ea typeface="新細明體" pitchFamily="18" charset="-120"/>
              </a:rPr>
              <a:t>Antisymmetric</a:t>
            </a:r>
            <a:r>
              <a:rPr lang="en-US" altLang="zh-TW" dirty="0" smtClean="0">
                <a:ea typeface="新細明體" pitchFamily="18" charset="-120"/>
              </a:rPr>
              <a:t> property: </a:t>
            </a:r>
            <a:r>
              <a:rPr lang="en-US" altLang="zh-TW" b="1" i="1" dirty="0" smtClean="0">
                <a:ea typeface="新細明體" pitchFamily="18" charset="-120"/>
              </a:rPr>
              <a:t>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y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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y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 </a:t>
            </a:r>
            <a:r>
              <a:rPr lang="en-US" altLang="zh-TW" b="1" i="1" dirty="0" smtClean="0">
                <a:ea typeface="新細明體" pitchFamily="18" charset="-120"/>
              </a:rPr>
              <a:t>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b="1" i="1" dirty="0" smtClean="0">
                <a:ea typeface="新細明體" pitchFamily="18" charset="-120"/>
              </a:rPr>
              <a:t> y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Transitive property: </a:t>
            </a:r>
            <a:r>
              <a:rPr lang="en-US" altLang="zh-TW" b="1" i="1" dirty="0" smtClean="0">
                <a:ea typeface="新細明體" pitchFamily="18" charset="-120"/>
              </a:rPr>
              <a:t>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y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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b="1" i="1" dirty="0" smtClean="0">
                <a:ea typeface="新細明體" pitchFamily="18" charset="-120"/>
              </a:rPr>
              <a:t>y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z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 </a:t>
            </a:r>
            <a:r>
              <a:rPr lang="en-US" altLang="zh-TW" b="1" i="1" dirty="0" smtClean="0">
                <a:ea typeface="新細明體" pitchFamily="18" charset="-120"/>
              </a:rPr>
              <a:t>x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</a:t>
            </a:r>
            <a:r>
              <a:rPr lang="en-US" altLang="zh-TW" b="1" i="1" dirty="0" smtClean="0">
                <a:ea typeface="新細明體" pitchFamily="18" charset="-120"/>
              </a:rPr>
              <a:t> z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Such a relation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defines a linear ordering relation among the keys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provides a comparison rule</a:t>
            </a:r>
          </a:p>
          <a:p>
            <a:pPr eaLnBrk="1" hangingPunct="1"/>
            <a:r>
              <a:rPr lang="en-US" altLang="zh-TW" dirty="0" smtClean="0"/>
              <a:t>For a finite collection of elements having a total order relation, a </a:t>
            </a:r>
            <a:r>
              <a:rPr lang="en-US" altLang="zh-TW" b="1" i="1" dirty="0" smtClean="0">
                <a:solidFill>
                  <a:srgbClr val="FF0000"/>
                </a:solidFill>
              </a:rPr>
              <a:t>smallest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i="1" dirty="0" smtClean="0">
                <a:solidFill>
                  <a:srgbClr val="FF0000"/>
                </a:solidFill>
              </a:rPr>
              <a:t>largest</a:t>
            </a:r>
            <a:r>
              <a:rPr lang="en-US" altLang="zh-TW" dirty="0" smtClean="0"/>
              <a:t>) key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k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min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k</a:t>
            </a:r>
            <a:r>
              <a:rPr lang="en-US" altLang="zh-TW" b="1" i="1" baseline="-25000" dirty="0" err="1" smtClean="0">
                <a:solidFill>
                  <a:srgbClr val="FF0000"/>
                </a:solidFill>
              </a:rPr>
              <a:t>max</a:t>
            </a:r>
            <a:r>
              <a:rPr lang="en-US" altLang="zh-TW" dirty="0" smtClean="0"/>
              <a:t>)is well defined.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CDA3C-2216-493D-857A-795F1EB8FDB4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6890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3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3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3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3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3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3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Entries </a:t>
            </a:r>
          </a:p>
        </p:txBody>
      </p:sp>
      <p:sp>
        <p:nvSpPr>
          <p:cNvPr id="243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pitchFamily="18" charset="-120"/>
              </a:rPr>
              <a:t>entry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 a priority queue is simply a </a:t>
            </a:r>
            <a:r>
              <a:rPr lang="en-US" altLang="zh-TW" b="1" dirty="0" smtClean="0">
                <a:ea typeface="新細明體" pitchFamily="18" charset="-120"/>
              </a:rPr>
              <a:t>key-element</a:t>
            </a:r>
            <a:r>
              <a:rPr lang="en-US" altLang="zh-TW" dirty="0" smtClean="0">
                <a:ea typeface="新細明體" pitchFamily="18" charset="-120"/>
              </a:rPr>
              <a:t> pair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Priority queues store entries to allow for efficient insertion and removal based on keys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Methods: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key</a:t>
            </a:r>
            <a:r>
              <a:rPr lang="en-US" altLang="zh-TW" dirty="0" smtClean="0">
                <a:ea typeface="新細明體" pitchFamily="18" charset="-120"/>
              </a:rPr>
              <a:t>(): returns the key for this entry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element</a:t>
            </a:r>
            <a:r>
              <a:rPr lang="en-US" altLang="zh-TW" dirty="0" smtClean="0">
                <a:ea typeface="新細明體" pitchFamily="18" charset="-120"/>
              </a:rPr>
              <a:t>(): returns the element associated with this entry</a:t>
            </a:r>
            <a:endParaRPr lang="en-US" altLang="zh-TW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80F17-5A5D-40AF-A3E4-5E94857A408C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9047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3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3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3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3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Priority Queue ADT</a:t>
            </a:r>
          </a:p>
        </p:txBody>
      </p:sp>
      <p:sp>
        <p:nvSpPr>
          <p:cNvPr id="243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priority queue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 container of objects (elements), each having an associated key that is provided at the time the object is insert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Having the composition and comparator patterns, a priority queue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supports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): inserts an entry with key </a:t>
            </a:r>
            <a:r>
              <a:rPr lang="en-US" altLang="zh-TW" b="1" i="1" dirty="0" smtClean="0">
                <a:ea typeface="新細明體" pitchFamily="18" charset="-120"/>
              </a:rPr>
              <a:t>k</a:t>
            </a:r>
            <a:r>
              <a:rPr lang="en-US" altLang="zh-TW" dirty="0" smtClean="0">
                <a:ea typeface="新細明體" pitchFamily="18" charset="-120"/>
              </a:rPr>
              <a:t> and object </a:t>
            </a:r>
            <a:r>
              <a:rPr lang="en-US" altLang="zh-TW" b="1" i="1" dirty="0" smtClean="0">
                <a:ea typeface="新細明體" pitchFamily="18" charset="-12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>
                <a:ea typeface="新細明體" pitchFamily="18" charset="-120"/>
              </a:rPr>
              <a:t>() (</a:t>
            </a: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deleteMin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extractMin</a:t>
            </a:r>
            <a:r>
              <a:rPr lang="en-US" altLang="zh-TW" dirty="0" smtClean="0">
                <a:ea typeface="新細明體" pitchFamily="18" charset="-120"/>
              </a:rPr>
              <a:t>): removes and returns the entry with smallest key</a:t>
            </a:r>
            <a:endParaRPr lang="en-US" altLang="zh-TW" sz="36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min</a:t>
            </a:r>
            <a:r>
              <a:rPr lang="en-US" altLang="zh-TW" dirty="0" smtClean="0">
                <a:ea typeface="新細明體" pitchFamily="18" charset="-120"/>
              </a:rPr>
              <a:t>(): returns, but do not remove, an entry with smallest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en-US" altLang="zh-TW" dirty="0" smtClean="0">
                <a:ea typeface="新細明體" pitchFamily="18" charset="-120"/>
              </a:rPr>
              <a:t>(), </a:t>
            </a: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isEmpty</a:t>
            </a:r>
            <a:r>
              <a:rPr lang="en-US" altLang="zh-TW" dirty="0" smtClean="0">
                <a:ea typeface="新細明體" pitchFamily="18" charset="-120"/>
              </a:rPr>
              <a:t>()</a:t>
            </a:r>
            <a:endParaRPr lang="en-US" altLang="zh-TW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DCC26-AD06-494F-9F8F-989FCE31AD55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216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3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3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3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3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3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3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9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1993B-F738-44DF-94B0-417B43C262C6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Priority Queues</a:t>
            </a:r>
          </a:p>
        </p:txBody>
      </p:sp>
      <p:sp>
        <p:nvSpPr>
          <p:cNvPr id="243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Ways to represent a priority queue</a:t>
            </a:r>
          </a:p>
          <a:p>
            <a:pPr lvl="1" eaLnBrk="1" hangingPunct="1"/>
            <a:r>
              <a:rPr lang="en-US" altLang="zh-TW" smtClean="0"/>
              <a:t>Unsorted lists</a:t>
            </a:r>
          </a:p>
          <a:p>
            <a:pPr lvl="2" eaLnBrk="1" hangingPunct="1"/>
            <a:r>
              <a:rPr lang="en-US" altLang="zh-TW" smtClean="0"/>
              <a:t>insert:</a:t>
            </a:r>
            <a:r>
              <a:rPr lang="en-US" altLang="zh-TW" smtClean="0">
                <a:sym typeface="Symbol" pitchFamily="18" charset="2"/>
              </a:rPr>
              <a:t>(1)</a:t>
            </a:r>
          </a:p>
          <a:p>
            <a:pPr lvl="2" eaLnBrk="1" hangingPunct="1"/>
            <a:r>
              <a:rPr lang="en-US" altLang="zh-TW" smtClean="0">
                <a:sym typeface="Symbol" pitchFamily="18" charset="2"/>
              </a:rPr>
              <a:t>removeMin and min: (</a:t>
            </a:r>
            <a:r>
              <a:rPr lang="en-US" altLang="zh-TW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zh-TW" smtClean="0"/>
              <a:t>Sorted lists</a:t>
            </a:r>
          </a:p>
          <a:p>
            <a:pPr lvl="2" eaLnBrk="1" hangingPunct="1"/>
            <a:r>
              <a:rPr lang="en-US" altLang="zh-TW" smtClean="0"/>
              <a:t>insert:</a:t>
            </a:r>
            <a:r>
              <a:rPr lang="en-US" altLang="zh-TW" smtClean="0">
                <a:sym typeface="Symbol" pitchFamily="18" charset="2"/>
              </a:rPr>
              <a:t>(n)</a:t>
            </a:r>
          </a:p>
          <a:p>
            <a:pPr lvl="2" eaLnBrk="1" hangingPunct="1"/>
            <a:r>
              <a:rPr lang="en-US" altLang="zh-TW" smtClean="0">
                <a:sym typeface="Symbol" pitchFamily="18" charset="2"/>
              </a:rPr>
              <a:t>removeMin and min : (</a:t>
            </a:r>
            <a:r>
              <a:rPr lang="en-US" altLang="zh-TW" i="1" smtClean="0">
                <a:sym typeface="Symbol" pitchFamily="18" charset="2"/>
              </a:rPr>
              <a:t>1</a:t>
            </a:r>
            <a:r>
              <a:rPr lang="en-US" altLang="zh-TW" smtClean="0">
                <a:sym typeface="Symbol" pitchFamily="18" charset="2"/>
              </a:rPr>
              <a:t>)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Heaps</a:t>
            </a:r>
          </a:p>
          <a:p>
            <a:pPr lvl="2" eaLnBrk="1" hangingPunct="1"/>
            <a:r>
              <a:rPr lang="en-US" altLang="zh-TW" smtClean="0"/>
              <a:t>insert, </a:t>
            </a:r>
            <a:r>
              <a:rPr lang="en-US" altLang="zh-TW" smtClean="0">
                <a:sym typeface="Symbol" pitchFamily="18" charset="2"/>
              </a:rPr>
              <a:t>removeMin and min : (log </a:t>
            </a:r>
            <a:r>
              <a:rPr lang="en-US" altLang="zh-TW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71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5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3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3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3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35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0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542E0E-367E-4FD4-A3CE-CA20B24466B2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Sorting with a Priority Queue</a:t>
            </a:r>
          </a:p>
        </p:txBody>
      </p:sp>
      <p:sp>
        <p:nvSpPr>
          <p:cNvPr id="244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We can use a priority queue to sort a set of comparable elements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Insert the elements one by one with a series of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 smtClean="0">
                <a:ea typeface="新細明體" pitchFamily="18" charset="-120"/>
              </a:rPr>
              <a:t> operations</a:t>
            </a:r>
          </a:p>
          <a:p>
            <a:pPr lvl="1" eaLnBrk="1" hangingPunct="1">
              <a:buFont typeface="Wingdings" pitchFamily="2" charset="2"/>
              <a:buAutoNum type="arabicPeriod"/>
            </a:pPr>
            <a:r>
              <a:rPr lang="en-US" altLang="zh-TW" smtClean="0">
                <a:ea typeface="新細明體" pitchFamily="18" charset="-120"/>
              </a:rPr>
              <a:t>Remove the elements in sorted order with a series of </a:t>
            </a:r>
            <a:r>
              <a:rPr lang="en-US" altLang="zh-TW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removeMin </a:t>
            </a:r>
            <a:r>
              <a:rPr lang="en-US" altLang="zh-TW" smtClean="0">
                <a:ea typeface="新細明體" pitchFamily="18" charset="-120"/>
              </a:rPr>
              <a:t>operations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The running time of this sorting method ? 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depends on the priority queue implementation</a:t>
            </a:r>
            <a:endParaRPr lang="en-US" altLang="zh-TW" smtClean="0"/>
          </a:p>
        </p:txBody>
      </p:sp>
      <p:sp>
        <p:nvSpPr>
          <p:cNvPr id="2458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363200" y="65532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0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12BA08-88D0-4AB6-8E25-BEC0235A3BA2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Priority Queue ADT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Implementing a Priority Queue with a List</a:t>
            </a:r>
          </a:p>
          <a:p>
            <a:r>
              <a:rPr lang="en-US" altLang="zh-TW" dirty="0" smtClean="0"/>
              <a:t>Heaps</a:t>
            </a:r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2133601" y="5029201"/>
            <a:ext cx="77470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/>
              <a:t>We use </a:t>
            </a:r>
            <a:r>
              <a:rPr lang="en-US" altLang="zh-TW" sz="2400" i="1" dirty="0"/>
              <a:t>list</a:t>
            </a:r>
            <a:r>
              <a:rPr lang="en-US" altLang="zh-TW" sz="2400" dirty="0"/>
              <a:t> to mean a collection of records stored in a certain </a:t>
            </a:r>
          </a:p>
          <a:p>
            <a:r>
              <a:rPr lang="en-US" altLang="zh-TW" sz="2400" dirty="0"/>
              <a:t>order and each record having one or more fields.</a:t>
            </a:r>
          </a:p>
        </p:txBody>
      </p:sp>
    </p:spTree>
    <p:extLst>
      <p:ext uri="{BB962C8B-B14F-4D97-AF65-F5344CB8AC3E}">
        <p14:creationId xmlns:p14="http://schemas.microsoft.com/office/powerpoint/2010/main" val="9362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an Unsorted List</a:t>
            </a:r>
          </a:p>
        </p:txBody>
      </p:sp>
      <p:sp>
        <p:nvSpPr>
          <p:cNvPr id="244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Using an </a:t>
            </a:r>
            <a:r>
              <a:rPr lang="en-US" altLang="zh-TW" i="1" dirty="0" smtClean="0">
                <a:solidFill>
                  <a:srgbClr val="0000FF"/>
                </a:solidFill>
              </a:rPr>
              <a:t>unsorted list </a:t>
            </a:r>
            <a:r>
              <a:rPr lang="en-US" altLang="zh-TW" b="1" i="1" dirty="0" smtClean="0"/>
              <a:t>S</a:t>
            </a:r>
            <a:r>
              <a:rPr lang="en-US" altLang="zh-TW" dirty="0" smtClean="0"/>
              <a:t> to implement a priority queue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, where </a:t>
            </a:r>
            <a:r>
              <a:rPr lang="en-US" altLang="zh-TW" b="1" i="1" dirty="0" smtClean="0"/>
              <a:t>S</a:t>
            </a:r>
            <a:r>
              <a:rPr lang="en-US" altLang="zh-TW" dirty="0" smtClean="0"/>
              <a:t> is a doubly linked list</a:t>
            </a:r>
          </a:p>
          <a:p>
            <a:pPr lvl="1" eaLnBrk="1" hangingPunct="1"/>
            <a:r>
              <a:rPr lang="en-US" altLang="zh-TW" dirty="0" smtClean="0"/>
              <a:t>Constant time insertion: simply add the new entry at the end of </a:t>
            </a:r>
            <a:r>
              <a:rPr lang="en-US" altLang="zh-TW" b="1" i="1" dirty="0" smtClean="0"/>
              <a:t>S</a:t>
            </a:r>
          </a:p>
          <a:p>
            <a:pPr lvl="1" eaLnBrk="1" hangingPunct="1"/>
            <a:r>
              <a:rPr lang="en-US" altLang="zh-TW" dirty="0" smtClean="0"/>
              <a:t>Linear time search and removal: The operation </a:t>
            </a:r>
            <a:r>
              <a:rPr lang="en-US" altLang="zh-TW" dirty="0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min</a:t>
            </a:r>
            <a:r>
              <a:rPr lang="en-US" altLang="zh-TW" dirty="0" smtClean="0"/>
              <a:t> or </a:t>
            </a:r>
            <a:r>
              <a:rPr lang="en-US" altLang="zh-TW" dirty="0" err="1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/>
              <a:t> on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needs to scan through all the elements in </a:t>
            </a:r>
            <a:r>
              <a:rPr lang="en-US" altLang="zh-TW" b="1" i="1" dirty="0" smtClean="0"/>
              <a:t>S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0E5B53-7943-44BD-973B-F8A133934B7A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4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4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12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09AF42-1355-4DBC-8F91-622808D99BC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Priority Queue ADT</a:t>
            </a:r>
          </a:p>
          <a:p>
            <a:r>
              <a:rPr lang="en-US" altLang="zh-TW" dirty="0" smtClean="0"/>
              <a:t>Implementing a Priority Queue with a List</a:t>
            </a:r>
          </a:p>
          <a:p>
            <a:r>
              <a:rPr lang="en-US" altLang="zh-TW" dirty="0" smtClean="0"/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852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AD9E8-96D2-4A41-B11D-A05AA0B4267C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Using a Sorted List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Representing the priority queue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by using a </a:t>
            </a:r>
            <a:r>
              <a:rPr lang="en-US" altLang="zh-TW" i="1" dirty="0" smtClean="0">
                <a:solidFill>
                  <a:srgbClr val="0000FF"/>
                </a:solidFill>
              </a:rPr>
              <a:t>list </a:t>
            </a:r>
            <a:r>
              <a:rPr lang="en-US" altLang="zh-TW" b="1" i="1" dirty="0" smtClean="0">
                <a:solidFill>
                  <a:srgbClr val="0000FF"/>
                </a:solidFill>
              </a:rPr>
              <a:t>S</a:t>
            </a:r>
            <a:r>
              <a:rPr lang="en-US" altLang="zh-TW" i="1" dirty="0" smtClean="0">
                <a:solidFill>
                  <a:srgbClr val="0000FF"/>
                </a:solidFill>
              </a:rPr>
              <a:t> of entries sorted</a:t>
            </a:r>
          </a:p>
          <a:p>
            <a:pPr lvl="1" eaLnBrk="1" hangingPunct="1"/>
            <a:r>
              <a:rPr lang="en-US" altLang="zh-TW" dirty="0" smtClean="0"/>
              <a:t>Constant time search and removal: the operation </a:t>
            </a:r>
            <a:r>
              <a:rPr lang="en-US" altLang="zh-TW" dirty="0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min</a:t>
            </a:r>
            <a:r>
              <a:rPr lang="en-US" altLang="zh-TW" dirty="0" smtClean="0"/>
              <a:t> or </a:t>
            </a:r>
            <a:r>
              <a:rPr lang="en-US" altLang="zh-TW" dirty="0" err="1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/>
              <a:t> on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can be done by simply accessing the first element of </a:t>
            </a:r>
            <a:r>
              <a:rPr lang="en-US" altLang="zh-TW" b="1" i="1" dirty="0" smtClean="0"/>
              <a:t>S</a:t>
            </a:r>
          </a:p>
          <a:p>
            <a:pPr lvl="1" eaLnBrk="1" hangingPunct="1"/>
            <a:r>
              <a:rPr lang="en-US" altLang="zh-TW" dirty="0" smtClean="0"/>
              <a:t>Linear time insertion: the insertion needs to scan through the list to find a place to insert the entry</a:t>
            </a:r>
            <a:endParaRPr lang="en-US" altLang="zh-TW" b="1" i="1" dirty="0" smtClean="0"/>
          </a:p>
          <a:p>
            <a:pPr lvl="1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57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Selection-sort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Recall the </a:t>
            </a:r>
            <a:r>
              <a:rPr lang="en-US" altLang="zh-TW" dirty="0" smtClean="0">
                <a:hlinkClick r:id="rId2" action="ppaction://hlinksldjump"/>
              </a:rPr>
              <a:t>sorting scheme </a:t>
            </a:r>
            <a:r>
              <a:rPr lang="en-US" altLang="zh-TW" dirty="0" smtClean="0"/>
              <a:t>using a priority queue</a:t>
            </a:r>
          </a:p>
          <a:p>
            <a:pPr eaLnBrk="1" hangingPunct="1"/>
            <a:r>
              <a:rPr lang="en-US" altLang="zh-TW" dirty="0" smtClean="0"/>
              <a:t>Such a sorting using a priority queue with an </a:t>
            </a:r>
            <a:r>
              <a:rPr lang="en-US" altLang="zh-TW" b="1" i="1" dirty="0" smtClean="0">
                <a:solidFill>
                  <a:srgbClr val="0000FF"/>
                </a:solidFill>
              </a:rPr>
              <a:t>unsorted list </a:t>
            </a:r>
            <a:r>
              <a:rPr lang="en-US" altLang="zh-TW" dirty="0" smtClean="0"/>
              <a:t>is better known as </a:t>
            </a:r>
            <a:r>
              <a:rPr lang="en-US" altLang="zh-TW" b="1" i="1" dirty="0" smtClean="0">
                <a:solidFill>
                  <a:srgbClr val="FF0000"/>
                </a:solidFill>
              </a:rPr>
              <a:t>selection-sort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running time of selection-sort: 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Inserting the elements into the priority queue with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 dirty="0" smtClean="0">
                <a:latin typeface="Arial" charset="0"/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operations takes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Removing the elements in sorted order from the priority queue with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tx2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>
                <a:ea typeface="新細明體" pitchFamily="18" charset="-120"/>
              </a:rPr>
              <a:t> operations takes time proportional to (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2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n)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/>
              <a:t>total running time is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b="1" i="1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4249C-D1E5-4EF6-9615-3DD28A29EE0F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461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Selection-Sort Example</a:t>
            </a:r>
          </a:p>
        </p:txBody>
      </p:sp>
      <p:sp>
        <p:nvSpPr>
          <p:cNvPr id="244429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822449"/>
            <a:ext cx="10515600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b="1" i="1" dirty="0">
                <a:ea typeface="新細明體" pitchFamily="18" charset="-120"/>
              </a:rPr>
              <a:t>                       	Sequence </a:t>
            </a:r>
            <a:r>
              <a:rPr lang="en-US" altLang="zh-TW" sz="2200" i="1" dirty="0">
                <a:ea typeface="新細明體" pitchFamily="18" charset="-120"/>
              </a:rPr>
              <a:t>S		</a:t>
            </a:r>
            <a:r>
              <a:rPr lang="en-US" altLang="zh-TW" sz="2200" b="1" i="1" dirty="0">
                <a:ea typeface="新細明體" pitchFamily="18" charset="-120"/>
              </a:rPr>
              <a:t>Priority Queue </a:t>
            </a:r>
            <a:r>
              <a:rPr lang="en-US" altLang="zh-TW" sz="2200" i="1" dirty="0">
                <a:ea typeface="新細明體" pitchFamily="18" charset="-120"/>
              </a:rPr>
              <a:t>P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Input: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Phase 1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(a)		(4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(7)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(b)		(8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..		..	..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.		.	.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(g)		()	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Phase 2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(a)		(2)	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(b)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3)	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(c)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4)	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(d)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5)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(e)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7)		(8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(f)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8)		(9)	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(g)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()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C0509B-5103-4E0A-95F8-10B84437EDD2}" type="slidenum">
              <a:rPr lang="en-US" altLang="zh-TW" smtClean="0"/>
              <a:pPr/>
              <a:t>22</a:t>
            </a:fld>
            <a:endParaRPr lang="en-US" altLang="zh-TW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00245" y="2287587"/>
            <a:ext cx="1157288" cy="1524000"/>
            <a:chOff x="4608" y="1584"/>
            <a:chExt cx="729" cy="960"/>
          </a:xfrm>
        </p:grpSpPr>
        <p:sp>
          <p:nvSpPr>
            <p:cNvPr id="29706" name="AutoShape 5"/>
            <p:cNvSpPr>
              <a:spLocks/>
            </p:cNvSpPr>
            <p:nvPr/>
          </p:nvSpPr>
          <p:spPr bwMode="auto">
            <a:xfrm>
              <a:off x="4608" y="1584"/>
              <a:ext cx="96" cy="96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>
                <a:solidFill>
                  <a:srgbClr val="FF0000"/>
                </a:solidFill>
              </a:endParaRP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4704" y="1920"/>
              <a:ext cx="633" cy="23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Insertion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500246" y="4192587"/>
            <a:ext cx="1414463" cy="1981200"/>
            <a:chOff x="4608" y="2784"/>
            <a:chExt cx="891" cy="1248"/>
          </a:xfrm>
        </p:grpSpPr>
        <p:sp>
          <p:nvSpPr>
            <p:cNvPr id="29704" name="AutoShape 8"/>
            <p:cNvSpPr>
              <a:spLocks/>
            </p:cNvSpPr>
            <p:nvPr/>
          </p:nvSpPr>
          <p:spPr bwMode="auto">
            <a:xfrm>
              <a:off x="4608" y="2784"/>
              <a:ext cx="96" cy="1248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>
                <a:solidFill>
                  <a:schemeClr val="folHlink"/>
                </a:solidFill>
              </a:endParaRP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4704" y="3264"/>
              <a:ext cx="79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removeMin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79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4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4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4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44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4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4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44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44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44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Insertion-sort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Insertion-sort</a:t>
            </a:r>
            <a:r>
              <a:rPr lang="en-US" altLang="zh-TW" dirty="0" smtClean="0"/>
              <a:t> is a sorting scheme using a priority queue with a sorted list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running time of insertion-sort: 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Inserting the elements into the priority queue with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</a:t>
            </a:r>
            <a:r>
              <a:rPr lang="en-US" altLang="zh-TW" dirty="0" smtClean="0">
                <a:ea typeface="新細明體" pitchFamily="18" charset="-120"/>
              </a:rPr>
              <a:t> operations takes time proportional to (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1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2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…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+ </a:t>
            </a:r>
            <a:r>
              <a:rPr lang="en-US" altLang="zh-TW" b="1" i="1" dirty="0" smtClean="0">
                <a:ea typeface="新細明體" pitchFamily="18" charset="-120"/>
                <a:sym typeface="Symbol" pitchFamily="18" charset="2"/>
              </a:rPr>
              <a:t>n) 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Removing the elements in sorted order from the priority queue with 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tx2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>
                <a:ea typeface="新細明體" pitchFamily="18" charset="-120"/>
              </a:rPr>
              <a:t> operations takes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time</a:t>
            </a:r>
          </a:p>
          <a:p>
            <a:pPr lvl="1" eaLnBrk="1" hangingPunct="1">
              <a:buFont typeface="Times New Roman" pitchFamily="18" charset="0"/>
              <a:buChar char="−"/>
            </a:pPr>
            <a:r>
              <a:rPr lang="en-US" altLang="zh-TW" dirty="0" smtClean="0"/>
              <a:t>total running time is </a:t>
            </a:r>
            <a:r>
              <a:rPr lang="en-US" altLang="zh-TW" b="1" i="1" dirty="0" smtClean="0">
                <a:ea typeface="新細明體" pitchFamily="18" charset="-120"/>
              </a:rPr>
              <a:t>O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b="1" i="1" dirty="0" smtClean="0">
                <a:ea typeface="新細明體" pitchFamily="18" charset="-120"/>
              </a:rPr>
              <a:t>n</a:t>
            </a:r>
            <a:r>
              <a:rPr lang="en-US" altLang="zh-TW" b="1" i="1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) 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A03A-04A8-4E05-9BBD-66901D82179A}" type="slidenum">
              <a:rPr lang="en-US" altLang="zh-TW" smtClean="0"/>
              <a:pPr/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5771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Insertion-Sort Example</a:t>
            </a:r>
          </a:p>
        </p:txBody>
      </p:sp>
      <p:sp>
        <p:nvSpPr>
          <p:cNvPr id="2446339" name="Rectangle 3"/>
          <p:cNvSpPr>
            <a:spLocks noGrp="1" noChangeArrowheads="1"/>
          </p:cNvSpPr>
          <p:nvPr>
            <p:ph idx="1"/>
          </p:nvPr>
        </p:nvSpPr>
        <p:spPr>
          <a:xfrm>
            <a:off x="1709057" y="1832464"/>
            <a:ext cx="8096794" cy="43513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		</a:t>
            </a:r>
            <a:r>
              <a:rPr lang="en-US" altLang="zh-TW" sz="2200" b="1" i="1" dirty="0">
                <a:ea typeface="新細明體" pitchFamily="18" charset="-120"/>
              </a:rPr>
              <a:t>Sequence </a:t>
            </a:r>
            <a:r>
              <a:rPr lang="en-US" altLang="zh-TW" sz="2200" i="1" dirty="0">
                <a:ea typeface="新細明體" pitchFamily="18" charset="-120"/>
              </a:rPr>
              <a:t>S	</a:t>
            </a:r>
            <a:r>
              <a:rPr lang="en-US" altLang="zh-TW" sz="2200" b="1" i="1" dirty="0">
                <a:ea typeface="新細明體" pitchFamily="18" charset="-120"/>
              </a:rPr>
              <a:t>Priority queue </a:t>
            </a:r>
            <a:r>
              <a:rPr lang="en-US" altLang="zh-TW" sz="2200" i="1" dirty="0">
                <a:ea typeface="新細明體" pitchFamily="18" charset="-120"/>
              </a:rPr>
              <a:t>P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Input:		(7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Phase 1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     (a)		(4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(7)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(b)		(8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(c)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(d)		(5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(e)		(3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(f)		(9)	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(g)		()	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endParaRPr lang="en-US" altLang="zh-TW" sz="2200" dirty="0">
              <a:ea typeface="新細明體" pitchFamily="18" charset="-120"/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Phase 2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(a)		(2)			(3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(b)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3)			(4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..		..			..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.		.			.	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None/>
            </a:pPr>
            <a:r>
              <a:rPr lang="en-US" altLang="zh-TW" sz="2200" dirty="0">
                <a:ea typeface="新細明體" pitchFamily="18" charset="-120"/>
              </a:rPr>
              <a:t>	(g)		(2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3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4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5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7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8</a:t>
            </a:r>
            <a:r>
              <a:rPr lang="en-US" altLang="zh-TW" sz="2200" i="1" dirty="0">
                <a:ea typeface="新細明體" pitchFamily="18" charset="-120"/>
              </a:rPr>
              <a:t>,</a:t>
            </a:r>
            <a:r>
              <a:rPr lang="en-US" altLang="zh-TW" sz="2200" dirty="0">
                <a:ea typeface="新細明體" pitchFamily="18" charset="-120"/>
              </a:rPr>
              <a:t>9)		()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376E36-3DB6-4316-988E-5A19CCB6A4FD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67737" y="2480773"/>
            <a:ext cx="1157288" cy="1981200"/>
            <a:chOff x="4608" y="1584"/>
            <a:chExt cx="729" cy="960"/>
          </a:xfrm>
        </p:grpSpPr>
        <p:sp>
          <p:nvSpPr>
            <p:cNvPr id="31754" name="AutoShape 5"/>
            <p:cNvSpPr>
              <a:spLocks/>
            </p:cNvSpPr>
            <p:nvPr/>
          </p:nvSpPr>
          <p:spPr bwMode="auto">
            <a:xfrm>
              <a:off x="4608" y="1584"/>
              <a:ext cx="96" cy="960"/>
            </a:xfrm>
            <a:prstGeom prst="rightBrace">
              <a:avLst>
                <a:gd name="adj1" fmla="val 833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>
                <a:solidFill>
                  <a:srgbClr val="FFFF00"/>
                </a:solidFill>
              </a:endParaRPr>
            </a:p>
          </p:txBody>
        </p:sp>
        <p:sp>
          <p:nvSpPr>
            <p:cNvPr id="31755" name="Text Box 6"/>
            <p:cNvSpPr txBox="1">
              <a:spLocks noChangeArrowheads="1"/>
            </p:cNvSpPr>
            <p:nvPr/>
          </p:nvSpPr>
          <p:spPr bwMode="auto">
            <a:xfrm>
              <a:off x="4704" y="1920"/>
              <a:ext cx="633" cy="17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Insertion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567737" y="4603749"/>
            <a:ext cx="1414463" cy="1752600"/>
            <a:chOff x="4608" y="2784"/>
            <a:chExt cx="891" cy="1248"/>
          </a:xfrm>
        </p:grpSpPr>
        <p:sp>
          <p:nvSpPr>
            <p:cNvPr id="31752" name="AutoShape 8"/>
            <p:cNvSpPr>
              <a:spLocks/>
            </p:cNvSpPr>
            <p:nvPr/>
          </p:nvSpPr>
          <p:spPr bwMode="auto">
            <a:xfrm>
              <a:off x="4608" y="2784"/>
              <a:ext cx="96" cy="1248"/>
            </a:xfrm>
            <a:prstGeom prst="rightBrace">
              <a:avLst>
                <a:gd name="adj1" fmla="val 10833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>
                <a:solidFill>
                  <a:schemeClr val="folHlink"/>
                </a:solidFill>
              </a:endParaRPr>
            </a:p>
          </p:txBody>
        </p:sp>
        <p:sp>
          <p:nvSpPr>
            <p:cNvPr id="31753" name="Text Box 9"/>
            <p:cNvSpPr txBox="1">
              <a:spLocks noChangeArrowheads="1"/>
            </p:cNvSpPr>
            <p:nvPr/>
          </p:nvSpPr>
          <p:spPr bwMode="auto">
            <a:xfrm>
              <a:off x="4704" y="3264"/>
              <a:ext cx="79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removeMin</a:t>
              </a:r>
              <a:endParaRPr lang="en-US" altLang="zh-TW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25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4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4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46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46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46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463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463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988E6C-9D41-44C8-A135-AD55C5C7710A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Contents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Priority Queue ADT</a:t>
            </a:r>
          </a:p>
          <a:p>
            <a:r>
              <a:rPr lang="en-US" altLang="zh-TW" dirty="0" smtClean="0"/>
              <a:t>Implementing a Priority Queue with a List</a:t>
            </a:r>
          </a:p>
          <a:p>
            <a:r>
              <a:rPr lang="en-US" altLang="zh-TW" b="1" i="1" dirty="0" smtClean="0">
                <a:solidFill>
                  <a:srgbClr val="FF0000"/>
                </a:solidFill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9278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Heaps</a:t>
            </a:r>
          </a:p>
        </p:txBody>
      </p:sp>
      <p:sp>
        <p:nvSpPr>
          <p:cNvPr id="244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min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</a:rPr>
              <a:t>max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en-US" altLang="zh-TW" b="1" i="1" dirty="0" smtClean="0">
                <a:solidFill>
                  <a:srgbClr val="FF0000"/>
                </a:solidFill>
              </a:rPr>
              <a:t> heap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is a </a:t>
            </a:r>
            <a:r>
              <a:rPr lang="en-US" altLang="zh-TW" b="1" dirty="0" smtClean="0">
                <a:solidFill>
                  <a:srgbClr val="FF0000"/>
                </a:solidFill>
              </a:rPr>
              <a:t>complete binary tree</a:t>
            </a:r>
            <a:r>
              <a:rPr lang="en-US" altLang="zh-TW" dirty="0" smtClean="0"/>
              <a:t> with the property that </a:t>
            </a:r>
            <a:r>
              <a:rPr lang="en-US" altLang="zh-TW" i="1" dirty="0" smtClean="0"/>
              <a:t>the value at each node is at least as small as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as large as</a:t>
            </a:r>
            <a:r>
              <a:rPr lang="en-US" altLang="zh-TW" dirty="0" smtClean="0"/>
              <a:t>) </a:t>
            </a:r>
            <a:r>
              <a:rPr lang="en-US" altLang="zh-TW" i="1" dirty="0" smtClean="0"/>
              <a:t>the values at its children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if they exist</a:t>
            </a:r>
            <a:r>
              <a:rPr lang="en-US" altLang="zh-TW" dirty="0" smtClean="0"/>
              <a:t>). </a:t>
            </a:r>
          </a:p>
          <a:p>
            <a:pPr eaLnBrk="1" hangingPunct="1"/>
            <a:r>
              <a:rPr lang="en-US" altLang="zh-TW" dirty="0" smtClean="0"/>
              <a:t>The above property is called as </a:t>
            </a:r>
            <a:r>
              <a:rPr lang="en-US" altLang="zh-TW" b="1" i="1" dirty="0" smtClean="0">
                <a:solidFill>
                  <a:srgbClr val="FF0000"/>
                </a:solidFill>
              </a:rPr>
              <a:t>heap property</a:t>
            </a:r>
          </a:p>
          <a:p>
            <a:pPr eaLnBrk="1" hangingPunct="1"/>
            <a:r>
              <a:rPr lang="en-US" altLang="zh-TW" dirty="0" smtClean="0"/>
              <a:t>Smallest (largest) element is at the root</a:t>
            </a:r>
          </a:p>
          <a:p>
            <a:pPr eaLnBrk="1" hangingPunct="1"/>
            <a:r>
              <a:rPr lang="en-US" altLang="zh-TW" dirty="0" smtClean="0"/>
              <a:t>Min (max) heap is a complete binary tree and one can use an array to represent it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2BFA51-2E3C-465A-B37B-FAC455C4D7EA}" type="slidenum">
              <a:rPr lang="en-US" altLang="zh-TW" smtClean="0"/>
              <a:pPr/>
              <a:t>26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005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4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4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4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4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CB118-44BB-42A5-9B92-C99EDD8D9910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Heaps </a:t>
            </a:r>
          </a:p>
        </p:txBody>
      </p:sp>
      <p:grpSp>
        <p:nvGrpSpPr>
          <p:cNvPr id="34821" name="Group 3"/>
          <p:cNvGrpSpPr>
            <a:grpSpLocks/>
          </p:cNvGrpSpPr>
          <p:nvPr/>
        </p:nvGrpSpPr>
        <p:grpSpPr bwMode="auto">
          <a:xfrm>
            <a:off x="3143250" y="1844676"/>
            <a:ext cx="5761038" cy="3457575"/>
            <a:chOff x="1247" y="1071"/>
            <a:chExt cx="3629" cy="217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10</a:t>
              </a:r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30</a:t>
              </a:r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15</a:t>
              </a:r>
            </a:p>
          </p:txBody>
        </p:sp>
        <p:sp>
          <p:nvSpPr>
            <p:cNvPr id="34825" name="Oval 7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35</a:t>
              </a:r>
            </a:p>
          </p:txBody>
        </p:sp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40</a:t>
              </a:r>
            </a:p>
          </p:txBody>
        </p:sp>
        <p:sp>
          <p:nvSpPr>
            <p:cNvPr id="34827" name="Oval 9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44</a:t>
              </a:r>
            </a:p>
          </p:txBody>
        </p:sp>
        <p:sp>
          <p:nvSpPr>
            <p:cNvPr id="34828" name="Oval 10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25</a:t>
              </a:r>
            </a:p>
          </p:txBody>
        </p:sp>
        <p:sp>
          <p:nvSpPr>
            <p:cNvPr id="34829" name="Oval 11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50</a:t>
              </a:r>
            </a:p>
          </p:txBody>
        </p:sp>
        <p:sp>
          <p:nvSpPr>
            <p:cNvPr id="34830" name="Oval 12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38</a:t>
              </a:r>
            </a:p>
          </p:txBody>
        </p:sp>
        <p:sp>
          <p:nvSpPr>
            <p:cNvPr id="34831" name="Oval 13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57</a:t>
              </a:r>
            </a:p>
          </p:txBody>
        </p:sp>
        <p:sp>
          <p:nvSpPr>
            <p:cNvPr id="34832" name="Oval 14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61</a:t>
              </a:r>
            </a:p>
          </p:txBody>
        </p:sp>
        <p:sp>
          <p:nvSpPr>
            <p:cNvPr id="34833" name="Line 15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5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6A0C16-A2BD-4022-9A23-5CA4FCE3D7E0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Complete Binary Trees</a:t>
            </a:r>
          </a:p>
        </p:txBody>
      </p:sp>
      <p:sp>
        <p:nvSpPr>
          <p:cNvPr id="244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>
                <a:solidFill>
                  <a:srgbClr val="FF0000"/>
                </a:solidFill>
              </a:rPr>
              <a:t>complete binary tree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with height </a:t>
            </a:r>
            <a:r>
              <a:rPr lang="en-US" altLang="zh-TW" b="1" i="1" dirty="0" smtClean="0"/>
              <a:t>h</a:t>
            </a:r>
            <a:r>
              <a:rPr lang="en-US" altLang="zh-TW" dirty="0" smtClean="0"/>
              <a:t> is a binary tree where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for </a:t>
            </a:r>
            <a:r>
              <a:rPr lang="en-US" altLang="zh-TW" b="1" i="1" dirty="0" smtClean="0">
                <a:ea typeface="新細明體" pitchFamily="18" charset="-120"/>
              </a:rPr>
              <a:t>i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= </a:t>
            </a:r>
            <a:r>
              <a:rPr lang="en-US" altLang="zh-TW" dirty="0" smtClean="0">
                <a:ea typeface="新細明體" pitchFamily="18" charset="-120"/>
              </a:rPr>
              <a:t>0, … , </a:t>
            </a:r>
            <a:r>
              <a:rPr lang="en-US" altLang="zh-TW" b="1" i="1" dirty="0" smtClean="0">
                <a:ea typeface="新細明體" pitchFamily="18" charset="-120"/>
              </a:rPr>
              <a:t>h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- </a:t>
            </a:r>
            <a:r>
              <a:rPr lang="en-US" altLang="zh-TW" dirty="0" smtClean="0">
                <a:ea typeface="新細明體" pitchFamily="18" charset="-120"/>
              </a:rPr>
              <a:t>2, there are 2</a:t>
            </a:r>
            <a:r>
              <a:rPr lang="en-US" altLang="zh-TW" b="1" i="1" baseline="30000" dirty="0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nodes of depth </a:t>
            </a:r>
            <a:r>
              <a:rPr lang="en-US" altLang="zh-TW" b="1" i="1" dirty="0" smtClean="0">
                <a:ea typeface="新細明體" pitchFamily="18" charset="-120"/>
              </a:rPr>
              <a:t>i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at depth </a:t>
            </a:r>
            <a:r>
              <a:rPr lang="en-US" altLang="zh-TW" b="1" i="1" dirty="0" smtClean="0">
                <a:ea typeface="新細明體" pitchFamily="18" charset="-120"/>
              </a:rPr>
              <a:t>h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latin typeface="Symbol" pitchFamily="18" charset="2"/>
                <a:ea typeface="新細明體" pitchFamily="18" charset="-120"/>
                <a:sym typeface="Symbol" pitchFamily="18" charset="2"/>
              </a:rPr>
              <a:t>-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1</a:t>
            </a:r>
            <a:r>
              <a:rPr lang="en-US" altLang="zh-TW" dirty="0" smtClean="0">
                <a:ea typeface="新細明體" pitchFamily="18" charset="-120"/>
              </a:rPr>
              <a:t>, the internal nodes are to the left of the external nodes</a:t>
            </a:r>
          </a:p>
          <a:p>
            <a:pPr lvl="1" eaLnBrk="1" hangingPunct="1"/>
            <a:r>
              <a:rPr lang="en-US" altLang="zh-TW" dirty="0" smtClean="0"/>
              <a:t>the </a:t>
            </a:r>
            <a:r>
              <a:rPr lang="en-US" altLang="zh-TW" b="1" i="1" dirty="0" smtClean="0"/>
              <a:t>last node</a:t>
            </a:r>
            <a:r>
              <a:rPr lang="en-US" altLang="zh-TW" dirty="0" smtClean="0"/>
              <a:t> of a complete binary tree is the right-most node of depth </a:t>
            </a:r>
            <a:r>
              <a:rPr lang="en-US" altLang="zh-TW" b="1" i="1" dirty="0" smtClean="0"/>
              <a:t>h</a:t>
            </a:r>
            <a:r>
              <a:rPr lang="en-US" altLang="zh-TW" dirty="0" smtClean="0"/>
              <a:t>  </a:t>
            </a:r>
          </a:p>
          <a:p>
            <a:pPr eaLnBrk="1" hangingPunct="1"/>
            <a:r>
              <a:rPr lang="en-US" altLang="zh-TW" dirty="0" smtClean="0"/>
              <a:t>A heap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storing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entries has height</a:t>
            </a:r>
          </a:p>
        </p:txBody>
      </p:sp>
      <p:graphicFrame>
        <p:nvGraphicFramePr>
          <p:cNvPr id="244941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10351639"/>
              </p:ext>
            </p:extLst>
          </p:nvPr>
        </p:nvGraphicFramePr>
        <p:xfrm>
          <a:off x="6524897" y="3511732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方程式" r:id="rId3" imgW="685800" imgH="228600" progId="Equation.3">
                  <p:embed/>
                </p:oleObj>
              </mc:Choice>
              <mc:Fallback>
                <p:oleObj name="方程式" r:id="rId3" imgW="685800" imgH="228600" progId="Equation.3">
                  <p:embed/>
                  <p:pic>
                    <p:nvPicPr>
                      <p:cNvPr id="2449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897" y="3511732"/>
                        <a:ext cx="167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330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4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4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94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D2BBC1-0233-4188-B97A-9DFE6461011F}" type="slidenum">
              <a:rPr lang="en-US" altLang="zh-TW" smtClean="0"/>
              <a:pPr/>
              <a:t>29</a:t>
            </a:fld>
            <a:endParaRPr lang="en-US" altLang="zh-TW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Complete Binary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3978" y="5179423"/>
            <a:ext cx="1717675" cy="1189038"/>
            <a:chOff x="3456" y="3120"/>
            <a:chExt cx="1082" cy="749"/>
          </a:xfrm>
        </p:grpSpPr>
        <p:sp>
          <p:nvSpPr>
            <p:cNvPr id="35879" name="Freeform 4"/>
            <p:cNvSpPr>
              <a:spLocks/>
            </p:cNvSpPr>
            <p:nvPr/>
          </p:nvSpPr>
          <p:spPr bwMode="auto">
            <a:xfrm>
              <a:off x="3456" y="3120"/>
              <a:ext cx="528" cy="384"/>
            </a:xfrm>
            <a:custGeom>
              <a:avLst/>
              <a:gdLst>
                <a:gd name="T0" fmla="*/ 14 w 786"/>
                <a:gd name="T1" fmla="*/ 3 h 660"/>
                <a:gd name="T2" fmla="*/ 11 w 786"/>
                <a:gd name="T3" fmla="*/ 1 h 660"/>
                <a:gd name="T4" fmla="*/ 0 w 786"/>
                <a:gd name="T5" fmla="*/ 0 h 660"/>
                <a:gd name="T6" fmla="*/ 0 60000 65536"/>
                <a:gd name="T7" fmla="*/ 0 60000 65536"/>
                <a:gd name="T8" fmla="*/ 0 60000 65536"/>
                <a:gd name="T9" fmla="*/ 0 w 786"/>
                <a:gd name="T10" fmla="*/ 0 h 660"/>
                <a:gd name="T11" fmla="*/ 786 w 786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86" h="660">
                  <a:moveTo>
                    <a:pt x="786" y="660"/>
                  </a:moveTo>
                  <a:cubicBezTo>
                    <a:pt x="757" y="583"/>
                    <a:pt x="749" y="308"/>
                    <a:pt x="618" y="198"/>
                  </a:cubicBezTo>
                  <a:cubicBezTo>
                    <a:pt x="487" y="88"/>
                    <a:pt x="129" y="41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Text Box 5"/>
            <p:cNvSpPr txBox="1">
              <a:spLocks noChangeArrowheads="1"/>
            </p:cNvSpPr>
            <p:nvPr/>
          </p:nvSpPr>
          <p:spPr bwMode="auto">
            <a:xfrm>
              <a:off x="3504" y="3504"/>
              <a:ext cx="1034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TW" sz="3200">
                  <a:solidFill>
                    <a:schemeClr val="tx2"/>
                  </a:solidFill>
                </a:rPr>
                <a:t>last node</a:t>
              </a:r>
            </a:p>
          </p:txBody>
        </p:sp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3202577" y="1979024"/>
            <a:ext cx="5761038" cy="3457575"/>
            <a:chOff x="1247" y="1071"/>
            <a:chExt cx="3629" cy="217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5858" name="Oval 7"/>
            <p:cNvSpPr>
              <a:spLocks noChangeArrowheads="1"/>
            </p:cNvSpPr>
            <p:nvPr/>
          </p:nvSpPr>
          <p:spPr bwMode="auto">
            <a:xfrm>
              <a:off x="3061" y="107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10</a:t>
              </a:r>
            </a:p>
          </p:txBody>
        </p:sp>
        <p:sp>
          <p:nvSpPr>
            <p:cNvPr id="35859" name="Oval 8"/>
            <p:cNvSpPr>
              <a:spLocks noChangeArrowheads="1"/>
            </p:cNvSpPr>
            <p:nvPr/>
          </p:nvSpPr>
          <p:spPr bwMode="auto">
            <a:xfrm>
              <a:off x="2200" y="1752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30</a:t>
              </a:r>
            </a:p>
          </p:txBody>
        </p:sp>
        <p:sp>
          <p:nvSpPr>
            <p:cNvPr id="35860" name="Oval 9"/>
            <p:cNvSpPr>
              <a:spLocks noChangeArrowheads="1"/>
            </p:cNvSpPr>
            <p:nvPr/>
          </p:nvSpPr>
          <p:spPr bwMode="auto">
            <a:xfrm>
              <a:off x="4059" y="170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15</a:t>
              </a:r>
            </a:p>
          </p:txBody>
        </p:sp>
        <p:sp>
          <p:nvSpPr>
            <p:cNvPr id="35861" name="Oval 10"/>
            <p:cNvSpPr>
              <a:spLocks noChangeArrowheads="1"/>
            </p:cNvSpPr>
            <p:nvPr/>
          </p:nvSpPr>
          <p:spPr bwMode="auto">
            <a:xfrm>
              <a:off x="1610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35</a:t>
              </a:r>
            </a:p>
          </p:txBody>
        </p:sp>
        <p:sp>
          <p:nvSpPr>
            <p:cNvPr id="35862" name="Oval 11"/>
            <p:cNvSpPr>
              <a:spLocks noChangeArrowheads="1"/>
            </p:cNvSpPr>
            <p:nvPr/>
          </p:nvSpPr>
          <p:spPr bwMode="auto">
            <a:xfrm>
              <a:off x="2789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40</a:t>
              </a:r>
            </a:p>
          </p:txBody>
        </p:sp>
        <p:sp>
          <p:nvSpPr>
            <p:cNvPr id="35863" name="Oval 12"/>
            <p:cNvSpPr>
              <a:spLocks noChangeArrowheads="1"/>
            </p:cNvSpPr>
            <p:nvPr/>
          </p:nvSpPr>
          <p:spPr bwMode="auto">
            <a:xfrm>
              <a:off x="3651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44</a:t>
              </a:r>
            </a:p>
          </p:txBody>
        </p:sp>
        <p:sp>
          <p:nvSpPr>
            <p:cNvPr id="35864" name="Oval 13"/>
            <p:cNvSpPr>
              <a:spLocks noChangeArrowheads="1"/>
            </p:cNvSpPr>
            <p:nvPr/>
          </p:nvSpPr>
          <p:spPr bwMode="auto">
            <a:xfrm>
              <a:off x="4558" y="2296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25</a:t>
              </a:r>
            </a:p>
          </p:txBody>
        </p:sp>
        <p:sp>
          <p:nvSpPr>
            <p:cNvPr id="35865" name="Oval 14"/>
            <p:cNvSpPr>
              <a:spLocks noChangeArrowheads="1"/>
            </p:cNvSpPr>
            <p:nvPr/>
          </p:nvSpPr>
          <p:spPr bwMode="auto">
            <a:xfrm>
              <a:off x="1247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50</a:t>
              </a:r>
            </a:p>
          </p:txBody>
        </p:sp>
        <p:sp>
          <p:nvSpPr>
            <p:cNvPr id="35866" name="Oval 15"/>
            <p:cNvSpPr>
              <a:spLocks noChangeArrowheads="1"/>
            </p:cNvSpPr>
            <p:nvPr/>
          </p:nvSpPr>
          <p:spPr bwMode="auto">
            <a:xfrm>
              <a:off x="1927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38</a:t>
              </a:r>
            </a:p>
          </p:txBody>
        </p:sp>
        <p:sp>
          <p:nvSpPr>
            <p:cNvPr id="35867" name="Oval 16"/>
            <p:cNvSpPr>
              <a:spLocks noChangeArrowheads="1"/>
            </p:cNvSpPr>
            <p:nvPr/>
          </p:nvSpPr>
          <p:spPr bwMode="auto">
            <a:xfrm>
              <a:off x="2562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57</a:t>
              </a:r>
            </a:p>
          </p:txBody>
        </p:sp>
        <p:sp>
          <p:nvSpPr>
            <p:cNvPr id="35868" name="Oval 17"/>
            <p:cNvSpPr>
              <a:spLocks noChangeArrowheads="1"/>
            </p:cNvSpPr>
            <p:nvPr/>
          </p:nvSpPr>
          <p:spPr bwMode="auto">
            <a:xfrm>
              <a:off x="3152" y="2931"/>
              <a:ext cx="318" cy="318"/>
            </a:xfrm>
            <a:prstGeom prst="ellips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sz="2400"/>
                <a:t>61</a:t>
              </a:r>
            </a:p>
          </p:txBody>
        </p:sp>
        <p:sp>
          <p:nvSpPr>
            <p:cNvPr id="35869" name="Line 18"/>
            <p:cNvSpPr>
              <a:spLocks noChangeShapeType="1"/>
            </p:cNvSpPr>
            <p:nvPr/>
          </p:nvSpPr>
          <p:spPr bwMode="auto">
            <a:xfrm flipH="1">
              <a:off x="2381" y="1389"/>
              <a:ext cx="862" cy="363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9"/>
            <p:cNvSpPr>
              <a:spLocks noChangeShapeType="1"/>
            </p:cNvSpPr>
            <p:nvPr/>
          </p:nvSpPr>
          <p:spPr bwMode="auto">
            <a:xfrm>
              <a:off x="3243" y="1389"/>
              <a:ext cx="952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20"/>
            <p:cNvSpPr>
              <a:spLocks noChangeShapeType="1"/>
            </p:cNvSpPr>
            <p:nvPr/>
          </p:nvSpPr>
          <p:spPr bwMode="auto">
            <a:xfrm flipH="1">
              <a:off x="3787" y="2024"/>
              <a:ext cx="408" cy="272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1"/>
            <p:cNvSpPr>
              <a:spLocks noChangeShapeType="1"/>
            </p:cNvSpPr>
            <p:nvPr/>
          </p:nvSpPr>
          <p:spPr bwMode="auto">
            <a:xfrm>
              <a:off x="4195" y="2024"/>
              <a:ext cx="454" cy="272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22"/>
            <p:cNvSpPr>
              <a:spLocks noChangeShapeType="1"/>
            </p:cNvSpPr>
            <p:nvPr/>
          </p:nvSpPr>
          <p:spPr bwMode="auto">
            <a:xfrm>
              <a:off x="2336" y="2069"/>
              <a:ext cx="544" cy="22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23"/>
            <p:cNvSpPr>
              <a:spLocks noChangeShapeType="1"/>
            </p:cNvSpPr>
            <p:nvPr/>
          </p:nvSpPr>
          <p:spPr bwMode="auto">
            <a:xfrm flipH="1">
              <a:off x="1746" y="2069"/>
              <a:ext cx="590" cy="22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4"/>
            <p:cNvSpPr>
              <a:spLocks noChangeShapeType="1"/>
            </p:cNvSpPr>
            <p:nvPr/>
          </p:nvSpPr>
          <p:spPr bwMode="auto">
            <a:xfrm flipH="1">
              <a:off x="1383" y="2614"/>
              <a:ext cx="363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25"/>
            <p:cNvSpPr>
              <a:spLocks noChangeShapeType="1"/>
            </p:cNvSpPr>
            <p:nvPr/>
          </p:nvSpPr>
          <p:spPr bwMode="auto">
            <a:xfrm>
              <a:off x="1746" y="2614"/>
              <a:ext cx="318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26"/>
            <p:cNvSpPr>
              <a:spLocks noChangeShapeType="1"/>
            </p:cNvSpPr>
            <p:nvPr/>
          </p:nvSpPr>
          <p:spPr bwMode="auto">
            <a:xfrm flipH="1">
              <a:off x="2744" y="2614"/>
              <a:ext cx="227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27"/>
            <p:cNvSpPr>
              <a:spLocks noChangeShapeType="1"/>
            </p:cNvSpPr>
            <p:nvPr/>
          </p:nvSpPr>
          <p:spPr bwMode="auto">
            <a:xfrm>
              <a:off x="2971" y="2614"/>
              <a:ext cx="317" cy="317"/>
            </a:xfrm>
            <a:prstGeom prst="line">
              <a:avLst/>
            </a:prstGeom>
            <a:grpFill/>
            <a:ln w="38100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0977" y="1931399"/>
            <a:ext cx="1258888" cy="3490913"/>
            <a:chOff x="336" y="1074"/>
            <a:chExt cx="793" cy="2199"/>
          </a:xfrm>
        </p:grpSpPr>
        <p:sp>
          <p:nvSpPr>
            <p:cNvPr id="35854" name="Text Box 29"/>
            <p:cNvSpPr txBox="1">
              <a:spLocks noChangeArrowheads="1"/>
            </p:cNvSpPr>
            <p:nvPr/>
          </p:nvSpPr>
          <p:spPr bwMode="auto">
            <a:xfrm>
              <a:off x="336" y="1698"/>
              <a:ext cx="7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Level 1</a:t>
              </a:r>
            </a:p>
          </p:txBody>
        </p:sp>
        <p:sp>
          <p:nvSpPr>
            <p:cNvPr id="35855" name="Text Box 30"/>
            <p:cNvSpPr txBox="1">
              <a:spLocks noChangeArrowheads="1"/>
            </p:cNvSpPr>
            <p:nvPr/>
          </p:nvSpPr>
          <p:spPr bwMode="auto">
            <a:xfrm>
              <a:off x="336" y="1074"/>
              <a:ext cx="7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Level 0</a:t>
              </a:r>
            </a:p>
          </p:txBody>
        </p:sp>
        <p:sp>
          <p:nvSpPr>
            <p:cNvPr id="35856" name="Text Box 31"/>
            <p:cNvSpPr txBox="1">
              <a:spLocks noChangeArrowheads="1"/>
            </p:cNvSpPr>
            <p:nvPr/>
          </p:nvSpPr>
          <p:spPr bwMode="auto">
            <a:xfrm>
              <a:off x="336" y="2946"/>
              <a:ext cx="7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Level 3</a:t>
              </a:r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336" y="2274"/>
              <a:ext cx="7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/>
                <a:t>Level 2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9370014" y="1979024"/>
            <a:ext cx="1054100" cy="3352800"/>
            <a:chOff x="5040" y="1104"/>
            <a:chExt cx="664" cy="2112"/>
          </a:xfrm>
        </p:grpSpPr>
        <p:sp>
          <p:nvSpPr>
            <p:cNvPr id="35849" name="Line 34"/>
            <p:cNvSpPr>
              <a:spLocks noChangeShapeType="1"/>
            </p:cNvSpPr>
            <p:nvPr/>
          </p:nvSpPr>
          <p:spPr bwMode="auto">
            <a:xfrm>
              <a:off x="5376" y="1104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35"/>
            <p:cNvSpPr>
              <a:spLocks noChangeShapeType="1"/>
            </p:cNvSpPr>
            <p:nvPr/>
          </p:nvSpPr>
          <p:spPr bwMode="auto">
            <a:xfrm>
              <a:off x="5376" y="2400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Text Box 36"/>
            <p:cNvSpPr txBox="1">
              <a:spLocks noChangeArrowheads="1"/>
            </p:cNvSpPr>
            <p:nvPr/>
          </p:nvSpPr>
          <p:spPr bwMode="auto">
            <a:xfrm>
              <a:off x="5040" y="1920"/>
              <a:ext cx="66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 dirty="0"/>
                <a:t>h</a:t>
              </a:r>
              <a:r>
                <a:rPr lang="en-US" altLang="zh-TW" sz="3200" dirty="0"/>
                <a:t> = 3</a:t>
              </a:r>
            </a:p>
          </p:txBody>
        </p:sp>
        <p:sp>
          <p:nvSpPr>
            <p:cNvPr id="35852" name="Line 37"/>
            <p:cNvSpPr>
              <a:spLocks noChangeShapeType="1"/>
            </p:cNvSpPr>
            <p:nvPr/>
          </p:nvSpPr>
          <p:spPr bwMode="auto">
            <a:xfrm>
              <a:off x="5280" y="321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38"/>
            <p:cNvSpPr>
              <a:spLocks noChangeShapeType="1"/>
            </p:cNvSpPr>
            <p:nvPr/>
          </p:nvSpPr>
          <p:spPr bwMode="auto">
            <a:xfrm>
              <a:off x="5280" y="1104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</a:p>
        </p:txBody>
      </p:sp>
      <p:sp>
        <p:nvSpPr>
          <p:cNvPr id="243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Consider that you are now a vendor who sells the service of a machine and each client pays a fixed amount per use.</a:t>
            </a:r>
          </a:p>
          <a:p>
            <a:pPr eaLnBrk="1" hangingPunct="1"/>
            <a:r>
              <a:rPr lang="en-US" altLang="zh-TW" smtClean="0"/>
              <a:t>Your goal is to have the maximum profit.</a:t>
            </a:r>
          </a:p>
          <a:p>
            <a:pPr eaLnBrk="1" hangingPunct="1"/>
            <a:r>
              <a:rPr lang="en-US" altLang="zh-TW" i="1" smtClean="0"/>
              <a:t>Solution: </a:t>
            </a:r>
            <a:r>
              <a:rPr lang="en-US" altLang="zh-TW" smtClean="0"/>
              <a:t>when the machine available, select the client with minimum time requirement</a:t>
            </a:r>
            <a:endParaRPr lang="en-US" altLang="zh-TW" i="1" smtClean="0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90B51B-7161-4ADA-AAD5-FB080D650737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pic>
        <p:nvPicPr>
          <p:cNvPr id="10246" name="Picture 6" descr="C:\Documents and Settings\Howard C.-M. Liu\Local Settings\Temporary Internet Files\Content.IE5\LVGN3BTP\MCj0441451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4143374"/>
            <a:ext cx="1778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 descr="C:\Documents and Settings\Howard C.-M. Liu\Local Settings\Temporary Internet Files\Content.IE5\MOFFLAGM\MCj0440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295774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10"/>
          <p:cNvGrpSpPr>
            <a:grpSpLocks/>
          </p:cNvGrpSpPr>
          <p:nvPr/>
        </p:nvGrpSpPr>
        <p:grpSpPr bwMode="auto">
          <a:xfrm>
            <a:off x="8382000" y="3808413"/>
            <a:ext cx="1676400" cy="2503487"/>
            <a:chOff x="9144000" y="3581400"/>
            <a:chExt cx="1676400" cy="2504090"/>
          </a:xfrm>
        </p:grpSpPr>
        <p:pic>
          <p:nvPicPr>
            <p:cNvPr id="11274" name="Picture 8" descr="C:\Documents and Settings\Howard C.-M. Liu\Local Settings\Temporary Internet Files\Content.IE5\LVGN3BTP\MCj04403950000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144000" y="3581400"/>
              <a:ext cx="1295400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" name="Picture 9" descr="C:\Documents and Settings\Howard C.-M. Liu\Local Settings\Temporary Internet Files\Content.IE5\MOFFLAGM\MCj04415290000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296400" y="4724400"/>
              <a:ext cx="1524000" cy="1361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50" name="Picture 10" descr="C:\Documents and Settings\Howard C.-M. Liu\Local Settings\Temporary Internet Files\Content.IE5\QHJKIY8P\MCj0441454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667759">
            <a:off x="1663700" y="4662487"/>
            <a:ext cx="112395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95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40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Complete Binary Tree ADT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i="1" dirty="0" smtClean="0"/>
              <a:t>complete binary tree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supports all the methods of binary tree ADT, plus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add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): add a new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which contains the element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 to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such that the resulting tree is a complete binary tree with last node </a:t>
            </a:r>
            <a:r>
              <a:rPr lang="en-US" altLang="zh-TW" b="1" i="1" dirty="0" smtClean="0"/>
              <a:t>v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</a:t>
            </a:r>
            <a:r>
              <a:rPr lang="en-US" altLang="zh-TW" dirty="0" smtClean="0"/>
              <a:t>(): remove the last node and return its element</a:t>
            </a:r>
          </a:p>
          <a:p>
            <a:pPr eaLnBrk="1" hangingPunct="1"/>
            <a:r>
              <a:rPr lang="en-US" altLang="zh-TW" dirty="0" smtClean="0"/>
              <a:t>Operation </a:t>
            </a:r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add</a:t>
            </a:r>
            <a:r>
              <a:rPr lang="en-US" altLang="zh-TW" dirty="0" smtClean="0"/>
              <a:t> may increase the height of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by 1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F2F8F5-ED65-4A33-B253-69001532E9BC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421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 List Representation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complete binary tree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can be implemented by a vector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where each node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kept with rank equal to the level number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root,  then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)=1</a:t>
            </a:r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left child of node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, then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)=2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If 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 is the right child of node 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, then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v</a:t>
            </a:r>
            <a:r>
              <a:rPr lang="en-US" altLang="zh-TW" dirty="0" smtClean="0"/>
              <a:t>)=2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u</a:t>
            </a:r>
            <a:r>
              <a:rPr lang="en-US" altLang="zh-TW" dirty="0" smtClean="0"/>
              <a:t>)+1</a:t>
            </a:r>
          </a:p>
          <a:p>
            <a:pPr eaLnBrk="1" hangingPunct="1"/>
            <a:r>
              <a:rPr lang="en-US" altLang="zh-TW" dirty="0" smtClean="0"/>
              <a:t>Methods </a:t>
            </a:r>
            <a:r>
              <a:rPr lang="en-US" altLang="zh-TW" dirty="0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add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latin typeface="Arial" charset="0"/>
                <a:ea typeface="Arial Unicode MS" pitchFamily="34" charset="-120"/>
                <a:cs typeface="Arial Unicode MS" pitchFamily="34" charset="-120"/>
              </a:rPr>
              <a:t>remove</a:t>
            </a:r>
            <a:r>
              <a:rPr lang="en-US" altLang="zh-TW" dirty="0" smtClean="0"/>
              <a:t> can be done in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(1) time.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FBA18-68C4-4F57-8C1F-3156417ACCF1}" type="slidenum">
              <a:rPr lang="en-US" altLang="zh-TW" smtClean="0"/>
              <a:pPr/>
              <a:t>31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216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C19089-4E85-417C-908D-C93CA7D9128A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Priority Queue with a Heap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Heap-based representation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for a priority queue </a:t>
            </a:r>
            <a:r>
              <a:rPr lang="en-US" altLang="zh-TW" b="1" i="1" dirty="0" smtClean="0"/>
              <a:t>P</a:t>
            </a:r>
            <a:r>
              <a:rPr lang="en-US" altLang="zh-TW" dirty="0" smtClean="0"/>
              <a:t> consists of the following:</a:t>
            </a:r>
          </a:p>
          <a:p>
            <a:pPr lvl="1" eaLnBrk="1" hangingPunct="1"/>
            <a:r>
              <a:rPr lang="en-US" altLang="zh-TW" dirty="0" smtClean="0"/>
              <a:t>Heap, </a:t>
            </a:r>
            <a:r>
              <a:rPr lang="en-US" altLang="zh-TW" b="1" i="1" dirty="0" smtClean="0"/>
              <a:t>T</a:t>
            </a:r>
          </a:p>
          <a:p>
            <a:pPr lvl="1" eaLnBrk="1" hangingPunct="1"/>
            <a:r>
              <a:rPr lang="en-US" altLang="zh-TW" dirty="0" smtClean="0"/>
              <a:t>Comparator</a:t>
            </a:r>
          </a:p>
          <a:p>
            <a:pPr eaLnBrk="1" hangingPunct="1"/>
            <a:r>
              <a:rPr lang="en-US" altLang="zh-TW" dirty="0" smtClean="0"/>
              <a:t>Should support  the following operations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min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max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insert</a:t>
            </a:r>
          </a:p>
          <a:p>
            <a:pPr lvl="1" eaLnBrk="1" hangingPunct="1"/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removeMin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FF0000"/>
                </a:solidFill>
                <a:latin typeface="Arial" charset="0"/>
                <a:ea typeface="Arial Unicode MS" pitchFamily="34" charset="-120"/>
                <a:cs typeface="Arial Unicode MS" pitchFamily="34" charset="-120"/>
              </a:rPr>
              <a:t>removeMax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4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Insertion</a:t>
            </a:r>
          </a:p>
        </p:txBody>
      </p:sp>
      <p:sp>
        <p:nvSpPr>
          <p:cNvPr id="2454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insert (v) // for 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Min_heap</a:t>
            </a:r>
            <a:endParaRPr lang="en-US" altLang="zh-TW" dirty="0" smtClean="0">
              <a:latin typeface="MS UI Gothic" pitchFamily="34" charset="-128"/>
              <a:ea typeface="MS UI Gothic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   </a:t>
            </a:r>
            <a:r>
              <a:rPr lang="en-US" altLang="zh-TW" dirty="0">
                <a:latin typeface="MS UI Gothic" pitchFamily="34" charset="-128"/>
                <a:ea typeface="MS UI Gothic" pitchFamily="34" charset="-128"/>
              </a:rPr>
              <a:t>increase the size of the heap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add v at the end of the vector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while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(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v.key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() &lt; 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v.parent.key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())  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b="1" dirty="0" smtClean="0">
                <a:latin typeface="MS UI Gothic" pitchFamily="34" charset="-128"/>
                <a:ea typeface="MS UI Gothic" pitchFamily="34" charset="-128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	exchange v and 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v.parent</a:t>
            </a:r>
            <a:endParaRPr lang="en-US" altLang="zh-TW" dirty="0" smtClean="0">
              <a:latin typeface="MS UI Gothic" pitchFamily="34" charset="-128"/>
              <a:ea typeface="MS UI Gothic" pitchFamily="34" charset="-128"/>
            </a:endParaRPr>
          </a:p>
          <a:p>
            <a:pPr eaLnBrk="1" hangingPunct="1"/>
            <a:r>
              <a:rPr lang="en-US" altLang="zh-TW" b="1" i="1" dirty="0" smtClean="0">
                <a:ea typeface="MS UI Gothic" pitchFamily="34" charset="-128"/>
              </a:rPr>
              <a:t>O</a:t>
            </a:r>
            <a:r>
              <a:rPr lang="en-US" altLang="zh-TW" dirty="0" smtClean="0">
                <a:ea typeface="MS UI Gothic" pitchFamily="34" charset="-128"/>
              </a:rPr>
              <a:t>(</a:t>
            </a:r>
            <a:r>
              <a:rPr lang="en-US" altLang="zh-TW" b="1" i="1" dirty="0" smtClean="0">
                <a:ea typeface="MS UI Gothic" pitchFamily="34" charset="-128"/>
              </a:rPr>
              <a:t>h</a:t>
            </a:r>
            <a:r>
              <a:rPr lang="en-US" altLang="zh-TW" dirty="0" smtClean="0">
                <a:ea typeface="MS UI Gothic" pitchFamily="34" charset="-128"/>
              </a:rPr>
              <a:t>), </a:t>
            </a:r>
            <a:r>
              <a:rPr lang="en-US" altLang="zh-TW" b="1" i="1" dirty="0" smtClean="0">
                <a:ea typeface="MS UI Gothic" pitchFamily="34" charset="-128"/>
              </a:rPr>
              <a:t>h</a:t>
            </a:r>
            <a:r>
              <a:rPr lang="en-US" altLang="zh-TW" dirty="0" smtClean="0">
                <a:ea typeface="MS UI Gothic" pitchFamily="34" charset="-128"/>
              </a:rPr>
              <a:t> is the height of the heap and generally is log </a:t>
            </a:r>
            <a:r>
              <a:rPr lang="en-US" altLang="zh-TW" b="1" i="1" dirty="0" smtClean="0">
                <a:ea typeface="MS UI Gothic" pitchFamily="34" charset="-128"/>
              </a:rPr>
              <a:t>n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B4DAD-2586-4F56-AA5A-B6B6F0F69C6A}" type="slidenum">
              <a:rPr lang="en-US" altLang="zh-TW" smtClean="0"/>
              <a:pPr/>
              <a:t>33</a:t>
            </a:fld>
            <a:endParaRPr lang="en-US" altLang="zh-TW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57683" y="3006635"/>
            <a:ext cx="3760787" cy="1311275"/>
            <a:chOff x="3216" y="1680"/>
            <a:chExt cx="2369" cy="826"/>
          </a:xfrm>
        </p:grpSpPr>
        <p:sp>
          <p:nvSpPr>
            <p:cNvPr id="39943" name="Text Box 5"/>
            <p:cNvSpPr txBox="1">
              <a:spLocks noChangeArrowheads="1"/>
            </p:cNvSpPr>
            <p:nvPr/>
          </p:nvSpPr>
          <p:spPr bwMode="auto">
            <a:xfrm>
              <a:off x="3216" y="1680"/>
              <a:ext cx="29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8000" dirty="0">
                  <a:solidFill>
                    <a:srgbClr val="FF0000"/>
                  </a:solidFill>
                  <a:sym typeface="Symbol" pitchFamily="18" charset="2"/>
                </a:rPr>
                <a:t></a:t>
              </a:r>
            </a:p>
          </p:txBody>
        </p:sp>
        <p:sp>
          <p:nvSpPr>
            <p:cNvPr id="39944" name="Text Box 6"/>
            <p:cNvSpPr txBox="1">
              <a:spLocks noChangeArrowheads="1"/>
            </p:cNvSpPr>
            <p:nvPr/>
          </p:nvSpPr>
          <p:spPr bwMode="auto">
            <a:xfrm>
              <a:off x="3600" y="1920"/>
              <a:ext cx="198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dirty="0">
                  <a:solidFill>
                    <a:srgbClr val="FF0000"/>
                  </a:solidFill>
                </a:rPr>
                <a:t>up-heap bubbling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59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4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4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Example – Insertion (Min-Heap)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4E31D-A11B-4E10-82C1-DDADE7911AA0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2455555" name="Oval 3"/>
          <p:cNvSpPr>
            <a:spLocks noChangeArrowheads="1"/>
          </p:cNvSpPr>
          <p:nvPr/>
        </p:nvSpPr>
        <p:spPr bwMode="auto">
          <a:xfrm>
            <a:off x="6022976" y="2132059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10</a:t>
            </a:r>
          </a:p>
        </p:txBody>
      </p:sp>
      <p:sp>
        <p:nvSpPr>
          <p:cNvPr id="40966" name="Oval 4"/>
          <p:cNvSpPr>
            <a:spLocks noChangeArrowheads="1"/>
          </p:cNvSpPr>
          <p:nvPr/>
        </p:nvSpPr>
        <p:spPr bwMode="auto">
          <a:xfrm>
            <a:off x="4656139" y="3213147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30</a:t>
            </a:r>
          </a:p>
        </p:txBody>
      </p:sp>
      <p:sp>
        <p:nvSpPr>
          <p:cNvPr id="2455557" name="Oval 5"/>
          <p:cNvSpPr>
            <a:spLocks noChangeArrowheads="1"/>
          </p:cNvSpPr>
          <p:nvPr/>
        </p:nvSpPr>
        <p:spPr bwMode="auto">
          <a:xfrm>
            <a:off x="7607301" y="3140122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15</a:t>
            </a:r>
          </a:p>
        </p:txBody>
      </p:sp>
      <p:sp>
        <p:nvSpPr>
          <p:cNvPr id="40968" name="Oval 6"/>
          <p:cNvSpPr>
            <a:spLocks noChangeArrowheads="1"/>
          </p:cNvSpPr>
          <p:nvPr/>
        </p:nvSpPr>
        <p:spPr bwMode="auto">
          <a:xfrm>
            <a:off x="3719514" y="4076747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35</a:t>
            </a:r>
          </a:p>
        </p:txBody>
      </p:sp>
      <p:sp>
        <p:nvSpPr>
          <p:cNvPr id="40969" name="Oval 7"/>
          <p:cNvSpPr>
            <a:spLocks noChangeArrowheads="1"/>
          </p:cNvSpPr>
          <p:nvPr/>
        </p:nvSpPr>
        <p:spPr bwMode="auto">
          <a:xfrm>
            <a:off x="5591176" y="4076747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40</a:t>
            </a:r>
          </a:p>
        </p:txBody>
      </p:sp>
      <p:sp>
        <p:nvSpPr>
          <p:cNvPr id="2455560" name="Oval 8"/>
          <p:cNvSpPr>
            <a:spLocks noChangeArrowheads="1"/>
          </p:cNvSpPr>
          <p:nvPr/>
        </p:nvSpPr>
        <p:spPr bwMode="auto">
          <a:xfrm>
            <a:off x="6959601" y="4076747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44</a:t>
            </a:r>
          </a:p>
        </p:txBody>
      </p:sp>
      <p:sp>
        <p:nvSpPr>
          <p:cNvPr id="40971" name="Oval 9"/>
          <p:cNvSpPr>
            <a:spLocks noChangeArrowheads="1"/>
          </p:cNvSpPr>
          <p:nvPr/>
        </p:nvSpPr>
        <p:spPr bwMode="auto">
          <a:xfrm>
            <a:off x="8399464" y="4076747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25</a:t>
            </a:r>
          </a:p>
        </p:txBody>
      </p:sp>
      <p:sp>
        <p:nvSpPr>
          <p:cNvPr id="40972" name="Oval 10"/>
          <p:cNvSpPr>
            <a:spLocks noChangeArrowheads="1"/>
          </p:cNvSpPr>
          <p:nvPr/>
        </p:nvSpPr>
        <p:spPr bwMode="auto">
          <a:xfrm>
            <a:off x="3143251" y="5084809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50</a:t>
            </a:r>
          </a:p>
        </p:txBody>
      </p:sp>
      <p:sp>
        <p:nvSpPr>
          <p:cNvPr id="40973" name="Oval 11"/>
          <p:cNvSpPr>
            <a:spLocks noChangeArrowheads="1"/>
          </p:cNvSpPr>
          <p:nvPr/>
        </p:nvSpPr>
        <p:spPr bwMode="auto">
          <a:xfrm>
            <a:off x="4222751" y="5084809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38</a:t>
            </a:r>
          </a:p>
        </p:txBody>
      </p:sp>
      <p:sp>
        <p:nvSpPr>
          <p:cNvPr id="40974" name="Oval 12"/>
          <p:cNvSpPr>
            <a:spLocks noChangeArrowheads="1"/>
          </p:cNvSpPr>
          <p:nvPr/>
        </p:nvSpPr>
        <p:spPr bwMode="auto">
          <a:xfrm>
            <a:off x="5230814" y="5084809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57</a:t>
            </a:r>
          </a:p>
        </p:txBody>
      </p:sp>
      <p:sp>
        <p:nvSpPr>
          <p:cNvPr id="40975" name="Oval 13"/>
          <p:cNvSpPr>
            <a:spLocks noChangeArrowheads="1"/>
          </p:cNvSpPr>
          <p:nvPr/>
        </p:nvSpPr>
        <p:spPr bwMode="auto">
          <a:xfrm>
            <a:off x="6167439" y="5084809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61</a:t>
            </a:r>
          </a:p>
        </p:txBody>
      </p:sp>
      <p:sp>
        <p:nvSpPr>
          <p:cNvPr id="40976" name="Line 14"/>
          <p:cNvSpPr>
            <a:spLocks noChangeShapeType="1"/>
          </p:cNvSpPr>
          <p:nvPr/>
        </p:nvSpPr>
        <p:spPr bwMode="auto">
          <a:xfrm flipH="1">
            <a:off x="4943476" y="2636884"/>
            <a:ext cx="1368425" cy="5762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5"/>
          <p:cNvSpPr>
            <a:spLocks noChangeShapeType="1"/>
          </p:cNvSpPr>
          <p:nvPr/>
        </p:nvSpPr>
        <p:spPr bwMode="auto">
          <a:xfrm>
            <a:off x="6311900" y="2636883"/>
            <a:ext cx="1511300" cy="50323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8" name="Line 16"/>
          <p:cNvSpPr>
            <a:spLocks noChangeShapeType="1"/>
          </p:cNvSpPr>
          <p:nvPr/>
        </p:nvSpPr>
        <p:spPr bwMode="auto">
          <a:xfrm flipH="1">
            <a:off x="7175500" y="3644946"/>
            <a:ext cx="647700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9" name="Line 17"/>
          <p:cNvSpPr>
            <a:spLocks noChangeShapeType="1"/>
          </p:cNvSpPr>
          <p:nvPr/>
        </p:nvSpPr>
        <p:spPr bwMode="auto">
          <a:xfrm>
            <a:off x="7823201" y="3644946"/>
            <a:ext cx="720725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0" name="Line 18"/>
          <p:cNvSpPr>
            <a:spLocks noChangeShapeType="1"/>
          </p:cNvSpPr>
          <p:nvPr/>
        </p:nvSpPr>
        <p:spPr bwMode="auto">
          <a:xfrm>
            <a:off x="4872038" y="3716384"/>
            <a:ext cx="863600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19"/>
          <p:cNvSpPr>
            <a:spLocks noChangeShapeType="1"/>
          </p:cNvSpPr>
          <p:nvPr/>
        </p:nvSpPr>
        <p:spPr bwMode="auto">
          <a:xfrm flipH="1">
            <a:off x="3935414" y="3716384"/>
            <a:ext cx="936625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Line 20"/>
          <p:cNvSpPr>
            <a:spLocks noChangeShapeType="1"/>
          </p:cNvSpPr>
          <p:nvPr/>
        </p:nvSpPr>
        <p:spPr bwMode="auto">
          <a:xfrm flipH="1">
            <a:off x="3359151" y="4581572"/>
            <a:ext cx="576263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3" name="Line 21"/>
          <p:cNvSpPr>
            <a:spLocks noChangeShapeType="1"/>
          </p:cNvSpPr>
          <p:nvPr/>
        </p:nvSpPr>
        <p:spPr bwMode="auto">
          <a:xfrm>
            <a:off x="3935414" y="4581572"/>
            <a:ext cx="504825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4" name="Line 22"/>
          <p:cNvSpPr>
            <a:spLocks noChangeShapeType="1"/>
          </p:cNvSpPr>
          <p:nvPr/>
        </p:nvSpPr>
        <p:spPr bwMode="auto">
          <a:xfrm flipH="1">
            <a:off x="5519738" y="4581572"/>
            <a:ext cx="360362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5" name="Line 23"/>
          <p:cNvSpPr>
            <a:spLocks noChangeShapeType="1"/>
          </p:cNvSpPr>
          <p:nvPr/>
        </p:nvSpPr>
        <p:spPr bwMode="auto">
          <a:xfrm>
            <a:off x="5880100" y="4581572"/>
            <a:ext cx="503238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6" name="Text Box 24"/>
          <p:cNvSpPr txBox="1">
            <a:spLocks noChangeArrowheads="1"/>
          </p:cNvSpPr>
          <p:nvPr/>
        </p:nvSpPr>
        <p:spPr bwMode="auto">
          <a:xfrm>
            <a:off x="2424113" y="2060622"/>
            <a:ext cx="14269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 dirty="0"/>
              <a:t>Insert 8</a:t>
            </a:r>
          </a:p>
        </p:txBody>
      </p:sp>
      <p:sp>
        <p:nvSpPr>
          <p:cNvPr id="2455577" name="Oval 25"/>
          <p:cNvSpPr>
            <a:spLocks noChangeArrowheads="1"/>
          </p:cNvSpPr>
          <p:nvPr/>
        </p:nvSpPr>
        <p:spPr bwMode="auto">
          <a:xfrm>
            <a:off x="6959601" y="5084808"/>
            <a:ext cx="504825" cy="503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8</a:t>
            </a:r>
          </a:p>
        </p:txBody>
      </p:sp>
      <p:sp>
        <p:nvSpPr>
          <p:cNvPr id="2455578" name="Line 26"/>
          <p:cNvSpPr>
            <a:spLocks noChangeShapeType="1"/>
          </p:cNvSpPr>
          <p:nvPr/>
        </p:nvSpPr>
        <p:spPr bwMode="auto">
          <a:xfrm>
            <a:off x="7175500" y="4579984"/>
            <a:ext cx="0" cy="50482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116 L -0.00065 -0.1467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00091 0.147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555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14676 L 0.05313 -0.2833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05313 0.1365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55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2 -0.28333 L -0.07682 -0.4303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55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12995 0.1469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555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5555" grpId="0" animBg="1"/>
      <p:bldP spid="2455557" grpId="0" animBg="1"/>
      <p:bldP spid="2455560" grpId="0" animBg="1"/>
      <p:bldP spid="2455577" grpId="0" animBg="1"/>
      <p:bldP spid="2455577" grpId="1" animBg="1"/>
      <p:bldP spid="2455577" grpId="2" animBg="1"/>
      <p:bldP spid="2455577" grpId="3" animBg="1"/>
      <p:bldP spid="24555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RemoveMin</a:t>
            </a:r>
          </a:p>
        </p:txBody>
      </p:sp>
      <p:sp>
        <p:nvSpPr>
          <p:cNvPr id="245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removeMin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(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remove the item at the root </a:t>
            </a:r>
            <a:r>
              <a:rPr lang="en-US" altLang="zh-TW" b="1" i="1" dirty="0" smtClean="0">
                <a:latin typeface="MS UI Gothic" pitchFamily="34" charset="-128"/>
                <a:ea typeface="MS UI Gothic" pitchFamily="34" charset="-128"/>
              </a:rPr>
              <a:t>r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and output it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  replace the last element in the vector with </a:t>
            </a:r>
            <a:r>
              <a:rPr lang="en-US" altLang="zh-TW" b="1" i="1" dirty="0" smtClean="0">
                <a:latin typeface="MS UI Gothic" pitchFamily="34" charset="-128"/>
                <a:ea typeface="MS UI Gothic" pitchFamily="34" charset="-128"/>
              </a:rPr>
              <a:t>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decrease the size of the heap</a:t>
            </a:r>
            <a:endParaRPr lang="en-US" altLang="zh-TW" b="1" dirty="0" smtClean="0">
              <a:solidFill>
                <a:srgbClr val="FFFF00"/>
              </a:solidFill>
              <a:latin typeface="MS UI Gothic" pitchFamily="34" charset="-128"/>
              <a:ea typeface="MS UI 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downheap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(</a:t>
            </a:r>
            <a:r>
              <a:rPr lang="en-US" altLang="zh-TW" b="1" i="1" dirty="0" smtClean="0">
                <a:latin typeface="MS UI Gothic" pitchFamily="34" charset="-128"/>
                <a:ea typeface="MS UI Gothic" pitchFamily="34" charset="-128"/>
              </a:rPr>
              <a:t>r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, 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err="1" smtClean="0">
                <a:latin typeface="MS UI Gothic" pitchFamily="34" charset="-128"/>
                <a:ea typeface="MS UI Gothic" pitchFamily="34" charset="-128"/>
              </a:rPr>
              <a:t>Downheap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(</a:t>
            </a:r>
            <a:r>
              <a:rPr lang="en-US" altLang="zh-TW" b="1" i="1" dirty="0" smtClean="0">
                <a:latin typeface="MS UI Gothic" pitchFamily="34" charset="-128"/>
                <a:ea typeface="MS UI Gothic" pitchFamily="34" charset="-128"/>
              </a:rPr>
              <a:t>p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, 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FF00"/>
                </a:solidFill>
                <a:latin typeface="MS UI Gothic" pitchFamily="34" charset="-128"/>
                <a:ea typeface="MS UI Gothic" pitchFamily="34" charset="-128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</a:rPr>
              <a:t>//</a:t>
            </a:r>
            <a:r>
              <a:rPr lang="en-US" altLang="zh-TW" sz="2400" dirty="0" err="1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</a:rPr>
              <a:t>rearrage</a:t>
            </a:r>
            <a:r>
              <a:rPr lang="en-US" altLang="zh-TW" sz="2400" dirty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</a:rPr>
              <a:t> the tree into a heap a in top-down fashion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	push the element at position </a:t>
            </a:r>
            <a:r>
              <a:rPr lang="en-US" altLang="zh-TW" b="1" i="1" dirty="0" smtClean="0">
                <a:latin typeface="MS UI Gothic" pitchFamily="34" charset="-128"/>
                <a:ea typeface="MS UI Gothic" pitchFamily="34" charset="-128"/>
              </a:rPr>
              <a:t>p</a:t>
            </a:r>
            <a:r>
              <a:rPr lang="en-US" altLang="zh-TW" dirty="0" smtClean="0">
                <a:latin typeface="MS UI Gothic" pitchFamily="34" charset="-128"/>
                <a:ea typeface="MS UI Gothic" pitchFamily="34" charset="-128"/>
              </a:rPr>
              <a:t> down to the right position in the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MS UI Gothic" pitchFamily="34" charset="-128"/>
              </a:rPr>
              <a:t>O(log </a:t>
            </a:r>
            <a:r>
              <a:rPr lang="en-US" altLang="zh-TW" b="1" i="1" dirty="0" smtClean="0">
                <a:ea typeface="MS UI Gothic" pitchFamily="34" charset="-128"/>
              </a:rPr>
              <a:t>n</a:t>
            </a:r>
            <a:r>
              <a:rPr lang="en-US" altLang="zh-TW" dirty="0" smtClean="0">
                <a:ea typeface="MS UI Gothic" pitchFamily="34" charset="-128"/>
              </a:rPr>
              <a:t>) operations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C071A5-1987-43B5-B9EB-7B6F7DAB8534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0763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65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D348B4-6D28-4C70-A1C5-0A5596C2F129}" type="slidenum">
              <a:rPr lang="en-US" altLang="zh-TW" smtClean="0"/>
              <a:pPr/>
              <a:t>36</a:t>
            </a:fld>
            <a:endParaRPr lang="en-US" altLang="zh-TW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– removeMin </a:t>
            </a:r>
          </a:p>
        </p:txBody>
      </p:sp>
      <p:sp>
        <p:nvSpPr>
          <p:cNvPr id="2457603" name="Oval 3"/>
          <p:cNvSpPr>
            <a:spLocks noChangeArrowheads="1"/>
          </p:cNvSpPr>
          <p:nvPr/>
        </p:nvSpPr>
        <p:spPr bwMode="auto">
          <a:xfrm>
            <a:off x="5847486" y="2023268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8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4480649" y="3104356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30</a:t>
            </a:r>
          </a:p>
        </p:txBody>
      </p:sp>
      <p:sp>
        <p:nvSpPr>
          <p:cNvPr id="2457605" name="Oval 5"/>
          <p:cNvSpPr>
            <a:spLocks noChangeArrowheads="1"/>
          </p:cNvSpPr>
          <p:nvPr/>
        </p:nvSpPr>
        <p:spPr bwMode="auto">
          <a:xfrm>
            <a:off x="7431811" y="3031331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10</a:t>
            </a:r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3544024" y="3967956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35</a:t>
            </a:r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5415686" y="3967956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40</a:t>
            </a:r>
          </a:p>
        </p:txBody>
      </p:sp>
      <p:sp>
        <p:nvSpPr>
          <p:cNvPr id="2457608" name="Oval 8"/>
          <p:cNvSpPr>
            <a:spLocks noChangeArrowheads="1"/>
          </p:cNvSpPr>
          <p:nvPr/>
        </p:nvSpPr>
        <p:spPr bwMode="auto">
          <a:xfrm>
            <a:off x="6784111" y="3967956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15</a:t>
            </a:r>
          </a:p>
        </p:txBody>
      </p:sp>
      <p:sp>
        <p:nvSpPr>
          <p:cNvPr id="43019" name="Oval 9"/>
          <p:cNvSpPr>
            <a:spLocks noChangeArrowheads="1"/>
          </p:cNvSpPr>
          <p:nvPr/>
        </p:nvSpPr>
        <p:spPr bwMode="auto">
          <a:xfrm>
            <a:off x="8223974" y="3967956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25</a:t>
            </a:r>
          </a:p>
        </p:txBody>
      </p:sp>
      <p:sp>
        <p:nvSpPr>
          <p:cNvPr id="43020" name="Oval 10"/>
          <p:cNvSpPr>
            <a:spLocks noChangeArrowheads="1"/>
          </p:cNvSpPr>
          <p:nvPr/>
        </p:nvSpPr>
        <p:spPr bwMode="auto">
          <a:xfrm>
            <a:off x="2967761" y="4976018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50</a:t>
            </a:r>
          </a:p>
        </p:txBody>
      </p:sp>
      <p:sp>
        <p:nvSpPr>
          <p:cNvPr id="43021" name="Oval 11"/>
          <p:cNvSpPr>
            <a:spLocks noChangeArrowheads="1"/>
          </p:cNvSpPr>
          <p:nvPr/>
        </p:nvSpPr>
        <p:spPr bwMode="auto">
          <a:xfrm>
            <a:off x="4047261" y="4976018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38</a:t>
            </a:r>
          </a:p>
        </p:txBody>
      </p:sp>
      <p:sp>
        <p:nvSpPr>
          <p:cNvPr id="43022" name="Oval 12"/>
          <p:cNvSpPr>
            <a:spLocks noChangeArrowheads="1"/>
          </p:cNvSpPr>
          <p:nvPr/>
        </p:nvSpPr>
        <p:spPr bwMode="auto">
          <a:xfrm>
            <a:off x="5055324" y="4976018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57</a:t>
            </a:r>
          </a:p>
        </p:txBody>
      </p:sp>
      <p:sp>
        <p:nvSpPr>
          <p:cNvPr id="43023" name="Oval 13"/>
          <p:cNvSpPr>
            <a:spLocks noChangeArrowheads="1"/>
          </p:cNvSpPr>
          <p:nvPr/>
        </p:nvSpPr>
        <p:spPr bwMode="auto">
          <a:xfrm>
            <a:off x="5991949" y="4976018"/>
            <a:ext cx="504825" cy="504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61</a:t>
            </a:r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 flipH="1">
            <a:off x="4767986" y="2528093"/>
            <a:ext cx="1368425" cy="5762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6136410" y="2528092"/>
            <a:ext cx="1511300" cy="50323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H="1">
            <a:off x="7000010" y="3536155"/>
            <a:ext cx="647700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7647711" y="3536155"/>
            <a:ext cx="720725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18"/>
          <p:cNvSpPr>
            <a:spLocks noChangeShapeType="1"/>
          </p:cNvSpPr>
          <p:nvPr/>
        </p:nvSpPr>
        <p:spPr bwMode="auto">
          <a:xfrm>
            <a:off x="4696548" y="3607593"/>
            <a:ext cx="863600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19"/>
          <p:cNvSpPr>
            <a:spLocks noChangeShapeType="1"/>
          </p:cNvSpPr>
          <p:nvPr/>
        </p:nvSpPr>
        <p:spPr bwMode="auto">
          <a:xfrm flipH="1">
            <a:off x="3759924" y="3607593"/>
            <a:ext cx="936625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 flipH="1">
            <a:off x="3183661" y="4472781"/>
            <a:ext cx="576263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3759924" y="4472781"/>
            <a:ext cx="504825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2" name="Line 22"/>
          <p:cNvSpPr>
            <a:spLocks noChangeShapeType="1"/>
          </p:cNvSpPr>
          <p:nvPr/>
        </p:nvSpPr>
        <p:spPr bwMode="auto">
          <a:xfrm flipH="1">
            <a:off x="5344248" y="4472781"/>
            <a:ext cx="360362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3" name="Line 23"/>
          <p:cNvSpPr>
            <a:spLocks noChangeShapeType="1"/>
          </p:cNvSpPr>
          <p:nvPr/>
        </p:nvSpPr>
        <p:spPr bwMode="auto">
          <a:xfrm>
            <a:off x="5704610" y="4472781"/>
            <a:ext cx="503238" cy="503237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2248624" y="1951831"/>
            <a:ext cx="21002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removeMin</a:t>
            </a:r>
          </a:p>
        </p:txBody>
      </p:sp>
      <p:sp>
        <p:nvSpPr>
          <p:cNvPr id="2457625" name="Oval 25"/>
          <p:cNvSpPr>
            <a:spLocks noChangeArrowheads="1"/>
          </p:cNvSpPr>
          <p:nvPr/>
        </p:nvSpPr>
        <p:spPr bwMode="auto">
          <a:xfrm>
            <a:off x="6784111" y="4976017"/>
            <a:ext cx="504825" cy="5032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44</a:t>
            </a:r>
          </a:p>
        </p:txBody>
      </p:sp>
      <p:sp>
        <p:nvSpPr>
          <p:cNvPr id="2457626" name="Line 26"/>
          <p:cNvSpPr>
            <a:spLocks noChangeShapeType="1"/>
          </p:cNvSpPr>
          <p:nvPr/>
        </p:nvSpPr>
        <p:spPr bwMode="auto">
          <a:xfrm>
            <a:off x="7000010" y="4471193"/>
            <a:ext cx="0" cy="504825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7627" name="AutoShape 27"/>
          <p:cNvSpPr>
            <a:spLocks noChangeArrowheads="1"/>
          </p:cNvSpPr>
          <p:nvPr/>
        </p:nvSpPr>
        <p:spPr bwMode="auto">
          <a:xfrm>
            <a:off x="7596910" y="1807368"/>
            <a:ext cx="2679700" cy="576263"/>
          </a:xfrm>
          <a:prstGeom prst="wedgeRoundRectCallout">
            <a:avLst>
              <a:gd name="adj1" fmla="val -89278"/>
              <a:gd name="adj2" fmla="val 2465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2400"/>
              <a:t>output Minimum</a:t>
            </a:r>
          </a:p>
        </p:txBody>
      </p:sp>
      <p:sp>
        <p:nvSpPr>
          <p:cNvPr id="2457628" name="Text Box 28"/>
          <p:cNvSpPr txBox="1">
            <a:spLocks noChangeArrowheads="1"/>
          </p:cNvSpPr>
          <p:nvPr/>
        </p:nvSpPr>
        <p:spPr bwMode="auto">
          <a:xfrm>
            <a:off x="2248624" y="2599531"/>
            <a:ext cx="2035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3200"/>
              <a:t>Downheap</a:t>
            </a:r>
          </a:p>
        </p:txBody>
      </p:sp>
    </p:spTree>
    <p:extLst>
      <p:ext uri="{BB962C8B-B14F-4D97-AF65-F5344CB8AC3E}">
        <p14:creationId xmlns:p14="http://schemas.microsoft.com/office/powerpoint/2010/main" val="8769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5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5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5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45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7657 -0.428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57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8" y="-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56 -0.42848 L 0.05312 -0.2833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57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-0.12968 -0.14514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4576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13 -0.28334 L 1.45833E-6 -0.146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57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5312 -0.1365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57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03" grpId="0" animBg="1"/>
      <p:bldP spid="2457605" grpId="0" animBg="1"/>
      <p:bldP spid="2457608" grpId="0" animBg="1"/>
      <p:bldP spid="2457625" grpId="0" animBg="1"/>
      <p:bldP spid="2457625" grpId="1" animBg="1"/>
      <p:bldP spid="2457625" grpId="2" animBg="1"/>
      <p:bldP spid="2457626" grpId="0" animBg="1"/>
      <p:bldP spid="2457627" grpId="0" animBg="1"/>
      <p:bldP spid="24576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292E6-D6AE-4A4F-8478-9DFFD1BD2C4D}" type="slidenum">
              <a:rPr lang="en-US" altLang="zh-TW" smtClean="0"/>
              <a:pPr/>
              <a:t>37</a:t>
            </a:fld>
            <a:endParaRPr lang="en-US" altLang="zh-TW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Heap Sort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Recall the </a:t>
            </a:r>
            <a:r>
              <a:rPr lang="en-US" altLang="zh-TW" smtClean="0">
                <a:hlinkClick r:id="rId2" action="ppaction://hlinksldjump"/>
              </a:rPr>
              <a:t>sorting scheme </a:t>
            </a:r>
            <a:r>
              <a:rPr lang="en-US" altLang="zh-TW" smtClean="0"/>
              <a:t>using a priority queue again</a:t>
            </a:r>
          </a:p>
          <a:p>
            <a:pPr eaLnBrk="1" hangingPunct="1"/>
            <a:r>
              <a:rPr lang="en-US" altLang="zh-TW" smtClean="0"/>
              <a:t>The heap-sort algorithm sorts a sequence </a:t>
            </a:r>
            <a:r>
              <a:rPr lang="en-US" altLang="zh-TW" b="1" i="1" smtClean="0"/>
              <a:t>S</a:t>
            </a:r>
            <a:r>
              <a:rPr lang="en-US" altLang="zh-TW" smtClean="0"/>
              <a:t> of </a:t>
            </a:r>
            <a:r>
              <a:rPr lang="en-US" altLang="zh-TW" b="1" i="1" smtClean="0"/>
              <a:t>n</a:t>
            </a:r>
            <a:r>
              <a:rPr lang="en-US" altLang="zh-TW" smtClean="0"/>
              <a:t> elements in O(</a:t>
            </a:r>
            <a:r>
              <a:rPr lang="en-US" altLang="zh-TW" b="1" i="1" smtClean="0"/>
              <a:t>n</a:t>
            </a:r>
            <a:r>
              <a:rPr lang="en-US" altLang="zh-TW" smtClean="0"/>
              <a:t> log </a:t>
            </a:r>
            <a:r>
              <a:rPr lang="en-US" altLang="zh-TW" b="1" i="1" smtClean="0"/>
              <a:t>n</a:t>
            </a:r>
            <a:r>
              <a:rPr lang="en-US" altLang="zh-TW" smtClean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3512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Constructing Heaps</a:t>
            </a:r>
          </a:p>
        </p:txBody>
      </p:sp>
      <p:sp>
        <p:nvSpPr>
          <p:cNvPr id="245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form a heap for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elements</a:t>
            </a:r>
          </a:p>
          <a:p>
            <a:pPr lvl="1" eaLnBrk="1" hangingPunct="1"/>
            <a:r>
              <a:rPr lang="en-US" altLang="zh-TW" dirty="0" smtClean="0"/>
              <a:t>Insert each element one by one</a:t>
            </a:r>
          </a:p>
          <a:p>
            <a:pPr lvl="2" eaLnBrk="1" hangingPunct="1"/>
            <a:r>
              <a:rPr lang="en-US" altLang="zh-TW" dirty="0" smtClean="0"/>
              <a:t>Each insertion: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(log</a:t>
            </a:r>
            <a:r>
              <a:rPr lang="en-US" altLang="zh-TW" i="1" dirty="0" smtClean="0"/>
              <a:t>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en-US" altLang="zh-TW" dirty="0" smtClean="0"/>
              <a:t>Total time: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 log 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</a:t>
            </a:r>
          </a:p>
          <a:p>
            <a:pPr lvl="1" eaLnBrk="1" hangingPunct="1"/>
            <a:r>
              <a:rPr lang="en-US" altLang="zh-TW" dirty="0" smtClean="0"/>
              <a:t>Build a heap by an input vector</a:t>
            </a:r>
          </a:p>
          <a:p>
            <a:pPr lvl="2" eaLnBrk="1" hangingPunct="1"/>
            <a:r>
              <a:rPr lang="en-US" altLang="zh-TW" dirty="0" smtClean="0"/>
              <a:t>Work on the vector (a complete binary tree)</a:t>
            </a:r>
          </a:p>
          <a:p>
            <a:pPr lvl="2" eaLnBrk="1" hangingPunct="1"/>
            <a:r>
              <a:rPr lang="en-US" altLang="zh-TW" dirty="0" smtClean="0"/>
              <a:t>Total time: </a:t>
            </a:r>
            <a:r>
              <a:rPr lang="en-US" altLang="zh-TW" b="1" i="1" dirty="0" smtClean="0"/>
              <a:t>O</a:t>
            </a:r>
            <a:r>
              <a:rPr lang="en-US" altLang="zh-TW" dirty="0" smtClean="0"/>
              <a:t>(</a:t>
            </a:r>
            <a:r>
              <a:rPr lang="en-US" altLang="zh-TW" b="1" i="1" dirty="0" smtClean="0"/>
              <a:t>n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en-US" altLang="zh-TW" dirty="0" smtClean="0"/>
              <a:t>Called </a:t>
            </a:r>
            <a:r>
              <a:rPr lang="en-US" altLang="zh-TW" b="1" dirty="0" err="1" smtClean="0">
                <a:solidFill>
                  <a:srgbClr val="9966FF"/>
                </a:solidFill>
              </a:rPr>
              <a:t>heapify</a:t>
            </a:r>
            <a:r>
              <a:rPr lang="en-US" altLang="zh-TW" b="1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for a vector</a:t>
            </a:r>
          </a:p>
          <a:p>
            <a:pPr lvl="2" eaLnBrk="1" hangingPunct="1"/>
            <a:r>
              <a:rPr lang="en-US" altLang="zh-TW" b="1" i="1" dirty="0" smtClean="0">
                <a:solidFill>
                  <a:srgbClr val="FF0000"/>
                </a:solidFill>
              </a:rPr>
              <a:t>Bottom-up</a:t>
            </a:r>
            <a:r>
              <a:rPr lang="en-US" altLang="zh-TW" dirty="0" smtClean="0"/>
              <a:t> fashion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2C2A1A-FB9D-4C46-BF99-0554C0C439B4}" type="slidenum">
              <a:rPr lang="en-US" altLang="zh-TW" smtClean="0"/>
              <a:pPr/>
              <a:t>38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706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CFD06C-6869-4DE4-8D1E-8C24036C9984}" type="slidenum">
              <a:rPr lang="en-US" altLang="zh-TW" smtClean="0"/>
              <a:pPr/>
              <a:t>39</a:t>
            </a:fld>
            <a:endParaRPr lang="en-US" altLang="zh-TW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Heap Construction by Insertion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 the time tightly, we count it level by level in worst case for inserting one by one</a:t>
            </a: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aphicFrame>
        <p:nvGraphicFramePr>
          <p:cNvPr id="2460676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467600" y="2681288"/>
          <a:ext cx="1905000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方程式" r:id="rId3" imgW="609480" imgH="444240" progId="Equation.3">
                  <p:embed/>
                </p:oleObj>
              </mc:Choice>
              <mc:Fallback>
                <p:oleObj name="方程式" r:id="rId3" imgW="609480" imgH="444240" progId="Equation.3">
                  <p:embed/>
                  <p:pic>
                    <p:nvPicPr>
                      <p:cNvPr id="2460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681288"/>
                        <a:ext cx="1905000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3048000"/>
            <a:ext cx="2895600" cy="2514600"/>
            <a:chOff x="432" y="2400"/>
            <a:chExt cx="1824" cy="1584"/>
          </a:xfrm>
        </p:grpSpPr>
        <p:sp>
          <p:nvSpPr>
            <p:cNvPr id="3102" name="AutoShape 6"/>
            <p:cNvSpPr>
              <a:spLocks noChangeArrowheads="1"/>
            </p:cNvSpPr>
            <p:nvPr/>
          </p:nvSpPr>
          <p:spPr bwMode="auto">
            <a:xfrm>
              <a:off x="576" y="2400"/>
              <a:ext cx="1680" cy="1344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103" name="AutoShape 7"/>
            <p:cNvSpPr>
              <a:spLocks noChangeArrowheads="1"/>
            </p:cNvSpPr>
            <p:nvPr/>
          </p:nvSpPr>
          <p:spPr bwMode="auto">
            <a:xfrm>
              <a:off x="432" y="3072"/>
              <a:ext cx="1152" cy="912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343400" y="5132388"/>
            <a:ext cx="304800" cy="506412"/>
            <a:chOff x="1872" y="3377"/>
            <a:chExt cx="192" cy="319"/>
          </a:xfrm>
        </p:grpSpPr>
        <p:sp>
          <p:nvSpPr>
            <p:cNvPr id="3100" name="Oval 9"/>
            <p:cNvSpPr>
              <a:spLocks noChangeArrowheads="1"/>
            </p:cNvSpPr>
            <p:nvPr/>
          </p:nvSpPr>
          <p:spPr bwMode="auto">
            <a:xfrm>
              <a:off x="1872" y="35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101" name="Freeform 10"/>
            <p:cNvSpPr>
              <a:spLocks/>
            </p:cNvSpPr>
            <p:nvPr/>
          </p:nvSpPr>
          <p:spPr bwMode="auto">
            <a:xfrm>
              <a:off x="1917" y="3377"/>
              <a:ext cx="51" cy="127"/>
            </a:xfrm>
            <a:custGeom>
              <a:avLst/>
              <a:gdLst>
                <a:gd name="T0" fmla="*/ 0 w 182"/>
                <a:gd name="T1" fmla="*/ 136 h 126"/>
                <a:gd name="T2" fmla="*/ 0 w 182"/>
                <a:gd name="T3" fmla="*/ 0 h 126"/>
                <a:gd name="T4" fmla="*/ 0 60000 65536"/>
                <a:gd name="T5" fmla="*/ 0 60000 65536"/>
                <a:gd name="T6" fmla="*/ 0 w 182"/>
                <a:gd name="T7" fmla="*/ 0 h 126"/>
                <a:gd name="T8" fmla="*/ 182 w 182"/>
                <a:gd name="T9" fmla="*/ 126 h 1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126">
                  <a:moveTo>
                    <a:pt x="182" y="126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810000" y="2895600"/>
            <a:ext cx="762000" cy="2286000"/>
            <a:chOff x="1536" y="1968"/>
            <a:chExt cx="480" cy="1440"/>
          </a:xfrm>
        </p:grpSpPr>
        <p:sp>
          <p:nvSpPr>
            <p:cNvPr id="3097" name="Oval 12"/>
            <p:cNvSpPr>
              <a:spLocks noChangeArrowheads="1"/>
            </p:cNvSpPr>
            <p:nvPr/>
          </p:nvSpPr>
          <p:spPr bwMode="auto">
            <a:xfrm>
              <a:off x="182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098" name="Oval 13"/>
            <p:cNvSpPr>
              <a:spLocks noChangeArrowheads="1"/>
            </p:cNvSpPr>
            <p:nvPr/>
          </p:nvSpPr>
          <p:spPr bwMode="auto">
            <a:xfrm>
              <a:off x="1536" y="19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3099" name="Freeform 14"/>
            <p:cNvSpPr>
              <a:spLocks/>
            </p:cNvSpPr>
            <p:nvPr/>
          </p:nvSpPr>
          <p:spPr bwMode="auto">
            <a:xfrm>
              <a:off x="1600" y="2160"/>
              <a:ext cx="320" cy="1056"/>
            </a:xfrm>
            <a:custGeom>
              <a:avLst/>
              <a:gdLst>
                <a:gd name="T0" fmla="*/ 320 w 320"/>
                <a:gd name="T1" fmla="*/ 1056 h 1056"/>
                <a:gd name="T2" fmla="*/ 32 w 320"/>
                <a:gd name="T3" fmla="*/ 720 h 1056"/>
                <a:gd name="T4" fmla="*/ 128 w 320"/>
                <a:gd name="T5" fmla="*/ 384 h 1056"/>
                <a:gd name="T6" fmla="*/ 32 w 320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1056"/>
                <a:gd name="T14" fmla="*/ 320 w 320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1056">
                  <a:moveTo>
                    <a:pt x="320" y="1056"/>
                  </a:moveTo>
                  <a:cubicBezTo>
                    <a:pt x="192" y="944"/>
                    <a:pt x="64" y="832"/>
                    <a:pt x="32" y="720"/>
                  </a:cubicBezTo>
                  <a:cubicBezTo>
                    <a:pt x="0" y="608"/>
                    <a:pt x="128" y="504"/>
                    <a:pt x="128" y="384"/>
                  </a:cubicBezTo>
                  <a:cubicBezTo>
                    <a:pt x="128" y="264"/>
                    <a:pt x="80" y="132"/>
                    <a:pt x="32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752600" y="2971800"/>
            <a:ext cx="381000" cy="2514600"/>
            <a:chOff x="240" y="2016"/>
            <a:chExt cx="240" cy="1584"/>
          </a:xfrm>
        </p:grpSpPr>
        <p:sp>
          <p:nvSpPr>
            <p:cNvPr id="3092" name="Line 16"/>
            <p:cNvSpPr>
              <a:spLocks noChangeShapeType="1"/>
            </p:cNvSpPr>
            <p:nvPr/>
          </p:nvSpPr>
          <p:spPr bwMode="auto">
            <a:xfrm>
              <a:off x="336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Line 17"/>
            <p:cNvSpPr>
              <a:spLocks noChangeShapeType="1"/>
            </p:cNvSpPr>
            <p:nvPr/>
          </p:nvSpPr>
          <p:spPr bwMode="auto">
            <a:xfrm>
              <a:off x="336" y="36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18"/>
            <p:cNvSpPr>
              <a:spLocks noChangeShapeType="1"/>
            </p:cNvSpPr>
            <p:nvPr/>
          </p:nvSpPr>
          <p:spPr bwMode="auto">
            <a:xfrm>
              <a:off x="384" y="20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19"/>
            <p:cNvSpPr>
              <a:spLocks noChangeShapeType="1"/>
            </p:cNvSpPr>
            <p:nvPr/>
          </p:nvSpPr>
          <p:spPr bwMode="auto">
            <a:xfrm>
              <a:off x="384" y="29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Text Box 20"/>
            <p:cNvSpPr txBox="1">
              <a:spLocks noChangeArrowheads="1"/>
            </p:cNvSpPr>
            <p:nvPr/>
          </p:nvSpPr>
          <p:spPr bwMode="auto">
            <a:xfrm>
              <a:off x="240" y="259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i</a:t>
              </a:r>
              <a:endParaRPr lang="en-US" altLang="zh-TW" sz="3200"/>
            </a:p>
          </p:txBody>
        </p:sp>
      </p:grpSp>
      <p:sp>
        <p:nvSpPr>
          <p:cNvPr id="2460693" name="Text Box 21"/>
          <p:cNvSpPr txBox="1">
            <a:spLocks noChangeArrowheads="1"/>
          </p:cNvSpPr>
          <p:nvPr/>
        </p:nvSpPr>
        <p:spPr bwMode="auto">
          <a:xfrm>
            <a:off x="4114800" y="3810000"/>
            <a:ext cx="63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200" i="1" dirty="0"/>
              <a:t>i</a:t>
            </a:r>
            <a:r>
              <a:rPr lang="en-US" altLang="zh-TW" sz="3200" dirty="0"/>
              <a:t>-1</a:t>
            </a:r>
          </a:p>
        </p:txBody>
      </p:sp>
      <p:sp>
        <p:nvSpPr>
          <p:cNvPr id="2460694" name="Rectangle 22"/>
          <p:cNvSpPr>
            <a:spLocks noChangeArrowheads="1"/>
          </p:cNvSpPr>
          <p:nvPr/>
        </p:nvSpPr>
        <p:spPr bwMode="auto">
          <a:xfrm>
            <a:off x="6707188" y="4267201"/>
            <a:ext cx="3960812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/>
              <a:t>Note: A heap </a:t>
            </a:r>
            <a:r>
              <a:rPr kumimoji="1" lang="en-US" altLang="zh-TW" sz="2800" i="1" dirty="0"/>
              <a:t>T</a:t>
            </a:r>
            <a:r>
              <a:rPr kumimoji="1" lang="en-US" altLang="zh-TW" sz="2800" dirty="0"/>
              <a:t> storing </a:t>
            </a:r>
            <a:r>
              <a:rPr kumimoji="1" lang="en-US" altLang="zh-TW" sz="2800" i="1" dirty="0"/>
              <a:t>n</a:t>
            </a:r>
            <a:r>
              <a:rPr kumimoji="1" lang="en-US" altLang="zh-TW" sz="2800" dirty="0"/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TW" sz="2800" dirty="0"/>
              <a:t> entries has height </a:t>
            </a:r>
            <a:r>
              <a:rPr kumimoji="1" lang="en-US" altLang="zh-TW" sz="2800" dirty="0">
                <a:sym typeface="Symbol" pitchFamily="18" charset="2"/>
              </a:rPr>
              <a:t>log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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562600" y="2895600"/>
            <a:ext cx="1295400" cy="3429000"/>
            <a:chOff x="2496" y="2064"/>
            <a:chExt cx="816" cy="2256"/>
          </a:xfrm>
        </p:grpSpPr>
        <p:sp>
          <p:nvSpPr>
            <p:cNvPr id="3087" name="Line 24"/>
            <p:cNvSpPr>
              <a:spLocks noChangeShapeType="1"/>
            </p:cNvSpPr>
            <p:nvPr/>
          </p:nvSpPr>
          <p:spPr bwMode="auto">
            <a:xfrm>
              <a:off x="2784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25"/>
            <p:cNvSpPr>
              <a:spLocks noChangeShapeType="1"/>
            </p:cNvSpPr>
            <p:nvPr/>
          </p:nvSpPr>
          <p:spPr bwMode="auto">
            <a:xfrm>
              <a:off x="2784" y="432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26"/>
            <p:cNvSpPr>
              <a:spLocks noChangeShapeType="1"/>
            </p:cNvSpPr>
            <p:nvPr/>
          </p:nvSpPr>
          <p:spPr bwMode="auto">
            <a:xfrm>
              <a:off x="2832" y="2064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27"/>
            <p:cNvSpPr>
              <a:spLocks noChangeShapeType="1"/>
            </p:cNvSpPr>
            <p:nvPr/>
          </p:nvSpPr>
          <p:spPr bwMode="auto">
            <a:xfrm>
              <a:off x="2832" y="3431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Text Box 28"/>
            <p:cNvSpPr txBox="1">
              <a:spLocks noChangeArrowheads="1"/>
            </p:cNvSpPr>
            <p:nvPr/>
          </p:nvSpPr>
          <p:spPr bwMode="auto">
            <a:xfrm>
              <a:off x="2496" y="2976"/>
              <a:ext cx="816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2800" dirty="0">
                  <a:sym typeface="Symbol" pitchFamily="18" charset="2"/>
                </a:rPr>
                <a:t>log </a:t>
              </a:r>
              <a:r>
                <a:rPr kumimoji="1" lang="en-US" altLang="zh-TW" sz="2800" i="1" dirty="0">
                  <a:sym typeface="Symbol" pitchFamily="18" charset="2"/>
                </a:rPr>
                <a:t>n</a:t>
              </a:r>
              <a:r>
                <a:rPr kumimoji="1" lang="en-US" altLang="zh-TW" sz="2800" dirty="0">
                  <a:sym typeface="Symbol" pitchFamily="18" charset="2"/>
                </a:rPr>
                <a:t></a:t>
              </a:r>
            </a:p>
          </p:txBody>
        </p:sp>
      </p:grpSp>
      <p:sp>
        <p:nvSpPr>
          <p:cNvPr id="3086" name="AutoShape 29"/>
          <p:cNvSpPr>
            <a:spLocks noChangeArrowheads="1"/>
          </p:cNvSpPr>
          <p:nvPr/>
        </p:nvSpPr>
        <p:spPr bwMode="auto">
          <a:xfrm>
            <a:off x="1981200" y="3048000"/>
            <a:ext cx="4038600" cy="3276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878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6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460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246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46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6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6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606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6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93" grpId="0"/>
      <p:bldP spid="24606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Knapsack Problem </a:t>
            </a:r>
            <a:endParaRPr lang="zh-TW" altLang="en-US" smtClean="0"/>
          </a:p>
        </p:txBody>
      </p:sp>
      <p:sp>
        <p:nvSpPr>
          <p:cNvPr id="10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TW" dirty="0" smtClean="0"/>
              <a:t>Given </a:t>
            </a:r>
            <a:r>
              <a:rPr kumimoji="0" lang="en-US" altLang="zh-TW" b="1" i="1" dirty="0" smtClean="0"/>
              <a:t>n</a:t>
            </a:r>
            <a:r>
              <a:rPr kumimoji="0" lang="en-US" altLang="zh-TW" dirty="0" smtClean="0"/>
              <a:t> objects</a:t>
            </a:r>
          </a:p>
          <a:p>
            <a:pPr lvl="1"/>
            <a:r>
              <a:rPr kumimoji="0" lang="en-US" altLang="zh-TW" dirty="0" smtClean="0"/>
              <a:t>Each object has a value (profit), </a:t>
            </a:r>
            <a:r>
              <a:rPr kumimoji="0" lang="en-US" altLang="zh-TW" b="1" i="1" dirty="0" smtClean="0"/>
              <a:t>p</a:t>
            </a:r>
            <a:r>
              <a:rPr kumimoji="0" lang="en-US" altLang="zh-TW" b="1" i="1" baseline="-25000" dirty="0" smtClean="0"/>
              <a:t>i</a:t>
            </a:r>
            <a:r>
              <a:rPr kumimoji="0" lang="en-US" altLang="zh-TW" dirty="0" smtClean="0"/>
              <a:t> and a weight </a:t>
            </a:r>
            <a:r>
              <a:rPr kumimoji="0" lang="en-US" altLang="zh-TW" b="1" i="1" dirty="0" err="1" smtClean="0"/>
              <a:t>w</a:t>
            </a:r>
            <a:r>
              <a:rPr kumimoji="0" lang="en-US" altLang="zh-TW" b="1" i="1" baseline="-25000" dirty="0" err="1" smtClean="0"/>
              <a:t>i</a:t>
            </a:r>
            <a:r>
              <a:rPr kumimoji="0" lang="en-US" altLang="zh-TW" dirty="0" smtClean="0"/>
              <a:t>.</a:t>
            </a:r>
          </a:p>
          <a:p>
            <a:pPr lvl="1"/>
            <a:r>
              <a:rPr kumimoji="0" lang="en-US" altLang="zh-TW" dirty="0" smtClean="0"/>
              <a:t>A knapsack can only carry weight </a:t>
            </a:r>
            <a:r>
              <a:rPr kumimoji="0" lang="en-US" altLang="zh-TW" b="1" i="1" dirty="0" smtClean="0"/>
              <a:t>m</a:t>
            </a:r>
          </a:p>
          <a:p>
            <a:pPr lvl="1"/>
            <a:r>
              <a:rPr kumimoji="0" lang="en-US" altLang="zh-TW" dirty="0" smtClean="0"/>
              <a:t>Maximize the value of the stuff in the knapsack.</a:t>
            </a:r>
          </a:p>
          <a:p>
            <a:r>
              <a:rPr kumimoji="0" lang="en-US" altLang="zh-TW" dirty="0" smtClean="0"/>
              <a:t>Here we assume that the objects can be split into pieces and carry a portion </a:t>
            </a:r>
            <a:r>
              <a:rPr kumimoji="0" lang="en-US" altLang="zh-TW" b="1" i="1" dirty="0" smtClean="0"/>
              <a:t>x</a:t>
            </a:r>
            <a:r>
              <a:rPr kumimoji="0" lang="en-US" altLang="zh-TW" b="1" i="1" baseline="-25000" dirty="0" smtClean="0"/>
              <a:t>i</a:t>
            </a:r>
            <a:r>
              <a:rPr kumimoji="0" lang="en-US" altLang="zh-TW" dirty="0" smtClean="0"/>
              <a:t> of object </a:t>
            </a:r>
            <a:r>
              <a:rPr kumimoji="0" lang="en-US" altLang="zh-TW" b="1" i="1" dirty="0" smtClean="0"/>
              <a:t>i</a:t>
            </a:r>
            <a:r>
              <a:rPr kumimoji="0" lang="en-US" altLang="zh-TW" dirty="0" smtClean="0"/>
              <a:t>. (</a:t>
            </a:r>
            <a:r>
              <a:rPr kumimoji="0" lang="en-US" altLang="zh-TW" i="1" dirty="0" smtClean="0"/>
              <a:t>i.e.</a:t>
            </a:r>
            <a:r>
              <a:rPr kumimoji="0" lang="en-US" altLang="zh-TW" dirty="0" smtClean="0"/>
              <a:t>, 0≦ </a:t>
            </a:r>
            <a:r>
              <a:rPr kumimoji="0" lang="en-US" altLang="zh-TW" b="1" i="1" dirty="0" smtClean="0"/>
              <a:t>x</a:t>
            </a:r>
            <a:r>
              <a:rPr kumimoji="0" lang="en-US" altLang="zh-TW" b="1" i="1" baseline="-25000" dirty="0" smtClean="0"/>
              <a:t>i</a:t>
            </a:r>
            <a:r>
              <a:rPr kumimoji="0" lang="en-US" altLang="zh-TW" dirty="0" smtClean="0"/>
              <a:t> ≦1)</a:t>
            </a:r>
          </a:p>
          <a:p>
            <a:endParaRPr lang="zh-TW" altLang="en-US" dirty="0" smtClean="0"/>
          </a:p>
        </p:txBody>
      </p:sp>
      <p:sp>
        <p:nvSpPr>
          <p:cNvPr id="103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81AB5-C649-4ACD-ABF0-3A25D2532C28}" type="slidenum">
              <a:rPr lang="en-US" altLang="zh-TW" smtClean="0"/>
              <a:pPr/>
              <a:t>4</a:t>
            </a:fld>
            <a:endParaRPr lang="en-US" altLang="zh-TW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85447"/>
              </p:ext>
            </p:extLst>
          </p:nvPr>
        </p:nvGraphicFramePr>
        <p:xfrm>
          <a:off x="2889993" y="4352470"/>
          <a:ext cx="134937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方程式" r:id="rId3" imgW="469800" imgH="431640" progId="Equation.3">
                  <p:embed/>
                </p:oleObj>
              </mc:Choice>
              <mc:Fallback>
                <p:oleObj name="方程式" r:id="rId3" imgW="46980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93" y="4352470"/>
                        <a:ext cx="1349375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167019"/>
              </p:ext>
            </p:extLst>
          </p:nvPr>
        </p:nvGraphicFramePr>
        <p:xfrm>
          <a:off x="5833219" y="4371520"/>
          <a:ext cx="20574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方程式" r:id="rId5" imgW="736560" imgH="431640" progId="Equation.3">
                  <p:embed/>
                </p:oleObj>
              </mc:Choice>
              <mc:Fallback>
                <p:oleObj name="方程式" r:id="rId5" imgW="736560" imgH="431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219" y="4371520"/>
                        <a:ext cx="205740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文字方塊 7"/>
          <p:cNvSpPr txBox="1">
            <a:spLocks noChangeArrowheads="1"/>
          </p:cNvSpPr>
          <p:nvPr/>
        </p:nvSpPr>
        <p:spPr bwMode="auto">
          <a:xfrm>
            <a:off x="2244725" y="4698545"/>
            <a:ext cx="7825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/>
              <a:t>max</a:t>
            </a:r>
            <a:endParaRPr lang="zh-TW" altLang="en-US" sz="2800" i="1"/>
          </a:p>
        </p:txBody>
      </p:sp>
      <p:sp>
        <p:nvSpPr>
          <p:cNvPr id="1034" name="文字方塊 8"/>
          <p:cNvSpPr txBox="1">
            <a:spLocks noChangeArrowheads="1"/>
          </p:cNvSpPr>
          <p:nvPr/>
        </p:nvSpPr>
        <p:spPr bwMode="auto">
          <a:xfrm>
            <a:off x="4419599" y="4676321"/>
            <a:ext cx="1568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dirty="0"/>
              <a:t>subject to</a:t>
            </a:r>
            <a:endParaRPr lang="zh-TW" altLang="en-US" sz="28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545740"/>
              </p:ext>
            </p:extLst>
          </p:nvPr>
        </p:nvGraphicFramePr>
        <p:xfrm>
          <a:off x="8650238" y="4654095"/>
          <a:ext cx="16684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方程式" r:id="rId7" imgW="596880" imgH="228600" progId="Equation.3">
                  <p:embed/>
                </p:oleObj>
              </mc:Choice>
              <mc:Fallback>
                <p:oleObj name="方程式" r:id="rId7" imgW="596880" imgH="2286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238" y="4654095"/>
                        <a:ext cx="1668463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文字方塊 10"/>
          <p:cNvSpPr txBox="1">
            <a:spLocks noChangeArrowheads="1"/>
          </p:cNvSpPr>
          <p:nvPr/>
        </p:nvSpPr>
        <p:spPr bwMode="auto">
          <a:xfrm>
            <a:off x="7924800" y="4676321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/>
              <a:t>and</a:t>
            </a:r>
            <a:endParaRPr lang="zh-TW" altLang="en-US" sz="2800"/>
          </a:p>
        </p:txBody>
      </p:sp>
      <p:sp>
        <p:nvSpPr>
          <p:cNvPr id="2" name="矩形 1"/>
          <p:cNvSpPr/>
          <p:nvPr/>
        </p:nvSpPr>
        <p:spPr>
          <a:xfrm>
            <a:off x="2002971" y="4371521"/>
            <a:ext cx="8586652" cy="12207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48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5D453-3943-412A-BCB2-D263C9E31971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Computing the Bound </a:t>
            </a:r>
          </a:p>
        </p:txBody>
      </p:sp>
      <p:graphicFrame>
        <p:nvGraphicFramePr>
          <p:cNvPr id="2461699" name="Object 3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927649" y="3573016"/>
          <a:ext cx="69310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方程式" r:id="rId3" imgW="2895480" imgH="241200" progId="Equation.3">
                  <p:embed/>
                </p:oleObj>
              </mc:Choice>
              <mc:Fallback>
                <p:oleObj name="方程式" r:id="rId3" imgW="2895480" imgH="241200" progId="Equation.3">
                  <p:embed/>
                  <p:pic>
                    <p:nvPicPr>
                      <p:cNvPr id="2461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9" y="3573016"/>
                        <a:ext cx="69310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0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77454203"/>
              </p:ext>
            </p:extLst>
          </p:nvPr>
        </p:nvGraphicFramePr>
        <p:xfrm>
          <a:off x="3991274" y="1745011"/>
          <a:ext cx="14668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方程式" r:id="rId5" imgW="609480" imgH="444240" progId="Equation.3">
                  <p:embed/>
                </p:oleObj>
              </mc:Choice>
              <mc:Fallback>
                <p:oleObj name="方程式" r:id="rId5" imgW="609480" imgH="444240" progId="Equation.3">
                  <p:embed/>
                  <p:pic>
                    <p:nvPicPr>
                      <p:cNvPr id="2461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74" y="1745011"/>
                        <a:ext cx="14668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1" name="Object 5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2165648" y="2818955"/>
          <a:ext cx="67818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方程式" r:id="rId7" imgW="2806560" imgH="444240" progId="Equation.3">
                  <p:embed/>
                </p:oleObj>
              </mc:Choice>
              <mc:Fallback>
                <p:oleObj name="方程式" r:id="rId7" imgW="2806560" imgH="444240" progId="Equation.3">
                  <p:embed/>
                  <p:pic>
                    <p:nvPicPr>
                      <p:cNvPr id="2461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648" y="2818955"/>
                        <a:ext cx="6781800" cy="1074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2" name="Object 6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018137" y="4103242"/>
          <a:ext cx="441483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方程式" r:id="rId9" imgW="1828800" imgH="241200" progId="Equation.3">
                  <p:embed/>
                </p:oleObj>
              </mc:Choice>
              <mc:Fallback>
                <p:oleObj name="方程式" r:id="rId9" imgW="1828800" imgH="241200" progId="Equation.3">
                  <p:embed/>
                  <p:pic>
                    <p:nvPicPr>
                      <p:cNvPr id="2461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37" y="4103242"/>
                        <a:ext cx="441483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3" name="Object 7"/>
          <p:cNvGraphicFramePr>
            <a:graphicFrameLocks noChangeAspect="1"/>
          </p:cNvGraphicFramePr>
          <p:nvPr>
            <p:extLst/>
          </p:nvPr>
        </p:nvGraphicFramePr>
        <p:xfrm>
          <a:off x="2897487" y="4641405"/>
          <a:ext cx="35194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方程式" r:id="rId11" imgW="1422360" imgH="241200" progId="Equation.3">
                  <p:embed/>
                </p:oleObj>
              </mc:Choice>
              <mc:Fallback>
                <p:oleObj name="方程式" r:id="rId11" imgW="1422360" imgH="241200" progId="Equation.3">
                  <p:embed/>
                  <p:pic>
                    <p:nvPicPr>
                      <p:cNvPr id="2461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487" y="4641405"/>
                        <a:ext cx="35194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4" name="Object 8"/>
          <p:cNvGraphicFramePr>
            <a:graphicFrameLocks noChangeAspect="1"/>
          </p:cNvGraphicFramePr>
          <p:nvPr>
            <p:extLst/>
          </p:nvPr>
        </p:nvGraphicFramePr>
        <p:xfrm>
          <a:off x="2911774" y="5170042"/>
          <a:ext cx="27352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方程式" r:id="rId13" imgW="1104840" imgH="241200" progId="Equation.3">
                  <p:embed/>
                </p:oleObj>
              </mc:Choice>
              <mc:Fallback>
                <p:oleObj name="方程式" r:id="rId13" imgW="1104840" imgH="241200" progId="Equation.3">
                  <p:embed/>
                  <p:pic>
                    <p:nvPicPr>
                      <p:cNvPr id="2461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774" y="5170042"/>
                        <a:ext cx="2735263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05424"/>
              </p:ext>
            </p:extLst>
          </p:nvPr>
        </p:nvGraphicFramePr>
        <p:xfrm>
          <a:off x="5515274" y="2038698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方程式" r:id="rId15" imgW="774360" imgH="203040" progId="Equation.3">
                  <p:embed/>
                </p:oleObj>
              </mc:Choice>
              <mc:Fallback>
                <p:oleObj name="方程式" r:id="rId15" imgW="774360" imgH="203040" progId="Equation.3">
                  <p:embed/>
                  <p:pic>
                    <p:nvPicPr>
                      <p:cNvPr id="2461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274" y="2038698"/>
                        <a:ext cx="19177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519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1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1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1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1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3C8661-A7F9-4ABE-9155-1AA4354AF54A}" type="slidenum">
              <a:rPr lang="en-US" altLang="zh-TW" smtClean="0"/>
              <a:pPr/>
              <a:t>41</a:t>
            </a:fld>
            <a:endParaRPr lang="en-US" altLang="zh-TW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Heapfy</a:t>
            </a:r>
            <a:r>
              <a:rPr lang="en-US" altLang="zh-TW" dirty="0" smtClean="0"/>
              <a:t> – An Example </a:t>
            </a:r>
          </a:p>
        </p:txBody>
      </p:sp>
      <p:sp>
        <p:nvSpPr>
          <p:cNvPr id="2462723" name="Oval 3"/>
          <p:cNvSpPr>
            <a:spLocks noChangeArrowheads="1"/>
          </p:cNvSpPr>
          <p:nvPr/>
        </p:nvSpPr>
        <p:spPr bwMode="auto">
          <a:xfrm>
            <a:off x="5808664" y="1844676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35</a:t>
            </a:r>
          </a:p>
        </p:txBody>
      </p:sp>
      <p:sp>
        <p:nvSpPr>
          <p:cNvPr id="2462724" name="Oval 4"/>
          <p:cNvSpPr>
            <a:spLocks noChangeArrowheads="1"/>
          </p:cNvSpPr>
          <p:nvPr/>
        </p:nvSpPr>
        <p:spPr bwMode="auto">
          <a:xfrm>
            <a:off x="4441826" y="2925764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40</a:t>
            </a:r>
          </a:p>
        </p:txBody>
      </p:sp>
      <p:sp>
        <p:nvSpPr>
          <p:cNvPr id="2462725" name="Oval 5"/>
          <p:cNvSpPr>
            <a:spLocks noChangeArrowheads="1"/>
          </p:cNvSpPr>
          <p:nvPr/>
        </p:nvSpPr>
        <p:spPr bwMode="auto">
          <a:xfrm>
            <a:off x="7319964" y="2852739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20</a:t>
            </a:r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3505201" y="3789364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30</a:t>
            </a:r>
          </a:p>
        </p:txBody>
      </p:sp>
      <p:sp>
        <p:nvSpPr>
          <p:cNvPr id="2462727" name="Oval 7"/>
          <p:cNvSpPr>
            <a:spLocks noChangeArrowheads="1"/>
          </p:cNvSpPr>
          <p:nvPr/>
        </p:nvSpPr>
        <p:spPr bwMode="auto">
          <a:xfrm>
            <a:off x="5376864" y="3789364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25</a:t>
            </a:r>
          </a:p>
        </p:txBody>
      </p:sp>
      <p:sp>
        <p:nvSpPr>
          <p:cNvPr id="2462728" name="Oval 8"/>
          <p:cNvSpPr>
            <a:spLocks noChangeArrowheads="1"/>
          </p:cNvSpPr>
          <p:nvPr/>
        </p:nvSpPr>
        <p:spPr bwMode="auto">
          <a:xfrm>
            <a:off x="6743701" y="3789364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15</a:t>
            </a: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8185151" y="3789364"/>
            <a:ext cx="504825" cy="5048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2400"/>
              <a:t>28</a:t>
            </a:r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 flipH="1">
            <a:off x="4729164" y="2349501"/>
            <a:ext cx="1368425" cy="5762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>
            <a:off x="6097588" y="2349500"/>
            <a:ext cx="1511300" cy="50323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 flipH="1">
            <a:off x="6961188" y="3357563"/>
            <a:ext cx="647700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7608889" y="3357563"/>
            <a:ext cx="720725" cy="4318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4657725" y="3429001"/>
            <a:ext cx="863600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 flipH="1">
            <a:off x="3721101" y="3429001"/>
            <a:ext cx="936625" cy="360363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5448300" y="1844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1</a:t>
            </a:r>
          </a:p>
        </p:txBody>
      </p:sp>
      <p:sp>
        <p:nvSpPr>
          <p:cNvPr id="46099" name="Text Box 17"/>
          <p:cNvSpPr txBox="1">
            <a:spLocks noChangeArrowheads="1"/>
          </p:cNvSpPr>
          <p:nvPr/>
        </p:nvSpPr>
        <p:spPr bwMode="auto">
          <a:xfrm>
            <a:off x="3143250" y="3716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4</a:t>
            </a:r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5016500" y="3716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5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6383338" y="3716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6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4008438" y="2852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2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7824788" y="37163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7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7032625" y="2852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2400"/>
              <a:t>3</a:t>
            </a:r>
          </a:p>
        </p:txBody>
      </p:sp>
      <p:sp>
        <p:nvSpPr>
          <p:cNvPr id="2462743" name="AutoShape 23"/>
          <p:cNvSpPr>
            <a:spLocks noChangeArrowheads="1"/>
          </p:cNvSpPr>
          <p:nvPr/>
        </p:nvSpPr>
        <p:spPr bwMode="auto">
          <a:xfrm>
            <a:off x="1774826" y="3860801"/>
            <a:ext cx="1008063" cy="360363"/>
          </a:xfrm>
          <a:prstGeom prst="rightArrow">
            <a:avLst>
              <a:gd name="adj1" fmla="val 50000"/>
              <a:gd name="adj2" fmla="val 69934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62744" name="Oval 24"/>
          <p:cNvSpPr>
            <a:spLocks noChangeArrowheads="1"/>
          </p:cNvSpPr>
          <p:nvPr/>
        </p:nvSpPr>
        <p:spPr bwMode="auto">
          <a:xfrm>
            <a:off x="5376863" y="3788569"/>
            <a:ext cx="504825" cy="5048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62745" name="Oval 25"/>
          <p:cNvSpPr>
            <a:spLocks noChangeArrowheads="1"/>
          </p:cNvSpPr>
          <p:nvPr/>
        </p:nvSpPr>
        <p:spPr bwMode="auto">
          <a:xfrm>
            <a:off x="6734176" y="3779838"/>
            <a:ext cx="504825" cy="5048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62746" name="Oval 26"/>
          <p:cNvSpPr>
            <a:spLocks noChangeArrowheads="1"/>
          </p:cNvSpPr>
          <p:nvPr/>
        </p:nvSpPr>
        <p:spPr bwMode="auto">
          <a:xfrm>
            <a:off x="7319963" y="2852738"/>
            <a:ext cx="504825" cy="50482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43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6.93642E-7 L 0.00017 -0.12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462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2462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07669 0.125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627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1.85185E-6 L -0.07669 -0.125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62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6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462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23 L -0.05052 0.1377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62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0.00116 L 0.04765 -0.136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62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12046 L 0.00017 -0.2672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627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6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2462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6 -0.13634 L -0.07669 -0.28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462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12435 0.1472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462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34 0.14722 L 0.07344 0.2847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462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2 0.13773 L 0.00092 -0.000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4627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23" grpId="0" animBg="1"/>
      <p:bldP spid="2462723" grpId="1" animBg="1"/>
      <p:bldP spid="2462724" grpId="0" animBg="1"/>
      <p:bldP spid="2462725" grpId="0" animBg="1"/>
      <p:bldP spid="2462725" grpId="1" animBg="1"/>
      <p:bldP spid="2462727" grpId="0" animBg="1"/>
      <p:bldP spid="2462728" grpId="0" animBg="1"/>
      <p:bldP spid="2462728" grpId="1" animBg="1"/>
      <p:bldP spid="2462743" grpId="0" animBg="1"/>
      <p:bldP spid="2462743" grpId="1" animBg="1"/>
      <p:bldP spid="2462743" grpId="2" animBg="1"/>
      <p:bldP spid="2462744" grpId="0" animBg="1"/>
      <p:bldP spid="2462744" grpId="1" animBg="1"/>
      <p:bldP spid="2462745" grpId="0" animBg="1"/>
      <p:bldP spid="2462745" grpId="1" animBg="1"/>
      <p:bldP spid="2462746" grpId="0" animBg="1"/>
      <p:bldP spid="246274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 smtClean="0"/>
              <a:t>Heapify</a:t>
            </a:r>
            <a:r>
              <a:rPr lang="en-US" altLang="zh-TW" dirty="0" smtClean="0"/>
              <a:t> – Analysis 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B588B5-63B2-4C60-8FB3-ED6058D0E0EB}" type="slidenum">
              <a:rPr lang="en-US" altLang="zh-TW" smtClean="0"/>
              <a:pPr/>
              <a:t>42</a:t>
            </a:fld>
            <a:endParaRPr lang="en-US" altLang="zh-TW" smtClean="0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4579" y="1730535"/>
            <a:ext cx="8187621" cy="102441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dirty="0"/>
              <a:t>Compute the time tightly, we count it level by level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dirty="0"/>
              <a:t>worst case number of iterations for a node at level </a:t>
            </a:r>
            <a:r>
              <a:rPr lang="en-US" altLang="zh-TW" b="1" i="1" dirty="0" err="1"/>
              <a:t>i</a:t>
            </a:r>
            <a:r>
              <a:rPr lang="en-US" altLang="zh-TW" dirty="0"/>
              <a:t> is </a:t>
            </a:r>
            <a:r>
              <a:rPr lang="en-US" altLang="zh-TW" b="1" i="1" dirty="0"/>
              <a:t>h</a:t>
            </a:r>
            <a:r>
              <a:rPr lang="en-US" altLang="zh-TW" i="1" dirty="0"/>
              <a:t>-</a:t>
            </a:r>
            <a:r>
              <a:rPr lang="en-US" altLang="zh-TW" b="1" i="1" dirty="0" err="1"/>
              <a:t>i</a:t>
            </a:r>
            <a:r>
              <a:rPr lang="en-US" altLang="zh-TW" dirty="0"/>
              <a:t>, where </a:t>
            </a:r>
            <a:r>
              <a:rPr lang="en-US" altLang="zh-TW" b="1" i="1" dirty="0"/>
              <a:t>h</a:t>
            </a:r>
            <a:r>
              <a:rPr lang="en-US" altLang="zh-TW" dirty="0"/>
              <a:t> is the height of the heap</a:t>
            </a:r>
          </a:p>
        </p:txBody>
      </p:sp>
      <p:graphicFrame>
        <p:nvGraphicFramePr>
          <p:cNvPr id="246374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375133654"/>
              </p:ext>
            </p:extLst>
          </p:nvPr>
        </p:nvGraphicFramePr>
        <p:xfrm>
          <a:off x="8087496" y="3206750"/>
          <a:ext cx="289401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方程式" r:id="rId3" imgW="1130040" imgH="444240" progId="Equation.3">
                  <p:embed/>
                </p:oleObj>
              </mc:Choice>
              <mc:Fallback>
                <p:oleObj name="方程式" r:id="rId3" imgW="1130040" imgH="444240" progId="Equation.3">
                  <p:embed/>
                  <p:pic>
                    <p:nvPicPr>
                      <p:cNvPr id="2463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496" y="3206750"/>
                        <a:ext cx="2894012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746" name="AutoShape 2"/>
          <p:cNvSpPr>
            <a:spLocks noChangeArrowheads="1"/>
          </p:cNvSpPr>
          <p:nvPr/>
        </p:nvSpPr>
        <p:spPr bwMode="auto">
          <a:xfrm rot="10800000">
            <a:off x="2447108" y="5334000"/>
            <a:ext cx="4038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81 w 21600"/>
              <a:gd name="T13" fmla="*/ 3681 h 21600"/>
              <a:gd name="T14" fmla="*/ 17919 w 21600"/>
              <a:gd name="T15" fmla="*/ 1791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61" y="21600"/>
                </a:lnTo>
                <a:lnTo>
                  <a:pt x="1783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99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18508" y="3124200"/>
            <a:ext cx="381000" cy="2209800"/>
            <a:chOff x="240" y="2016"/>
            <a:chExt cx="240" cy="1584"/>
          </a:xfrm>
        </p:grpSpPr>
        <p:sp>
          <p:nvSpPr>
            <p:cNvPr id="5148" name="Line 7"/>
            <p:cNvSpPr>
              <a:spLocks noChangeShapeType="1"/>
            </p:cNvSpPr>
            <p:nvPr/>
          </p:nvSpPr>
          <p:spPr bwMode="auto">
            <a:xfrm>
              <a:off x="336" y="201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8"/>
            <p:cNvSpPr>
              <a:spLocks noChangeShapeType="1"/>
            </p:cNvSpPr>
            <p:nvPr/>
          </p:nvSpPr>
          <p:spPr bwMode="auto">
            <a:xfrm>
              <a:off x="336" y="360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9"/>
            <p:cNvSpPr>
              <a:spLocks noChangeShapeType="1"/>
            </p:cNvSpPr>
            <p:nvPr/>
          </p:nvSpPr>
          <p:spPr bwMode="auto">
            <a:xfrm>
              <a:off x="384" y="201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0"/>
            <p:cNvSpPr>
              <a:spLocks noChangeShapeType="1"/>
            </p:cNvSpPr>
            <p:nvPr/>
          </p:nvSpPr>
          <p:spPr bwMode="auto">
            <a:xfrm>
              <a:off x="384" y="297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Text Box 11"/>
            <p:cNvSpPr txBox="1">
              <a:spLocks noChangeArrowheads="1"/>
            </p:cNvSpPr>
            <p:nvPr/>
          </p:nvSpPr>
          <p:spPr bwMode="auto">
            <a:xfrm>
              <a:off x="240" y="2592"/>
              <a:ext cx="18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 i="1"/>
                <a:t>i</a:t>
              </a:r>
              <a:endParaRPr lang="en-US" altLang="zh-TW" sz="320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38108" y="3124200"/>
            <a:ext cx="1295400" cy="3352800"/>
            <a:chOff x="2496" y="2064"/>
            <a:chExt cx="816" cy="2256"/>
          </a:xfrm>
        </p:grpSpPr>
        <p:sp>
          <p:nvSpPr>
            <p:cNvPr id="5143" name="Line 13"/>
            <p:cNvSpPr>
              <a:spLocks noChangeShapeType="1"/>
            </p:cNvSpPr>
            <p:nvPr/>
          </p:nvSpPr>
          <p:spPr bwMode="auto">
            <a:xfrm>
              <a:off x="2784" y="20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14"/>
            <p:cNvSpPr>
              <a:spLocks noChangeShapeType="1"/>
            </p:cNvSpPr>
            <p:nvPr/>
          </p:nvSpPr>
          <p:spPr bwMode="auto">
            <a:xfrm>
              <a:off x="2784" y="432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15"/>
            <p:cNvSpPr>
              <a:spLocks noChangeShapeType="1"/>
            </p:cNvSpPr>
            <p:nvPr/>
          </p:nvSpPr>
          <p:spPr bwMode="auto">
            <a:xfrm>
              <a:off x="2832" y="2064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16"/>
            <p:cNvSpPr>
              <a:spLocks noChangeShapeType="1"/>
            </p:cNvSpPr>
            <p:nvPr/>
          </p:nvSpPr>
          <p:spPr bwMode="auto">
            <a:xfrm>
              <a:off x="2832" y="3431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Text Box 17"/>
            <p:cNvSpPr txBox="1">
              <a:spLocks noChangeArrowheads="1"/>
            </p:cNvSpPr>
            <p:nvPr/>
          </p:nvSpPr>
          <p:spPr bwMode="auto">
            <a:xfrm>
              <a:off x="2496" y="2976"/>
              <a:ext cx="816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TW" sz="2800" dirty="0">
                  <a:sym typeface="Symbol" pitchFamily="18" charset="2"/>
                </a:rPr>
                <a:t>log </a:t>
              </a:r>
              <a:r>
                <a:rPr kumimoji="1" lang="en-US" altLang="zh-TW" sz="2800" i="1" dirty="0">
                  <a:sym typeface="Symbol" pitchFamily="18" charset="2"/>
                </a:rPr>
                <a:t>n</a:t>
              </a:r>
              <a:r>
                <a:rPr kumimoji="1" lang="en-US" altLang="zh-TW" sz="2800" dirty="0">
                  <a:sym typeface="Symbol" pitchFamily="18" charset="2"/>
                </a:rPr>
                <a:t></a:t>
              </a:r>
            </a:p>
          </p:txBody>
        </p:sp>
      </p:grpSp>
      <p:sp>
        <p:nvSpPr>
          <p:cNvPr id="5130" name="AutoShape 18"/>
          <p:cNvSpPr>
            <a:spLocks noChangeArrowheads="1"/>
          </p:cNvSpPr>
          <p:nvPr/>
        </p:nvSpPr>
        <p:spPr bwMode="auto">
          <a:xfrm>
            <a:off x="2447108" y="3200400"/>
            <a:ext cx="4038600" cy="32766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2463763" name="Oval 19"/>
          <p:cNvSpPr>
            <a:spLocks noChangeArrowheads="1"/>
          </p:cNvSpPr>
          <p:nvPr/>
        </p:nvSpPr>
        <p:spPr bwMode="auto">
          <a:xfrm>
            <a:off x="4809308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99708" y="5257800"/>
            <a:ext cx="1524000" cy="1371600"/>
            <a:chOff x="1488" y="3312"/>
            <a:chExt cx="960" cy="864"/>
          </a:xfrm>
        </p:grpSpPr>
        <p:sp>
          <p:nvSpPr>
            <p:cNvPr id="5140" name="AutoShape 21"/>
            <p:cNvSpPr>
              <a:spLocks noChangeArrowheads="1"/>
            </p:cNvSpPr>
            <p:nvPr/>
          </p:nvSpPr>
          <p:spPr bwMode="auto">
            <a:xfrm>
              <a:off x="1488" y="3312"/>
              <a:ext cx="960" cy="76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5141" name="Oval 22"/>
            <p:cNvSpPr>
              <a:spLocks noChangeArrowheads="1"/>
            </p:cNvSpPr>
            <p:nvPr/>
          </p:nvSpPr>
          <p:spPr bwMode="auto">
            <a:xfrm>
              <a:off x="1680" y="39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5142" name="Freeform 23"/>
            <p:cNvSpPr>
              <a:spLocks/>
            </p:cNvSpPr>
            <p:nvPr/>
          </p:nvSpPr>
          <p:spPr bwMode="auto">
            <a:xfrm>
              <a:off x="1736" y="3408"/>
              <a:ext cx="312" cy="576"/>
            </a:xfrm>
            <a:custGeom>
              <a:avLst/>
              <a:gdLst>
                <a:gd name="T0" fmla="*/ 232 w 312"/>
                <a:gd name="T1" fmla="*/ 0 h 576"/>
                <a:gd name="T2" fmla="*/ 280 w 312"/>
                <a:gd name="T3" fmla="*/ 192 h 576"/>
                <a:gd name="T4" fmla="*/ 40 w 312"/>
                <a:gd name="T5" fmla="*/ 336 h 576"/>
                <a:gd name="T6" fmla="*/ 40 w 312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576"/>
                <a:gd name="T14" fmla="*/ 312 w 312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576">
                  <a:moveTo>
                    <a:pt x="232" y="0"/>
                  </a:moveTo>
                  <a:cubicBezTo>
                    <a:pt x="272" y="68"/>
                    <a:pt x="312" y="136"/>
                    <a:pt x="280" y="192"/>
                  </a:cubicBezTo>
                  <a:cubicBezTo>
                    <a:pt x="248" y="248"/>
                    <a:pt x="80" y="272"/>
                    <a:pt x="40" y="336"/>
                  </a:cubicBezTo>
                  <a:cubicBezTo>
                    <a:pt x="0" y="400"/>
                    <a:pt x="20" y="488"/>
                    <a:pt x="40" y="57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485709" y="5334000"/>
            <a:ext cx="517525" cy="1143000"/>
            <a:chOff x="2928" y="3360"/>
            <a:chExt cx="326" cy="720"/>
          </a:xfrm>
        </p:grpSpPr>
        <p:sp>
          <p:nvSpPr>
            <p:cNvPr id="5135" name="Text Box 25"/>
            <p:cNvSpPr txBox="1">
              <a:spLocks noChangeArrowheads="1"/>
            </p:cNvSpPr>
            <p:nvPr/>
          </p:nvSpPr>
          <p:spPr bwMode="auto">
            <a:xfrm>
              <a:off x="3024" y="3552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200"/>
                <a:t>?</a:t>
              </a:r>
            </a:p>
          </p:txBody>
        </p:sp>
        <p:grpSp>
          <p:nvGrpSpPr>
            <p:cNvPr id="5136" name="Group 26"/>
            <p:cNvGrpSpPr>
              <a:grpSpLocks/>
            </p:cNvGrpSpPr>
            <p:nvPr/>
          </p:nvGrpSpPr>
          <p:grpSpPr bwMode="auto">
            <a:xfrm>
              <a:off x="2928" y="3360"/>
              <a:ext cx="144" cy="720"/>
              <a:chOff x="3168" y="3360"/>
              <a:chExt cx="144" cy="720"/>
            </a:xfrm>
          </p:grpSpPr>
          <p:sp>
            <p:nvSpPr>
              <p:cNvPr id="5137" name="Line 27"/>
              <p:cNvSpPr>
                <a:spLocks noChangeShapeType="1"/>
              </p:cNvSpPr>
              <p:nvPr/>
            </p:nvSpPr>
            <p:spPr bwMode="auto">
              <a:xfrm>
                <a:off x="3168" y="336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8" name="Line 28"/>
              <p:cNvSpPr>
                <a:spLocks noChangeShapeType="1"/>
              </p:cNvSpPr>
              <p:nvPr/>
            </p:nvSpPr>
            <p:spPr bwMode="auto">
              <a:xfrm>
                <a:off x="3168" y="408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29"/>
              <p:cNvSpPr>
                <a:spLocks noChangeShapeType="1"/>
              </p:cNvSpPr>
              <p:nvPr/>
            </p:nvSpPr>
            <p:spPr bwMode="auto">
              <a:xfrm>
                <a:off x="3216" y="3360"/>
                <a:ext cx="0" cy="7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63774" name="AutoShape 30"/>
          <p:cNvSpPr>
            <a:spLocks noChangeArrowheads="1"/>
          </p:cNvSpPr>
          <p:nvPr/>
        </p:nvSpPr>
        <p:spPr bwMode="auto">
          <a:xfrm>
            <a:off x="7857308" y="5181600"/>
            <a:ext cx="1524000" cy="533400"/>
          </a:xfrm>
          <a:prstGeom prst="wedgeRectCallout">
            <a:avLst>
              <a:gd name="adj1" fmla="val -108958"/>
              <a:gd name="adj2" fmla="val 96130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en-US" altLang="zh-TW" sz="2800" dirty="0">
                <a:sym typeface="Symbol" pitchFamily="18" charset="2"/>
              </a:rPr>
              <a:t>log </a:t>
            </a:r>
            <a:r>
              <a:rPr kumimoji="1" lang="en-US" altLang="zh-TW" sz="2800" i="1" dirty="0">
                <a:sym typeface="Symbol" pitchFamily="18" charset="2"/>
              </a:rPr>
              <a:t>n</a:t>
            </a:r>
            <a:r>
              <a:rPr kumimoji="1" lang="en-US" altLang="zh-TW" sz="2800" dirty="0">
                <a:sym typeface="Symbol" pitchFamily="18" charset="2"/>
              </a:rPr>
              <a:t>-</a:t>
            </a:r>
            <a:r>
              <a:rPr kumimoji="1" lang="en-US" altLang="zh-TW" sz="2800" i="1" dirty="0">
                <a:sym typeface="Symbol" pitchFamily="18" charset="2"/>
              </a:rPr>
              <a:t>i</a:t>
            </a:r>
            <a:endParaRPr lang="en-US" altLang="zh-TW" sz="2800" i="1" dirty="0"/>
          </a:p>
        </p:txBody>
      </p:sp>
    </p:spTree>
    <p:extLst>
      <p:ext uri="{BB962C8B-B14F-4D97-AF65-F5344CB8AC3E}">
        <p14:creationId xmlns:p14="http://schemas.microsoft.com/office/powerpoint/2010/main" val="374458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6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46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6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746" grpId="0" animBg="1"/>
      <p:bldP spid="2463763" grpId="0" animBg="1"/>
      <p:bldP spid="24637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Bound </a:t>
            </a:r>
          </a:p>
        </p:txBody>
      </p:sp>
      <p:sp>
        <p:nvSpPr>
          <p:cNvPr id="615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8A009D-ABBD-46C8-A98A-BC062B8F8282}" type="slidenum">
              <a:rPr lang="en-US" altLang="zh-TW" smtClean="0"/>
              <a:pPr/>
              <a:t>43</a:t>
            </a:fld>
            <a:endParaRPr lang="en-US" altLang="zh-TW" smtClean="0"/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39419262"/>
              </p:ext>
            </p:extLst>
          </p:nvPr>
        </p:nvGraphicFramePr>
        <p:xfrm>
          <a:off x="2514600" y="1827213"/>
          <a:ext cx="2819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方程式" r:id="rId3" imgW="1130040" imgH="444240" progId="Equation.3">
                  <p:embed/>
                </p:oleObj>
              </mc:Choice>
              <mc:Fallback>
                <p:oleObj name="方程式" r:id="rId3" imgW="1130040" imgH="444240" progId="Equation.3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7213"/>
                        <a:ext cx="28194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772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0984630"/>
              </p:ext>
            </p:extLst>
          </p:nvPr>
        </p:nvGraphicFramePr>
        <p:xfrm>
          <a:off x="2514600" y="2932113"/>
          <a:ext cx="2438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方程式" r:id="rId5" imgW="965160" imgH="457200" progId="Equation.3">
                  <p:embed/>
                </p:oleObj>
              </mc:Choice>
              <mc:Fallback>
                <p:oleObj name="方程式" r:id="rId5" imgW="965160" imgH="457200" progId="Equation.3">
                  <p:embed/>
                  <p:pic>
                    <p:nvPicPr>
                      <p:cNvPr id="2464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932113"/>
                        <a:ext cx="24384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774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704452802"/>
              </p:ext>
            </p:extLst>
          </p:nvPr>
        </p:nvGraphicFramePr>
        <p:xfrm>
          <a:off x="2514600" y="3998913"/>
          <a:ext cx="26431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方程式" r:id="rId7" imgW="1054080" imgH="457200" progId="Equation.3">
                  <p:embed/>
                </p:oleObj>
              </mc:Choice>
              <mc:Fallback>
                <p:oleObj name="方程式" r:id="rId7" imgW="1054080" imgH="457200" progId="Equation.3">
                  <p:embed/>
                  <p:pic>
                    <p:nvPicPr>
                      <p:cNvPr id="2464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98913"/>
                        <a:ext cx="264318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4773" name="AutoShape 5"/>
          <p:cNvSpPr>
            <a:spLocks noChangeArrowheads="1"/>
          </p:cNvSpPr>
          <p:nvPr/>
        </p:nvSpPr>
        <p:spPr bwMode="auto">
          <a:xfrm>
            <a:off x="6629400" y="1524000"/>
            <a:ext cx="3505200" cy="2590800"/>
          </a:xfrm>
          <a:prstGeom prst="irregularSeal1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800" dirty="0"/>
              <a:t>Changing variables</a:t>
            </a:r>
          </a:p>
          <a:p>
            <a:pPr algn="ctr"/>
            <a:r>
              <a:rPr lang="en-US" altLang="zh-TW" sz="2800" i="1" dirty="0"/>
              <a:t>i</a:t>
            </a:r>
            <a:r>
              <a:rPr lang="en-US" altLang="zh-TW" sz="2800" dirty="0"/>
              <a:t>=</a:t>
            </a:r>
            <a:r>
              <a:rPr lang="en-US" altLang="zh-TW" sz="2800" dirty="0">
                <a:sym typeface="Symbol" pitchFamily="18" charset="2"/>
              </a:rPr>
              <a:t>log </a:t>
            </a:r>
            <a:r>
              <a:rPr lang="en-US" altLang="zh-TW" sz="2800" i="1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 - </a:t>
            </a:r>
            <a:r>
              <a:rPr lang="en-US" altLang="zh-TW" sz="2800" i="1" dirty="0">
                <a:sym typeface="Symbol" pitchFamily="18" charset="2"/>
              </a:rPr>
              <a:t>j</a:t>
            </a:r>
            <a:endParaRPr lang="en-US" altLang="zh-TW" sz="2800" i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53200" y="4648200"/>
            <a:ext cx="3200400" cy="1447800"/>
            <a:chOff x="3168" y="2928"/>
            <a:chExt cx="2016" cy="912"/>
          </a:xfrm>
          <a:solidFill>
            <a:srgbClr val="00B0F0"/>
          </a:solidFill>
        </p:grpSpPr>
        <p:sp>
          <p:nvSpPr>
            <p:cNvPr id="6157" name="AutoShape 8"/>
            <p:cNvSpPr>
              <a:spLocks noChangeArrowheads="1"/>
            </p:cNvSpPr>
            <p:nvPr/>
          </p:nvSpPr>
          <p:spPr bwMode="auto">
            <a:xfrm>
              <a:off x="3168" y="2928"/>
              <a:ext cx="2016" cy="912"/>
            </a:xfrm>
            <a:prstGeom prst="wedgeRoundRectCallout">
              <a:avLst>
                <a:gd name="adj1" fmla="val -78074"/>
                <a:gd name="adj2" fmla="val -71708"/>
                <a:gd name="adj3" fmla="val 16667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altLang="zh-TW">
                <a:solidFill>
                  <a:srgbClr val="FF0000"/>
                </a:solidFill>
              </a:endParaRPr>
            </a:p>
          </p:txBody>
        </p:sp>
        <p:graphicFrame>
          <p:nvGraphicFramePr>
            <p:cNvPr id="6151" name="Object 9"/>
            <p:cNvGraphicFramePr>
              <a:graphicFrameLocks noChangeAspect="1"/>
            </p:cNvGraphicFramePr>
            <p:nvPr/>
          </p:nvGraphicFramePr>
          <p:xfrm>
            <a:off x="3648" y="3024"/>
            <a:ext cx="1314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1" name="方程式" r:id="rId9" imgW="825480" imgH="457200" progId="Equation.3">
                    <p:embed/>
                  </p:oleObj>
                </mc:Choice>
                <mc:Fallback>
                  <p:oleObj name="方程式" r:id="rId9" imgW="825480" imgH="457200" progId="Equation.3">
                    <p:embed/>
                    <p:pic>
                      <p:nvPicPr>
                        <p:cNvPr id="615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24"/>
                          <a:ext cx="1314" cy="7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4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723454"/>
              </p:ext>
            </p:extLst>
          </p:nvPr>
        </p:nvGraphicFramePr>
        <p:xfrm>
          <a:off x="2514600" y="5191126"/>
          <a:ext cx="18621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方程式" r:id="rId11" imgW="711000" imgH="190440" progId="Equation.3">
                  <p:embed/>
                </p:oleObj>
              </mc:Choice>
              <mc:Fallback>
                <p:oleObj name="方程式" r:id="rId11" imgW="711000" imgH="190440" progId="Equation.3">
                  <p:embed/>
                  <p:pic>
                    <p:nvPicPr>
                      <p:cNvPr id="2464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91126"/>
                        <a:ext cx="1862138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29776"/>
              </p:ext>
            </p:extLst>
          </p:nvPr>
        </p:nvGraphicFramePr>
        <p:xfrm>
          <a:off x="2514600" y="5932487"/>
          <a:ext cx="2379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方程式" r:id="rId13" imgW="1002960" imgH="203040" progId="Equation.3">
                  <p:embed/>
                </p:oleObj>
              </mc:Choice>
              <mc:Fallback>
                <p:oleObj name="方程式" r:id="rId13" imgW="1002960" imgH="203040" progId="Equation.3">
                  <p:embed/>
                  <p:pic>
                    <p:nvPicPr>
                      <p:cNvPr id="2464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32487"/>
                        <a:ext cx="237966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6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4647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46477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6477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46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6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46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6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64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64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6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464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46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6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6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4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4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6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6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6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6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7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Knapsack Example</a:t>
            </a:r>
            <a:endParaRPr lang="zh-TW" altLang="en-US" dirty="0" smtClean="0"/>
          </a:p>
        </p:txBody>
      </p:sp>
      <p:sp>
        <p:nvSpPr>
          <p:cNvPr id="12292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30C1D-48AE-4BB7-BA5F-78F3ACEEA5D6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90901" y="2438401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>
              <a:defRPr/>
            </a:pPr>
            <a:r>
              <a:rPr lang="en-US" altLang="zh-TW" sz="2800" b="0" dirty="0">
                <a:solidFill>
                  <a:srgbClr val="FF0000"/>
                </a:solidFill>
                <a:latin typeface="+mj-lt"/>
              </a:rPr>
              <a:t>3 objects: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5600700" y="2362200"/>
            <a:ext cx="762000" cy="7620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P:25</a:t>
            </a:r>
          </a:p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W:18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8191500" y="2362200"/>
            <a:ext cx="762000" cy="7620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</a:t>
            </a:r>
          </a:p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W:10</a:t>
            </a: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896100" y="2362200"/>
            <a:ext cx="762000" cy="7620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</a:t>
            </a:r>
          </a:p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W:15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3086101" y="3808413"/>
            <a:ext cx="19078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1 knapsack: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5524500" y="3733800"/>
            <a:ext cx="3581400" cy="7620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Capacity: 20</a:t>
            </a:r>
          </a:p>
        </p:txBody>
      </p:sp>
    </p:spTree>
    <p:extLst>
      <p:ext uri="{BB962C8B-B14F-4D97-AF65-F5344CB8AC3E}">
        <p14:creationId xmlns:p14="http://schemas.microsoft.com/office/powerpoint/2010/main" val="35924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Largest Profit</a:t>
            </a:r>
            <a:endParaRPr lang="zh-TW" altLang="en-US" smtClean="0"/>
          </a:p>
        </p:txBody>
      </p:sp>
      <p:sp>
        <p:nvSpPr>
          <p:cNvPr id="13316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62A6E-0CBA-4ED3-95C9-3819F3FACC20}" type="slidenum">
              <a:rPr lang="en-US" altLang="zh-TW" smtClean="0"/>
              <a:pPr/>
              <a:t>6</a:t>
            </a:fld>
            <a:endParaRPr lang="en-US" altLang="zh-TW" smtClean="0"/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2430638" y="2055223"/>
            <a:ext cx="33528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P:25; W:18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2430638" y="3464923"/>
            <a:ext cx="1752600" cy="5334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P:15; W:10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430638" y="2741023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  <p:sp>
        <p:nvSpPr>
          <p:cNvPr id="13320" name="Rectangle 6"/>
          <p:cNvSpPr>
            <a:spLocks noChangeArrowheads="1"/>
          </p:cNvSpPr>
          <p:nvPr/>
        </p:nvSpPr>
        <p:spPr bwMode="auto">
          <a:xfrm>
            <a:off x="2430638" y="4341223"/>
            <a:ext cx="3581400" cy="533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Capacity: 20</a:t>
            </a:r>
          </a:p>
        </p:txBody>
      </p:sp>
      <p:sp>
        <p:nvSpPr>
          <p:cNvPr id="13322" name="Rectangle 8"/>
          <p:cNvSpPr>
            <a:spLocks noChangeArrowheads="1"/>
          </p:cNvSpPr>
          <p:nvPr/>
        </p:nvSpPr>
        <p:spPr bwMode="auto">
          <a:xfrm>
            <a:off x="2430638" y="4950823"/>
            <a:ext cx="33528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P:25; W:18</a:t>
            </a: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5783438" y="4950823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6012038" y="495082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6227576" y="3203134"/>
            <a:ext cx="4766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Solution = 1 * 25 + 2/15 * 24 = 28.2</a:t>
            </a:r>
          </a:p>
        </p:txBody>
      </p:sp>
    </p:spTree>
    <p:extLst>
      <p:ext uri="{BB962C8B-B14F-4D97-AF65-F5344CB8AC3E}">
        <p14:creationId xmlns:p14="http://schemas.microsoft.com/office/powerpoint/2010/main" val="37304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  <p:bldP spid="13318" grpId="0" animBg="1"/>
      <p:bldP spid="13319" grpId="0" animBg="1"/>
      <p:bldP spid="13320" grpId="0" animBg="1"/>
      <p:bldP spid="13322" grpId="0" animBg="1"/>
      <p:bldP spid="13323" grpId="0" animBg="1"/>
      <p:bldP spid="13324" grpId="0" animBg="1"/>
      <p:bldP spid="133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Least Weight </a:t>
            </a:r>
            <a:endParaRPr lang="zh-TW" altLang="en-US" smtClean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21F67-191B-4930-B1ED-C5A5C5509EE9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606040" y="2022566"/>
            <a:ext cx="33528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P:25; W:18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606040" y="3432266"/>
            <a:ext cx="1752600" cy="5334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P:15; W:10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606040" y="2708366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2606040" y="4308566"/>
            <a:ext cx="3581400" cy="533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Capacity: 20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4358640" y="4918166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6187440" y="491816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5854337" y="3023971"/>
            <a:ext cx="46891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Solution = 1 * 15 + 10/15 * 24 = 31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Better Select() …?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2606040" y="4918166"/>
            <a:ext cx="1752600" cy="5334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P:15; W:10</a:t>
            </a:r>
          </a:p>
        </p:txBody>
      </p:sp>
    </p:spTree>
    <p:extLst>
      <p:ext uri="{BB962C8B-B14F-4D97-AF65-F5344CB8AC3E}">
        <p14:creationId xmlns:p14="http://schemas.microsoft.com/office/powerpoint/2010/main" val="1414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animBg="1"/>
      <p:bldP spid="14344" grpId="0" animBg="1"/>
      <p:bldP spid="14346" grpId="0" animBg="1"/>
      <p:bldP spid="14347" grpId="0" animBg="1"/>
      <p:bldP spid="14348" grpId="0"/>
      <p:bldP spid="143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Largest </a:t>
            </a:r>
            <a:r>
              <a:rPr lang="en-US" altLang="zh-TW" i="1" smtClean="0"/>
              <a:t>p</a:t>
            </a:r>
            <a:r>
              <a:rPr lang="en-US" altLang="zh-TW" smtClean="0"/>
              <a:t>/</a:t>
            </a:r>
            <a:r>
              <a:rPr lang="en-US" altLang="zh-TW" i="1" smtClean="0"/>
              <a:t>w</a:t>
            </a:r>
            <a:endParaRPr lang="zh-TW" altLang="en-US" i="1" smtClean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F6443-8D3D-453A-A179-2C5AA7806C6C}" type="slidenum">
              <a:rPr lang="en-US" altLang="zh-TW" smtClean="0"/>
              <a:pPr/>
              <a:t>8</a:t>
            </a:fld>
            <a:endParaRPr lang="en-US" altLang="zh-TW" smtClean="0"/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547257" y="2079172"/>
            <a:ext cx="3352800" cy="5334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P:25; W:18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547257" y="3488872"/>
            <a:ext cx="1752600" cy="5334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P:15; W:10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2547257" y="2764972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6204858" y="210616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Helvetica" pitchFamily="34" charset="0"/>
              </a:rPr>
              <a:t>p/w = 1.39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6204857" y="2791960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Helvetica" pitchFamily="34" charset="0"/>
              </a:rPr>
              <a:t>p/w = 1.6</a:t>
            </a:r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6204857" y="3507922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  <a:latin typeface="Helvetica" pitchFamily="34" charset="0"/>
              </a:rPr>
              <a:t>p/w = 1.5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2547257" y="4365172"/>
            <a:ext cx="3581400" cy="533400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Capacity: 20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5138057" y="4974772"/>
            <a:ext cx="1752600" cy="5334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P:15; W:10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>
            <a:off x="6128657" y="4974772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15375" name="Text Box 13"/>
          <p:cNvSpPr txBox="1">
            <a:spLocks noChangeArrowheads="1"/>
          </p:cNvSpPr>
          <p:nvPr/>
        </p:nvSpPr>
        <p:spPr bwMode="auto">
          <a:xfrm>
            <a:off x="6352904" y="4288972"/>
            <a:ext cx="4633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Solution = 1 * 24 + 5/10 * 15 = 31.5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2547257" y="4974772"/>
            <a:ext cx="2590800" cy="5334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CC"/>
                </a:solidFill>
                <a:latin typeface="Helvetica" pitchFamily="34" charset="0"/>
              </a:rPr>
              <a:t>P:24; W:15</a:t>
            </a:r>
          </a:p>
        </p:txBody>
      </p:sp>
    </p:spTree>
    <p:extLst>
      <p:ext uri="{BB962C8B-B14F-4D97-AF65-F5344CB8AC3E}">
        <p14:creationId xmlns:p14="http://schemas.microsoft.com/office/powerpoint/2010/main" val="29901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/>
      <p:bldP spid="15369" grpId="0"/>
      <p:bldP spid="15370" grpId="0"/>
      <p:bldP spid="15371" grpId="0" animBg="1"/>
      <p:bldP spid="15373" grpId="0" animBg="1"/>
      <p:bldP spid="15374" grpId="0" animBg="1"/>
      <p:bldP spid="15375" grpId="0"/>
      <p:bldP spid="153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Solutions to Knapsack Problem </a:t>
            </a:r>
            <a:endParaRPr lang="zh-TW" altLang="en-US" smtClean="0"/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framework for solving knapsack problem</a:t>
            </a:r>
          </a:p>
          <a:p>
            <a:pPr lvl="1">
              <a:buFontTx/>
              <a:buNone/>
            </a:pPr>
            <a:r>
              <a:rPr lang="en-US" altLang="zh-TW" b="1" smtClean="0"/>
              <a:t>repeat</a:t>
            </a:r>
          </a:p>
          <a:p>
            <a:pPr lvl="1">
              <a:buFontTx/>
              <a:buNone/>
            </a:pPr>
            <a:r>
              <a:rPr lang="en-US" altLang="zh-TW" smtClean="0"/>
              <a:t>		Select the one which meets the criterion</a:t>
            </a:r>
          </a:p>
          <a:p>
            <a:pPr lvl="1">
              <a:buFontTx/>
              <a:buNone/>
            </a:pPr>
            <a:r>
              <a:rPr lang="en-US" altLang="zh-TW" b="1" smtClean="0"/>
              <a:t>until</a:t>
            </a:r>
            <a:r>
              <a:rPr lang="en-US" altLang="zh-TW" smtClean="0"/>
              <a:t>   the capacity of the knapsack is reached</a:t>
            </a:r>
          </a:p>
          <a:p>
            <a:r>
              <a:rPr lang="en-US" altLang="zh-TW" smtClean="0"/>
              <a:t>Three kinds of criteria:</a:t>
            </a:r>
          </a:p>
          <a:p>
            <a:pPr lvl="1"/>
            <a:r>
              <a:rPr lang="en-US" altLang="zh-TW" smtClean="0"/>
              <a:t>Largest profit</a:t>
            </a:r>
          </a:p>
          <a:p>
            <a:pPr lvl="1"/>
            <a:r>
              <a:rPr lang="en-US" altLang="zh-TW" smtClean="0"/>
              <a:t>Least weight</a:t>
            </a:r>
          </a:p>
          <a:p>
            <a:pPr lvl="1"/>
            <a:r>
              <a:rPr lang="en-US" altLang="zh-TW" smtClean="0"/>
              <a:t>Largest </a:t>
            </a:r>
            <a:r>
              <a:rPr lang="en-US" altLang="zh-TW" i="1" smtClean="0"/>
              <a:t>p</a:t>
            </a:r>
            <a:r>
              <a:rPr lang="en-US" altLang="zh-TW" smtClean="0"/>
              <a:t>/</a:t>
            </a:r>
            <a:r>
              <a:rPr lang="en-US" altLang="zh-TW" i="1" smtClean="0"/>
              <a:t>w</a:t>
            </a:r>
            <a:r>
              <a:rPr lang="en-US" altLang="zh-TW" smtClean="0"/>
              <a:t> ratio</a:t>
            </a:r>
            <a:endParaRPr lang="zh-TW" altLang="en-US" smtClean="0"/>
          </a:p>
        </p:txBody>
      </p:sp>
      <p:sp>
        <p:nvSpPr>
          <p:cNvPr id="1638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5836C2-86ED-49BE-926A-4BD08152C90B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16390" name="雲朵形圖說文字 5"/>
          <p:cNvSpPr>
            <a:spLocks noChangeArrowheads="1"/>
          </p:cNvSpPr>
          <p:nvPr/>
        </p:nvSpPr>
        <p:spPr bwMode="auto">
          <a:xfrm>
            <a:off x="5791200" y="4725144"/>
            <a:ext cx="4876800" cy="1524000"/>
          </a:xfrm>
          <a:prstGeom prst="cloudCallout">
            <a:avLst>
              <a:gd name="adj1" fmla="val -24123"/>
              <a:gd name="adj2" fmla="val -913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>
                <a:solidFill>
                  <a:srgbClr val="FFFF00"/>
                </a:solidFill>
              </a:rPr>
              <a:t>How to accomplish the repeated statement?</a:t>
            </a:r>
            <a:endParaRPr lang="zh-TW" altLang="en-US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4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氣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1789</Words>
  <Application>Microsoft Office PowerPoint</Application>
  <PresentationFormat>寬螢幕</PresentationFormat>
  <Paragraphs>394</Paragraphs>
  <Slides>43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7" baseType="lpstr">
      <vt:lpstr>Arial Unicode MS</vt:lpstr>
      <vt:lpstr>MS UI Gothic</vt:lpstr>
      <vt:lpstr>新細明體</vt:lpstr>
      <vt:lpstr>標楷體</vt:lpstr>
      <vt:lpstr>Arial</vt:lpstr>
      <vt:lpstr>Calibri</vt:lpstr>
      <vt:lpstr>Helvetica</vt:lpstr>
      <vt:lpstr>Monotype Corsiva</vt:lpstr>
      <vt:lpstr>Symbol</vt:lpstr>
      <vt:lpstr>Times New Roman</vt:lpstr>
      <vt:lpstr>Wingdings</vt:lpstr>
      <vt:lpstr>Office Theme</vt:lpstr>
      <vt:lpstr>方程式</vt:lpstr>
      <vt:lpstr>Microsoft 方程式編輯器 3.0</vt:lpstr>
      <vt:lpstr>Priority Queues</vt:lpstr>
      <vt:lpstr>Contents </vt:lpstr>
      <vt:lpstr>Example</vt:lpstr>
      <vt:lpstr>Knapsack Problem </vt:lpstr>
      <vt:lpstr>Knapsack Example</vt:lpstr>
      <vt:lpstr>Using Largest Profit</vt:lpstr>
      <vt:lpstr>Using Least Weight </vt:lpstr>
      <vt:lpstr>Using Largest p/w</vt:lpstr>
      <vt:lpstr>Solutions to Knapsack Problem </vt:lpstr>
      <vt:lpstr>Introduction</vt:lpstr>
      <vt:lpstr>Some Applications</vt:lpstr>
      <vt:lpstr>Keys</vt:lpstr>
      <vt:lpstr>Total Order Relations</vt:lpstr>
      <vt:lpstr>Entries </vt:lpstr>
      <vt:lpstr>Priority Queue ADT</vt:lpstr>
      <vt:lpstr>Priority Queues</vt:lpstr>
      <vt:lpstr>Sorting with a Priority Queue</vt:lpstr>
      <vt:lpstr>Contents </vt:lpstr>
      <vt:lpstr>Using an Unsorted List</vt:lpstr>
      <vt:lpstr>Using a Sorted List</vt:lpstr>
      <vt:lpstr>Selection-sort </vt:lpstr>
      <vt:lpstr>Selection-Sort Example</vt:lpstr>
      <vt:lpstr>Insertion-sort</vt:lpstr>
      <vt:lpstr>Insertion-Sort Example</vt:lpstr>
      <vt:lpstr>Contents </vt:lpstr>
      <vt:lpstr>Heaps</vt:lpstr>
      <vt:lpstr>Example – Heaps </vt:lpstr>
      <vt:lpstr>Complete Binary Trees</vt:lpstr>
      <vt:lpstr>A Complete Binary Tree</vt:lpstr>
      <vt:lpstr>Complete Binary Tree ADT</vt:lpstr>
      <vt:lpstr>Array List Representation</vt:lpstr>
      <vt:lpstr>Priority Queue with a Heap</vt:lpstr>
      <vt:lpstr>Insertion</vt:lpstr>
      <vt:lpstr>Example – Insertion (Min-Heap)</vt:lpstr>
      <vt:lpstr>RemoveMin</vt:lpstr>
      <vt:lpstr>Example – removeMin </vt:lpstr>
      <vt:lpstr>Heap Sort</vt:lpstr>
      <vt:lpstr>Constructing Heaps</vt:lpstr>
      <vt:lpstr>Heap Construction by Insertion</vt:lpstr>
      <vt:lpstr>Computing the Bound </vt:lpstr>
      <vt:lpstr>Heapfy – An Example </vt:lpstr>
      <vt:lpstr>Heapify – Analysis </vt:lpstr>
      <vt:lpstr>The Bound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Spring 2020</dc:title>
  <dc:creator>Chuan-Ming Liu</dc:creator>
  <cp:lastModifiedBy>Howard</cp:lastModifiedBy>
  <cp:revision>84</cp:revision>
  <cp:lastPrinted>2021-05-10T02:16:42Z</cp:lastPrinted>
  <dcterms:created xsi:type="dcterms:W3CDTF">2020-07-20T07:39:49Z</dcterms:created>
  <dcterms:modified xsi:type="dcterms:W3CDTF">2021-05-17T02:44:34Z</dcterms:modified>
</cp:coreProperties>
</file>