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1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notesMasterIdLst>
    <p:notesMasterId r:id="rId66"/>
  </p:notesMasterIdLst>
  <p:handoutMasterIdLst>
    <p:handoutMasterId r:id="rId67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</p:sldIdLst>
  <p:sldSz cx="12192000" cy="6858000"/>
  <p:notesSz cx="7099300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13" autoAdjust="0"/>
    <p:restoredTop sz="94660"/>
  </p:normalViewPr>
  <p:slideViewPr>
    <p:cSldViewPr snapToGrid="0">
      <p:cViewPr varScale="1">
        <p:scale>
          <a:sx n="88" d="100"/>
          <a:sy n="88" d="100"/>
        </p:scale>
        <p:origin x="47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8FA74B75-E26C-40C1-86CE-F4283B0AC29F}" type="datetimeFigureOut">
              <a:rPr lang="zh-TW" altLang="en-US" smtClean="0"/>
              <a:t>2021/12/14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DDBE2C24-8147-4070-9F39-50881C13B4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45798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2B05D232-2050-4D7F-80CB-3FF01BE9C289}" type="datetimeFigureOut">
              <a:rPr lang="zh-TW" altLang="en-US" smtClean="0"/>
              <a:t>2021/12/14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709930" y="4925407"/>
            <a:ext cx="5679440" cy="4029879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0F67E069-573D-4421-84B7-F84F62FDE7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7611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F1D1F6A-DC55-45C7-A3F6-8924A6AC3278}" type="slidenum">
              <a:rPr lang="en-US" altLang="zh-TW" smtClean="0">
                <a:latin typeface="Arial" charset="0"/>
              </a:rPr>
              <a:pPr/>
              <a:t>2</a:t>
            </a:fld>
            <a:endParaRPr lang="en-US" altLang="zh-TW" smtClean="0">
              <a:latin typeface="Arial" charset="0"/>
            </a:endParaRPr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20875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4A88036-CF66-4715-8D09-A455578EBFDF}" type="slidenum">
              <a:rPr lang="en-US" altLang="zh-TW" smtClean="0">
                <a:latin typeface="Arial" charset="0"/>
              </a:rPr>
              <a:pPr/>
              <a:t>13</a:t>
            </a:fld>
            <a:endParaRPr lang="en-US" altLang="zh-TW" smtClean="0">
              <a:latin typeface="Arial" charset="0"/>
            </a:endParaRPr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8672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53F71C-2985-4B24-8855-B7E29CD5F0D8}" type="slidenum">
              <a:rPr lang="en-US" altLang="zh-TW" smtClean="0">
                <a:latin typeface="Arial" charset="0"/>
              </a:rPr>
              <a:pPr/>
              <a:t>14</a:t>
            </a:fld>
            <a:endParaRPr lang="en-US" altLang="zh-TW" smtClean="0">
              <a:latin typeface="Arial" charset="0"/>
            </a:endParaRPr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45000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FF8702-09DC-4DCE-BBFB-262AA83E1A0B}" type="slidenum">
              <a:rPr lang="en-US" altLang="zh-TW" smtClean="0">
                <a:latin typeface="Arial" charset="0"/>
              </a:rPr>
              <a:pPr/>
              <a:t>15</a:t>
            </a:fld>
            <a:endParaRPr lang="en-US" altLang="zh-TW" smtClean="0">
              <a:latin typeface="Arial" charset="0"/>
            </a:endParaRPr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07282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0F9290-6083-41EF-8FD7-3E5918794764}" type="slidenum">
              <a:rPr lang="en-US" altLang="zh-TW" smtClean="0">
                <a:latin typeface="Arial" charset="0"/>
              </a:rPr>
              <a:pPr/>
              <a:t>20</a:t>
            </a:fld>
            <a:endParaRPr lang="en-US" altLang="zh-TW" smtClean="0">
              <a:latin typeface="Arial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1693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5F560BE-C28F-49EC-BAAD-74A38501C70E}" type="slidenum">
              <a:rPr lang="en-US" altLang="zh-TW" smtClean="0">
                <a:latin typeface="Arial" charset="0"/>
              </a:rPr>
              <a:pPr/>
              <a:t>21</a:t>
            </a:fld>
            <a:endParaRPr lang="en-US" altLang="zh-TW" smtClean="0">
              <a:latin typeface="Arial" charset="0"/>
            </a:endParaRPr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47612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01A248-9B4D-4522-81FB-A162A6F42434}" type="slidenum">
              <a:rPr lang="en-US" altLang="zh-TW" smtClean="0">
                <a:latin typeface="Arial" charset="0"/>
              </a:rPr>
              <a:pPr/>
              <a:t>22</a:t>
            </a:fld>
            <a:endParaRPr lang="en-US" altLang="zh-TW" smtClean="0">
              <a:latin typeface="Arial" charset="0"/>
            </a:endParaRPr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75186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960BD8F-4822-4879-8284-79C7D3B9AD4D}" type="slidenum">
              <a:rPr lang="en-US" altLang="zh-TW" smtClean="0">
                <a:latin typeface="Arial" charset="0"/>
              </a:rPr>
              <a:pPr/>
              <a:t>23</a:t>
            </a:fld>
            <a:endParaRPr lang="en-US" altLang="zh-TW" smtClean="0">
              <a:latin typeface="Arial" charset="0"/>
            </a:endParaRPr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18588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55BE7C2-97F0-4DC0-B118-05B7B3B6B228}" type="slidenum">
              <a:rPr lang="en-US" altLang="zh-TW" smtClean="0">
                <a:latin typeface="Arial" charset="0"/>
              </a:rPr>
              <a:pPr/>
              <a:t>24</a:t>
            </a:fld>
            <a:endParaRPr lang="en-US" altLang="zh-TW" smtClean="0">
              <a:latin typeface="Arial" charset="0"/>
            </a:endParaRPr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98441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28F3B37-6872-489D-878C-7ACA82E67387}" type="slidenum">
              <a:rPr lang="en-US" altLang="zh-TW" smtClean="0">
                <a:latin typeface="Arial" charset="0"/>
              </a:rPr>
              <a:pPr/>
              <a:t>25</a:t>
            </a:fld>
            <a:endParaRPr lang="en-US" altLang="zh-TW" smtClean="0">
              <a:latin typeface="Arial" charset="0"/>
            </a:endParaRPr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876330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026525C-246B-4C0F-AAA8-C40E2BEB9344}" type="slidenum">
              <a:rPr lang="en-US" altLang="zh-TW" smtClean="0">
                <a:latin typeface="Arial" charset="0"/>
              </a:rPr>
              <a:pPr/>
              <a:t>26</a:t>
            </a:fld>
            <a:endParaRPr lang="en-US" altLang="zh-TW" smtClean="0">
              <a:latin typeface="Arial" charset="0"/>
            </a:endParaRPr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09209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52C0491-3B13-4F40-A8E9-5F4421659110}" type="slidenum">
              <a:rPr lang="en-US" altLang="zh-TW" smtClean="0">
                <a:latin typeface="Arial" charset="0"/>
              </a:rPr>
              <a:pPr/>
              <a:t>3</a:t>
            </a:fld>
            <a:endParaRPr lang="en-US" altLang="zh-TW" smtClean="0">
              <a:latin typeface="Arial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31616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7C0AB6C-65CE-47EF-9A9D-551130F60C5C}" type="slidenum">
              <a:rPr lang="en-US" altLang="zh-TW" smtClean="0">
                <a:latin typeface="Arial" charset="0"/>
              </a:rPr>
              <a:pPr/>
              <a:t>29</a:t>
            </a:fld>
            <a:endParaRPr lang="en-US" altLang="zh-TW" smtClean="0">
              <a:latin typeface="Arial" charset="0"/>
            </a:endParaRPr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984077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DEB6D65-1BF9-4EC8-ADB1-36A05AC8438C}" type="slidenum">
              <a:rPr lang="en-US" altLang="zh-TW" smtClean="0">
                <a:latin typeface="Arial" charset="0"/>
              </a:rPr>
              <a:pPr/>
              <a:t>30</a:t>
            </a:fld>
            <a:endParaRPr lang="en-US" altLang="zh-TW" smtClean="0">
              <a:latin typeface="Arial" charset="0"/>
            </a:endParaRPr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133052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86CC2F2-C9C9-4683-AAFC-CBD05E7333C6}" type="slidenum">
              <a:rPr lang="en-US" altLang="zh-TW" smtClean="0">
                <a:latin typeface="Arial" charset="0"/>
              </a:rPr>
              <a:pPr/>
              <a:t>31</a:t>
            </a:fld>
            <a:endParaRPr lang="en-US" altLang="zh-TW" smtClean="0">
              <a:latin typeface="Arial" charset="0"/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597229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6B92E38-AC46-4BC6-BFD1-F289E5A07741}" type="slidenum">
              <a:rPr lang="en-US" altLang="zh-TW" smtClean="0">
                <a:latin typeface="Arial" charset="0"/>
              </a:rPr>
              <a:pPr/>
              <a:t>32</a:t>
            </a:fld>
            <a:endParaRPr lang="en-US" altLang="zh-TW" smtClean="0">
              <a:latin typeface="Arial" charset="0"/>
            </a:endParaRPr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101459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4C0CC3D-5C79-4B14-95E6-16C1976FB8B1}" type="slidenum">
              <a:rPr lang="en-US" altLang="zh-TW" smtClean="0">
                <a:latin typeface="Arial" charset="0"/>
              </a:rPr>
              <a:pPr/>
              <a:t>33</a:t>
            </a:fld>
            <a:endParaRPr lang="en-US" altLang="zh-TW" smtClean="0">
              <a:latin typeface="Arial" charset="0"/>
            </a:endParaRPr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410270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E49047D-3DB8-4C84-8B59-AE42ABD78BE2}" type="slidenum">
              <a:rPr lang="en-US" altLang="zh-TW" smtClean="0">
                <a:latin typeface="Arial" charset="0"/>
              </a:rPr>
              <a:pPr/>
              <a:t>34</a:t>
            </a:fld>
            <a:endParaRPr lang="en-US" altLang="zh-TW" smtClean="0">
              <a:latin typeface="Arial" charset="0"/>
            </a:endParaRPr>
          </a:p>
        </p:txBody>
      </p:sp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464744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C70C0A0-F7E6-47CD-A40F-69D96FE41BD7}" type="slidenum">
              <a:rPr lang="en-US" altLang="zh-TW" smtClean="0">
                <a:latin typeface="Arial" charset="0"/>
              </a:rPr>
              <a:pPr/>
              <a:t>35</a:t>
            </a:fld>
            <a:endParaRPr lang="en-US" altLang="zh-TW" smtClean="0">
              <a:latin typeface="Arial" charset="0"/>
            </a:endParaRPr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822650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B9B84BC-DE08-41FA-8F7B-B93DB1B4B437}" type="slidenum">
              <a:rPr lang="en-US" altLang="zh-TW" smtClean="0">
                <a:latin typeface="Arial" charset="0"/>
              </a:rPr>
              <a:pPr/>
              <a:t>36</a:t>
            </a:fld>
            <a:endParaRPr lang="en-US" altLang="zh-TW" smtClean="0">
              <a:latin typeface="Arial" charset="0"/>
            </a:endParaRPr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106577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A30B5A8-88D2-4B35-A680-A229250A23C8}" type="slidenum">
              <a:rPr lang="en-US" altLang="zh-TW" smtClean="0">
                <a:latin typeface="Arial" charset="0"/>
              </a:rPr>
              <a:pPr/>
              <a:t>37</a:t>
            </a:fld>
            <a:endParaRPr lang="en-US" altLang="zh-TW" smtClean="0">
              <a:latin typeface="Arial" charset="0"/>
            </a:endParaRPr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875024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114FC26-78E4-425C-8835-C7C22DE4ACC8}" type="slidenum">
              <a:rPr lang="en-US" altLang="zh-TW" smtClean="0">
                <a:latin typeface="Arial" charset="0"/>
              </a:rPr>
              <a:pPr/>
              <a:t>38</a:t>
            </a:fld>
            <a:endParaRPr lang="en-US" altLang="zh-TW" smtClean="0">
              <a:latin typeface="Arial" charset="0"/>
            </a:endParaRPr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46765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73299D7-C063-4A58-BEB7-9936DF284A48}" type="slidenum">
              <a:rPr lang="en-US" altLang="zh-TW" smtClean="0">
                <a:latin typeface="Arial" charset="0"/>
              </a:rPr>
              <a:pPr/>
              <a:t>4</a:t>
            </a:fld>
            <a:endParaRPr lang="en-US" altLang="zh-TW" smtClean="0">
              <a:latin typeface="Arial" charset="0"/>
            </a:endParaRPr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185495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500E11-B0D7-4668-8BAB-8ED1294803AE}" type="slidenum">
              <a:rPr lang="en-US" altLang="zh-TW" smtClean="0">
                <a:latin typeface="Arial" charset="0"/>
              </a:rPr>
              <a:pPr/>
              <a:t>39</a:t>
            </a:fld>
            <a:endParaRPr lang="en-US" altLang="zh-TW" smtClean="0">
              <a:latin typeface="Arial" charset="0"/>
            </a:endParaRPr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447107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6DC9AFD-9383-428A-9E40-99B7A8228905}" type="slidenum">
              <a:rPr lang="en-US" altLang="zh-TW" smtClean="0">
                <a:latin typeface="Arial" charset="0"/>
              </a:rPr>
              <a:pPr/>
              <a:t>40</a:t>
            </a:fld>
            <a:endParaRPr lang="en-US" altLang="zh-TW" smtClean="0">
              <a:latin typeface="Arial" charset="0"/>
            </a:endParaRPr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984825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17C6FF9-2925-4628-A831-8D28954B702A}" type="slidenum">
              <a:rPr lang="en-US" altLang="zh-TW" smtClean="0">
                <a:latin typeface="Arial" charset="0"/>
              </a:rPr>
              <a:pPr/>
              <a:t>41</a:t>
            </a:fld>
            <a:endParaRPr lang="en-US" altLang="zh-TW" smtClean="0">
              <a:latin typeface="Arial" charset="0"/>
            </a:endParaRPr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551789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E9ECEA3-75E1-4F3C-9244-0F8123423FB7}" type="slidenum">
              <a:rPr lang="en-US" altLang="zh-TW" smtClean="0">
                <a:latin typeface="Arial" charset="0"/>
              </a:rPr>
              <a:pPr/>
              <a:t>42</a:t>
            </a:fld>
            <a:endParaRPr lang="en-US" altLang="zh-TW" smtClean="0">
              <a:latin typeface="Arial" charset="0"/>
            </a:endParaRPr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538481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B61D57B-4BE6-4176-978F-54EBC61C3897}" type="slidenum">
              <a:rPr lang="en-US" altLang="zh-TW" smtClean="0">
                <a:latin typeface="Arial" charset="0"/>
              </a:rPr>
              <a:pPr/>
              <a:t>43</a:t>
            </a:fld>
            <a:endParaRPr lang="en-US" altLang="zh-TW" smtClean="0">
              <a:latin typeface="Arial" charset="0"/>
            </a:endParaRPr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465127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05B75CD-C9C0-421E-A4FC-32DDB04843BB}" type="slidenum">
              <a:rPr lang="en-US" altLang="zh-TW" smtClean="0">
                <a:latin typeface="Arial" charset="0"/>
              </a:rPr>
              <a:pPr/>
              <a:t>44</a:t>
            </a:fld>
            <a:endParaRPr lang="en-US" altLang="zh-TW" smtClean="0">
              <a:latin typeface="Arial" charset="0"/>
            </a:endParaRPr>
          </a:p>
        </p:txBody>
      </p:sp>
      <p:sp>
        <p:nvSpPr>
          <p:cNvPr id="125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075838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72F7BB2-FC88-4FEC-B5B3-72F2744C265C}" type="slidenum">
              <a:rPr lang="en-US" altLang="zh-TW" smtClean="0">
                <a:latin typeface="Arial" charset="0"/>
              </a:rPr>
              <a:pPr/>
              <a:t>45</a:t>
            </a:fld>
            <a:endParaRPr lang="en-US" altLang="zh-TW" smtClean="0">
              <a:latin typeface="Arial" charset="0"/>
            </a:endParaRPr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434757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D2886E3-E468-41B6-8872-83A74EBCDE98}" type="slidenum">
              <a:rPr lang="en-US" altLang="zh-TW" smtClean="0">
                <a:latin typeface="Arial" charset="0"/>
              </a:rPr>
              <a:pPr/>
              <a:t>46</a:t>
            </a:fld>
            <a:endParaRPr lang="en-US" altLang="zh-TW" smtClean="0">
              <a:latin typeface="Arial" charset="0"/>
            </a:endParaRPr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095762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40F8CA4-4EA5-4613-B922-3B3F8B3DC7A6}" type="slidenum">
              <a:rPr lang="en-US" altLang="zh-TW" smtClean="0">
                <a:latin typeface="Arial" charset="0"/>
              </a:rPr>
              <a:pPr/>
              <a:t>47</a:t>
            </a:fld>
            <a:endParaRPr lang="en-US" altLang="zh-TW" smtClean="0">
              <a:latin typeface="Arial" charset="0"/>
            </a:endParaRPr>
          </a:p>
        </p:txBody>
      </p:sp>
      <p:sp>
        <p:nvSpPr>
          <p:cNvPr id="1290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091926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8A6D78C-2A42-4F1C-806A-BB1DB96A8B1C}" type="slidenum">
              <a:rPr lang="en-US" altLang="zh-TW" smtClean="0">
                <a:latin typeface="Arial" charset="0"/>
              </a:rPr>
              <a:pPr/>
              <a:t>48</a:t>
            </a:fld>
            <a:endParaRPr lang="en-US" altLang="zh-TW" smtClean="0">
              <a:latin typeface="Arial" charset="0"/>
            </a:endParaRPr>
          </a:p>
        </p:txBody>
      </p:sp>
      <p:sp>
        <p:nvSpPr>
          <p:cNvPr id="1300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96831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996A137-363B-4892-9085-BA425FFE9426}" type="slidenum">
              <a:rPr lang="en-US" altLang="zh-TW" smtClean="0">
                <a:latin typeface="Arial" charset="0"/>
              </a:rPr>
              <a:pPr/>
              <a:t>5</a:t>
            </a:fld>
            <a:endParaRPr lang="en-US" altLang="zh-TW" smtClean="0">
              <a:latin typeface="Arial" charset="0"/>
            </a:endParaRPr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331587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06DCBBC-2CAA-44B8-B566-6DE557B736F6}" type="slidenum">
              <a:rPr lang="en-US" altLang="zh-TW" smtClean="0">
                <a:latin typeface="Arial" charset="0"/>
              </a:rPr>
              <a:pPr/>
              <a:t>49</a:t>
            </a:fld>
            <a:endParaRPr lang="en-US" altLang="zh-TW" smtClean="0">
              <a:latin typeface="Arial" charset="0"/>
            </a:endParaRPr>
          </a:p>
        </p:txBody>
      </p:sp>
      <p:sp>
        <p:nvSpPr>
          <p:cNvPr id="1310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20583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F515ABA-64E2-4BDE-A0B6-905100B3D9ED}" type="slidenum">
              <a:rPr lang="en-US" altLang="zh-TW" smtClean="0">
                <a:latin typeface="Arial" charset="0"/>
              </a:rPr>
              <a:pPr/>
              <a:t>50</a:t>
            </a:fld>
            <a:endParaRPr lang="en-US" altLang="zh-TW" smtClean="0">
              <a:latin typeface="Arial" charset="0"/>
            </a:endParaRPr>
          </a:p>
        </p:txBody>
      </p:sp>
      <p:sp>
        <p:nvSpPr>
          <p:cNvPr id="132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1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145518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7DDAE4-403F-4E56-8D52-EB790A8A6359}" type="slidenum">
              <a:rPr lang="en-US" altLang="zh-TW" smtClean="0">
                <a:latin typeface="Arial" charset="0"/>
              </a:rPr>
              <a:pPr/>
              <a:t>51</a:t>
            </a:fld>
            <a:endParaRPr lang="en-US" altLang="zh-TW" smtClean="0">
              <a:latin typeface="Arial" charset="0"/>
            </a:endParaRPr>
          </a:p>
        </p:txBody>
      </p:sp>
      <p:sp>
        <p:nvSpPr>
          <p:cNvPr id="133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4172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93C7788-A5B9-4118-9C25-D5F181C77271}" type="slidenum">
              <a:rPr lang="en-US" altLang="zh-TW" smtClean="0">
                <a:latin typeface="Arial" charset="0"/>
              </a:rPr>
              <a:pPr/>
              <a:t>52</a:t>
            </a:fld>
            <a:endParaRPr lang="en-US" altLang="zh-TW" smtClean="0">
              <a:latin typeface="Arial" charset="0"/>
            </a:endParaRPr>
          </a:p>
        </p:txBody>
      </p:sp>
      <p:sp>
        <p:nvSpPr>
          <p:cNvPr id="134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166864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906A000-E4D2-49AE-9AC2-BB523EE57F3C}" type="slidenum">
              <a:rPr lang="en-US" altLang="zh-TW" smtClean="0">
                <a:latin typeface="Arial" charset="0"/>
              </a:rPr>
              <a:pPr/>
              <a:t>53</a:t>
            </a:fld>
            <a:endParaRPr lang="en-US" altLang="zh-TW" smtClean="0">
              <a:latin typeface="Arial" charset="0"/>
            </a:endParaRPr>
          </a:p>
        </p:txBody>
      </p:sp>
      <p:sp>
        <p:nvSpPr>
          <p:cNvPr id="135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033160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6204EAD-3DBA-4C81-95E2-9E0F7FB3C55F}" type="slidenum">
              <a:rPr lang="en-US" altLang="zh-TW" smtClean="0">
                <a:latin typeface="Arial" charset="0"/>
              </a:rPr>
              <a:pPr/>
              <a:t>54</a:t>
            </a:fld>
            <a:endParaRPr lang="en-US" altLang="zh-TW" smtClean="0">
              <a:latin typeface="Arial" charset="0"/>
            </a:endParaRPr>
          </a:p>
        </p:txBody>
      </p:sp>
      <p:sp>
        <p:nvSpPr>
          <p:cNvPr id="136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60481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FD88239-8C59-4310-B94F-CB6D514D4F87}" type="slidenum">
              <a:rPr lang="en-US" altLang="zh-TW" smtClean="0">
                <a:latin typeface="Arial" charset="0"/>
              </a:rPr>
              <a:pPr/>
              <a:t>55</a:t>
            </a:fld>
            <a:endParaRPr lang="en-US" altLang="zh-TW" smtClean="0">
              <a:latin typeface="Arial" charset="0"/>
            </a:endParaRPr>
          </a:p>
        </p:txBody>
      </p:sp>
      <p:sp>
        <p:nvSpPr>
          <p:cNvPr id="137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896950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D4E807-A4B6-40F0-B61C-372FEF672344}" type="slidenum">
              <a:rPr lang="en-US" altLang="zh-TW" smtClean="0">
                <a:latin typeface="Arial" charset="0"/>
              </a:rPr>
              <a:pPr/>
              <a:t>56</a:t>
            </a:fld>
            <a:endParaRPr lang="en-US" altLang="zh-TW" smtClean="0">
              <a:latin typeface="Arial" charset="0"/>
            </a:endParaRPr>
          </a:p>
        </p:txBody>
      </p:sp>
      <p:sp>
        <p:nvSpPr>
          <p:cNvPr id="138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9643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5EA4618-B81D-48D3-9977-BB749CC19C78}" type="slidenum">
              <a:rPr lang="en-US" altLang="zh-TW" smtClean="0">
                <a:latin typeface="Arial" charset="0"/>
              </a:rPr>
              <a:pPr/>
              <a:t>57</a:t>
            </a:fld>
            <a:endParaRPr lang="en-US" altLang="zh-TW" smtClean="0">
              <a:latin typeface="Arial" charset="0"/>
            </a:endParaRPr>
          </a:p>
        </p:txBody>
      </p:sp>
      <p:sp>
        <p:nvSpPr>
          <p:cNvPr id="139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801861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AEAEDFA-ECF3-4B47-8CBF-E4B0B7E823F9}" type="slidenum">
              <a:rPr lang="en-US" altLang="zh-TW" smtClean="0">
                <a:latin typeface="Arial" charset="0"/>
              </a:rPr>
              <a:pPr/>
              <a:t>58</a:t>
            </a:fld>
            <a:endParaRPr lang="en-US" altLang="zh-TW" smtClean="0">
              <a:latin typeface="Arial" charset="0"/>
            </a:endParaRPr>
          </a:p>
        </p:txBody>
      </p:sp>
      <p:sp>
        <p:nvSpPr>
          <p:cNvPr id="140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62527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160090D-3075-464D-8C76-6769D557A013}" type="slidenum">
              <a:rPr lang="en-US" altLang="zh-TW" smtClean="0">
                <a:latin typeface="Arial" charset="0"/>
              </a:rPr>
              <a:pPr/>
              <a:t>6</a:t>
            </a:fld>
            <a:endParaRPr lang="en-US" altLang="zh-TW" smtClean="0">
              <a:latin typeface="Arial" charset="0"/>
            </a:endParaRPr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75122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B844FED-CD69-49ED-94F5-162033EF62AA}" type="slidenum">
              <a:rPr lang="en-US" altLang="zh-TW" smtClean="0">
                <a:latin typeface="Arial" charset="0"/>
              </a:rPr>
              <a:pPr/>
              <a:t>59</a:t>
            </a:fld>
            <a:endParaRPr lang="en-US" altLang="zh-TW" smtClean="0">
              <a:latin typeface="Arial" charset="0"/>
            </a:endParaRPr>
          </a:p>
        </p:txBody>
      </p:sp>
      <p:sp>
        <p:nvSpPr>
          <p:cNvPr id="141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8348966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744ECBC-50F7-45E2-ACD7-48D69FB996BB}" type="slidenum">
              <a:rPr lang="en-US" altLang="zh-TW" smtClean="0">
                <a:latin typeface="Arial" charset="0"/>
              </a:rPr>
              <a:pPr/>
              <a:t>60</a:t>
            </a:fld>
            <a:endParaRPr lang="en-US" altLang="zh-TW" smtClean="0">
              <a:latin typeface="Arial" charset="0"/>
            </a:endParaRPr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573106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AFAF93A-A50B-40A2-98B0-490E89D6B322}" type="slidenum">
              <a:rPr lang="en-US" altLang="zh-TW" smtClean="0">
                <a:latin typeface="Arial" charset="0"/>
              </a:rPr>
              <a:pPr/>
              <a:t>61</a:t>
            </a:fld>
            <a:endParaRPr lang="en-US" altLang="zh-TW" smtClean="0">
              <a:latin typeface="Arial" charset="0"/>
            </a:endParaRPr>
          </a:p>
        </p:txBody>
      </p:sp>
      <p:sp>
        <p:nvSpPr>
          <p:cNvPr id="143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6621899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4AF154A-5362-4142-BF10-4C3589FF45AA}" type="slidenum">
              <a:rPr lang="en-US" altLang="zh-TW" smtClean="0">
                <a:latin typeface="Arial" charset="0"/>
              </a:rPr>
              <a:pPr/>
              <a:t>62</a:t>
            </a:fld>
            <a:endParaRPr lang="en-US" altLang="zh-TW" smtClean="0">
              <a:latin typeface="Arial" charset="0"/>
            </a:endParaRPr>
          </a:p>
        </p:txBody>
      </p:sp>
      <p:sp>
        <p:nvSpPr>
          <p:cNvPr id="144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4751747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FBCA8B7-93F3-446F-8444-22ACACF9E6E3}" type="slidenum">
              <a:rPr lang="en-US" altLang="zh-TW" smtClean="0">
                <a:latin typeface="Arial" charset="0"/>
              </a:rPr>
              <a:pPr/>
              <a:t>63</a:t>
            </a:fld>
            <a:endParaRPr lang="en-US" altLang="zh-TW" smtClean="0">
              <a:latin typeface="Arial" charset="0"/>
            </a:endParaRPr>
          </a:p>
        </p:txBody>
      </p:sp>
      <p:sp>
        <p:nvSpPr>
          <p:cNvPr id="145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9913274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59855B5-9801-4F7E-89B8-1363B4558843}" type="slidenum">
              <a:rPr lang="en-US" altLang="zh-TW" smtClean="0">
                <a:latin typeface="Arial" charset="0"/>
              </a:rPr>
              <a:pPr/>
              <a:t>64</a:t>
            </a:fld>
            <a:endParaRPr lang="en-US" altLang="zh-TW" smtClean="0">
              <a:latin typeface="Arial" charset="0"/>
            </a:endParaRPr>
          </a:p>
        </p:txBody>
      </p:sp>
      <p:sp>
        <p:nvSpPr>
          <p:cNvPr id="146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92813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0B8C1D9-3408-4083-BFE3-4B2A16C989EF}" type="slidenum">
              <a:rPr lang="en-US" altLang="zh-TW" smtClean="0">
                <a:latin typeface="Arial" charset="0"/>
              </a:rPr>
              <a:pPr/>
              <a:t>7</a:t>
            </a:fld>
            <a:endParaRPr lang="en-US" altLang="zh-TW" smtClean="0">
              <a:latin typeface="Arial" charset="0"/>
            </a:endParaRPr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13734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67E069-573D-4421-84B7-F84F62FDE75C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25461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77F667B-6DD2-4F65-AE15-053449DBE658}" type="slidenum">
              <a:rPr lang="en-US" altLang="zh-TW" smtClean="0">
                <a:latin typeface="Arial" charset="0"/>
              </a:rPr>
              <a:pPr/>
              <a:t>11</a:t>
            </a:fld>
            <a:endParaRPr lang="en-US" altLang="zh-TW" smtClean="0">
              <a:latin typeface="Arial" charset="0"/>
            </a:endParaRPr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92052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88285EC-37A3-43AC-9DD1-54DFD3584C1C}" type="slidenum">
              <a:rPr lang="en-US" altLang="zh-TW" smtClean="0">
                <a:latin typeface="Arial" charset="0"/>
              </a:rPr>
              <a:pPr/>
              <a:t>12</a:t>
            </a:fld>
            <a:endParaRPr lang="en-US" altLang="zh-TW" smtClean="0">
              <a:latin typeface="Arial" charset="0"/>
            </a:endParaRPr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85783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4371" y="9180"/>
            <a:ext cx="9144000" cy="2387600"/>
          </a:xfr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527550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35865-8A8D-47B4-8805-5E9883D7316B}" type="datetime1">
              <a:rPr lang="zh-TW" altLang="en-US" smtClean="0"/>
              <a:t>2021/12/14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BD850-6449-4508-A6CE-96BFEB212197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7" name="Picture 2" descr="C:\Users\楊弘胤\Desktop\color\Taipei Tech Logo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869950" cy="620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9"/>
          <p:cNvPicPr>
            <a:picLocks noChangeAspect="1" noChangeArrowheads="1"/>
          </p:cNvPicPr>
          <p:nvPr userDrawn="1"/>
        </p:nvPicPr>
        <p:blipFill>
          <a:blip r:embed="rId3" cstate="print">
            <a:extLst/>
          </a:blip>
          <a:srcRect/>
          <a:stretch>
            <a:fillRect/>
          </a:stretch>
        </p:blipFill>
        <p:spPr bwMode="auto">
          <a:xfrm>
            <a:off x="9178998" y="6520641"/>
            <a:ext cx="3118746" cy="401668"/>
          </a:xfrm>
          <a:prstGeom prst="rect">
            <a:avLst/>
          </a:prstGeom>
          <a:noFill/>
          <a:ln>
            <a:noFill/>
          </a:ln>
          <a:effectLst>
            <a:glow>
              <a:srgbClr val="E5F2FF">
                <a:alpha val="0"/>
              </a:srgbClr>
            </a:glow>
            <a:outerShdw dist="35921" dir="2700000" algn="ctr" rotWithShape="0">
              <a:schemeClr val="bg2"/>
            </a:outerShdw>
            <a:softEdge rad="165100"/>
          </a:effectLst>
          <a:extLst/>
        </p:spPr>
      </p:pic>
      <p:sp>
        <p:nvSpPr>
          <p:cNvPr id="9" name="Text Box 11"/>
          <p:cNvSpPr txBox="1">
            <a:spLocks noChangeArrowheads="1"/>
          </p:cNvSpPr>
          <p:nvPr userDrawn="1"/>
        </p:nvSpPr>
        <p:spPr bwMode="auto">
          <a:xfrm>
            <a:off x="-532570" y="6520641"/>
            <a:ext cx="46085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altLang="zh-TW" sz="2000" dirty="0">
                <a:solidFill>
                  <a:srgbClr val="0000FF"/>
                </a:solidFill>
                <a:latin typeface="Monotype Corsiva" pitchFamily="66" charset="0"/>
                <a:ea typeface="新細明體" charset="-120"/>
              </a:rPr>
              <a:t>Applied Computing Lab</a:t>
            </a:r>
          </a:p>
        </p:txBody>
      </p:sp>
      <p:pic>
        <p:nvPicPr>
          <p:cNvPr id="10" name="Picture 12" descr="MCSElogo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96000"/>
            <a:ext cx="620713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" name="群組 10"/>
          <p:cNvGrpSpPr/>
          <p:nvPr userDrawn="1"/>
        </p:nvGrpSpPr>
        <p:grpSpPr>
          <a:xfrm>
            <a:off x="1686163" y="2817683"/>
            <a:ext cx="8750275" cy="1465262"/>
            <a:chOff x="1662409" y="2910250"/>
            <a:chExt cx="8750275" cy="1465262"/>
          </a:xfrm>
        </p:grpSpPr>
        <p:pic>
          <p:nvPicPr>
            <p:cNvPr id="12" name="Picture 2" descr="C:\Users\howard\Dropbox\IEET102\slides\校園景觀\IMG_0961-2.jp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662409" y="2910250"/>
              <a:ext cx="2197072" cy="14652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3" name="Picture 3" descr="C:\Users\howard\Dropbox\IEET102\slides\校園景觀\IMG_0922-2.jp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6043884" y="2910250"/>
              <a:ext cx="2184400" cy="14557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4" name="Picture 4" descr="C:\Users\howard\Dropbox\IEET102\slides\校園景觀\IMG_0947.JP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3845197" y="2910250"/>
              <a:ext cx="2198687" cy="14652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5" name="Picture 5" descr="C:\Users\howard\Dropbox\IEET102\slides\科研大樓與6教\IMG_1109.JPG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8228284" y="2910250"/>
              <a:ext cx="2184400" cy="14557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8467979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BAB2A-5957-4E3B-A7A4-4BA335478448}" type="datetime1">
              <a:rPr lang="zh-TW" altLang="en-US" smtClean="0"/>
              <a:t>2021/12/14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BD850-6449-4508-A6CE-96BFEB2121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0960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93C23-C4C4-49FB-A357-48FD93922063}" type="datetime1">
              <a:rPr lang="zh-TW" altLang="en-US" smtClean="0"/>
              <a:t>2021/12/14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BD850-6449-4508-A6CE-96BFEB2121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3582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標題及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1143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表格版面配置區 2"/>
          <p:cNvSpPr>
            <a:spLocks noGrp="1"/>
          </p:cNvSpPr>
          <p:nvPr>
            <p:ph type="tbl" idx="1"/>
          </p:nvPr>
        </p:nvSpPr>
        <p:spPr>
          <a:xfrm>
            <a:off x="914400" y="1981200"/>
            <a:ext cx="10363200" cy="4114800"/>
          </a:xfrm>
        </p:spPr>
        <p:txBody>
          <a:bodyPr/>
          <a:lstStyle/>
          <a:p>
            <a:pPr lvl="0"/>
            <a:endParaRPr lang="zh-TW" altLang="en-US" noProof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6AB13E-B6B8-436D-A3DA-61D6478A27B4}" type="datetime1">
              <a:rPr lang="zh-TW" altLang="en-US" smtClean="0"/>
              <a:t>2021/12/14</a:t>
            </a:fld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smtClean="0"/>
              <a:t>AC LAB, NTUT, TAIWAN</a:t>
            </a: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3AAD52-7537-47CA-8676-666185D1F2D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61486244"/>
      </p:ext>
    </p:extLst>
  </p:cSld>
  <p:clrMapOvr>
    <a:masterClrMapping/>
  </p:clrMapOvr>
  <p:transition>
    <p:pull dir="r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F32BE-BB21-40FB-B55A-6E2A0B45C3CD}" type="datetime1">
              <a:rPr lang="zh-TW" altLang="en-US" smtClean="0"/>
              <a:t>2021/12/14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BD850-6449-4508-A6CE-96BFEB2121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83167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5E1F4-F70E-413B-AF30-84540E2106C3}" type="datetime1">
              <a:rPr lang="zh-TW" altLang="en-US" smtClean="0"/>
              <a:t>2021/12/14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BD850-6449-4508-A6CE-96BFEB2121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14107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32FBA-1306-4D80-A5CE-72F12DEA4333}" type="datetime1">
              <a:rPr lang="zh-TW" altLang="en-US" smtClean="0"/>
              <a:t>2021/12/14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BD850-6449-4508-A6CE-96BFEB2121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6556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b="1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A43A3-F83E-4D20-82E6-6D18E3BA3DE3}" type="datetime1">
              <a:rPr lang="zh-TW" altLang="en-US" smtClean="0"/>
              <a:t>2021/12/14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BD850-6449-4508-A6CE-96BFEB2121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2962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2C60F-5701-4D14-95BD-358467CB5B92}" type="datetime1">
              <a:rPr lang="zh-TW" altLang="en-US" smtClean="0"/>
              <a:t>2021/12/14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BD850-6449-4508-A6CE-96BFEB2121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6031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B4589-EACE-4DB5-A366-8C11361BD187}" type="datetime1">
              <a:rPr lang="zh-TW" altLang="en-US" smtClean="0"/>
              <a:t>2021/12/14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BD850-6449-4508-A6CE-96BFEB2121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3332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B9C06-979A-4A11-AA51-75BFD8389EE3}" type="datetime1">
              <a:rPr lang="zh-TW" altLang="en-US" smtClean="0"/>
              <a:t>2021/12/14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BD850-6449-4508-A6CE-96BFEB2121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1791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DE142-C788-4CFC-8CCA-B0C62C2AE9FF}" type="datetime1">
              <a:rPr lang="zh-TW" altLang="en-US" smtClean="0"/>
              <a:t>2021/12/14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BD850-6449-4508-A6CE-96BFEB2121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5683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17876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B33679-5F3D-4E0C-B099-57C9D88F39FC}" type="datetime1">
              <a:rPr lang="zh-TW" altLang="en-US" smtClean="0"/>
              <a:t>2021/12/14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173787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1737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4BD850-6449-4508-A6CE-96BFEB212197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7" name="Picture 2" descr="C:\Users\楊弘胤\Desktop\color\Taipei Tech Logo.png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869950" cy="620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9"/>
          <p:cNvPicPr>
            <a:picLocks noChangeAspect="1" noChangeArrowheads="1"/>
          </p:cNvPicPr>
          <p:nvPr userDrawn="1"/>
        </p:nvPicPr>
        <p:blipFill>
          <a:blip r:embed="rId15" cstate="print">
            <a:extLst/>
          </a:blip>
          <a:srcRect/>
          <a:stretch>
            <a:fillRect/>
          </a:stretch>
        </p:blipFill>
        <p:spPr bwMode="auto">
          <a:xfrm>
            <a:off x="9178998" y="6520641"/>
            <a:ext cx="3118746" cy="401668"/>
          </a:xfrm>
          <a:prstGeom prst="rect">
            <a:avLst/>
          </a:prstGeom>
          <a:noFill/>
          <a:ln>
            <a:noFill/>
          </a:ln>
          <a:effectLst>
            <a:glow>
              <a:srgbClr val="E5F2FF">
                <a:alpha val="0"/>
              </a:srgbClr>
            </a:glow>
            <a:outerShdw dist="35921" dir="2700000" algn="ctr" rotWithShape="0">
              <a:schemeClr val="bg2"/>
            </a:outerShdw>
            <a:softEdge rad="165100"/>
          </a:effectLst>
          <a:extLst/>
        </p:spPr>
      </p:pic>
      <p:sp>
        <p:nvSpPr>
          <p:cNvPr id="9" name="Text Box 11"/>
          <p:cNvSpPr txBox="1">
            <a:spLocks noChangeArrowheads="1"/>
          </p:cNvSpPr>
          <p:nvPr userDrawn="1"/>
        </p:nvSpPr>
        <p:spPr bwMode="auto">
          <a:xfrm>
            <a:off x="-532570" y="6520641"/>
            <a:ext cx="46085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altLang="zh-TW" sz="2000" dirty="0">
                <a:solidFill>
                  <a:srgbClr val="0000FF"/>
                </a:solidFill>
                <a:latin typeface="Monotype Corsiva" pitchFamily="66" charset="0"/>
                <a:ea typeface="新細明體" charset="-120"/>
              </a:rPr>
              <a:t>Applied Computing Lab</a:t>
            </a:r>
          </a:p>
        </p:txBody>
      </p:sp>
      <p:pic>
        <p:nvPicPr>
          <p:cNvPr id="10" name="Picture 12" descr="MCSElogo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96000"/>
            <a:ext cx="620713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Line 22"/>
          <p:cNvSpPr>
            <a:spLocks noChangeShapeType="1"/>
          </p:cNvSpPr>
          <p:nvPr userDrawn="1"/>
        </p:nvSpPr>
        <p:spPr bwMode="auto">
          <a:xfrm>
            <a:off x="321277" y="1555751"/>
            <a:ext cx="11524734" cy="0"/>
          </a:xfrm>
          <a:prstGeom prst="line">
            <a:avLst/>
          </a:prstGeom>
          <a:noFill/>
          <a:ln w="76200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TW" altLang="en-US">
              <a:ea typeface="新細明體" charset="-120"/>
            </a:endParaRPr>
          </a:p>
        </p:txBody>
      </p:sp>
      <p:sp>
        <p:nvSpPr>
          <p:cNvPr id="12" name="Line 23"/>
          <p:cNvSpPr>
            <a:spLocks noChangeShapeType="1"/>
          </p:cNvSpPr>
          <p:nvPr userDrawn="1"/>
        </p:nvSpPr>
        <p:spPr bwMode="auto">
          <a:xfrm>
            <a:off x="1044457" y="1684381"/>
            <a:ext cx="10357022" cy="0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TW" altLang="en-US">
              <a:ea typeface="新細明體" charset="-120"/>
            </a:endParaRPr>
          </a:p>
        </p:txBody>
      </p:sp>
      <p:sp>
        <p:nvSpPr>
          <p:cNvPr id="13" name="Line 25"/>
          <p:cNvSpPr>
            <a:spLocks noChangeShapeType="1"/>
          </p:cNvSpPr>
          <p:nvPr userDrawn="1"/>
        </p:nvSpPr>
        <p:spPr bwMode="auto">
          <a:xfrm flipH="1">
            <a:off x="838200" y="623887"/>
            <a:ext cx="6178" cy="1199937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TW" altLang="en-US">
              <a:ea typeface="新細明體" charset="-120"/>
            </a:endParaRPr>
          </a:p>
        </p:txBody>
      </p:sp>
      <p:sp>
        <p:nvSpPr>
          <p:cNvPr id="19" name="Oval 26"/>
          <p:cNvSpPr>
            <a:spLocks noChangeArrowheads="1"/>
          </p:cNvSpPr>
          <p:nvPr userDrawn="1"/>
        </p:nvSpPr>
        <p:spPr bwMode="auto">
          <a:xfrm>
            <a:off x="631943" y="1342768"/>
            <a:ext cx="412514" cy="395181"/>
          </a:xfrm>
          <a:prstGeom prst="ellipse">
            <a:avLst/>
          </a:prstGeom>
          <a:noFill/>
          <a:ln w="57150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96018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w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8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Search Trees</a:t>
            </a:r>
            <a:endParaRPr lang="zh-TW" altLang="en-US" dirty="0" smtClean="0"/>
          </a:p>
        </p:txBody>
      </p:sp>
      <p:sp>
        <p:nvSpPr>
          <p:cNvPr id="4099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zh-TW" i="1" dirty="0" err="1"/>
              <a:t>Chuan</a:t>
            </a:r>
            <a:r>
              <a:rPr lang="en-US" altLang="zh-TW" i="1" dirty="0"/>
              <a:t>-Ming Liu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dirty="0"/>
              <a:t>Computer Science &amp; Information Engineering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dirty="0"/>
              <a:t>National Taipei University of Technology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dirty="0"/>
              <a:t>Taiwan</a:t>
            </a:r>
          </a:p>
        </p:txBody>
      </p:sp>
      <p:pic>
        <p:nvPicPr>
          <p:cNvPr id="4100" name="Picture 2" descr="C:\Users\howard\Dropbox\IEET102\slides\校園景觀\IMG_0961-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9517" y="3112294"/>
            <a:ext cx="2120900" cy="1414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1" name="Picture 3" descr="C:\Users\howard\Dropbox\IEET102\slides\校園景觀\IMG_0922-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89104" y="3061495"/>
            <a:ext cx="2184400" cy="1455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2" name="Picture 4" descr="C:\Users\howard\Dropbox\IEET102\slides\校園景觀\IMG_0947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90418" y="3061494"/>
            <a:ext cx="2198687" cy="1465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3" name="Picture 5" descr="C:\Users\howard\Dropbox\IEET102\slides\科研大樓與6教\IMG_1109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273504" y="3061495"/>
            <a:ext cx="2184400" cy="1455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11231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投影片編號版面配置區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14EDF62-D8C5-46F3-A913-59AD75CAF270}" type="slidenum">
              <a:rPr lang="en-US" altLang="zh-TW" smtClean="0">
                <a:latin typeface="Arial" charset="0"/>
              </a:rPr>
              <a:pPr/>
              <a:t>10</a:t>
            </a:fld>
            <a:endParaRPr lang="en-US" altLang="zh-TW" smtClean="0">
              <a:latin typeface="Arial" charset="0"/>
            </a:endParaRPr>
          </a:p>
        </p:txBody>
      </p:sp>
      <p:sp>
        <p:nvSpPr>
          <p:cNvPr id="2407459" name="Line 35"/>
          <p:cNvSpPr>
            <a:spLocks noChangeShapeType="1"/>
          </p:cNvSpPr>
          <p:nvPr/>
        </p:nvSpPr>
        <p:spPr bwMode="auto">
          <a:xfrm flipV="1">
            <a:off x="4142170" y="2085973"/>
            <a:ext cx="995708" cy="823914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07456" name="Line 32"/>
          <p:cNvSpPr>
            <a:spLocks noChangeShapeType="1"/>
          </p:cNvSpPr>
          <p:nvPr/>
        </p:nvSpPr>
        <p:spPr bwMode="auto">
          <a:xfrm>
            <a:off x="4142169" y="3050146"/>
            <a:ext cx="486006" cy="683654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07453" name="Line 29"/>
          <p:cNvSpPr>
            <a:spLocks noChangeShapeType="1"/>
          </p:cNvSpPr>
          <p:nvPr/>
        </p:nvSpPr>
        <p:spPr bwMode="auto">
          <a:xfrm flipH="1">
            <a:off x="7576278" y="4129088"/>
            <a:ext cx="381000" cy="838200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07426" name="Line 2"/>
          <p:cNvSpPr>
            <a:spLocks noChangeShapeType="1"/>
          </p:cNvSpPr>
          <p:nvPr/>
        </p:nvSpPr>
        <p:spPr bwMode="auto">
          <a:xfrm flipH="1">
            <a:off x="8566878" y="5195888"/>
            <a:ext cx="304800" cy="762000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1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Double Rotation – II</a:t>
            </a:r>
          </a:p>
        </p:txBody>
      </p:sp>
      <p:sp>
        <p:nvSpPr>
          <p:cNvPr id="2407428" name="Line 4"/>
          <p:cNvSpPr>
            <a:spLocks noChangeShapeType="1"/>
          </p:cNvSpPr>
          <p:nvPr/>
        </p:nvSpPr>
        <p:spPr bwMode="auto">
          <a:xfrm>
            <a:off x="7957278" y="3976688"/>
            <a:ext cx="914400" cy="1066800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07429" name="Line 5"/>
          <p:cNvSpPr>
            <a:spLocks noChangeShapeType="1"/>
          </p:cNvSpPr>
          <p:nvPr/>
        </p:nvSpPr>
        <p:spPr bwMode="auto">
          <a:xfrm>
            <a:off x="6738078" y="4129088"/>
            <a:ext cx="228600" cy="609600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07430" name="Line 6"/>
          <p:cNvSpPr>
            <a:spLocks noChangeShapeType="1"/>
          </p:cNvSpPr>
          <p:nvPr/>
        </p:nvSpPr>
        <p:spPr bwMode="auto">
          <a:xfrm>
            <a:off x="8871678" y="5195888"/>
            <a:ext cx="457200" cy="838200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07431" name="Oval 7"/>
          <p:cNvSpPr>
            <a:spLocks noChangeArrowheads="1"/>
          </p:cNvSpPr>
          <p:nvPr/>
        </p:nvSpPr>
        <p:spPr bwMode="auto">
          <a:xfrm>
            <a:off x="9100278" y="5805488"/>
            <a:ext cx="457200" cy="457200"/>
          </a:xfrm>
          <a:prstGeom prst="ellipse">
            <a:avLst/>
          </a:prstGeom>
          <a:solidFill>
            <a:schemeClr val="accent1"/>
          </a:solidFill>
          <a:ln w="38100">
            <a:solidFill>
              <a:srgbClr val="FF9933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2800">
                <a:solidFill>
                  <a:srgbClr val="FFFF00"/>
                </a:solidFill>
              </a:rPr>
              <a:t>94</a:t>
            </a:r>
          </a:p>
        </p:txBody>
      </p:sp>
      <p:sp>
        <p:nvSpPr>
          <p:cNvPr id="2407432" name="Line 8"/>
          <p:cNvSpPr>
            <a:spLocks noChangeShapeType="1"/>
          </p:cNvSpPr>
          <p:nvPr/>
        </p:nvSpPr>
        <p:spPr bwMode="auto">
          <a:xfrm flipH="1">
            <a:off x="3690078" y="3138488"/>
            <a:ext cx="762000" cy="838200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07433" name="Oval 9"/>
          <p:cNvSpPr>
            <a:spLocks noChangeArrowheads="1"/>
          </p:cNvSpPr>
          <p:nvPr/>
        </p:nvSpPr>
        <p:spPr bwMode="auto">
          <a:xfrm>
            <a:off x="3461478" y="3748088"/>
            <a:ext cx="457200" cy="457200"/>
          </a:xfrm>
          <a:prstGeom prst="ellipse">
            <a:avLst/>
          </a:prstGeom>
          <a:solidFill>
            <a:schemeClr val="accent1"/>
          </a:solidFill>
          <a:ln w="38100">
            <a:solidFill>
              <a:srgbClr val="FF9933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2800">
                <a:solidFill>
                  <a:srgbClr val="FFFF00"/>
                </a:solidFill>
              </a:rPr>
              <a:t>8</a:t>
            </a:r>
          </a:p>
        </p:txBody>
      </p:sp>
      <p:sp>
        <p:nvSpPr>
          <p:cNvPr id="2407435" name="Oval 11"/>
          <p:cNvSpPr>
            <a:spLocks noChangeArrowheads="1"/>
          </p:cNvSpPr>
          <p:nvPr/>
        </p:nvSpPr>
        <p:spPr bwMode="auto">
          <a:xfrm>
            <a:off x="8338278" y="5805488"/>
            <a:ext cx="457200" cy="457200"/>
          </a:xfrm>
          <a:prstGeom prst="ellipse">
            <a:avLst/>
          </a:prstGeom>
          <a:solidFill>
            <a:schemeClr val="accent1"/>
          </a:solidFill>
          <a:ln w="38100">
            <a:solidFill>
              <a:srgbClr val="FF9933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2800">
                <a:solidFill>
                  <a:srgbClr val="FFFF00"/>
                </a:solidFill>
              </a:rPr>
              <a:t>65</a:t>
            </a:r>
          </a:p>
        </p:txBody>
      </p:sp>
      <p:sp>
        <p:nvSpPr>
          <p:cNvPr id="2407436" name="Line 12"/>
          <p:cNvSpPr>
            <a:spLocks noChangeShapeType="1"/>
          </p:cNvSpPr>
          <p:nvPr/>
        </p:nvSpPr>
        <p:spPr bwMode="auto">
          <a:xfrm>
            <a:off x="5976078" y="2147888"/>
            <a:ext cx="990600" cy="609600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07437" name="Line 13"/>
          <p:cNvSpPr>
            <a:spLocks noChangeShapeType="1"/>
          </p:cNvSpPr>
          <p:nvPr/>
        </p:nvSpPr>
        <p:spPr bwMode="auto">
          <a:xfrm flipH="1">
            <a:off x="4706361" y="2163249"/>
            <a:ext cx="838200" cy="593166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07438" name="Line 14"/>
          <p:cNvSpPr>
            <a:spLocks noChangeShapeType="1"/>
          </p:cNvSpPr>
          <p:nvPr/>
        </p:nvSpPr>
        <p:spPr bwMode="auto">
          <a:xfrm>
            <a:off x="4654995" y="3063361"/>
            <a:ext cx="609600" cy="838200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07439" name="Line 15"/>
          <p:cNvSpPr>
            <a:spLocks noChangeShapeType="1"/>
          </p:cNvSpPr>
          <p:nvPr/>
        </p:nvSpPr>
        <p:spPr bwMode="auto">
          <a:xfrm>
            <a:off x="7042878" y="2909888"/>
            <a:ext cx="914400" cy="1066800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07440" name="Line 16"/>
          <p:cNvSpPr>
            <a:spLocks noChangeShapeType="1"/>
          </p:cNvSpPr>
          <p:nvPr/>
        </p:nvSpPr>
        <p:spPr bwMode="auto">
          <a:xfrm>
            <a:off x="7957278" y="3976688"/>
            <a:ext cx="914400" cy="1066800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07441" name="Line 17"/>
          <p:cNvSpPr>
            <a:spLocks noChangeShapeType="1"/>
          </p:cNvSpPr>
          <p:nvPr/>
        </p:nvSpPr>
        <p:spPr bwMode="auto">
          <a:xfrm flipH="1">
            <a:off x="6661878" y="3138488"/>
            <a:ext cx="381000" cy="685800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07442" name="Oval 18"/>
          <p:cNvSpPr>
            <a:spLocks noChangeArrowheads="1"/>
          </p:cNvSpPr>
          <p:nvPr/>
        </p:nvSpPr>
        <p:spPr bwMode="auto">
          <a:xfrm>
            <a:off x="5518878" y="1843088"/>
            <a:ext cx="457200" cy="457200"/>
          </a:xfrm>
          <a:prstGeom prst="ellipse">
            <a:avLst/>
          </a:prstGeom>
          <a:solidFill>
            <a:schemeClr val="accent1"/>
          </a:solidFill>
          <a:ln w="38100">
            <a:solidFill>
              <a:srgbClr val="FF9933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2800">
                <a:solidFill>
                  <a:srgbClr val="FFFF00"/>
                </a:solidFill>
              </a:rPr>
              <a:t>40</a:t>
            </a:r>
          </a:p>
        </p:txBody>
      </p:sp>
      <p:sp>
        <p:nvSpPr>
          <p:cNvPr id="2407443" name="Oval 19"/>
          <p:cNvSpPr>
            <a:spLocks noChangeArrowheads="1"/>
          </p:cNvSpPr>
          <p:nvPr/>
        </p:nvSpPr>
        <p:spPr bwMode="auto">
          <a:xfrm>
            <a:off x="4299678" y="2681288"/>
            <a:ext cx="457200" cy="457200"/>
          </a:xfrm>
          <a:prstGeom prst="ellipse">
            <a:avLst/>
          </a:prstGeom>
          <a:solidFill>
            <a:schemeClr val="accent1"/>
          </a:solidFill>
          <a:ln w="38100">
            <a:solidFill>
              <a:srgbClr val="FF9933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2800">
                <a:solidFill>
                  <a:srgbClr val="FFFF00"/>
                </a:solidFill>
              </a:rPr>
              <a:t>12</a:t>
            </a:r>
          </a:p>
        </p:txBody>
      </p:sp>
      <p:sp>
        <p:nvSpPr>
          <p:cNvPr id="2407444" name="Oval 20"/>
          <p:cNvSpPr>
            <a:spLocks noChangeArrowheads="1"/>
          </p:cNvSpPr>
          <p:nvPr/>
        </p:nvSpPr>
        <p:spPr bwMode="auto">
          <a:xfrm>
            <a:off x="7728678" y="3748088"/>
            <a:ext cx="457200" cy="457200"/>
          </a:xfrm>
          <a:prstGeom prst="ellipse">
            <a:avLst/>
          </a:prstGeom>
          <a:solidFill>
            <a:schemeClr val="accent1"/>
          </a:solidFill>
          <a:ln w="38100">
            <a:solidFill>
              <a:srgbClr val="FF9933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2800">
                <a:solidFill>
                  <a:srgbClr val="FFFF00"/>
                </a:solidFill>
              </a:rPr>
              <a:t>60</a:t>
            </a:r>
          </a:p>
        </p:txBody>
      </p:sp>
      <p:sp>
        <p:nvSpPr>
          <p:cNvPr id="2407445" name="Oval 21"/>
          <p:cNvSpPr>
            <a:spLocks noChangeArrowheads="1"/>
          </p:cNvSpPr>
          <p:nvPr/>
        </p:nvSpPr>
        <p:spPr bwMode="auto">
          <a:xfrm>
            <a:off x="4985478" y="3748088"/>
            <a:ext cx="457200" cy="457200"/>
          </a:xfrm>
          <a:prstGeom prst="ellipse">
            <a:avLst/>
          </a:prstGeom>
          <a:solidFill>
            <a:schemeClr val="accent1"/>
          </a:solidFill>
          <a:ln w="38100">
            <a:solidFill>
              <a:srgbClr val="FF9933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2800">
                <a:solidFill>
                  <a:srgbClr val="FFFF00"/>
                </a:solidFill>
              </a:rPr>
              <a:t>20</a:t>
            </a:r>
          </a:p>
        </p:txBody>
      </p:sp>
      <p:sp>
        <p:nvSpPr>
          <p:cNvPr id="2407446" name="Oval 22"/>
          <p:cNvSpPr>
            <a:spLocks noChangeArrowheads="1"/>
          </p:cNvSpPr>
          <p:nvPr/>
        </p:nvSpPr>
        <p:spPr bwMode="auto">
          <a:xfrm>
            <a:off x="6814278" y="2681288"/>
            <a:ext cx="457200" cy="457200"/>
          </a:xfrm>
          <a:prstGeom prst="ellipse">
            <a:avLst/>
          </a:prstGeom>
          <a:solidFill>
            <a:schemeClr val="accent1"/>
          </a:solidFill>
          <a:ln w="38100">
            <a:solidFill>
              <a:srgbClr val="FF9933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2800">
                <a:solidFill>
                  <a:srgbClr val="FFFF00"/>
                </a:solidFill>
              </a:rPr>
              <a:t>50</a:t>
            </a:r>
          </a:p>
        </p:txBody>
      </p:sp>
      <p:sp>
        <p:nvSpPr>
          <p:cNvPr id="2407447" name="Oval 23"/>
          <p:cNvSpPr>
            <a:spLocks noChangeArrowheads="1"/>
          </p:cNvSpPr>
          <p:nvPr/>
        </p:nvSpPr>
        <p:spPr bwMode="auto">
          <a:xfrm>
            <a:off x="6433278" y="3671888"/>
            <a:ext cx="457200" cy="457200"/>
          </a:xfrm>
          <a:prstGeom prst="ellipse">
            <a:avLst/>
          </a:prstGeom>
          <a:solidFill>
            <a:schemeClr val="accent1"/>
          </a:solidFill>
          <a:ln w="38100">
            <a:solidFill>
              <a:srgbClr val="FF9933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2800">
                <a:solidFill>
                  <a:srgbClr val="FFFF00"/>
                </a:solidFill>
              </a:rPr>
              <a:t>45</a:t>
            </a:r>
          </a:p>
        </p:txBody>
      </p:sp>
      <p:sp>
        <p:nvSpPr>
          <p:cNvPr id="2407448" name="Oval 24"/>
          <p:cNvSpPr>
            <a:spLocks noChangeArrowheads="1"/>
          </p:cNvSpPr>
          <p:nvPr/>
        </p:nvSpPr>
        <p:spPr bwMode="auto">
          <a:xfrm>
            <a:off x="8643078" y="4814888"/>
            <a:ext cx="457200" cy="457200"/>
          </a:xfrm>
          <a:prstGeom prst="ellipse">
            <a:avLst/>
          </a:prstGeom>
          <a:solidFill>
            <a:schemeClr val="accent1"/>
          </a:solidFill>
          <a:ln w="38100">
            <a:solidFill>
              <a:srgbClr val="FF9933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2800">
                <a:solidFill>
                  <a:srgbClr val="FFFF00"/>
                </a:solidFill>
              </a:rPr>
              <a:t>72</a:t>
            </a:r>
          </a:p>
        </p:txBody>
      </p:sp>
      <p:sp>
        <p:nvSpPr>
          <p:cNvPr id="2407449" name="Oval 25"/>
          <p:cNvSpPr>
            <a:spLocks noChangeArrowheads="1"/>
          </p:cNvSpPr>
          <p:nvPr/>
        </p:nvSpPr>
        <p:spPr bwMode="auto">
          <a:xfrm>
            <a:off x="6738078" y="4738688"/>
            <a:ext cx="457200" cy="457200"/>
          </a:xfrm>
          <a:prstGeom prst="ellipse">
            <a:avLst/>
          </a:prstGeom>
          <a:solidFill>
            <a:schemeClr val="accent1"/>
          </a:solidFill>
          <a:ln w="38100">
            <a:solidFill>
              <a:srgbClr val="FF9933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2800">
                <a:solidFill>
                  <a:srgbClr val="FFFF00"/>
                </a:solidFill>
              </a:rPr>
              <a:t>48</a:t>
            </a:r>
          </a:p>
        </p:txBody>
      </p:sp>
      <p:sp>
        <p:nvSpPr>
          <p:cNvPr id="2407450" name="Text Box 26"/>
          <p:cNvSpPr txBox="1">
            <a:spLocks noChangeArrowheads="1"/>
          </p:cNvSpPr>
          <p:nvPr/>
        </p:nvSpPr>
        <p:spPr bwMode="auto">
          <a:xfrm>
            <a:off x="6052278" y="1690688"/>
            <a:ext cx="3429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3200" i="1">
                <a:solidFill>
                  <a:srgbClr val="0000CC"/>
                </a:solidFill>
              </a:rPr>
              <a:t>z</a:t>
            </a:r>
          </a:p>
        </p:txBody>
      </p:sp>
      <p:sp>
        <p:nvSpPr>
          <p:cNvPr id="2407451" name="Text Box 27"/>
          <p:cNvSpPr txBox="1">
            <a:spLocks noChangeArrowheads="1"/>
          </p:cNvSpPr>
          <p:nvPr/>
        </p:nvSpPr>
        <p:spPr bwMode="auto">
          <a:xfrm>
            <a:off x="6357078" y="2605089"/>
            <a:ext cx="36740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3200" i="1">
                <a:solidFill>
                  <a:srgbClr val="0000CC"/>
                </a:solidFill>
              </a:rPr>
              <a:t>x</a:t>
            </a:r>
          </a:p>
        </p:txBody>
      </p:sp>
      <p:sp>
        <p:nvSpPr>
          <p:cNvPr id="2407452" name="Text Box 28"/>
          <p:cNvSpPr txBox="1">
            <a:spLocks noChangeArrowheads="1"/>
          </p:cNvSpPr>
          <p:nvPr/>
        </p:nvSpPr>
        <p:spPr bwMode="auto">
          <a:xfrm>
            <a:off x="8338279" y="3519488"/>
            <a:ext cx="3651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3200" i="1">
                <a:solidFill>
                  <a:srgbClr val="0000CC"/>
                </a:solidFill>
              </a:rPr>
              <a:t>y</a:t>
            </a:r>
          </a:p>
        </p:txBody>
      </p:sp>
      <p:sp>
        <p:nvSpPr>
          <p:cNvPr id="2407454" name="Oval 30"/>
          <p:cNvSpPr>
            <a:spLocks noChangeArrowheads="1"/>
          </p:cNvSpPr>
          <p:nvPr/>
        </p:nvSpPr>
        <p:spPr bwMode="auto">
          <a:xfrm>
            <a:off x="7423878" y="4738688"/>
            <a:ext cx="457200" cy="457200"/>
          </a:xfrm>
          <a:prstGeom prst="ellipse">
            <a:avLst/>
          </a:prstGeom>
          <a:solidFill>
            <a:schemeClr val="accent1"/>
          </a:solidFill>
          <a:ln w="38100">
            <a:solidFill>
              <a:srgbClr val="FF9933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2800">
                <a:solidFill>
                  <a:srgbClr val="FFFF00"/>
                </a:solidFill>
              </a:rPr>
              <a:t>55</a:t>
            </a:r>
          </a:p>
        </p:txBody>
      </p:sp>
    </p:spTree>
    <p:extLst>
      <p:ext uri="{BB962C8B-B14F-4D97-AF65-F5344CB8AC3E}">
        <p14:creationId xmlns:p14="http://schemas.microsoft.com/office/powerpoint/2010/main" val="3309657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0 L -0.13333 0.1222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4074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667" y="611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1.11111E-6 L -0.13333 0.12222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24074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667" y="6111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4.81481E-6 L -0.13333 0.12223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4074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667" y="6111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3.7037E-7 L -0.13333 0.12222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24074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667" y="6111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3.33333E-6 L -0.13333 0.12223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24074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667" y="6111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4.44444E-6 L -0.13333 0.12222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24074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667" y="6111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1.11111E-6 L -0.13333 0.12222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24074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667" y="6111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2.59259E-6 L -0.13334 0.12222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24074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667" y="61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2.22222E-6 L -0.15833 2.22222E-6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24074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917" y="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1.11022E-16 L -0.15833 1.11022E-16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24074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917" y="0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4.44444E-6 L -0.15833 4.44444E-6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24074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91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2" dur="500"/>
                                        <p:tgtEl>
                                          <p:spTgt spid="24074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07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7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4074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4074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3" dur="500"/>
                                        <p:tgtEl>
                                          <p:spTgt spid="24074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07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4.44444E-6 L -0.14167 -0.13333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24074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83" y="-6667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4.44444E-6 L -0.14166 -0.13333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24074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83" y="-6667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1.11111E-6 L -0.14166 -0.13333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24074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83" y="-6667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1.11022E-16 L -0.14166 -0.13333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24074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83" y="-6667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1.11111E-6 L -0.14166 -0.13333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24074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83" y="-6667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1.11111E-6 L -0.14166 -0.13333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24074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83" y="-6667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1.11111E-6 L -0.14166 -0.13333 " pathEditMode="relative" rAng="0" ptsTypes="AA">
                                      <p:cBhvr>
                                        <p:cTn id="60" dur="2000" fill="hold"/>
                                        <p:tgtEl>
                                          <p:spTgt spid="24074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83" y="-6667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1.11111E-6 L -0.14166 -0.13333 " pathEditMode="relative" rAng="0" ptsTypes="AA">
                                      <p:cBhvr>
                                        <p:cTn id="62" dur="2000" fill="hold"/>
                                        <p:tgtEl>
                                          <p:spTgt spid="24074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83" y="-6667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3.33333E-6 L -0.14166 -0.13334 " pathEditMode="relative" rAng="0" ptsTypes="AA">
                                      <p:cBhvr>
                                        <p:cTn id="64" dur="2000" fill="hold"/>
                                        <p:tgtEl>
                                          <p:spTgt spid="24074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83" y="-6667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-4.07407E-6 L -0.14167 -0.13333 " pathEditMode="relative" rAng="0" ptsTypes="AA">
                                      <p:cBhvr>
                                        <p:cTn id="66" dur="2000" fill="hold"/>
                                        <p:tgtEl>
                                          <p:spTgt spid="24074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83" y="-6667"/>
                                    </p:animMotion>
                                  </p:childTnLst>
                                </p:cTn>
                              </p:par>
                              <p:par>
                                <p:cTn id="6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4.44444E-6 L -0.14166 -0.13334 " pathEditMode="relative" rAng="0" ptsTypes="AA">
                                      <p:cBhvr>
                                        <p:cTn id="68" dur="2000" fill="hold"/>
                                        <p:tgtEl>
                                          <p:spTgt spid="24074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83" y="-6667"/>
                                    </p:animMotion>
                                  </p:childTnLst>
                                </p:cTn>
                              </p:par>
                              <p:par>
                                <p:cTn id="6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4.44444E-6 L -0.14166 -0.13334 " pathEditMode="relative" rAng="0" ptsTypes="AA">
                                      <p:cBhvr>
                                        <p:cTn id="70" dur="2000" fill="hold"/>
                                        <p:tgtEl>
                                          <p:spTgt spid="24074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83" y="-6667"/>
                                    </p:animMotion>
                                  </p:childTnLst>
                                </p:cTn>
                              </p:par>
                              <p:par>
                                <p:cTn id="7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3.33333E-6 L -0.14166 -0.13333 " pathEditMode="relative" rAng="0" ptsTypes="AA">
                                      <p:cBhvr>
                                        <p:cTn id="72" dur="2000" fill="hold"/>
                                        <p:tgtEl>
                                          <p:spTgt spid="24074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83" y="-6667"/>
                                    </p:animMotion>
                                  </p:childTnLst>
                                </p:cTn>
                              </p:par>
                              <p:par>
                                <p:cTn id="7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3.7037E-6 L -0.14167 -0.13333 " pathEditMode="relative" rAng="0" ptsTypes="AA">
                                      <p:cBhvr>
                                        <p:cTn id="74" dur="2000" fill="hold"/>
                                        <p:tgtEl>
                                          <p:spTgt spid="24074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83" y="-6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7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9" dur="500"/>
                                        <p:tgtEl>
                                          <p:spTgt spid="2407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07459" grpId="0" animBg="1"/>
      <p:bldP spid="2407456" grpId="0" animBg="1"/>
      <p:bldP spid="2407453" grpId="0" animBg="1"/>
      <p:bldP spid="2407426" grpId="0" animBg="1"/>
      <p:bldP spid="2407428" grpId="0" animBg="1"/>
      <p:bldP spid="2407429" grpId="0" animBg="1"/>
      <p:bldP spid="2407430" grpId="0" animBg="1"/>
      <p:bldP spid="2407431" grpId="0" animBg="1"/>
      <p:bldP spid="2407432" grpId="0" animBg="1"/>
      <p:bldP spid="2407433" grpId="0" animBg="1"/>
      <p:bldP spid="2407435" grpId="0" animBg="1"/>
      <p:bldP spid="2407436" grpId="0" animBg="1"/>
      <p:bldP spid="2407437" grpId="0" animBg="1"/>
      <p:bldP spid="2407438" grpId="0" animBg="1"/>
      <p:bldP spid="2407439" grpId="0" animBg="1"/>
      <p:bldP spid="2407440" grpId="0" animBg="1"/>
      <p:bldP spid="2407441" grpId="0" animBg="1"/>
      <p:bldP spid="2407442" grpId="0" animBg="1"/>
      <p:bldP spid="2407443" grpId="0" animBg="1"/>
      <p:bldP spid="2407444" grpId="0" animBg="1"/>
      <p:bldP spid="2407445" grpId="0" animBg="1"/>
      <p:bldP spid="2407446" grpId="0" animBg="1"/>
      <p:bldP spid="2407447" grpId="0" animBg="1"/>
      <p:bldP spid="2407448" grpId="0" animBg="1"/>
      <p:bldP spid="2407449" grpId="0" animBg="1"/>
      <p:bldP spid="2407450" grpId="0"/>
      <p:bldP spid="2407451" grpId="0"/>
      <p:bldP spid="2407452" grpId="0"/>
      <p:bldP spid="240745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投影片編號版面配置區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C6235E4-0CD8-483D-A620-F19F656C8CD7}" type="slidenum">
              <a:rPr lang="en-US" altLang="zh-TW" smtClean="0">
                <a:latin typeface="Arial" charset="0"/>
              </a:rPr>
              <a:pPr/>
              <a:t>11</a:t>
            </a:fld>
            <a:endParaRPr lang="en-US" altLang="zh-TW" smtClean="0">
              <a:latin typeface="Arial" charset="0"/>
            </a:endParaRP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Cases for </a:t>
            </a:r>
            <a:r>
              <a:rPr lang="en-US" altLang="en-US" smtClean="0"/>
              <a:t>Single Rotation</a:t>
            </a:r>
            <a:r>
              <a:rPr lang="en-US" altLang="zh-TW" smtClean="0"/>
              <a:t>s</a:t>
            </a:r>
            <a:endParaRPr lang="en-US" altLang="en-US" smtClean="0"/>
          </a:p>
        </p:txBody>
      </p:sp>
      <p:pic>
        <p:nvPicPr>
          <p:cNvPr id="14340" name="Picture 3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2137954" y="1835333"/>
            <a:ext cx="8305800" cy="2238375"/>
          </a:xfrm>
          <a:noFill/>
        </p:spPr>
      </p:pic>
      <p:sp>
        <p:nvSpPr>
          <p:cNvPr id="3" name="AutoShape 3"/>
          <p:cNvSpPr>
            <a:spLocks noChangeAspect="1" noChangeArrowheads="1" noTextEdit="1"/>
          </p:cNvSpPr>
          <p:nvPr/>
        </p:nvSpPr>
        <p:spPr bwMode="auto">
          <a:xfrm>
            <a:off x="2137955" y="4197533"/>
            <a:ext cx="8305800" cy="220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4" name="Freeform 5"/>
          <p:cNvSpPr>
            <a:spLocks/>
          </p:cNvSpPr>
          <p:nvPr/>
        </p:nvSpPr>
        <p:spPr bwMode="auto">
          <a:xfrm>
            <a:off x="4884330" y="4570595"/>
            <a:ext cx="33338" cy="39688"/>
          </a:xfrm>
          <a:custGeom>
            <a:avLst/>
            <a:gdLst>
              <a:gd name="T0" fmla="*/ 11 w 21"/>
              <a:gd name="T1" fmla="*/ 0 h 25"/>
              <a:gd name="T2" fmla="*/ 0 w 21"/>
              <a:gd name="T3" fmla="*/ 9 h 25"/>
              <a:gd name="T4" fmla="*/ 11 w 21"/>
              <a:gd name="T5" fmla="*/ 25 h 25"/>
              <a:gd name="T6" fmla="*/ 21 w 21"/>
              <a:gd name="T7" fmla="*/ 17 h 25"/>
              <a:gd name="T8" fmla="*/ 11 w 21"/>
              <a:gd name="T9" fmla="*/ 0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" h="25">
                <a:moveTo>
                  <a:pt x="11" y="0"/>
                </a:moveTo>
                <a:lnTo>
                  <a:pt x="0" y="9"/>
                </a:lnTo>
                <a:lnTo>
                  <a:pt x="11" y="25"/>
                </a:lnTo>
                <a:lnTo>
                  <a:pt x="21" y="17"/>
                </a:lnTo>
                <a:lnTo>
                  <a:pt x="11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5" name="Freeform 6"/>
          <p:cNvSpPr>
            <a:spLocks/>
          </p:cNvSpPr>
          <p:nvPr/>
        </p:nvSpPr>
        <p:spPr bwMode="auto">
          <a:xfrm>
            <a:off x="5608230" y="4210232"/>
            <a:ext cx="33338" cy="26988"/>
          </a:xfrm>
          <a:custGeom>
            <a:avLst/>
            <a:gdLst>
              <a:gd name="T0" fmla="*/ 0 w 21"/>
              <a:gd name="T1" fmla="*/ 0 h 17"/>
              <a:gd name="T2" fmla="*/ 10 w 21"/>
              <a:gd name="T3" fmla="*/ 0 h 17"/>
              <a:gd name="T4" fmla="*/ 21 w 21"/>
              <a:gd name="T5" fmla="*/ 17 h 17"/>
              <a:gd name="T6" fmla="*/ 10 w 21"/>
              <a:gd name="T7" fmla="*/ 17 h 17"/>
              <a:gd name="T8" fmla="*/ 0 w 21"/>
              <a:gd name="T9" fmla="*/ 0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" h="17">
                <a:moveTo>
                  <a:pt x="0" y="0"/>
                </a:moveTo>
                <a:lnTo>
                  <a:pt x="10" y="0"/>
                </a:lnTo>
                <a:lnTo>
                  <a:pt x="21" y="17"/>
                </a:lnTo>
                <a:lnTo>
                  <a:pt x="10" y="1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6" name="Freeform 7"/>
          <p:cNvSpPr>
            <a:spLocks/>
          </p:cNvSpPr>
          <p:nvPr/>
        </p:nvSpPr>
        <p:spPr bwMode="auto">
          <a:xfrm>
            <a:off x="4901794" y="4210232"/>
            <a:ext cx="722313" cy="387350"/>
          </a:xfrm>
          <a:custGeom>
            <a:avLst/>
            <a:gdLst>
              <a:gd name="T0" fmla="*/ 0 w 455"/>
              <a:gd name="T1" fmla="*/ 227 h 244"/>
              <a:gd name="T2" fmla="*/ 10 w 455"/>
              <a:gd name="T3" fmla="*/ 244 h 244"/>
              <a:gd name="T4" fmla="*/ 455 w 455"/>
              <a:gd name="T5" fmla="*/ 17 h 244"/>
              <a:gd name="T6" fmla="*/ 445 w 455"/>
              <a:gd name="T7" fmla="*/ 0 h 244"/>
              <a:gd name="T8" fmla="*/ 0 w 455"/>
              <a:gd name="T9" fmla="*/ 227 h 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55" h="244">
                <a:moveTo>
                  <a:pt x="0" y="227"/>
                </a:moveTo>
                <a:lnTo>
                  <a:pt x="10" y="244"/>
                </a:lnTo>
                <a:lnTo>
                  <a:pt x="455" y="17"/>
                </a:lnTo>
                <a:lnTo>
                  <a:pt x="445" y="0"/>
                </a:lnTo>
                <a:lnTo>
                  <a:pt x="0" y="22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7" name="Freeform 8"/>
          <p:cNvSpPr>
            <a:spLocks/>
          </p:cNvSpPr>
          <p:nvPr/>
        </p:nvSpPr>
        <p:spPr bwMode="auto">
          <a:xfrm>
            <a:off x="5131980" y="4837296"/>
            <a:ext cx="476250" cy="733425"/>
          </a:xfrm>
          <a:custGeom>
            <a:avLst/>
            <a:gdLst>
              <a:gd name="T0" fmla="*/ 155 w 300"/>
              <a:gd name="T1" fmla="*/ 0 h 462"/>
              <a:gd name="T2" fmla="*/ 300 w 300"/>
              <a:gd name="T3" fmla="*/ 462 h 462"/>
              <a:gd name="T4" fmla="*/ 0 w 300"/>
              <a:gd name="T5" fmla="*/ 462 h 462"/>
              <a:gd name="T6" fmla="*/ 155 w 300"/>
              <a:gd name="T7" fmla="*/ 0 h 4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00" h="462">
                <a:moveTo>
                  <a:pt x="155" y="0"/>
                </a:moveTo>
                <a:lnTo>
                  <a:pt x="300" y="462"/>
                </a:lnTo>
                <a:lnTo>
                  <a:pt x="0" y="462"/>
                </a:lnTo>
                <a:lnTo>
                  <a:pt x="15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8" name="Freeform 9"/>
          <p:cNvSpPr>
            <a:spLocks/>
          </p:cNvSpPr>
          <p:nvPr/>
        </p:nvSpPr>
        <p:spPr bwMode="auto">
          <a:xfrm>
            <a:off x="5362168" y="4824596"/>
            <a:ext cx="279400" cy="746125"/>
          </a:xfrm>
          <a:custGeom>
            <a:avLst/>
            <a:gdLst>
              <a:gd name="T0" fmla="*/ 20 w 176"/>
              <a:gd name="T1" fmla="*/ 0 h 470"/>
              <a:gd name="T2" fmla="*/ 0 w 176"/>
              <a:gd name="T3" fmla="*/ 8 h 470"/>
              <a:gd name="T4" fmla="*/ 145 w 176"/>
              <a:gd name="T5" fmla="*/ 470 h 470"/>
              <a:gd name="T6" fmla="*/ 155 w 176"/>
              <a:gd name="T7" fmla="*/ 470 h 470"/>
              <a:gd name="T8" fmla="*/ 176 w 176"/>
              <a:gd name="T9" fmla="*/ 470 h 470"/>
              <a:gd name="T10" fmla="*/ 165 w 176"/>
              <a:gd name="T11" fmla="*/ 462 h 470"/>
              <a:gd name="T12" fmla="*/ 20 w 176"/>
              <a:gd name="T13" fmla="*/ 0 h 4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6" h="470">
                <a:moveTo>
                  <a:pt x="20" y="0"/>
                </a:moveTo>
                <a:lnTo>
                  <a:pt x="0" y="8"/>
                </a:lnTo>
                <a:lnTo>
                  <a:pt x="145" y="470"/>
                </a:lnTo>
                <a:lnTo>
                  <a:pt x="155" y="470"/>
                </a:lnTo>
                <a:lnTo>
                  <a:pt x="176" y="470"/>
                </a:lnTo>
                <a:lnTo>
                  <a:pt x="165" y="462"/>
                </a:lnTo>
                <a:lnTo>
                  <a:pt x="2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9" name="Freeform 10"/>
          <p:cNvSpPr>
            <a:spLocks/>
          </p:cNvSpPr>
          <p:nvPr/>
        </p:nvSpPr>
        <p:spPr bwMode="auto">
          <a:xfrm>
            <a:off x="5114519" y="5543732"/>
            <a:ext cx="493713" cy="26988"/>
          </a:xfrm>
          <a:custGeom>
            <a:avLst/>
            <a:gdLst>
              <a:gd name="T0" fmla="*/ 311 w 311"/>
              <a:gd name="T1" fmla="*/ 17 h 17"/>
              <a:gd name="T2" fmla="*/ 311 w 311"/>
              <a:gd name="T3" fmla="*/ 0 h 17"/>
              <a:gd name="T4" fmla="*/ 11 w 311"/>
              <a:gd name="T5" fmla="*/ 0 h 17"/>
              <a:gd name="T6" fmla="*/ 0 w 311"/>
              <a:gd name="T7" fmla="*/ 9 h 17"/>
              <a:gd name="T8" fmla="*/ 0 w 311"/>
              <a:gd name="T9" fmla="*/ 17 h 17"/>
              <a:gd name="T10" fmla="*/ 11 w 311"/>
              <a:gd name="T11" fmla="*/ 17 h 17"/>
              <a:gd name="T12" fmla="*/ 311 w 311"/>
              <a:gd name="T13" fmla="*/ 17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11" h="17">
                <a:moveTo>
                  <a:pt x="311" y="17"/>
                </a:moveTo>
                <a:lnTo>
                  <a:pt x="311" y="0"/>
                </a:lnTo>
                <a:lnTo>
                  <a:pt x="11" y="0"/>
                </a:lnTo>
                <a:lnTo>
                  <a:pt x="0" y="9"/>
                </a:lnTo>
                <a:lnTo>
                  <a:pt x="0" y="17"/>
                </a:lnTo>
                <a:lnTo>
                  <a:pt x="11" y="17"/>
                </a:lnTo>
                <a:lnTo>
                  <a:pt x="311" y="1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0" name="Freeform 11"/>
          <p:cNvSpPr>
            <a:spLocks/>
          </p:cNvSpPr>
          <p:nvPr/>
        </p:nvSpPr>
        <p:spPr bwMode="auto">
          <a:xfrm>
            <a:off x="5114518" y="4824596"/>
            <a:ext cx="279400" cy="746125"/>
          </a:xfrm>
          <a:custGeom>
            <a:avLst/>
            <a:gdLst>
              <a:gd name="T0" fmla="*/ 0 w 176"/>
              <a:gd name="T1" fmla="*/ 462 h 470"/>
              <a:gd name="T2" fmla="*/ 21 w 176"/>
              <a:gd name="T3" fmla="*/ 470 h 470"/>
              <a:gd name="T4" fmla="*/ 176 w 176"/>
              <a:gd name="T5" fmla="*/ 8 h 470"/>
              <a:gd name="T6" fmla="*/ 156 w 176"/>
              <a:gd name="T7" fmla="*/ 8 h 470"/>
              <a:gd name="T8" fmla="*/ 176 w 176"/>
              <a:gd name="T9" fmla="*/ 0 h 470"/>
              <a:gd name="T10" fmla="*/ 156 w 176"/>
              <a:gd name="T11" fmla="*/ 0 h 470"/>
              <a:gd name="T12" fmla="*/ 0 w 176"/>
              <a:gd name="T13" fmla="*/ 462 h 4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6" h="470">
                <a:moveTo>
                  <a:pt x="0" y="462"/>
                </a:moveTo>
                <a:lnTo>
                  <a:pt x="21" y="470"/>
                </a:lnTo>
                <a:lnTo>
                  <a:pt x="176" y="8"/>
                </a:lnTo>
                <a:lnTo>
                  <a:pt x="156" y="8"/>
                </a:lnTo>
                <a:lnTo>
                  <a:pt x="176" y="0"/>
                </a:lnTo>
                <a:lnTo>
                  <a:pt x="156" y="0"/>
                </a:lnTo>
                <a:lnTo>
                  <a:pt x="0" y="46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1" name="Freeform 12"/>
          <p:cNvSpPr>
            <a:spLocks/>
          </p:cNvSpPr>
          <p:nvPr/>
        </p:nvSpPr>
        <p:spPr bwMode="auto">
          <a:xfrm>
            <a:off x="4177893" y="5077008"/>
            <a:ext cx="476250" cy="733425"/>
          </a:xfrm>
          <a:custGeom>
            <a:avLst/>
            <a:gdLst>
              <a:gd name="T0" fmla="*/ 155 w 300"/>
              <a:gd name="T1" fmla="*/ 0 h 462"/>
              <a:gd name="T2" fmla="*/ 300 w 300"/>
              <a:gd name="T3" fmla="*/ 462 h 462"/>
              <a:gd name="T4" fmla="*/ 0 w 300"/>
              <a:gd name="T5" fmla="*/ 462 h 462"/>
              <a:gd name="T6" fmla="*/ 155 w 300"/>
              <a:gd name="T7" fmla="*/ 0 h 4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00" h="462">
                <a:moveTo>
                  <a:pt x="155" y="0"/>
                </a:moveTo>
                <a:lnTo>
                  <a:pt x="300" y="462"/>
                </a:lnTo>
                <a:lnTo>
                  <a:pt x="0" y="462"/>
                </a:lnTo>
                <a:lnTo>
                  <a:pt x="15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2" name="Freeform 13"/>
          <p:cNvSpPr>
            <a:spLocks/>
          </p:cNvSpPr>
          <p:nvPr/>
        </p:nvSpPr>
        <p:spPr bwMode="auto">
          <a:xfrm>
            <a:off x="4390619" y="5077008"/>
            <a:ext cx="296863" cy="747713"/>
          </a:xfrm>
          <a:custGeom>
            <a:avLst/>
            <a:gdLst>
              <a:gd name="T0" fmla="*/ 21 w 187"/>
              <a:gd name="T1" fmla="*/ 0 h 471"/>
              <a:gd name="T2" fmla="*/ 0 w 187"/>
              <a:gd name="T3" fmla="*/ 9 h 471"/>
              <a:gd name="T4" fmla="*/ 156 w 187"/>
              <a:gd name="T5" fmla="*/ 471 h 471"/>
              <a:gd name="T6" fmla="*/ 166 w 187"/>
              <a:gd name="T7" fmla="*/ 471 h 471"/>
              <a:gd name="T8" fmla="*/ 187 w 187"/>
              <a:gd name="T9" fmla="*/ 471 h 471"/>
              <a:gd name="T10" fmla="*/ 177 w 187"/>
              <a:gd name="T11" fmla="*/ 462 h 471"/>
              <a:gd name="T12" fmla="*/ 21 w 187"/>
              <a:gd name="T13" fmla="*/ 0 h 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87" h="471">
                <a:moveTo>
                  <a:pt x="21" y="0"/>
                </a:moveTo>
                <a:lnTo>
                  <a:pt x="0" y="9"/>
                </a:lnTo>
                <a:lnTo>
                  <a:pt x="156" y="471"/>
                </a:lnTo>
                <a:lnTo>
                  <a:pt x="166" y="471"/>
                </a:lnTo>
                <a:lnTo>
                  <a:pt x="187" y="471"/>
                </a:lnTo>
                <a:lnTo>
                  <a:pt x="177" y="462"/>
                </a:lnTo>
                <a:lnTo>
                  <a:pt x="21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3" name="Freeform 14"/>
          <p:cNvSpPr>
            <a:spLocks/>
          </p:cNvSpPr>
          <p:nvPr/>
        </p:nvSpPr>
        <p:spPr bwMode="auto">
          <a:xfrm>
            <a:off x="4160431" y="5797732"/>
            <a:ext cx="493713" cy="26988"/>
          </a:xfrm>
          <a:custGeom>
            <a:avLst/>
            <a:gdLst>
              <a:gd name="T0" fmla="*/ 311 w 311"/>
              <a:gd name="T1" fmla="*/ 17 h 17"/>
              <a:gd name="T2" fmla="*/ 311 w 311"/>
              <a:gd name="T3" fmla="*/ 0 h 17"/>
              <a:gd name="T4" fmla="*/ 11 w 311"/>
              <a:gd name="T5" fmla="*/ 0 h 17"/>
              <a:gd name="T6" fmla="*/ 0 w 311"/>
              <a:gd name="T7" fmla="*/ 8 h 17"/>
              <a:gd name="T8" fmla="*/ 0 w 311"/>
              <a:gd name="T9" fmla="*/ 17 h 17"/>
              <a:gd name="T10" fmla="*/ 11 w 311"/>
              <a:gd name="T11" fmla="*/ 17 h 17"/>
              <a:gd name="T12" fmla="*/ 311 w 311"/>
              <a:gd name="T13" fmla="*/ 17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11" h="17">
                <a:moveTo>
                  <a:pt x="311" y="17"/>
                </a:moveTo>
                <a:lnTo>
                  <a:pt x="311" y="0"/>
                </a:lnTo>
                <a:lnTo>
                  <a:pt x="11" y="0"/>
                </a:lnTo>
                <a:lnTo>
                  <a:pt x="0" y="8"/>
                </a:lnTo>
                <a:lnTo>
                  <a:pt x="0" y="17"/>
                </a:lnTo>
                <a:lnTo>
                  <a:pt x="11" y="17"/>
                </a:lnTo>
                <a:lnTo>
                  <a:pt x="311" y="1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4" name="Freeform 15"/>
          <p:cNvSpPr>
            <a:spLocks/>
          </p:cNvSpPr>
          <p:nvPr/>
        </p:nvSpPr>
        <p:spPr bwMode="auto">
          <a:xfrm>
            <a:off x="4160431" y="5077008"/>
            <a:ext cx="263525" cy="747713"/>
          </a:xfrm>
          <a:custGeom>
            <a:avLst/>
            <a:gdLst>
              <a:gd name="T0" fmla="*/ 0 w 166"/>
              <a:gd name="T1" fmla="*/ 462 h 471"/>
              <a:gd name="T2" fmla="*/ 21 w 166"/>
              <a:gd name="T3" fmla="*/ 471 h 471"/>
              <a:gd name="T4" fmla="*/ 166 w 166"/>
              <a:gd name="T5" fmla="*/ 9 h 471"/>
              <a:gd name="T6" fmla="*/ 145 w 166"/>
              <a:gd name="T7" fmla="*/ 9 h 471"/>
              <a:gd name="T8" fmla="*/ 166 w 166"/>
              <a:gd name="T9" fmla="*/ 0 h 471"/>
              <a:gd name="T10" fmla="*/ 145 w 166"/>
              <a:gd name="T11" fmla="*/ 0 h 471"/>
              <a:gd name="T12" fmla="*/ 0 w 166"/>
              <a:gd name="T13" fmla="*/ 462 h 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66" h="471">
                <a:moveTo>
                  <a:pt x="0" y="462"/>
                </a:moveTo>
                <a:lnTo>
                  <a:pt x="21" y="471"/>
                </a:lnTo>
                <a:lnTo>
                  <a:pt x="166" y="9"/>
                </a:lnTo>
                <a:lnTo>
                  <a:pt x="145" y="9"/>
                </a:lnTo>
                <a:lnTo>
                  <a:pt x="166" y="0"/>
                </a:lnTo>
                <a:lnTo>
                  <a:pt x="145" y="0"/>
                </a:lnTo>
                <a:lnTo>
                  <a:pt x="0" y="46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5" name="Freeform 16"/>
          <p:cNvSpPr>
            <a:spLocks/>
          </p:cNvSpPr>
          <p:nvPr/>
        </p:nvSpPr>
        <p:spPr bwMode="auto">
          <a:xfrm>
            <a:off x="3223805" y="5318308"/>
            <a:ext cx="476250" cy="733425"/>
          </a:xfrm>
          <a:custGeom>
            <a:avLst/>
            <a:gdLst>
              <a:gd name="T0" fmla="*/ 155 w 300"/>
              <a:gd name="T1" fmla="*/ 0 h 462"/>
              <a:gd name="T2" fmla="*/ 300 w 300"/>
              <a:gd name="T3" fmla="*/ 462 h 462"/>
              <a:gd name="T4" fmla="*/ 0 w 300"/>
              <a:gd name="T5" fmla="*/ 462 h 462"/>
              <a:gd name="T6" fmla="*/ 155 w 300"/>
              <a:gd name="T7" fmla="*/ 0 h 4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00" h="462">
                <a:moveTo>
                  <a:pt x="155" y="0"/>
                </a:moveTo>
                <a:lnTo>
                  <a:pt x="300" y="462"/>
                </a:lnTo>
                <a:lnTo>
                  <a:pt x="0" y="462"/>
                </a:lnTo>
                <a:lnTo>
                  <a:pt x="155" y="0"/>
                </a:lnTo>
                <a:close/>
              </a:path>
            </a:pathLst>
          </a:cu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6" name="Freeform 17"/>
          <p:cNvSpPr>
            <a:spLocks/>
          </p:cNvSpPr>
          <p:nvPr/>
        </p:nvSpPr>
        <p:spPr bwMode="auto">
          <a:xfrm>
            <a:off x="3436531" y="5318308"/>
            <a:ext cx="296863" cy="746125"/>
          </a:xfrm>
          <a:custGeom>
            <a:avLst/>
            <a:gdLst>
              <a:gd name="T0" fmla="*/ 21 w 187"/>
              <a:gd name="T1" fmla="*/ 0 h 470"/>
              <a:gd name="T2" fmla="*/ 0 w 187"/>
              <a:gd name="T3" fmla="*/ 8 h 470"/>
              <a:gd name="T4" fmla="*/ 156 w 187"/>
              <a:gd name="T5" fmla="*/ 470 h 470"/>
              <a:gd name="T6" fmla="*/ 166 w 187"/>
              <a:gd name="T7" fmla="*/ 470 h 470"/>
              <a:gd name="T8" fmla="*/ 187 w 187"/>
              <a:gd name="T9" fmla="*/ 470 h 470"/>
              <a:gd name="T10" fmla="*/ 177 w 187"/>
              <a:gd name="T11" fmla="*/ 462 h 470"/>
              <a:gd name="T12" fmla="*/ 21 w 187"/>
              <a:gd name="T13" fmla="*/ 0 h 4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87" h="470">
                <a:moveTo>
                  <a:pt x="21" y="0"/>
                </a:moveTo>
                <a:lnTo>
                  <a:pt x="0" y="8"/>
                </a:lnTo>
                <a:lnTo>
                  <a:pt x="156" y="470"/>
                </a:lnTo>
                <a:lnTo>
                  <a:pt x="166" y="470"/>
                </a:lnTo>
                <a:lnTo>
                  <a:pt x="187" y="470"/>
                </a:lnTo>
                <a:lnTo>
                  <a:pt x="177" y="462"/>
                </a:lnTo>
                <a:lnTo>
                  <a:pt x="21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7" name="Freeform 18"/>
          <p:cNvSpPr>
            <a:spLocks/>
          </p:cNvSpPr>
          <p:nvPr/>
        </p:nvSpPr>
        <p:spPr bwMode="auto">
          <a:xfrm>
            <a:off x="3206344" y="6037445"/>
            <a:ext cx="493713" cy="26988"/>
          </a:xfrm>
          <a:custGeom>
            <a:avLst/>
            <a:gdLst>
              <a:gd name="T0" fmla="*/ 311 w 311"/>
              <a:gd name="T1" fmla="*/ 17 h 17"/>
              <a:gd name="T2" fmla="*/ 311 w 311"/>
              <a:gd name="T3" fmla="*/ 0 h 17"/>
              <a:gd name="T4" fmla="*/ 11 w 311"/>
              <a:gd name="T5" fmla="*/ 0 h 17"/>
              <a:gd name="T6" fmla="*/ 0 w 311"/>
              <a:gd name="T7" fmla="*/ 9 h 17"/>
              <a:gd name="T8" fmla="*/ 0 w 311"/>
              <a:gd name="T9" fmla="*/ 17 h 17"/>
              <a:gd name="T10" fmla="*/ 11 w 311"/>
              <a:gd name="T11" fmla="*/ 17 h 17"/>
              <a:gd name="T12" fmla="*/ 311 w 311"/>
              <a:gd name="T13" fmla="*/ 17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11" h="17">
                <a:moveTo>
                  <a:pt x="311" y="17"/>
                </a:moveTo>
                <a:lnTo>
                  <a:pt x="311" y="0"/>
                </a:lnTo>
                <a:lnTo>
                  <a:pt x="11" y="0"/>
                </a:lnTo>
                <a:lnTo>
                  <a:pt x="0" y="9"/>
                </a:lnTo>
                <a:lnTo>
                  <a:pt x="0" y="17"/>
                </a:lnTo>
                <a:lnTo>
                  <a:pt x="11" y="17"/>
                </a:lnTo>
                <a:lnTo>
                  <a:pt x="311" y="1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8" name="Freeform 19"/>
          <p:cNvSpPr>
            <a:spLocks/>
          </p:cNvSpPr>
          <p:nvPr/>
        </p:nvSpPr>
        <p:spPr bwMode="auto">
          <a:xfrm>
            <a:off x="3206344" y="5318308"/>
            <a:ext cx="263525" cy="746125"/>
          </a:xfrm>
          <a:custGeom>
            <a:avLst/>
            <a:gdLst>
              <a:gd name="T0" fmla="*/ 0 w 166"/>
              <a:gd name="T1" fmla="*/ 462 h 470"/>
              <a:gd name="T2" fmla="*/ 21 w 166"/>
              <a:gd name="T3" fmla="*/ 470 h 470"/>
              <a:gd name="T4" fmla="*/ 166 w 166"/>
              <a:gd name="T5" fmla="*/ 8 h 470"/>
              <a:gd name="T6" fmla="*/ 145 w 166"/>
              <a:gd name="T7" fmla="*/ 8 h 470"/>
              <a:gd name="T8" fmla="*/ 166 w 166"/>
              <a:gd name="T9" fmla="*/ 0 h 470"/>
              <a:gd name="T10" fmla="*/ 145 w 166"/>
              <a:gd name="T11" fmla="*/ 0 h 470"/>
              <a:gd name="T12" fmla="*/ 0 w 166"/>
              <a:gd name="T13" fmla="*/ 462 h 4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66" h="470">
                <a:moveTo>
                  <a:pt x="0" y="462"/>
                </a:moveTo>
                <a:lnTo>
                  <a:pt x="21" y="470"/>
                </a:lnTo>
                <a:lnTo>
                  <a:pt x="166" y="8"/>
                </a:lnTo>
                <a:lnTo>
                  <a:pt x="145" y="8"/>
                </a:lnTo>
                <a:lnTo>
                  <a:pt x="166" y="0"/>
                </a:lnTo>
                <a:lnTo>
                  <a:pt x="145" y="0"/>
                </a:lnTo>
                <a:lnTo>
                  <a:pt x="0" y="46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9" name="Freeform 20"/>
          <p:cNvSpPr>
            <a:spLocks/>
          </p:cNvSpPr>
          <p:nvPr/>
        </p:nvSpPr>
        <p:spPr bwMode="auto">
          <a:xfrm>
            <a:off x="4901793" y="4570595"/>
            <a:ext cx="31750" cy="26988"/>
          </a:xfrm>
          <a:custGeom>
            <a:avLst/>
            <a:gdLst>
              <a:gd name="T0" fmla="*/ 10 w 20"/>
              <a:gd name="T1" fmla="*/ 17 h 17"/>
              <a:gd name="T2" fmla="*/ 20 w 20"/>
              <a:gd name="T3" fmla="*/ 17 h 17"/>
              <a:gd name="T4" fmla="*/ 10 w 20"/>
              <a:gd name="T5" fmla="*/ 0 h 17"/>
              <a:gd name="T6" fmla="*/ 0 w 20"/>
              <a:gd name="T7" fmla="*/ 0 h 17"/>
              <a:gd name="T8" fmla="*/ 10 w 20"/>
              <a:gd name="T9" fmla="*/ 17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" h="17">
                <a:moveTo>
                  <a:pt x="10" y="17"/>
                </a:moveTo>
                <a:lnTo>
                  <a:pt x="20" y="17"/>
                </a:lnTo>
                <a:lnTo>
                  <a:pt x="10" y="0"/>
                </a:lnTo>
                <a:lnTo>
                  <a:pt x="0" y="0"/>
                </a:lnTo>
                <a:lnTo>
                  <a:pt x="10" y="17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20" name="Freeform 21"/>
          <p:cNvSpPr>
            <a:spLocks/>
          </p:cNvSpPr>
          <p:nvPr/>
        </p:nvSpPr>
        <p:spPr bwMode="auto">
          <a:xfrm>
            <a:off x="3914368" y="4810308"/>
            <a:ext cx="33338" cy="41275"/>
          </a:xfrm>
          <a:custGeom>
            <a:avLst/>
            <a:gdLst>
              <a:gd name="T0" fmla="*/ 21 w 21"/>
              <a:gd name="T1" fmla="*/ 17 h 26"/>
              <a:gd name="T2" fmla="*/ 10 w 21"/>
              <a:gd name="T3" fmla="*/ 26 h 26"/>
              <a:gd name="T4" fmla="*/ 0 w 21"/>
              <a:gd name="T5" fmla="*/ 9 h 26"/>
              <a:gd name="T6" fmla="*/ 10 w 21"/>
              <a:gd name="T7" fmla="*/ 0 h 26"/>
              <a:gd name="T8" fmla="*/ 21 w 21"/>
              <a:gd name="T9" fmla="*/ 17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" h="26">
                <a:moveTo>
                  <a:pt x="21" y="17"/>
                </a:moveTo>
                <a:lnTo>
                  <a:pt x="10" y="26"/>
                </a:lnTo>
                <a:lnTo>
                  <a:pt x="0" y="9"/>
                </a:lnTo>
                <a:lnTo>
                  <a:pt x="10" y="0"/>
                </a:lnTo>
                <a:lnTo>
                  <a:pt x="21" y="17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21" name="Freeform 22"/>
          <p:cNvSpPr>
            <a:spLocks/>
          </p:cNvSpPr>
          <p:nvPr/>
        </p:nvSpPr>
        <p:spPr bwMode="auto">
          <a:xfrm>
            <a:off x="3930244" y="4570595"/>
            <a:ext cx="987425" cy="266700"/>
          </a:xfrm>
          <a:custGeom>
            <a:avLst/>
            <a:gdLst>
              <a:gd name="T0" fmla="*/ 622 w 622"/>
              <a:gd name="T1" fmla="*/ 17 h 168"/>
              <a:gd name="T2" fmla="*/ 612 w 622"/>
              <a:gd name="T3" fmla="*/ 0 h 168"/>
              <a:gd name="T4" fmla="*/ 0 w 622"/>
              <a:gd name="T5" fmla="*/ 151 h 168"/>
              <a:gd name="T6" fmla="*/ 11 w 622"/>
              <a:gd name="T7" fmla="*/ 168 h 168"/>
              <a:gd name="T8" fmla="*/ 622 w 622"/>
              <a:gd name="T9" fmla="*/ 17 h 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22" h="168">
                <a:moveTo>
                  <a:pt x="622" y="17"/>
                </a:moveTo>
                <a:lnTo>
                  <a:pt x="612" y="0"/>
                </a:lnTo>
                <a:lnTo>
                  <a:pt x="0" y="151"/>
                </a:lnTo>
                <a:lnTo>
                  <a:pt x="11" y="168"/>
                </a:lnTo>
                <a:lnTo>
                  <a:pt x="622" y="17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22" name="Freeform 23"/>
          <p:cNvSpPr>
            <a:spLocks/>
          </p:cNvSpPr>
          <p:nvPr/>
        </p:nvSpPr>
        <p:spPr bwMode="auto">
          <a:xfrm>
            <a:off x="3930243" y="4810307"/>
            <a:ext cx="33338" cy="26988"/>
          </a:xfrm>
          <a:custGeom>
            <a:avLst/>
            <a:gdLst>
              <a:gd name="T0" fmla="*/ 11 w 21"/>
              <a:gd name="T1" fmla="*/ 17 h 17"/>
              <a:gd name="T2" fmla="*/ 21 w 21"/>
              <a:gd name="T3" fmla="*/ 17 h 17"/>
              <a:gd name="T4" fmla="*/ 11 w 21"/>
              <a:gd name="T5" fmla="*/ 0 h 17"/>
              <a:gd name="T6" fmla="*/ 0 w 21"/>
              <a:gd name="T7" fmla="*/ 0 h 17"/>
              <a:gd name="T8" fmla="*/ 11 w 21"/>
              <a:gd name="T9" fmla="*/ 17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" h="17">
                <a:moveTo>
                  <a:pt x="11" y="17"/>
                </a:moveTo>
                <a:lnTo>
                  <a:pt x="21" y="17"/>
                </a:lnTo>
                <a:lnTo>
                  <a:pt x="11" y="0"/>
                </a:lnTo>
                <a:lnTo>
                  <a:pt x="0" y="0"/>
                </a:lnTo>
                <a:lnTo>
                  <a:pt x="11" y="17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23" name="Freeform 24"/>
          <p:cNvSpPr>
            <a:spLocks/>
          </p:cNvSpPr>
          <p:nvPr/>
        </p:nvSpPr>
        <p:spPr bwMode="auto">
          <a:xfrm>
            <a:off x="2960280" y="5064307"/>
            <a:ext cx="33338" cy="39688"/>
          </a:xfrm>
          <a:custGeom>
            <a:avLst/>
            <a:gdLst>
              <a:gd name="T0" fmla="*/ 21 w 21"/>
              <a:gd name="T1" fmla="*/ 17 h 25"/>
              <a:gd name="T2" fmla="*/ 10 w 21"/>
              <a:gd name="T3" fmla="*/ 25 h 25"/>
              <a:gd name="T4" fmla="*/ 0 w 21"/>
              <a:gd name="T5" fmla="*/ 8 h 25"/>
              <a:gd name="T6" fmla="*/ 10 w 21"/>
              <a:gd name="T7" fmla="*/ 0 h 25"/>
              <a:gd name="T8" fmla="*/ 21 w 21"/>
              <a:gd name="T9" fmla="*/ 17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" h="25">
                <a:moveTo>
                  <a:pt x="21" y="17"/>
                </a:moveTo>
                <a:lnTo>
                  <a:pt x="10" y="25"/>
                </a:lnTo>
                <a:lnTo>
                  <a:pt x="0" y="8"/>
                </a:lnTo>
                <a:lnTo>
                  <a:pt x="10" y="0"/>
                </a:lnTo>
                <a:lnTo>
                  <a:pt x="21" y="17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24" name="Freeform 25"/>
          <p:cNvSpPr>
            <a:spLocks/>
          </p:cNvSpPr>
          <p:nvPr/>
        </p:nvSpPr>
        <p:spPr bwMode="auto">
          <a:xfrm>
            <a:off x="2976155" y="4810307"/>
            <a:ext cx="971550" cy="280988"/>
          </a:xfrm>
          <a:custGeom>
            <a:avLst/>
            <a:gdLst>
              <a:gd name="T0" fmla="*/ 612 w 612"/>
              <a:gd name="T1" fmla="*/ 17 h 177"/>
              <a:gd name="T2" fmla="*/ 601 w 612"/>
              <a:gd name="T3" fmla="*/ 0 h 177"/>
              <a:gd name="T4" fmla="*/ 0 w 612"/>
              <a:gd name="T5" fmla="*/ 160 h 177"/>
              <a:gd name="T6" fmla="*/ 11 w 612"/>
              <a:gd name="T7" fmla="*/ 177 h 177"/>
              <a:gd name="T8" fmla="*/ 612 w 612"/>
              <a:gd name="T9" fmla="*/ 17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12" h="177">
                <a:moveTo>
                  <a:pt x="612" y="17"/>
                </a:moveTo>
                <a:lnTo>
                  <a:pt x="601" y="0"/>
                </a:lnTo>
                <a:lnTo>
                  <a:pt x="0" y="160"/>
                </a:lnTo>
                <a:lnTo>
                  <a:pt x="11" y="177"/>
                </a:lnTo>
                <a:lnTo>
                  <a:pt x="612" y="17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25" name="Freeform 26"/>
          <p:cNvSpPr>
            <a:spLocks/>
          </p:cNvSpPr>
          <p:nvPr/>
        </p:nvSpPr>
        <p:spPr bwMode="auto">
          <a:xfrm>
            <a:off x="2960280" y="5064307"/>
            <a:ext cx="33338" cy="26988"/>
          </a:xfrm>
          <a:custGeom>
            <a:avLst/>
            <a:gdLst>
              <a:gd name="T0" fmla="*/ 21 w 21"/>
              <a:gd name="T1" fmla="*/ 0 h 17"/>
              <a:gd name="T2" fmla="*/ 10 w 21"/>
              <a:gd name="T3" fmla="*/ 0 h 17"/>
              <a:gd name="T4" fmla="*/ 0 w 21"/>
              <a:gd name="T5" fmla="*/ 17 h 17"/>
              <a:gd name="T6" fmla="*/ 10 w 21"/>
              <a:gd name="T7" fmla="*/ 17 h 17"/>
              <a:gd name="T8" fmla="*/ 21 w 21"/>
              <a:gd name="T9" fmla="*/ 0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" h="17">
                <a:moveTo>
                  <a:pt x="21" y="0"/>
                </a:moveTo>
                <a:lnTo>
                  <a:pt x="10" y="0"/>
                </a:lnTo>
                <a:lnTo>
                  <a:pt x="0" y="17"/>
                </a:lnTo>
                <a:lnTo>
                  <a:pt x="10" y="17"/>
                </a:lnTo>
                <a:lnTo>
                  <a:pt x="21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26" name="Freeform 27"/>
          <p:cNvSpPr>
            <a:spLocks/>
          </p:cNvSpPr>
          <p:nvPr/>
        </p:nvSpPr>
        <p:spPr bwMode="auto">
          <a:xfrm>
            <a:off x="3453993" y="5304020"/>
            <a:ext cx="33338" cy="39688"/>
          </a:xfrm>
          <a:custGeom>
            <a:avLst/>
            <a:gdLst>
              <a:gd name="T0" fmla="*/ 10 w 21"/>
              <a:gd name="T1" fmla="*/ 0 h 25"/>
              <a:gd name="T2" fmla="*/ 21 w 21"/>
              <a:gd name="T3" fmla="*/ 9 h 25"/>
              <a:gd name="T4" fmla="*/ 10 w 21"/>
              <a:gd name="T5" fmla="*/ 25 h 25"/>
              <a:gd name="T6" fmla="*/ 0 w 21"/>
              <a:gd name="T7" fmla="*/ 17 h 25"/>
              <a:gd name="T8" fmla="*/ 10 w 21"/>
              <a:gd name="T9" fmla="*/ 0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" h="25">
                <a:moveTo>
                  <a:pt x="10" y="0"/>
                </a:moveTo>
                <a:lnTo>
                  <a:pt x="21" y="9"/>
                </a:lnTo>
                <a:lnTo>
                  <a:pt x="10" y="25"/>
                </a:lnTo>
                <a:lnTo>
                  <a:pt x="0" y="17"/>
                </a:lnTo>
                <a:lnTo>
                  <a:pt x="1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27" name="Freeform 28"/>
          <p:cNvSpPr>
            <a:spLocks/>
          </p:cNvSpPr>
          <p:nvPr/>
        </p:nvSpPr>
        <p:spPr bwMode="auto">
          <a:xfrm>
            <a:off x="2976156" y="5064307"/>
            <a:ext cx="493713" cy="266700"/>
          </a:xfrm>
          <a:custGeom>
            <a:avLst/>
            <a:gdLst>
              <a:gd name="T0" fmla="*/ 11 w 311"/>
              <a:gd name="T1" fmla="*/ 0 h 168"/>
              <a:gd name="T2" fmla="*/ 0 w 311"/>
              <a:gd name="T3" fmla="*/ 17 h 168"/>
              <a:gd name="T4" fmla="*/ 301 w 311"/>
              <a:gd name="T5" fmla="*/ 168 h 168"/>
              <a:gd name="T6" fmla="*/ 311 w 311"/>
              <a:gd name="T7" fmla="*/ 151 h 168"/>
              <a:gd name="T8" fmla="*/ 11 w 311"/>
              <a:gd name="T9" fmla="*/ 0 h 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1" h="168">
                <a:moveTo>
                  <a:pt x="11" y="0"/>
                </a:moveTo>
                <a:lnTo>
                  <a:pt x="0" y="17"/>
                </a:lnTo>
                <a:lnTo>
                  <a:pt x="301" y="168"/>
                </a:lnTo>
                <a:lnTo>
                  <a:pt x="311" y="151"/>
                </a:lnTo>
                <a:lnTo>
                  <a:pt x="11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28" name="Freeform 29"/>
          <p:cNvSpPr>
            <a:spLocks/>
          </p:cNvSpPr>
          <p:nvPr/>
        </p:nvSpPr>
        <p:spPr bwMode="auto">
          <a:xfrm>
            <a:off x="2976155" y="5064307"/>
            <a:ext cx="33338" cy="26988"/>
          </a:xfrm>
          <a:custGeom>
            <a:avLst/>
            <a:gdLst>
              <a:gd name="T0" fmla="*/ 11 w 21"/>
              <a:gd name="T1" fmla="*/ 17 h 17"/>
              <a:gd name="T2" fmla="*/ 21 w 21"/>
              <a:gd name="T3" fmla="*/ 17 h 17"/>
              <a:gd name="T4" fmla="*/ 11 w 21"/>
              <a:gd name="T5" fmla="*/ 0 h 17"/>
              <a:gd name="T6" fmla="*/ 0 w 21"/>
              <a:gd name="T7" fmla="*/ 0 h 17"/>
              <a:gd name="T8" fmla="*/ 11 w 21"/>
              <a:gd name="T9" fmla="*/ 17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" h="17">
                <a:moveTo>
                  <a:pt x="11" y="17"/>
                </a:moveTo>
                <a:lnTo>
                  <a:pt x="21" y="17"/>
                </a:lnTo>
                <a:lnTo>
                  <a:pt x="11" y="0"/>
                </a:lnTo>
                <a:lnTo>
                  <a:pt x="0" y="0"/>
                </a:lnTo>
                <a:lnTo>
                  <a:pt x="11" y="1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29" name="Freeform 30"/>
          <p:cNvSpPr>
            <a:spLocks/>
          </p:cNvSpPr>
          <p:nvPr/>
        </p:nvSpPr>
        <p:spPr bwMode="auto">
          <a:xfrm>
            <a:off x="2484030" y="5304020"/>
            <a:ext cx="31750" cy="39688"/>
          </a:xfrm>
          <a:custGeom>
            <a:avLst/>
            <a:gdLst>
              <a:gd name="T0" fmla="*/ 20 w 20"/>
              <a:gd name="T1" fmla="*/ 17 h 25"/>
              <a:gd name="T2" fmla="*/ 10 w 20"/>
              <a:gd name="T3" fmla="*/ 25 h 25"/>
              <a:gd name="T4" fmla="*/ 0 w 20"/>
              <a:gd name="T5" fmla="*/ 9 h 25"/>
              <a:gd name="T6" fmla="*/ 10 w 20"/>
              <a:gd name="T7" fmla="*/ 0 h 25"/>
              <a:gd name="T8" fmla="*/ 20 w 20"/>
              <a:gd name="T9" fmla="*/ 17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" h="25">
                <a:moveTo>
                  <a:pt x="20" y="17"/>
                </a:moveTo>
                <a:lnTo>
                  <a:pt x="10" y="25"/>
                </a:lnTo>
                <a:lnTo>
                  <a:pt x="0" y="9"/>
                </a:lnTo>
                <a:lnTo>
                  <a:pt x="10" y="0"/>
                </a:lnTo>
                <a:lnTo>
                  <a:pt x="20" y="1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30" name="Freeform 31"/>
          <p:cNvSpPr>
            <a:spLocks/>
          </p:cNvSpPr>
          <p:nvPr/>
        </p:nvSpPr>
        <p:spPr bwMode="auto">
          <a:xfrm>
            <a:off x="2499906" y="5064307"/>
            <a:ext cx="493713" cy="266700"/>
          </a:xfrm>
          <a:custGeom>
            <a:avLst/>
            <a:gdLst>
              <a:gd name="T0" fmla="*/ 311 w 311"/>
              <a:gd name="T1" fmla="*/ 17 h 168"/>
              <a:gd name="T2" fmla="*/ 300 w 311"/>
              <a:gd name="T3" fmla="*/ 0 h 168"/>
              <a:gd name="T4" fmla="*/ 0 w 311"/>
              <a:gd name="T5" fmla="*/ 151 h 168"/>
              <a:gd name="T6" fmla="*/ 10 w 311"/>
              <a:gd name="T7" fmla="*/ 168 h 168"/>
              <a:gd name="T8" fmla="*/ 311 w 311"/>
              <a:gd name="T9" fmla="*/ 17 h 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1" h="168">
                <a:moveTo>
                  <a:pt x="311" y="17"/>
                </a:moveTo>
                <a:lnTo>
                  <a:pt x="300" y="0"/>
                </a:lnTo>
                <a:lnTo>
                  <a:pt x="0" y="151"/>
                </a:lnTo>
                <a:lnTo>
                  <a:pt x="10" y="168"/>
                </a:lnTo>
                <a:lnTo>
                  <a:pt x="311" y="1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31" name="Freeform 32"/>
          <p:cNvSpPr>
            <a:spLocks/>
          </p:cNvSpPr>
          <p:nvPr/>
        </p:nvSpPr>
        <p:spPr bwMode="auto">
          <a:xfrm>
            <a:off x="4884330" y="4570595"/>
            <a:ext cx="33338" cy="26988"/>
          </a:xfrm>
          <a:custGeom>
            <a:avLst/>
            <a:gdLst>
              <a:gd name="T0" fmla="*/ 21 w 21"/>
              <a:gd name="T1" fmla="*/ 0 h 17"/>
              <a:gd name="T2" fmla="*/ 11 w 21"/>
              <a:gd name="T3" fmla="*/ 0 h 17"/>
              <a:gd name="T4" fmla="*/ 0 w 21"/>
              <a:gd name="T5" fmla="*/ 17 h 17"/>
              <a:gd name="T6" fmla="*/ 11 w 21"/>
              <a:gd name="T7" fmla="*/ 17 h 17"/>
              <a:gd name="T8" fmla="*/ 21 w 21"/>
              <a:gd name="T9" fmla="*/ 0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" h="17">
                <a:moveTo>
                  <a:pt x="21" y="0"/>
                </a:moveTo>
                <a:lnTo>
                  <a:pt x="11" y="0"/>
                </a:lnTo>
                <a:lnTo>
                  <a:pt x="0" y="17"/>
                </a:lnTo>
                <a:lnTo>
                  <a:pt x="11" y="17"/>
                </a:lnTo>
                <a:lnTo>
                  <a:pt x="21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32" name="Freeform 33"/>
          <p:cNvSpPr>
            <a:spLocks/>
          </p:cNvSpPr>
          <p:nvPr/>
        </p:nvSpPr>
        <p:spPr bwMode="auto">
          <a:xfrm>
            <a:off x="5378043" y="4810308"/>
            <a:ext cx="33338" cy="41275"/>
          </a:xfrm>
          <a:custGeom>
            <a:avLst/>
            <a:gdLst>
              <a:gd name="T0" fmla="*/ 10 w 21"/>
              <a:gd name="T1" fmla="*/ 0 h 26"/>
              <a:gd name="T2" fmla="*/ 21 w 21"/>
              <a:gd name="T3" fmla="*/ 9 h 26"/>
              <a:gd name="T4" fmla="*/ 10 w 21"/>
              <a:gd name="T5" fmla="*/ 26 h 26"/>
              <a:gd name="T6" fmla="*/ 0 w 21"/>
              <a:gd name="T7" fmla="*/ 17 h 26"/>
              <a:gd name="T8" fmla="*/ 10 w 21"/>
              <a:gd name="T9" fmla="*/ 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" h="26">
                <a:moveTo>
                  <a:pt x="10" y="0"/>
                </a:moveTo>
                <a:lnTo>
                  <a:pt x="21" y="9"/>
                </a:lnTo>
                <a:lnTo>
                  <a:pt x="10" y="26"/>
                </a:lnTo>
                <a:lnTo>
                  <a:pt x="0" y="17"/>
                </a:lnTo>
                <a:lnTo>
                  <a:pt x="1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33" name="Freeform 34"/>
          <p:cNvSpPr>
            <a:spLocks/>
          </p:cNvSpPr>
          <p:nvPr/>
        </p:nvSpPr>
        <p:spPr bwMode="auto">
          <a:xfrm>
            <a:off x="4901794" y="4570595"/>
            <a:ext cx="492125" cy="266700"/>
          </a:xfrm>
          <a:custGeom>
            <a:avLst/>
            <a:gdLst>
              <a:gd name="T0" fmla="*/ 10 w 310"/>
              <a:gd name="T1" fmla="*/ 0 h 168"/>
              <a:gd name="T2" fmla="*/ 0 w 310"/>
              <a:gd name="T3" fmla="*/ 17 h 168"/>
              <a:gd name="T4" fmla="*/ 300 w 310"/>
              <a:gd name="T5" fmla="*/ 168 h 168"/>
              <a:gd name="T6" fmla="*/ 310 w 310"/>
              <a:gd name="T7" fmla="*/ 151 h 168"/>
              <a:gd name="T8" fmla="*/ 10 w 310"/>
              <a:gd name="T9" fmla="*/ 0 h 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0" h="168">
                <a:moveTo>
                  <a:pt x="10" y="0"/>
                </a:moveTo>
                <a:lnTo>
                  <a:pt x="0" y="17"/>
                </a:lnTo>
                <a:lnTo>
                  <a:pt x="300" y="168"/>
                </a:lnTo>
                <a:lnTo>
                  <a:pt x="310" y="151"/>
                </a:lnTo>
                <a:lnTo>
                  <a:pt x="1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34" name="Freeform 35"/>
          <p:cNvSpPr>
            <a:spLocks/>
          </p:cNvSpPr>
          <p:nvPr/>
        </p:nvSpPr>
        <p:spPr bwMode="auto">
          <a:xfrm>
            <a:off x="3914368" y="4810307"/>
            <a:ext cx="33338" cy="26988"/>
          </a:xfrm>
          <a:custGeom>
            <a:avLst/>
            <a:gdLst>
              <a:gd name="T0" fmla="*/ 21 w 21"/>
              <a:gd name="T1" fmla="*/ 0 h 17"/>
              <a:gd name="T2" fmla="*/ 10 w 21"/>
              <a:gd name="T3" fmla="*/ 0 h 17"/>
              <a:gd name="T4" fmla="*/ 0 w 21"/>
              <a:gd name="T5" fmla="*/ 17 h 17"/>
              <a:gd name="T6" fmla="*/ 10 w 21"/>
              <a:gd name="T7" fmla="*/ 17 h 17"/>
              <a:gd name="T8" fmla="*/ 21 w 21"/>
              <a:gd name="T9" fmla="*/ 0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" h="17">
                <a:moveTo>
                  <a:pt x="21" y="0"/>
                </a:moveTo>
                <a:lnTo>
                  <a:pt x="10" y="0"/>
                </a:lnTo>
                <a:lnTo>
                  <a:pt x="0" y="17"/>
                </a:lnTo>
                <a:lnTo>
                  <a:pt x="10" y="17"/>
                </a:lnTo>
                <a:lnTo>
                  <a:pt x="21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35" name="Freeform 36"/>
          <p:cNvSpPr>
            <a:spLocks/>
          </p:cNvSpPr>
          <p:nvPr/>
        </p:nvSpPr>
        <p:spPr bwMode="auto">
          <a:xfrm>
            <a:off x="4408080" y="5064307"/>
            <a:ext cx="31750" cy="39688"/>
          </a:xfrm>
          <a:custGeom>
            <a:avLst/>
            <a:gdLst>
              <a:gd name="T0" fmla="*/ 10 w 20"/>
              <a:gd name="T1" fmla="*/ 0 h 25"/>
              <a:gd name="T2" fmla="*/ 20 w 20"/>
              <a:gd name="T3" fmla="*/ 8 h 25"/>
              <a:gd name="T4" fmla="*/ 10 w 20"/>
              <a:gd name="T5" fmla="*/ 25 h 25"/>
              <a:gd name="T6" fmla="*/ 0 w 20"/>
              <a:gd name="T7" fmla="*/ 17 h 25"/>
              <a:gd name="T8" fmla="*/ 10 w 20"/>
              <a:gd name="T9" fmla="*/ 0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" h="25">
                <a:moveTo>
                  <a:pt x="10" y="0"/>
                </a:moveTo>
                <a:lnTo>
                  <a:pt x="20" y="8"/>
                </a:lnTo>
                <a:lnTo>
                  <a:pt x="10" y="25"/>
                </a:lnTo>
                <a:lnTo>
                  <a:pt x="0" y="17"/>
                </a:lnTo>
                <a:lnTo>
                  <a:pt x="1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36" name="Freeform 37"/>
          <p:cNvSpPr>
            <a:spLocks/>
          </p:cNvSpPr>
          <p:nvPr/>
        </p:nvSpPr>
        <p:spPr bwMode="auto">
          <a:xfrm>
            <a:off x="3930244" y="4810307"/>
            <a:ext cx="493713" cy="280988"/>
          </a:xfrm>
          <a:custGeom>
            <a:avLst/>
            <a:gdLst>
              <a:gd name="T0" fmla="*/ 11 w 311"/>
              <a:gd name="T1" fmla="*/ 0 h 177"/>
              <a:gd name="T2" fmla="*/ 0 w 311"/>
              <a:gd name="T3" fmla="*/ 17 h 177"/>
              <a:gd name="T4" fmla="*/ 301 w 311"/>
              <a:gd name="T5" fmla="*/ 177 h 177"/>
              <a:gd name="T6" fmla="*/ 311 w 311"/>
              <a:gd name="T7" fmla="*/ 160 h 177"/>
              <a:gd name="T8" fmla="*/ 11 w 311"/>
              <a:gd name="T9" fmla="*/ 0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1" h="177">
                <a:moveTo>
                  <a:pt x="11" y="0"/>
                </a:moveTo>
                <a:lnTo>
                  <a:pt x="0" y="17"/>
                </a:lnTo>
                <a:lnTo>
                  <a:pt x="301" y="177"/>
                </a:lnTo>
                <a:lnTo>
                  <a:pt x="311" y="160"/>
                </a:lnTo>
                <a:lnTo>
                  <a:pt x="11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37" name="Oval 38"/>
          <p:cNvSpPr>
            <a:spLocks noChangeArrowheads="1"/>
          </p:cNvSpPr>
          <p:nvPr/>
        </p:nvSpPr>
        <p:spPr bwMode="auto">
          <a:xfrm>
            <a:off x="4785905" y="4464232"/>
            <a:ext cx="230188" cy="254000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38" name="Oval 39"/>
          <p:cNvSpPr>
            <a:spLocks noChangeArrowheads="1"/>
          </p:cNvSpPr>
          <p:nvPr/>
        </p:nvSpPr>
        <p:spPr bwMode="auto">
          <a:xfrm>
            <a:off x="4785905" y="4467407"/>
            <a:ext cx="230188" cy="247650"/>
          </a:xfrm>
          <a:prstGeom prst="ellipse">
            <a:avLst/>
          </a:prstGeom>
          <a:noFill/>
          <a:ln w="33338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39" name="Oval 40"/>
          <p:cNvSpPr>
            <a:spLocks noChangeArrowheads="1"/>
          </p:cNvSpPr>
          <p:nvPr/>
        </p:nvSpPr>
        <p:spPr bwMode="auto">
          <a:xfrm>
            <a:off x="3815944" y="4718233"/>
            <a:ext cx="246063" cy="239713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40" name="Oval 41"/>
          <p:cNvSpPr>
            <a:spLocks noChangeArrowheads="1"/>
          </p:cNvSpPr>
          <p:nvPr/>
        </p:nvSpPr>
        <p:spPr bwMode="auto">
          <a:xfrm>
            <a:off x="3814355" y="4719820"/>
            <a:ext cx="249238" cy="234950"/>
          </a:xfrm>
          <a:prstGeom prst="ellipse">
            <a:avLst/>
          </a:prstGeom>
          <a:noFill/>
          <a:ln w="33338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41" name="Oval 42"/>
          <p:cNvSpPr>
            <a:spLocks noChangeArrowheads="1"/>
          </p:cNvSpPr>
          <p:nvPr/>
        </p:nvSpPr>
        <p:spPr bwMode="auto">
          <a:xfrm>
            <a:off x="2861856" y="4957946"/>
            <a:ext cx="246063" cy="239713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42" name="Oval 43"/>
          <p:cNvSpPr>
            <a:spLocks noChangeArrowheads="1"/>
          </p:cNvSpPr>
          <p:nvPr/>
        </p:nvSpPr>
        <p:spPr bwMode="auto">
          <a:xfrm>
            <a:off x="2860268" y="4959532"/>
            <a:ext cx="249238" cy="234950"/>
          </a:xfrm>
          <a:prstGeom prst="ellipse">
            <a:avLst/>
          </a:prstGeom>
          <a:noFill/>
          <a:ln w="33338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43" name="Freeform 44"/>
          <p:cNvSpPr>
            <a:spLocks/>
          </p:cNvSpPr>
          <p:nvPr/>
        </p:nvSpPr>
        <p:spPr bwMode="auto">
          <a:xfrm>
            <a:off x="2269718" y="5318308"/>
            <a:ext cx="476250" cy="492125"/>
          </a:xfrm>
          <a:custGeom>
            <a:avLst/>
            <a:gdLst>
              <a:gd name="T0" fmla="*/ 145 w 300"/>
              <a:gd name="T1" fmla="*/ 0 h 310"/>
              <a:gd name="T2" fmla="*/ 300 w 300"/>
              <a:gd name="T3" fmla="*/ 310 h 310"/>
              <a:gd name="T4" fmla="*/ 0 w 300"/>
              <a:gd name="T5" fmla="*/ 310 h 310"/>
              <a:gd name="T6" fmla="*/ 145 w 300"/>
              <a:gd name="T7" fmla="*/ 0 h 3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00" h="310">
                <a:moveTo>
                  <a:pt x="145" y="0"/>
                </a:moveTo>
                <a:lnTo>
                  <a:pt x="300" y="310"/>
                </a:lnTo>
                <a:lnTo>
                  <a:pt x="0" y="310"/>
                </a:lnTo>
                <a:lnTo>
                  <a:pt x="14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44" name="Freeform 45"/>
          <p:cNvSpPr>
            <a:spLocks/>
          </p:cNvSpPr>
          <p:nvPr/>
        </p:nvSpPr>
        <p:spPr bwMode="auto">
          <a:xfrm>
            <a:off x="2484031" y="5318308"/>
            <a:ext cx="295275" cy="506413"/>
          </a:xfrm>
          <a:custGeom>
            <a:avLst/>
            <a:gdLst>
              <a:gd name="T0" fmla="*/ 20 w 186"/>
              <a:gd name="T1" fmla="*/ 0 h 319"/>
              <a:gd name="T2" fmla="*/ 0 w 186"/>
              <a:gd name="T3" fmla="*/ 8 h 319"/>
              <a:gd name="T4" fmla="*/ 155 w 186"/>
              <a:gd name="T5" fmla="*/ 319 h 319"/>
              <a:gd name="T6" fmla="*/ 165 w 186"/>
              <a:gd name="T7" fmla="*/ 319 h 319"/>
              <a:gd name="T8" fmla="*/ 186 w 186"/>
              <a:gd name="T9" fmla="*/ 319 h 319"/>
              <a:gd name="T10" fmla="*/ 176 w 186"/>
              <a:gd name="T11" fmla="*/ 310 h 319"/>
              <a:gd name="T12" fmla="*/ 20 w 186"/>
              <a:gd name="T13" fmla="*/ 0 h 3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86" h="319">
                <a:moveTo>
                  <a:pt x="20" y="0"/>
                </a:moveTo>
                <a:lnTo>
                  <a:pt x="0" y="8"/>
                </a:lnTo>
                <a:lnTo>
                  <a:pt x="155" y="319"/>
                </a:lnTo>
                <a:lnTo>
                  <a:pt x="165" y="319"/>
                </a:lnTo>
                <a:lnTo>
                  <a:pt x="186" y="319"/>
                </a:lnTo>
                <a:lnTo>
                  <a:pt x="176" y="310"/>
                </a:lnTo>
                <a:lnTo>
                  <a:pt x="2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45" name="Freeform 46"/>
          <p:cNvSpPr>
            <a:spLocks/>
          </p:cNvSpPr>
          <p:nvPr/>
        </p:nvSpPr>
        <p:spPr bwMode="auto">
          <a:xfrm>
            <a:off x="2253844" y="5797732"/>
            <a:ext cx="492125" cy="26988"/>
          </a:xfrm>
          <a:custGeom>
            <a:avLst/>
            <a:gdLst>
              <a:gd name="T0" fmla="*/ 310 w 310"/>
              <a:gd name="T1" fmla="*/ 17 h 17"/>
              <a:gd name="T2" fmla="*/ 310 w 310"/>
              <a:gd name="T3" fmla="*/ 0 h 17"/>
              <a:gd name="T4" fmla="*/ 10 w 310"/>
              <a:gd name="T5" fmla="*/ 0 h 17"/>
              <a:gd name="T6" fmla="*/ 0 w 310"/>
              <a:gd name="T7" fmla="*/ 8 h 17"/>
              <a:gd name="T8" fmla="*/ 0 w 310"/>
              <a:gd name="T9" fmla="*/ 17 h 17"/>
              <a:gd name="T10" fmla="*/ 10 w 310"/>
              <a:gd name="T11" fmla="*/ 17 h 17"/>
              <a:gd name="T12" fmla="*/ 310 w 310"/>
              <a:gd name="T13" fmla="*/ 17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10" h="17">
                <a:moveTo>
                  <a:pt x="310" y="17"/>
                </a:moveTo>
                <a:lnTo>
                  <a:pt x="310" y="0"/>
                </a:lnTo>
                <a:lnTo>
                  <a:pt x="10" y="0"/>
                </a:lnTo>
                <a:lnTo>
                  <a:pt x="0" y="8"/>
                </a:lnTo>
                <a:lnTo>
                  <a:pt x="0" y="17"/>
                </a:lnTo>
                <a:lnTo>
                  <a:pt x="10" y="17"/>
                </a:lnTo>
                <a:lnTo>
                  <a:pt x="310" y="1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46" name="Freeform 47"/>
          <p:cNvSpPr>
            <a:spLocks/>
          </p:cNvSpPr>
          <p:nvPr/>
        </p:nvSpPr>
        <p:spPr bwMode="auto">
          <a:xfrm>
            <a:off x="2253843" y="5277032"/>
            <a:ext cx="261938" cy="547688"/>
          </a:xfrm>
          <a:custGeom>
            <a:avLst/>
            <a:gdLst>
              <a:gd name="T0" fmla="*/ 0 w 165"/>
              <a:gd name="T1" fmla="*/ 336 h 345"/>
              <a:gd name="T2" fmla="*/ 20 w 165"/>
              <a:gd name="T3" fmla="*/ 345 h 345"/>
              <a:gd name="T4" fmla="*/ 165 w 165"/>
              <a:gd name="T5" fmla="*/ 34 h 345"/>
              <a:gd name="T6" fmla="*/ 165 w 165"/>
              <a:gd name="T7" fmla="*/ 26 h 345"/>
              <a:gd name="T8" fmla="*/ 155 w 165"/>
              <a:gd name="T9" fmla="*/ 0 h 345"/>
              <a:gd name="T10" fmla="*/ 145 w 165"/>
              <a:gd name="T11" fmla="*/ 26 h 345"/>
              <a:gd name="T12" fmla="*/ 0 w 165"/>
              <a:gd name="T13" fmla="*/ 336 h 3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65" h="345">
                <a:moveTo>
                  <a:pt x="0" y="336"/>
                </a:moveTo>
                <a:lnTo>
                  <a:pt x="20" y="345"/>
                </a:lnTo>
                <a:lnTo>
                  <a:pt x="165" y="34"/>
                </a:lnTo>
                <a:lnTo>
                  <a:pt x="165" y="26"/>
                </a:lnTo>
                <a:lnTo>
                  <a:pt x="155" y="0"/>
                </a:lnTo>
                <a:lnTo>
                  <a:pt x="145" y="26"/>
                </a:lnTo>
                <a:lnTo>
                  <a:pt x="0" y="33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47" name="Rectangle 48"/>
          <p:cNvSpPr>
            <a:spLocks noChangeArrowheads="1"/>
          </p:cNvSpPr>
          <p:nvPr/>
        </p:nvSpPr>
        <p:spPr bwMode="auto">
          <a:xfrm>
            <a:off x="5279618" y="5624696"/>
            <a:ext cx="11381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1600" i="1">
                <a:solidFill>
                  <a:srgbClr val="000000"/>
                </a:solidFill>
                <a:latin typeface="Times" panose="02020603050405020304" pitchFamily="18" charset="0"/>
              </a:rPr>
              <a:t>T</a:t>
            </a:r>
            <a:endParaRPr lang="zh-TW" altLang="zh-TW"/>
          </a:p>
        </p:txBody>
      </p:sp>
      <p:sp>
        <p:nvSpPr>
          <p:cNvPr id="48" name="Rectangle 49"/>
          <p:cNvSpPr>
            <a:spLocks noChangeArrowheads="1"/>
          </p:cNvSpPr>
          <p:nvPr/>
        </p:nvSpPr>
        <p:spPr bwMode="auto">
          <a:xfrm>
            <a:off x="5378043" y="5691371"/>
            <a:ext cx="83356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1300">
                <a:solidFill>
                  <a:srgbClr val="000000"/>
                </a:solidFill>
                <a:latin typeface="Times" panose="02020603050405020304" pitchFamily="18" charset="0"/>
              </a:rPr>
              <a:t>3</a:t>
            </a:r>
            <a:endParaRPr lang="zh-TW" altLang="zh-TW"/>
          </a:p>
        </p:txBody>
      </p:sp>
      <p:sp>
        <p:nvSpPr>
          <p:cNvPr id="49" name="Rectangle 50"/>
          <p:cNvSpPr>
            <a:spLocks noChangeArrowheads="1"/>
          </p:cNvSpPr>
          <p:nvPr/>
        </p:nvSpPr>
        <p:spPr bwMode="auto">
          <a:xfrm>
            <a:off x="4325530" y="5864408"/>
            <a:ext cx="11381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1600" i="1">
                <a:solidFill>
                  <a:srgbClr val="000000"/>
                </a:solidFill>
                <a:latin typeface="Times" panose="02020603050405020304" pitchFamily="18" charset="0"/>
              </a:rPr>
              <a:t>T</a:t>
            </a:r>
            <a:endParaRPr lang="zh-TW" altLang="zh-TW"/>
          </a:p>
        </p:txBody>
      </p:sp>
      <p:sp>
        <p:nvSpPr>
          <p:cNvPr id="50" name="Rectangle 51"/>
          <p:cNvSpPr>
            <a:spLocks noChangeArrowheads="1"/>
          </p:cNvSpPr>
          <p:nvPr/>
        </p:nvSpPr>
        <p:spPr bwMode="auto">
          <a:xfrm>
            <a:off x="4423955" y="5931083"/>
            <a:ext cx="83356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1300">
                <a:solidFill>
                  <a:srgbClr val="000000"/>
                </a:solidFill>
                <a:latin typeface="Times" panose="02020603050405020304" pitchFamily="18" charset="0"/>
              </a:rPr>
              <a:t>2</a:t>
            </a:r>
            <a:endParaRPr lang="zh-TW" altLang="zh-TW"/>
          </a:p>
        </p:txBody>
      </p:sp>
      <p:sp>
        <p:nvSpPr>
          <p:cNvPr id="51" name="Rectangle 52"/>
          <p:cNvSpPr>
            <a:spLocks noChangeArrowheads="1"/>
          </p:cNvSpPr>
          <p:nvPr/>
        </p:nvSpPr>
        <p:spPr bwMode="auto">
          <a:xfrm>
            <a:off x="3355568" y="6104121"/>
            <a:ext cx="11381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1600" i="1">
                <a:solidFill>
                  <a:srgbClr val="000000"/>
                </a:solidFill>
                <a:latin typeface="Times" panose="02020603050405020304" pitchFamily="18" charset="0"/>
              </a:rPr>
              <a:t>T</a:t>
            </a:r>
            <a:endParaRPr lang="zh-TW" altLang="zh-TW"/>
          </a:p>
        </p:txBody>
      </p:sp>
      <p:sp>
        <p:nvSpPr>
          <p:cNvPr id="52" name="Rectangle 53"/>
          <p:cNvSpPr>
            <a:spLocks noChangeArrowheads="1"/>
          </p:cNvSpPr>
          <p:nvPr/>
        </p:nvSpPr>
        <p:spPr bwMode="auto">
          <a:xfrm>
            <a:off x="3469868" y="6170796"/>
            <a:ext cx="83356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1300">
                <a:solidFill>
                  <a:srgbClr val="000000"/>
                </a:solidFill>
                <a:latin typeface="Times" panose="02020603050405020304" pitchFamily="18" charset="0"/>
              </a:rPr>
              <a:t>1</a:t>
            </a:r>
            <a:endParaRPr lang="zh-TW" altLang="zh-TW"/>
          </a:p>
        </p:txBody>
      </p:sp>
      <p:sp>
        <p:nvSpPr>
          <p:cNvPr id="53" name="Rectangle 54"/>
          <p:cNvSpPr>
            <a:spLocks noChangeArrowheads="1"/>
          </p:cNvSpPr>
          <p:nvPr/>
        </p:nvSpPr>
        <p:spPr bwMode="auto">
          <a:xfrm>
            <a:off x="2401480" y="5864408"/>
            <a:ext cx="11381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1600" i="1">
                <a:solidFill>
                  <a:srgbClr val="000000"/>
                </a:solidFill>
                <a:latin typeface="Times" panose="02020603050405020304" pitchFamily="18" charset="0"/>
              </a:rPr>
              <a:t>T</a:t>
            </a:r>
            <a:endParaRPr lang="zh-TW" altLang="zh-TW"/>
          </a:p>
        </p:txBody>
      </p:sp>
      <p:sp>
        <p:nvSpPr>
          <p:cNvPr id="54" name="Rectangle 55"/>
          <p:cNvSpPr>
            <a:spLocks noChangeArrowheads="1"/>
          </p:cNvSpPr>
          <p:nvPr/>
        </p:nvSpPr>
        <p:spPr bwMode="auto">
          <a:xfrm>
            <a:off x="2515780" y="5931083"/>
            <a:ext cx="83356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1300">
                <a:solidFill>
                  <a:srgbClr val="000000"/>
                </a:solidFill>
                <a:latin typeface="Times" panose="02020603050405020304" pitchFamily="18" charset="0"/>
              </a:rPr>
              <a:t>0</a:t>
            </a:r>
            <a:endParaRPr lang="zh-TW" altLang="zh-TW"/>
          </a:p>
        </p:txBody>
      </p:sp>
      <p:sp>
        <p:nvSpPr>
          <p:cNvPr id="55" name="Rectangle 56"/>
          <p:cNvSpPr>
            <a:spLocks noChangeArrowheads="1"/>
          </p:cNvSpPr>
          <p:nvPr/>
        </p:nvSpPr>
        <p:spPr bwMode="auto">
          <a:xfrm>
            <a:off x="2763430" y="5197658"/>
            <a:ext cx="43441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1600" i="1">
                <a:solidFill>
                  <a:srgbClr val="0000FF"/>
                </a:solidFill>
                <a:latin typeface="Times" panose="02020603050405020304" pitchFamily="18" charset="0"/>
              </a:rPr>
              <a:t>a = x</a:t>
            </a:r>
            <a:endParaRPr lang="zh-TW" altLang="zh-TW"/>
          </a:p>
        </p:txBody>
      </p:sp>
      <p:sp>
        <p:nvSpPr>
          <p:cNvPr id="56" name="Rectangle 57"/>
          <p:cNvSpPr>
            <a:spLocks noChangeArrowheads="1"/>
          </p:cNvSpPr>
          <p:nvPr/>
        </p:nvSpPr>
        <p:spPr bwMode="auto">
          <a:xfrm>
            <a:off x="3733393" y="4957946"/>
            <a:ext cx="43441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1600" i="1">
                <a:solidFill>
                  <a:srgbClr val="0000FF"/>
                </a:solidFill>
                <a:latin typeface="Times" panose="02020603050405020304" pitchFamily="18" charset="0"/>
              </a:rPr>
              <a:t>b = y</a:t>
            </a:r>
            <a:endParaRPr lang="zh-TW" altLang="zh-TW"/>
          </a:p>
        </p:txBody>
      </p:sp>
      <p:sp>
        <p:nvSpPr>
          <p:cNvPr id="57" name="Rectangle 58"/>
          <p:cNvSpPr>
            <a:spLocks noChangeArrowheads="1"/>
          </p:cNvSpPr>
          <p:nvPr/>
        </p:nvSpPr>
        <p:spPr bwMode="auto">
          <a:xfrm>
            <a:off x="4703355" y="4703946"/>
            <a:ext cx="41197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1600" i="1">
                <a:solidFill>
                  <a:srgbClr val="0000FF"/>
                </a:solidFill>
                <a:latin typeface="Times" panose="02020603050405020304" pitchFamily="18" charset="0"/>
              </a:rPr>
              <a:t>c = z</a:t>
            </a:r>
            <a:endParaRPr lang="zh-TW" altLang="zh-TW"/>
          </a:p>
        </p:txBody>
      </p:sp>
      <p:sp>
        <p:nvSpPr>
          <p:cNvPr id="58" name="Freeform 59"/>
          <p:cNvSpPr>
            <a:spLocks/>
          </p:cNvSpPr>
          <p:nvPr/>
        </p:nvSpPr>
        <p:spPr bwMode="auto">
          <a:xfrm>
            <a:off x="8602255" y="4570595"/>
            <a:ext cx="31750" cy="39688"/>
          </a:xfrm>
          <a:custGeom>
            <a:avLst/>
            <a:gdLst>
              <a:gd name="T0" fmla="*/ 10 w 20"/>
              <a:gd name="T1" fmla="*/ 0 h 25"/>
              <a:gd name="T2" fmla="*/ 0 w 20"/>
              <a:gd name="T3" fmla="*/ 0 h 25"/>
              <a:gd name="T4" fmla="*/ 0 w 20"/>
              <a:gd name="T5" fmla="*/ 25 h 25"/>
              <a:gd name="T6" fmla="*/ 20 w 20"/>
              <a:gd name="T7" fmla="*/ 17 h 25"/>
              <a:gd name="T8" fmla="*/ 10 w 20"/>
              <a:gd name="T9" fmla="*/ 0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" h="25">
                <a:moveTo>
                  <a:pt x="10" y="0"/>
                </a:moveTo>
                <a:lnTo>
                  <a:pt x="0" y="0"/>
                </a:lnTo>
                <a:lnTo>
                  <a:pt x="0" y="25"/>
                </a:lnTo>
                <a:lnTo>
                  <a:pt x="20" y="17"/>
                </a:lnTo>
                <a:lnTo>
                  <a:pt x="1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59" name="Freeform 60"/>
          <p:cNvSpPr>
            <a:spLocks/>
          </p:cNvSpPr>
          <p:nvPr/>
        </p:nvSpPr>
        <p:spPr bwMode="auto">
          <a:xfrm>
            <a:off x="10296118" y="4210232"/>
            <a:ext cx="31750" cy="26988"/>
          </a:xfrm>
          <a:custGeom>
            <a:avLst/>
            <a:gdLst>
              <a:gd name="T0" fmla="*/ 0 w 20"/>
              <a:gd name="T1" fmla="*/ 0 h 17"/>
              <a:gd name="T2" fmla="*/ 10 w 20"/>
              <a:gd name="T3" fmla="*/ 0 h 17"/>
              <a:gd name="T4" fmla="*/ 20 w 20"/>
              <a:gd name="T5" fmla="*/ 17 h 17"/>
              <a:gd name="T6" fmla="*/ 10 w 20"/>
              <a:gd name="T7" fmla="*/ 17 h 17"/>
              <a:gd name="T8" fmla="*/ 0 w 20"/>
              <a:gd name="T9" fmla="*/ 0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" h="17">
                <a:moveTo>
                  <a:pt x="0" y="0"/>
                </a:moveTo>
                <a:lnTo>
                  <a:pt x="10" y="0"/>
                </a:lnTo>
                <a:lnTo>
                  <a:pt x="20" y="17"/>
                </a:lnTo>
                <a:lnTo>
                  <a:pt x="10" y="1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60" name="Freeform 61"/>
          <p:cNvSpPr>
            <a:spLocks/>
          </p:cNvSpPr>
          <p:nvPr/>
        </p:nvSpPr>
        <p:spPr bwMode="auto">
          <a:xfrm>
            <a:off x="8618131" y="4210232"/>
            <a:ext cx="1693863" cy="387350"/>
          </a:xfrm>
          <a:custGeom>
            <a:avLst/>
            <a:gdLst>
              <a:gd name="T0" fmla="*/ 0 w 1067"/>
              <a:gd name="T1" fmla="*/ 227 h 244"/>
              <a:gd name="T2" fmla="*/ 10 w 1067"/>
              <a:gd name="T3" fmla="*/ 244 h 244"/>
              <a:gd name="T4" fmla="*/ 1067 w 1067"/>
              <a:gd name="T5" fmla="*/ 17 h 244"/>
              <a:gd name="T6" fmla="*/ 1057 w 1067"/>
              <a:gd name="T7" fmla="*/ 0 h 244"/>
              <a:gd name="T8" fmla="*/ 0 w 1067"/>
              <a:gd name="T9" fmla="*/ 227 h 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7" h="244">
                <a:moveTo>
                  <a:pt x="0" y="227"/>
                </a:moveTo>
                <a:lnTo>
                  <a:pt x="10" y="244"/>
                </a:lnTo>
                <a:lnTo>
                  <a:pt x="1067" y="17"/>
                </a:lnTo>
                <a:lnTo>
                  <a:pt x="1057" y="0"/>
                </a:lnTo>
                <a:lnTo>
                  <a:pt x="0" y="22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61" name="Freeform 62"/>
          <p:cNvSpPr>
            <a:spLocks/>
          </p:cNvSpPr>
          <p:nvPr/>
        </p:nvSpPr>
        <p:spPr bwMode="auto">
          <a:xfrm>
            <a:off x="9818280" y="5091296"/>
            <a:ext cx="477838" cy="733425"/>
          </a:xfrm>
          <a:custGeom>
            <a:avLst/>
            <a:gdLst>
              <a:gd name="T0" fmla="*/ 156 w 301"/>
              <a:gd name="T1" fmla="*/ 0 h 462"/>
              <a:gd name="T2" fmla="*/ 301 w 301"/>
              <a:gd name="T3" fmla="*/ 462 h 462"/>
              <a:gd name="T4" fmla="*/ 0 w 301"/>
              <a:gd name="T5" fmla="*/ 462 h 462"/>
              <a:gd name="T6" fmla="*/ 156 w 301"/>
              <a:gd name="T7" fmla="*/ 0 h 4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01" h="462">
                <a:moveTo>
                  <a:pt x="156" y="0"/>
                </a:moveTo>
                <a:lnTo>
                  <a:pt x="301" y="462"/>
                </a:lnTo>
                <a:lnTo>
                  <a:pt x="0" y="462"/>
                </a:lnTo>
                <a:lnTo>
                  <a:pt x="1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62" name="Freeform 63"/>
          <p:cNvSpPr>
            <a:spLocks/>
          </p:cNvSpPr>
          <p:nvPr/>
        </p:nvSpPr>
        <p:spPr bwMode="auto">
          <a:xfrm>
            <a:off x="10032594" y="5077008"/>
            <a:ext cx="295275" cy="760413"/>
          </a:xfrm>
          <a:custGeom>
            <a:avLst/>
            <a:gdLst>
              <a:gd name="T0" fmla="*/ 21 w 186"/>
              <a:gd name="T1" fmla="*/ 0 h 479"/>
              <a:gd name="T2" fmla="*/ 0 w 186"/>
              <a:gd name="T3" fmla="*/ 9 h 479"/>
              <a:gd name="T4" fmla="*/ 155 w 186"/>
              <a:gd name="T5" fmla="*/ 479 h 479"/>
              <a:gd name="T6" fmla="*/ 166 w 186"/>
              <a:gd name="T7" fmla="*/ 479 h 479"/>
              <a:gd name="T8" fmla="*/ 186 w 186"/>
              <a:gd name="T9" fmla="*/ 479 h 479"/>
              <a:gd name="T10" fmla="*/ 176 w 186"/>
              <a:gd name="T11" fmla="*/ 471 h 479"/>
              <a:gd name="T12" fmla="*/ 21 w 186"/>
              <a:gd name="T13" fmla="*/ 0 h 4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86" h="479">
                <a:moveTo>
                  <a:pt x="21" y="0"/>
                </a:moveTo>
                <a:lnTo>
                  <a:pt x="0" y="9"/>
                </a:lnTo>
                <a:lnTo>
                  <a:pt x="155" y="479"/>
                </a:lnTo>
                <a:lnTo>
                  <a:pt x="166" y="479"/>
                </a:lnTo>
                <a:lnTo>
                  <a:pt x="186" y="479"/>
                </a:lnTo>
                <a:lnTo>
                  <a:pt x="176" y="471"/>
                </a:lnTo>
                <a:lnTo>
                  <a:pt x="21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63" name="Freeform 64"/>
          <p:cNvSpPr>
            <a:spLocks/>
          </p:cNvSpPr>
          <p:nvPr/>
        </p:nvSpPr>
        <p:spPr bwMode="auto">
          <a:xfrm>
            <a:off x="9802406" y="5810432"/>
            <a:ext cx="493713" cy="26988"/>
          </a:xfrm>
          <a:custGeom>
            <a:avLst/>
            <a:gdLst>
              <a:gd name="T0" fmla="*/ 311 w 311"/>
              <a:gd name="T1" fmla="*/ 17 h 17"/>
              <a:gd name="T2" fmla="*/ 311 w 311"/>
              <a:gd name="T3" fmla="*/ 0 h 17"/>
              <a:gd name="T4" fmla="*/ 10 w 311"/>
              <a:gd name="T5" fmla="*/ 0 h 17"/>
              <a:gd name="T6" fmla="*/ 0 w 311"/>
              <a:gd name="T7" fmla="*/ 9 h 17"/>
              <a:gd name="T8" fmla="*/ 0 w 311"/>
              <a:gd name="T9" fmla="*/ 17 h 17"/>
              <a:gd name="T10" fmla="*/ 10 w 311"/>
              <a:gd name="T11" fmla="*/ 17 h 17"/>
              <a:gd name="T12" fmla="*/ 311 w 311"/>
              <a:gd name="T13" fmla="*/ 17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11" h="17">
                <a:moveTo>
                  <a:pt x="311" y="17"/>
                </a:moveTo>
                <a:lnTo>
                  <a:pt x="311" y="0"/>
                </a:lnTo>
                <a:lnTo>
                  <a:pt x="10" y="0"/>
                </a:lnTo>
                <a:lnTo>
                  <a:pt x="0" y="9"/>
                </a:lnTo>
                <a:lnTo>
                  <a:pt x="0" y="17"/>
                </a:lnTo>
                <a:lnTo>
                  <a:pt x="10" y="17"/>
                </a:lnTo>
                <a:lnTo>
                  <a:pt x="311" y="1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4336" name="Freeform 65"/>
          <p:cNvSpPr>
            <a:spLocks/>
          </p:cNvSpPr>
          <p:nvPr/>
        </p:nvSpPr>
        <p:spPr bwMode="auto">
          <a:xfrm>
            <a:off x="9802406" y="5077008"/>
            <a:ext cx="263525" cy="760413"/>
          </a:xfrm>
          <a:custGeom>
            <a:avLst/>
            <a:gdLst>
              <a:gd name="T0" fmla="*/ 0 w 166"/>
              <a:gd name="T1" fmla="*/ 471 h 479"/>
              <a:gd name="T2" fmla="*/ 21 w 166"/>
              <a:gd name="T3" fmla="*/ 479 h 479"/>
              <a:gd name="T4" fmla="*/ 166 w 166"/>
              <a:gd name="T5" fmla="*/ 9 h 479"/>
              <a:gd name="T6" fmla="*/ 145 w 166"/>
              <a:gd name="T7" fmla="*/ 9 h 479"/>
              <a:gd name="T8" fmla="*/ 166 w 166"/>
              <a:gd name="T9" fmla="*/ 0 h 479"/>
              <a:gd name="T10" fmla="*/ 145 w 166"/>
              <a:gd name="T11" fmla="*/ 0 h 479"/>
              <a:gd name="T12" fmla="*/ 0 w 166"/>
              <a:gd name="T13" fmla="*/ 471 h 4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66" h="479">
                <a:moveTo>
                  <a:pt x="0" y="471"/>
                </a:moveTo>
                <a:lnTo>
                  <a:pt x="21" y="479"/>
                </a:lnTo>
                <a:lnTo>
                  <a:pt x="166" y="9"/>
                </a:lnTo>
                <a:lnTo>
                  <a:pt x="145" y="9"/>
                </a:lnTo>
                <a:lnTo>
                  <a:pt x="166" y="0"/>
                </a:lnTo>
                <a:lnTo>
                  <a:pt x="145" y="0"/>
                </a:lnTo>
                <a:lnTo>
                  <a:pt x="0" y="47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4337" name="Freeform 66"/>
          <p:cNvSpPr>
            <a:spLocks/>
          </p:cNvSpPr>
          <p:nvPr/>
        </p:nvSpPr>
        <p:spPr bwMode="auto">
          <a:xfrm>
            <a:off x="8864193" y="5091296"/>
            <a:ext cx="477838" cy="733425"/>
          </a:xfrm>
          <a:custGeom>
            <a:avLst/>
            <a:gdLst>
              <a:gd name="T0" fmla="*/ 145 w 301"/>
              <a:gd name="T1" fmla="*/ 0 h 462"/>
              <a:gd name="T2" fmla="*/ 301 w 301"/>
              <a:gd name="T3" fmla="*/ 462 h 462"/>
              <a:gd name="T4" fmla="*/ 0 w 301"/>
              <a:gd name="T5" fmla="*/ 462 h 462"/>
              <a:gd name="T6" fmla="*/ 145 w 301"/>
              <a:gd name="T7" fmla="*/ 0 h 4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01" h="462">
                <a:moveTo>
                  <a:pt x="145" y="0"/>
                </a:moveTo>
                <a:lnTo>
                  <a:pt x="301" y="462"/>
                </a:lnTo>
                <a:lnTo>
                  <a:pt x="0" y="462"/>
                </a:lnTo>
                <a:lnTo>
                  <a:pt x="14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4342" name="Freeform 67"/>
          <p:cNvSpPr>
            <a:spLocks/>
          </p:cNvSpPr>
          <p:nvPr/>
        </p:nvSpPr>
        <p:spPr bwMode="auto">
          <a:xfrm>
            <a:off x="9078506" y="5077008"/>
            <a:ext cx="296863" cy="760413"/>
          </a:xfrm>
          <a:custGeom>
            <a:avLst/>
            <a:gdLst>
              <a:gd name="T0" fmla="*/ 21 w 187"/>
              <a:gd name="T1" fmla="*/ 0 h 479"/>
              <a:gd name="T2" fmla="*/ 0 w 187"/>
              <a:gd name="T3" fmla="*/ 9 h 479"/>
              <a:gd name="T4" fmla="*/ 155 w 187"/>
              <a:gd name="T5" fmla="*/ 479 h 479"/>
              <a:gd name="T6" fmla="*/ 166 w 187"/>
              <a:gd name="T7" fmla="*/ 479 h 479"/>
              <a:gd name="T8" fmla="*/ 187 w 187"/>
              <a:gd name="T9" fmla="*/ 479 h 479"/>
              <a:gd name="T10" fmla="*/ 176 w 187"/>
              <a:gd name="T11" fmla="*/ 471 h 479"/>
              <a:gd name="T12" fmla="*/ 21 w 187"/>
              <a:gd name="T13" fmla="*/ 0 h 4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87" h="479">
                <a:moveTo>
                  <a:pt x="21" y="0"/>
                </a:moveTo>
                <a:lnTo>
                  <a:pt x="0" y="9"/>
                </a:lnTo>
                <a:lnTo>
                  <a:pt x="155" y="479"/>
                </a:lnTo>
                <a:lnTo>
                  <a:pt x="166" y="479"/>
                </a:lnTo>
                <a:lnTo>
                  <a:pt x="187" y="479"/>
                </a:lnTo>
                <a:lnTo>
                  <a:pt x="176" y="471"/>
                </a:lnTo>
                <a:lnTo>
                  <a:pt x="21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4343" name="Freeform 68"/>
          <p:cNvSpPr>
            <a:spLocks/>
          </p:cNvSpPr>
          <p:nvPr/>
        </p:nvSpPr>
        <p:spPr bwMode="auto">
          <a:xfrm>
            <a:off x="8832443" y="5810432"/>
            <a:ext cx="509588" cy="26988"/>
          </a:xfrm>
          <a:custGeom>
            <a:avLst/>
            <a:gdLst>
              <a:gd name="T0" fmla="*/ 321 w 321"/>
              <a:gd name="T1" fmla="*/ 17 h 17"/>
              <a:gd name="T2" fmla="*/ 321 w 321"/>
              <a:gd name="T3" fmla="*/ 0 h 17"/>
              <a:gd name="T4" fmla="*/ 10 w 321"/>
              <a:gd name="T5" fmla="*/ 0 h 17"/>
              <a:gd name="T6" fmla="*/ 0 w 321"/>
              <a:gd name="T7" fmla="*/ 9 h 17"/>
              <a:gd name="T8" fmla="*/ 0 w 321"/>
              <a:gd name="T9" fmla="*/ 17 h 17"/>
              <a:gd name="T10" fmla="*/ 10 w 321"/>
              <a:gd name="T11" fmla="*/ 17 h 17"/>
              <a:gd name="T12" fmla="*/ 321 w 321"/>
              <a:gd name="T13" fmla="*/ 17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1" h="17">
                <a:moveTo>
                  <a:pt x="321" y="17"/>
                </a:moveTo>
                <a:lnTo>
                  <a:pt x="321" y="0"/>
                </a:lnTo>
                <a:lnTo>
                  <a:pt x="10" y="0"/>
                </a:lnTo>
                <a:lnTo>
                  <a:pt x="0" y="9"/>
                </a:lnTo>
                <a:lnTo>
                  <a:pt x="0" y="17"/>
                </a:lnTo>
                <a:lnTo>
                  <a:pt x="10" y="17"/>
                </a:lnTo>
                <a:lnTo>
                  <a:pt x="321" y="1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4344" name="Freeform 69"/>
          <p:cNvSpPr>
            <a:spLocks/>
          </p:cNvSpPr>
          <p:nvPr/>
        </p:nvSpPr>
        <p:spPr bwMode="auto">
          <a:xfrm>
            <a:off x="8832443" y="5077008"/>
            <a:ext cx="279400" cy="760413"/>
          </a:xfrm>
          <a:custGeom>
            <a:avLst/>
            <a:gdLst>
              <a:gd name="T0" fmla="*/ 0 w 176"/>
              <a:gd name="T1" fmla="*/ 471 h 479"/>
              <a:gd name="T2" fmla="*/ 20 w 176"/>
              <a:gd name="T3" fmla="*/ 479 h 479"/>
              <a:gd name="T4" fmla="*/ 176 w 176"/>
              <a:gd name="T5" fmla="*/ 9 h 479"/>
              <a:gd name="T6" fmla="*/ 155 w 176"/>
              <a:gd name="T7" fmla="*/ 9 h 479"/>
              <a:gd name="T8" fmla="*/ 176 w 176"/>
              <a:gd name="T9" fmla="*/ 0 h 479"/>
              <a:gd name="T10" fmla="*/ 155 w 176"/>
              <a:gd name="T11" fmla="*/ 0 h 479"/>
              <a:gd name="T12" fmla="*/ 0 w 176"/>
              <a:gd name="T13" fmla="*/ 471 h 4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6" h="479">
                <a:moveTo>
                  <a:pt x="0" y="471"/>
                </a:moveTo>
                <a:lnTo>
                  <a:pt x="20" y="479"/>
                </a:lnTo>
                <a:lnTo>
                  <a:pt x="176" y="9"/>
                </a:lnTo>
                <a:lnTo>
                  <a:pt x="155" y="9"/>
                </a:lnTo>
                <a:lnTo>
                  <a:pt x="176" y="0"/>
                </a:lnTo>
                <a:lnTo>
                  <a:pt x="155" y="0"/>
                </a:lnTo>
                <a:lnTo>
                  <a:pt x="0" y="47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4345" name="Freeform 70"/>
          <p:cNvSpPr>
            <a:spLocks/>
          </p:cNvSpPr>
          <p:nvPr/>
        </p:nvSpPr>
        <p:spPr bwMode="auto">
          <a:xfrm>
            <a:off x="7894230" y="5091296"/>
            <a:ext cx="477838" cy="733425"/>
          </a:xfrm>
          <a:custGeom>
            <a:avLst/>
            <a:gdLst>
              <a:gd name="T0" fmla="*/ 156 w 301"/>
              <a:gd name="T1" fmla="*/ 0 h 462"/>
              <a:gd name="T2" fmla="*/ 301 w 301"/>
              <a:gd name="T3" fmla="*/ 462 h 462"/>
              <a:gd name="T4" fmla="*/ 0 w 301"/>
              <a:gd name="T5" fmla="*/ 462 h 462"/>
              <a:gd name="T6" fmla="*/ 156 w 301"/>
              <a:gd name="T7" fmla="*/ 0 h 4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01" h="462">
                <a:moveTo>
                  <a:pt x="156" y="0"/>
                </a:moveTo>
                <a:lnTo>
                  <a:pt x="301" y="462"/>
                </a:lnTo>
                <a:lnTo>
                  <a:pt x="0" y="462"/>
                </a:lnTo>
                <a:lnTo>
                  <a:pt x="156" y="0"/>
                </a:lnTo>
                <a:close/>
              </a:path>
            </a:pathLst>
          </a:cu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4346" name="Freeform 71"/>
          <p:cNvSpPr>
            <a:spLocks/>
          </p:cNvSpPr>
          <p:nvPr/>
        </p:nvSpPr>
        <p:spPr bwMode="auto">
          <a:xfrm>
            <a:off x="8124418" y="5077008"/>
            <a:ext cx="279400" cy="760413"/>
          </a:xfrm>
          <a:custGeom>
            <a:avLst/>
            <a:gdLst>
              <a:gd name="T0" fmla="*/ 21 w 176"/>
              <a:gd name="T1" fmla="*/ 0 h 479"/>
              <a:gd name="T2" fmla="*/ 0 w 176"/>
              <a:gd name="T3" fmla="*/ 9 h 479"/>
              <a:gd name="T4" fmla="*/ 145 w 176"/>
              <a:gd name="T5" fmla="*/ 479 h 479"/>
              <a:gd name="T6" fmla="*/ 156 w 176"/>
              <a:gd name="T7" fmla="*/ 479 h 479"/>
              <a:gd name="T8" fmla="*/ 176 w 176"/>
              <a:gd name="T9" fmla="*/ 479 h 479"/>
              <a:gd name="T10" fmla="*/ 166 w 176"/>
              <a:gd name="T11" fmla="*/ 471 h 479"/>
              <a:gd name="T12" fmla="*/ 21 w 176"/>
              <a:gd name="T13" fmla="*/ 0 h 4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6" h="479">
                <a:moveTo>
                  <a:pt x="21" y="0"/>
                </a:moveTo>
                <a:lnTo>
                  <a:pt x="0" y="9"/>
                </a:lnTo>
                <a:lnTo>
                  <a:pt x="145" y="479"/>
                </a:lnTo>
                <a:lnTo>
                  <a:pt x="156" y="479"/>
                </a:lnTo>
                <a:lnTo>
                  <a:pt x="176" y="479"/>
                </a:lnTo>
                <a:lnTo>
                  <a:pt x="166" y="471"/>
                </a:lnTo>
                <a:lnTo>
                  <a:pt x="21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4347" name="Freeform 72"/>
          <p:cNvSpPr>
            <a:spLocks/>
          </p:cNvSpPr>
          <p:nvPr/>
        </p:nvSpPr>
        <p:spPr bwMode="auto">
          <a:xfrm>
            <a:off x="7878356" y="5810432"/>
            <a:ext cx="493713" cy="26988"/>
          </a:xfrm>
          <a:custGeom>
            <a:avLst/>
            <a:gdLst>
              <a:gd name="T0" fmla="*/ 311 w 311"/>
              <a:gd name="T1" fmla="*/ 17 h 17"/>
              <a:gd name="T2" fmla="*/ 311 w 311"/>
              <a:gd name="T3" fmla="*/ 0 h 17"/>
              <a:gd name="T4" fmla="*/ 10 w 311"/>
              <a:gd name="T5" fmla="*/ 0 h 17"/>
              <a:gd name="T6" fmla="*/ 0 w 311"/>
              <a:gd name="T7" fmla="*/ 9 h 17"/>
              <a:gd name="T8" fmla="*/ 0 w 311"/>
              <a:gd name="T9" fmla="*/ 17 h 17"/>
              <a:gd name="T10" fmla="*/ 10 w 311"/>
              <a:gd name="T11" fmla="*/ 17 h 17"/>
              <a:gd name="T12" fmla="*/ 311 w 311"/>
              <a:gd name="T13" fmla="*/ 17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11" h="17">
                <a:moveTo>
                  <a:pt x="311" y="17"/>
                </a:moveTo>
                <a:lnTo>
                  <a:pt x="311" y="0"/>
                </a:lnTo>
                <a:lnTo>
                  <a:pt x="10" y="0"/>
                </a:lnTo>
                <a:lnTo>
                  <a:pt x="0" y="9"/>
                </a:lnTo>
                <a:lnTo>
                  <a:pt x="0" y="17"/>
                </a:lnTo>
                <a:lnTo>
                  <a:pt x="10" y="17"/>
                </a:lnTo>
                <a:lnTo>
                  <a:pt x="311" y="1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4348" name="Freeform 73"/>
          <p:cNvSpPr>
            <a:spLocks/>
          </p:cNvSpPr>
          <p:nvPr/>
        </p:nvSpPr>
        <p:spPr bwMode="auto">
          <a:xfrm>
            <a:off x="7878355" y="5077008"/>
            <a:ext cx="279400" cy="760413"/>
          </a:xfrm>
          <a:custGeom>
            <a:avLst/>
            <a:gdLst>
              <a:gd name="T0" fmla="*/ 0 w 176"/>
              <a:gd name="T1" fmla="*/ 471 h 479"/>
              <a:gd name="T2" fmla="*/ 20 w 176"/>
              <a:gd name="T3" fmla="*/ 479 h 479"/>
              <a:gd name="T4" fmla="*/ 176 w 176"/>
              <a:gd name="T5" fmla="*/ 9 h 479"/>
              <a:gd name="T6" fmla="*/ 155 w 176"/>
              <a:gd name="T7" fmla="*/ 9 h 479"/>
              <a:gd name="T8" fmla="*/ 176 w 176"/>
              <a:gd name="T9" fmla="*/ 0 h 479"/>
              <a:gd name="T10" fmla="*/ 155 w 176"/>
              <a:gd name="T11" fmla="*/ 0 h 479"/>
              <a:gd name="T12" fmla="*/ 0 w 176"/>
              <a:gd name="T13" fmla="*/ 471 h 4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6" h="479">
                <a:moveTo>
                  <a:pt x="0" y="471"/>
                </a:moveTo>
                <a:lnTo>
                  <a:pt x="20" y="479"/>
                </a:lnTo>
                <a:lnTo>
                  <a:pt x="176" y="9"/>
                </a:lnTo>
                <a:lnTo>
                  <a:pt x="155" y="9"/>
                </a:lnTo>
                <a:lnTo>
                  <a:pt x="176" y="0"/>
                </a:lnTo>
                <a:lnTo>
                  <a:pt x="155" y="0"/>
                </a:lnTo>
                <a:lnTo>
                  <a:pt x="0" y="47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4349" name="Freeform 74"/>
          <p:cNvSpPr>
            <a:spLocks/>
          </p:cNvSpPr>
          <p:nvPr/>
        </p:nvSpPr>
        <p:spPr bwMode="auto">
          <a:xfrm>
            <a:off x="9572218" y="4824595"/>
            <a:ext cx="33338" cy="39688"/>
          </a:xfrm>
          <a:custGeom>
            <a:avLst/>
            <a:gdLst>
              <a:gd name="T0" fmla="*/ 0 w 21"/>
              <a:gd name="T1" fmla="*/ 17 h 25"/>
              <a:gd name="T2" fmla="*/ 10 w 21"/>
              <a:gd name="T3" fmla="*/ 25 h 25"/>
              <a:gd name="T4" fmla="*/ 21 w 21"/>
              <a:gd name="T5" fmla="*/ 8 h 25"/>
              <a:gd name="T6" fmla="*/ 10 w 21"/>
              <a:gd name="T7" fmla="*/ 0 h 25"/>
              <a:gd name="T8" fmla="*/ 0 w 21"/>
              <a:gd name="T9" fmla="*/ 17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" h="25">
                <a:moveTo>
                  <a:pt x="0" y="17"/>
                </a:moveTo>
                <a:lnTo>
                  <a:pt x="10" y="25"/>
                </a:lnTo>
                <a:lnTo>
                  <a:pt x="21" y="8"/>
                </a:lnTo>
                <a:lnTo>
                  <a:pt x="10" y="0"/>
                </a:lnTo>
                <a:lnTo>
                  <a:pt x="0" y="17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4350" name="Freeform 75"/>
          <p:cNvSpPr>
            <a:spLocks/>
          </p:cNvSpPr>
          <p:nvPr/>
        </p:nvSpPr>
        <p:spPr bwMode="auto">
          <a:xfrm>
            <a:off x="8602255" y="4570595"/>
            <a:ext cx="31750" cy="26988"/>
          </a:xfrm>
          <a:custGeom>
            <a:avLst/>
            <a:gdLst>
              <a:gd name="T0" fmla="*/ 10 w 20"/>
              <a:gd name="T1" fmla="*/ 17 h 17"/>
              <a:gd name="T2" fmla="*/ 0 w 20"/>
              <a:gd name="T3" fmla="*/ 17 h 17"/>
              <a:gd name="T4" fmla="*/ 10 w 20"/>
              <a:gd name="T5" fmla="*/ 0 h 17"/>
              <a:gd name="T6" fmla="*/ 20 w 20"/>
              <a:gd name="T7" fmla="*/ 0 h 17"/>
              <a:gd name="T8" fmla="*/ 10 w 20"/>
              <a:gd name="T9" fmla="*/ 17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" h="17">
                <a:moveTo>
                  <a:pt x="10" y="17"/>
                </a:moveTo>
                <a:lnTo>
                  <a:pt x="0" y="17"/>
                </a:lnTo>
                <a:lnTo>
                  <a:pt x="10" y="0"/>
                </a:lnTo>
                <a:lnTo>
                  <a:pt x="20" y="0"/>
                </a:lnTo>
                <a:lnTo>
                  <a:pt x="10" y="17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4351" name="Freeform 76"/>
          <p:cNvSpPr>
            <a:spLocks/>
          </p:cNvSpPr>
          <p:nvPr/>
        </p:nvSpPr>
        <p:spPr bwMode="auto">
          <a:xfrm>
            <a:off x="8618131" y="4570595"/>
            <a:ext cx="969963" cy="280988"/>
          </a:xfrm>
          <a:custGeom>
            <a:avLst/>
            <a:gdLst>
              <a:gd name="T0" fmla="*/ 601 w 611"/>
              <a:gd name="T1" fmla="*/ 177 h 177"/>
              <a:gd name="T2" fmla="*/ 611 w 611"/>
              <a:gd name="T3" fmla="*/ 160 h 177"/>
              <a:gd name="T4" fmla="*/ 10 w 611"/>
              <a:gd name="T5" fmla="*/ 0 h 177"/>
              <a:gd name="T6" fmla="*/ 0 w 611"/>
              <a:gd name="T7" fmla="*/ 17 h 177"/>
              <a:gd name="T8" fmla="*/ 601 w 611"/>
              <a:gd name="T9" fmla="*/ 177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11" h="177">
                <a:moveTo>
                  <a:pt x="601" y="177"/>
                </a:moveTo>
                <a:lnTo>
                  <a:pt x="611" y="160"/>
                </a:lnTo>
                <a:lnTo>
                  <a:pt x="10" y="0"/>
                </a:lnTo>
                <a:lnTo>
                  <a:pt x="0" y="17"/>
                </a:lnTo>
                <a:lnTo>
                  <a:pt x="601" y="177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4352" name="Freeform 77"/>
          <p:cNvSpPr>
            <a:spLocks/>
          </p:cNvSpPr>
          <p:nvPr/>
        </p:nvSpPr>
        <p:spPr bwMode="auto">
          <a:xfrm>
            <a:off x="8618130" y="4570595"/>
            <a:ext cx="33338" cy="26988"/>
          </a:xfrm>
          <a:custGeom>
            <a:avLst/>
            <a:gdLst>
              <a:gd name="T0" fmla="*/ 10 w 21"/>
              <a:gd name="T1" fmla="*/ 17 h 17"/>
              <a:gd name="T2" fmla="*/ 21 w 21"/>
              <a:gd name="T3" fmla="*/ 17 h 17"/>
              <a:gd name="T4" fmla="*/ 10 w 21"/>
              <a:gd name="T5" fmla="*/ 0 h 17"/>
              <a:gd name="T6" fmla="*/ 0 w 21"/>
              <a:gd name="T7" fmla="*/ 0 h 17"/>
              <a:gd name="T8" fmla="*/ 10 w 21"/>
              <a:gd name="T9" fmla="*/ 17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" h="17">
                <a:moveTo>
                  <a:pt x="10" y="17"/>
                </a:moveTo>
                <a:lnTo>
                  <a:pt x="21" y="17"/>
                </a:lnTo>
                <a:lnTo>
                  <a:pt x="10" y="0"/>
                </a:lnTo>
                <a:lnTo>
                  <a:pt x="0" y="0"/>
                </a:lnTo>
                <a:lnTo>
                  <a:pt x="10" y="17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4353" name="Freeform 78"/>
          <p:cNvSpPr>
            <a:spLocks/>
          </p:cNvSpPr>
          <p:nvPr/>
        </p:nvSpPr>
        <p:spPr bwMode="auto">
          <a:xfrm>
            <a:off x="7630705" y="4824595"/>
            <a:ext cx="33338" cy="39688"/>
          </a:xfrm>
          <a:custGeom>
            <a:avLst/>
            <a:gdLst>
              <a:gd name="T0" fmla="*/ 21 w 21"/>
              <a:gd name="T1" fmla="*/ 17 h 25"/>
              <a:gd name="T2" fmla="*/ 11 w 21"/>
              <a:gd name="T3" fmla="*/ 25 h 25"/>
              <a:gd name="T4" fmla="*/ 0 w 21"/>
              <a:gd name="T5" fmla="*/ 8 h 25"/>
              <a:gd name="T6" fmla="*/ 11 w 21"/>
              <a:gd name="T7" fmla="*/ 0 h 25"/>
              <a:gd name="T8" fmla="*/ 21 w 21"/>
              <a:gd name="T9" fmla="*/ 17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" h="25">
                <a:moveTo>
                  <a:pt x="21" y="17"/>
                </a:moveTo>
                <a:lnTo>
                  <a:pt x="11" y="25"/>
                </a:lnTo>
                <a:lnTo>
                  <a:pt x="0" y="8"/>
                </a:lnTo>
                <a:lnTo>
                  <a:pt x="11" y="0"/>
                </a:lnTo>
                <a:lnTo>
                  <a:pt x="21" y="17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4354" name="Freeform 79"/>
          <p:cNvSpPr>
            <a:spLocks/>
          </p:cNvSpPr>
          <p:nvPr/>
        </p:nvSpPr>
        <p:spPr bwMode="auto">
          <a:xfrm>
            <a:off x="7648168" y="4570595"/>
            <a:ext cx="985838" cy="280988"/>
          </a:xfrm>
          <a:custGeom>
            <a:avLst/>
            <a:gdLst>
              <a:gd name="T0" fmla="*/ 621 w 621"/>
              <a:gd name="T1" fmla="*/ 17 h 177"/>
              <a:gd name="T2" fmla="*/ 611 w 621"/>
              <a:gd name="T3" fmla="*/ 0 h 177"/>
              <a:gd name="T4" fmla="*/ 0 w 621"/>
              <a:gd name="T5" fmla="*/ 160 h 177"/>
              <a:gd name="T6" fmla="*/ 10 w 621"/>
              <a:gd name="T7" fmla="*/ 177 h 177"/>
              <a:gd name="T8" fmla="*/ 621 w 621"/>
              <a:gd name="T9" fmla="*/ 17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21" h="177">
                <a:moveTo>
                  <a:pt x="621" y="17"/>
                </a:moveTo>
                <a:lnTo>
                  <a:pt x="611" y="0"/>
                </a:lnTo>
                <a:lnTo>
                  <a:pt x="0" y="160"/>
                </a:lnTo>
                <a:lnTo>
                  <a:pt x="10" y="177"/>
                </a:lnTo>
                <a:lnTo>
                  <a:pt x="621" y="17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4355" name="Freeform 80"/>
          <p:cNvSpPr>
            <a:spLocks/>
          </p:cNvSpPr>
          <p:nvPr/>
        </p:nvSpPr>
        <p:spPr bwMode="auto">
          <a:xfrm>
            <a:off x="7630705" y="4824595"/>
            <a:ext cx="33338" cy="26988"/>
          </a:xfrm>
          <a:custGeom>
            <a:avLst/>
            <a:gdLst>
              <a:gd name="T0" fmla="*/ 21 w 21"/>
              <a:gd name="T1" fmla="*/ 0 h 17"/>
              <a:gd name="T2" fmla="*/ 11 w 21"/>
              <a:gd name="T3" fmla="*/ 0 h 17"/>
              <a:gd name="T4" fmla="*/ 0 w 21"/>
              <a:gd name="T5" fmla="*/ 17 h 17"/>
              <a:gd name="T6" fmla="*/ 11 w 21"/>
              <a:gd name="T7" fmla="*/ 17 h 17"/>
              <a:gd name="T8" fmla="*/ 21 w 21"/>
              <a:gd name="T9" fmla="*/ 0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" h="17">
                <a:moveTo>
                  <a:pt x="21" y="0"/>
                </a:moveTo>
                <a:lnTo>
                  <a:pt x="11" y="0"/>
                </a:lnTo>
                <a:lnTo>
                  <a:pt x="0" y="17"/>
                </a:lnTo>
                <a:lnTo>
                  <a:pt x="11" y="17"/>
                </a:lnTo>
                <a:lnTo>
                  <a:pt x="21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4356" name="Freeform 81"/>
          <p:cNvSpPr>
            <a:spLocks/>
          </p:cNvSpPr>
          <p:nvPr/>
        </p:nvSpPr>
        <p:spPr bwMode="auto">
          <a:xfrm>
            <a:off x="8141880" y="5064307"/>
            <a:ext cx="31750" cy="39688"/>
          </a:xfrm>
          <a:custGeom>
            <a:avLst/>
            <a:gdLst>
              <a:gd name="T0" fmla="*/ 10 w 20"/>
              <a:gd name="T1" fmla="*/ 0 h 25"/>
              <a:gd name="T2" fmla="*/ 20 w 20"/>
              <a:gd name="T3" fmla="*/ 8 h 25"/>
              <a:gd name="T4" fmla="*/ 10 w 20"/>
              <a:gd name="T5" fmla="*/ 25 h 25"/>
              <a:gd name="T6" fmla="*/ 0 w 20"/>
              <a:gd name="T7" fmla="*/ 17 h 25"/>
              <a:gd name="T8" fmla="*/ 10 w 20"/>
              <a:gd name="T9" fmla="*/ 0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" h="25">
                <a:moveTo>
                  <a:pt x="10" y="0"/>
                </a:moveTo>
                <a:lnTo>
                  <a:pt x="20" y="8"/>
                </a:lnTo>
                <a:lnTo>
                  <a:pt x="10" y="25"/>
                </a:lnTo>
                <a:lnTo>
                  <a:pt x="0" y="17"/>
                </a:lnTo>
                <a:lnTo>
                  <a:pt x="1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4357" name="Freeform 82"/>
          <p:cNvSpPr>
            <a:spLocks/>
          </p:cNvSpPr>
          <p:nvPr/>
        </p:nvSpPr>
        <p:spPr bwMode="auto">
          <a:xfrm>
            <a:off x="7648168" y="4824595"/>
            <a:ext cx="509588" cy="266700"/>
          </a:xfrm>
          <a:custGeom>
            <a:avLst/>
            <a:gdLst>
              <a:gd name="T0" fmla="*/ 10 w 321"/>
              <a:gd name="T1" fmla="*/ 0 h 168"/>
              <a:gd name="T2" fmla="*/ 0 w 321"/>
              <a:gd name="T3" fmla="*/ 17 h 168"/>
              <a:gd name="T4" fmla="*/ 311 w 321"/>
              <a:gd name="T5" fmla="*/ 168 h 168"/>
              <a:gd name="T6" fmla="*/ 321 w 321"/>
              <a:gd name="T7" fmla="*/ 151 h 168"/>
              <a:gd name="T8" fmla="*/ 10 w 321"/>
              <a:gd name="T9" fmla="*/ 0 h 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1" h="168">
                <a:moveTo>
                  <a:pt x="10" y="0"/>
                </a:moveTo>
                <a:lnTo>
                  <a:pt x="0" y="17"/>
                </a:lnTo>
                <a:lnTo>
                  <a:pt x="311" y="168"/>
                </a:lnTo>
                <a:lnTo>
                  <a:pt x="321" y="151"/>
                </a:lnTo>
                <a:lnTo>
                  <a:pt x="1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4358" name="Freeform 83"/>
          <p:cNvSpPr>
            <a:spLocks/>
          </p:cNvSpPr>
          <p:nvPr/>
        </p:nvSpPr>
        <p:spPr bwMode="auto">
          <a:xfrm>
            <a:off x="7648168" y="4824595"/>
            <a:ext cx="31750" cy="26988"/>
          </a:xfrm>
          <a:custGeom>
            <a:avLst/>
            <a:gdLst>
              <a:gd name="T0" fmla="*/ 10 w 20"/>
              <a:gd name="T1" fmla="*/ 17 h 17"/>
              <a:gd name="T2" fmla="*/ 20 w 20"/>
              <a:gd name="T3" fmla="*/ 17 h 17"/>
              <a:gd name="T4" fmla="*/ 10 w 20"/>
              <a:gd name="T5" fmla="*/ 0 h 17"/>
              <a:gd name="T6" fmla="*/ 0 w 20"/>
              <a:gd name="T7" fmla="*/ 0 h 17"/>
              <a:gd name="T8" fmla="*/ 10 w 20"/>
              <a:gd name="T9" fmla="*/ 17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" h="17">
                <a:moveTo>
                  <a:pt x="10" y="17"/>
                </a:moveTo>
                <a:lnTo>
                  <a:pt x="20" y="17"/>
                </a:lnTo>
                <a:lnTo>
                  <a:pt x="10" y="0"/>
                </a:lnTo>
                <a:lnTo>
                  <a:pt x="0" y="0"/>
                </a:lnTo>
                <a:lnTo>
                  <a:pt x="10" y="1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4359" name="Freeform 84"/>
          <p:cNvSpPr>
            <a:spLocks/>
          </p:cNvSpPr>
          <p:nvPr/>
        </p:nvSpPr>
        <p:spPr bwMode="auto">
          <a:xfrm>
            <a:off x="7154455" y="5064307"/>
            <a:ext cx="33338" cy="39688"/>
          </a:xfrm>
          <a:custGeom>
            <a:avLst/>
            <a:gdLst>
              <a:gd name="T0" fmla="*/ 21 w 21"/>
              <a:gd name="T1" fmla="*/ 17 h 25"/>
              <a:gd name="T2" fmla="*/ 10 w 21"/>
              <a:gd name="T3" fmla="*/ 25 h 25"/>
              <a:gd name="T4" fmla="*/ 0 w 21"/>
              <a:gd name="T5" fmla="*/ 8 h 25"/>
              <a:gd name="T6" fmla="*/ 10 w 21"/>
              <a:gd name="T7" fmla="*/ 0 h 25"/>
              <a:gd name="T8" fmla="*/ 21 w 21"/>
              <a:gd name="T9" fmla="*/ 17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" h="25">
                <a:moveTo>
                  <a:pt x="21" y="17"/>
                </a:moveTo>
                <a:lnTo>
                  <a:pt x="10" y="25"/>
                </a:lnTo>
                <a:lnTo>
                  <a:pt x="0" y="8"/>
                </a:lnTo>
                <a:lnTo>
                  <a:pt x="10" y="0"/>
                </a:lnTo>
                <a:lnTo>
                  <a:pt x="21" y="1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4360" name="Freeform 85"/>
          <p:cNvSpPr>
            <a:spLocks/>
          </p:cNvSpPr>
          <p:nvPr/>
        </p:nvSpPr>
        <p:spPr bwMode="auto">
          <a:xfrm>
            <a:off x="7170331" y="4824595"/>
            <a:ext cx="493713" cy="266700"/>
          </a:xfrm>
          <a:custGeom>
            <a:avLst/>
            <a:gdLst>
              <a:gd name="T0" fmla="*/ 311 w 311"/>
              <a:gd name="T1" fmla="*/ 17 h 168"/>
              <a:gd name="T2" fmla="*/ 301 w 311"/>
              <a:gd name="T3" fmla="*/ 0 h 168"/>
              <a:gd name="T4" fmla="*/ 0 w 311"/>
              <a:gd name="T5" fmla="*/ 151 h 168"/>
              <a:gd name="T6" fmla="*/ 11 w 311"/>
              <a:gd name="T7" fmla="*/ 168 h 168"/>
              <a:gd name="T8" fmla="*/ 311 w 311"/>
              <a:gd name="T9" fmla="*/ 17 h 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1" h="168">
                <a:moveTo>
                  <a:pt x="311" y="17"/>
                </a:moveTo>
                <a:lnTo>
                  <a:pt x="301" y="0"/>
                </a:lnTo>
                <a:lnTo>
                  <a:pt x="0" y="151"/>
                </a:lnTo>
                <a:lnTo>
                  <a:pt x="11" y="168"/>
                </a:lnTo>
                <a:lnTo>
                  <a:pt x="311" y="1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4361" name="Freeform 86"/>
          <p:cNvSpPr>
            <a:spLocks/>
          </p:cNvSpPr>
          <p:nvPr/>
        </p:nvSpPr>
        <p:spPr bwMode="auto">
          <a:xfrm>
            <a:off x="9556343" y="4824595"/>
            <a:ext cx="31750" cy="26988"/>
          </a:xfrm>
          <a:custGeom>
            <a:avLst/>
            <a:gdLst>
              <a:gd name="T0" fmla="*/ 20 w 20"/>
              <a:gd name="T1" fmla="*/ 0 h 17"/>
              <a:gd name="T2" fmla="*/ 10 w 20"/>
              <a:gd name="T3" fmla="*/ 0 h 17"/>
              <a:gd name="T4" fmla="*/ 0 w 20"/>
              <a:gd name="T5" fmla="*/ 17 h 17"/>
              <a:gd name="T6" fmla="*/ 10 w 20"/>
              <a:gd name="T7" fmla="*/ 17 h 17"/>
              <a:gd name="T8" fmla="*/ 20 w 20"/>
              <a:gd name="T9" fmla="*/ 0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" h="17">
                <a:moveTo>
                  <a:pt x="20" y="0"/>
                </a:moveTo>
                <a:lnTo>
                  <a:pt x="10" y="0"/>
                </a:lnTo>
                <a:lnTo>
                  <a:pt x="0" y="17"/>
                </a:lnTo>
                <a:lnTo>
                  <a:pt x="10" y="17"/>
                </a:lnTo>
                <a:lnTo>
                  <a:pt x="2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4362" name="Freeform 87"/>
          <p:cNvSpPr>
            <a:spLocks/>
          </p:cNvSpPr>
          <p:nvPr/>
        </p:nvSpPr>
        <p:spPr bwMode="auto">
          <a:xfrm>
            <a:off x="10048468" y="5064307"/>
            <a:ext cx="33338" cy="39688"/>
          </a:xfrm>
          <a:custGeom>
            <a:avLst/>
            <a:gdLst>
              <a:gd name="T0" fmla="*/ 11 w 21"/>
              <a:gd name="T1" fmla="*/ 0 h 25"/>
              <a:gd name="T2" fmla="*/ 21 w 21"/>
              <a:gd name="T3" fmla="*/ 8 h 25"/>
              <a:gd name="T4" fmla="*/ 11 w 21"/>
              <a:gd name="T5" fmla="*/ 25 h 25"/>
              <a:gd name="T6" fmla="*/ 0 w 21"/>
              <a:gd name="T7" fmla="*/ 17 h 25"/>
              <a:gd name="T8" fmla="*/ 11 w 21"/>
              <a:gd name="T9" fmla="*/ 0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" h="25">
                <a:moveTo>
                  <a:pt x="11" y="0"/>
                </a:moveTo>
                <a:lnTo>
                  <a:pt x="21" y="8"/>
                </a:lnTo>
                <a:lnTo>
                  <a:pt x="11" y="25"/>
                </a:lnTo>
                <a:lnTo>
                  <a:pt x="0" y="17"/>
                </a:lnTo>
                <a:lnTo>
                  <a:pt x="11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4363" name="Freeform 88"/>
          <p:cNvSpPr>
            <a:spLocks/>
          </p:cNvSpPr>
          <p:nvPr/>
        </p:nvSpPr>
        <p:spPr bwMode="auto">
          <a:xfrm>
            <a:off x="9572219" y="4824595"/>
            <a:ext cx="493713" cy="266700"/>
          </a:xfrm>
          <a:custGeom>
            <a:avLst/>
            <a:gdLst>
              <a:gd name="T0" fmla="*/ 10 w 311"/>
              <a:gd name="T1" fmla="*/ 0 h 168"/>
              <a:gd name="T2" fmla="*/ 0 w 311"/>
              <a:gd name="T3" fmla="*/ 17 h 168"/>
              <a:gd name="T4" fmla="*/ 300 w 311"/>
              <a:gd name="T5" fmla="*/ 168 h 168"/>
              <a:gd name="T6" fmla="*/ 311 w 311"/>
              <a:gd name="T7" fmla="*/ 151 h 168"/>
              <a:gd name="T8" fmla="*/ 10 w 311"/>
              <a:gd name="T9" fmla="*/ 0 h 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1" h="168">
                <a:moveTo>
                  <a:pt x="10" y="0"/>
                </a:moveTo>
                <a:lnTo>
                  <a:pt x="0" y="17"/>
                </a:lnTo>
                <a:lnTo>
                  <a:pt x="300" y="168"/>
                </a:lnTo>
                <a:lnTo>
                  <a:pt x="311" y="151"/>
                </a:lnTo>
                <a:lnTo>
                  <a:pt x="1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4364" name="Freeform 89"/>
          <p:cNvSpPr>
            <a:spLocks/>
          </p:cNvSpPr>
          <p:nvPr/>
        </p:nvSpPr>
        <p:spPr bwMode="auto">
          <a:xfrm>
            <a:off x="9572218" y="4824595"/>
            <a:ext cx="33338" cy="26988"/>
          </a:xfrm>
          <a:custGeom>
            <a:avLst/>
            <a:gdLst>
              <a:gd name="T0" fmla="*/ 10 w 21"/>
              <a:gd name="T1" fmla="*/ 17 h 17"/>
              <a:gd name="T2" fmla="*/ 21 w 21"/>
              <a:gd name="T3" fmla="*/ 17 h 17"/>
              <a:gd name="T4" fmla="*/ 10 w 21"/>
              <a:gd name="T5" fmla="*/ 0 h 17"/>
              <a:gd name="T6" fmla="*/ 0 w 21"/>
              <a:gd name="T7" fmla="*/ 0 h 17"/>
              <a:gd name="T8" fmla="*/ 10 w 21"/>
              <a:gd name="T9" fmla="*/ 17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" h="17">
                <a:moveTo>
                  <a:pt x="10" y="17"/>
                </a:moveTo>
                <a:lnTo>
                  <a:pt x="21" y="17"/>
                </a:lnTo>
                <a:lnTo>
                  <a:pt x="10" y="0"/>
                </a:lnTo>
                <a:lnTo>
                  <a:pt x="0" y="0"/>
                </a:lnTo>
                <a:lnTo>
                  <a:pt x="10" y="1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4365" name="Freeform 90"/>
          <p:cNvSpPr>
            <a:spLocks/>
          </p:cNvSpPr>
          <p:nvPr/>
        </p:nvSpPr>
        <p:spPr bwMode="auto">
          <a:xfrm>
            <a:off x="9078505" y="5064307"/>
            <a:ext cx="33338" cy="39688"/>
          </a:xfrm>
          <a:custGeom>
            <a:avLst/>
            <a:gdLst>
              <a:gd name="T0" fmla="*/ 21 w 21"/>
              <a:gd name="T1" fmla="*/ 17 h 25"/>
              <a:gd name="T2" fmla="*/ 10 w 21"/>
              <a:gd name="T3" fmla="*/ 25 h 25"/>
              <a:gd name="T4" fmla="*/ 0 w 21"/>
              <a:gd name="T5" fmla="*/ 8 h 25"/>
              <a:gd name="T6" fmla="*/ 10 w 21"/>
              <a:gd name="T7" fmla="*/ 0 h 25"/>
              <a:gd name="T8" fmla="*/ 21 w 21"/>
              <a:gd name="T9" fmla="*/ 17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" h="25">
                <a:moveTo>
                  <a:pt x="21" y="17"/>
                </a:moveTo>
                <a:lnTo>
                  <a:pt x="10" y="25"/>
                </a:lnTo>
                <a:lnTo>
                  <a:pt x="0" y="8"/>
                </a:lnTo>
                <a:lnTo>
                  <a:pt x="10" y="0"/>
                </a:lnTo>
                <a:lnTo>
                  <a:pt x="21" y="1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4366" name="Freeform 91"/>
          <p:cNvSpPr>
            <a:spLocks/>
          </p:cNvSpPr>
          <p:nvPr/>
        </p:nvSpPr>
        <p:spPr bwMode="auto">
          <a:xfrm>
            <a:off x="9094381" y="4824595"/>
            <a:ext cx="493713" cy="266700"/>
          </a:xfrm>
          <a:custGeom>
            <a:avLst/>
            <a:gdLst>
              <a:gd name="T0" fmla="*/ 311 w 311"/>
              <a:gd name="T1" fmla="*/ 17 h 168"/>
              <a:gd name="T2" fmla="*/ 301 w 311"/>
              <a:gd name="T3" fmla="*/ 0 h 168"/>
              <a:gd name="T4" fmla="*/ 0 w 311"/>
              <a:gd name="T5" fmla="*/ 151 h 168"/>
              <a:gd name="T6" fmla="*/ 11 w 311"/>
              <a:gd name="T7" fmla="*/ 168 h 168"/>
              <a:gd name="T8" fmla="*/ 311 w 311"/>
              <a:gd name="T9" fmla="*/ 17 h 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1" h="168">
                <a:moveTo>
                  <a:pt x="311" y="17"/>
                </a:moveTo>
                <a:lnTo>
                  <a:pt x="301" y="0"/>
                </a:lnTo>
                <a:lnTo>
                  <a:pt x="0" y="151"/>
                </a:lnTo>
                <a:lnTo>
                  <a:pt x="11" y="168"/>
                </a:lnTo>
                <a:lnTo>
                  <a:pt x="311" y="1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4367" name="Oval 92"/>
          <p:cNvSpPr>
            <a:spLocks noChangeArrowheads="1"/>
          </p:cNvSpPr>
          <p:nvPr/>
        </p:nvSpPr>
        <p:spPr bwMode="auto">
          <a:xfrm>
            <a:off x="9456330" y="4718233"/>
            <a:ext cx="247650" cy="239713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4368" name="Oval 93"/>
          <p:cNvSpPr>
            <a:spLocks noChangeArrowheads="1"/>
          </p:cNvSpPr>
          <p:nvPr/>
        </p:nvSpPr>
        <p:spPr bwMode="auto">
          <a:xfrm>
            <a:off x="9456330" y="4719820"/>
            <a:ext cx="247650" cy="234950"/>
          </a:xfrm>
          <a:prstGeom prst="ellipse">
            <a:avLst/>
          </a:prstGeom>
          <a:noFill/>
          <a:ln w="33338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4369" name="Oval 94"/>
          <p:cNvSpPr>
            <a:spLocks noChangeArrowheads="1"/>
          </p:cNvSpPr>
          <p:nvPr/>
        </p:nvSpPr>
        <p:spPr bwMode="auto">
          <a:xfrm>
            <a:off x="8502244" y="4464232"/>
            <a:ext cx="231775" cy="254000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4370" name="Oval 95"/>
          <p:cNvSpPr>
            <a:spLocks noChangeArrowheads="1"/>
          </p:cNvSpPr>
          <p:nvPr/>
        </p:nvSpPr>
        <p:spPr bwMode="auto">
          <a:xfrm>
            <a:off x="8502244" y="4467407"/>
            <a:ext cx="231775" cy="247650"/>
          </a:xfrm>
          <a:prstGeom prst="ellipse">
            <a:avLst/>
          </a:prstGeom>
          <a:noFill/>
          <a:ln w="33338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4371" name="Oval 96"/>
          <p:cNvSpPr>
            <a:spLocks noChangeArrowheads="1"/>
          </p:cNvSpPr>
          <p:nvPr/>
        </p:nvSpPr>
        <p:spPr bwMode="auto">
          <a:xfrm>
            <a:off x="7532280" y="4718233"/>
            <a:ext cx="247650" cy="239713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4372" name="Oval 97"/>
          <p:cNvSpPr>
            <a:spLocks noChangeArrowheads="1"/>
          </p:cNvSpPr>
          <p:nvPr/>
        </p:nvSpPr>
        <p:spPr bwMode="auto">
          <a:xfrm>
            <a:off x="7532280" y="4719820"/>
            <a:ext cx="247650" cy="234950"/>
          </a:xfrm>
          <a:prstGeom prst="ellipse">
            <a:avLst/>
          </a:prstGeom>
          <a:noFill/>
          <a:ln w="33338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4373" name="Freeform 98"/>
          <p:cNvSpPr>
            <a:spLocks/>
          </p:cNvSpPr>
          <p:nvPr/>
        </p:nvSpPr>
        <p:spPr bwMode="auto">
          <a:xfrm>
            <a:off x="6940143" y="5091296"/>
            <a:ext cx="477838" cy="493713"/>
          </a:xfrm>
          <a:custGeom>
            <a:avLst/>
            <a:gdLst>
              <a:gd name="T0" fmla="*/ 145 w 301"/>
              <a:gd name="T1" fmla="*/ 0 h 311"/>
              <a:gd name="T2" fmla="*/ 301 w 301"/>
              <a:gd name="T3" fmla="*/ 311 h 311"/>
              <a:gd name="T4" fmla="*/ 0 w 301"/>
              <a:gd name="T5" fmla="*/ 311 h 311"/>
              <a:gd name="T6" fmla="*/ 145 w 301"/>
              <a:gd name="T7" fmla="*/ 0 h 3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01" h="311">
                <a:moveTo>
                  <a:pt x="145" y="0"/>
                </a:moveTo>
                <a:lnTo>
                  <a:pt x="301" y="311"/>
                </a:lnTo>
                <a:lnTo>
                  <a:pt x="0" y="311"/>
                </a:lnTo>
                <a:lnTo>
                  <a:pt x="14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4374" name="Freeform 99"/>
          <p:cNvSpPr>
            <a:spLocks/>
          </p:cNvSpPr>
          <p:nvPr/>
        </p:nvSpPr>
        <p:spPr bwMode="auto">
          <a:xfrm>
            <a:off x="7154456" y="5077007"/>
            <a:ext cx="295275" cy="508000"/>
          </a:xfrm>
          <a:custGeom>
            <a:avLst/>
            <a:gdLst>
              <a:gd name="T0" fmla="*/ 21 w 186"/>
              <a:gd name="T1" fmla="*/ 0 h 320"/>
              <a:gd name="T2" fmla="*/ 0 w 186"/>
              <a:gd name="T3" fmla="*/ 9 h 320"/>
              <a:gd name="T4" fmla="*/ 155 w 186"/>
              <a:gd name="T5" fmla="*/ 320 h 320"/>
              <a:gd name="T6" fmla="*/ 166 w 186"/>
              <a:gd name="T7" fmla="*/ 320 h 320"/>
              <a:gd name="T8" fmla="*/ 186 w 186"/>
              <a:gd name="T9" fmla="*/ 320 h 320"/>
              <a:gd name="T10" fmla="*/ 176 w 186"/>
              <a:gd name="T11" fmla="*/ 311 h 320"/>
              <a:gd name="T12" fmla="*/ 21 w 186"/>
              <a:gd name="T13" fmla="*/ 0 h 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86" h="320">
                <a:moveTo>
                  <a:pt x="21" y="0"/>
                </a:moveTo>
                <a:lnTo>
                  <a:pt x="0" y="9"/>
                </a:lnTo>
                <a:lnTo>
                  <a:pt x="155" y="320"/>
                </a:lnTo>
                <a:lnTo>
                  <a:pt x="166" y="320"/>
                </a:lnTo>
                <a:lnTo>
                  <a:pt x="186" y="320"/>
                </a:lnTo>
                <a:lnTo>
                  <a:pt x="176" y="311"/>
                </a:lnTo>
                <a:lnTo>
                  <a:pt x="21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4375" name="Freeform 100"/>
          <p:cNvSpPr>
            <a:spLocks/>
          </p:cNvSpPr>
          <p:nvPr/>
        </p:nvSpPr>
        <p:spPr bwMode="auto">
          <a:xfrm>
            <a:off x="6924269" y="5558020"/>
            <a:ext cx="493713" cy="26988"/>
          </a:xfrm>
          <a:custGeom>
            <a:avLst/>
            <a:gdLst>
              <a:gd name="T0" fmla="*/ 311 w 311"/>
              <a:gd name="T1" fmla="*/ 17 h 17"/>
              <a:gd name="T2" fmla="*/ 311 w 311"/>
              <a:gd name="T3" fmla="*/ 0 h 17"/>
              <a:gd name="T4" fmla="*/ 10 w 311"/>
              <a:gd name="T5" fmla="*/ 0 h 17"/>
              <a:gd name="T6" fmla="*/ 0 w 311"/>
              <a:gd name="T7" fmla="*/ 8 h 17"/>
              <a:gd name="T8" fmla="*/ 0 w 311"/>
              <a:gd name="T9" fmla="*/ 17 h 17"/>
              <a:gd name="T10" fmla="*/ 10 w 311"/>
              <a:gd name="T11" fmla="*/ 17 h 17"/>
              <a:gd name="T12" fmla="*/ 311 w 311"/>
              <a:gd name="T13" fmla="*/ 17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11" h="17">
                <a:moveTo>
                  <a:pt x="311" y="17"/>
                </a:moveTo>
                <a:lnTo>
                  <a:pt x="311" y="0"/>
                </a:lnTo>
                <a:lnTo>
                  <a:pt x="10" y="0"/>
                </a:lnTo>
                <a:lnTo>
                  <a:pt x="0" y="8"/>
                </a:lnTo>
                <a:lnTo>
                  <a:pt x="0" y="17"/>
                </a:lnTo>
                <a:lnTo>
                  <a:pt x="10" y="17"/>
                </a:lnTo>
                <a:lnTo>
                  <a:pt x="311" y="1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4376" name="Freeform 101"/>
          <p:cNvSpPr>
            <a:spLocks/>
          </p:cNvSpPr>
          <p:nvPr/>
        </p:nvSpPr>
        <p:spPr bwMode="auto">
          <a:xfrm>
            <a:off x="6924269" y="5037320"/>
            <a:ext cx="263525" cy="547688"/>
          </a:xfrm>
          <a:custGeom>
            <a:avLst/>
            <a:gdLst>
              <a:gd name="T0" fmla="*/ 0 w 166"/>
              <a:gd name="T1" fmla="*/ 336 h 345"/>
              <a:gd name="T2" fmla="*/ 21 w 166"/>
              <a:gd name="T3" fmla="*/ 345 h 345"/>
              <a:gd name="T4" fmla="*/ 166 w 166"/>
              <a:gd name="T5" fmla="*/ 34 h 345"/>
              <a:gd name="T6" fmla="*/ 166 w 166"/>
              <a:gd name="T7" fmla="*/ 25 h 345"/>
              <a:gd name="T8" fmla="*/ 155 w 166"/>
              <a:gd name="T9" fmla="*/ 0 h 345"/>
              <a:gd name="T10" fmla="*/ 145 w 166"/>
              <a:gd name="T11" fmla="*/ 25 h 345"/>
              <a:gd name="T12" fmla="*/ 0 w 166"/>
              <a:gd name="T13" fmla="*/ 336 h 3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66" h="345">
                <a:moveTo>
                  <a:pt x="0" y="336"/>
                </a:moveTo>
                <a:lnTo>
                  <a:pt x="21" y="345"/>
                </a:lnTo>
                <a:lnTo>
                  <a:pt x="166" y="34"/>
                </a:lnTo>
                <a:lnTo>
                  <a:pt x="166" y="25"/>
                </a:lnTo>
                <a:lnTo>
                  <a:pt x="155" y="0"/>
                </a:lnTo>
                <a:lnTo>
                  <a:pt x="145" y="25"/>
                </a:lnTo>
                <a:lnTo>
                  <a:pt x="0" y="33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grpSp>
        <p:nvGrpSpPr>
          <p:cNvPr id="14395" name="群組 14394"/>
          <p:cNvGrpSpPr/>
          <p:nvPr/>
        </p:nvGrpSpPr>
        <p:grpSpPr>
          <a:xfrm>
            <a:off x="7064763" y="5585007"/>
            <a:ext cx="199243" cy="265142"/>
            <a:chOff x="8269289" y="5643563"/>
            <a:chExt cx="199243" cy="265142"/>
          </a:xfrm>
        </p:grpSpPr>
        <p:sp>
          <p:nvSpPr>
            <p:cNvPr id="14377" name="Rectangle 102"/>
            <p:cNvSpPr>
              <a:spLocks noChangeArrowheads="1"/>
            </p:cNvSpPr>
            <p:nvPr/>
          </p:nvSpPr>
          <p:spPr bwMode="auto">
            <a:xfrm>
              <a:off x="8269289" y="5643563"/>
              <a:ext cx="113814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TW" altLang="zh-TW" sz="1600" i="1" dirty="0">
                  <a:solidFill>
                    <a:srgbClr val="000000"/>
                  </a:solidFill>
                  <a:latin typeface="Times" panose="02020603050405020304" pitchFamily="18" charset="0"/>
                </a:rPr>
                <a:t>T</a:t>
              </a:r>
              <a:endParaRPr lang="zh-TW" altLang="zh-TW" dirty="0"/>
            </a:p>
          </p:txBody>
        </p:sp>
        <p:sp>
          <p:nvSpPr>
            <p:cNvPr id="14378" name="Rectangle 103"/>
            <p:cNvSpPr>
              <a:spLocks noChangeArrowheads="1"/>
            </p:cNvSpPr>
            <p:nvPr/>
          </p:nvSpPr>
          <p:spPr bwMode="auto">
            <a:xfrm>
              <a:off x="8385176" y="5708650"/>
              <a:ext cx="83356" cy="2000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TW" altLang="zh-TW" sz="1300" dirty="0">
                  <a:solidFill>
                    <a:srgbClr val="000000"/>
                  </a:solidFill>
                  <a:latin typeface="Times" panose="02020603050405020304" pitchFamily="18" charset="0"/>
                </a:rPr>
                <a:t>0</a:t>
              </a:r>
              <a:endParaRPr lang="zh-TW" altLang="zh-TW" dirty="0"/>
            </a:p>
          </p:txBody>
        </p:sp>
      </p:grpSp>
      <p:grpSp>
        <p:nvGrpSpPr>
          <p:cNvPr id="14399" name="群組 14398"/>
          <p:cNvGrpSpPr/>
          <p:nvPr/>
        </p:nvGrpSpPr>
        <p:grpSpPr>
          <a:xfrm>
            <a:off x="8051126" y="5864712"/>
            <a:ext cx="199244" cy="265142"/>
            <a:chOff x="7315201" y="5643563"/>
            <a:chExt cx="199244" cy="265142"/>
          </a:xfrm>
        </p:grpSpPr>
        <p:sp>
          <p:nvSpPr>
            <p:cNvPr id="14379" name="Rectangle 104"/>
            <p:cNvSpPr>
              <a:spLocks noChangeArrowheads="1"/>
            </p:cNvSpPr>
            <p:nvPr/>
          </p:nvSpPr>
          <p:spPr bwMode="auto">
            <a:xfrm>
              <a:off x="7315201" y="5643563"/>
              <a:ext cx="113814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TW" altLang="zh-TW" sz="1600" i="1" dirty="0">
                  <a:solidFill>
                    <a:srgbClr val="000000"/>
                  </a:solidFill>
                  <a:latin typeface="Times" panose="02020603050405020304" pitchFamily="18" charset="0"/>
                </a:rPr>
                <a:t>T</a:t>
              </a:r>
              <a:endParaRPr lang="zh-TW" altLang="zh-TW" dirty="0"/>
            </a:p>
          </p:txBody>
        </p:sp>
        <p:sp>
          <p:nvSpPr>
            <p:cNvPr id="14380" name="Rectangle 105"/>
            <p:cNvSpPr>
              <a:spLocks noChangeArrowheads="1"/>
            </p:cNvSpPr>
            <p:nvPr/>
          </p:nvSpPr>
          <p:spPr bwMode="auto">
            <a:xfrm>
              <a:off x="7431089" y="5708650"/>
              <a:ext cx="83356" cy="2000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TW" altLang="zh-TW" sz="1300" dirty="0">
                  <a:solidFill>
                    <a:srgbClr val="000000"/>
                  </a:solidFill>
                  <a:latin typeface="Times" panose="02020603050405020304" pitchFamily="18" charset="0"/>
                </a:rPr>
                <a:t>1</a:t>
              </a:r>
              <a:endParaRPr lang="zh-TW" altLang="zh-TW" dirty="0"/>
            </a:p>
          </p:txBody>
        </p:sp>
      </p:grpSp>
      <p:grpSp>
        <p:nvGrpSpPr>
          <p:cNvPr id="14398" name="群組 14397"/>
          <p:cNvGrpSpPr/>
          <p:nvPr/>
        </p:nvGrpSpPr>
        <p:grpSpPr>
          <a:xfrm>
            <a:off x="9012505" y="5870573"/>
            <a:ext cx="183368" cy="265142"/>
            <a:chOff x="6361114" y="5643563"/>
            <a:chExt cx="183368" cy="265142"/>
          </a:xfrm>
        </p:grpSpPr>
        <p:sp>
          <p:nvSpPr>
            <p:cNvPr id="14381" name="Rectangle 106"/>
            <p:cNvSpPr>
              <a:spLocks noChangeArrowheads="1"/>
            </p:cNvSpPr>
            <p:nvPr/>
          </p:nvSpPr>
          <p:spPr bwMode="auto">
            <a:xfrm>
              <a:off x="6361114" y="5643563"/>
              <a:ext cx="113814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TW" altLang="zh-TW" sz="1600" i="1" dirty="0">
                  <a:solidFill>
                    <a:srgbClr val="000000"/>
                  </a:solidFill>
                  <a:latin typeface="Times" panose="02020603050405020304" pitchFamily="18" charset="0"/>
                </a:rPr>
                <a:t>T</a:t>
              </a:r>
              <a:endParaRPr lang="zh-TW" altLang="zh-TW" dirty="0"/>
            </a:p>
          </p:txBody>
        </p:sp>
        <p:sp>
          <p:nvSpPr>
            <p:cNvPr id="14382" name="Rectangle 107"/>
            <p:cNvSpPr>
              <a:spLocks noChangeArrowheads="1"/>
            </p:cNvSpPr>
            <p:nvPr/>
          </p:nvSpPr>
          <p:spPr bwMode="auto">
            <a:xfrm>
              <a:off x="6461126" y="5708650"/>
              <a:ext cx="83356" cy="2000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TW" altLang="zh-TW" sz="1300" dirty="0">
                  <a:solidFill>
                    <a:srgbClr val="000000"/>
                  </a:solidFill>
                  <a:latin typeface="Times" panose="02020603050405020304" pitchFamily="18" charset="0"/>
                </a:rPr>
                <a:t>2</a:t>
              </a:r>
              <a:endParaRPr lang="zh-TW" altLang="zh-TW" dirty="0"/>
            </a:p>
          </p:txBody>
        </p:sp>
      </p:grpSp>
      <p:grpSp>
        <p:nvGrpSpPr>
          <p:cNvPr id="14396" name="群組 14395"/>
          <p:cNvGrpSpPr/>
          <p:nvPr/>
        </p:nvGrpSpPr>
        <p:grpSpPr>
          <a:xfrm>
            <a:off x="9988290" y="5875947"/>
            <a:ext cx="199244" cy="266730"/>
            <a:chOff x="5391151" y="5402263"/>
            <a:chExt cx="199244" cy="266730"/>
          </a:xfrm>
        </p:grpSpPr>
        <p:sp>
          <p:nvSpPr>
            <p:cNvPr id="14383" name="Rectangle 108"/>
            <p:cNvSpPr>
              <a:spLocks noChangeArrowheads="1"/>
            </p:cNvSpPr>
            <p:nvPr/>
          </p:nvSpPr>
          <p:spPr bwMode="auto">
            <a:xfrm>
              <a:off x="5391151" y="5402263"/>
              <a:ext cx="113814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TW" altLang="zh-TW" sz="1600" i="1" dirty="0">
                  <a:solidFill>
                    <a:srgbClr val="000000"/>
                  </a:solidFill>
                  <a:latin typeface="Times" panose="02020603050405020304" pitchFamily="18" charset="0"/>
                </a:rPr>
                <a:t>T</a:t>
              </a:r>
              <a:endParaRPr lang="zh-TW" altLang="zh-TW" dirty="0"/>
            </a:p>
          </p:txBody>
        </p:sp>
        <p:sp>
          <p:nvSpPr>
            <p:cNvPr id="14384" name="Rectangle 109"/>
            <p:cNvSpPr>
              <a:spLocks noChangeArrowheads="1"/>
            </p:cNvSpPr>
            <p:nvPr/>
          </p:nvSpPr>
          <p:spPr bwMode="auto">
            <a:xfrm>
              <a:off x="5507039" y="5468938"/>
              <a:ext cx="83356" cy="2000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TW" altLang="zh-TW" sz="1300" dirty="0">
                  <a:solidFill>
                    <a:srgbClr val="000000"/>
                  </a:solidFill>
                  <a:latin typeface="Times" panose="02020603050405020304" pitchFamily="18" charset="0"/>
                </a:rPr>
                <a:t>3</a:t>
              </a:r>
              <a:endParaRPr lang="zh-TW" altLang="zh-TW" dirty="0"/>
            </a:p>
          </p:txBody>
        </p:sp>
      </p:grpSp>
      <p:sp>
        <p:nvSpPr>
          <p:cNvPr id="14385" name="Rectangle 110"/>
          <p:cNvSpPr>
            <a:spLocks noChangeArrowheads="1"/>
          </p:cNvSpPr>
          <p:nvPr/>
        </p:nvSpPr>
        <p:spPr bwMode="auto">
          <a:xfrm>
            <a:off x="7433855" y="4970646"/>
            <a:ext cx="43441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1600" i="1">
                <a:solidFill>
                  <a:srgbClr val="0000FF"/>
                </a:solidFill>
                <a:latin typeface="Times" panose="02020603050405020304" pitchFamily="18" charset="0"/>
              </a:rPr>
              <a:t>a = x</a:t>
            </a:r>
            <a:endParaRPr lang="zh-TW" altLang="zh-TW"/>
          </a:p>
        </p:txBody>
      </p:sp>
      <p:sp>
        <p:nvSpPr>
          <p:cNvPr id="14386" name="Rectangle 111"/>
          <p:cNvSpPr>
            <a:spLocks noChangeArrowheads="1"/>
          </p:cNvSpPr>
          <p:nvPr/>
        </p:nvSpPr>
        <p:spPr bwMode="auto">
          <a:xfrm>
            <a:off x="8403818" y="4745221"/>
            <a:ext cx="43441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1600" i="1">
                <a:solidFill>
                  <a:srgbClr val="0000FF"/>
                </a:solidFill>
                <a:latin typeface="Times" panose="02020603050405020304" pitchFamily="18" charset="0"/>
              </a:rPr>
              <a:t>b = y</a:t>
            </a:r>
            <a:endParaRPr lang="zh-TW" altLang="zh-TW"/>
          </a:p>
        </p:txBody>
      </p:sp>
      <p:sp>
        <p:nvSpPr>
          <p:cNvPr id="14387" name="Rectangle 112"/>
          <p:cNvSpPr>
            <a:spLocks noChangeArrowheads="1"/>
          </p:cNvSpPr>
          <p:nvPr/>
        </p:nvSpPr>
        <p:spPr bwMode="auto">
          <a:xfrm>
            <a:off x="9391243" y="4970646"/>
            <a:ext cx="41197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1600" i="1">
                <a:solidFill>
                  <a:srgbClr val="0000FF"/>
                </a:solidFill>
                <a:latin typeface="Times" panose="02020603050405020304" pitchFamily="18" charset="0"/>
              </a:rPr>
              <a:t>c = z</a:t>
            </a:r>
            <a:endParaRPr lang="zh-TW" altLang="zh-TW"/>
          </a:p>
        </p:txBody>
      </p:sp>
      <p:sp>
        <p:nvSpPr>
          <p:cNvPr id="14388" name="Oval 113"/>
          <p:cNvSpPr>
            <a:spLocks noChangeArrowheads="1"/>
          </p:cNvSpPr>
          <p:nvPr/>
        </p:nvSpPr>
        <p:spPr bwMode="auto">
          <a:xfrm>
            <a:off x="6463893" y="5024620"/>
            <a:ext cx="65088" cy="52388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4389" name="Freeform 114"/>
          <p:cNvSpPr>
            <a:spLocks/>
          </p:cNvSpPr>
          <p:nvPr/>
        </p:nvSpPr>
        <p:spPr bwMode="auto">
          <a:xfrm>
            <a:off x="6513105" y="4970645"/>
            <a:ext cx="344488" cy="160338"/>
          </a:xfrm>
          <a:custGeom>
            <a:avLst/>
            <a:gdLst>
              <a:gd name="T0" fmla="*/ 0 w 217"/>
              <a:gd name="T1" fmla="*/ 51 h 101"/>
              <a:gd name="T2" fmla="*/ 0 w 217"/>
              <a:gd name="T3" fmla="*/ 0 h 101"/>
              <a:gd name="T4" fmla="*/ 217 w 217"/>
              <a:gd name="T5" fmla="*/ 51 h 101"/>
              <a:gd name="T6" fmla="*/ 0 w 217"/>
              <a:gd name="T7" fmla="*/ 101 h 101"/>
              <a:gd name="T8" fmla="*/ 0 w 217"/>
              <a:gd name="T9" fmla="*/ 51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7" h="101">
                <a:moveTo>
                  <a:pt x="0" y="51"/>
                </a:moveTo>
                <a:lnTo>
                  <a:pt x="0" y="0"/>
                </a:lnTo>
                <a:lnTo>
                  <a:pt x="217" y="51"/>
                </a:lnTo>
                <a:lnTo>
                  <a:pt x="0" y="101"/>
                </a:lnTo>
                <a:lnTo>
                  <a:pt x="0" y="51"/>
                </a:lnTo>
                <a:close/>
              </a:path>
            </a:pathLst>
          </a:custGeom>
          <a:noFill/>
          <a:ln w="15875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4390" name="Freeform 115"/>
          <p:cNvSpPr>
            <a:spLocks/>
          </p:cNvSpPr>
          <p:nvPr/>
        </p:nvSpPr>
        <p:spPr bwMode="auto">
          <a:xfrm>
            <a:off x="6513105" y="4970645"/>
            <a:ext cx="344488" cy="160338"/>
          </a:xfrm>
          <a:custGeom>
            <a:avLst/>
            <a:gdLst>
              <a:gd name="T0" fmla="*/ 0 w 217"/>
              <a:gd name="T1" fmla="*/ 51 h 101"/>
              <a:gd name="T2" fmla="*/ 0 w 217"/>
              <a:gd name="T3" fmla="*/ 0 h 101"/>
              <a:gd name="T4" fmla="*/ 217 w 217"/>
              <a:gd name="T5" fmla="*/ 51 h 101"/>
              <a:gd name="T6" fmla="*/ 0 w 217"/>
              <a:gd name="T7" fmla="*/ 101 h 101"/>
              <a:gd name="T8" fmla="*/ 0 w 217"/>
              <a:gd name="T9" fmla="*/ 51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7" h="101">
                <a:moveTo>
                  <a:pt x="0" y="51"/>
                </a:moveTo>
                <a:lnTo>
                  <a:pt x="0" y="0"/>
                </a:lnTo>
                <a:lnTo>
                  <a:pt x="217" y="51"/>
                </a:lnTo>
                <a:lnTo>
                  <a:pt x="0" y="101"/>
                </a:lnTo>
                <a:lnTo>
                  <a:pt x="0" y="51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4391" name="Rectangle 116"/>
          <p:cNvSpPr>
            <a:spLocks noChangeArrowheads="1"/>
          </p:cNvSpPr>
          <p:nvPr/>
        </p:nvSpPr>
        <p:spPr bwMode="auto">
          <a:xfrm>
            <a:off x="5739993" y="5010333"/>
            <a:ext cx="33338" cy="53975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4392" name="Rectangle 117"/>
          <p:cNvSpPr>
            <a:spLocks noChangeArrowheads="1"/>
          </p:cNvSpPr>
          <p:nvPr/>
        </p:nvSpPr>
        <p:spPr bwMode="auto">
          <a:xfrm>
            <a:off x="6497230" y="5010333"/>
            <a:ext cx="31750" cy="53975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4393" name="Rectangle 118"/>
          <p:cNvSpPr>
            <a:spLocks noChangeArrowheads="1"/>
          </p:cNvSpPr>
          <p:nvPr/>
        </p:nvSpPr>
        <p:spPr bwMode="auto">
          <a:xfrm>
            <a:off x="5773330" y="5010333"/>
            <a:ext cx="723900" cy="53975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4394" name="Rectangle 119"/>
          <p:cNvSpPr>
            <a:spLocks noChangeArrowheads="1"/>
          </p:cNvSpPr>
          <p:nvPr/>
        </p:nvSpPr>
        <p:spPr bwMode="auto">
          <a:xfrm>
            <a:off x="5739993" y="4756333"/>
            <a:ext cx="122950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1600" b="1" i="1">
                <a:solidFill>
                  <a:srgbClr val="0000FF"/>
                </a:solidFill>
                <a:latin typeface="Times" panose="02020603050405020304" pitchFamily="18" charset="0"/>
              </a:rPr>
              <a:t>single rotation</a:t>
            </a:r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6718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投影片編號版面配置區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D048007-BF08-4FE8-A7CD-DF787301C7DA}" type="slidenum">
              <a:rPr lang="en-US" altLang="zh-TW" smtClean="0">
                <a:latin typeface="Arial" charset="0"/>
              </a:rPr>
              <a:pPr/>
              <a:t>12</a:t>
            </a:fld>
            <a:endParaRPr lang="en-US" altLang="zh-TW" smtClean="0">
              <a:latin typeface="Arial" charset="0"/>
            </a:endParaRP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Cases for</a:t>
            </a:r>
            <a:r>
              <a:rPr lang="en-US" altLang="en-US" smtClean="0"/>
              <a:t> Double Rotations</a:t>
            </a:r>
          </a:p>
        </p:txBody>
      </p:sp>
      <p:pic>
        <p:nvPicPr>
          <p:cNvPr id="15364" name="Picture 3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1998617" y="1851024"/>
            <a:ext cx="8305800" cy="2286000"/>
          </a:xfrm>
          <a:noFill/>
        </p:spPr>
      </p:pic>
      <p:pic>
        <p:nvPicPr>
          <p:cNvPr id="15365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98617" y="4233862"/>
            <a:ext cx="8305800" cy="2305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08970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384D0FB-CFA6-4551-96D5-7AC6E4651680}" type="slidenum">
              <a:rPr lang="en-US" altLang="zh-TW" smtClean="0">
                <a:latin typeface="Arial" charset="0"/>
              </a:rPr>
              <a:pPr/>
              <a:t>13</a:t>
            </a:fld>
            <a:endParaRPr lang="en-US" altLang="zh-TW" smtClean="0">
              <a:latin typeface="Arial" charset="0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 smtClean="0"/>
              <a:t>Trinode</a:t>
            </a:r>
            <a:r>
              <a:rPr lang="en-US" altLang="en-US" dirty="0" smtClean="0"/>
              <a:t> Restructuring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35050" y="1757978"/>
            <a:ext cx="7772400" cy="1143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000" dirty="0"/>
              <a:t>let (</a:t>
            </a:r>
            <a:r>
              <a:rPr lang="en-US" altLang="en-US" sz="2000" i="1" dirty="0" err="1"/>
              <a:t>a</a:t>
            </a:r>
            <a:r>
              <a:rPr lang="en-US" altLang="en-US" sz="2000" dirty="0" err="1"/>
              <a:t>,</a:t>
            </a:r>
            <a:r>
              <a:rPr lang="en-US" altLang="en-US" sz="2000" i="1" dirty="0" err="1"/>
              <a:t>b</a:t>
            </a:r>
            <a:r>
              <a:rPr lang="en-US" altLang="en-US" sz="2000" dirty="0" err="1"/>
              <a:t>,</a:t>
            </a:r>
            <a:r>
              <a:rPr lang="en-US" altLang="en-US" sz="2000" i="1" dirty="0" err="1"/>
              <a:t>c</a:t>
            </a:r>
            <a:r>
              <a:rPr lang="en-US" altLang="en-US" sz="2000" dirty="0"/>
              <a:t>) be an </a:t>
            </a:r>
            <a:r>
              <a:rPr lang="en-US" altLang="en-US" sz="2000" dirty="0" err="1"/>
              <a:t>inorder</a:t>
            </a:r>
            <a:r>
              <a:rPr lang="en-US" altLang="en-US" sz="2000" dirty="0"/>
              <a:t> listing of </a:t>
            </a:r>
            <a:r>
              <a:rPr lang="en-US" altLang="en-US" sz="2000" i="1" dirty="0"/>
              <a:t>x</a:t>
            </a:r>
            <a:r>
              <a:rPr lang="en-US" altLang="en-US" sz="2000" dirty="0"/>
              <a:t>, </a:t>
            </a:r>
            <a:r>
              <a:rPr lang="en-US" altLang="en-US" sz="2000" i="1" dirty="0"/>
              <a:t>y</a:t>
            </a:r>
            <a:r>
              <a:rPr lang="en-US" altLang="en-US" sz="2000" dirty="0"/>
              <a:t>, </a:t>
            </a:r>
            <a:r>
              <a:rPr lang="en-US" altLang="en-US" sz="2000" i="1" dirty="0"/>
              <a:t>z</a:t>
            </a:r>
            <a:endParaRPr lang="en-US" altLang="en-US" sz="2000" dirty="0"/>
          </a:p>
          <a:p>
            <a:pPr>
              <a:lnSpc>
                <a:spcPct val="90000"/>
              </a:lnSpc>
            </a:pPr>
            <a:r>
              <a:rPr lang="en-US" altLang="en-US" sz="2000" dirty="0"/>
              <a:t>perform the rotations needed to make </a:t>
            </a:r>
            <a:r>
              <a:rPr lang="en-US" altLang="en-US" sz="2000" i="1" dirty="0"/>
              <a:t>b</a:t>
            </a:r>
            <a:r>
              <a:rPr lang="en-US" altLang="en-US" sz="2000" dirty="0"/>
              <a:t> the topmost node of the three</a:t>
            </a:r>
          </a:p>
        </p:txBody>
      </p:sp>
      <p:grpSp>
        <p:nvGrpSpPr>
          <p:cNvPr id="16389" name="Group 4"/>
          <p:cNvGrpSpPr>
            <a:grpSpLocks/>
          </p:cNvGrpSpPr>
          <p:nvPr/>
        </p:nvGrpSpPr>
        <p:grpSpPr bwMode="auto">
          <a:xfrm>
            <a:off x="1809257" y="2510634"/>
            <a:ext cx="2217737" cy="2636838"/>
            <a:chOff x="98" y="1802"/>
            <a:chExt cx="1397" cy="1661"/>
          </a:xfrm>
        </p:grpSpPr>
        <p:sp>
          <p:nvSpPr>
            <p:cNvPr id="16441" name="Oval 5"/>
            <p:cNvSpPr>
              <a:spLocks noChangeArrowheads="1"/>
            </p:cNvSpPr>
            <p:nvPr/>
          </p:nvSpPr>
          <p:spPr bwMode="auto">
            <a:xfrm>
              <a:off x="663" y="2284"/>
              <a:ext cx="404" cy="27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lang="en-US" altLang="en-US" sz="1400" i="1"/>
                <a:t>b</a:t>
              </a:r>
              <a:r>
                <a:rPr lang="en-US" altLang="en-US" sz="1400"/>
                <a:t>=</a:t>
              </a:r>
              <a:r>
                <a:rPr lang="en-US" altLang="en-US" sz="1400" i="1"/>
                <a:t>y</a:t>
              </a:r>
            </a:p>
          </p:txBody>
        </p:sp>
        <p:sp>
          <p:nvSpPr>
            <p:cNvPr id="16442" name="Oval 6"/>
            <p:cNvSpPr>
              <a:spLocks noChangeArrowheads="1"/>
            </p:cNvSpPr>
            <p:nvPr/>
          </p:nvSpPr>
          <p:spPr bwMode="auto">
            <a:xfrm>
              <a:off x="430" y="1900"/>
              <a:ext cx="395" cy="27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lang="en-US" altLang="en-US" sz="1400" i="1"/>
                <a:t>a</a:t>
              </a:r>
              <a:r>
                <a:rPr lang="en-US" altLang="en-US" sz="1400"/>
                <a:t>=</a:t>
              </a:r>
              <a:r>
                <a:rPr lang="en-US" altLang="en-US" sz="1400" i="1"/>
                <a:t>z</a:t>
              </a:r>
            </a:p>
          </p:txBody>
        </p:sp>
        <p:sp>
          <p:nvSpPr>
            <p:cNvPr id="16443" name="Oval 7"/>
            <p:cNvSpPr>
              <a:spLocks noChangeArrowheads="1"/>
            </p:cNvSpPr>
            <p:nvPr/>
          </p:nvSpPr>
          <p:spPr bwMode="auto">
            <a:xfrm>
              <a:off x="903" y="2668"/>
              <a:ext cx="395" cy="27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lang="en-US" altLang="en-US" sz="1400" i="1"/>
                <a:t>c</a:t>
              </a:r>
              <a:r>
                <a:rPr lang="en-US" altLang="en-US" sz="1400"/>
                <a:t>=</a:t>
              </a:r>
              <a:r>
                <a:rPr lang="en-US" altLang="en-US" sz="1400" i="1"/>
                <a:t>x</a:t>
              </a:r>
            </a:p>
          </p:txBody>
        </p:sp>
        <p:sp>
          <p:nvSpPr>
            <p:cNvPr id="16444" name="AutoShape 8"/>
            <p:cNvSpPr>
              <a:spLocks noChangeArrowheads="1"/>
            </p:cNvSpPr>
            <p:nvPr/>
          </p:nvSpPr>
          <p:spPr bwMode="auto">
            <a:xfrm>
              <a:off x="98" y="2334"/>
              <a:ext cx="430" cy="385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lang="en-US" altLang="en-US" sz="1400" i="1"/>
                <a:t>T</a:t>
              </a:r>
              <a:r>
                <a:rPr lang="en-US" altLang="en-US" sz="1400" baseline="-25000"/>
                <a:t>0</a:t>
              </a:r>
              <a:endParaRPr lang="en-US" altLang="en-US" sz="1400"/>
            </a:p>
          </p:txBody>
        </p:sp>
        <p:sp>
          <p:nvSpPr>
            <p:cNvPr id="16445" name="AutoShape 9"/>
            <p:cNvSpPr>
              <a:spLocks noChangeArrowheads="1"/>
            </p:cNvSpPr>
            <p:nvPr/>
          </p:nvSpPr>
          <p:spPr bwMode="auto">
            <a:xfrm>
              <a:off x="388" y="2766"/>
              <a:ext cx="430" cy="385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lang="en-US" altLang="en-US" sz="1400" i="1"/>
                <a:t>T</a:t>
              </a:r>
              <a:r>
                <a:rPr lang="en-US" altLang="en-US" sz="1400" baseline="-25000"/>
                <a:t>1</a:t>
              </a:r>
              <a:endParaRPr lang="en-US" altLang="en-US" sz="1400"/>
            </a:p>
          </p:txBody>
        </p:sp>
        <p:sp>
          <p:nvSpPr>
            <p:cNvPr id="16446" name="AutoShape 10"/>
            <p:cNvSpPr>
              <a:spLocks noChangeArrowheads="1"/>
            </p:cNvSpPr>
            <p:nvPr/>
          </p:nvSpPr>
          <p:spPr bwMode="auto">
            <a:xfrm>
              <a:off x="676" y="3078"/>
              <a:ext cx="430" cy="385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lang="en-US" altLang="en-US" sz="1400" i="1"/>
                <a:t>T</a:t>
              </a:r>
              <a:r>
                <a:rPr lang="en-US" altLang="en-US" sz="1400" baseline="-25000"/>
                <a:t>2</a:t>
              </a:r>
              <a:endParaRPr lang="en-US" altLang="en-US" sz="1400"/>
            </a:p>
          </p:txBody>
        </p:sp>
        <p:sp>
          <p:nvSpPr>
            <p:cNvPr id="16447" name="AutoShape 11"/>
            <p:cNvSpPr>
              <a:spLocks noChangeArrowheads="1"/>
            </p:cNvSpPr>
            <p:nvPr/>
          </p:nvSpPr>
          <p:spPr bwMode="auto">
            <a:xfrm>
              <a:off x="1065" y="3078"/>
              <a:ext cx="430" cy="385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lang="en-US" altLang="en-US" sz="1400" i="1"/>
                <a:t>T</a:t>
              </a:r>
              <a:r>
                <a:rPr lang="en-US" altLang="en-US" sz="1400" baseline="-25000"/>
                <a:t>3</a:t>
              </a:r>
              <a:endParaRPr lang="en-US" altLang="en-US" sz="1400"/>
            </a:p>
          </p:txBody>
        </p:sp>
        <p:cxnSp>
          <p:nvCxnSpPr>
            <p:cNvPr id="16448" name="AutoShape 12"/>
            <p:cNvCxnSpPr>
              <a:cxnSpLocks noChangeShapeType="1"/>
              <a:stCxn id="16443" idx="4"/>
              <a:endCxn id="16447" idx="0"/>
            </p:cNvCxnSpPr>
            <p:nvPr/>
          </p:nvCxnSpPr>
          <p:spPr bwMode="auto">
            <a:xfrm>
              <a:off x="1101" y="2932"/>
              <a:ext cx="179" cy="106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</p:cxnSp>
        <p:cxnSp>
          <p:nvCxnSpPr>
            <p:cNvPr id="16449" name="AutoShape 13"/>
            <p:cNvCxnSpPr>
              <a:cxnSpLocks noChangeShapeType="1"/>
              <a:stCxn id="16443" idx="4"/>
              <a:endCxn id="16446" idx="0"/>
            </p:cNvCxnSpPr>
            <p:nvPr/>
          </p:nvCxnSpPr>
          <p:spPr bwMode="auto">
            <a:xfrm flipH="1">
              <a:off x="891" y="2932"/>
              <a:ext cx="210" cy="106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</p:cxnSp>
        <p:cxnSp>
          <p:nvCxnSpPr>
            <p:cNvPr id="16450" name="AutoShape 14"/>
            <p:cNvCxnSpPr>
              <a:cxnSpLocks noChangeShapeType="1"/>
              <a:stCxn id="16441" idx="4"/>
              <a:endCxn id="16443" idx="0"/>
            </p:cNvCxnSpPr>
            <p:nvPr/>
          </p:nvCxnSpPr>
          <p:spPr bwMode="auto">
            <a:xfrm>
              <a:off x="865" y="2548"/>
              <a:ext cx="236" cy="130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</p:cxnSp>
        <p:cxnSp>
          <p:nvCxnSpPr>
            <p:cNvPr id="16451" name="AutoShape 15"/>
            <p:cNvCxnSpPr>
              <a:cxnSpLocks noChangeShapeType="1"/>
              <a:stCxn id="16441" idx="4"/>
              <a:endCxn id="16445" idx="0"/>
            </p:cNvCxnSpPr>
            <p:nvPr/>
          </p:nvCxnSpPr>
          <p:spPr bwMode="auto">
            <a:xfrm flipH="1">
              <a:off x="603" y="2548"/>
              <a:ext cx="262" cy="178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</p:cxnSp>
        <p:cxnSp>
          <p:nvCxnSpPr>
            <p:cNvPr id="16452" name="AutoShape 16"/>
            <p:cNvCxnSpPr>
              <a:cxnSpLocks noChangeShapeType="1"/>
              <a:stCxn id="16442" idx="4"/>
              <a:endCxn id="16441" idx="0"/>
            </p:cNvCxnSpPr>
            <p:nvPr/>
          </p:nvCxnSpPr>
          <p:spPr bwMode="auto">
            <a:xfrm>
              <a:off x="628" y="2164"/>
              <a:ext cx="237" cy="130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</p:cxnSp>
        <p:cxnSp>
          <p:nvCxnSpPr>
            <p:cNvPr id="16453" name="AutoShape 17"/>
            <p:cNvCxnSpPr>
              <a:cxnSpLocks noChangeShapeType="1"/>
              <a:stCxn id="16442" idx="4"/>
              <a:endCxn id="16444" idx="0"/>
            </p:cNvCxnSpPr>
            <p:nvPr/>
          </p:nvCxnSpPr>
          <p:spPr bwMode="auto">
            <a:xfrm flipH="1">
              <a:off x="313" y="2164"/>
              <a:ext cx="315" cy="130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</p:cxnSp>
        <p:cxnSp>
          <p:nvCxnSpPr>
            <p:cNvPr id="16454" name="AutoShape 18"/>
            <p:cNvCxnSpPr>
              <a:cxnSpLocks noChangeShapeType="1"/>
              <a:stCxn id="16442" idx="0"/>
            </p:cNvCxnSpPr>
            <p:nvPr/>
          </p:nvCxnSpPr>
          <p:spPr bwMode="auto">
            <a:xfrm flipH="1" flipV="1">
              <a:off x="484" y="1802"/>
              <a:ext cx="144" cy="108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</p:cxnSp>
      </p:grpSp>
      <p:grpSp>
        <p:nvGrpSpPr>
          <p:cNvPr id="16390" name="Group 19"/>
          <p:cNvGrpSpPr>
            <a:grpSpLocks/>
          </p:cNvGrpSpPr>
          <p:nvPr/>
        </p:nvGrpSpPr>
        <p:grpSpPr bwMode="auto">
          <a:xfrm>
            <a:off x="4045070" y="4115753"/>
            <a:ext cx="2660650" cy="2068513"/>
            <a:chOff x="1490" y="2640"/>
            <a:chExt cx="1676" cy="1303"/>
          </a:xfrm>
        </p:grpSpPr>
        <p:sp>
          <p:nvSpPr>
            <p:cNvPr id="16427" name="Oval 20"/>
            <p:cNvSpPr>
              <a:spLocks noChangeArrowheads="1"/>
            </p:cNvSpPr>
            <p:nvPr/>
          </p:nvSpPr>
          <p:spPr bwMode="auto">
            <a:xfrm>
              <a:off x="2119" y="2738"/>
              <a:ext cx="404" cy="27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lang="en-US" altLang="en-US" sz="1400" i="1"/>
                <a:t>b</a:t>
              </a:r>
              <a:r>
                <a:rPr lang="en-US" altLang="en-US" sz="1400"/>
                <a:t>=</a:t>
              </a:r>
              <a:r>
                <a:rPr lang="en-US" altLang="en-US" sz="1400" i="1"/>
                <a:t>y</a:t>
              </a:r>
            </a:p>
          </p:txBody>
        </p:sp>
        <p:sp>
          <p:nvSpPr>
            <p:cNvPr id="16428" name="Oval 21"/>
            <p:cNvSpPr>
              <a:spLocks noChangeArrowheads="1"/>
            </p:cNvSpPr>
            <p:nvPr/>
          </p:nvSpPr>
          <p:spPr bwMode="auto">
            <a:xfrm>
              <a:off x="1702" y="3138"/>
              <a:ext cx="395" cy="27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lang="en-US" altLang="en-US" sz="1400" i="1"/>
                <a:t>a</a:t>
              </a:r>
              <a:r>
                <a:rPr lang="en-US" altLang="en-US" sz="1400"/>
                <a:t>=</a:t>
              </a:r>
              <a:r>
                <a:rPr lang="en-US" altLang="en-US" sz="1400" i="1"/>
                <a:t>z</a:t>
              </a:r>
            </a:p>
          </p:txBody>
        </p:sp>
        <p:sp>
          <p:nvSpPr>
            <p:cNvPr id="16429" name="Oval 22"/>
            <p:cNvSpPr>
              <a:spLocks noChangeArrowheads="1"/>
            </p:cNvSpPr>
            <p:nvPr/>
          </p:nvSpPr>
          <p:spPr bwMode="auto">
            <a:xfrm>
              <a:off x="2562" y="3144"/>
              <a:ext cx="395" cy="27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lang="en-US" altLang="en-US" sz="1400" i="1"/>
                <a:t>c</a:t>
              </a:r>
              <a:r>
                <a:rPr lang="en-US" altLang="en-US" sz="1400"/>
                <a:t>=</a:t>
              </a:r>
              <a:r>
                <a:rPr lang="en-US" altLang="en-US" sz="1400" i="1"/>
                <a:t>x</a:t>
              </a:r>
            </a:p>
          </p:txBody>
        </p:sp>
        <p:sp>
          <p:nvSpPr>
            <p:cNvPr id="16430" name="AutoShape 23"/>
            <p:cNvSpPr>
              <a:spLocks noChangeArrowheads="1"/>
            </p:cNvSpPr>
            <p:nvPr/>
          </p:nvSpPr>
          <p:spPr bwMode="auto">
            <a:xfrm>
              <a:off x="1490" y="3558"/>
              <a:ext cx="430" cy="385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lang="en-US" altLang="en-US" sz="1400" i="1"/>
                <a:t>T</a:t>
              </a:r>
              <a:r>
                <a:rPr lang="en-US" altLang="en-US" sz="1400" baseline="-25000"/>
                <a:t>0</a:t>
              </a:r>
              <a:endParaRPr lang="en-US" altLang="en-US" sz="1400"/>
            </a:p>
          </p:txBody>
        </p:sp>
        <p:sp>
          <p:nvSpPr>
            <p:cNvPr id="16431" name="AutoShape 24"/>
            <p:cNvSpPr>
              <a:spLocks noChangeArrowheads="1"/>
            </p:cNvSpPr>
            <p:nvPr/>
          </p:nvSpPr>
          <p:spPr bwMode="auto">
            <a:xfrm>
              <a:off x="1869" y="3556"/>
              <a:ext cx="430" cy="385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lang="en-US" altLang="en-US" sz="1400" i="1"/>
                <a:t>T</a:t>
              </a:r>
              <a:r>
                <a:rPr lang="en-US" altLang="en-US" sz="1400" baseline="-25000"/>
                <a:t>1</a:t>
              </a:r>
              <a:endParaRPr lang="en-US" altLang="en-US" sz="1400"/>
            </a:p>
          </p:txBody>
        </p:sp>
        <p:sp>
          <p:nvSpPr>
            <p:cNvPr id="16432" name="AutoShape 25"/>
            <p:cNvSpPr>
              <a:spLocks noChangeArrowheads="1"/>
            </p:cNvSpPr>
            <p:nvPr/>
          </p:nvSpPr>
          <p:spPr bwMode="auto">
            <a:xfrm>
              <a:off x="2341" y="3554"/>
              <a:ext cx="442" cy="385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lang="en-US" altLang="en-US" sz="1400"/>
                <a:t>T</a:t>
              </a:r>
              <a:r>
                <a:rPr lang="en-US" altLang="en-US" sz="1400" baseline="-25000"/>
                <a:t>2</a:t>
              </a:r>
              <a:endParaRPr lang="en-US" altLang="en-US" sz="1400"/>
            </a:p>
          </p:txBody>
        </p:sp>
        <p:sp>
          <p:nvSpPr>
            <p:cNvPr id="16433" name="AutoShape 26"/>
            <p:cNvSpPr>
              <a:spLocks noChangeArrowheads="1"/>
            </p:cNvSpPr>
            <p:nvPr/>
          </p:nvSpPr>
          <p:spPr bwMode="auto">
            <a:xfrm>
              <a:off x="2736" y="3554"/>
              <a:ext cx="430" cy="385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lang="en-US" altLang="en-US" sz="1400" i="1"/>
                <a:t>T</a:t>
              </a:r>
              <a:r>
                <a:rPr lang="en-US" altLang="en-US" sz="1400" baseline="-25000"/>
                <a:t>3</a:t>
              </a:r>
              <a:endParaRPr lang="en-US" altLang="en-US" sz="1400"/>
            </a:p>
          </p:txBody>
        </p:sp>
        <p:cxnSp>
          <p:nvCxnSpPr>
            <p:cNvPr id="16434" name="AutoShape 27"/>
            <p:cNvCxnSpPr>
              <a:cxnSpLocks noChangeShapeType="1"/>
              <a:stCxn id="16429" idx="4"/>
              <a:endCxn id="16433" idx="0"/>
            </p:cNvCxnSpPr>
            <p:nvPr/>
          </p:nvCxnSpPr>
          <p:spPr bwMode="auto">
            <a:xfrm>
              <a:off x="2760" y="3408"/>
              <a:ext cx="191" cy="106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</p:cxnSp>
        <p:cxnSp>
          <p:nvCxnSpPr>
            <p:cNvPr id="16435" name="AutoShape 28"/>
            <p:cNvCxnSpPr>
              <a:cxnSpLocks noChangeShapeType="1"/>
              <a:stCxn id="16429" idx="4"/>
              <a:endCxn id="16432" idx="0"/>
            </p:cNvCxnSpPr>
            <p:nvPr/>
          </p:nvCxnSpPr>
          <p:spPr bwMode="auto">
            <a:xfrm flipH="1">
              <a:off x="2562" y="3408"/>
              <a:ext cx="198" cy="106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</p:cxnSp>
        <p:cxnSp>
          <p:nvCxnSpPr>
            <p:cNvPr id="16436" name="AutoShape 29"/>
            <p:cNvCxnSpPr>
              <a:cxnSpLocks noChangeShapeType="1"/>
              <a:stCxn id="16427" idx="4"/>
              <a:endCxn id="16429" idx="0"/>
            </p:cNvCxnSpPr>
            <p:nvPr/>
          </p:nvCxnSpPr>
          <p:spPr bwMode="auto">
            <a:xfrm>
              <a:off x="2321" y="3002"/>
              <a:ext cx="439" cy="152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</p:cxnSp>
        <p:cxnSp>
          <p:nvCxnSpPr>
            <p:cNvPr id="16437" name="AutoShape 30"/>
            <p:cNvCxnSpPr>
              <a:cxnSpLocks noChangeShapeType="1"/>
              <a:stCxn id="16428" idx="4"/>
              <a:endCxn id="16431" idx="0"/>
            </p:cNvCxnSpPr>
            <p:nvPr/>
          </p:nvCxnSpPr>
          <p:spPr bwMode="auto">
            <a:xfrm>
              <a:off x="1900" y="3402"/>
              <a:ext cx="184" cy="114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</p:cxnSp>
        <p:cxnSp>
          <p:nvCxnSpPr>
            <p:cNvPr id="16438" name="AutoShape 31"/>
            <p:cNvCxnSpPr>
              <a:cxnSpLocks noChangeShapeType="1"/>
              <a:stCxn id="16428" idx="0"/>
              <a:endCxn id="16427" idx="4"/>
            </p:cNvCxnSpPr>
            <p:nvPr/>
          </p:nvCxnSpPr>
          <p:spPr bwMode="auto">
            <a:xfrm flipV="1">
              <a:off x="1900" y="3002"/>
              <a:ext cx="421" cy="146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</p:cxnSp>
        <p:cxnSp>
          <p:nvCxnSpPr>
            <p:cNvPr id="16439" name="AutoShape 32"/>
            <p:cNvCxnSpPr>
              <a:cxnSpLocks noChangeShapeType="1"/>
              <a:stCxn id="16428" idx="4"/>
              <a:endCxn id="16430" idx="0"/>
            </p:cNvCxnSpPr>
            <p:nvPr/>
          </p:nvCxnSpPr>
          <p:spPr bwMode="auto">
            <a:xfrm flipH="1">
              <a:off x="1705" y="3402"/>
              <a:ext cx="195" cy="116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</p:cxnSp>
        <p:cxnSp>
          <p:nvCxnSpPr>
            <p:cNvPr id="16440" name="AutoShape 33"/>
            <p:cNvCxnSpPr>
              <a:cxnSpLocks noChangeShapeType="1"/>
              <a:stCxn id="16427" idx="0"/>
            </p:cNvCxnSpPr>
            <p:nvPr/>
          </p:nvCxnSpPr>
          <p:spPr bwMode="auto">
            <a:xfrm flipH="1" flipV="1">
              <a:off x="2181" y="2640"/>
              <a:ext cx="140" cy="108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</p:cxnSp>
      </p:grpSp>
      <p:grpSp>
        <p:nvGrpSpPr>
          <p:cNvPr id="16391" name="Group 34"/>
          <p:cNvGrpSpPr>
            <a:grpSpLocks/>
          </p:cNvGrpSpPr>
          <p:nvPr/>
        </p:nvGrpSpPr>
        <p:grpSpPr bwMode="auto">
          <a:xfrm>
            <a:off x="6411233" y="2509045"/>
            <a:ext cx="2206625" cy="2636838"/>
            <a:chOff x="3074" y="1584"/>
            <a:chExt cx="1390" cy="1661"/>
          </a:xfrm>
        </p:grpSpPr>
        <p:sp>
          <p:nvSpPr>
            <p:cNvPr id="16413" name="Oval 35"/>
            <p:cNvSpPr>
              <a:spLocks noChangeArrowheads="1"/>
            </p:cNvSpPr>
            <p:nvPr/>
          </p:nvSpPr>
          <p:spPr bwMode="auto">
            <a:xfrm>
              <a:off x="3780" y="2070"/>
              <a:ext cx="395" cy="27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lang="en-US" altLang="en-US" sz="1400" i="1"/>
                <a:t>c</a:t>
              </a:r>
              <a:r>
                <a:rPr lang="en-US" altLang="en-US" sz="1400"/>
                <a:t>=</a:t>
              </a:r>
              <a:r>
                <a:rPr lang="en-US" altLang="en-US" sz="1400" i="1"/>
                <a:t>y</a:t>
              </a:r>
            </a:p>
          </p:txBody>
        </p:sp>
        <p:sp>
          <p:nvSpPr>
            <p:cNvPr id="16414" name="Oval 36"/>
            <p:cNvSpPr>
              <a:spLocks noChangeArrowheads="1"/>
            </p:cNvSpPr>
            <p:nvPr/>
          </p:nvSpPr>
          <p:spPr bwMode="auto">
            <a:xfrm>
              <a:off x="3532" y="2486"/>
              <a:ext cx="404" cy="27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lang="en-US" altLang="en-US" sz="1400" i="1"/>
                <a:t>b</a:t>
              </a:r>
              <a:r>
                <a:rPr lang="en-US" altLang="en-US" sz="1400"/>
                <a:t>=</a:t>
              </a:r>
              <a:r>
                <a:rPr lang="en-US" altLang="en-US" sz="1400" i="1"/>
                <a:t>x</a:t>
              </a:r>
            </a:p>
          </p:txBody>
        </p:sp>
        <p:sp>
          <p:nvSpPr>
            <p:cNvPr id="16415" name="Oval 37"/>
            <p:cNvSpPr>
              <a:spLocks noChangeArrowheads="1"/>
            </p:cNvSpPr>
            <p:nvPr/>
          </p:nvSpPr>
          <p:spPr bwMode="auto">
            <a:xfrm>
              <a:off x="3419" y="1682"/>
              <a:ext cx="395" cy="27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lang="en-US" altLang="en-US" sz="1400" i="1" dirty="0"/>
                <a:t>a</a:t>
              </a:r>
              <a:r>
                <a:rPr lang="en-US" altLang="en-US" sz="1400" dirty="0"/>
                <a:t>=</a:t>
              </a:r>
              <a:r>
                <a:rPr lang="en-US" altLang="en-US" sz="1400" i="1" dirty="0"/>
                <a:t>z</a:t>
              </a:r>
            </a:p>
          </p:txBody>
        </p:sp>
        <p:sp>
          <p:nvSpPr>
            <p:cNvPr id="16416" name="AutoShape 38"/>
            <p:cNvSpPr>
              <a:spLocks noChangeArrowheads="1"/>
            </p:cNvSpPr>
            <p:nvPr/>
          </p:nvSpPr>
          <p:spPr bwMode="auto">
            <a:xfrm>
              <a:off x="3074" y="2116"/>
              <a:ext cx="430" cy="385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lang="en-US" altLang="en-US" sz="1400" i="1"/>
                <a:t>T</a:t>
              </a:r>
              <a:r>
                <a:rPr lang="en-US" altLang="en-US" sz="1400" baseline="-25000"/>
                <a:t>0</a:t>
              </a:r>
              <a:endParaRPr lang="en-US" altLang="en-US" sz="1400"/>
            </a:p>
          </p:txBody>
        </p:sp>
        <p:sp>
          <p:nvSpPr>
            <p:cNvPr id="16417" name="AutoShape 39"/>
            <p:cNvSpPr>
              <a:spLocks noChangeArrowheads="1"/>
            </p:cNvSpPr>
            <p:nvPr/>
          </p:nvSpPr>
          <p:spPr bwMode="auto">
            <a:xfrm>
              <a:off x="3312" y="2850"/>
              <a:ext cx="430" cy="385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lang="en-US" altLang="en-US" sz="1400" i="1"/>
                <a:t>T</a:t>
              </a:r>
              <a:r>
                <a:rPr lang="en-US" altLang="en-US" sz="1400" baseline="-25000"/>
                <a:t>1</a:t>
              </a:r>
              <a:endParaRPr lang="en-US" altLang="en-US" sz="1400"/>
            </a:p>
          </p:txBody>
        </p:sp>
        <p:sp>
          <p:nvSpPr>
            <p:cNvPr id="16418" name="AutoShape 40"/>
            <p:cNvSpPr>
              <a:spLocks noChangeArrowheads="1"/>
            </p:cNvSpPr>
            <p:nvPr/>
          </p:nvSpPr>
          <p:spPr bwMode="auto">
            <a:xfrm>
              <a:off x="3746" y="2860"/>
              <a:ext cx="430" cy="385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lang="en-US" altLang="en-US" sz="1400" i="1"/>
                <a:t>T</a:t>
              </a:r>
              <a:r>
                <a:rPr lang="en-US" altLang="en-US" sz="1400" baseline="-25000"/>
                <a:t>2</a:t>
              </a:r>
              <a:endParaRPr lang="en-US" altLang="en-US" sz="1400"/>
            </a:p>
          </p:txBody>
        </p:sp>
        <p:sp>
          <p:nvSpPr>
            <p:cNvPr id="16419" name="AutoShape 41"/>
            <p:cNvSpPr>
              <a:spLocks noChangeArrowheads="1"/>
            </p:cNvSpPr>
            <p:nvPr/>
          </p:nvSpPr>
          <p:spPr bwMode="auto">
            <a:xfrm>
              <a:off x="4034" y="2550"/>
              <a:ext cx="430" cy="385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lang="en-US" altLang="en-US" sz="1400" i="1"/>
                <a:t>T</a:t>
              </a:r>
              <a:r>
                <a:rPr lang="en-US" altLang="en-US" sz="1400" baseline="-25000"/>
                <a:t>3</a:t>
              </a:r>
              <a:endParaRPr lang="en-US" altLang="en-US" sz="1400"/>
            </a:p>
          </p:txBody>
        </p:sp>
        <p:cxnSp>
          <p:nvCxnSpPr>
            <p:cNvPr id="16420" name="AutoShape 42"/>
            <p:cNvCxnSpPr>
              <a:cxnSpLocks noChangeShapeType="1"/>
              <a:stCxn id="16413" idx="4"/>
              <a:endCxn id="16419" idx="0"/>
            </p:cNvCxnSpPr>
            <p:nvPr/>
          </p:nvCxnSpPr>
          <p:spPr bwMode="auto">
            <a:xfrm>
              <a:off x="3978" y="2334"/>
              <a:ext cx="271" cy="176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</p:cxnSp>
        <p:cxnSp>
          <p:nvCxnSpPr>
            <p:cNvPr id="16421" name="AutoShape 43"/>
            <p:cNvCxnSpPr>
              <a:cxnSpLocks noChangeShapeType="1"/>
              <a:stCxn id="16414" idx="4"/>
              <a:endCxn id="16418" idx="0"/>
            </p:cNvCxnSpPr>
            <p:nvPr/>
          </p:nvCxnSpPr>
          <p:spPr bwMode="auto">
            <a:xfrm>
              <a:off x="3734" y="2750"/>
              <a:ext cx="227" cy="70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</p:cxnSp>
        <p:cxnSp>
          <p:nvCxnSpPr>
            <p:cNvPr id="16422" name="AutoShape 44"/>
            <p:cNvCxnSpPr>
              <a:cxnSpLocks noChangeShapeType="1"/>
              <a:stCxn id="16414" idx="0"/>
              <a:endCxn id="16413" idx="4"/>
            </p:cNvCxnSpPr>
            <p:nvPr/>
          </p:nvCxnSpPr>
          <p:spPr bwMode="auto">
            <a:xfrm flipV="1">
              <a:off x="3734" y="2334"/>
              <a:ext cx="244" cy="162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</p:cxnSp>
        <p:cxnSp>
          <p:nvCxnSpPr>
            <p:cNvPr id="16423" name="AutoShape 45"/>
            <p:cNvCxnSpPr>
              <a:cxnSpLocks noChangeShapeType="1"/>
              <a:stCxn id="16414" idx="4"/>
              <a:endCxn id="16417" idx="0"/>
            </p:cNvCxnSpPr>
            <p:nvPr/>
          </p:nvCxnSpPr>
          <p:spPr bwMode="auto">
            <a:xfrm flipH="1">
              <a:off x="3527" y="2750"/>
              <a:ext cx="207" cy="60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</p:cxnSp>
        <p:cxnSp>
          <p:nvCxnSpPr>
            <p:cNvPr id="16424" name="AutoShape 46"/>
            <p:cNvCxnSpPr>
              <a:cxnSpLocks noChangeShapeType="1"/>
              <a:stCxn id="16415" idx="4"/>
              <a:endCxn id="16413" idx="0"/>
            </p:cNvCxnSpPr>
            <p:nvPr/>
          </p:nvCxnSpPr>
          <p:spPr bwMode="auto">
            <a:xfrm>
              <a:off x="3617" y="1946"/>
              <a:ext cx="361" cy="134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</p:cxnSp>
        <p:cxnSp>
          <p:nvCxnSpPr>
            <p:cNvPr id="16425" name="AutoShape 47"/>
            <p:cNvCxnSpPr>
              <a:cxnSpLocks noChangeShapeType="1"/>
              <a:stCxn id="16415" idx="4"/>
              <a:endCxn id="16416" idx="0"/>
            </p:cNvCxnSpPr>
            <p:nvPr/>
          </p:nvCxnSpPr>
          <p:spPr bwMode="auto">
            <a:xfrm flipH="1">
              <a:off x="3289" y="1946"/>
              <a:ext cx="328" cy="130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</p:cxnSp>
        <p:cxnSp>
          <p:nvCxnSpPr>
            <p:cNvPr id="16426" name="AutoShape 48"/>
            <p:cNvCxnSpPr>
              <a:cxnSpLocks noChangeShapeType="1"/>
              <a:stCxn id="16415" idx="0"/>
            </p:cNvCxnSpPr>
            <p:nvPr/>
          </p:nvCxnSpPr>
          <p:spPr bwMode="auto">
            <a:xfrm flipH="1" flipV="1">
              <a:off x="3473" y="1584"/>
              <a:ext cx="144" cy="108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</p:cxnSp>
      </p:grpSp>
      <p:grpSp>
        <p:nvGrpSpPr>
          <p:cNvPr id="16392" name="Group 49"/>
          <p:cNvGrpSpPr>
            <a:grpSpLocks/>
          </p:cNvGrpSpPr>
          <p:nvPr/>
        </p:nvGrpSpPr>
        <p:grpSpPr bwMode="auto">
          <a:xfrm>
            <a:off x="8347983" y="4115753"/>
            <a:ext cx="2514600" cy="2052638"/>
            <a:chOff x="4176" y="2652"/>
            <a:chExt cx="1584" cy="1293"/>
          </a:xfrm>
        </p:grpSpPr>
        <p:sp>
          <p:nvSpPr>
            <p:cNvPr id="16399" name="Oval 50"/>
            <p:cNvSpPr>
              <a:spLocks noChangeArrowheads="1"/>
            </p:cNvSpPr>
            <p:nvPr/>
          </p:nvSpPr>
          <p:spPr bwMode="auto">
            <a:xfrm>
              <a:off x="4756" y="2748"/>
              <a:ext cx="404" cy="27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lang="en-US" altLang="en-US" sz="1400" i="1"/>
                <a:t>b</a:t>
              </a:r>
              <a:r>
                <a:rPr lang="en-US" altLang="en-US" sz="1400"/>
                <a:t>=</a:t>
              </a:r>
              <a:r>
                <a:rPr lang="en-US" altLang="en-US" sz="1400" i="1"/>
                <a:t>x</a:t>
              </a:r>
            </a:p>
          </p:txBody>
        </p:sp>
        <p:sp>
          <p:nvSpPr>
            <p:cNvPr id="16400" name="Oval 51"/>
            <p:cNvSpPr>
              <a:spLocks noChangeArrowheads="1"/>
            </p:cNvSpPr>
            <p:nvPr/>
          </p:nvSpPr>
          <p:spPr bwMode="auto">
            <a:xfrm>
              <a:off x="5166" y="3144"/>
              <a:ext cx="395" cy="27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lang="en-US" altLang="en-US" sz="1400" i="1"/>
                <a:t>c</a:t>
              </a:r>
              <a:r>
                <a:rPr lang="en-US" altLang="en-US" sz="1400"/>
                <a:t>=</a:t>
              </a:r>
              <a:r>
                <a:rPr lang="en-US" altLang="en-US" sz="1400" i="1"/>
                <a:t>y</a:t>
              </a:r>
            </a:p>
          </p:txBody>
        </p:sp>
        <p:sp>
          <p:nvSpPr>
            <p:cNvPr id="16401" name="Oval 52"/>
            <p:cNvSpPr>
              <a:spLocks noChangeArrowheads="1"/>
            </p:cNvSpPr>
            <p:nvPr/>
          </p:nvSpPr>
          <p:spPr bwMode="auto">
            <a:xfrm>
              <a:off x="4373" y="3144"/>
              <a:ext cx="395" cy="27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lang="en-US" altLang="en-US" sz="1400" i="1"/>
                <a:t>a</a:t>
              </a:r>
              <a:r>
                <a:rPr lang="en-US" altLang="en-US" sz="1400"/>
                <a:t>=</a:t>
              </a:r>
              <a:r>
                <a:rPr lang="en-US" altLang="en-US" sz="1400" i="1"/>
                <a:t>z</a:t>
              </a:r>
            </a:p>
          </p:txBody>
        </p:sp>
        <p:sp>
          <p:nvSpPr>
            <p:cNvPr id="16402" name="AutoShape 53"/>
            <p:cNvSpPr>
              <a:spLocks noChangeArrowheads="1"/>
            </p:cNvSpPr>
            <p:nvPr/>
          </p:nvSpPr>
          <p:spPr bwMode="auto">
            <a:xfrm>
              <a:off x="4176" y="3558"/>
              <a:ext cx="430" cy="385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lang="en-US" altLang="en-US" sz="1400" i="1"/>
                <a:t>T</a:t>
              </a:r>
              <a:r>
                <a:rPr lang="en-US" altLang="en-US" sz="1400" baseline="-25000"/>
                <a:t>0</a:t>
              </a:r>
              <a:endParaRPr lang="en-US" altLang="en-US" sz="1400"/>
            </a:p>
          </p:txBody>
        </p:sp>
        <p:sp>
          <p:nvSpPr>
            <p:cNvPr id="16403" name="AutoShape 54"/>
            <p:cNvSpPr>
              <a:spLocks noChangeArrowheads="1"/>
            </p:cNvSpPr>
            <p:nvPr/>
          </p:nvSpPr>
          <p:spPr bwMode="auto">
            <a:xfrm>
              <a:off x="4560" y="3560"/>
              <a:ext cx="430" cy="385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lang="en-US" altLang="en-US" sz="1400" i="1"/>
                <a:t>T</a:t>
              </a:r>
              <a:r>
                <a:rPr lang="en-US" altLang="en-US" sz="1400" baseline="-25000"/>
                <a:t>1</a:t>
              </a:r>
              <a:endParaRPr lang="en-US" altLang="en-US" sz="1400"/>
            </a:p>
          </p:txBody>
        </p:sp>
        <p:sp>
          <p:nvSpPr>
            <p:cNvPr id="16404" name="AutoShape 55"/>
            <p:cNvSpPr>
              <a:spLocks noChangeArrowheads="1"/>
            </p:cNvSpPr>
            <p:nvPr/>
          </p:nvSpPr>
          <p:spPr bwMode="auto">
            <a:xfrm>
              <a:off x="4946" y="3558"/>
              <a:ext cx="430" cy="385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lang="en-US" altLang="en-US" sz="1400" i="1"/>
                <a:t>T</a:t>
              </a:r>
              <a:r>
                <a:rPr lang="en-US" altLang="en-US" sz="1400" baseline="-25000"/>
                <a:t>2</a:t>
              </a:r>
              <a:endParaRPr lang="en-US" altLang="en-US" sz="1400"/>
            </a:p>
          </p:txBody>
        </p:sp>
        <p:sp>
          <p:nvSpPr>
            <p:cNvPr id="16405" name="AutoShape 56"/>
            <p:cNvSpPr>
              <a:spLocks noChangeArrowheads="1"/>
            </p:cNvSpPr>
            <p:nvPr/>
          </p:nvSpPr>
          <p:spPr bwMode="auto">
            <a:xfrm>
              <a:off x="5330" y="3556"/>
              <a:ext cx="430" cy="385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lang="en-US" altLang="en-US" sz="1400" i="1"/>
                <a:t>T</a:t>
              </a:r>
              <a:r>
                <a:rPr lang="en-US" altLang="en-US" sz="1400" baseline="-25000"/>
                <a:t>3</a:t>
              </a:r>
              <a:endParaRPr lang="en-US" altLang="en-US" sz="1400"/>
            </a:p>
          </p:txBody>
        </p:sp>
        <p:cxnSp>
          <p:nvCxnSpPr>
            <p:cNvPr id="16406" name="AutoShape 57"/>
            <p:cNvCxnSpPr>
              <a:cxnSpLocks noChangeShapeType="1"/>
              <a:stCxn id="16400" idx="4"/>
              <a:endCxn id="16405" idx="0"/>
            </p:cNvCxnSpPr>
            <p:nvPr/>
          </p:nvCxnSpPr>
          <p:spPr bwMode="auto">
            <a:xfrm>
              <a:off x="5364" y="3408"/>
              <a:ext cx="181" cy="108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</p:cxnSp>
        <p:cxnSp>
          <p:nvCxnSpPr>
            <p:cNvPr id="16407" name="AutoShape 58"/>
            <p:cNvCxnSpPr>
              <a:cxnSpLocks noChangeShapeType="1"/>
              <a:stCxn id="16400" idx="4"/>
              <a:endCxn id="16404" idx="0"/>
            </p:cNvCxnSpPr>
            <p:nvPr/>
          </p:nvCxnSpPr>
          <p:spPr bwMode="auto">
            <a:xfrm flipH="1">
              <a:off x="5161" y="3408"/>
              <a:ext cx="203" cy="110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</p:cxnSp>
        <p:cxnSp>
          <p:nvCxnSpPr>
            <p:cNvPr id="16408" name="AutoShape 59"/>
            <p:cNvCxnSpPr>
              <a:cxnSpLocks noChangeShapeType="1"/>
              <a:stCxn id="16399" idx="4"/>
              <a:endCxn id="16401" idx="0"/>
            </p:cNvCxnSpPr>
            <p:nvPr/>
          </p:nvCxnSpPr>
          <p:spPr bwMode="auto">
            <a:xfrm flipH="1">
              <a:off x="4571" y="3012"/>
              <a:ext cx="387" cy="142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</p:cxnSp>
        <p:cxnSp>
          <p:nvCxnSpPr>
            <p:cNvPr id="16409" name="AutoShape 60"/>
            <p:cNvCxnSpPr>
              <a:cxnSpLocks noChangeShapeType="1"/>
              <a:stCxn id="16401" idx="4"/>
              <a:endCxn id="16403" idx="0"/>
            </p:cNvCxnSpPr>
            <p:nvPr/>
          </p:nvCxnSpPr>
          <p:spPr bwMode="auto">
            <a:xfrm>
              <a:off x="4571" y="3408"/>
              <a:ext cx="204" cy="112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</p:cxnSp>
        <p:cxnSp>
          <p:nvCxnSpPr>
            <p:cNvPr id="16410" name="AutoShape 61"/>
            <p:cNvCxnSpPr>
              <a:cxnSpLocks noChangeShapeType="1"/>
              <a:stCxn id="16399" idx="4"/>
              <a:endCxn id="16400" idx="0"/>
            </p:cNvCxnSpPr>
            <p:nvPr/>
          </p:nvCxnSpPr>
          <p:spPr bwMode="auto">
            <a:xfrm>
              <a:off x="4958" y="3012"/>
              <a:ext cx="406" cy="142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</p:cxnSp>
        <p:cxnSp>
          <p:nvCxnSpPr>
            <p:cNvPr id="16411" name="AutoShape 62"/>
            <p:cNvCxnSpPr>
              <a:cxnSpLocks noChangeShapeType="1"/>
              <a:stCxn id="16401" idx="4"/>
              <a:endCxn id="16402" idx="0"/>
            </p:cNvCxnSpPr>
            <p:nvPr/>
          </p:nvCxnSpPr>
          <p:spPr bwMode="auto">
            <a:xfrm flipH="1">
              <a:off x="4391" y="3408"/>
              <a:ext cx="180" cy="110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</p:cxnSp>
        <p:cxnSp>
          <p:nvCxnSpPr>
            <p:cNvPr id="16412" name="AutoShape 63"/>
            <p:cNvCxnSpPr>
              <a:cxnSpLocks noChangeShapeType="1"/>
              <a:stCxn id="16399" idx="0"/>
            </p:cNvCxnSpPr>
            <p:nvPr/>
          </p:nvCxnSpPr>
          <p:spPr bwMode="auto">
            <a:xfrm flipH="1" flipV="1">
              <a:off x="4821" y="2652"/>
              <a:ext cx="137" cy="106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</p:cxnSp>
      </p:grpSp>
      <p:sp>
        <p:nvSpPr>
          <p:cNvPr id="16393" name="Line 64"/>
          <p:cNvSpPr>
            <a:spLocks noChangeShapeType="1"/>
          </p:cNvSpPr>
          <p:nvPr/>
        </p:nvSpPr>
        <p:spPr bwMode="auto">
          <a:xfrm>
            <a:off x="4053187" y="4048920"/>
            <a:ext cx="525462" cy="32543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6394" name="Line 65"/>
          <p:cNvSpPr>
            <a:spLocks noChangeShapeType="1"/>
          </p:cNvSpPr>
          <p:nvPr/>
        </p:nvSpPr>
        <p:spPr bwMode="auto">
          <a:xfrm>
            <a:off x="8455025" y="4038600"/>
            <a:ext cx="457200" cy="3048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6395" name="Text Box 66"/>
          <p:cNvSpPr txBox="1">
            <a:spLocks noChangeArrowheads="1"/>
          </p:cNvSpPr>
          <p:nvPr/>
        </p:nvSpPr>
        <p:spPr bwMode="auto">
          <a:xfrm>
            <a:off x="1803400" y="5410201"/>
            <a:ext cx="207645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en-US" sz="1600" dirty="0"/>
              <a:t>case 1: single rotation</a:t>
            </a:r>
          </a:p>
          <a:p>
            <a:pPr eaLnBrk="1" hangingPunct="1"/>
            <a:r>
              <a:rPr lang="en-US" altLang="en-US" sz="1600" dirty="0"/>
              <a:t>(a left rotation about a)</a:t>
            </a:r>
          </a:p>
        </p:txBody>
      </p:sp>
      <p:sp>
        <p:nvSpPr>
          <p:cNvPr id="16396" name="Text Box 67"/>
          <p:cNvSpPr txBox="1">
            <a:spLocks noChangeArrowheads="1"/>
          </p:cNvSpPr>
          <p:nvPr/>
        </p:nvSpPr>
        <p:spPr bwMode="auto">
          <a:xfrm>
            <a:off x="8153400" y="2514600"/>
            <a:ext cx="2514600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en-US" sz="1600" dirty="0"/>
              <a:t>case 2: double rotation</a:t>
            </a:r>
          </a:p>
          <a:p>
            <a:pPr eaLnBrk="1" hangingPunct="1"/>
            <a:r>
              <a:rPr lang="en-US" altLang="en-US" sz="1600" dirty="0"/>
              <a:t>(a right rotation about c, then a left rotation about a)</a:t>
            </a:r>
          </a:p>
        </p:txBody>
      </p:sp>
      <p:sp>
        <p:nvSpPr>
          <p:cNvPr id="16397" name="Text Box 68"/>
          <p:cNvSpPr txBox="1">
            <a:spLocks noChangeArrowheads="1"/>
          </p:cNvSpPr>
          <p:nvPr/>
        </p:nvSpPr>
        <p:spPr bwMode="auto">
          <a:xfrm>
            <a:off x="4038600" y="2438401"/>
            <a:ext cx="2381251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altLang="en-US" dirty="0"/>
              <a:t>(other two cases are symmetrical)</a:t>
            </a:r>
          </a:p>
        </p:txBody>
      </p:sp>
    </p:spTree>
    <p:extLst>
      <p:ext uri="{BB962C8B-B14F-4D97-AF65-F5344CB8AC3E}">
        <p14:creationId xmlns:p14="http://schemas.microsoft.com/office/powerpoint/2010/main" val="2158056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7250571-10AA-4573-9841-BA69ABD0AC92}" type="slidenum">
              <a:rPr lang="en-US" altLang="zh-TW" smtClean="0">
                <a:latin typeface="Arial" charset="0"/>
              </a:rPr>
              <a:pPr/>
              <a:t>14</a:t>
            </a:fld>
            <a:endParaRPr lang="en-US" altLang="zh-TW" smtClean="0">
              <a:latin typeface="Arial" charset="0"/>
            </a:endParaRP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Question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mtClean="0"/>
              <a:t>Does one restructuring restore the height-balance property of the tree? </a:t>
            </a:r>
          </a:p>
        </p:txBody>
      </p:sp>
    </p:spTree>
    <p:extLst>
      <p:ext uri="{BB962C8B-B14F-4D97-AF65-F5344CB8AC3E}">
        <p14:creationId xmlns:p14="http://schemas.microsoft.com/office/powerpoint/2010/main" val="3577647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70F27BF-6E42-4C8D-9CCA-0AA05EAD1CBF}" type="slidenum">
              <a:rPr lang="en-US" altLang="zh-TW" smtClean="0">
                <a:latin typeface="Arial" charset="0"/>
              </a:rPr>
              <a:pPr/>
              <a:t>15</a:t>
            </a:fld>
            <a:endParaRPr lang="en-US" altLang="zh-TW" smtClean="0">
              <a:latin typeface="Arial" charset="0"/>
            </a:endParaRP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Removal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Removal begins as in a binary search tree</a:t>
            </a:r>
            <a:r>
              <a:rPr lang="en-US" altLang="zh-TW" smtClean="0"/>
              <a:t>.</a:t>
            </a:r>
          </a:p>
          <a:p>
            <a:r>
              <a:rPr lang="en-US" altLang="zh-TW" smtClean="0"/>
              <a:t>Resulting at most one unbalanced node (Why?)</a:t>
            </a:r>
          </a:p>
          <a:p>
            <a:r>
              <a:rPr lang="en-US" altLang="zh-TW" smtClean="0"/>
              <a:t>Using Trinode restructuring to restore balance in the tree.</a:t>
            </a:r>
          </a:p>
        </p:txBody>
      </p:sp>
    </p:spTree>
    <p:extLst>
      <p:ext uri="{BB962C8B-B14F-4D97-AF65-F5344CB8AC3E}">
        <p14:creationId xmlns:p14="http://schemas.microsoft.com/office/powerpoint/2010/main" val="1974671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投影片編號版面配置區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D4AC680-90BC-4FCE-AAEC-CCA6D7E01D16}" type="slidenum">
              <a:rPr lang="en-US" altLang="zh-TW" smtClean="0">
                <a:latin typeface="Arial" charset="0"/>
              </a:rPr>
              <a:pPr/>
              <a:t>16</a:t>
            </a:fld>
            <a:endParaRPr lang="en-US" altLang="zh-TW" smtClean="0">
              <a:latin typeface="Arial" charset="0"/>
            </a:endParaRP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Example – Removal </a:t>
            </a:r>
          </a:p>
        </p:txBody>
      </p:sp>
      <p:sp>
        <p:nvSpPr>
          <p:cNvPr id="19460" name="Oval 44"/>
          <p:cNvSpPr>
            <a:spLocks noChangeArrowheads="1"/>
          </p:cNvSpPr>
          <p:nvPr/>
        </p:nvSpPr>
        <p:spPr bwMode="auto">
          <a:xfrm>
            <a:off x="5779957" y="2085819"/>
            <a:ext cx="609600" cy="6096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3200">
                <a:solidFill>
                  <a:srgbClr val="FFFF00"/>
                </a:solidFill>
              </a:rPr>
              <a:t>44</a:t>
            </a:r>
          </a:p>
        </p:txBody>
      </p:sp>
      <p:cxnSp>
        <p:nvCxnSpPr>
          <p:cNvPr id="19461" name="AutoShape 45"/>
          <p:cNvCxnSpPr>
            <a:cxnSpLocks noChangeShapeType="1"/>
            <a:stCxn id="19460" idx="4"/>
            <a:endCxn id="19462" idx="0"/>
          </p:cNvCxnSpPr>
          <p:nvPr/>
        </p:nvCxnSpPr>
        <p:spPr bwMode="auto">
          <a:xfrm flipH="1">
            <a:off x="4713157" y="2714469"/>
            <a:ext cx="1371600" cy="3429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</p:cxnSp>
      <p:sp>
        <p:nvSpPr>
          <p:cNvPr id="19462" name="Oval 46"/>
          <p:cNvSpPr>
            <a:spLocks noChangeArrowheads="1"/>
          </p:cNvSpPr>
          <p:nvPr/>
        </p:nvSpPr>
        <p:spPr bwMode="auto">
          <a:xfrm>
            <a:off x="4408357" y="3076419"/>
            <a:ext cx="609600" cy="6096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3200">
                <a:solidFill>
                  <a:srgbClr val="FFFF00"/>
                </a:solidFill>
              </a:rPr>
              <a:t>17</a:t>
            </a:r>
          </a:p>
        </p:txBody>
      </p:sp>
      <p:cxnSp>
        <p:nvCxnSpPr>
          <p:cNvPr id="19463" name="AutoShape 47"/>
          <p:cNvCxnSpPr>
            <a:cxnSpLocks noChangeShapeType="1"/>
            <a:stCxn id="19460" idx="4"/>
            <a:endCxn id="19464" idx="0"/>
          </p:cNvCxnSpPr>
          <p:nvPr/>
        </p:nvCxnSpPr>
        <p:spPr bwMode="auto">
          <a:xfrm>
            <a:off x="6084757" y="2714469"/>
            <a:ext cx="1447800" cy="3429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</p:cxnSp>
      <p:sp>
        <p:nvSpPr>
          <p:cNvPr id="19464" name="Oval 48"/>
          <p:cNvSpPr>
            <a:spLocks noChangeArrowheads="1"/>
          </p:cNvSpPr>
          <p:nvPr/>
        </p:nvSpPr>
        <p:spPr bwMode="auto">
          <a:xfrm>
            <a:off x="7227757" y="3076419"/>
            <a:ext cx="609600" cy="6096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3200">
                <a:solidFill>
                  <a:srgbClr val="FFFF00"/>
                </a:solidFill>
              </a:rPr>
              <a:t>62</a:t>
            </a:r>
          </a:p>
        </p:txBody>
      </p:sp>
      <p:sp>
        <p:nvSpPr>
          <p:cNvPr id="2411569" name="Oval 49"/>
          <p:cNvSpPr>
            <a:spLocks noChangeArrowheads="1"/>
          </p:cNvSpPr>
          <p:nvPr/>
        </p:nvSpPr>
        <p:spPr bwMode="auto">
          <a:xfrm>
            <a:off x="4941757" y="4143219"/>
            <a:ext cx="609600" cy="6096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3200">
                <a:solidFill>
                  <a:srgbClr val="FFFF00"/>
                </a:solidFill>
              </a:rPr>
              <a:t>32</a:t>
            </a:r>
          </a:p>
        </p:txBody>
      </p:sp>
      <p:sp>
        <p:nvSpPr>
          <p:cNvPr id="19466" name="Oval 50"/>
          <p:cNvSpPr>
            <a:spLocks noChangeArrowheads="1"/>
          </p:cNvSpPr>
          <p:nvPr/>
        </p:nvSpPr>
        <p:spPr bwMode="auto">
          <a:xfrm>
            <a:off x="6465757" y="4143219"/>
            <a:ext cx="609600" cy="6096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3200">
                <a:solidFill>
                  <a:srgbClr val="FFFF00"/>
                </a:solidFill>
              </a:rPr>
              <a:t>50</a:t>
            </a:r>
          </a:p>
        </p:txBody>
      </p:sp>
      <p:sp>
        <p:nvSpPr>
          <p:cNvPr id="19467" name="Oval 51"/>
          <p:cNvSpPr>
            <a:spLocks noChangeArrowheads="1"/>
          </p:cNvSpPr>
          <p:nvPr/>
        </p:nvSpPr>
        <p:spPr bwMode="auto">
          <a:xfrm>
            <a:off x="8065957" y="4143219"/>
            <a:ext cx="609600" cy="6096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3200">
                <a:solidFill>
                  <a:srgbClr val="FFFF00"/>
                </a:solidFill>
              </a:rPr>
              <a:t>78</a:t>
            </a:r>
          </a:p>
        </p:txBody>
      </p:sp>
      <p:sp>
        <p:nvSpPr>
          <p:cNvPr id="19468" name="Oval 52"/>
          <p:cNvSpPr>
            <a:spLocks noChangeArrowheads="1"/>
          </p:cNvSpPr>
          <p:nvPr/>
        </p:nvSpPr>
        <p:spPr bwMode="auto">
          <a:xfrm>
            <a:off x="5856157" y="5286219"/>
            <a:ext cx="609600" cy="6096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3200">
                <a:solidFill>
                  <a:srgbClr val="FFFF00"/>
                </a:solidFill>
              </a:rPr>
              <a:t>48</a:t>
            </a:r>
          </a:p>
        </p:txBody>
      </p:sp>
      <p:sp>
        <p:nvSpPr>
          <p:cNvPr id="19469" name="Oval 53"/>
          <p:cNvSpPr>
            <a:spLocks noChangeArrowheads="1"/>
          </p:cNvSpPr>
          <p:nvPr/>
        </p:nvSpPr>
        <p:spPr bwMode="auto">
          <a:xfrm>
            <a:off x="7075357" y="5286219"/>
            <a:ext cx="609600" cy="6096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3200">
                <a:solidFill>
                  <a:srgbClr val="FFFF00"/>
                </a:solidFill>
              </a:rPr>
              <a:t>54</a:t>
            </a:r>
          </a:p>
        </p:txBody>
      </p:sp>
      <p:sp>
        <p:nvSpPr>
          <p:cNvPr id="19470" name="Oval 54"/>
          <p:cNvSpPr>
            <a:spLocks noChangeArrowheads="1"/>
          </p:cNvSpPr>
          <p:nvPr/>
        </p:nvSpPr>
        <p:spPr bwMode="auto">
          <a:xfrm>
            <a:off x="8599357" y="5286219"/>
            <a:ext cx="609600" cy="6096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3200">
                <a:solidFill>
                  <a:srgbClr val="FFFF00"/>
                </a:solidFill>
              </a:rPr>
              <a:t>88</a:t>
            </a:r>
          </a:p>
        </p:txBody>
      </p:sp>
      <p:cxnSp>
        <p:nvCxnSpPr>
          <p:cNvPr id="2411575" name="AutoShape 55"/>
          <p:cNvCxnSpPr>
            <a:cxnSpLocks noChangeShapeType="1"/>
            <a:stCxn id="19462" idx="4"/>
            <a:endCxn id="2411569" idx="0"/>
          </p:cNvCxnSpPr>
          <p:nvPr/>
        </p:nvCxnSpPr>
        <p:spPr bwMode="auto">
          <a:xfrm>
            <a:off x="4713157" y="3705069"/>
            <a:ext cx="533400" cy="4191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9472" name="AutoShape 56"/>
          <p:cNvCxnSpPr>
            <a:cxnSpLocks noChangeShapeType="1"/>
            <a:stCxn id="19464" idx="4"/>
            <a:endCxn id="19466" idx="0"/>
          </p:cNvCxnSpPr>
          <p:nvPr/>
        </p:nvCxnSpPr>
        <p:spPr bwMode="auto">
          <a:xfrm flipH="1">
            <a:off x="6770557" y="3705069"/>
            <a:ext cx="762000" cy="4191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9473" name="AutoShape 57"/>
          <p:cNvCxnSpPr>
            <a:cxnSpLocks noChangeShapeType="1"/>
            <a:stCxn id="19467" idx="0"/>
            <a:endCxn id="19464" idx="4"/>
          </p:cNvCxnSpPr>
          <p:nvPr/>
        </p:nvCxnSpPr>
        <p:spPr bwMode="auto">
          <a:xfrm flipH="1" flipV="1">
            <a:off x="7532557" y="3705069"/>
            <a:ext cx="838200" cy="4191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9474" name="AutoShape 58"/>
          <p:cNvCxnSpPr>
            <a:cxnSpLocks noChangeShapeType="1"/>
            <a:stCxn id="19466" idx="4"/>
            <a:endCxn id="19468" idx="0"/>
          </p:cNvCxnSpPr>
          <p:nvPr/>
        </p:nvCxnSpPr>
        <p:spPr bwMode="auto">
          <a:xfrm flipH="1">
            <a:off x="6160957" y="4771869"/>
            <a:ext cx="609600" cy="4953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9475" name="AutoShape 59"/>
          <p:cNvCxnSpPr>
            <a:cxnSpLocks noChangeShapeType="1"/>
            <a:stCxn id="19466" idx="4"/>
            <a:endCxn id="19469" idx="0"/>
          </p:cNvCxnSpPr>
          <p:nvPr/>
        </p:nvCxnSpPr>
        <p:spPr bwMode="auto">
          <a:xfrm>
            <a:off x="6770557" y="4771869"/>
            <a:ext cx="609600" cy="4953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9476" name="AutoShape 60"/>
          <p:cNvCxnSpPr>
            <a:cxnSpLocks noChangeShapeType="1"/>
            <a:stCxn id="19467" idx="4"/>
            <a:endCxn id="19470" idx="0"/>
          </p:cNvCxnSpPr>
          <p:nvPr/>
        </p:nvCxnSpPr>
        <p:spPr bwMode="auto">
          <a:xfrm>
            <a:off x="8370757" y="4771869"/>
            <a:ext cx="533400" cy="4953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</p:cxnSp>
      <p:sp>
        <p:nvSpPr>
          <p:cNvPr id="2411581" name="Text Box 61"/>
          <p:cNvSpPr txBox="1">
            <a:spLocks noChangeArrowheads="1"/>
          </p:cNvSpPr>
          <p:nvPr/>
        </p:nvSpPr>
        <p:spPr bwMode="auto">
          <a:xfrm>
            <a:off x="1828801" y="1905000"/>
            <a:ext cx="20478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3200"/>
              <a:t>Remove 32</a:t>
            </a:r>
          </a:p>
        </p:txBody>
      </p:sp>
      <p:sp>
        <p:nvSpPr>
          <p:cNvPr id="2411582" name="Oval 62"/>
          <p:cNvSpPr>
            <a:spLocks noChangeArrowheads="1"/>
          </p:cNvSpPr>
          <p:nvPr/>
        </p:nvSpPr>
        <p:spPr bwMode="auto">
          <a:xfrm>
            <a:off x="4941757" y="4138457"/>
            <a:ext cx="609600" cy="6096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TW" altLang="zh-TW" sz="3200">
              <a:solidFill>
                <a:srgbClr val="FFFF00"/>
              </a:solidFill>
            </a:endParaRPr>
          </a:p>
        </p:txBody>
      </p:sp>
      <p:sp>
        <p:nvSpPr>
          <p:cNvPr id="2411583" name="AutoShape 63"/>
          <p:cNvSpPr>
            <a:spLocks noChangeArrowheads="1"/>
          </p:cNvSpPr>
          <p:nvPr/>
        </p:nvSpPr>
        <p:spPr bwMode="auto">
          <a:xfrm>
            <a:off x="2092846" y="4527549"/>
            <a:ext cx="2667000" cy="1828800"/>
          </a:xfrm>
          <a:prstGeom prst="cloudCallout">
            <a:avLst>
              <a:gd name="adj1" fmla="val 99880"/>
              <a:gd name="adj2" fmla="val -139065"/>
            </a:avLst>
          </a:prstGeom>
          <a:solidFill>
            <a:schemeClr val="accent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anchor="ctr" anchorCtr="1"/>
          <a:lstStyle/>
          <a:p>
            <a:pPr algn="ctr"/>
            <a:r>
              <a:rPr lang="en-US" altLang="zh-TW" sz="3200">
                <a:solidFill>
                  <a:srgbClr val="FFFF00"/>
                </a:solidFill>
              </a:rPr>
              <a:t>Height Balanced? </a:t>
            </a:r>
          </a:p>
        </p:txBody>
      </p:sp>
      <p:sp>
        <p:nvSpPr>
          <p:cNvPr id="2411584" name="Text Box 64"/>
          <p:cNvSpPr txBox="1">
            <a:spLocks noChangeArrowheads="1"/>
          </p:cNvSpPr>
          <p:nvPr/>
        </p:nvSpPr>
        <p:spPr bwMode="auto">
          <a:xfrm>
            <a:off x="3951158" y="2866869"/>
            <a:ext cx="4556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3200" i="1"/>
              <a:t>w</a:t>
            </a:r>
          </a:p>
        </p:txBody>
      </p:sp>
    </p:spTree>
    <p:extLst>
      <p:ext uri="{BB962C8B-B14F-4D97-AF65-F5344CB8AC3E}">
        <p14:creationId xmlns:p14="http://schemas.microsoft.com/office/powerpoint/2010/main" val="3229013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1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411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1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4115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4115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411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8" dur="500"/>
                                        <p:tgtEl>
                                          <p:spTgt spid="24115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11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1" dur="500"/>
                                        <p:tgtEl>
                                          <p:spTgt spid="24115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11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4" dur="500"/>
                                        <p:tgtEl>
                                          <p:spTgt spid="24115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11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1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2411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1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770" decel="100000"/>
                                        <p:tgtEl>
                                          <p:spTgt spid="241158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6" dur="770" decel="100000"/>
                                        <p:tgtEl>
                                          <p:spTgt spid="2411584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37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2411584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38" dur="770" fill="hold"/>
                                        <p:tgtEl>
                                          <p:spTgt spid="24115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39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24115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40" dur="770" fill="hold"/>
                                        <p:tgtEl>
                                          <p:spTgt spid="24115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41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24115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11569" grpId="0" animBg="1"/>
      <p:bldP spid="2411581" grpId="0"/>
      <p:bldP spid="2411582" grpId="0" animBg="1"/>
      <p:bldP spid="2411582" grpId="1" animBg="1"/>
      <p:bldP spid="2411583" grpId="0" animBg="1"/>
      <p:bldP spid="241158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投影片編號版面配置區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DE83C1E-05C5-4621-ACC8-501AD52565CB}" type="slidenum">
              <a:rPr lang="en-US" altLang="zh-TW" smtClean="0">
                <a:latin typeface="Arial" charset="0"/>
              </a:rPr>
              <a:pPr/>
              <a:t>17</a:t>
            </a:fld>
            <a:endParaRPr lang="en-US" altLang="zh-TW" smtClean="0">
              <a:latin typeface="Arial" charset="0"/>
            </a:endParaRP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Example – Locating Nodes</a:t>
            </a:r>
          </a:p>
        </p:txBody>
      </p:sp>
      <p:sp>
        <p:nvSpPr>
          <p:cNvPr id="20484" name="Oval 3"/>
          <p:cNvSpPr>
            <a:spLocks noChangeArrowheads="1"/>
          </p:cNvSpPr>
          <p:nvPr/>
        </p:nvSpPr>
        <p:spPr bwMode="auto">
          <a:xfrm>
            <a:off x="8002587" y="1877387"/>
            <a:ext cx="609600" cy="6096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3200">
                <a:solidFill>
                  <a:srgbClr val="FFFF00"/>
                </a:solidFill>
              </a:rPr>
              <a:t>44</a:t>
            </a:r>
          </a:p>
        </p:txBody>
      </p:sp>
      <p:cxnSp>
        <p:nvCxnSpPr>
          <p:cNvPr id="20485" name="AutoShape 4"/>
          <p:cNvCxnSpPr>
            <a:cxnSpLocks noChangeShapeType="1"/>
            <a:stCxn id="2413591" idx="3"/>
            <a:endCxn id="20486" idx="0"/>
          </p:cNvCxnSpPr>
          <p:nvPr/>
        </p:nvCxnSpPr>
        <p:spPr bwMode="auto">
          <a:xfrm flipH="1">
            <a:off x="6893813" y="2391363"/>
            <a:ext cx="1196461" cy="430374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</p:cxnSp>
      <p:sp>
        <p:nvSpPr>
          <p:cNvPr id="20486" name="Oval 5"/>
          <p:cNvSpPr>
            <a:spLocks noChangeArrowheads="1"/>
          </p:cNvSpPr>
          <p:nvPr/>
        </p:nvSpPr>
        <p:spPr bwMode="auto">
          <a:xfrm>
            <a:off x="6589013" y="2821737"/>
            <a:ext cx="609600" cy="6096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3200">
                <a:solidFill>
                  <a:srgbClr val="FFFF00"/>
                </a:solidFill>
              </a:rPr>
              <a:t>17</a:t>
            </a:r>
          </a:p>
        </p:txBody>
      </p:sp>
      <p:cxnSp>
        <p:nvCxnSpPr>
          <p:cNvPr id="20487" name="AutoShape 6"/>
          <p:cNvCxnSpPr>
            <a:cxnSpLocks noChangeShapeType="1"/>
            <a:stCxn id="2413591" idx="5"/>
            <a:endCxn id="20488" idx="0"/>
          </p:cNvCxnSpPr>
          <p:nvPr/>
        </p:nvCxnSpPr>
        <p:spPr bwMode="auto">
          <a:xfrm>
            <a:off x="8521326" y="2391363"/>
            <a:ext cx="1402091" cy="410878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</p:cxnSp>
      <p:sp>
        <p:nvSpPr>
          <p:cNvPr id="20488" name="Oval 7"/>
          <p:cNvSpPr>
            <a:spLocks noChangeArrowheads="1"/>
          </p:cNvSpPr>
          <p:nvPr/>
        </p:nvSpPr>
        <p:spPr bwMode="auto">
          <a:xfrm>
            <a:off x="9618617" y="2802241"/>
            <a:ext cx="609600" cy="6096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3200">
                <a:solidFill>
                  <a:srgbClr val="FFFF00"/>
                </a:solidFill>
              </a:rPr>
              <a:t>62</a:t>
            </a:r>
          </a:p>
        </p:txBody>
      </p:sp>
      <p:sp>
        <p:nvSpPr>
          <p:cNvPr id="20489" name="Oval 9"/>
          <p:cNvSpPr>
            <a:spLocks noChangeArrowheads="1"/>
          </p:cNvSpPr>
          <p:nvPr/>
        </p:nvSpPr>
        <p:spPr bwMode="auto">
          <a:xfrm>
            <a:off x="8802675" y="3896609"/>
            <a:ext cx="609600" cy="6096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3200">
                <a:solidFill>
                  <a:srgbClr val="FFFF00"/>
                </a:solidFill>
              </a:rPr>
              <a:t>50</a:t>
            </a:r>
          </a:p>
        </p:txBody>
      </p:sp>
      <p:sp>
        <p:nvSpPr>
          <p:cNvPr id="20490" name="Oval 10"/>
          <p:cNvSpPr>
            <a:spLocks noChangeArrowheads="1"/>
          </p:cNvSpPr>
          <p:nvPr/>
        </p:nvSpPr>
        <p:spPr bwMode="auto">
          <a:xfrm>
            <a:off x="10456817" y="3869041"/>
            <a:ext cx="609600" cy="6096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3200" dirty="0">
                <a:solidFill>
                  <a:srgbClr val="FFFF00"/>
                </a:solidFill>
              </a:rPr>
              <a:t>78</a:t>
            </a:r>
          </a:p>
        </p:txBody>
      </p:sp>
      <p:sp>
        <p:nvSpPr>
          <p:cNvPr id="20491" name="Oval 11"/>
          <p:cNvSpPr>
            <a:spLocks noChangeArrowheads="1"/>
          </p:cNvSpPr>
          <p:nvPr/>
        </p:nvSpPr>
        <p:spPr bwMode="auto">
          <a:xfrm>
            <a:off x="8193075" y="5039609"/>
            <a:ext cx="609600" cy="6096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3200">
                <a:solidFill>
                  <a:srgbClr val="FFFF00"/>
                </a:solidFill>
              </a:rPr>
              <a:t>48</a:t>
            </a:r>
          </a:p>
        </p:txBody>
      </p:sp>
      <p:sp>
        <p:nvSpPr>
          <p:cNvPr id="20492" name="Oval 12"/>
          <p:cNvSpPr>
            <a:spLocks noChangeArrowheads="1"/>
          </p:cNvSpPr>
          <p:nvPr/>
        </p:nvSpPr>
        <p:spPr bwMode="auto">
          <a:xfrm>
            <a:off x="9644643" y="5039609"/>
            <a:ext cx="609600" cy="6096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3200">
                <a:solidFill>
                  <a:srgbClr val="FFFF00"/>
                </a:solidFill>
              </a:rPr>
              <a:t>54</a:t>
            </a:r>
          </a:p>
        </p:txBody>
      </p:sp>
      <p:sp>
        <p:nvSpPr>
          <p:cNvPr id="20493" name="Oval 13"/>
          <p:cNvSpPr>
            <a:spLocks noChangeArrowheads="1"/>
          </p:cNvSpPr>
          <p:nvPr/>
        </p:nvSpPr>
        <p:spPr bwMode="auto">
          <a:xfrm>
            <a:off x="10990217" y="5012041"/>
            <a:ext cx="609600" cy="6096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3200">
                <a:solidFill>
                  <a:srgbClr val="FFFF00"/>
                </a:solidFill>
              </a:rPr>
              <a:t>88</a:t>
            </a:r>
          </a:p>
        </p:txBody>
      </p:sp>
      <p:cxnSp>
        <p:nvCxnSpPr>
          <p:cNvPr id="20494" name="AutoShape 15"/>
          <p:cNvCxnSpPr>
            <a:cxnSpLocks noChangeShapeType="1"/>
            <a:stCxn id="20488" idx="4"/>
            <a:endCxn id="20489" idx="0"/>
          </p:cNvCxnSpPr>
          <p:nvPr/>
        </p:nvCxnSpPr>
        <p:spPr bwMode="auto">
          <a:xfrm flipH="1">
            <a:off x="9107475" y="3411841"/>
            <a:ext cx="815942" cy="484768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0495" name="AutoShape 16"/>
          <p:cNvCxnSpPr>
            <a:cxnSpLocks noChangeShapeType="1"/>
            <a:stCxn id="20490" idx="0"/>
            <a:endCxn id="20488" idx="4"/>
          </p:cNvCxnSpPr>
          <p:nvPr/>
        </p:nvCxnSpPr>
        <p:spPr bwMode="auto">
          <a:xfrm flipH="1" flipV="1">
            <a:off x="9923417" y="3411841"/>
            <a:ext cx="838200" cy="4572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0496" name="AutoShape 17"/>
          <p:cNvCxnSpPr>
            <a:cxnSpLocks noChangeShapeType="1"/>
            <a:stCxn id="20489" idx="4"/>
            <a:endCxn id="20491" idx="0"/>
          </p:cNvCxnSpPr>
          <p:nvPr/>
        </p:nvCxnSpPr>
        <p:spPr bwMode="auto">
          <a:xfrm flipH="1">
            <a:off x="8497875" y="4525259"/>
            <a:ext cx="609600" cy="4953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0497" name="AutoShape 18"/>
          <p:cNvCxnSpPr>
            <a:cxnSpLocks noChangeShapeType="1"/>
            <a:endCxn id="20492" idx="0"/>
          </p:cNvCxnSpPr>
          <p:nvPr/>
        </p:nvCxnSpPr>
        <p:spPr bwMode="auto">
          <a:xfrm>
            <a:off x="9050470" y="4525259"/>
            <a:ext cx="898973" cy="51435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0498" name="AutoShape 19"/>
          <p:cNvCxnSpPr>
            <a:cxnSpLocks noChangeShapeType="1"/>
            <a:stCxn id="20490" idx="4"/>
            <a:endCxn id="20493" idx="0"/>
          </p:cNvCxnSpPr>
          <p:nvPr/>
        </p:nvCxnSpPr>
        <p:spPr bwMode="auto">
          <a:xfrm>
            <a:off x="10761617" y="4478641"/>
            <a:ext cx="533400" cy="5334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</p:cxnSp>
      <p:sp>
        <p:nvSpPr>
          <p:cNvPr id="2413591" name="Oval 23"/>
          <p:cNvSpPr>
            <a:spLocks noChangeArrowheads="1"/>
          </p:cNvSpPr>
          <p:nvPr/>
        </p:nvSpPr>
        <p:spPr bwMode="auto">
          <a:xfrm>
            <a:off x="8001000" y="1871037"/>
            <a:ext cx="609600" cy="6096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TW" altLang="zh-TW" sz="3200"/>
          </a:p>
        </p:txBody>
      </p:sp>
      <p:sp>
        <p:nvSpPr>
          <p:cNvPr id="2413592" name="Text Box 24"/>
          <p:cNvSpPr txBox="1">
            <a:spLocks noChangeArrowheads="1"/>
          </p:cNvSpPr>
          <p:nvPr/>
        </p:nvSpPr>
        <p:spPr bwMode="auto">
          <a:xfrm>
            <a:off x="8688387" y="1820237"/>
            <a:ext cx="3429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3200" i="1"/>
              <a:t>z</a:t>
            </a:r>
          </a:p>
        </p:txBody>
      </p:sp>
      <p:sp>
        <p:nvSpPr>
          <p:cNvPr id="20501" name="Text Box 25"/>
          <p:cNvSpPr txBox="1">
            <a:spLocks noChangeArrowheads="1"/>
          </p:cNvSpPr>
          <p:nvPr/>
        </p:nvSpPr>
        <p:spPr bwMode="auto">
          <a:xfrm>
            <a:off x="6208806" y="2594198"/>
            <a:ext cx="4556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3200" i="1" dirty="0"/>
              <a:t>w</a:t>
            </a:r>
          </a:p>
        </p:txBody>
      </p:sp>
      <p:sp>
        <p:nvSpPr>
          <p:cNvPr id="2413596" name="Text Box 28"/>
          <p:cNvSpPr txBox="1">
            <a:spLocks noChangeArrowheads="1"/>
          </p:cNvSpPr>
          <p:nvPr/>
        </p:nvSpPr>
        <p:spPr bwMode="auto">
          <a:xfrm>
            <a:off x="10228218" y="2440291"/>
            <a:ext cx="3651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3200" i="1"/>
              <a:t>y</a:t>
            </a:r>
          </a:p>
        </p:txBody>
      </p:sp>
      <p:sp>
        <p:nvSpPr>
          <p:cNvPr id="2413598" name="Text Box 30"/>
          <p:cNvSpPr txBox="1">
            <a:spLocks noChangeArrowheads="1"/>
          </p:cNvSpPr>
          <p:nvPr/>
        </p:nvSpPr>
        <p:spPr bwMode="auto">
          <a:xfrm>
            <a:off x="11066417" y="3659492"/>
            <a:ext cx="36740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3200" i="1"/>
              <a:t>x</a:t>
            </a:r>
          </a:p>
        </p:txBody>
      </p:sp>
      <p:sp>
        <p:nvSpPr>
          <p:cNvPr id="29" name="Text Box 26"/>
          <p:cNvSpPr txBox="1">
            <a:spLocks noChangeArrowheads="1"/>
          </p:cNvSpPr>
          <p:nvPr/>
        </p:nvSpPr>
        <p:spPr bwMode="auto">
          <a:xfrm>
            <a:off x="564954" y="2084227"/>
            <a:ext cx="4597734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>
              <a:defRPr/>
            </a:pPr>
            <a:r>
              <a:rPr lang="en-US" altLang="zh-TW" sz="3200" kern="0" dirty="0">
                <a:solidFill>
                  <a:srgbClr val="0000CC"/>
                </a:solidFill>
              </a:rPr>
              <a:t>1.</a:t>
            </a:r>
            <a:r>
              <a:rPr lang="en-US" altLang="zh-TW" sz="3200" b="1" kern="0" dirty="0">
                <a:solidFill>
                  <a:srgbClr val="0000CC"/>
                </a:solidFill>
              </a:rPr>
              <a:t> </a:t>
            </a:r>
            <a:r>
              <a:rPr lang="en-US" altLang="zh-TW" sz="3200" b="1" i="1" kern="0" dirty="0">
                <a:solidFill>
                  <a:srgbClr val="0000CC"/>
                </a:solidFill>
              </a:rPr>
              <a:t>z</a:t>
            </a:r>
            <a:r>
              <a:rPr lang="en-US" altLang="zh-TW" sz="3200" kern="0" dirty="0">
                <a:solidFill>
                  <a:srgbClr val="0000CC"/>
                </a:solidFill>
              </a:rPr>
              <a:t> is the first unbalanced </a:t>
            </a:r>
          </a:p>
          <a:p>
            <a:pPr defTabSz="914400">
              <a:defRPr/>
            </a:pPr>
            <a:r>
              <a:rPr lang="en-US" altLang="zh-TW" sz="3200" kern="0" dirty="0">
                <a:solidFill>
                  <a:srgbClr val="0000CC"/>
                </a:solidFill>
              </a:rPr>
              <a:t>node encountered from </a:t>
            </a:r>
            <a:r>
              <a:rPr lang="en-US" altLang="zh-TW" sz="3200" b="1" i="1" kern="0" dirty="0">
                <a:solidFill>
                  <a:srgbClr val="0000CC"/>
                </a:solidFill>
              </a:rPr>
              <a:t>w</a:t>
            </a:r>
          </a:p>
        </p:txBody>
      </p:sp>
      <p:sp>
        <p:nvSpPr>
          <p:cNvPr id="32" name="Text Box 27"/>
          <p:cNvSpPr txBox="1">
            <a:spLocks noChangeArrowheads="1"/>
          </p:cNvSpPr>
          <p:nvPr/>
        </p:nvSpPr>
        <p:spPr bwMode="auto">
          <a:xfrm>
            <a:off x="553381" y="3477623"/>
            <a:ext cx="6477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4400">
              <a:defRPr/>
            </a:pPr>
            <a:r>
              <a:rPr lang="en-US" altLang="zh-TW" sz="3200" kern="0" dirty="0">
                <a:solidFill>
                  <a:srgbClr val="0000CC"/>
                </a:solidFill>
              </a:rPr>
              <a:t>2.</a:t>
            </a:r>
            <a:r>
              <a:rPr lang="en-US" altLang="zh-TW" sz="3200" b="1" kern="0" dirty="0">
                <a:solidFill>
                  <a:srgbClr val="0000CC"/>
                </a:solidFill>
              </a:rPr>
              <a:t> </a:t>
            </a:r>
            <a:r>
              <a:rPr lang="en-US" altLang="zh-TW" sz="3200" b="1" i="1" kern="0" dirty="0">
                <a:solidFill>
                  <a:srgbClr val="0000CC"/>
                </a:solidFill>
              </a:rPr>
              <a:t>y</a:t>
            </a:r>
            <a:r>
              <a:rPr lang="en-US" altLang="zh-TW" sz="3200" kern="0" dirty="0">
                <a:solidFill>
                  <a:srgbClr val="0000CC"/>
                </a:solidFill>
              </a:rPr>
              <a:t> is the child of </a:t>
            </a:r>
            <a:r>
              <a:rPr lang="en-US" altLang="zh-TW" sz="3200" b="1" i="1" kern="0" dirty="0">
                <a:solidFill>
                  <a:srgbClr val="0000CC"/>
                </a:solidFill>
              </a:rPr>
              <a:t>z</a:t>
            </a:r>
            <a:r>
              <a:rPr lang="en-US" altLang="zh-TW" sz="3200" kern="0" dirty="0">
                <a:solidFill>
                  <a:srgbClr val="0000CC"/>
                </a:solidFill>
              </a:rPr>
              <a:t> </a:t>
            </a:r>
            <a:r>
              <a:rPr lang="en-US" altLang="zh-TW" sz="3200" kern="0" dirty="0" smtClean="0">
                <a:solidFill>
                  <a:srgbClr val="0000CC"/>
                </a:solidFill>
              </a:rPr>
              <a:t>with larger </a:t>
            </a:r>
            <a:r>
              <a:rPr lang="en-US" altLang="zh-TW" sz="3200" kern="0" dirty="0">
                <a:solidFill>
                  <a:srgbClr val="0000CC"/>
                </a:solidFill>
              </a:rPr>
              <a:t>height</a:t>
            </a:r>
            <a:endParaRPr lang="en-US" altLang="zh-TW" sz="3200" b="1" kern="0" dirty="0">
              <a:solidFill>
                <a:srgbClr val="0000CC"/>
              </a:solidFill>
            </a:endParaRPr>
          </a:p>
        </p:txBody>
      </p:sp>
      <p:sp>
        <p:nvSpPr>
          <p:cNvPr id="33" name="Text Box 29"/>
          <p:cNvSpPr txBox="1">
            <a:spLocks noChangeArrowheads="1"/>
          </p:cNvSpPr>
          <p:nvPr/>
        </p:nvSpPr>
        <p:spPr bwMode="auto">
          <a:xfrm>
            <a:off x="529215" y="4544423"/>
            <a:ext cx="8735133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4400">
              <a:defRPr/>
            </a:pPr>
            <a:r>
              <a:rPr lang="en-US" altLang="zh-TW" sz="3200" kern="0" dirty="0">
                <a:solidFill>
                  <a:srgbClr val="0000CC"/>
                </a:solidFill>
              </a:rPr>
              <a:t>3.</a:t>
            </a:r>
            <a:r>
              <a:rPr lang="en-US" altLang="zh-TW" sz="3200" b="1" kern="0" dirty="0">
                <a:solidFill>
                  <a:srgbClr val="0000CC"/>
                </a:solidFill>
              </a:rPr>
              <a:t> </a:t>
            </a:r>
            <a:r>
              <a:rPr lang="en-US" altLang="zh-TW" sz="3200" b="1" i="1" kern="0" dirty="0">
                <a:solidFill>
                  <a:srgbClr val="0000CC"/>
                </a:solidFill>
              </a:rPr>
              <a:t>x</a:t>
            </a:r>
            <a:r>
              <a:rPr lang="en-US" altLang="zh-TW" sz="3200" kern="0" dirty="0">
                <a:solidFill>
                  <a:srgbClr val="0000CC"/>
                </a:solidFill>
              </a:rPr>
              <a:t> is the child of </a:t>
            </a:r>
            <a:r>
              <a:rPr lang="en-US" altLang="zh-TW" sz="3200" b="1" i="1" kern="0" dirty="0">
                <a:solidFill>
                  <a:srgbClr val="0000CC"/>
                </a:solidFill>
              </a:rPr>
              <a:t>y</a:t>
            </a:r>
            <a:r>
              <a:rPr lang="en-US" altLang="zh-TW" sz="3200" kern="0" dirty="0">
                <a:solidFill>
                  <a:srgbClr val="0000CC"/>
                </a:solidFill>
              </a:rPr>
              <a:t> with </a:t>
            </a:r>
            <a:r>
              <a:rPr lang="en-US" altLang="zh-TW" sz="3200" kern="0" dirty="0" smtClean="0">
                <a:solidFill>
                  <a:srgbClr val="0000CC"/>
                </a:solidFill>
              </a:rPr>
              <a:t>larger </a:t>
            </a:r>
            <a:r>
              <a:rPr lang="en-US" altLang="zh-TW" sz="3200" kern="0" dirty="0">
                <a:solidFill>
                  <a:srgbClr val="0000CC"/>
                </a:solidFill>
              </a:rPr>
              <a:t>height </a:t>
            </a:r>
          </a:p>
          <a:p>
            <a:pPr defTabSz="914400">
              <a:defRPr/>
            </a:pPr>
            <a:r>
              <a:rPr lang="en-US" altLang="zh-TW" sz="3200" kern="0" dirty="0">
                <a:solidFill>
                  <a:srgbClr val="0000CC"/>
                </a:solidFill>
              </a:rPr>
              <a:t>(if height is </a:t>
            </a:r>
            <a:r>
              <a:rPr lang="en-US" altLang="zh-TW" sz="3200" i="1" kern="0" dirty="0">
                <a:solidFill>
                  <a:srgbClr val="FF0000"/>
                </a:solidFill>
              </a:rPr>
              <a:t>tied</a:t>
            </a:r>
            <a:r>
              <a:rPr lang="en-US" altLang="zh-TW" sz="3200" kern="0" dirty="0">
                <a:solidFill>
                  <a:srgbClr val="0000CC"/>
                </a:solidFill>
              </a:rPr>
              <a:t>, </a:t>
            </a:r>
            <a:r>
              <a:rPr lang="en-US" altLang="zh-TW" sz="3200" b="1" i="1" kern="0" dirty="0">
                <a:solidFill>
                  <a:srgbClr val="0000CC"/>
                </a:solidFill>
              </a:rPr>
              <a:t>x</a:t>
            </a:r>
            <a:r>
              <a:rPr lang="en-US" altLang="zh-TW" sz="3200" kern="0" dirty="0">
                <a:solidFill>
                  <a:srgbClr val="0000CC"/>
                </a:solidFill>
              </a:rPr>
              <a:t> is on the same side as </a:t>
            </a:r>
            <a:r>
              <a:rPr lang="en-US" altLang="zh-TW" sz="3200" b="1" i="1" kern="0" dirty="0">
                <a:solidFill>
                  <a:srgbClr val="0000CC"/>
                </a:solidFill>
              </a:rPr>
              <a:t>y</a:t>
            </a:r>
            <a:r>
              <a:rPr lang="en-US" altLang="zh-TW" sz="3200" kern="0" dirty="0">
                <a:solidFill>
                  <a:srgbClr val="0000CC"/>
                </a:solidFill>
              </a:rPr>
              <a:t>)</a:t>
            </a:r>
            <a:endParaRPr lang="en-US" altLang="zh-TW" sz="3200" b="1" kern="0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8925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3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4135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135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413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3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4135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4135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413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3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4135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4135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413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3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4135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4135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413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13591" grpId="0" animBg="1"/>
      <p:bldP spid="2413592" grpId="0"/>
      <p:bldP spid="2413596" grpId="0"/>
      <p:bldP spid="2413598" grpId="0"/>
      <p:bldP spid="29" grpId="0"/>
      <p:bldP spid="32" grpId="0"/>
      <p:bldP spid="3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投影片編號版面配置區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DA6FF3B-5FFA-46B2-ACE9-D65B7177932C}" type="slidenum">
              <a:rPr lang="en-US" altLang="zh-TW" smtClean="0">
                <a:latin typeface="Arial" charset="0"/>
              </a:rPr>
              <a:pPr/>
              <a:t>18</a:t>
            </a:fld>
            <a:endParaRPr lang="en-US" altLang="zh-TW" smtClean="0">
              <a:latin typeface="Arial" charset="0"/>
            </a:endParaRP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Example – Restructuring </a:t>
            </a:r>
          </a:p>
        </p:txBody>
      </p:sp>
      <p:sp>
        <p:nvSpPr>
          <p:cNvPr id="2414595" name="Oval 3"/>
          <p:cNvSpPr>
            <a:spLocks noChangeArrowheads="1"/>
          </p:cNvSpPr>
          <p:nvPr/>
        </p:nvSpPr>
        <p:spPr bwMode="auto">
          <a:xfrm>
            <a:off x="5685245" y="1965053"/>
            <a:ext cx="609600" cy="6096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3200">
                <a:solidFill>
                  <a:srgbClr val="FFFF00"/>
                </a:solidFill>
              </a:rPr>
              <a:t>44</a:t>
            </a:r>
          </a:p>
        </p:txBody>
      </p:sp>
      <p:cxnSp>
        <p:nvCxnSpPr>
          <p:cNvPr id="2414596" name="AutoShape 4"/>
          <p:cNvCxnSpPr>
            <a:cxnSpLocks noChangeShapeType="1"/>
            <a:stCxn id="2414595" idx="4"/>
            <a:endCxn id="2414597" idx="7"/>
          </p:cNvCxnSpPr>
          <p:nvPr/>
        </p:nvCxnSpPr>
        <p:spPr bwMode="auto">
          <a:xfrm flipH="1">
            <a:off x="4833971" y="2574653"/>
            <a:ext cx="1156074" cy="470274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</p:cxnSp>
      <p:sp>
        <p:nvSpPr>
          <p:cNvPr id="2414597" name="Oval 5"/>
          <p:cNvSpPr>
            <a:spLocks noChangeArrowheads="1"/>
          </p:cNvSpPr>
          <p:nvPr/>
        </p:nvSpPr>
        <p:spPr bwMode="auto">
          <a:xfrm>
            <a:off x="4313645" y="2955653"/>
            <a:ext cx="609600" cy="6096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3200">
                <a:solidFill>
                  <a:srgbClr val="FFFF00"/>
                </a:solidFill>
              </a:rPr>
              <a:t>17</a:t>
            </a:r>
          </a:p>
        </p:txBody>
      </p:sp>
      <p:cxnSp>
        <p:nvCxnSpPr>
          <p:cNvPr id="2414598" name="AutoShape 6"/>
          <p:cNvCxnSpPr>
            <a:cxnSpLocks noChangeShapeType="1"/>
            <a:stCxn id="2414595" idx="4"/>
            <a:endCxn id="2414599" idx="0"/>
          </p:cNvCxnSpPr>
          <p:nvPr/>
        </p:nvCxnSpPr>
        <p:spPr bwMode="auto">
          <a:xfrm>
            <a:off x="5990045" y="2574653"/>
            <a:ext cx="1447800" cy="3810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</p:cxnSp>
      <p:sp>
        <p:nvSpPr>
          <p:cNvPr id="2414599" name="Oval 7"/>
          <p:cNvSpPr>
            <a:spLocks noChangeArrowheads="1"/>
          </p:cNvSpPr>
          <p:nvPr/>
        </p:nvSpPr>
        <p:spPr bwMode="auto">
          <a:xfrm>
            <a:off x="7133045" y="2955653"/>
            <a:ext cx="609600" cy="6096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3200">
                <a:solidFill>
                  <a:srgbClr val="FFFF00"/>
                </a:solidFill>
              </a:rPr>
              <a:t>62</a:t>
            </a:r>
          </a:p>
        </p:txBody>
      </p:sp>
      <p:sp>
        <p:nvSpPr>
          <p:cNvPr id="2414600" name="Oval 8"/>
          <p:cNvSpPr>
            <a:spLocks noChangeArrowheads="1"/>
          </p:cNvSpPr>
          <p:nvPr/>
        </p:nvSpPr>
        <p:spPr bwMode="auto">
          <a:xfrm>
            <a:off x="6371045" y="4022453"/>
            <a:ext cx="609600" cy="6096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3200">
                <a:solidFill>
                  <a:srgbClr val="FFFF00"/>
                </a:solidFill>
              </a:rPr>
              <a:t>50</a:t>
            </a:r>
          </a:p>
        </p:txBody>
      </p:sp>
      <p:sp>
        <p:nvSpPr>
          <p:cNvPr id="2414601" name="Oval 9"/>
          <p:cNvSpPr>
            <a:spLocks noChangeArrowheads="1"/>
          </p:cNvSpPr>
          <p:nvPr/>
        </p:nvSpPr>
        <p:spPr bwMode="auto">
          <a:xfrm>
            <a:off x="7971245" y="4022453"/>
            <a:ext cx="609600" cy="6096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3200">
                <a:solidFill>
                  <a:srgbClr val="FFFF00"/>
                </a:solidFill>
              </a:rPr>
              <a:t>78</a:t>
            </a:r>
          </a:p>
        </p:txBody>
      </p:sp>
      <p:sp>
        <p:nvSpPr>
          <p:cNvPr id="2414602" name="Oval 10"/>
          <p:cNvSpPr>
            <a:spLocks noChangeArrowheads="1"/>
          </p:cNvSpPr>
          <p:nvPr/>
        </p:nvSpPr>
        <p:spPr bwMode="auto">
          <a:xfrm>
            <a:off x="5761445" y="5165453"/>
            <a:ext cx="609600" cy="6096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3200">
                <a:solidFill>
                  <a:srgbClr val="FFFF00"/>
                </a:solidFill>
              </a:rPr>
              <a:t>48</a:t>
            </a:r>
          </a:p>
        </p:txBody>
      </p:sp>
      <p:sp>
        <p:nvSpPr>
          <p:cNvPr id="2414603" name="Oval 11"/>
          <p:cNvSpPr>
            <a:spLocks noChangeArrowheads="1"/>
          </p:cNvSpPr>
          <p:nvPr/>
        </p:nvSpPr>
        <p:spPr bwMode="auto">
          <a:xfrm>
            <a:off x="6980645" y="5165453"/>
            <a:ext cx="609600" cy="6096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3200">
                <a:solidFill>
                  <a:srgbClr val="FFFF00"/>
                </a:solidFill>
              </a:rPr>
              <a:t>54</a:t>
            </a:r>
          </a:p>
        </p:txBody>
      </p:sp>
      <p:sp>
        <p:nvSpPr>
          <p:cNvPr id="2414604" name="Oval 12"/>
          <p:cNvSpPr>
            <a:spLocks noChangeArrowheads="1"/>
          </p:cNvSpPr>
          <p:nvPr/>
        </p:nvSpPr>
        <p:spPr bwMode="auto">
          <a:xfrm>
            <a:off x="8504645" y="5165453"/>
            <a:ext cx="609600" cy="6096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3200">
                <a:solidFill>
                  <a:srgbClr val="FFFF00"/>
                </a:solidFill>
              </a:rPr>
              <a:t>88</a:t>
            </a:r>
          </a:p>
        </p:txBody>
      </p:sp>
      <p:cxnSp>
        <p:nvCxnSpPr>
          <p:cNvPr id="2414605" name="AutoShape 13"/>
          <p:cNvCxnSpPr>
            <a:cxnSpLocks noChangeShapeType="1"/>
            <a:stCxn id="2414599" idx="4"/>
            <a:endCxn id="2414600" idx="0"/>
          </p:cNvCxnSpPr>
          <p:nvPr/>
        </p:nvCxnSpPr>
        <p:spPr bwMode="auto">
          <a:xfrm flipH="1">
            <a:off x="6675845" y="3565253"/>
            <a:ext cx="762000" cy="4572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414606" name="AutoShape 14"/>
          <p:cNvCxnSpPr>
            <a:cxnSpLocks noChangeShapeType="1"/>
            <a:stCxn id="2414601" idx="0"/>
            <a:endCxn id="2414599" idx="4"/>
          </p:cNvCxnSpPr>
          <p:nvPr/>
        </p:nvCxnSpPr>
        <p:spPr bwMode="auto">
          <a:xfrm flipH="1" flipV="1">
            <a:off x="7437845" y="3565253"/>
            <a:ext cx="838200" cy="4572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414607" name="AutoShape 15"/>
          <p:cNvCxnSpPr>
            <a:cxnSpLocks noChangeShapeType="1"/>
            <a:stCxn id="2414600" idx="4"/>
            <a:endCxn id="2414602" idx="0"/>
          </p:cNvCxnSpPr>
          <p:nvPr/>
        </p:nvCxnSpPr>
        <p:spPr bwMode="auto">
          <a:xfrm flipH="1">
            <a:off x="6066245" y="4632053"/>
            <a:ext cx="609600" cy="5334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414608" name="AutoShape 16"/>
          <p:cNvCxnSpPr>
            <a:cxnSpLocks noChangeShapeType="1"/>
            <a:stCxn id="2414600" idx="4"/>
            <a:endCxn id="2414603" idx="0"/>
          </p:cNvCxnSpPr>
          <p:nvPr/>
        </p:nvCxnSpPr>
        <p:spPr bwMode="auto">
          <a:xfrm>
            <a:off x="6675845" y="4651103"/>
            <a:ext cx="609600" cy="4953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414609" name="AutoShape 17"/>
          <p:cNvCxnSpPr>
            <a:cxnSpLocks noChangeShapeType="1"/>
            <a:stCxn id="2414601" idx="4"/>
            <a:endCxn id="2414604" idx="0"/>
          </p:cNvCxnSpPr>
          <p:nvPr/>
        </p:nvCxnSpPr>
        <p:spPr bwMode="auto">
          <a:xfrm>
            <a:off x="8276045" y="4632053"/>
            <a:ext cx="533400" cy="5334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</p:cxnSp>
      <p:sp>
        <p:nvSpPr>
          <p:cNvPr id="2414611" name="Text Box 19"/>
          <p:cNvSpPr txBox="1">
            <a:spLocks noChangeArrowheads="1"/>
          </p:cNvSpPr>
          <p:nvPr/>
        </p:nvSpPr>
        <p:spPr bwMode="auto">
          <a:xfrm>
            <a:off x="6371045" y="1907903"/>
            <a:ext cx="3429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3200" i="1"/>
              <a:t>z</a:t>
            </a:r>
          </a:p>
        </p:txBody>
      </p:sp>
      <p:sp>
        <p:nvSpPr>
          <p:cNvPr id="2414615" name="Text Box 23"/>
          <p:cNvSpPr txBox="1">
            <a:spLocks noChangeArrowheads="1"/>
          </p:cNvSpPr>
          <p:nvPr/>
        </p:nvSpPr>
        <p:spPr bwMode="auto">
          <a:xfrm>
            <a:off x="7742646" y="2593703"/>
            <a:ext cx="3651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3200" i="1"/>
              <a:t>y</a:t>
            </a:r>
          </a:p>
        </p:txBody>
      </p:sp>
      <p:sp>
        <p:nvSpPr>
          <p:cNvPr id="2414617" name="Text Box 25"/>
          <p:cNvSpPr txBox="1">
            <a:spLocks noChangeArrowheads="1"/>
          </p:cNvSpPr>
          <p:nvPr/>
        </p:nvSpPr>
        <p:spPr bwMode="auto">
          <a:xfrm>
            <a:off x="8580845" y="3812904"/>
            <a:ext cx="36740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3200" i="1"/>
              <a:t>x</a:t>
            </a:r>
          </a:p>
        </p:txBody>
      </p:sp>
      <p:cxnSp>
        <p:nvCxnSpPr>
          <p:cNvPr id="2414619" name="AutoShape 27"/>
          <p:cNvCxnSpPr>
            <a:cxnSpLocks noChangeShapeType="1"/>
          </p:cNvCxnSpPr>
          <p:nvPr/>
        </p:nvCxnSpPr>
        <p:spPr bwMode="auto">
          <a:xfrm>
            <a:off x="4148423" y="3584303"/>
            <a:ext cx="603372" cy="43815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414620" name="AutoShape 28"/>
          <p:cNvCxnSpPr>
            <a:cxnSpLocks noChangeShapeType="1"/>
          </p:cNvCxnSpPr>
          <p:nvPr/>
        </p:nvCxnSpPr>
        <p:spPr bwMode="auto">
          <a:xfrm flipH="1">
            <a:off x="4237445" y="2405720"/>
            <a:ext cx="1028701" cy="54993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</p:cxnSp>
    </p:spTree>
    <p:extLst>
      <p:ext uri="{BB962C8B-B14F-4D97-AF65-F5344CB8AC3E}">
        <p14:creationId xmlns:p14="http://schemas.microsoft.com/office/powerpoint/2010/main" val="632829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1.48148E-6 L -0.15 0.1442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4145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500" y="719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-2.22222E-6 L -0.15 0.14422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24145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500" y="7199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-2.96296E-6 L -0.15 0.14422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4145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500" y="7199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3.7037E-7 L -0.15 0.14421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24146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500" y="71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6" dur="500"/>
                                        <p:tgtEl>
                                          <p:spTgt spid="24145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14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1.48148E-6 L -0.15 1.48148E-6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24146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500" y="0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4.81481E-6 L -0.15 4.81481E-6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2414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500" y="0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4.81481E-6 L -0.15 4.81481E-6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2414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500" y="0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-1.85185E-6 L -0.15 -1.85185E-6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24146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500" y="0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-1.85185E-6 L -0.15 -1.85185E-6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24146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3" dur="500"/>
                                        <p:tgtEl>
                                          <p:spTgt spid="24146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14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4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4146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4146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414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-2.96296E-6 L -0.15834 -0.14421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24145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917" y="-7222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1.48148E-6 L -0.15834 -0.14421 " pathEditMode="relative" rAng="0" ptsTypes="AA">
                                      <p:cBhvr>
                                        <p:cTn id="47" dur="2000" fill="hold"/>
                                        <p:tgtEl>
                                          <p:spTgt spid="2414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917" y="-7222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4.81481E-6 L -0.15834 -0.14422 " pathEditMode="relative" rAng="0" ptsTypes="AA">
                                      <p:cBhvr>
                                        <p:cTn id="49" dur="2000" fill="hold"/>
                                        <p:tgtEl>
                                          <p:spTgt spid="24146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917" y="-7222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-7.40741E-7 L -0.15833 -0.14421 " pathEditMode="relative" rAng="0" ptsTypes="AA">
                                      <p:cBhvr>
                                        <p:cTn id="51" dur="2000" fill="hold"/>
                                        <p:tgtEl>
                                          <p:spTgt spid="24146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917" y="-7222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-1.85185E-6 L -0.15833 -0.14421 " pathEditMode="relative" rAng="0" ptsTypes="AA">
                                      <p:cBhvr>
                                        <p:cTn id="53" dur="2000" fill="hold"/>
                                        <p:tgtEl>
                                          <p:spTgt spid="24146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917" y="-7222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-3.7037E-7 L -0.15833 -0.14421 " pathEditMode="relative" rAng="0" ptsTypes="AA">
                                      <p:cBhvr>
                                        <p:cTn id="55" dur="2000" fill="hold"/>
                                        <p:tgtEl>
                                          <p:spTgt spid="24146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917" y="-7222"/>
                                    </p:animMotion>
                                  </p:childTnLst>
                                </p:cTn>
                              </p:par>
                              <p:par>
                                <p:cTn id="56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-1.11111E-6 L -0.15833 -0.14421 " pathEditMode="relative" rAng="0" ptsTypes="AA">
                                      <p:cBhvr>
                                        <p:cTn id="57" dur="2000" fill="hold"/>
                                        <p:tgtEl>
                                          <p:spTgt spid="24146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917" y="-72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4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4146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4146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414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14595" grpId="0" animBg="1"/>
      <p:bldP spid="2414597" grpId="0" animBg="1"/>
      <p:bldP spid="2414599" grpId="0" animBg="1"/>
      <p:bldP spid="2414600" grpId="0" animBg="1"/>
      <p:bldP spid="2414601" grpId="0" animBg="1"/>
      <p:bldP spid="2414602" grpId="0" animBg="1"/>
      <p:bldP spid="2414603" grpId="0" animBg="1"/>
      <p:bldP spid="2414604" grpId="0" animBg="1"/>
      <p:bldP spid="2414611" grpId="0"/>
      <p:bldP spid="2414615" grpId="0"/>
      <p:bldP spid="241461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投影片編號版面配置區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32EC530-FE1B-498A-BC7A-55C613F4AC8A}" type="slidenum">
              <a:rPr lang="en-US" altLang="zh-TW" smtClean="0">
                <a:latin typeface="Arial" charset="0"/>
              </a:rPr>
              <a:pPr/>
              <a:t>19</a:t>
            </a:fld>
            <a:endParaRPr lang="en-US" altLang="zh-TW" smtClean="0">
              <a:latin typeface="Arial" charset="0"/>
            </a:endParaRP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Example – Result </a:t>
            </a:r>
          </a:p>
        </p:txBody>
      </p:sp>
      <p:sp>
        <p:nvSpPr>
          <p:cNvPr id="22532" name="Oval 3"/>
          <p:cNvSpPr>
            <a:spLocks noChangeArrowheads="1"/>
          </p:cNvSpPr>
          <p:nvPr/>
        </p:nvSpPr>
        <p:spPr bwMode="auto">
          <a:xfrm>
            <a:off x="5013060" y="2730356"/>
            <a:ext cx="609600" cy="6096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3200">
                <a:solidFill>
                  <a:srgbClr val="FFFF00"/>
                </a:solidFill>
              </a:rPr>
              <a:t>44</a:t>
            </a:r>
          </a:p>
        </p:txBody>
      </p:sp>
      <p:cxnSp>
        <p:nvCxnSpPr>
          <p:cNvPr id="22533" name="AutoShape 4"/>
          <p:cNvCxnSpPr>
            <a:cxnSpLocks noChangeShapeType="1"/>
            <a:stCxn id="22532" idx="4"/>
            <a:endCxn id="22534" idx="0"/>
          </p:cNvCxnSpPr>
          <p:nvPr/>
        </p:nvCxnSpPr>
        <p:spPr bwMode="auto">
          <a:xfrm flipH="1">
            <a:off x="3946260" y="3359006"/>
            <a:ext cx="1371600" cy="3429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</p:cxnSp>
      <p:sp>
        <p:nvSpPr>
          <p:cNvPr id="22534" name="Oval 5"/>
          <p:cNvSpPr>
            <a:spLocks noChangeArrowheads="1"/>
          </p:cNvSpPr>
          <p:nvPr/>
        </p:nvSpPr>
        <p:spPr bwMode="auto">
          <a:xfrm>
            <a:off x="3641460" y="3720956"/>
            <a:ext cx="609600" cy="6096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3200">
                <a:solidFill>
                  <a:srgbClr val="FFFF00"/>
                </a:solidFill>
              </a:rPr>
              <a:t>17</a:t>
            </a:r>
          </a:p>
        </p:txBody>
      </p:sp>
      <p:cxnSp>
        <p:nvCxnSpPr>
          <p:cNvPr id="22535" name="AutoShape 6"/>
          <p:cNvCxnSpPr>
            <a:cxnSpLocks noChangeShapeType="1"/>
            <a:stCxn id="22532" idx="0"/>
            <a:endCxn id="22536" idx="4"/>
          </p:cNvCxnSpPr>
          <p:nvPr/>
        </p:nvCxnSpPr>
        <p:spPr bwMode="auto">
          <a:xfrm flipV="1">
            <a:off x="5317860" y="2387456"/>
            <a:ext cx="1371600" cy="32385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</p:cxnSp>
      <p:sp>
        <p:nvSpPr>
          <p:cNvPr id="22536" name="Oval 7"/>
          <p:cNvSpPr>
            <a:spLocks noChangeArrowheads="1"/>
          </p:cNvSpPr>
          <p:nvPr/>
        </p:nvSpPr>
        <p:spPr bwMode="auto">
          <a:xfrm>
            <a:off x="6384660" y="1758806"/>
            <a:ext cx="609600" cy="6096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3200">
                <a:solidFill>
                  <a:srgbClr val="FFFF00"/>
                </a:solidFill>
              </a:rPr>
              <a:t>62</a:t>
            </a:r>
          </a:p>
        </p:txBody>
      </p:sp>
      <p:sp>
        <p:nvSpPr>
          <p:cNvPr id="22537" name="Oval 8"/>
          <p:cNvSpPr>
            <a:spLocks noChangeArrowheads="1"/>
          </p:cNvSpPr>
          <p:nvPr/>
        </p:nvSpPr>
        <p:spPr bwMode="auto">
          <a:xfrm>
            <a:off x="5698860" y="3816206"/>
            <a:ext cx="609600" cy="6096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3200">
                <a:solidFill>
                  <a:srgbClr val="FFFF00"/>
                </a:solidFill>
              </a:rPr>
              <a:t>50</a:t>
            </a:r>
          </a:p>
        </p:txBody>
      </p:sp>
      <p:sp>
        <p:nvSpPr>
          <p:cNvPr id="22538" name="Oval 9"/>
          <p:cNvSpPr>
            <a:spLocks noChangeArrowheads="1"/>
          </p:cNvSpPr>
          <p:nvPr/>
        </p:nvSpPr>
        <p:spPr bwMode="auto">
          <a:xfrm>
            <a:off x="7222860" y="2825606"/>
            <a:ext cx="609600" cy="6096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3200">
                <a:solidFill>
                  <a:srgbClr val="FFFF00"/>
                </a:solidFill>
              </a:rPr>
              <a:t>78</a:t>
            </a:r>
          </a:p>
        </p:txBody>
      </p:sp>
      <p:sp>
        <p:nvSpPr>
          <p:cNvPr id="22539" name="Oval 10"/>
          <p:cNvSpPr>
            <a:spLocks noChangeArrowheads="1"/>
          </p:cNvSpPr>
          <p:nvPr/>
        </p:nvSpPr>
        <p:spPr bwMode="auto">
          <a:xfrm>
            <a:off x="5089260" y="4959206"/>
            <a:ext cx="609600" cy="6096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3200">
                <a:solidFill>
                  <a:srgbClr val="FFFF00"/>
                </a:solidFill>
              </a:rPr>
              <a:t>48</a:t>
            </a:r>
          </a:p>
        </p:txBody>
      </p:sp>
      <p:sp>
        <p:nvSpPr>
          <p:cNvPr id="22540" name="Oval 11"/>
          <p:cNvSpPr>
            <a:spLocks noChangeArrowheads="1"/>
          </p:cNvSpPr>
          <p:nvPr/>
        </p:nvSpPr>
        <p:spPr bwMode="auto">
          <a:xfrm>
            <a:off x="6308460" y="4959206"/>
            <a:ext cx="609600" cy="6096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3200">
                <a:solidFill>
                  <a:srgbClr val="FFFF00"/>
                </a:solidFill>
              </a:rPr>
              <a:t>54</a:t>
            </a:r>
          </a:p>
        </p:txBody>
      </p:sp>
      <p:sp>
        <p:nvSpPr>
          <p:cNvPr id="22541" name="Oval 12"/>
          <p:cNvSpPr>
            <a:spLocks noChangeArrowheads="1"/>
          </p:cNvSpPr>
          <p:nvPr/>
        </p:nvSpPr>
        <p:spPr bwMode="auto">
          <a:xfrm>
            <a:off x="7756260" y="3968606"/>
            <a:ext cx="609600" cy="6096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3200">
                <a:solidFill>
                  <a:srgbClr val="FFFF00"/>
                </a:solidFill>
              </a:rPr>
              <a:t>88</a:t>
            </a:r>
          </a:p>
        </p:txBody>
      </p:sp>
      <p:cxnSp>
        <p:nvCxnSpPr>
          <p:cNvPr id="22542" name="AutoShape 14"/>
          <p:cNvCxnSpPr>
            <a:cxnSpLocks noChangeShapeType="1"/>
            <a:stCxn id="22538" idx="0"/>
            <a:endCxn id="22536" idx="4"/>
          </p:cNvCxnSpPr>
          <p:nvPr/>
        </p:nvCxnSpPr>
        <p:spPr bwMode="auto">
          <a:xfrm flipH="1" flipV="1">
            <a:off x="6689460" y="2387456"/>
            <a:ext cx="838200" cy="4191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2543" name="AutoShape 15"/>
          <p:cNvCxnSpPr>
            <a:cxnSpLocks noChangeShapeType="1"/>
            <a:stCxn id="22537" idx="4"/>
            <a:endCxn id="22539" idx="0"/>
          </p:cNvCxnSpPr>
          <p:nvPr/>
        </p:nvCxnSpPr>
        <p:spPr bwMode="auto">
          <a:xfrm flipH="1">
            <a:off x="5394060" y="4444856"/>
            <a:ext cx="609600" cy="4953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2544" name="AutoShape 16"/>
          <p:cNvCxnSpPr>
            <a:cxnSpLocks noChangeShapeType="1"/>
            <a:stCxn id="22537" idx="4"/>
            <a:endCxn id="22540" idx="0"/>
          </p:cNvCxnSpPr>
          <p:nvPr/>
        </p:nvCxnSpPr>
        <p:spPr bwMode="auto">
          <a:xfrm>
            <a:off x="6003660" y="4444856"/>
            <a:ext cx="609600" cy="4953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2545" name="AutoShape 17"/>
          <p:cNvCxnSpPr>
            <a:cxnSpLocks noChangeShapeType="1"/>
            <a:stCxn id="22538" idx="4"/>
            <a:endCxn id="22541" idx="0"/>
          </p:cNvCxnSpPr>
          <p:nvPr/>
        </p:nvCxnSpPr>
        <p:spPr bwMode="auto">
          <a:xfrm>
            <a:off x="7527660" y="3454256"/>
            <a:ext cx="533400" cy="4953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</p:cxnSp>
      <p:sp>
        <p:nvSpPr>
          <p:cNvPr id="22546" name="Text Box 18"/>
          <p:cNvSpPr txBox="1">
            <a:spLocks noChangeArrowheads="1"/>
          </p:cNvSpPr>
          <p:nvPr/>
        </p:nvSpPr>
        <p:spPr bwMode="auto">
          <a:xfrm>
            <a:off x="5698860" y="2673206"/>
            <a:ext cx="3429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3200" i="1"/>
              <a:t>z</a:t>
            </a:r>
          </a:p>
        </p:txBody>
      </p:sp>
      <p:sp>
        <p:nvSpPr>
          <p:cNvPr id="22547" name="Text Box 19"/>
          <p:cNvSpPr txBox="1">
            <a:spLocks noChangeArrowheads="1"/>
          </p:cNvSpPr>
          <p:nvPr/>
        </p:nvSpPr>
        <p:spPr bwMode="auto">
          <a:xfrm>
            <a:off x="7040297" y="1602437"/>
            <a:ext cx="3651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3200" i="1" dirty="0"/>
              <a:t>y</a:t>
            </a:r>
          </a:p>
        </p:txBody>
      </p:sp>
      <p:sp>
        <p:nvSpPr>
          <p:cNvPr id="22548" name="Text Box 20"/>
          <p:cNvSpPr txBox="1">
            <a:spLocks noChangeArrowheads="1"/>
          </p:cNvSpPr>
          <p:nvPr/>
        </p:nvSpPr>
        <p:spPr bwMode="auto">
          <a:xfrm>
            <a:off x="7832460" y="2616057"/>
            <a:ext cx="36740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3200" i="1"/>
              <a:t>x</a:t>
            </a:r>
          </a:p>
        </p:txBody>
      </p:sp>
      <p:cxnSp>
        <p:nvCxnSpPr>
          <p:cNvPr id="22549" name="AutoShape 21"/>
          <p:cNvCxnSpPr>
            <a:cxnSpLocks noChangeShapeType="1"/>
            <a:stCxn id="22532" idx="4"/>
            <a:endCxn id="22537" idx="0"/>
          </p:cNvCxnSpPr>
          <p:nvPr/>
        </p:nvCxnSpPr>
        <p:spPr bwMode="auto">
          <a:xfrm>
            <a:off x="5317860" y="3359006"/>
            <a:ext cx="685800" cy="43815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2550" name="AutoShape 22"/>
          <p:cNvCxnSpPr>
            <a:cxnSpLocks noChangeShapeType="1"/>
            <a:stCxn id="22532" idx="4"/>
            <a:endCxn id="22534" idx="0"/>
          </p:cNvCxnSpPr>
          <p:nvPr/>
        </p:nvCxnSpPr>
        <p:spPr bwMode="auto">
          <a:xfrm flipH="1">
            <a:off x="3946260" y="3359006"/>
            <a:ext cx="1371600" cy="3429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</p:cxnSp>
      <p:sp>
        <p:nvSpPr>
          <p:cNvPr id="26" name="Text Box 23"/>
          <p:cNvSpPr txBox="1">
            <a:spLocks noChangeArrowheads="1"/>
          </p:cNvSpPr>
          <p:nvPr/>
        </p:nvSpPr>
        <p:spPr bwMode="auto">
          <a:xfrm>
            <a:off x="1448593" y="5568806"/>
            <a:ext cx="9652000" cy="52322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4400">
              <a:defRPr/>
            </a:pPr>
            <a:r>
              <a:rPr lang="en-US" altLang="zh-TW" sz="2800" kern="0" dirty="0">
                <a:solidFill>
                  <a:srgbClr val="0000CC"/>
                </a:solidFill>
              </a:rPr>
              <a:t>Can one restructuring store the </a:t>
            </a:r>
            <a:r>
              <a:rPr lang="en-US" altLang="zh-TW" sz="2800" kern="0" dirty="0" smtClean="0">
                <a:solidFill>
                  <a:srgbClr val="0000CC"/>
                </a:solidFill>
              </a:rPr>
              <a:t>height-balance </a:t>
            </a:r>
            <a:r>
              <a:rPr lang="en-US" altLang="zh-TW" sz="2800" kern="0" dirty="0">
                <a:solidFill>
                  <a:srgbClr val="0000CC"/>
                </a:solidFill>
              </a:rPr>
              <a:t>property globally?</a:t>
            </a:r>
          </a:p>
        </p:txBody>
      </p:sp>
    </p:spTree>
    <p:extLst>
      <p:ext uri="{BB962C8B-B14F-4D97-AF65-F5344CB8AC3E}">
        <p14:creationId xmlns:p14="http://schemas.microsoft.com/office/powerpoint/2010/main" val="2904968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8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Contents </a:t>
            </a:r>
          </a:p>
        </p:txBody>
      </p:sp>
      <p:sp>
        <p:nvSpPr>
          <p:cNvPr id="5122" name="投影片編號版面配置區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A0BE6EC-B003-4E8D-A45D-FC8E064B511F}" type="slidenum">
              <a:rPr lang="en-US" altLang="zh-TW" smtClean="0">
                <a:latin typeface="Arial" charset="0"/>
              </a:rPr>
              <a:pPr/>
              <a:t>2</a:t>
            </a:fld>
            <a:endParaRPr lang="en-US" altLang="zh-TW" smtClean="0">
              <a:latin typeface="Arial" charset="0"/>
            </a:endParaRPr>
          </a:p>
        </p:txBody>
      </p:sp>
      <p:sp>
        <p:nvSpPr>
          <p:cNvPr id="5123" name="Line 2"/>
          <p:cNvSpPr>
            <a:spLocks noChangeShapeType="1"/>
          </p:cNvSpPr>
          <p:nvPr/>
        </p:nvSpPr>
        <p:spPr bwMode="auto">
          <a:xfrm flipH="1">
            <a:off x="7467600" y="3962400"/>
            <a:ext cx="1219200" cy="1219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124" name="Line 3"/>
          <p:cNvSpPr>
            <a:spLocks noChangeShapeType="1"/>
          </p:cNvSpPr>
          <p:nvPr/>
        </p:nvSpPr>
        <p:spPr bwMode="auto">
          <a:xfrm>
            <a:off x="8686800" y="3962400"/>
            <a:ext cx="838200" cy="1219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125" name="Line 4"/>
          <p:cNvSpPr>
            <a:spLocks noChangeShapeType="1"/>
          </p:cNvSpPr>
          <p:nvPr/>
        </p:nvSpPr>
        <p:spPr bwMode="auto">
          <a:xfrm flipH="1">
            <a:off x="3352800" y="2286000"/>
            <a:ext cx="2590800" cy="1219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126" name="Line 5"/>
          <p:cNvSpPr>
            <a:spLocks noChangeShapeType="1"/>
          </p:cNvSpPr>
          <p:nvPr/>
        </p:nvSpPr>
        <p:spPr bwMode="auto">
          <a:xfrm>
            <a:off x="5943600" y="2286000"/>
            <a:ext cx="0" cy="1219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127" name="Line 6"/>
          <p:cNvSpPr>
            <a:spLocks noChangeShapeType="1"/>
          </p:cNvSpPr>
          <p:nvPr/>
        </p:nvSpPr>
        <p:spPr bwMode="auto">
          <a:xfrm>
            <a:off x="5943600" y="2286000"/>
            <a:ext cx="2743200" cy="1219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129" name="AutoShape 8"/>
          <p:cNvSpPr>
            <a:spLocks noChangeArrowheads="1"/>
          </p:cNvSpPr>
          <p:nvPr/>
        </p:nvSpPr>
        <p:spPr bwMode="auto">
          <a:xfrm>
            <a:off x="4876800" y="1828800"/>
            <a:ext cx="2209800" cy="8382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2800">
                <a:solidFill>
                  <a:srgbClr val="0000FF"/>
                </a:solidFill>
              </a:rPr>
              <a:t>Binary Search </a:t>
            </a:r>
          </a:p>
          <a:p>
            <a:pPr algn="ctr"/>
            <a:r>
              <a:rPr lang="en-US" altLang="zh-TW" sz="2800">
                <a:solidFill>
                  <a:srgbClr val="0000FF"/>
                </a:solidFill>
              </a:rPr>
              <a:t>Trees</a:t>
            </a:r>
          </a:p>
        </p:txBody>
      </p:sp>
      <p:sp>
        <p:nvSpPr>
          <p:cNvPr id="5130" name="AutoShape 9"/>
          <p:cNvSpPr>
            <a:spLocks noChangeArrowheads="1"/>
          </p:cNvSpPr>
          <p:nvPr/>
        </p:nvSpPr>
        <p:spPr bwMode="auto">
          <a:xfrm>
            <a:off x="2362200" y="3505200"/>
            <a:ext cx="1905000" cy="83820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2800">
                <a:solidFill>
                  <a:srgbClr val="0000FF"/>
                </a:solidFill>
              </a:rPr>
              <a:t>AVL Trees</a:t>
            </a:r>
          </a:p>
        </p:txBody>
      </p:sp>
      <p:sp>
        <p:nvSpPr>
          <p:cNvPr id="5131" name="AutoShape 10"/>
          <p:cNvSpPr>
            <a:spLocks noChangeArrowheads="1"/>
          </p:cNvSpPr>
          <p:nvPr/>
        </p:nvSpPr>
        <p:spPr bwMode="auto">
          <a:xfrm>
            <a:off x="6400800" y="5181600"/>
            <a:ext cx="1905000" cy="83820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2800">
                <a:solidFill>
                  <a:srgbClr val="0000FF"/>
                </a:solidFill>
              </a:rPr>
              <a:t>Red-Black </a:t>
            </a:r>
          </a:p>
          <a:p>
            <a:pPr algn="ctr"/>
            <a:r>
              <a:rPr lang="en-US" altLang="zh-TW" sz="2800">
                <a:solidFill>
                  <a:srgbClr val="0000FF"/>
                </a:solidFill>
              </a:rPr>
              <a:t>Trees</a:t>
            </a:r>
          </a:p>
        </p:txBody>
      </p:sp>
      <p:sp>
        <p:nvSpPr>
          <p:cNvPr id="5132" name="AutoShape 11"/>
          <p:cNvSpPr>
            <a:spLocks noChangeArrowheads="1"/>
          </p:cNvSpPr>
          <p:nvPr/>
        </p:nvSpPr>
        <p:spPr bwMode="auto">
          <a:xfrm>
            <a:off x="8610600" y="5181600"/>
            <a:ext cx="1905000" cy="83820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2800">
                <a:solidFill>
                  <a:srgbClr val="0000FF"/>
                </a:solidFill>
              </a:rPr>
              <a:t>B-Trees</a:t>
            </a:r>
          </a:p>
        </p:txBody>
      </p:sp>
      <p:sp>
        <p:nvSpPr>
          <p:cNvPr id="5133" name="AutoShape 12"/>
          <p:cNvSpPr>
            <a:spLocks noChangeArrowheads="1"/>
          </p:cNvSpPr>
          <p:nvPr/>
        </p:nvSpPr>
        <p:spPr bwMode="auto">
          <a:xfrm>
            <a:off x="5029200" y="3505200"/>
            <a:ext cx="1905000" cy="83820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2800">
                <a:solidFill>
                  <a:srgbClr val="0000FF"/>
                </a:solidFill>
              </a:rPr>
              <a:t>Splay Trees</a:t>
            </a:r>
          </a:p>
        </p:txBody>
      </p:sp>
      <p:sp>
        <p:nvSpPr>
          <p:cNvPr id="5134" name="AutoShape 13"/>
          <p:cNvSpPr>
            <a:spLocks noChangeArrowheads="1"/>
          </p:cNvSpPr>
          <p:nvPr/>
        </p:nvSpPr>
        <p:spPr bwMode="auto">
          <a:xfrm>
            <a:off x="7696200" y="3505200"/>
            <a:ext cx="1905000" cy="83820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2800">
                <a:solidFill>
                  <a:srgbClr val="0000FF"/>
                </a:solidFill>
              </a:rPr>
              <a:t>(2,4) Trees</a:t>
            </a:r>
          </a:p>
        </p:txBody>
      </p:sp>
    </p:spTree>
    <p:extLst>
      <p:ext uri="{BB962C8B-B14F-4D97-AF65-F5344CB8AC3E}">
        <p14:creationId xmlns:p14="http://schemas.microsoft.com/office/powerpoint/2010/main" val="2632567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FD643A5-3EDD-4705-B797-D90596A0B185}" type="slidenum">
              <a:rPr lang="en-US" altLang="zh-TW" smtClean="0">
                <a:latin typeface="Arial" charset="0"/>
              </a:rPr>
              <a:pPr/>
              <a:t>20</a:t>
            </a:fld>
            <a:endParaRPr lang="en-US" altLang="zh-TW" smtClean="0">
              <a:latin typeface="Arial" charset="0"/>
            </a:endParaRPr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Performance</a:t>
            </a:r>
            <a:endParaRPr lang="en-US" altLang="en-US" smtClean="0"/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mtClean="0"/>
              <a:t>A</a:t>
            </a:r>
            <a:r>
              <a:rPr lang="en-US" altLang="en-US" smtClean="0"/>
              <a:t> single restructure is O(1)</a:t>
            </a:r>
          </a:p>
          <a:p>
            <a:r>
              <a:rPr lang="en-US" altLang="en-US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find</a:t>
            </a:r>
            <a:r>
              <a:rPr lang="en-US" altLang="en-US" smtClean="0"/>
              <a:t> is O(log </a:t>
            </a:r>
            <a:r>
              <a:rPr lang="en-US" altLang="en-US" b="1" i="1" smtClean="0"/>
              <a:t>n</a:t>
            </a:r>
            <a:r>
              <a:rPr lang="en-US" altLang="en-US" smtClean="0"/>
              <a:t>)</a:t>
            </a:r>
            <a:r>
              <a:rPr lang="en-US" altLang="zh-TW" smtClean="0"/>
              <a:t> – </a:t>
            </a:r>
            <a:r>
              <a:rPr lang="en-US" altLang="en-US" smtClean="0"/>
              <a:t>height is O(log </a:t>
            </a:r>
            <a:r>
              <a:rPr lang="en-US" altLang="en-US" b="1" i="1" smtClean="0"/>
              <a:t>n</a:t>
            </a:r>
            <a:r>
              <a:rPr lang="en-US" altLang="en-US" smtClean="0"/>
              <a:t>)</a:t>
            </a:r>
            <a:r>
              <a:rPr lang="en-US" altLang="zh-TW" smtClean="0"/>
              <a:t> </a:t>
            </a:r>
            <a:endParaRPr lang="en-US" altLang="en-US" smtClean="0"/>
          </a:p>
          <a:p>
            <a:r>
              <a:rPr lang="en-US" altLang="en-US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insert</a:t>
            </a:r>
            <a:r>
              <a:rPr lang="en-US" altLang="en-US" smtClean="0"/>
              <a:t> is O(log </a:t>
            </a:r>
            <a:r>
              <a:rPr lang="en-US" altLang="en-US" b="1" i="1" smtClean="0"/>
              <a:t>n</a:t>
            </a:r>
            <a:r>
              <a:rPr lang="en-US" altLang="en-US" smtClean="0"/>
              <a:t>)</a:t>
            </a:r>
          </a:p>
          <a:p>
            <a:pPr lvl="1"/>
            <a:r>
              <a:rPr lang="en-US" altLang="en-US" smtClean="0"/>
              <a:t>initial find is O(log </a:t>
            </a:r>
            <a:r>
              <a:rPr lang="en-US" altLang="en-US" b="1" i="1" smtClean="0"/>
              <a:t>n</a:t>
            </a:r>
            <a:r>
              <a:rPr lang="en-US" altLang="en-US" smtClean="0"/>
              <a:t>)</a:t>
            </a:r>
          </a:p>
          <a:p>
            <a:pPr lvl="1"/>
            <a:r>
              <a:rPr lang="en-US" altLang="en-US" smtClean="0"/>
              <a:t>Restructuring tree</a:t>
            </a:r>
            <a:r>
              <a:rPr lang="en-US" altLang="zh-TW" smtClean="0"/>
              <a:t> to</a:t>
            </a:r>
            <a:r>
              <a:rPr lang="en-US" altLang="en-US" smtClean="0"/>
              <a:t> maintain heights is O(</a:t>
            </a:r>
            <a:r>
              <a:rPr lang="en-US" altLang="zh-TW" smtClean="0"/>
              <a:t>1</a:t>
            </a:r>
            <a:r>
              <a:rPr lang="en-US" altLang="en-US" smtClean="0"/>
              <a:t>)</a:t>
            </a:r>
          </a:p>
          <a:p>
            <a:r>
              <a:rPr lang="en-US" altLang="en-US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remove</a:t>
            </a:r>
            <a:r>
              <a:rPr lang="en-US" altLang="en-US" smtClean="0"/>
              <a:t> is O(log </a:t>
            </a:r>
            <a:r>
              <a:rPr lang="en-US" altLang="en-US" b="1" i="1" smtClean="0"/>
              <a:t>n</a:t>
            </a:r>
            <a:r>
              <a:rPr lang="en-US" altLang="en-US" smtClean="0"/>
              <a:t>)</a:t>
            </a:r>
          </a:p>
          <a:p>
            <a:pPr lvl="1"/>
            <a:r>
              <a:rPr lang="en-US" altLang="en-US" smtClean="0"/>
              <a:t>initial find is O(log </a:t>
            </a:r>
            <a:r>
              <a:rPr lang="en-US" altLang="en-US" b="1" i="1" smtClean="0"/>
              <a:t>n</a:t>
            </a:r>
            <a:r>
              <a:rPr lang="en-US" altLang="en-US" smtClean="0"/>
              <a:t>)</a:t>
            </a:r>
          </a:p>
          <a:p>
            <a:pPr lvl="1"/>
            <a:r>
              <a:rPr lang="en-US" altLang="en-US" smtClean="0"/>
              <a:t>Restructuring up the tree</a:t>
            </a:r>
            <a:r>
              <a:rPr lang="en-US" altLang="zh-TW" smtClean="0"/>
              <a:t> needs</a:t>
            </a:r>
            <a:r>
              <a:rPr lang="en-US" altLang="en-US" smtClean="0"/>
              <a:t> O(log </a:t>
            </a:r>
            <a:r>
              <a:rPr lang="en-US" altLang="en-US" b="1" i="1" smtClean="0"/>
              <a:t>n</a:t>
            </a:r>
            <a:r>
              <a:rPr lang="en-US" altLang="en-US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72904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投影片編號版面配置區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C8925E8-1624-4913-8063-C697A522D54C}" type="slidenum">
              <a:rPr lang="en-US" altLang="zh-TW" smtClean="0">
                <a:latin typeface="Arial" charset="0"/>
              </a:rPr>
              <a:pPr/>
              <a:t>21</a:t>
            </a:fld>
            <a:endParaRPr lang="en-US" altLang="zh-TW" smtClean="0">
              <a:latin typeface="Arial" charset="0"/>
            </a:endParaRPr>
          </a:p>
        </p:txBody>
      </p:sp>
      <p:sp>
        <p:nvSpPr>
          <p:cNvPr id="34819" name="Line 2"/>
          <p:cNvSpPr>
            <a:spLocks noChangeShapeType="1"/>
          </p:cNvSpPr>
          <p:nvPr/>
        </p:nvSpPr>
        <p:spPr bwMode="auto">
          <a:xfrm flipH="1">
            <a:off x="7467600" y="3962400"/>
            <a:ext cx="1219200" cy="1219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4820" name="Line 3"/>
          <p:cNvSpPr>
            <a:spLocks noChangeShapeType="1"/>
          </p:cNvSpPr>
          <p:nvPr/>
        </p:nvSpPr>
        <p:spPr bwMode="auto">
          <a:xfrm>
            <a:off x="8686800" y="3962400"/>
            <a:ext cx="838200" cy="1219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4821" name="Line 4"/>
          <p:cNvSpPr>
            <a:spLocks noChangeShapeType="1"/>
          </p:cNvSpPr>
          <p:nvPr/>
        </p:nvSpPr>
        <p:spPr bwMode="auto">
          <a:xfrm flipH="1">
            <a:off x="3352800" y="2286000"/>
            <a:ext cx="2590800" cy="1219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4822" name="Line 5"/>
          <p:cNvSpPr>
            <a:spLocks noChangeShapeType="1"/>
          </p:cNvSpPr>
          <p:nvPr/>
        </p:nvSpPr>
        <p:spPr bwMode="auto">
          <a:xfrm>
            <a:off x="5943600" y="2286000"/>
            <a:ext cx="0" cy="1219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4823" name="Line 6"/>
          <p:cNvSpPr>
            <a:spLocks noChangeShapeType="1"/>
          </p:cNvSpPr>
          <p:nvPr/>
        </p:nvSpPr>
        <p:spPr bwMode="auto">
          <a:xfrm>
            <a:off x="5943600" y="2286000"/>
            <a:ext cx="2743200" cy="1219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4824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Contents </a:t>
            </a:r>
          </a:p>
        </p:txBody>
      </p:sp>
      <p:sp>
        <p:nvSpPr>
          <p:cNvPr id="34825" name="AutoShape 8"/>
          <p:cNvSpPr>
            <a:spLocks noChangeArrowheads="1"/>
          </p:cNvSpPr>
          <p:nvPr/>
        </p:nvSpPr>
        <p:spPr bwMode="auto">
          <a:xfrm>
            <a:off x="4876800" y="1828800"/>
            <a:ext cx="2209800" cy="83820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2800">
                <a:solidFill>
                  <a:srgbClr val="0000FF"/>
                </a:solidFill>
              </a:rPr>
              <a:t>Binary Search </a:t>
            </a:r>
          </a:p>
          <a:p>
            <a:pPr algn="ctr"/>
            <a:r>
              <a:rPr lang="en-US" altLang="zh-TW" sz="2800">
                <a:solidFill>
                  <a:srgbClr val="0000FF"/>
                </a:solidFill>
              </a:rPr>
              <a:t>Trees</a:t>
            </a:r>
          </a:p>
        </p:txBody>
      </p:sp>
      <p:sp>
        <p:nvSpPr>
          <p:cNvPr id="34826" name="AutoShape 9"/>
          <p:cNvSpPr>
            <a:spLocks noChangeArrowheads="1"/>
          </p:cNvSpPr>
          <p:nvPr/>
        </p:nvSpPr>
        <p:spPr bwMode="auto">
          <a:xfrm>
            <a:off x="2362200" y="3505200"/>
            <a:ext cx="1905000" cy="83820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2800">
                <a:solidFill>
                  <a:srgbClr val="0000FF"/>
                </a:solidFill>
              </a:rPr>
              <a:t>AVL Trees</a:t>
            </a:r>
          </a:p>
        </p:txBody>
      </p:sp>
      <p:sp>
        <p:nvSpPr>
          <p:cNvPr id="34827" name="AutoShape 10"/>
          <p:cNvSpPr>
            <a:spLocks noChangeArrowheads="1"/>
          </p:cNvSpPr>
          <p:nvPr/>
        </p:nvSpPr>
        <p:spPr bwMode="auto">
          <a:xfrm>
            <a:off x="6400800" y="5181600"/>
            <a:ext cx="1905000" cy="83820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2800">
                <a:solidFill>
                  <a:srgbClr val="0000FF"/>
                </a:solidFill>
              </a:rPr>
              <a:t>Red-Black </a:t>
            </a:r>
          </a:p>
          <a:p>
            <a:pPr algn="ctr"/>
            <a:r>
              <a:rPr lang="en-US" altLang="zh-TW" sz="2800">
                <a:solidFill>
                  <a:srgbClr val="0000FF"/>
                </a:solidFill>
              </a:rPr>
              <a:t>Trees</a:t>
            </a:r>
          </a:p>
        </p:txBody>
      </p:sp>
      <p:sp>
        <p:nvSpPr>
          <p:cNvPr id="34828" name="AutoShape 11"/>
          <p:cNvSpPr>
            <a:spLocks noChangeArrowheads="1"/>
          </p:cNvSpPr>
          <p:nvPr/>
        </p:nvSpPr>
        <p:spPr bwMode="auto">
          <a:xfrm>
            <a:off x="8610600" y="5181600"/>
            <a:ext cx="1905000" cy="83820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2800">
                <a:solidFill>
                  <a:srgbClr val="0000FF"/>
                </a:solidFill>
              </a:rPr>
              <a:t>B-Trees</a:t>
            </a:r>
          </a:p>
        </p:txBody>
      </p:sp>
      <p:sp>
        <p:nvSpPr>
          <p:cNvPr id="34829" name="AutoShape 12"/>
          <p:cNvSpPr>
            <a:spLocks noChangeArrowheads="1"/>
          </p:cNvSpPr>
          <p:nvPr/>
        </p:nvSpPr>
        <p:spPr bwMode="auto">
          <a:xfrm>
            <a:off x="5029200" y="3505200"/>
            <a:ext cx="1905000" cy="83820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2800">
                <a:solidFill>
                  <a:srgbClr val="0000FF"/>
                </a:solidFill>
              </a:rPr>
              <a:t>Splay Trees</a:t>
            </a:r>
          </a:p>
        </p:txBody>
      </p:sp>
      <p:sp>
        <p:nvSpPr>
          <p:cNvPr id="34830" name="AutoShape 13"/>
          <p:cNvSpPr>
            <a:spLocks noChangeArrowheads="1"/>
          </p:cNvSpPr>
          <p:nvPr/>
        </p:nvSpPr>
        <p:spPr bwMode="auto">
          <a:xfrm>
            <a:off x="7696200" y="3505200"/>
            <a:ext cx="1905000" cy="8382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2800">
                <a:solidFill>
                  <a:srgbClr val="0000FF"/>
                </a:solidFill>
              </a:rPr>
              <a:t>(2,4) Trees</a:t>
            </a:r>
          </a:p>
        </p:txBody>
      </p:sp>
    </p:spTree>
    <p:extLst>
      <p:ext uri="{BB962C8B-B14F-4D97-AF65-F5344CB8AC3E}">
        <p14:creationId xmlns:p14="http://schemas.microsoft.com/office/powerpoint/2010/main" val="1457596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ea typeface="新細明體" pitchFamily="18" charset="-120"/>
              </a:rPr>
              <a:t>Multi-Way Search Tree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dirty="0" smtClean="0">
                <a:ea typeface="新細明體" pitchFamily="18" charset="-120"/>
              </a:rPr>
              <a:t>A </a:t>
            </a:r>
            <a:r>
              <a:rPr lang="en-US" altLang="zh-TW" b="1" i="1" dirty="0" smtClean="0">
                <a:solidFill>
                  <a:srgbClr val="FF0000"/>
                </a:solidFill>
                <a:ea typeface="新細明體" pitchFamily="18" charset="-120"/>
              </a:rPr>
              <a:t>multi-way search tree</a:t>
            </a:r>
            <a:r>
              <a:rPr lang="en-US" altLang="zh-TW" dirty="0" smtClean="0">
                <a:solidFill>
                  <a:srgbClr val="FF0000"/>
                </a:solidFill>
                <a:ea typeface="新細明體" pitchFamily="18" charset="-120"/>
              </a:rPr>
              <a:t> </a:t>
            </a:r>
            <a:r>
              <a:rPr lang="en-US" altLang="zh-TW" dirty="0" smtClean="0">
                <a:ea typeface="新細明體" pitchFamily="18" charset="-120"/>
              </a:rPr>
              <a:t>is an ordered tree:</a:t>
            </a:r>
          </a:p>
          <a:p>
            <a:pPr lvl="1">
              <a:lnSpc>
                <a:spcPct val="90000"/>
              </a:lnSpc>
            </a:pPr>
            <a:r>
              <a:rPr lang="en-US" altLang="zh-TW" dirty="0" smtClean="0">
                <a:ea typeface="新細明體" pitchFamily="18" charset="-120"/>
              </a:rPr>
              <a:t>Each internal node</a:t>
            </a:r>
            <a:r>
              <a:rPr lang="en-US" altLang="zh-TW" dirty="0">
                <a:ea typeface="新細明體" pitchFamily="18" charset="-120"/>
              </a:rPr>
              <a:t> </a:t>
            </a:r>
          </a:p>
          <a:p>
            <a:pPr lvl="2">
              <a:lnSpc>
                <a:spcPct val="90000"/>
              </a:lnSpc>
            </a:pPr>
            <a:r>
              <a:rPr lang="en-US" altLang="zh-TW" dirty="0" smtClean="0">
                <a:ea typeface="新細明體" pitchFamily="18" charset="-120"/>
              </a:rPr>
              <a:t>has at least two children </a:t>
            </a:r>
          </a:p>
          <a:p>
            <a:pPr lvl="2">
              <a:lnSpc>
                <a:spcPct val="90000"/>
              </a:lnSpc>
            </a:pPr>
            <a:r>
              <a:rPr lang="en-US" altLang="zh-TW" dirty="0" smtClean="0">
                <a:ea typeface="新細明體" pitchFamily="18" charset="-120"/>
              </a:rPr>
              <a:t>stores  </a:t>
            </a:r>
            <a:r>
              <a:rPr lang="en-US" altLang="zh-TW" b="1" i="1" dirty="0" smtClean="0">
                <a:ea typeface="新細明體" pitchFamily="18" charset="-120"/>
              </a:rPr>
              <a:t>d</a:t>
            </a:r>
            <a:r>
              <a:rPr lang="en-US" altLang="zh-TW" b="1" i="1" dirty="0" smtClean="0">
                <a:latin typeface="Symbol" pitchFamily="18" charset="2"/>
                <a:ea typeface="新細明體" pitchFamily="18" charset="-120"/>
              </a:rPr>
              <a:t> </a:t>
            </a:r>
            <a:r>
              <a:rPr lang="en-US" altLang="zh-TW" dirty="0" smtClean="0">
                <a:latin typeface="Symbol" pitchFamily="18" charset="2"/>
                <a:ea typeface="新細明體" pitchFamily="18" charset="-120"/>
              </a:rPr>
              <a:t>-</a:t>
            </a:r>
            <a:r>
              <a:rPr lang="en-US" altLang="zh-TW" dirty="0" smtClean="0">
                <a:ea typeface="新細明體" pitchFamily="18" charset="-120"/>
              </a:rPr>
              <a:t>1 key-element items (</a:t>
            </a:r>
            <a:r>
              <a:rPr lang="en-US" altLang="zh-TW" b="1" i="1" dirty="0" err="1" smtClean="0">
                <a:ea typeface="新細明體" pitchFamily="18" charset="-120"/>
              </a:rPr>
              <a:t>k</a:t>
            </a:r>
            <a:r>
              <a:rPr lang="en-US" altLang="zh-TW" b="1" i="1" baseline="-25000" dirty="0" err="1" smtClean="0">
                <a:ea typeface="新細明體" pitchFamily="18" charset="-120"/>
              </a:rPr>
              <a:t>i</a:t>
            </a:r>
            <a:r>
              <a:rPr lang="en-US" altLang="zh-TW" dirty="0" smtClean="0">
                <a:ea typeface="新細明體" pitchFamily="18" charset="-120"/>
              </a:rPr>
              <a:t>, </a:t>
            </a:r>
            <a:r>
              <a:rPr lang="en-US" altLang="zh-TW" b="1" i="1" dirty="0" err="1" smtClean="0">
                <a:ea typeface="新細明體" pitchFamily="18" charset="-120"/>
              </a:rPr>
              <a:t>o</a:t>
            </a:r>
            <a:r>
              <a:rPr lang="en-US" altLang="zh-TW" b="1" i="1" baseline="-25000" dirty="0" err="1" smtClean="0">
                <a:ea typeface="新細明體" pitchFamily="18" charset="-120"/>
              </a:rPr>
              <a:t>i</a:t>
            </a:r>
            <a:r>
              <a:rPr lang="en-US" altLang="zh-TW" dirty="0" smtClean="0">
                <a:ea typeface="新細明體" pitchFamily="18" charset="-120"/>
              </a:rPr>
              <a:t>), where </a:t>
            </a:r>
            <a:r>
              <a:rPr lang="en-US" altLang="zh-TW" b="1" i="1" dirty="0" smtClean="0">
                <a:ea typeface="新細明體" pitchFamily="18" charset="-120"/>
              </a:rPr>
              <a:t>d </a:t>
            </a:r>
            <a:r>
              <a:rPr lang="en-US" altLang="zh-TW" dirty="0" smtClean="0">
                <a:ea typeface="新細明體" pitchFamily="18" charset="-120"/>
              </a:rPr>
              <a:t>is the number of children</a:t>
            </a:r>
            <a:r>
              <a:rPr lang="en-US" altLang="zh-TW" dirty="0">
                <a:ea typeface="新細明體" pitchFamily="18" charset="-120"/>
              </a:rPr>
              <a:t> </a:t>
            </a:r>
          </a:p>
          <a:p>
            <a:pPr lvl="1">
              <a:lnSpc>
                <a:spcPct val="90000"/>
              </a:lnSpc>
            </a:pPr>
            <a:r>
              <a:rPr lang="en-US" altLang="zh-TW" dirty="0" smtClean="0">
                <a:ea typeface="新細明體" pitchFamily="18" charset="-120"/>
              </a:rPr>
              <a:t>For a node with children </a:t>
            </a:r>
            <a:r>
              <a:rPr lang="en-US" altLang="zh-TW" b="1" i="1" dirty="0" smtClean="0">
                <a:ea typeface="新細明體" pitchFamily="18" charset="-120"/>
              </a:rPr>
              <a:t>v</a:t>
            </a:r>
            <a:r>
              <a:rPr lang="en-US" altLang="zh-TW" baseline="-25000" dirty="0" smtClean="0">
                <a:ea typeface="新細明體" pitchFamily="18" charset="-120"/>
              </a:rPr>
              <a:t>1 </a:t>
            </a:r>
            <a:r>
              <a:rPr lang="en-US" altLang="zh-TW" b="1" i="1" dirty="0" smtClean="0">
                <a:ea typeface="新細明體" pitchFamily="18" charset="-120"/>
              </a:rPr>
              <a:t>v</a:t>
            </a:r>
            <a:r>
              <a:rPr lang="en-US" altLang="zh-TW" baseline="-25000" dirty="0" smtClean="0">
                <a:ea typeface="新細明體" pitchFamily="18" charset="-120"/>
              </a:rPr>
              <a:t>2</a:t>
            </a:r>
            <a:r>
              <a:rPr lang="en-US" altLang="zh-TW" dirty="0" smtClean="0">
                <a:ea typeface="新細明體" pitchFamily="18" charset="-120"/>
              </a:rPr>
              <a:t> … </a:t>
            </a:r>
            <a:r>
              <a:rPr lang="en-US" altLang="zh-TW" b="1" i="1" dirty="0" err="1" smtClean="0">
                <a:ea typeface="新細明體" pitchFamily="18" charset="-120"/>
              </a:rPr>
              <a:t>v</a:t>
            </a:r>
            <a:r>
              <a:rPr lang="en-US" altLang="zh-TW" b="1" i="1" baseline="-25000" dirty="0" err="1" smtClean="0">
                <a:ea typeface="新細明體" pitchFamily="18" charset="-120"/>
              </a:rPr>
              <a:t>d</a:t>
            </a:r>
            <a:r>
              <a:rPr lang="en-US" altLang="zh-TW" baseline="-25000" dirty="0" smtClean="0">
                <a:ea typeface="新細明體" pitchFamily="18" charset="-120"/>
              </a:rPr>
              <a:t>  </a:t>
            </a:r>
            <a:r>
              <a:rPr lang="en-US" altLang="zh-TW" dirty="0" smtClean="0">
                <a:ea typeface="新細明體" pitchFamily="18" charset="-120"/>
              </a:rPr>
              <a:t>storing  keys </a:t>
            </a:r>
            <a:r>
              <a:rPr lang="en-US" altLang="zh-TW" b="1" i="1" dirty="0" smtClean="0">
                <a:ea typeface="新細明體" pitchFamily="18" charset="-120"/>
              </a:rPr>
              <a:t>k</a:t>
            </a:r>
            <a:r>
              <a:rPr lang="en-US" altLang="zh-TW" baseline="-25000" dirty="0" smtClean="0">
                <a:ea typeface="新細明體" pitchFamily="18" charset="-120"/>
              </a:rPr>
              <a:t>1 </a:t>
            </a:r>
            <a:r>
              <a:rPr lang="en-US" altLang="zh-TW" b="1" i="1" dirty="0" smtClean="0">
                <a:ea typeface="新細明體" pitchFamily="18" charset="-120"/>
              </a:rPr>
              <a:t>k</a:t>
            </a:r>
            <a:r>
              <a:rPr lang="en-US" altLang="zh-TW" baseline="-25000" dirty="0" smtClean="0">
                <a:ea typeface="新細明體" pitchFamily="18" charset="-120"/>
              </a:rPr>
              <a:t>2</a:t>
            </a:r>
            <a:r>
              <a:rPr lang="en-US" altLang="zh-TW" dirty="0" smtClean="0">
                <a:ea typeface="新細明體" pitchFamily="18" charset="-120"/>
              </a:rPr>
              <a:t> … </a:t>
            </a:r>
            <a:r>
              <a:rPr lang="en-US" altLang="zh-TW" b="1" i="1" dirty="0" smtClean="0">
                <a:ea typeface="新細明體" pitchFamily="18" charset="-120"/>
              </a:rPr>
              <a:t>k</a:t>
            </a:r>
            <a:r>
              <a:rPr lang="en-US" altLang="zh-TW" b="1" i="1" baseline="-25000" dirty="0" smtClean="0">
                <a:ea typeface="新細明體" pitchFamily="18" charset="-120"/>
              </a:rPr>
              <a:t>d</a:t>
            </a:r>
            <a:r>
              <a:rPr lang="en-US" altLang="zh-TW" baseline="-25000" dirty="0" smtClean="0">
                <a:latin typeface="Symbol" pitchFamily="18" charset="2"/>
                <a:ea typeface="新細明體" pitchFamily="18" charset="-120"/>
              </a:rPr>
              <a:t>-</a:t>
            </a:r>
            <a:r>
              <a:rPr lang="en-US" altLang="zh-TW" baseline="-25000" dirty="0" smtClean="0">
                <a:ea typeface="新細明體" pitchFamily="18" charset="-120"/>
              </a:rPr>
              <a:t>1</a:t>
            </a:r>
            <a:endParaRPr lang="en-US" altLang="zh-TW" dirty="0" smtClean="0">
              <a:ea typeface="新細明體" pitchFamily="18" charset="-120"/>
            </a:endParaRPr>
          </a:p>
          <a:p>
            <a:pPr lvl="2">
              <a:lnSpc>
                <a:spcPct val="90000"/>
              </a:lnSpc>
            </a:pPr>
            <a:r>
              <a:rPr lang="en-US" altLang="zh-TW" dirty="0" smtClean="0">
                <a:ea typeface="新細明體" pitchFamily="18" charset="-120"/>
              </a:rPr>
              <a:t>keys in the </a:t>
            </a:r>
            <a:r>
              <a:rPr lang="en-US" altLang="zh-TW" dirty="0" err="1" smtClean="0">
                <a:ea typeface="新細明體" pitchFamily="18" charset="-120"/>
              </a:rPr>
              <a:t>subtree</a:t>
            </a:r>
            <a:r>
              <a:rPr lang="en-US" altLang="zh-TW" dirty="0" smtClean="0">
                <a:ea typeface="新細明體" pitchFamily="18" charset="-120"/>
              </a:rPr>
              <a:t> of </a:t>
            </a:r>
            <a:r>
              <a:rPr lang="en-US" altLang="zh-TW" b="1" i="1" dirty="0" smtClean="0">
                <a:ea typeface="新細明體" pitchFamily="18" charset="-120"/>
              </a:rPr>
              <a:t>v</a:t>
            </a:r>
            <a:r>
              <a:rPr lang="en-US" altLang="zh-TW" baseline="-25000" dirty="0" smtClean="0">
                <a:ea typeface="新細明體" pitchFamily="18" charset="-120"/>
              </a:rPr>
              <a:t>1 </a:t>
            </a:r>
            <a:r>
              <a:rPr lang="en-US" altLang="zh-TW" dirty="0" smtClean="0">
                <a:ea typeface="新細明體" pitchFamily="18" charset="-120"/>
              </a:rPr>
              <a:t>are less than </a:t>
            </a:r>
            <a:r>
              <a:rPr lang="en-US" altLang="zh-TW" b="1" i="1" dirty="0" smtClean="0">
                <a:ea typeface="新細明體" pitchFamily="18" charset="-120"/>
              </a:rPr>
              <a:t>k</a:t>
            </a:r>
            <a:r>
              <a:rPr lang="en-US" altLang="zh-TW" baseline="-25000" dirty="0" smtClean="0">
                <a:ea typeface="新細明體" pitchFamily="18" charset="-120"/>
              </a:rPr>
              <a:t>1</a:t>
            </a:r>
          </a:p>
          <a:p>
            <a:pPr lvl="2">
              <a:lnSpc>
                <a:spcPct val="90000"/>
              </a:lnSpc>
            </a:pPr>
            <a:r>
              <a:rPr lang="en-US" altLang="zh-TW" dirty="0" smtClean="0">
                <a:ea typeface="新細明體" pitchFamily="18" charset="-120"/>
              </a:rPr>
              <a:t>keys in the </a:t>
            </a:r>
            <a:r>
              <a:rPr lang="en-US" altLang="zh-TW" dirty="0" err="1" smtClean="0">
                <a:ea typeface="新細明體" pitchFamily="18" charset="-120"/>
              </a:rPr>
              <a:t>subtree</a:t>
            </a:r>
            <a:r>
              <a:rPr lang="en-US" altLang="zh-TW" dirty="0" smtClean="0">
                <a:ea typeface="新細明體" pitchFamily="18" charset="-120"/>
              </a:rPr>
              <a:t> of </a:t>
            </a:r>
            <a:r>
              <a:rPr lang="en-US" altLang="zh-TW" b="1" i="1" dirty="0" smtClean="0">
                <a:ea typeface="新細明體" pitchFamily="18" charset="-120"/>
              </a:rPr>
              <a:t>v</a:t>
            </a:r>
            <a:r>
              <a:rPr lang="en-US" altLang="zh-TW" b="1" i="1" baseline="-25000" dirty="0" smtClean="0">
                <a:ea typeface="新細明體" pitchFamily="18" charset="-120"/>
              </a:rPr>
              <a:t>i</a:t>
            </a:r>
            <a:r>
              <a:rPr lang="en-US" altLang="zh-TW" dirty="0" smtClean="0">
                <a:ea typeface="新細明體" pitchFamily="18" charset="-120"/>
              </a:rPr>
              <a:t> are between </a:t>
            </a:r>
            <a:r>
              <a:rPr lang="en-US" altLang="zh-TW" b="1" i="1" dirty="0" smtClean="0">
                <a:ea typeface="新細明體" pitchFamily="18" charset="-120"/>
              </a:rPr>
              <a:t>k</a:t>
            </a:r>
            <a:r>
              <a:rPr lang="en-US" altLang="zh-TW" b="1" i="1" baseline="-25000" dirty="0" smtClean="0">
                <a:ea typeface="新細明體" pitchFamily="18" charset="-120"/>
              </a:rPr>
              <a:t>i</a:t>
            </a:r>
            <a:r>
              <a:rPr lang="en-US" altLang="zh-TW" baseline="-25000" dirty="0" smtClean="0">
                <a:latin typeface="Symbol" pitchFamily="18" charset="2"/>
                <a:ea typeface="新細明體" pitchFamily="18" charset="-120"/>
              </a:rPr>
              <a:t>-</a:t>
            </a:r>
            <a:r>
              <a:rPr lang="en-US" altLang="zh-TW" baseline="-25000" dirty="0" smtClean="0">
                <a:ea typeface="新細明體" pitchFamily="18" charset="-120"/>
              </a:rPr>
              <a:t>1 </a:t>
            </a:r>
            <a:r>
              <a:rPr lang="en-US" altLang="zh-TW" dirty="0" smtClean="0">
                <a:ea typeface="新細明體" pitchFamily="18" charset="-120"/>
              </a:rPr>
              <a:t>and </a:t>
            </a:r>
            <a:r>
              <a:rPr lang="en-US" altLang="zh-TW" b="1" i="1" dirty="0" err="1" smtClean="0">
                <a:ea typeface="新細明體" pitchFamily="18" charset="-120"/>
              </a:rPr>
              <a:t>k</a:t>
            </a:r>
            <a:r>
              <a:rPr lang="en-US" altLang="zh-TW" b="1" i="1" baseline="-25000" dirty="0" err="1" smtClean="0">
                <a:ea typeface="新細明體" pitchFamily="18" charset="-120"/>
              </a:rPr>
              <a:t>i</a:t>
            </a:r>
            <a:r>
              <a:rPr lang="en-US" altLang="zh-TW" b="1" i="1" dirty="0" smtClean="0">
                <a:ea typeface="新細明體" pitchFamily="18" charset="-120"/>
              </a:rPr>
              <a:t> </a:t>
            </a:r>
            <a:r>
              <a:rPr lang="en-US" altLang="zh-TW" dirty="0" smtClean="0">
                <a:ea typeface="新細明體" pitchFamily="18" charset="-120"/>
              </a:rPr>
              <a:t>(</a:t>
            </a:r>
            <a:r>
              <a:rPr lang="en-US" altLang="zh-TW" b="1" i="1" dirty="0" smtClean="0">
                <a:ea typeface="新細明體" pitchFamily="18" charset="-120"/>
              </a:rPr>
              <a:t>i</a:t>
            </a:r>
            <a:r>
              <a:rPr lang="en-US" altLang="zh-TW" dirty="0" smtClean="0">
                <a:ea typeface="新細明體" pitchFamily="18" charset="-120"/>
              </a:rPr>
              <a:t> = 2, …, </a:t>
            </a:r>
            <a:r>
              <a:rPr lang="en-US" altLang="zh-TW" b="1" i="1" dirty="0" smtClean="0">
                <a:ea typeface="新細明體" pitchFamily="18" charset="-120"/>
              </a:rPr>
              <a:t>d</a:t>
            </a:r>
            <a:r>
              <a:rPr lang="en-US" altLang="zh-TW" dirty="0" smtClean="0">
                <a:latin typeface="Symbol" pitchFamily="18" charset="2"/>
                <a:ea typeface="新細明體" pitchFamily="18" charset="-120"/>
              </a:rPr>
              <a:t> - </a:t>
            </a:r>
            <a:r>
              <a:rPr lang="en-US" altLang="zh-TW" dirty="0" smtClean="0">
                <a:ea typeface="新細明體" pitchFamily="18" charset="-120"/>
              </a:rPr>
              <a:t>1)</a:t>
            </a:r>
            <a:endParaRPr lang="en-US" altLang="zh-TW" baseline="-25000" dirty="0" smtClean="0">
              <a:ea typeface="新細明體" pitchFamily="18" charset="-120"/>
            </a:endParaRPr>
          </a:p>
          <a:p>
            <a:pPr lvl="2">
              <a:lnSpc>
                <a:spcPct val="90000"/>
              </a:lnSpc>
            </a:pPr>
            <a:r>
              <a:rPr lang="en-US" altLang="zh-TW" dirty="0" smtClean="0">
                <a:ea typeface="新細明體" pitchFamily="18" charset="-120"/>
              </a:rPr>
              <a:t>keys in the </a:t>
            </a:r>
            <a:r>
              <a:rPr lang="en-US" altLang="zh-TW" dirty="0" err="1" smtClean="0">
                <a:ea typeface="新細明體" pitchFamily="18" charset="-120"/>
              </a:rPr>
              <a:t>subtree</a:t>
            </a:r>
            <a:r>
              <a:rPr lang="en-US" altLang="zh-TW" dirty="0" smtClean="0">
                <a:ea typeface="新細明體" pitchFamily="18" charset="-120"/>
              </a:rPr>
              <a:t> of </a:t>
            </a:r>
            <a:r>
              <a:rPr lang="en-US" altLang="zh-TW" b="1" i="1" dirty="0" err="1" smtClean="0">
                <a:ea typeface="新細明體" pitchFamily="18" charset="-120"/>
              </a:rPr>
              <a:t>v</a:t>
            </a:r>
            <a:r>
              <a:rPr lang="en-US" altLang="zh-TW" b="1" i="1" baseline="-25000" dirty="0" err="1" smtClean="0">
                <a:ea typeface="新細明體" pitchFamily="18" charset="-120"/>
              </a:rPr>
              <a:t>d</a:t>
            </a:r>
            <a:r>
              <a:rPr lang="en-US" altLang="zh-TW" b="1" i="1" dirty="0" smtClean="0">
                <a:ea typeface="新細明體" pitchFamily="18" charset="-120"/>
              </a:rPr>
              <a:t> </a:t>
            </a:r>
            <a:r>
              <a:rPr lang="en-US" altLang="zh-TW" dirty="0" smtClean="0">
                <a:ea typeface="新細明體" pitchFamily="18" charset="-120"/>
              </a:rPr>
              <a:t>are greater than </a:t>
            </a:r>
            <a:r>
              <a:rPr lang="en-US" altLang="zh-TW" b="1" i="1" dirty="0" smtClean="0">
                <a:ea typeface="新細明體" pitchFamily="18" charset="-120"/>
              </a:rPr>
              <a:t>k</a:t>
            </a:r>
            <a:r>
              <a:rPr lang="en-US" altLang="zh-TW" b="1" i="1" baseline="-25000" dirty="0" smtClean="0">
                <a:ea typeface="新細明體" pitchFamily="18" charset="-120"/>
              </a:rPr>
              <a:t>d</a:t>
            </a:r>
            <a:r>
              <a:rPr lang="en-US" altLang="zh-TW" baseline="-25000" dirty="0" smtClean="0">
                <a:latin typeface="Symbol" pitchFamily="18" charset="2"/>
                <a:ea typeface="新細明體" pitchFamily="18" charset="-120"/>
              </a:rPr>
              <a:t>-</a:t>
            </a:r>
            <a:r>
              <a:rPr lang="en-US" altLang="zh-TW" baseline="-25000" dirty="0" smtClean="0">
                <a:ea typeface="新細明體" pitchFamily="18" charset="-120"/>
              </a:rPr>
              <a:t>1</a:t>
            </a:r>
          </a:p>
          <a:p>
            <a:pPr lvl="1">
              <a:lnSpc>
                <a:spcPct val="90000"/>
              </a:lnSpc>
            </a:pPr>
            <a:r>
              <a:rPr lang="en-US" altLang="zh-TW" dirty="0" smtClean="0">
                <a:ea typeface="新細明體" pitchFamily="18" charset="-120"/>
              </a:rPr>
              <a:t>The leaves store no items and serve as placeholders</a:t>
            </a:r>
          </a:p>
        </p:txBody>
      </p:sp>
      <p:sp>
        <p:nvSpPr>
          <p:cNvPr id="35842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8DC8F4E-6C77-423A-AF20-359DB62630F4}" type="slidenum">
              <a:rPr lang="en-US" altLang="zh-TW" smtClean="0">
                <a:latin typeface="Arial" charset="0"/>
              </a:rPr>
              <a:pPr/>
              <a:t>22</a:t>
            </a:fld>
            <a:endParaRPr lang="en-US" altLang="zh-TW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0241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投影片編號版面配置區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4627DEB-CB05-4C86-BF6F-0CF9787DD13B}" type="slidenum">
              <a:rPr lang="en-US" altLang="zh-TW" smtClean="0">
                <a:latin typeface="Arial" charset="0"/>
              </a:rPr>
              <a:pPr/>
              <a:t>23</a:t>
            </a:fld>
            <a:endParaRPr lang="en-US" altLang="zh-TW" smtClean="0">
              <a:latin typeface="Arial" charset="0"/>
            </a:endParaRPr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ea typeface="新細明體" pitchFamily="18" charset="-120"/>
              </a:rPr>
              <a:t>Example</a:t>
            </a:r>
          </a:p>
        </p:txBody>
      </p:sp>
      <p:sp>
        <p:nvSpPr>
          <p:cNvPr id="36868" name="Oval 3"/>
          <p:cNvSpPr>
            <a:spLocks noChangeArrowheads="1"/>
          </p:cNvSpPr>
          <p:nvPr/>
        </p:nvSpPr>
        <p:spPr bwMode="auto">
          <a:xfrm>
            <a:off x="4910328" y="2066544"/>
            <a:ext cx="15240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TW" sz="2000">
                <a:solidFill>
                  <a:srgbClr val="FFFF00"/>
                </a:solidFill>
                <a:latin typeface="Tahoma" pitchFamily="34" charset="0"/>
              </a:rPr>
              <a:t>11    24</a:t>
            </a:r>
          </a:p>
        </p:txBody>
      </p:sp>
      <p:sp>
        <p:nvSpPr>
          <p:cNvPr id="36869" name="Oval 4"/>
          <p:cNvSpPr>
            <a:spLocks noChangeArrowheads="1"/>
          </p:cNvSpPr>
          <p:nvPr/>
        </p:nvSpPr>
        <p:spPr bwMode="auto">
          <a:xfrm>
            <a:off x="2548128" y="3361944"/>
            <a:ext cx="19812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TW" sz="2000">
                <a:solidFill>
                  <a:srgbClr val="FFFF00"/>
                </a:solidFill>
                <a:latin typeface="Tahoma" pitchFamily="34" charset="0"/>
              </a:rPr>
              <a:t>2   6   8</a:t>
            </a:r>
            <a:endParaRPr lang="en-US" altLang="zh-TW" sz="2400">
              <a:solidFill>
                <a:srgbClr val="FFFF00"/>
              </a:solidFill>
              <a:latin typeface="Tahoma" pitchFamily="34" charset="0"/>
            </a:endParaRPr>
          </a:p>
        </p:txBody>
      </p:sp>
      <p:sp>
        <p:nvSpPr>
          <p:cNvPr id="36870" name="Oval 5"/>
          <p:cNvSpPr>
            <a:spLocks noChangeArrowheads="1"/>
          </p:cNvSpPr>
          <p:nvPr/>
        </p:nvSpPr>
        <p:spPr bwMode="auto">
          <a:xfrm>
            <a:off x="5215128" y="3361944"/>
            <a:ext cx="10668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TW" sz="2000">
                <a:solidFill>
                  <a:srgbClr val="FFFF00"/>
                </a:solidFill>
                <a:latin typeface="Tahoma" pitchFamily="34" charset="0"/>
              </a:rPr>
              <a:t>15</a:t>
            </a:r>
          </a:p>
        </p:txBody>
      </p:sp>
      <p:sp>
        <p:nvSpPr>
          <p:cNvPr id="36871" name="Oval 6"/>
          <p:cNvSpPr>
            <a:spLocks noChangeArrowheads="1"/>
          </p:cNvSpPr>
          <p:nvPr/>
        </p:nvSpPr>
        <p:spPr bwMode="auto">
          <a:xfrm>
            <a:off x="7844028" y="3971544"/>
            <a:ext cx="9906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TW" sz="2000">
                <a:solidFill>
                  <a:srgbClr val="FFFF00"/>
                </a:solidFill>
                <a:latin typeface="Tahoma" pitchFamily="34" charset="0"/>
              </a:rPr>
              <a:t>30</a:t>
            </a:r>
            <a:endParaRPr lang="en-US" altLang="zh-TW" sz="2400">
              <a:solidFill>
                <a:srgbClr val="FFFF00"/>
              </a:solidFill>
              <a:latin typeface="Tahoma" pitchFamily="34" charset="0"/>
            </a:endParaRPr>
          </a:p>
        </p:txBody>
      </p:sp>
      <p:sp>
        <p:nvSpPr>
          <p:cNvPr id="36872" name="Oval 7"/>
          <p:cNvSpPr>
            <a:spLocks noChangeArrowheads="1"/>
          </p:cNvSpPr>
          <p:nvPr/>
        </p:nvSpPr>
        <p:spPr bwMode="auto">
          <a:xfrm>
            <a:off x="7501128" y="3361944"/>
            <a:ext cx="16764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TW" sz="2000">
                <a:solidFill>
                  <a:srgbClr val="FFFF00"/>
                </a:solidFill>
                <a:latin typeface="Tahoma" pitchFamily="34" charset="0"/>
              </a:rPr>
              <a:t>27    32</a:t>
            </a:r>
            <a:endParaRPr lang="en-US" altLang="zh-TW" sz="2400">
              <a:solidFill>
                <a:srgbClr val="FFFF00"/>
              </a:solidFill>
              <a:latin typeface="Tahoma" pitchFamily="34" charset="0"/>
            </a:endParaRPr>
          </a:p>
        </p:txBody>
      </p:sp>
      <p:sp>
        <p:nvSpPr>
          <p:cNvPr id="36873" name="Rectangle 8"/>
          <p:cNvSpPr>
            <a:spLocks noChangeArrowheads="1"/>
          </p:cNvSpPr>
          <p:nvPr/>
        </p:nvSpPr>
        <p:spPr bwMode="auto">
          <a:xfrm>
            <a:off x="7272528" y="3971544"/>
            <a:ext cx="304800" cy="3048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6874" name="Rectangle 9"/>
          <p:cNvSpPr>
            <a:spLocks noChangeArrowheads="1"/>
          </p:cNvSpPr>
          <p:nvPr/>
        </p:nvSpPr>
        <p:spPr bwMode="auto">
          <a:xfrm>
            <a:off x="9101328" y="3971544"/>
            <a:ext cx="304800" cy="3048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6875" name="Rectangle 10"/>
          <p:cNvSpPr>
            <a:spLocks noChangeArrowheads="1"/>
          </p:cNvSpPr>
          <p:nvPr/>
        </p:nvSpPr>
        <p:spPr bwMode="auto">
          <a:xfrm>
            <a:off x="5215128" y="3971544"/>
            <a:ext cx="304800" cy="3048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6876" name="Rectangle 11"/>
          <p:cNvSpPr>
            <a:spLocks noChangeArrowheads="1"/>
          </p:cNvSpPr>
          <p:nvPr/>
        </p:nvSpPr>
        <p:spPr bwMode="auto">
          <a:xfrm>
            <a:off x="5977128" y="3971544"/>
            <a:ext cx="304800" cy="3048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6877" name="Rectangle 12"/>
          <p:cNvSpPr>
            <a:spLocks noChangeArrowheads="1"/>
          </p:cNvSpPr>
          <p:nvPr/>
        </p:nvSpPr>
        <p:spPr bwMode="auto">
          <a:xfrm>
            <a:off x="2471928" y="3971544"/>
            <a:ext cx="304800" cy="3048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6878" name="Rectangle 13"/>
          <p:cNvSpPr>
            <a:spLocks noChangeArrowheads="1"/>
          </p:cNvSpPr>
          <p:nvPr/>
        </p:nvSpPr>
        <p:spPr bwMode="auto">
          <a:xfrm>
            <a:off x="3081528" y="3971544"/>
            <a:ext cx="304800" cy="3048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6879" name="Rectangle 14"/>
          <p:cNvSpPr>
            <a:spLocks noChangeArrowheads="1"/>
          </p:cNvSpPr>
          <p:nvPr/>
        </p:nvSpPr>
        <p:spPr bwMode="auto">
          <a:xfrm>
            <a:off x="3691128" y="3971544"/>
            <a:ext cx="304800" cy="3048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6880" name="Rectangle 15"/>
          <p:cNvSpPr>
            <a:spLocks noChangeArrowheads="1"/>
          </p:cNvSpPr>
          <p:nvPr/>
        </p:nvSpPr>
        <p:spPr bwMode="auto">
          <a:xfrm>
            <a:off x="4300728" y="3971544"/>
            <a:ext cx="304800" cy="3048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cxnSp>
        <p:nvCxnSpPr>
          <p:cNvPr id="36881" name="AutoShape 16"/>
          <p:cNvCxnSpPr>
            <a:cxnSpLocks noChangeShapeType="1"/>
            <a:stCxn id="36868" idx="3"/>
            <a:endCxn id="36869" idx="0"/>
          </p:cNvCxnSpPr>
          <p:nvPr/>
        </p:nvCxnSpPr>
        <p:spPr bwMode="auto">
          <a:xfrm flipH="1">
            <a:off x="3538728" y="2401507"/>
            <a:ext cx="1595438" cy="9509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6882" name="AutoShape 17"/>
          <p:cNvCxnSpPr>
            <a:cxnSpLocks noChangeShapeType="1"/>
            <a:stCxn id="36868" idx="4"/>
            <a:endCxn id="36870" idx="0"/>
          </p:cNvCxnSpPr>
          <p:nvPr/>
        </p:nvCxnSpPr>
        <p:spPr bwMode="auto">
          <a:xfrm>
            <a:off x="5672328" y="2457069"/>
            <a:ext cx="76200" cy="8953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6883" name="AutoShape 18"/>
          <p:cNvCxnSpPr>
            <a:cxnSpLocks noChangeShapeType="1"/>
            <a:stCxn id="36868" idx="5"/>
            <a:endCxn id="36872" idx="0"/>
          </p:cNvCxnSpPr>
          <p:nvPr/>
        </p:nvCxnSpPr>
        <p:spPr bwMode="auto">
          <a:xfrm>
            <a:off x="6210492" y="2401507"/>
            <a:ext cx="2128837" cy="9509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6884" name="AutoShape 19"/>
          <p:cNvCxnSpPr>
            <a:cxnSpLocks noChangeShapeType="1"/>
            <a:stCxn id="36869" idx="3"/>
            <a:endCxn id="36877" idx="0"/>
          </p:cNvCxnSpPr>
          <p:nvPr/>
        </p:nvCxnSpPr>
        <p:spPr bwMode="auto">
          <a:xfrm flipH="1">
            <a:off x="2624329" y="3696907"/>
            <a:ext cx="214313" cy="2651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6885" name="AutoShape 20"/>
          <p:cNvCxnSpPr>
            <a:cxnSpLocks noChangeShapeType="1"/>
            <a:stCxn id="36869" idx="5"/>
            <a:endCxn id="36880" idx="0"/>
          </p:cNvCxnSpPr>
          <p:nvPr/>
        </p:nvCxnSpPr>
        <p:spPr bwMode="auto">
          <a:xfrm>
            <a:off x="4238816" y="3696907"/>
            <a:ext cx="214312" cy="2651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36886" name="Line 21"/>
          <p:cNvSpPr>
            <a:spLocks noChangeShapeType="1"/>
          </p:cNvSpPr>
          <p:nvPr/>
        </p:nvSpPr>
        <p:spPr bwMode="auto">
          <a:xfrm flipV="1">
            <a:off x="3233928" y="3742944"/>
            <a:ext cx="762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87" name="Line 22"/>
          <p:cNvSpPr>
            <a:spLocks noChangeShapeType="1"/>
          </p:cNvSpPr>
          <p:nvPr/>
        </p:nvSpPr>
        <p:spPr bwMode="auto">
          <a:xfrm flipH="1" flipV="1">
            <a:off x="3767328" y="3742944"/>
            <a:ext cx="762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88" name="Rectangle 23"/>
          <p:cNvSpPr>
            <a:spLocks noChangeArrowheads="1"/>
          </p:cNvSpPr>
          <p:nvPr/>
        </p:nvSpPr>
        <p:spPr bwMode="auto">
          <a:xfrm>
            <a:off x="7844028" y="4581144"/>
            <a:ext cx="304800" cy="3048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6889" name="Rectangle 24"/>
          <p:cNvSpPr>
            <a:spLocks noChangeArrowheads="1"/>
          </p:cNvSpPr>
          <p:nvPr/>
        </p:nvSpPr>
        <p:spPr bwMode="auto">
          <a:xfrm>
            <a:off x="8529828" y="4581144"/>
            <a:ext cx="304800" cy="3048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cxnSp>
        <p:nvCxnSpPr>
          <p:cNvPr id="36890" name="AutoShape 25"/>
          <p:cNvCxnSpPr>
            <a:cxnSpLocks noChangeShapeType="1"/>
            <a:stCxn id="36871" idx="0"/>
            <a:endCxn id="36872" idx="4"/>
          </p:cNvCxnSpPr>
          <p:nvPr/>
        </p:nvCxnSpPr>
        <p:spPr bwMode="auto">
          <a:xfrm flipV="1">
            <a:off x="8339328" y="3752469"/>
            <a:ext cx="0" cy="2095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6891" name="AutoShape 26"/>
          <p:cNvCxnSpPr>
            <a:cxnSpLocks noChangeShapeType="1"/>
            <a:stCxn id="36873" idx="0"/>
            <a:endCxn id="36872" idx="3"/>
          </p:cNvCxnSpPr>
          <p:nvPr/>
        </p:nvCxnSpPr>
        <p:spPr bwMode="auto">
          <a:xfrm flipV="1">
            <a:off x="7424929" y="3696907"/>
            <a:ext cx="322263" cy="2651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6892" name="AutoShape 27"/>
          <p:cNvCxnSpPr>
            <a:cxnSpLocks noChangeShapeType="1"/>
            <a:stCxn id="36874" idx="0"/>
            <a:endCxn id="36872" idx="5"/>
          </p:cNvCxnSpPr>
          <p:nvPr/>
        </p:nvCxnSpPr>
        <p:spPr bwMode="auto">
          <a:xfrm flipH="1" flipV="1">
            <a:off x="8931466" y="3696907"/>
            <a:ext cx="322262" cy="2651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36893" name="Line 28"/>
          <p:cNvSpPr>
            <a:spLocks noChangeShapeType="1"/>
          </p:cNvSpPr>
          <p:nvPr/>
        </p:nvSpPr>
        <p:spPr bwMode="auto">
          <a:xfrm flipH="1" flipV="1">
            <a:off x="5977128" y="3742944"/>
            <a:ext cx="1524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94" name="Line 29"/>
          <p:cNvSpPr>
            <a:spLocks noChangeShapeType="1"/>
          </p:cNvSpPr>
          <p:nvPr/>
        </p:nvSpPr>
        <p:spPr bwMode="auto">
          <a:xfrm flipV="1">
            <a:off x="5367528" y="3742944"/>
            <a:ext cx="1524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95" name="Line 30"/>
          <p:cNvSpPr>
            <a:spLocks noChangeShapeType="1"/>
          </p:cNvSpPr>
          <p:nvPr/>
        </p:nvSpPr>
        <p:spPr bwMode="auto">
          <a:xfrm flipV="1">
            <a:off x="7996428" y="4352544"/>
            <a:ext cx="1524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96" name="Line 31"/>
          <p:cNvSpPr>
            <a:spLocks noChangeShapeType="1"/>
          </p:cNvSpPr>
          <p:nvPr/>
        </p:nvSpPr>
        <p:spPr bwMode="auto">
          <a:xfrm flipH="1" flipV="1">
            <a:off x="8529828" y="4352544"/>
            <a:ext cx="1524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532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ea typeface="新細明體" pitchFamily="18" charset="-120"/>
              </a:rPr>
              <a:t>Multi-Way Inorder Traversal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mtClean="0">
                <a:ea typeface="新細明體" pitchFamily="18" charset="-120"/>
              </a:rPr>
              <a:t>Extend the notion of inorder traversal from binary trees</a:t>
            </a:r>
            <a:r>
              <a:rPr lang="en-US" altLang="zh-TW" sz="2000">
                <a:ea typeface="新細明體" pitchFamily="18" charset="-120"/>
              </a:rPr>
              <a:t> </a:t>
            </a:r>
          </a:p>
          <a:p>
            <a:pPr lvl="1">
              <a:lnSpc>
                <a:spcPct val="90000"/>
              </a:lnSpc>
            </a:pPr>
            <a:r>
              <a:rPr lang="en-US" altLang="zh-TW" smtClean="0">
                <a:ea typeface="新細明體" pitchFamily="18" charset="-120"/>
              </a:rPr>
              <a:t>visit item (</a:t>
            </a:r>
            <a:r>
              <a:rPr lang="en-US" altLang="zh-TW" b="1" i="1" smtClean="0">
                <a:ea typeface="新細明體" pitchFamily="18" charset="-120"/>
              </a:rPr>
              <a:t>k</a:t>
            </a:r>
            <a:r>
              <a:rPr lang="en-US" altLang="zh-TW" b="1" i="1" baseline="-25000" smtClean="0">
                <a:ea typeface="新細明體" pitchFamily="18" charset="-120"/>
              </a:rPr>
              <a:t>i</a:t>
            </a:r>
            <a:r>
              <a:rPr lang="en-US" altLang="zh-TW" smtClean="0">
                <a:ea typeface="新細明體" pitchFamily="18" charset="-120"/>
              </a:rPr>
              <a:t>, </a:t>
            </a:r>
            <a:r>
              <a:rPr lang="en-US" altLang="zh-TW" b="1" i="1" smtClean="0">
                <a:ea typeface="新細明體" pitchFamily="18" charset="-120"/>
              </a:rPr>
              <a:t>o</a:t>
            </a:r>
            <a:r>
              <a:rPr lang="en-US" altLang="zh-TW" b="1" i="1" baseline="-25000" smtClean="0">
                <a:ea typeface="新細明體" pitchFamily="18" charset="-120"/>
              </a:rPr>
              <a:t>i</a:t>
            </a:r>
            <a:r>
              <a:rPr lang="en-US" altLang="zh-TW" smtClean="0">
                <a:ea typeface="新細明體" pitchFamily="18" charset="-120"/>
              </a:rPr>
              <a:t>) of node </a:t>
            </a:r>
            <a:r>
              <a:rPr lang="en-US" altLang="zh-TW" b="1" i="1" smtClean="0">
                <a:ea typeface="新細明體" pitchFamily="18" charset="-120"/>
              </a:rPr>
              <a:t>v</a:t>
            </a:r>
            <a:r>
              <a:rPr lang="en-US" altLang="zh-TW" smtClean="0">
                <a:ea typeface="新細明體" pitchFamily="18" charset="-120"/>
              </a:rPr>
              <a:t> between the recursive traversals of the subtrees of </a:t>
            </a:r>
            <a:r>
              <a:rPr lang="en-US" altLang="zh-TW" b="1" i="1" smtClean="0">
                <a:ea typeface="新細明體" pitchFamily="18" charset="-120"/>
              </a:rPr>
              <a:t>v</a:t>
            </a:r>
            <a:r>
              <a:rPr lang="en-US" altLang="zh-TW" smtClean="0">
                <a:ea typeface="新細明體" pitchFamily="18" charset="-120"/>
              </a:rPr>
              <a:t> rooted at children </a:t>
            </a:r>
            <a:r>
              <a:rPr lang="en-US" altLang="zh-TW" b="1" i="1" smtClean="0">
                <a:ea typeface="新細明體" pitchFamily="18" charset="-120"/>
              </a:rPr>
              <a:t>v</a:t>
            </a:r>
            <a:r>
              <a:rPr lang="en-US" altLang="zh-TW" b="1" i="1" baseline="-25000" smtClean="0">
                <a:ea typeface="新細明體" pitchFamily="18" charset="-120"/>
              </a:rPr>
              <a:t>i</a:t>
            </a:r>
            <a:r>
              <a:rPr lang="en-US" altLang="zh-TW" smtClean="0">
                <a:ea typeface="新細明體" pitchFamily="18" charset="-120"/>
              </a:rPr>
              <a:t> and </a:t>
            </a:r>
            <a:r>
              <a:rPr lang="en-US" altLang="zh-TW" b="1" i="1" smtClean="0">
                <a:ea typeface="新細明體" pitchFamily="18" charset="-120"/>
              </a:rPr>
              <a:t>v</a:t>
            </a:r>
            <a:r>
              <a:rPr lang="en-US" altLang="zh-TW" b="1" i="1" baseline="-25000" smtClean="0">
                <a:ea typeface="新細明體" pitchFamily="18" charset="-120"/>
              </a:rPr>
              <a:t>i</a:t>
            </a:r>
            <a:r>
              <a:rPr lang="en-US" altLang="zh-TW" b="1" i="1" smtClean="0">
                <a:latin typeface="Symbol" pitchFamily="18" charset="2"/>
                <a:ea typeface="新細明體" pitchFamily="18" charset="-120"/>
              </a:rPr>
              <a:t> </a:t>
            </a:r>
            <a:r>
              <a:rPr lang="en-US" altLang="zh-TW" baseline="-25000" smtClean="0">
                <a:latin typeface="Symbol" pitchFamily="18" charset="2"/>
                <a:ea typeface="新細明體" pitchFamily="18" charset="-120"/>
              </a:rPr>
              <a:t>+</a:t>
            </a:r>
            <a:r>
              <a:rPr lang="en-US" altLang="zh-TW" b="1" i="1" smtClean="0">
                <a:latin typeface="Symbol" pitchFamily="18" charset="2"/>
                <a:ea typeface="新細明體" pitchFamily="18" charset="-120"/>
              </a:rPr>
              <a:t> </a:t>
            </a:r>
            <a:r>
              <a:rPr lang="en-US" altLang="zh-TW" baseline="-25000" smtClean="0">
                <a:ea typeface="新細明體" pitchFamily="18" charset="-120"/>
              </a:rPr>
              <a:t>1</a:t>
            </a:r>
          </a:p>
          <a:p>
            <a:pPr>
              <a:lnSpc>
                <a:spcPct val="90000"/>
              </a:lnSpc>
            </a:pPr>
            <a:r>
              <a:rPr lang="en-US" altLang="zh-TW" smtClean="0">
                <a:ea typeface="新細明體" pitchFamily="18" charset="-120"/>
              </a:rPr>
              <a:t>Visits the keys in increasing order</a:t>
            </a:r>
          </a:p>
        </p:txBody>
      </p:sp>
      <p:sp>
        <p:nvSpPr>
          <p:cNvPr id="37890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A0F63F2-EF09-428A-970B-02867F4BC2C5}" type="slidenum">
              <a:rPr lang="en-US" altLang="zh-TW" smtClean="0">
                <a:latin typeface="Arial" charset="0"/>
              </a:rPr>
              <a:pPr/>
              <a:t>24</a:t>
            </a:fld>
            <a:endParaRPr lang="en-US" altLang="zh-TW" smtClean="0">
              <a:latin typeface="Arial" charset="0"/>
            </a:endParaRPr>
          </a:p>
        </p:txBody>
      </p:sp>
      <p:sp>
        <p:nvSpPr>
          <p:cNvPr id="2280452" name="Text Box 4"/>
          <p:cNvSpPr txBox="1">
            <a:spLocks noChangeArrowheads="1"/>
          </p:cNvSpPr>
          <p:nvPr/>
        </p:nvSpPr>
        <p:spPr bwMode="auto">
          <a:xfrm>
            <a:off x="7622536" y="5291851"/>
            <a:ext cx="393056" cy="338554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 sz="1600" b="1" dirty="0">
                <a:solidFill>
                  <a:srgbClr val="FF0000"/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15</a:t>
            </a:r>
          </a:p>
        </p:txBody>
      </p:sp>
      <p:sp>
        <p:nvSpPr>
          <p:cNvPr id="2280453" name="Text Box 5"/>
          <p:cNvSpPr txBox="1">
            <a:spLocks noChangeArrowheads="1"/>
          </p:cNvSpPr>
          <p:nvPr/>
        </p:nvSpPr>
        <p:spPr bwMode="auto">
          <a:xfrm>
            <a:off x="8712528" y="5308784"/>
            <a:ext cx="393056" cy="338554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 sz="1600" b="1" dirty="0">
                <a:solidFill>
                  <a:srgbClr val="FF0000"/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17</a:t>
            </a:r>
          </a:p>
        </p:txBody>
      </p:sp>
      <p:sp>
        <p:nvSpPr>
          <p:cNvPr id="37895" name="Oval 6"/>
          <p:cNvSpPr>
            <a:spLocks noChangeArrowheads="1"/>
          </p:cNvSpPr>
          <p:nvPr/>
        </p:nvSpPr>
        <p:spPr bwMode="auto">
          <a:xfrm>
            <a:off x="5031736" y="3750917"/>
            <a:ext cx="15240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TW" sz="2000">
                <a:solidFill>
                  <a:srgbClr val="FFFF00"/>
                </a:solidFill>
                <a:latin typeface="Tahoma" pitchFamily="34" charset="0"/>
              </a:rPr>
              <a:t>11    24</a:t>
            </a:r>
          </a:p>
        </p:txBody>
      </p:sp>
      <p:sp>
        <p:nvSpPr>
          <p:cNvPr id="37896" name="Oval 7"/>
          <p:cNvSpPr>
            <a:spLocks noChangeArrowheads="1"/>
          </p:cNvSpPr>
          <p:nvPr/>
        </p:nvSpPr>
        <p:spPr bwMode="auto">
          <a:xfrm>
            <a:off x="2593336" y="4360517"/>
            <a:ext cx="19812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TW" sz="2000">
                <a:solidFill>
                  <a:srgbClr val="FFFF00"/>
                </a:solidFill>
                <a:latin typeface="Tahoma" pitchFamily="34" charset="0"/>
              </a:rPr>
              <a:t>2   6   8</a:t>
            </a:r>
            <a:endParaRPr lang="en-US" altLang="zh-TW" sz="2400">
              <a:solidFill>
                <a:srgbClr val="FFFF00"/>
              </a:solidFill>
              <a:latin typeface="Tahoma" pitchFamily="34" charset="0"/>
            </a:endParaRPr>
          </a:p>
        </p:txBody>
      </p:sp>
      <p:sp>
        <p:nvSpPr>
          <p:cNvPr id="37897" name="Oval 8"/>
          <p:cNvSpPr>
            <a:spLocks noChangeArrowheads="1"/>
          </p:cNvSpPr>
          <p:nvPr/>
        </p:nvSpPr>
        <p:spPr bwMode="auto">
          <a:xfrm>
            <a:off x="5260336" y="4360517"/>
            <a:ext cx="10668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TW" sz="2000">
                <a:solidFill>
                  <a:srgbClr val="FFFF00"/>
                </a:solidFill>
                <a:latin typeface="Tahoma" pitchFamily="34" charset="0"/>
              </a:rPr>
              <a:t>15</a:t>
            </a:r>
          </a:p>
        </p:txBody>
      </p:sp>
      <p:sp>
        <p:nvSpPr>
          <p:cNvPr id="37898" name="Oval 9"/>
          <p:cNvSpPr>
            <a:spLocks noChangeArrowheads="1"/>
          </p:cNvSpPr>
          <p:nvPr/>
        </p:nvSpPr>
        <p:spPr bwMode="auto">
          <a:xfrm>
            <a:off x="7889236" y="4970117"/>
            <a:ext cx="9906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TW" sz="2000" dirty="0">
                <a:solidFill>
                  <a:srgbClr val="FFFF00"/>
                </a:solidFill>
                <a:latin typeface="Tahoma" pitchFamily="34" charset="0"/>
              </a:rPr>
              <a:t>30</a:t>
            </a:r>
            <a:endParaRPr lang="en-US" altLang="zh-TW" sz="2400" dirty="0">
              <a:solidFill>
                <a:srgbClr val="FFFF00"/>
              </a:solidFill>
              <a:latin typeface="Tahoma" pitchFamily="34" charset="0"/>
            </a:endParaRPr>
          </a:p>
        </p:txBody>
      </p:sp>
      <p:sp>
        <p:nvSpPr>
          <p:cNvPr id="37899" name="Oval 10"/>
          <p:cNvSpPr>
            <a:spLocks noChangeArrowheads="1"/>
          </p:cNvSpPr>
          <p:nvPr/>
        </p:nvSpPr>
        <p:spPr bwMode="auto">
          <a:xfrm>
            <a:off x="7546336" y="4360517"/>
            <a:ext cx="16764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TW" sz="2000" dirty="0">
                <a:solidFill>
                  <a:srgbClr val="FFFF00"/>
                </a:solidFill>
                <a:latin typeface="Tahoma" pitchFamily="34" charset="0"/>
              </a:rPr>
              <a:t>27    32</a:t>
            </a:r>
            <a:endParaRPr lang="en-US" altLang="zh-TW" sz="2400" dirty="0">
              <a:solidFill>
                <a:srgbClr val="FFFF00"/>
              </a:solidFill>
              <a:latin typeface="Tahoma" pitchFamily="34" charset="0"/>
            </a:endParaRPr>
          </a:p>
        </p:txBody>
      </p:sp>
      <p:sp>
        <p:nvSpPr>
          <p:cNvPr id="37900" name="Rectangle 11"/>
          <p:cNvSpPr>
            <a:spLocks noChangeArrowheads="1"/>
          </p:cNvSpPr>
          <p:nvPr/>
        </p:nvSpPr>
        <p:spPr bwMode="auto">
          <a:xfrm>
            <a:off x="7317736" y="4970117"/>
            <a:ext cx="304800" cy="3048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7901" name="Rectangle 12"/>
          <p:cNvSpPr>
            <a:spLocks noChangeArrowheads="1"/>
          </p:cNvSpPr>
          <p:nvPr/>
        </p:nvSpPr>
        <p:spPr bwMode="auto">
          <a:xfrm>
            <a:off x="9146536" y="4970117"/>
            <a:ext cx="304800" cy="3048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7902" name="Rectangle 13"/>
          <p:cNvSpPr>
            <a:spLocks noChangeArrowheads="1"/>
          </p:cNvSpPr>
          <p:nvPr/>
        </p:nvSpPr>
        <p:spPr bwMode="auto">
          <a:xfrm>
            <a:off x="5260336" y="4970117"/>
            <a:ext cx="304800" cy="3048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7903" name="Rectangle 14"/>
          <p:cNvSpPr>
            <a:spLocks noChangeArrowheads="1"/>
          </p:cNvSpPr>
          <p:nvPr/>
        </p:nvSpPr>
        <p:spPr bwMode="auto">
          <a:xfrm>
            <a:off x="6022336" y="4970117"/>
            <a:ext cx="304800" cy="3048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7904" name="Rectangle 15"/>
          <p:cNvSpPr>
            <a:spLocks noChangeArrowheads="1"/>
          </p:cNvSpPr>
          <p:nvPr/>
        </p:nvSpPr>
        <p:spPr bwMode="auto">
          <a:xfrm>
            <a:off x="2517136" y="4970117"/>
            <a:ext cx="304800" cy="3048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7905" name="Rectangle 16"/>
          <p:cNvSpPr>
            <a:spLocks noChangeArrowheads="1"/>
          </p:cNvSpPr>
          <p:nvPr/>
        </p:nvSpPr>
        <p:spPr bwMode="auto">
          <a:xfrm>
            <a:off x="3126736" y="4970117"/>
            <a:ext cx="304800" cy="3048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7906" name="Rectangle 17"/>
          <p:cNvSpPr>
            <a:spLocks noChangeArrowheads="1"/>
          </p:cNvSpPr>
          <p:nvPr/>
        </p:nvSpPr>
        <p:spPr bwMode="auto">
          <a:xfrm>
            <a:off x="3736336" y="4970117"/>
            <a:ext cx="304800" cy="3048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7907" name="Rectangle 18"/>
          <p:cNvSpPr>
            <a:spLocks noChangeArrowheads="1"/>
          </p:cNvSpPr>
          <p:nvPr/>
        </p:nvSpPr>
        <p:spPr bwMode="auto">
          <a:xfrm>
            <a:off x="4345936" y="4970117"/>
            <a:ext cx="304800" cy="3048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cxnSp>
        <p:nvCxnSpPr>
          <p:cNvPr id="37908" name="AutoShape 19"/>
          <p:cNvCxnSpPr>
            <a:cxnSpLocks noChangeShapeType="1"/>
            <a:stCxn id="37895" idx="3"/>
            <a:endCxn id="37896" idx="0"/>
          </p:cNvCxnSpPr>
          <p:nvPr/>
        </p:nvCxnSpPr>
        <p:spPr bwMode="auto">
          <a:xfrm flipH="1">
            <a:off x="3583936" y="4085880"/>
            <a:ext cx="1671638" cy="2651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7909" name="AutoShape 20"/>
          <p:cNvCxnSpPr>
            <a:cxnSpLocks noChangeShapeType="1"/>
            <a:stCxn id="37895" idx="4"/>
            <a:endCxn id="37897" idx="0"/>
          </p:cNvCxnSpPr>
          <p:nvPr/>
        </p:nvCxnSpPr>
        <p:spPr bwMode="auto">
          <a:xfrm>
            <a:off x="5793736" y="4141442"/>
            <a:ext cx="0" cy="2095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7910" name="AutoShape 21"/>
          <p:cNvCxnSpPr>
            <a:cxnSpLocks noChangeShapeType="1"/>
            <a:stCxn id="37895" idx="5"/>
            <a:endCxn id="37899" idx="0"/>
          </p:cNvCxnSpPr>
          <p:nvPr/>
        </p:nvCxnSpPr>
        <p:spPr bwMode="auto">
          <a:xfrm>
            <a:off x="6331900" y="4085880"/>
            <a:ext cx="2052637" cy="2651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7911" name="AutoShape 22"/>
          <p:cNvCxnSpPr>
            <a:cxnSpLocks noChangeShapeType="1"/>
            <a:stCxn id="37896" idx="3"/>
            <a:endCxn id="37904" idx="0"/>
          </p:cNvCxnSpPr>
          <p:nvPr/>
        </p:nvCxnSpPr>
        <p:spPr bwMode="auto">
          <a:xfrm flipH="1">
            <a:off x="2669537" y="4695480"/>
            <a:ext cx="214313" cy="2651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7912" name="AutoShape 23"/>
          <p:cNvCxnSpPr>
            <a:cxnSpLocks noChangeShapeType="1"/>
            <a:stCxn id="37896" idx="5"/>
            <a:endCxn id="37907" idx="0"/>
          </p:cNvCxnSpPr>
          <p:nvPr/>
        </p:nvCxnSpPr>
        <p:spPr bwMode="auto">
          <a:xfrm>
            <a:off x="4284024" y="4695480"/>
            <a:ext cx="214312" cy="2651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37913" name="Line 24"/>
          <p:cNvSpPr>
            <a:spLocks noChangeShapeType="1"/>
          </p:cNvSpPr>
          <p:nvPr/>
        </p:nvSpPr>
        <p:spPr bwMode="auto">
          <a:xfrm flipV="1">
            <a:off x="3279136" y="4741517"/>
            <a:ext cx="762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914" name="Line 25"/>
          <p:cNvSpPr>
            <a:spLocks noChangeShapeType="1"/>
          </p:cNvSpPr>
          <p:nvPr/>
        </p:nvSpPr>
        <p:spPr bwMode="auto">
          <a:xfrm flipH="1" flipV="1">
            <a:off x="3812536" y="4741517"/>
            <a:ext cx="762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915" name="Rectangle 26"/>
          <p:cNvSpPr>
            <a:spLocks noChangeArrowheads="1"/>
          </p:cNvSpPr>
          <p:nvPr/>
        </p:nvSpPr>
        <p:spPr bwMode="auto">
          <a:xfrm>
            <a:off x="7889236" y="5579717"/>
            <a:ext cx="304800" cy="3048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7916" name="Rectangle 27"/>
          <p:cNvSpPr>
            <a:spLocks noChangeArrowheads="1"/>
          </p:cNvSpPr>
          <p:nvPr/>
        </p:nvSpPr>
        <p:spPr bwMode="auto">
          <a:xfrm>
            <a:off x="8575036" y="5579717"/>
            <a:ext cx="304800" cy="3048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cxnSp>
        <p:nvCxnSpPr>
          <p:cNvPr id="37917" name="AutoShape 28"/>
          <p:cNvCxnSpPr>
            <a:cxnSpLocks noChangeShapeType="1"/>
            <a:stCxn id="37898" idx="0"/>
            <a:endCxn id="37899" idx="4"/>
          </p:cNvCxnSpPr>
          <p:nvPr/>
        </p:nvCxnSpPr>
        <p:spPr bwMode="auto">
          <a:xfrm flipV="1">
            <a:off x="8384536" y="4751042"/>
            <a:ext cx="0" cy="2095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7918" name="AutoShape 29"/>
          <p:cNvCxnSpPr>
            <a:cxnSpLocks noChangeShapeType="1"/>
            <a:stCxn id="37900" idx="0"/>
            <a:endCxn id="37899" idx="3"/>
          </p:cNvCxnSpPr>
          <p:nvPr/>
        </p:nvCxnSpPr>
        <p:spPr bwMode="auto">
          <a:xfrm flipV="1">
            <a:off x="7470137" y="4695480"/>
            <a:ext cx="322263" cy="2651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7919" name="AutoShape 30"/>
          <p:cNvCxnSpPr>
            <a:cxnSpLocks noChangeShapeType="1"/>
            <a:stCxn id="37901" idx="0"/>
            <a:endCxn id="37899" idx="5"/>
          </p:cNvCxnSpPr>
          <p:nvPr/>
        </p:nvCxnSpPr>
        <p:spPr bwMode="auto">
          <a:xfrm flipH="1" flipV="1">
            <a:off x="8976674" y="4695480"/>
            <a:ext cx="322262" cy="2651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37920" name="Line 31"/>
          <p:cNvSpPr>
            <a:spLocks noChangeShapeType="1"/>
          </p:cNvSpPr>
          <p:nvPr/>
        </p:nvSpPr>
        <p:spPr bwMode="auto">
          <a:xfrm flipH="1" flipV="1">
            <a:off x="6022336" y="4741517"/>
            <a:ext cx="1524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921" name="Line 32"/>
          <p:cNvSpPr>
            <a:spLocks noChangeShapeType="1"/>
          </p:cNvSpPr>
          <p:nvPr/>
        </p:nvSpPr>
        <p:spPr bwMode="auto">
          <a:xfrm flipV="1">
            <a:off x="5412736" y="4741517"/>
            <a:ext cx="1524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922" name="Line 33"/>
          <p:cNvSpPr>
            <a:spLocks noChangeShapeType="1"/>
          </p:cNvSpPr>
          <p:nvPr/>
        </p:nvSpPr>
        <p:spPr bwMode="auto">
          <a:xfrm flipV="1">
            <a:off x="8041636" y="5351117"/>
            <a:ext cx="1524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923" name="Line 34"/>
          <p:cNvSpPr>
            <a:spLocks noChangeShapeType="1"/>
          </p:cNvSpPr>
          <p:nvPr/>
        </p:nvSpPr>
        <p:spPr bwMode="auto">
          <a:xfrm flipH="1" flipV="1">
            <a:off x="8575036" y="5351117"/>
            <a:ext cx="1524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80483" name="Text Box 35"/>
          <p:cNvSpPr txBox="1">
            <a:spLocks noChangeArrowheads="1"/>
          </p:cNvSpPr>
          <p:nvPr/>
        </p:nvSpPr>
        <p:spPr bwMode="auto">
          <a:xfrm>
            <a:off x="2527488" y="5274917"/>
            <a:ext cx="288861" cy="338554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 sz="1600" b="1">
                <a:solidFill>
                  <a:srgbClr val="FF0000"/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1</a:t>
            </a:r>
          </a:p>
        </p:txBody>
      </p:sp>
      <p:sp>
        <p:nvSpPr>
          <p:cNvPr id="2280484" name="Text Box 36"/>
          <p:cNvSpPr txBox="1">
            <a:spLocks noChangeArrowheads="1"/>
          </p:cNvSpPr>
          <p:nvPr/>
        </p:nvSpPr>
        <p:spPr bwMode="auto">
          <a:xfrm>
            <a:off x="3137088" y="5274917"/>
            <a:ext cx="288861" cy="338554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 sz="1600" b="1">
                <a:solidFill>
                  <a:srgbClr val="FF0000"/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3</a:t>
            </a:r>
          </a:p>
        </p:txBody>
      </p:sp>
      <p:sp>
        <p:nvSpPr>
          <p:cNvPr id="2280485" name="Text Box 37"/>
          <p:cNvSpPr txBox="1">
            <a:spLocks noChangeArrowheads="1"/>
          </p:cNvSpPr>
          <p:nvPr/>
        </p:nvSpPr>
        <p:spPr bwMode="auto">
          <a:xfrm>
            <a:off x="3746688" y="5274917"/>
            <a:ext cx="288861" cy="338554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 sz="1600" b="1">
                <a:solidFill>
                  <a:srgbClr val="FF0000"/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5</a:t>
            </a:r>
          </a:p>
        </p:txBody>
      </p:sp>
      <p:sp>
        <p:nvSpPr>
          <p:cNvPr id="2280486" name="Text Box 38"/>
          <p:cNvSpPr txBox="1">
            <a:spLocks noChangeArrowheads="1"/>
          </p:cNvSpPr>
          <p:nvPr/>
        </p:nvSpPr>
        <p:spPr bwMode="auto">
          <a:xfrm>
            <a:off x="4356288" y="5274917"/>
            <a:ext cx="288861" cy="338554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 sz="1600" b="1">
                <a:solidFill>
                  <a:srgbClr val="FF0000"/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7</a:t>
            </a:r>
          </a:p>
        </p:txBody>
      </p:sp>
      <p:sp>
        <p:nvSpPr>
          <p:cNvPr id="2280487" name="Text Box 39"/>
          <p:cNvSpPr txBox="1">
            <a:spLocks noChangeArrowheads="1"/>
          </p:cNvSpPr>
          <p:nvPr/>
        </p:nvSpPr>
        <p:spPr bwMode="auto">
          <a:xfrm>
            <a:off x="5270688" y="5274917"/>
            <a:ext cx="288861" cy="338554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 sz="1600" b="1">
                <a:solidFill>
                  <a:srgbClr val="FF0000"/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9</a:t>
            </a:r>
          </a:p>
        </p:txBody>
      </p:sp>
      <p:sp>
        <p:nvSpPr>
          <p:cNvPr id="2280488" name="Text Box 40"/>
          <p:cNvSpPr txBox="1">
            <a:spLocks noChangeArrowheads="1"/>
          </p:cNvSpPr>
          <p:nvPr/>
        </p:nvSpPr>
        <p:spPr bwMode="auto">
          <a:xfrm>
            <a:off x="5981384" y="5274917"/>
            <a:ext cx="393056" cy="338554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 sz="1600" b="1">
                <a:solidFill>
                  <a:srgbClr val="FF0000"/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11</a:t>
            </a:r>
          </a:p>
        </p:txBody>
      </p:sp>
      <p:sp>
        <p:nvSpPr>
          <p:cNvPr id="2280489" name="Text Box 41"/>
          <p:cNvSpPr txBox="1">
            <a:spLocks noChangeArrowheads="1"/>
          </p:cNvSpPr>
          <p:nvPr/>
        </p:nvSpPr>
        <p:spPr bwMode="auto">
          <a:xfrm>
            <a:off x="7276784" y="5274917"/>
            <a:ext cx="393056" cy="338554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 sz="1600" b="1">
                <a:solidFill>
                  <a:srgbClr val="FF0000"/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13</a:t>
            </a:r>
          </a:p>
        </p:txBody>
      </p:sp>
      <p:sp>
        <p:nvSpPr>
          <p:cNvPr id="2280490" name="Text Box 42"/>
          <p:cNvSpPr txBox="1">
            <a:spLocks noChangeArrowheads="1"/>
          </p:cNvSpPr>
          <p:nvPr/>
        </p:nvSpPr>
        <p:spPr bwMode="auto">
          <a:xfrm>
            <a:off x="9105584" y="5274917"/>
            <a:ext cx="393056" cy="338554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 sz="1600" b="1">
                <a:solidFill>
                  <a:srgbClr val="FF0000"/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19</a:t>
            </a:r>
          </a:p>
        </p:txBody>
      </p:sp>
      <p:sp>
        <p:nvSpPr>
          <p:cNvPr id="2280491" name="Text Box 43"/>
          <p:cNvSpPr txBox="1">
            <a:spLocks noChangeArrowheads="1"/>
          </p:cNvSpPr>
          <p:nvPr/>
        </p:nvSpPr>
        <p:spPr bwMode="auto">
          <a:xfrm>
            <a:off x="2984688" y="4660555"/>
            <a:ext cx="288861" cy="338554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 sz="1600" b="1">
                <a:solidFill>
                  <a:srgbClr val="FF0000"/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2</a:t>
            </a:r>
          </a:p>
        </p:txBody>
      </p:sp>
      <p:sp>
        <p:nvSpPr>
          <p:cNvPr id="2280492" name="Text Box 44"/>
          <p:cNvSpPr txBox="1">
            <a:spLocks noChangeArrowheads="1"/>
          </p:cNvSpPr>
          <p:nvPr/>
        </p:nvSpPr>
        <p:spPr bwMode="auto">
          <a:xfrm>
            <a:off x="3441888" y="4660555"/>
            <a:ext cx="288861" cy="338554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 sz="1600" b="1">
                <a:solidFill>
                  <a:srgbClr val="FF0000"/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4</a:t>
            </a:r>
          </a:p>
        </p:txBody>
      </p:sp>
      <p:sp>
        <p:nvSpPr>
          <p:cNvPr id="2280493" name="Text Box 45"/>
          <p:cNvSpPr txBox="1">
            <a:spLocks noChangeArrowheads="1"/>
          </p:cNvSpPr>
          <p:nvPr/>
        </p:nvSpPr>
        <p:spPr bwMode="auto">
          <a:xfrm>
            <a:off x="3899088" y="4660555"/>
            <a:ext cx="288861" cy="338554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 sz="1600" b="1">
                <a:solidFill>
                  <a:srgbClr val="FF0000"/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6</a:t>
            </a:r>
          </a:p>
        </p:txBody>
      </p:sp>
      <p:sp>
        <p:nvSpPr>
          <p:cNvPr id="2280494" name="Text Box 46"/>
          <p:cNvSpPr txBox="1">
            <a:spLocks noChangeArrowheads="1"/>
          </p:cNvSpPr>
          <p:nvPr/>
        </p:nvSpPr>
        <p:spPr bwMode="auto">
          <a:xfrm>
            <a:off x="7719696" y="4660555"/>
            <a:ext cx="393056" cy="338554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 sz="1600" b="1">
                <a:solidFill>
                  <a:srgbClr val="FF0000"/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14</a:t>
            </a:r>
          </a:p>
        </p:txBody>
      </p:sp>
      <p:sp>
        <p:nvSpPr>
          <p:cNvPr id="2280495" name="Text Box 47"/>
          <p:cNvSpPr txBox="1">
            <a:spLocks noChangeArrowheads="1"/>
          </p:cNvSpPr>
          <p:nvPr/>
        </p:nvSpPr>
        <p:spPr bwMode="auto">
          <a:xfrm>
            <a:off x="8634096" y="4660555"/>
            <a:ext cx="393056" cy="338554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 sz="1600" b="1">
                <a:solidFill>
                  <a:srgbClr val="FF0000"/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18</a:t>
            </a:r>
          </a:p>
        </p:txBody>
      </p:sp>
      <p:sp>
        <p:nvSpPr>
          <p:cNvPr id="2280496" name="Text Box 48"/>
          <p:cNvSpPr txBox="1">
            <a:spLocks noChangeArrowheads="1"/>
          </p:cNvSpPr>
          <p:nvPr/>
        </p:nvSpPr>
        <p:spPr bwMode="auto">
          <a:xfrm>
            <a:off x="5189725" y="4050955"/>
            <a:ext cx="288861" cy="338554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 sz="1600" b="1">
                <a:solidFill>
                  <a:srgbClr val="FF0000"/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8</a:t>
            </a:r>
          </a:p>
        </p:txBody>
      </p:sp>
      <p:sp>
        <p:nvSpPr>
          <p:cNvPr id="2280497" name="Text Box 49"/>
          <p:cNvSpPr txBox="1">
            <a:spLocks noChangeArrowheads="1"/>
          </p:cNvSpPr>
          <p:nvPr/>
        </p:nvSpPr>
        <p:spPr bwMode="auto">
          <a:xfrm>
            <a:off x="6043296" y="4050955"/>
            <a:ext cx="393056" cy="338554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 sz="1600" b="1">
                <a:solidFill>
                  <a:srgbClr val="FF0000"/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12</a:t>
            </a:r>
          </a:p>
        </p:txBody>
      </p:sp>
      <p:sp>
        <p:nvSpPr>
          <p:cNvPr id="2280498" name="Text Box 50"/>
          <p:cNvSpPr txBox="1">
            <a:spLocks noChangeArrowheads="1"/>
          </p:cNvSpPr>
          <p:nvPr/>
        </p:nvSpPr>
        <p:spPr bwMode="auto">
          <a:xfrm>
            <a:off x="5586096" y="4708180"/>
            <a:ext cx="393056" cy="338554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 sz="1600" b="1">
                <a:solidFill>
                  <a:srgbClr val="FF0000"/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10</a:t>
            </a:r>
          </a:p>
        </p:txBody>
      </p:sp>
      <p:sp>
        <p:nvSpPr>
          <p:cNvPr id="2280499" name="Text Box 51"/>
          <p:cNvSpPr txBox="1">
            <a:spLocks noChangeArrowheads="1"/>
          </p:cNvSpPr>
          <p:nvPr/>
        </p:nvSpPr>
        <p:spPr bwMode="auto">
          <a:xfrm>
            <a:off x="8258180" y="5308784"/>
            <a:ext cx="393056" cy="338554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 sz="1600" b="1">
                <a:solidFill>
                  <a:srgbClr val="FF0000"/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2374247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280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0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280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28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0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280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280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0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2280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2280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0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2280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2280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0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2280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2280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0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2280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0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2280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0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2" dur="500"/>
                                        <p:tgtEl>
                                          <p:spTgt spid="2280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0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7" dur="500"/>
                                        <p:tgtEl>
                                          <p:spTgt spid="2280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0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2" dur="500"/>
                                        <p:tgtEl>
                                          <p:spTgt spid="2280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0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7" dur="500"/>
                                        <p:tgtEl>
                                          <p:spTgt spid="2280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0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2" dur="500"/>
                                        <p:tgtEl>
                                          <p:spTgt spid="2280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0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7" dur="500"/>
                                        <p:tgtEl>
                                          <p:spTgt spid="2280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80452" grpId="0"/>
      <p:bldP spid="2280453" grpId="0"/>
      <p:bldP spid="2280483" grpId="0"/>
      <p:bldP spid="2280484" grpId="0"/>
      <p:bldP spid="2280485" grpId="0"/>
      <p:bldP spid="2280486" grpId="0"/>
      <p:bldP spid="2280487" grpId="0"/>
      <p:bldP spid="2280488" grpId="0"/>
      <p:bldP spid="2280489" grpId="0"/>
      <p:bldP spid="2280490" grpId="0"/>
      <p:bldP spid="2280491" grpId="0"/>
      <p:bldP spid="2280492" grpId="0"/>
      <p:bldP spid="2280493" grpId="0"/>
      <p:bldP spid="2280494" grpId="0"/>
      <p:bldP spid="2280495" grpId="0"/>
      <p:bldP spid="2280496" grpId="0"/>
      <p:bldP spid="2280497" grpId="0"/>
      <p:bldP spid="2280498" grpId="0"/>
      <p:bldP spid="228049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ea typeface="新細明體" pitchFamily="18" charset="-120"/>
              </a:rPr>
              <a:t>Multi-Way Searching</a:t>
            </a:r>
          </a:p>
        </p:txBody>
      </p:sp>
      <p:sp>
        <p:nvSpPr>
          <p:cNvPr id="3891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mtClean="0">
                <a:ea typeface="新細明體" pitchFamily="18" charset="-120"/>
              </a:rPr>
              <a:t>Similar to search in a binary search tree</a:t>
            </a:r>
          </a:p>
          <a:p>
            <a:pPr>
              <a:lnSpc>
                <a:spcPct val="90000"/>
              </a:lnSpc>
            </a:pPr>
            <a:r>
              <a:rPr lang="en-US" altLang="zh-TW" smtClean="0">
                <a:ea typeface="新細明體" pitchFamily="18" charset="-120"/>
              </a:rPr>
              <a:t>Each internal node with children </a:t>
            </a:r>
            <a:r>
              <a:rPr lang="en-US" altLang="zh-TW" b="1" i="1" smtClean="0">
                <a:ea typeface="新細明體" pitchFamily="18" charset="-120"/>
              </a:rPr>
              <a:t>v</a:t>
            </a:r>
            <a:r>
              <a:rPr lang="en-US" altLang="zh-TW" baseline="-25000" smtClean="0">
                <a:ea typeface="新細明體" pitchFamily="18" charset="-120"/>
              </a:rPr>
              <a:t>1 </a:t>
            </a:r>
            <a:r>
              <a:rPr lang="en-US" altLang="zh-TW" b="1" i="1" smtClean="0">
                <a:ea typeface="新細明體" pitchFamily="18" charset="-120"/>
              </a:rPr>
              <a:t>v</a:t>
            </a:r>
            <a:r>
              <a:rPr lang="en-US" altLang="zh-TW" baseline="-25000" smtClean="0">
                <a:ea typeface="新細明體" pitchFamily="18" charset="-120"/>
              </a:rPr>
              <a:t>2</a:t>
            </a:r>
            <a:r>
              <a:rPr lang="en-US" altLang="zh-TW" smtClean="0">
                <a:ea typeface="新細明體" pitchFamily="18" charset="-120"/>
              </a:rPr>
              <a:t> … </a:t>
            </a:r>
            <a:r>
              <a:rPr lang="en-US" altLang="zh-TW" b="1" i="1" smtClean="0">
                <a:ea typeface="新細明體" pitchFamily="18" charset="-120"/>
              </a:rPr>
              <a:t>v</a:t>
            </a:r>
            <a:r>
              <a:rPr lang="en-US" altLang="zh-TW" b="1" i="1" baseline="-25000" smtClean="0">
                <a:ea typeface="新細明體" pitchFamily="18" charset="-120"/>
              </a:rPr>
              <a:t>d</a:t>
            </a:r>
            <a:r>
              <a:rPr lang="en-US" altLang="zh-TW" smtClean="0">
                <a:ea typeface="新細明體" pitchFamily="18" charset="-120"/>
              </a:rPr>
              <a:t> and keys </a:t>
            </a:r>
            <a:r>
              <a:rPr lang="en-US" altLang="zh-TW" b="1" i="1" smtClean="0">
                <a:ea typeface="新細明體" pitchFamily="18" charset="-120"/>
              </a:rPr>
              <a:t>k</a:t>
            </a:r>
            <a:r>
              <a:rPr lang="en-US" altLang="zh-TW" baseline="-25000" smtClean="0">
                <a:ea typeface="新細明體" pitchFamily="18" charset="-120"/>
              </a:rPr>
              <a:t>1 </a:t>
            </a:r>
            <a:r>
              <a:rPr lang="en-US" altLang="zh-TW" b="1" i="1" smtClean="0">
                <a:ea typeface="新細明體" pitchFamily="18" charset="-120"/>
              </a:rPr>
              <a:t>k</a:t>
            </a:r>
            <a:r>
              <a:rPr lang="en-US" altLang="zh-TW" baseline="-25000" smtClean="0">
                <a:ea typeface="新細明體" pitchFamily="18" charset="-120"/>
              </a:rPr>
              <a:t>2</a:t>
            </a:r>
            <a:r>
              <a:rPr lang="en-US" altLang="zh-TW" smtClean="0">
                <a:ea typeface="新細明體" pitchFamily="18" charset="-120"/>
              </a:rPr>
              <a:t> … </a:t>
            </a:r>
            <a:r>
              <a:rPr lang="en-US" altLang="zh-TW" b="1" i="1" smtClean="0">
                <a:ea typeface="新細明體" pitchFamily="18" charset="-120"/>
              </a:rPr>
              <a:t>k</a:t>
            </a:r>
            <a:r>
              <a:rPr lang="en-US" altLang="zh-TW" b="1" i="1" baseline="-25000" smtClean="0">
                <a:ea typeface="新細明體" pitchFamily="18" charset="-120"/>
              </a:rPr>
              <a:t>d</a:t>
            </a:r>
            <a:r>
              <a:rPr lang="en-US" altLang="zh-TW" baseline="-25000" smtClean="0">
                <a:latin typeface="Symbol" pitchFamily="18" charset="2"/>
                <a:ea typeface="新細明體" pitchFamily="18" charset="-120"/>
              </a:rPr>
              <a:t>-</a:t>
            </a:r>
            <a:r>
              <a:rPr lang="en-US" altLang="zh-TW" baseline="-25000" smtClean="0">
                <a:ea typeface="新細明體" pitchFamily="18" charset="-120"/>
              </a:rPr>
              <a:t>1</a:t>
            </a:r>
            <a:endParaRPr lang="en-US" altLang="zh-TW" smtClean="0">
              <a:ea typeface="新細明體" pitchFamily="18" charset="-120"/>
            </a:endParaRPr>
          </a:p>
          <a:p>
            <a:pPr lvl="1">
              <a:lnSpc>
                <a:spcPct val="90000"/>
              </a:lnSpc>
            </a:pPr>
            <a:r>
              <a:rPr lang="en-US" altLang="zh-TW" b="1" i="1" smtClean="0">
                <a:ea typeface="新細明體" pitchFamily="18" charset="-120"/>
              </a:rPr>
              <a:t>k</a:t>
            </a:r>
            <a:r>
              <a:rPr lang="en-US" altLang="zh-TW" smtClean="0">
                <a:ea typeface="新細明體" pitchFamily="18" charset="-120"/>
              </a:rPr>
              <a:t> </a:t>
            </a:r>
            <a:r>
              <a:rPr lang="en-US" altLang="zh-TW" smtClean="0">
                <a:latin typeface="Symbol" pitchFamily="18" charset="2"/>
                <a:ea typeface="新細明體" pitchFamily="18" charset="-120"/>
              </a:rPr>
              <a:t>=</a:t>
            </a:r>
            <a:r>
              <a:rPr lang="en-US" altLang="zh-TW" smtClean="0">
                <a:ea typeface="新細明體" pitchFamily="18" charset="-120"/>
              </a:rPr>
              <a:t> </a:t>
            </a:r>
            <a:r>
              <a:rPr lang="en-US" altLang="zh-TW" b="1" i="1" smtClean="0">
                <a:ea typeface="新細明體" pitchFamily="18" charset="-120"/>
              </a:rPr>
              <a:t>k</a:t>
            </a:r>
            <a:r>
              <a:rPr lang="en-US" altLang="zh-TW" b="1" i="1" baseline="-25000" smtClean="0">
                <a:ea typeface="新細明體" pitchFamily="18" charset="-120"/>
              </a:rPr>
              <a:t>i</a:t>
            </a:r>
            <a:r>
              <a:rPr lang="en-US" altLang="zh-TW" smtClean="0">
                <a:ea typeface="新細明體" pitchFamily="18" charset="-120"/>
              </a:rPr>
              <a:t> (</a:t>
            </a:r>
            <a:r>
              <a:rPr lang="en-US" altLang="zh-TW" b="1" i="1" smtClean="0">
                <a:ea typeface="新細明體" pitchFamily="18" charset="-120"/>
              </a:rPr>
              <a:t>i</a:t>
            </a:r>
            <a:r>
              <a:rPr lang="en-US" altLang="zh-TW" smtClean="0">
                <a:ea typeface="新細明體" pitchFamily="18" charset="-120"/>
              </a:rPr>
              <a:t> = 1, …, </a:t>
            </a:r>
            <a:r>
              <a:rPr lang="en-US" altLang="zh-TW" b="1" i="1" smtClean="0">
                <a:ea typeface="新細明體" pitchFamily="18" charset="-120"/>
              </a:rPr>
              <a:t>d</a:t>
            </a:r>
            <a:r>
              <a:rPr lang="en-US" altLang="zh-TW" smtClean="0">
                <a:latin typeface="Symbol" pitchFamily="18" charset="2"/>
                <a:ea typeface="新細明體" pitchFamily="18" charset="-120"/>
              </a:rPr>
              <a:t> - </a:t>
            </a:r>
            <a:r>
              <a:rPr lang="en-US" altLang="zh-TW" smtClean="0">
                <a:ea typeface="新細明體" pitchFamily="18" charset="-120"/>
              </a:rPr>
              <a:t>1): terminates successfully</a:t>
            </a:r>
            <a:endParaRPr lang="en-US" altLang="zh-TW" b="1" i="1" smtClean="0">
              <a:ea typeface="新細明體" pitchFamily="18" charset="-120"/>
            </a:endParaRPr>
          </a:p>
          <a:p>
            <a:pPr lvl="1">
              <a:lnSpc>
                <a:spcPct val="90000"/>
              </a:lnSpc>
            </a:pPr>
            <a:r>
              <a:rPr lang="en-US" altLang="zh-TW" b="1" i="1" smtClean="0">
                <a:ea typeface="新細明體" pitchFamily="18" charset="-120"/>
              </a:rPr>
              <a:t>k</a:t>
            </a:r>
            <a:r>
              <a:rPr lang="en-US" altLang="zh-TW" smtClean="0">
                <a:ea typeface="新細明體" pitchFamily="18" charset="-120"/>
              </a:rPr>
              <a:t> </a:t>
            </a:r>
            <a:r>
              <a:rPr lang="en-US" altLang="zh-TW" smtClean="0">
                <a:latin typeface="Symbol" pitchFamily="18" charset="2"/>
                <a:ea typeface="新細明體" pitchFamily="18" charset="-120"/>
              </a:rPr>
              <a:t>&lt;</a:t>
            </a:r>
            <a:r>
              <a:rPr lang="en-US" altLang="zh-TW" smtClean="0">
                <a:ea typeface="新細明體" pitchFamily="18" charset="-120"/>
              </a:rPr>
              <a:t> </a:t>
            </a:r>
            <a:r>
              <a:rPr lang="en-US" altLang="zh-TW" b="1" i="1" smtClean="0">
                <a:ea typeface="新細明體" pitchFamily="18" charset="-120"/>
              </a:rPr>
              <a:t>k</a:t>
            </a:r>
            <a:r>
              <a:rPr lang="en-US" altLang="zh-TW" baseline="-25000" smtClean="0">
                <a:ea typeface="新細明體" pitchFamily="18" charset="-120"/>
              </a:rPr>
              <a:t>1</a:t>
            </a:r>
            <a:r>
              <a:rPr lang="en-US" altLang="zh-TW" smtClean="0">
                <a:ea typeface="新細明體" pitchFamily="18" charset="-120"/>
              </a:rPr>
              <a:t>: continues the search in child </a:t>
            </a:r>
            <a:r>
              <a:rPr lang="en-US" altLang="zh-TW" b="1" i="1" smtClean="0">
                <a:ea typeface="新細明體" pitchFamily="18" charset="-120"/>
              </a:rPr>
              <a:t>v</a:t>
            </a:r>
            <a:r>
              <a:rPr lang="en-US" altLang="zh-TW" baseline="-25000" smtClean="0">
                <a:ea typeface="新細明體" pitchFamily="18" charset="-120"/>
              </a:rPr>
              <a:t>1</a:t>
            </a:r>
          </a:p>
          <a:p>
            <a:pPr lvl="1">
              <a:lnSpc>
                <a:spcPct val="90000"/>
              </a:lnSpc>
            </a:pPr>
            <a:r>
              <a:rPr lang="en-US" altLang="zh-TW" b="1" i="1" smtClean="0">
                <a:ea typeface="新細明體" pitchFamily="18" charset="-120"/>
              </a:rPr>
              <a:t>k</a:t>
            </a:r>
            <a:r>
              <a:rPr lang="en-US" altLang="zh-TW" b="1" i="1" baseline="-25000" smtClean="0">
                <a:ea typeface="新細明體" pitchFamily="18" charset="-120"/>
              </a:rPr>
              <a:t>i</a:t>
            </a:r>
            <a:r>
              <a:rPr lang="en-US" altLang="zh-TW" baseline="-25000" smtClean="0">
                <a:latin typeface="Symbol" pitchFamily="18" charset="2"/>
                <a:ea typeface="新細明體" pitchFamily="18" charset="-120"/>
              </a:rPr>
              <a:t>-</a:t>
            </a:r>
            <a:r>
              <a:rPr lang="en-US" altLang="zh-TW" baseline="-25000" smtClean="0">
                <a:ea typeface="新細明體" pitchFamily="18" charset="-120"/>
              </a:rPr>
              <a:t>1 </a:t>
            </a:r>
            <a:r>
              <a:rPr lang="en-US" altLang="zh-TW" smtClean="0">
                <a:latin typeface="Symbol" pitchFamily="18" charset="2"/>
                <a:ea typeface="新細明體" pitchFamily="18" charset="-120"/>
              </a:rPr>
              <a:t>&lt;</a:t>
            </a:r>
            <a:r>
              <a:rPr lang="en-US" altLang="zh-TW" baseline="-25000" smtClean="0">
                <a:ea typeface="新細明體" pitchFamily="18" charset="-120"/>
              </a:rPr>
              <a:t>  </a:t>
            </a:r>
            <a:r>
              <a:rPr lang="en-US" altLang="zh-TW" b="1" i="1" smtClean="0">
                <a:ea typeface="新細明體" pitchFamily="18" charset="-120"/>
              </a:rPr>
              <a:t>k</a:t>
            </a:r>
            <a:r>
              <a:rPr lang="en-US" altLang="zh-TW" smtClean="0">
                <a:ea typeface="新細明體" pitchFamily="18" charset="-120"/>
              </a:rPr>
              <a:t> </a:t>
            </a:r>
            <a:r>
              <a:rPr lang="en-US" altLang="zh-TW" smtClean="0">
                <a:latin typeface="Symbol" pitchFamily="18" charset="2"/>
                <a:ea typeface="新細明體" pitchFamily="18" charset="-120"/>
              </a:rPr>
              <a:t>&lt;</a:t>
            </a:r>
            <a:r>
              <a:rPr lang="en-US" altLang="zh-TW" smtClean="0">
                <a:ea typeface="新細明體" pitchFamily="18" charset="-120"/>
              </a:rPr>
              <a:t> </a:t>
            </a:r>
            <a:r>
              <a:rPr lang="en-US" altLang="zh-TW" b="1" i="1" smtClean="0">
                <a:ea typeface="新細明體" pitchFamily="18" charset="-120"/>
              </a:rPr>
              <a:t>k</a:t>
            </a:r>
            <a:r>
              <a:rPr lang="en-US" altLang="zh-TW" b="1" i="1" baseline="-25000" smtClean="0">
                <a:ea typeface="新細明體" pitchFamily="18" charset="-120"/>
              </a:rPr>
              <a:t>i</a:t>
            </a:r>
            <a:r>
              <a:rPr lang="en-US" altLang="zh-TW" smtClean="0">
                <a:ea typeface="新細明體" pitchFamily="18" charset="-120"/>
              </a:rPr>
              <a:t> (</a:t>
            </a:r>
            <a:r>
              <a:rPr lang="en-US" altLang="zh-TW" b="1" i="1" smtClean="0">
                <a:ea typeface="新細明體" pitchFamily="18" charset="-120"/>
              </a:rPr>
              <a:t>i</a:t>
            </a:r>
            <a:r>
              <a:rPr lang="en-US" altLang="zh-TW" smtClean="0">
                <a:ea typeface="新細明體" pitchFamily="18" charset="-120"/>
              </a:rPr>
              <a:t> = 2, …, </a:t>
            </a:r>
            <a:r>
              <a:rPr lang="en-US" altLang="zh-TW" b="1" i="1" smtClean="0">
                <a:ea typeface="新細明體" pitchFamily="18" charset="-120"/>
              </a:rPr>
              <a:t>d</a:t>
            </a:r>
            <a:r>
              <a:rPr lang="en-US" altLang="zh-TW" smtClean="0">
                <a:latin typeface="Symbol" pitchFamily="18" charset="2"/>
                <a:ea typeface="新細明體" pitchFamily="18" charset="-120"/>
              </a:rPr>
              <a:t> - </a:t>
            </a:r>
            <a:r>
              <a:rPr lang="en-US" altLang="zh-TW" smtClean="0">
                <a:ea typeface="新細明體" pitchFamily="18" charset="-120"/>
              </a:rPr>
              <a:t>1): continues the search in child </a:t>
            </a:r>
            <a:r>
              <a:rPr lang="en-US" altLang="zh-TW" b="1" i="1" smtClean="0">
                <a:ea typeface="新細明體" pitchFamily="18" charset="-120"/>
              </a:rPr>
              <a:t>v</a:t>
            </a:r>
            <a:r>
              <a:rPr lang="en-US" altLang="zh-TW" b="1" i="1" baseline="-25000" smtClean="0">
                <a:ea typeface="新細明體" pitchFamily="18" charset="-120"/>
              </a:rPr>
              <a:t>i</a:t>
            </a:r>
          </a:p>
          <a:p>
            <a:pPr lvl="1">
              <a:lnSpc>
                <a:spcPct val="90000"/>
              </a:lnSpc>
            </a:pPr>
            <a:r>
              <a:rPr lang="en-US" altLang="zh-TW" b="1" i="1" smtClean="0">
                <a:ea typeface="新細明體" pitchFamily="18" charset="-120"/>
              </a:rPr>
              <a:t>k</a:t>
            </a:r>
            <a:r>
              <a:rPr lang="en-US" altLang="zh-TW" smtClean="0">
                <a:ea typeface="新細明體" pitchFamily="18" charset="-120"/>
              </a:rPr>
              <a:t> </a:t>
            </a:r>
            <a:r>
              <a:rPr lang="en-US" altLang="zh-TW" smtClean="0">
                <a:latin typeface="Symbol" pitchFamily="18" charset="2"/>
                <a:ea typeface="新細明體" pitchFamily="18" charset="-120"/>
              </a:rPr>
              <a:t>&gt; </a:t>
            </a:r>
            <a:r>
              <a:rPr lang="en-US" altLang="zh-TW" b="1" i="1" smtClean="0">
                <a:ea typeface="新細明體" pitchFamily="18" charset="-120"/>
              </a:rPr>
              <a:t>k</a:t>
            </a:r>
            <a:r>
              <a:rPr lang="en-US" altLang="zh-TW" b="1" i="1" baseline="-25000" smtClean="0">
                <a:ea typeface="新細明體" pitchFamily="18" charset="-120"/>
              </a:rPr>
              <a:t>d</a:t>
            </a:r>
            <a:r>
              <a:rPr lang="en-US" altLang="zh-TW" baseline="-25000" smtClean="0">
                <a:latin typeface="Symbol" pitchFamily="18" charset="2"/>
                <a:ea typeface="新細明體" pitchFamily="18" charset="-120"/>
              </a:rPr>
              <a:t>-</a:t>
            </a:r>
            <a:r>
              <a:rPr lang="en-US" altLang="zh-TW" baseline="-25000" smtClean="0">
                <a:ea typeface="新細明體" pitchFamily="18" charset="-120"/>
              </a:rPr>
              <a:t>1</a:t>
            </a:r>
            <a:r>
              <a:rPr lang="en-US" altLang="zh-TW" smtClean="0">
                <a:ea typeface="新細明體" pitchFamily="18" charset="-120"/>
              </a:rPr>
              <a:t>: continues the search in child </a:t>
            </a:r>
            <a:r>
              <a:rPr lang="en-US" altLang="zh-TW" b="1" i="1" smtClean="0">
                <a:ea typeface="新細明體" pitchFamily="18" charset="-120"/>
              </a:rPr>
              <a:t>v</a:t>
            </a:r>
            <a:r>
              <a:rPr lang="en-US" altLang="zh-TW" b="1" i="1" baseline="-25000" smtClean="0">
                <a:ea typeface="新細明體" pitchFamily="18" charset="-120"/>
              </a:rPr>
              <a:t>d</a:t>
            </a:r>
            <a:endParaRPr lang="en-US" altLang="zh-TW" smtClean="0">
              <a:ea typeface="新細明體" pitchFamily="18" charset="-120"/>
            </a:endParaRPr>
          </a:p>
          <a:p>
            <a:pPr>
              <a:lnSpc>
                <a:spcPct val="90000"/>
              </a:lnSpc>
            </a:pPr>
            <a:r>
              <a:rPr lang="en-US" altLang="zh-TW" smtClean="0">
                <a:ea typeface="新細明體" pitchFamily="18" charset="-120"/>
              </a:rPr>
              <a:t>Reaching an external node terminates the search unsuccessfully</a:t>
            </a:r>
          </a:p>
        </p:txBody>
      </p:sp>
      <p:sp>
        <p:nvSpPr>
          <p:cNvPr id="38914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2DC3182-75DF-42F3-95D1-39B4D31023D6}" type="slidenum">
              <a:rPr lang="en-US" altLang="zh-TW" smtClean="0">
                <a:latin typeface="Arial" charset="0"/>
              </a:rPr>
              <a:pPr/>
              <a:t>25</a:t>
            </a:fld>
            <a:endParaRPr lang="en-US" altLang="zh-TW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956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投影片編號版面配置區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4557FFA-7D87-43DC-B771-E76EE21F6BE8}" type="slidenum">
              <a:rPr lang="en-US" altLang="zh-TW" smtClean="0">
                <a:latin typeface="Arial" charset="0"/>
              </a:rPr>
              <a:pPr/>
              <a:t>26</a:t>
            </a:fld>
            <a:endParaRPr lang="en-US" altLang="zh-TW" smtClean="0">
              <a:latin typeface="Arial" charset="0"/>
            </a:endParaRPr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ea typeface="新細明體" pitchFamily="18" charset="-120"/>
              </a:rPr>
              <a:t>Example: Search for 30</a:t>
            </a:r>
          </a:p>
        </p:txBody>
      </p:sp>
      <p:grpSp>
        <p:nvGrpSpPr>
          <p:cNvPr id="39940" name="Group 3"/>
          <p:cNvGrpSpPr>
            <a:grpSpLocks/>
          </p:cNvGrpSpPr>
          <p:nvPr/>
        </p:nvGrpSpPr>
        <p:grpSpPr bwMode="auto">
          <a:xfrm>
            <a:off x="3009900" y="2362200"/>
            <a:ext cx="6934200" cy="3352800"/>
            <a:chOff x="936" y="1488"/>
            <a:chExt cx="4368" cy="2112"/>
          </a:xfrm>
        </p:grpSpPr>
        <p:sp>
          <p:nvSpPr>
            <p:cNvPr id="39944" name="Oval 4"/>
            <p:cNvSpPr>
              <a:spLocks noChangeArrowheads="1"/>
            </p:cNvSpPr>
            <p:nvPr/>
          </p:nvSpPr>
          <p:spPr bwMode="auto">
            <a:xfrm>
              <a:off x="2448" y="1488"/>
              <a:ext cx="960" cy="240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TW" sz="2000">
                  <a:solidFill>
                    <a:srgbClr val="FFFF00"/>
                  </a:solidFill>
                  <a:latin typeface="Tahoma" pitchFamily="34" charset="0"/>
                </a:rPr>
                <a:t>11    24</a:t>
              </a:r>
            </a:p>
          </p:txBody>
        </p:sp>
        <p:sp>
          <p:nvSpPr>
            <p:cNvPr id="39945" name="Oval 5"/>
            <p:cNvSpPr>
              <a:spLocks noChangeArrowheads="1"/>
            </p:cNvSpPr>
            <p:nvPr/>
          </p:nvSpPr>
          <p:spPr bwMode="auto">
            <a:xfrm>
              <a:off x="1008" y="2352"/>
              <a:ext cx="1248" cy="240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TW" sz="2000">
                  <a:solidFill>
                    <a:srgbClr val="FFFF00"/>
                  </a:solidFill>
                  <a:latin typeface="Tahoma" pitchFamily="34" charset="0"/>
                </a:rPr>
                <a:t>2   6   8</a:t>
              </a:r>
              <a:endParaRPr lang="en-US" altLang="zh-TW" sz="2400">
                <a:solidFill>
                  <a:srgbClr val="FFFF00"/>
                </a:solidFill>
                <a:latin typeface="Tahoma" pitchFamily="34" charset="0"/>
              </a:endParaRPr>
            </a:p>
          </p:txBody>
        </p:sp>
        <p:sp>
          <p:nvSpPr>
            <p:cNvPr id="39946" name="Oval 6"/>
            <p:cNvSpPr>
              <a:spLocks noChangeArrowheads="1"/>
            </p:cNvSpPr>
            <p:nvPr/>
          </p:nvSpPr>
          <p:spPr bwMode="auto">
            <a:xfrm>
              <a:off x="2688" y="2352"/>
              <a:ext cx="672" cy="240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TW" sz="2000">
                  <a:solidFill>
                    <a:srgbClr val="FFFF00"/>
                  </a:solidFill>
                  <a:latin typeface="Tahoma" pitchFamily="34" charset="0"/>
                </a:rPr>
                <a:t>15</a:t>
              </a:r>
            </a:p>
          </p:txBody>
        </p:sp>
        <p:sp>
          <p:nvSpPr>
            <p:cNvPr id="39947" name="Oval 7"/>
            <p:cNvSpPr>
              <a:spLocks noChangeArrowheads="1"/>
            </p:cNvSpPr>
            <p:nvPr/>
          </p:nvSpPr>
          <p:spPr bwMode="auto">
            <a:xfrm>
              <a:off x="4320" y="3024"/>
              <a:ext cx="624" cy="240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TW" sz="2000">
                  <a:solidFill>
                    <a:srgbClr val="FFFF00"/>
                  </a:solidFill>
                  <a:latin typeface="Tahoma" pitchFamily="34" charset="0"/>
                </a:rPr>
                <a:t>30</a:t>
              </a:r>
              <a:endParaRPr lang="en-US" altLang="zh-TW" sz="2400">
                <a:solidFill>
                  <a:srgbClr val="FFFF00"/>
                </a:solidFill>
                <a:latin typeface="Tahoma" pitchFamily="34" charset="0"/>
              </a:endParaRPr>
            </a:p>
          </p:txBody>
        </p:sp>
        <p:sp>
          <p:nvSpPr>
            <p:cNvPr id="39948" name="Oval 8"/>
            <p:cNvSpPr>
              <a:spLocks noChangeArrowheads="1"/>
            </p:cNvSpPr>
            <p:nvPr/>
          </p:nvSpPr>
          <p:spPr bwMode="auto">
            <a:xfrm>
              <a:off x="4128" y="2352"/>
              <a:ext cx="1056" cy="240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TW" sz="2000">
                  <a:solidFill>
                    <a:srgbClr val="FFFF00"/>
                  </a:solidFill>
                  <a:latin typeface="Tahoma" pitchFamily="34" charset="0"/>
                </a:rPr>
                <a:t>27    32</a:t>
              </a:r>
              <a:endParaRPr lang="en-US" altLang="zh-TW" sz="2400">
                <a:solidFill>
                  <a:srgbClr val="FFFF00"/>
                </a:solidFill>
                <a:latin typeface="Tahoma" pitchFamily="34" charset="0"/>
              </a:endParaRPr>
            </a:p>
          </p:txBody>
        </p:sp>
        <p:sp>
          <p:nvSpPr>
            <p:cNvPr id="39949" name="Rectangle 9"/>
            <p:cNvSpPr>
              <a:spLocks noChangeArrowheads="1"/>
            </p:cNvSpPr>
            <p:nvPr/>
          </p:nvSpPr>
          <p:spPr bwMode="auto">
            <a:xfrm>
              <a:off x="3960" y="3024"/>
              <a:ext cx="192" cy="192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9950" name="Rectangle 10"/>
            <p:cNvSpPr>
              <a:spLocks noChangeArrowheads="1"/>
            </p:cNvSpPr>
            <p:nvPr/>
          </p:nvSpPr>
          <p:spPr bwMode="auto">
            <a:xfrm>
              <a:off x="5112" y="3024"/>
              <a:ext cx="192" cy="192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9951" name="Rectangle 11"/>
            <p:cNvSpPr>
              <a:spLocks noChangeArrowheads="1"/>
            </p:cNvSpPr>
            <p:nvPr/>
          </p:nvSpPr>
          <p:spPr bwMode="auto">
            <a:xfrm>
              <a:off x="2664" y="3024"/>
              <a:ext cx="192" cy="192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9952" name="Rectangle 12"/>
            <p:cNvSpPr>
              <a:spLocks noChangeArrowheads="1"/>
            </p:cNvSpPr>
            <p:nvPr/>
          </p:nvSpPr>
          <p:spPr bwMode="auto">
            <a:xfrm>
              <a:off x="3144" y="3024"/>
              <a:ext cx="192" cy="192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9953" name="Rectangle 13"/>
            <p:cNvSpPr>
              <a:spLocks noChangeArrowheads="1"/>
            </p:cNvSpPr>
            <p:nvPr/>
          </p:nvSpPr>
          <p:spPr bwMode="auto">
            <a:xfrm>
              <a:off x="936" y="3024"/>
              <a:ext cx="192" cy="192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9954" name="Rectangle 14"/>
            <p:cNvSpPr>
              <a:spLocks noChangeArrowheads="1"/>
            </p:cNvSpPr>
            <p:nvPr/>
          </p:nvSpPr>
          <p:spPr bwMode="auto">
            <a:xfrm>
              <a:off x="1320" y="3024"/>
              <a:ext cx="192" cy="192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9955" name="Rectangle 15"/>
            <p:cNvSpPr>
              <a:spLocks noChangeArrowheads="1"/>
            </p:cNvSpPr>
            <p:nvPr/>
          </p:nvSpPr>
          <p:spPr bwMode="auto">
            <a:xfrm>
              <a:off x="1704" y="3024"/>
              <a:ext cx="192" cy="192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9956" name="Rectangle 16"/>
            <p:cNvSpPr>
              <a:spLocks noChangeArrowheads="1"/>
            </p:cNvSpPr>
            <p:nvPr/>
          </p:nvSpPr>
          <p:spPr bwMode="auto">
            <a:xfrm>
              <a:off x="2088" y="3024"/>
              <a:ext cx="192" cy="192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cxnSp>
          <p:nvCxnSpPr>
            <p:cNvPr id="39957" name="AutoShape 17"/>
            <p:cNvCxnSpPr>
              <a:cxnSpLocks noChangeShapeType="1"/>
              <a:stCxn id="39944" idx="3"/>
              <a:endCxn id="39945" idx="0"/>
            </p:cNvCxnSpPr>
            <p:nvPr/>
          </p:nvCxnSpPr>
          <p:spPr bwMode="auto">
            <a:xfrm flipH="1">
              <a:off x="1632" y="1702"/>
              <a:ext cx="957" cy="641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9958" name="AutoShape 18"/>
            <p:cNvCxnSpPr>
              <a:cxnSpLocks noChangeShapeType="1"/>
              <a:stCxn id="39944" idx="4"/>
              <a:endCxn id="39946" idx="0"/>
            </p:cNvCxnSpPr>
            <p:nvPr/>
          </p:nvCxnSpPr>
          <p:spPr bwMode="auto">
            <a:xfrm>
              <a:off x="2928" y="1737"/>
              <a:ext cx="96" cy="606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9959" name="AutoShape 19"/>
            <p:cNvCxnSpPr>
              <a:cxnSpLocks noChangeShapeType="1"/>
              <a:stCxn id="39944" idx="5"/>
              <a:endCxn id="39948" idx="0"/>
            </p:cNvCxnSpPr>
            <p:nvPr/>
          </p:nvCxnSpPr>
          <p:spPr bwMode="auto">
            <a:xfrm>
              <a:off x="3267" y="1702"/>
              <a:ext cx="1389" cy="641"/>
            </a:xfrm>
            <a:prstGeom prst="straightConnector1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39960" name="AutoShape 20"/>
            <p:cNvCxnSpPr>
              <a:cxnSpLocks noChangeShapeType="1"/>
              <a:stCxn id="39945" idx="3"/>
              <a:endCxn id="39953" idx="0"/>
            </p:cNvCxnSpPr>
            <p:nvPr/>
          </p:nvCxnSpPr>
          <p:spPr bwMode="auto">
            <a:xfrm flipH="1">
              <a:off x="1032" y="2566"/>
              <a:ext cx="159" cy="449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9961" name="AutoShape 21"/>
            <p:cNvCxnSpPr>
              <a:cxnSpLocks noChangeShapeType="1"/>
              <a:stCxn id="39945" idx="5"/>
              <a:endCxn id="39956" idx="0"/>
            </p:cNvCxnSpPr>
            <p:nvPr/>
          </p:nvCxnSpPr>
          <p:spPr bwMode="auto">
            <a:xfrm>
              <a:off x="2073" y="2566"/>
              <a:ext cx="111" cy="449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39962" name="Line 22"/>
            <p:cNvSpPr>
              <a:spLocks noChangeShapeType="1"/>
            </p:cNvSpPr>
            <p:nvPr/>
          </p:nvSpPr>
          <p:spPr bwMode="auto">
            <a:xfrm flipV="1">
              <a:off x="1392" y="2592"/>
              <a:ext cx="96" cy="4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63" name="Line 23"/>
            <p:cNvSpPr>
              <a:spLocks noChangeShapeType="1"/>
            </p:cNvSpPr>
            <p:nvPr/>
          </p:nvSpPr>
          <p:spPr bwMode="auto">
            <a:xfrm flipH="1" flipV="1">
              <a:off x="1776" y="2592"/>
              <a:ext cx="48" cy="4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64" name="Rectangle 24"/>
            <p:cNvSpPr>
              <a:spLocks noChangeArrowheads="1"/>
            </p:cNvSpPr>
            <p:nvPr/>
          </p:nvSpPr>
          <p:spPr bwMode="auto">
            <a:xfrm>
              <a:off x="4320" y="3408"/>
              <a:ext cx="192" cy="192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9965" name="Rectangle 25"/>
            <p:cNvSpPr>
              <a:spLocks noChangeArrowheads="1"/>
            </p:cNvSpPr>
            <p:nvPr/>
          </p:nvSpPr>
          <p:spPr bwMode="auto">
            <a:xfrm>
              <a:off x="4752" y="3408"/>
              <a:ext cx="192" cy="192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cxnSp>
          <p:nvCxnSpPr>
            <p:cNvPr id="39966" name="AutoShape 26"/>
            <p:cNvCxnSpPr>
              <a:cxnSpLocks noChangeShapeType="1"/>
              <a:stCxn id="39947" idx="0"/>
              <a:endCxn id="39948" idx="4"/>
            </p:cNvCxnSpPr>
            <p:nvPr/>
          </p:nvCxnSpPr>
          <p:spPr bwMode="auto">
            <a:xfrm flipV="1">
              <a:off x="4632" y="2601"/>
              <a:ext cx="24" cy="414"/>
            </a:xfrm>
            <a:prstGeom prst="straightConnector1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39967" name="AutoShape 27"/>
            <p:cNvCxnSpPr>
              <a:cxnSpLocks noChangeShapeType="1"/>
              <a:stCxn id="39949" idx="0"/>
              <a:endCxn id="39948" idx="3"/>
            </p:cNvCxnSpPr>
            <p:nvPr/>
          </p:nvCxnSpPr>
          <p:spPr bwMode="auto">
            <a:xfrm flipV="1">
              <a:off x="4056" y="2566"/>
              <a:ext cx="227" cy="449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9968" name="AutoShape 28"/>
            <p:cNvCxnSpPr>
              <a:cxnSpLocks noChangeShapeType="1"/>
              <a:stCxn id="39950" idx="0"/>
              <a:endCxn id="39948" idx="5"/>
            </p:cNvCxnSpPr>
            <p:nvPr/>
          </p:nvCxnSpPr>
          <p:spPr bwMode="auto">
            <a:xfrm flipH="1" flipV="1">
              <a:off x="5029" y="2566"/>
              <a:ext cx="179" cy="449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39969" name="Line 29"/>
            <p:cNvSpPr>
              <a:spLocks noChangeShapeType="1"/>
            </p:cNvSpPr>
            <p:nvPr/>
          </p:nvSpPr>
          <p:spPr bwMode="auto">
            <a:xfrm flipH="1" flipV="1">
              <a:off x="3168" y="2592"/>
              <a:ext cx="96" cy="4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70" name="Line 30"/>
            <p:cNvSpPr>
              <a:spLocks noChangeShapeType="1"/>
            </p:cNvSpPr>
            <p:nvPr/>
          </p:nvSpPr>
          <p:spPr bwMode="auto">
            <a:xfrm flipV="1">
              <a:off x="2736" y="2592"/>
              <a:ext cx="144" cy="4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71" name="Line 31"/>
            <p:cNvSpPr>
              <a:spLocks noChangeShapeType="1"/>
            </p:cNvSpPr>
            <p:nvPr/>
          </p:nvSpPr>
          <p:spPr bwMode="auto">
            <a:xfrm flipV="1">
              <a:off x="4416" y="3264"/>
              <a:ext cx="96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72" name="Line 32"/>
            <p:cNvSpPr>
              <a:spLocks noChangeShapeType="1"/>
            </p:cNvSpPr>
            <p:nvPr/>
          </p:nvSpPr>
          <p:spPr bwMode="auto">
            <a:xfrm flipH="1" flipV="1">
              <a:off x="4752" y="3264"/>
              <a:ext cx="96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282529" name="Line 33"/>
          <p:cNvSpPr>
            <a:spLocks noChangeShapeType="1"/>
          </p:cNvSpPr>
          <p:nvPr/>
        </p:nvSpPr>
        <p:spPr bwMode="auto">
          <a:xfrm>
            <a:off x="6629400" y="2667000"/>
            <a:ext cx="2286000" cy="10668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82530" name="Line 34"/>
          <p:cNvSpPr>
            <a:spLocks noChangeShapeType="1"/>
          </p:cNvSpPr>
          <p:nvPr/>
        </p:nvSpPr>
        <p:spPr bwMode="auto">
          <a:xfrm flipH="1">
            <a:off x="8874126" y="4114801"/>
            <a:ext cx="41275" cy="695325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157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2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282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282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82529" grpId="0" animBg="1"/>
      <p:bldP spid="228253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B-trees</a:t>
            </a:r>
            <a:endParaRPr lang="zh-TW" altLang="en-US" smtClean="0"/>
          </a:p>
        </p:txBody>
      </p:sp>
      <p:sp>
        <p:nvSpPr>
          <p:cNvPr id="40963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A </a:t>
            </a:r>
            <a:r>
              <a:rPr lang="en-US" altLang="zh-TW" b="1" i="1" dirty="0" smtClean="0">
                <a:solidFill>
                  <a:srgbClr val="FF0000"/>
                </a:solidFill>
              </a:rPr>
              <a:t>B-tree of order m </a:t>
            </a:r>
            <a:r>
              <a:rPr lang="en-US" altLang="zh-TW" dirty="0" smtClean="0"/>
              <a:t>is an </a:t>
            </a:r>
            <a:r>
              <a:rPr lang="en-US" altLang="zh-TW" i="1" dirty="0" smtClean="0"/>
              <a:t>m</a:t>
            </a:r>
            <a:r>
              <a:rPr lang="en-US" altLang="zh-TW" dirty="0" smtClean="0"/>
              <a:t>-way search tree that is empty or satisfies the following properties</a:t>
            </a:r>
          </a:p>
          <a:p>
            <a:pPr marL="971550" lvl="1" indent="-514350">
              <a:buFont typeface="Times New Roman" pitchFamily="18" charset="0"/>
              <a:buAutoNum type="arabicPeriod"/>
            </a:pPr>
            <a:r>
              <a:rPr lang="en-US" altLang="zh-TW" dirty="0" smtClean="0"/>
              <a:t>The root node has at least two children;</a:t>
            </a:r>
          </a:p>
          <a:p>
            <a:pPr marL="971550" lvl="1" indent="-514350">
              <a:buFont typeface="Times New Roman" pitchFamily="18" charset="0"/>
              <a:buAutoNum type="arabicPeriod"/>
            </a:pPr>
            <a:r>
              <a:rPr lang="en-US" altLang="zh-TW" dirty="0" smtClean="0"/>
              <a:t>All nodes other than the root and external nodes (leaves) have at least</a:t>
            </a:r>
            <a:r>
              <a:rPr lang="zh-TW" altLang="en-US" dirty="0" smtClean="0">
                <a:ea typeface="新細明體" pitchFamily="18" charset="-120"/>
              </a:rPr>
              <a:t> </a:t>
            </a:r>
            <a:r>
              <a:rPr lang="zh-TW" altLang="en-US" dirty="0" smtClean="0">
                <a:ea typeface="新細明體" pitchFamily="18" charset="-120"/>
                <a:sym typeface="Symbol" pitchFamily="18" charset="2"/>
              </a:rPr>
              <a:t></a:t>
            </a:r>
            <a:r>
              <a:rPr lang="en-US" altLang="zh-TW" i="1" dirty="0" smtClean="0">
                <a:ea typeface="新細明體" pitchFamily="18" charset="-120"/>
                <a:sym typeface="Symbol" pitchFamily="18" charset="2"/>
              </a:rPr>
              <a:t>m</a:t>
            </a:r>
            <a:r>
              <a:rPr lang="en-US" altLang="zh-TW" dirty="0" smtClean="0">
                <a:ea typeface="新細明體" pitchFamily="18" charset="-120"/>
                <a:sym typeface="Symbol" pitchFamily="18" charset="2"/>
              </a:rPr>
              <a:t>/2</a:t>
            </a:r>
            <a:r>
              <a:rPr lang="zh-TW" altLang="en-US" dirty="0" smtClean="0">
                <a:ea typeface="新細明體" pitchFamily="18" charset="-120"/>
                <a:sym typeface="Symbol" pitchFamily="18" charset="2"/>
              </a:rPr>
              <a:t></a:t>
            </a:r>
            <a:r>
              <a:rPr lang="en-US" altLang="zh-TW" dirty="0" smtClean="0">
                <a:ea typeface="新細明體" pitchFamily="18" charset="-120"/>
                <a:sym typeface="Symbol" pitchFamily="18" charset="2"/>
              </a:rPr>
              <a:t> children;</a:t>
            </a:r>
          </a:p>
          <a:p>
            <a:pPr marL="971550" lvl="1" indent="-514350">
              <a:buFont typeface="Times New Roman" pitchFamily="18" charset="0"/>
              <a:buAutoNum type="arabicPeriod"/>
            </a:pPr>
            <a:r>
              <a:rPr lang="en-US" altLang="zh-TW" dirty="0" smtClean="0">
                <a:ea typeface="新細明體" pitchFamily="18" charset="-120"/>
                <a:sym typeface="Symbol" pitchFamily="18" charset="2"/>
              </a:rPr>
              <a:t>All external nodes are at the same level.</a:t>
            </a:r>
            <a:endParaRPr lang="zh-TW" altLang="en-US" dirty="0" smtClean="0"/>
          </a:p>
        </p:txBody>
      </p:sp>
      <p:sp>
        <p:nvSpPr>
          <p:cNvPr id="40965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313E9E6-311A-45D9-A09A-08A24534EC52}" type="slidenum">
              <a:rPr lang="en-US" altLang="zh-TW" smtClean="0">
                <a:latin typeface="Arial" charset="0"/>
              </a:rPr>
              <a:pPr/>
              <a:t>27</a:t>
            </a:fld>
            <a:endParaRPr lang="en-US" altLang="zh-TW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9339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Observations about B-trees</a:t>
            </a:r>
            <a:endParaRPr lang="zh-TW" altLang="en-US" smtClean="0"/>
          </a:p>
        </p:txBody>
      </p:sp>
      <p:sp>
        <p:nvSpPr>
          <p:cNvPr id="41987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When </a:t>
            </a:r>
            <a:r>
              <a:rPr lang="en-US" altLang="zh-TW" i="1" smtClean="0"/>
              <a:t>m</a:t>
            </a:r>
            <a:r>
              <a:rPr lang="en-US" altLang="zh-TW" smtClean="0"/>
              <a:t>=3, all internal nodes of a B-tree have a degree that is either 2 or 3</a:t>
            </a:r>
          </a:p>
          <a:p>
            <a:r>
              <a:rPr lang="en-US" altLang="zh-TW" smtClean="0"/>
              <a:t>When </a:t>
            </a:r>
            <a:r>
              <a:rPr lang="en-US" altLang="zh-TW" i="1" smtClean="0"/>
              <a:t>m</a:t>
            </a:r>
            <a:r>
              <a:rPr lang="en-US" altLang="zh-TW" smtClean="0"/>
              <a:t>=4, the possible degrees of internal nodes are 2, 3, and 4.</a:t>
            </a:r>
          </a:p>
          <a:p>
            <a:r>
              <a:rPr lang="en-US" altLang="zh-TW" smtClean="0"/>
              <a:t>When </a:t>
            </a:r>
            <a:r>
              <a:rPr lang="en-US" altLang="zh-TW" i="1" smtClean="0"/>
              <a:t>m</a:t>
            </a:r>
            <a:r>
              <a:rPr lang="en-US" altLang="zh-TW" smtClean="0"/>
              <a:t>=5, the possible degrees of internal nodes are 3, 4, and 5.</a:t>
            </a:r>
          </a:p>
          <a:p>
            <a:r>
              <a:rPr lang="en-US" altLang="zh-TW" smtClean="0"/>
              <a:t>A B-tree of order 3 is known as a 2-3 tree</a:t>
            </a:r>
          </a:p>
          <a:p>
            <a:r>
              <a:rPr lang="en-US" altLang="zh-TW" smtClean="0"/>
              <a:t>A B-tree of order 4 is known as (2,4)-tree</a:t>
            </a:r>
            <a:endParaRPr lang="zh-TW" altLang="en-US" smtClean="0"/>
          </a:p>
        </p:txBody>
      </p:sp>
      <p:sp>
        <p:nvSpPr>
          <p:cNvPr id="41989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06AB7E2-233F-4BEF-896F-1021C9F8942D}" type="slidenum">
              <a:rPr lang="en-US" altLang="zh-TW" smtClean="0">
                <a:latin typeface="Arial" charset="0"/>
              </a:rPr>
              <a:pPr/>
              <a:t>28</a:t>
            </a:fld>
            <a:endParaRPr lang="en-US" altLang="zh-TW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506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5452919-7D4B-45EE-9FF9-9B65BE7B6527}" type="slidenum">
              <a:rPr lang="en-US" altLang="zh-TW" smtClean="0">
                <a:latin typeface="Arial" charset="0"/>
              </a:rPr>
              <a:pPr/>
              <a:t>29</a:t>
            </a:fld>
            <a:endParaRPr lang="en-US" altLang="zh-TW" smtClean="0">
              <a:latin typeface="Arial" charset="0"/>
            </a:endParaRPr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ea typeface="新細明體" pitchFamily="18" charset="-120"/>
              </a:rPr>
              <a:t>(2,4) Trees</a:t>
            </a:r>
          </a:p>
        </p:txBody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A </a:t>
            </a:r>
            <a:r>
              <a:rPr lang="en-US" altLang="zh-TW" b="1" dirty="0" smtClean="0">
                <a:solidFill>
                  <a:srgbClr val="FF0000"/>
                </a:solidFill>
                <a:ea typeface="新細明體" pitchFamily="18" charset="-120"/>
              </a:rPr>
              <a:t>(</a:t>
            </a:r>
            <a:r>
              <a:rPr lang="en-US" altLang="zh-TW" b="1" i="1" dirty="0" smtClean="0">
                <a:solidFill>
                  <a:srgbClr val="FF0000"/>
                </a:solidFill>
                <a:ea typeface="新細明體" pitchFamily="18" charset="-120"/>
              </a:rPr>
              <a:t>2,4</a:t>
            </a:r>
            <a:r>
              <a:rPr lang="en-US" altLang="zh-TW" b="1" dirty="0" smtClean="0">
                <a:solidFill>
                  <a:srgbClr val="FF0000"/>
                </a:solidFill>
                <a:ea typeface="新細明體" pitchFamily="18" charset="-120"/>
              </a:rPr>
              <a:t>)</a:t>
            </a:r>
            <a:r>
              <a:rPr lang="en-US" altLang="zh-TW" b="1" i="1" dirty="0" smtClean="0">
                <a:solidFill>
                  <a:srgbClr val="FF0000"/>
                </a:solidFill>
                <a:ea typeface="新細明體" pitchFamily="18" charset="-120"/>
              </a:rPr>
              <a:t> tree</a:t>
            </a:r>
            <a:r>
              <a:rPr lang="en-US" altLang="zh-TW" dirty="0" smtClean="0">
                <a:solidFill>
                  <a:srgbClr val="FF0000"/>
                </a:solidFill>
                <a:ea typeface="新細明體" pitchFamily="18" charset="-120"/>
              </a:rPr>
              <a:t> </a:t>
            </a:r>
            <a:r>
              <a:rPr lang="en-US" altLang="zh-TW" dirty="0" smtClean="0">
                <a:ea typeface="新細明體" pitchFamily="18" charset="-120"/>
              </a:rPr>
              <a:t>(also called </a:t>
            </a:r>
            <a:r>
              <a:rPr lang="en-US" altLang="zh-TW" b="1" i="1" dirty="0" smtClean="0">
                <a:solidFill>
                  <a:srgbClr val="FF0000"/>
                </a:solidFill>
                <a:ea typeface="新細明體" pitchFamily="18" charset="-120"/>
              </a:rPr>
              <a:t>2-4 tree</a:t>
            </a:r>
            <a:r>
              <a:rPr lang="en-US" altLang="zh-TW" dirty="0" smtClean="0">
                <a:solidFill>
                  <a:srgbClr val="FF0000"/>
                </a:solidFill>
                <a:ea typeface="新細明體" pitchFamily="18" charset="-120"/>
              </a:rPr>
              <a:t> </a:t>
            </a:r>
            <a:r>
              <a:rPr lang="en-US" altLang="zh-TW" dirty="0" smtClean="0">
                <a:ea typeface="新細明體" pitchFamily="18" charset="-120"/>
              </a:rPr>
              <a:t>or </a:t>
            </a:r>
            <a:r>
              <a:rPr lang="en-US" altLang="zh-TW" b="1" i="1" dirty="0" smtClean="0">
                <a:solidFill>
                  <a:srgbClr val="FF0000"/>
                </a:solidFill>
                <a:ea typeface="新細明體" pitchFamily="18" charset="-120"/>
              </a:rPr>
              <a:t>2-3-4 tree</a:t>
            </a:r>
            <a:r>
              <a:rPr lang="en-US" altLang="zh-TW" dirty="0" smtClean="0">
                <a:ea typeface="新細明體" pitchFamily="18" charset="-120"/>
              </a:rPr>
              <a:t>) is a multi-way search with </a:t>
            </a:r>
          </a:p>
          <a:p>
            <a:pPr lvl="1"/>
            <a:r>
              <a:rPr lang="en-US" altLang="zh-TW" b="1" i="1" dirty="0" smtClean="0">
                <a:solidFill>
                  <a:srgbClr val="0000FF"/>
                </a:solidFill>
                <a:ea typeface="新細明體" pitchFamily="18" charset="-120"/>
              </a:rPr>
              <a:t>Size Property</a:t>
            </a:r>
            <a:r>
              <a:rPr lang="en-US" altLang="zh-TW" dirty="0" smtClean="0">
                <a:ea typeface="新細明體" pitchFamily="18" charset="-120"/>
              </a:rPr>
              <a:t>: every internal node has at most four children and</a:t>
            </a:r>
          </a:p>
          <a:p>
            <a:pPr lvl="1"/>
            <a:r>
              <a:rPr lang="en-US" altLang="zh-TW" b="1" i="1" dirty="0" smtClean="0">
                <a:solidFill>
                  <a:srgbClr val="0000FF"/>
                </a:solidFill>
                <a:ea typeface="新細明體" pitchFamily="18" charset="-120"/>
              </a:rPr>
              <a:t>Depth Property</a:t>
            </a:r>
            <a:r>
              <a:rPr lang="en-US" altLang="zh-TW" dirty="0" smtClean="0">
                <a:ea typeface="新細明體" pitchFamily="18" charset="-120"/>
              </a:rPr>
              <a:t>: all the external nodes have the same depth</a:t>
            </a:r>
          </a:p>
          <a:p>
            <a:r>
              <a:rPr lang="en-US" altLang="zh-TW" dirty="0" smtClean="0">
                <a:ea typeface="新細明體" pitchFamily="18" charset="-120"/>
              </a:rPr>
              <a:t>Depending on the number of children, an internal node of a (2,4) tree is called a 2-node, 3-node, or 4-node</a:t>
            </a:r>
          </a:p>
        </p:txBody>
      </p:sp>
    </p:spTree>
    <p:extLst>
      <p:ext uri="{BB962C8B-B14F-4D97-AF65-F5344CB8AC3E}">
        <p14:creationId xmlns:p14="http://schemas.microsoft.com/office/powerpoint/2010/main" val="1843675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投影片編號版面配置區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0B266B1-691B-4E53-96FD-F6E6AB625B44}" type="slidenum">
              <a:rPr lang="en-US" altLang="zh-TW" smtClean="0">
                <a:latin typeface="Arial" charset="0"/>
              </a:rPr>
              <a:pPr/>
              <a:t>3</a:t>
            </a:fld>
            <a:endParaRPr lang="en-US" altLang="zh-TW" smtClean="0">
              <a:latin typeface="Arial" charset="0"/>
            </a:endParaRPr>
          </a:p>
        </p:txBody>
      </p:sp>
      <p:sp>
        <p:nvSpPr>
          <p:cNvPr id="6147" name="Line 2"/>
          <p:cNvSpPr>
            <a:spLocks noChangeShapeType="1"/>
          </p:cNvSpPr>
          <p:nvPr/>
        </p:nvSpPr>
        <p:spPr bwMode="auto">
          <a:xfrm flipH="1">
            <a:off x="7467600" y="3962400"/>
            <a:ext cx="1219200" cy="1219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148" name="Line 3"/>
          <p:cNvSpPr>
            <a:spLocks noChangeShapeType="1"/>
          </p:cNvSpPr>
          <p:nvPr/>
        </p:nvSpPr>
        <p:spPr bwMode="auto">
          <a:xfrm>
            <a:off x="8686800" y="3962400"/>
            <a:ext cx="838200" cy="1219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149" name="Line 4"/>
          <p:cNvSpPr>
            <a:spLocks noChangeShapeType="1"/>
          </p:cNvSpPr>
          <p:nvPr/>
        </p:nvSpPr>
        <p:spPr bwMode="auto">
          <a:xfrm flipH="1">
            <a:off x="3352800" y="2286000"/>
            <a:ext cx="2590800" cy="1219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150" name="Line 5"/>
          <p:cNvSpPr>
            <a:spLocks noChangeShapeType="1"/>
          </p:cNvSpPr>
          <p:nvPr/>
        </p:nvSpPr>
        <p:spPr bwMode="auto">
          <a:xfrm>
            <a:off x="5943600" y="2286000"/>
            <a:ext cx="0" cy="1219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151" name="Line 6"/>
          <p:cNvSpPr>
            <a:spLocks noChangeShapeType="1"/>
          </p:cNvSpPr>
          <p:nvPr/>
        </p:nvSpPr>
        <p:spPr bwMode="auto">
          <a:xfrm>
            <a:off x="5943600" y="2286000"/>
            <a:ext cx="2743200" cy="1219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152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Contents </a:t>
            </a:r>
          </a:p>
        </p:txBody>
      </p:sp>
      <p:sp>
        <p:nvSpPr>
          <p:cNvPr id="6153" name="AutoShape 8"/>
          <p:cNvSpPr>
            <a:spLocks noChangeArrowheads="1"/>
          </p:cNvSpPr>
          <p:nvPr/>
        </p:nvSpPr>
        <p:spPr bwMode="auto">
          <a:xfrm>
            <a:off x="4876800" y="1828800"/>
            <a:ext cx="2209800" cy="83820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2800">
                <a:solidFill>
                  <a:srgbClr val="0000FF"/>
                </a:solidFill>
              </a:rPr>
              <a:t>Binary Search </a:t>
            </a:r>
          </a:p>
          <a:p>
            <a:pPr algn="ctr"/>
            <a:r>
              <a:rPr lang="en-US" altLang="zh-TW" sz="2800">
                <a:solidFill>
                  <a:srgbClr val="0000FF"/>
                </a:solidFill>
              </a:rPr>
              <a:t>Trees</a:t>
            </a:r>
          </a:p>
        </p:txBody>
      </p:sp>
      <p:sp>
        <p:nvSpPr>
          <p:cNvPr id="6154" name="AutoShape 9"/>
          <p:cNvSpPr>
            <a:spLocks noChangeArrowheads="1"/>
          </p:cNvSpPr>
          <p:nvPr/>
        </p:nvSpPr>
        <p:spPr bwMode="auto">
          <a:xfrm>
            <a:off x="2362200" y="3505200"/>
            <a:ext cx="1905000" cy="8382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2800">
                <a:solidFill>
                  <a:srgbClr val="0000FF"/>
                </a:solidFill>
              </a:rPr>
              <a:t>AVL Trees</a:t>
            </a:r>
          </a:p>
        </p:txBody>
      </p:sp>
      <p:sp>
        <p:nvSpPr>
          <p:cNvPr id="6155" name="AutoShape 10"/>
          <p:cNvSpPr>
            <a:spLocks noChangeArrowheads="1"/>
          </p:cNvSpPr>
          <p:nvPr/>
        </p:nvSpPr>
        <p:spPr bwMode="auto">
          <a:xfrm>
            <a:off x="6400800" y="5181600"/>
            <a:ext cx="1905000" cy="83820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2800">
                <a:solidFill>
                  <a:srgbClr val="0000FF"/>
                </a:solidFill>
              </a:rPr>
              <a:t>Red-Black </a:t>
            </a:r>
          </a:p>
          <a:p>
            <a:pPr algn="ctr"/>
            <a:r>
              <a:rPr lang="en-US" altLang="zh-TW" sz="2800">
                <a:solidFill>
                  <a:srgbClr val="0000FF"/>
                </a:solidFill>
              </a:rPr>
              <a:t>Trees</a:t>
            </a:r>
          </a:p>
        </p:txBody>
      </p:sp>
      <p:sp>
        <p:nvSpPr>
          <p:cNvPr id="6156" name="AutoShape 11"/>
          <p:cNvSpPr>
            <a:spLocks noChangeArrowheads="1"/>
          </p:cNvSpPr>
          <p:nvPr/>
        </p:nvSpPr>
        <p:spPr bwMode="auto">
          <a:xfrm>
            <a:off x="8610600" y="5181600"/>
            <a:ext cx="1905000" cy="83820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2800">
                <a:solidFill>
                  <a:srgbClr val="0000FF"/>
                </a:solidFill>
              </a:rPr>
              <a:t>B-Trees</a:t>
            </a:r>
          </a:p>
        </p:txBody>
      </p:sp>
      <p:sp>
        <p:nvSpPr>
          <p:cNvPr id="6157" name="AutoShape 12"/>
          <p:cNvSpPr>
            <a:spLocks noChangeArrowheads="1"/>
          </p:cNvSpPr>
          <p:nvPr/>
        </p:nvSpPr>
        <p:spPr bwMode="auto">
          <a:xfrm>
            <a:off x="5029200" y="3505200"/>
            <a:ext cx="1905000" cy="83820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2800">
                <a:solidFill>
                  <a:srgbClr val="0000FF"/>
                </a:solidFill>
              </a:rPr>
              <a:t>Splay Trees</a:t>
            </a:r>
          </a:p>
        </p:txBody>
      </p:sp>
      <p:sp>
        <p:nvSpPr>
          <p:cNvPr id="6158" name="AutoShape 13"/>
          <p:cNvSpPr>
            <a:spLocks noChangeArrowheads="1"/>
          </p:cNvSpPr>
          <p:nvPr/>
        </p:nvSpPr>
        <p:spPr bwMode="auto">
          <a:xfrm>
            <a:off x="7696200" y="3505200"/>
            <a:ext cx="1905000" cy="83820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2800">
                <a:solidFill>
                  <a:srgbClr val="0000FF"/>
                </a:solidFill>
              </a:rPr>
              <a:t>(2,4) Trees</a:t>
            </a:r>
          </a:p>
        </p:txBody>
      </p:sp>
    </p:spTree>
    <p:extLst>
      <p:ext uri="{BB962C8B-B14F-4D97-AF65-F5344CB8AC3E}">
        <p14:creationId xmlns:p14="http://schemas.microsoft.com/office/powerpoint/2010/main" val="1764623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投影片編號版面配置區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DEBA7C9-6147-4AB1-B84D-D01B64E1E397}" type="slidenum">
              <a:rPr lang="en-US" altLang="zh-TW" smtClean="0">
                <a:latin typeface="Arial" charset="0"/>
              </a:rPr>
              <a:pPr/>
              <a:t>30</a:t>
            </a:fld>
            <a:endParaRPr lang="en-US" altLang="zh-TW" smtClean="0">
              <a:latin typeface="Arial" charset="0"/>
            </a:endParaRPr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ea typeface="新細明體" pitchFamily="18" charset="-120"/>
              </a:rPr>
              <a:t>Example</a:t>
            </a:r>
          </a:p>
        </p:txBody>
      </p:sp>
      <p:sp>
        <p:nvSpPr>
          <p:cNvPr id="44036" name="Oval 3"/>
          <p:cNvSpPr>
            <a:spLocks noChangeArrowheads="1"/>
          </p:cNvSpPr>
          <p:nvPr/>
        </p:nvSpPr>
        <p:spPr bwMode="auto">
          <a:xfrm>
            <a:off x="4876800" y="2286000"/>
            <a:ext cx="24384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TW" sz="2000">
                <a:solidFill>
                  <a:srgbClr val="FFFF00"/>
                </a:solidFill>
                <a:latin typeface="Tahoma" pitchFamily="34" charset="0"/>
              </a:rPr>
              <a:t>10   15   24</a:t>
            </a:r>
          </a:p>
        </p:txBody>
      </p:sp>
      <p:sp>
        <p:nvSpPr>
          <p:cNvPr id="44037" name="Oval 4"/>
          <p:cNvSpPr>
            <a:spLocks noChangeArrowheads="1"/>
          </p:cNvSpPr>
          <p:nvPr/>
        </p:nvSpPr>
        <p:spPr bwMode="auto">
          <a:xfrm>
            <a:off x="2438400" y="3581400"/>
            <a:ext cx="16002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TW" sz="2000">
                <a:solidFill>
                  <a:srgbClr val="FFFF00"/>
                </a:solidFill>
                <a:latin typeface="Tahoma" pitchFamily="34" charset="0"/>
              </a:rPr>
              <a:t>2   8</a:t>
            </a:r>
            <a:endParaRPr lang="en-US" altLang="zh-TW" sz="2400">
              <a:solidFill>
                <a:srgbClr val="FFFF00"/>
              </a:solidFill>
              <a:latin typeface="Tahoma" pitchFamily="34" charset="0"/>
            </a:endParaRPr>
          </a:p>
        </p:txBody>
      </p:sp>
      <p:sp>
        <p:nvSpPr>
          <p:cNvPr id="44038" name="Oval 5"/>
          <p:cNvSpPr>
            <a:spLocks noChangeArrowheads="1"/>
          </p:cNvSpPr>
          <p:nvPr/>
        </p:nvSpPr>
        <p:spPr bwMode="auto">
          <a:xfrm>
            <a:off x="4800600" y="3581400"/>
            <a:ext cx="10668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TW" sz="2000">
                <a:solidFill>
                  <a:srgbClr val="FFFF00"/>
                </a:solidFill>
                <a:latin typeface="Tahoma" pitchFamily="34" charset="0"/>
              </a:rPr>
              <a:t>12</a:t>
            </a:r>
          </a:p>
        </p:txBody>
      </p:sp>
      <p:sp>
        <p:nvSpPr>
          <p:cNvPr id="44039" name="Oval 6"/>
          <p:cNvSpPr>
            <a:spLocks noChangeArrowheads="1"/>
          </p:cNvSpPr>
          <p:nvPr/>
        </p:nvSpPr>
        <p:spPr bwMode="auto">
          <a:xfrm>
            <a:off x="8001000" y="3581400"/>
            <a:ext cx="16764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TW" sz="2000">
                <a:solidFill>
                  <a:srgbClr val="FFFF00"/>
                </a:solidFill>
                <a:latin typeface="Tahoma" pitchFamily="34" charset="0"/>
              </a:rPr>
              <a:t>27    32</a:t>
            </a:r>
            <a:endParaRPr lang="en-US" altLang="zh-TW" sz="2400">
              <a:solidFill>
                <a:srgbClr val="FFFF00"/>
              </a:solidFill>
              <a:latin typeface="Tahoma" pitchFamily="34" charset="0"/>
            </a:endParaRPr>
          </a:p>
        </p:txBody>
      </p:sp>
      <p:sp>
        <p:nvSpPr>
          <p:cNvPr id="44040" name="Rectangle 7"/>
          <p:cNvSpPr>
            <a:spLocks noChangeAspect="1" noChangeArrowheads="1"/>
          </p:cNvSpPr>
          <p:nvPr/>
        </p:nvSpPr>
        <p:spPr bwMode="auto">
          <a:xfrm>
            <a:off x="7951788" y="4267201"/>
            <a:ext cx="201612" cy="201613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4041" name="Rectangle 8"/>
          <p:cNvSpPr>
            <a:spLocks noChangeAspect="1" noChangeArrowheads="1"/>
          </p:cNvSpPr>
          <p:nvPr/>
        </p:nvSpPr>
        <p:spPr bwMode="auto">
          <a:xfrm>
            <a:off x="9525001" y="4267201"/>
            <a:ext cx="201613" cy="201613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4042" name="Rectangle 9"/>
          <p:cNvSpPr>
            <a:spLocks noChangeAspect="1" noChangeArrowheads="1"/>
          </p:cNvSpPr>
          <p:nvPr/>
        </p:nvSpPr>
        <p:spPr bwMode="auto">
          <a:xfrm>
            <a:off x="4800601" y="4267201"/>
            <a:ext cx="201613" cy="201613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4043" name="Rectangle 10"/>
          <p:cNvSpPr>
            <a:spLocks noChangeAspect="1" noChangeArrowheads="1"/>
          </p:cNvSpPr>
          <p:nvPr/>
        </p:nvSpPr>
        <p:spPr bwMode="auto">
          <a:xfrm>
            <a:off x="5562601" y="4267201"/>
            <a:ext cx="201613" cy="201613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4044" name="Rectangle 11"/>
          <p:cNvSpPr>
            <a:spLocks noChangeAspect="1" noChangeArrowheads="1"/>
          </p:cNvSpPr>
          <p:nvPr/>
        </p:nvSpPr>
        <p:spPr bwMode="auto">
          <a:xfrm>
            <a:off x="2312988" y="4267201"/>
            <a:ext cx="201612" cy="201613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4045" name="Rectangle 12"/>
          <p:cNvSpPr>
            <a:spLocks noChangeAspect="1" noChangeArrowheads="1"/>
          </p:cNvSpPr>
          <p:nvPr/>
        </p:nvSpPr>
        <p:spPr bwMode="auto">
          <a:xfrm>
            <a:off x="3133726" y="4267201"/>
            <a:ext cx="201613" cy="201613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4046" name="Rectangle 13"/>
          <p:cNvSpPr>
            <a:spLocks noChangeAspect="1" noChangeArrowheads="1"/>
          </p:cNvSpPr>
          <p:nvPr/>
        </p:nvSpPr>
        <p:spPr bwMode="auto">
          <a:xfrm>
            <a:off x="3962401" y="4267201"/>
            <a:ext cx="201613" cy="201613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cxnSp>
        <p:nvCxnSpPr>
          <p:cNvPr id="44047" name="AutoShape 14"/>
          <p:cNvCxnSpPr>
            <a:cxnSpLocks noChangeShapeType="1"/>
            <a:stCxn id="44036" idx="3"/>
            <a:endCxn id="44037" idx="0"/>
          </p:cNvCxnSpPr>
          <p:nvPr/>
        </p:nvCxnSpPr>
        <p:spPr bwMode="auto">
          <a:xfrm flipH="1">
            <a:off x="3238500" y="2620963"/>
            <a:ext cx="1995488" cy="9509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4048" name="AutoShape 15"/>
          <p:cNvCxnSpPr>
            <a:cxnSpLocks noChangeShapeType="1"/>
            <a:stCxn id="44036" idx="4"/>
            <a:endCxn id="44038" idx="0"/>
          </p:cNvCxnSpPr>
          <p:nvPr/>
        </p:nvCxnSpPr>
        <p:spPr bwMode="auto">
          <a:xfrm flipH="1">
            <a:off x="5334000" y="2676525"/>
            <a:ext cx="762000" cy="8953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4049" name="AutoShape 16"/>
          <p:cNvCxnSpPr>
            <a:cxnSpLocks noChangeShapeType="1"/>
            <a:stCxn id="44036" idx="5"/>
            <a:endCxn id="44039" idx="0"/>
          </p:cNvCxnSpPr>
          <p:nvPr/>
        </p:nvCxnSpPr>
        <p:spPr bwMode="auto">
          <a:xfrm>
            <a:off x="6958014" y="2620963"/>
            <a:ext cx="1881187" cy="9509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4050" name="AutoShape 17"/>
          <p:cNvCxnSpPr>
            <a:cxnSpLocks noChangeShapeType="1"/>
            <a:stCxn id="44037" idx="3"/>
            <a:endCxn id="44044" idx="0"/>
          </p:cNvCxnSpPr>
          <p:nvPr/>
        </p:nvCxnSpPr>
        <p:spPr bwMode="auto">
          <a:xfrm flipH="1">
            <a:off x="2414588" y="3916363"/>
            <a:ext cx="258762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4051" name="AutoShape 18"/>
          <p:cNvCxnSpPr>
            <a:cxnSpLocks noChangeShapeType="1"/>
            <a:stCxn id="44037" idx="5"/>
            <a:endCxn id="44046" idx="0"/>
          </p:cNvCxnSpPr>
          <p:nvPr/>
        </p:nvCxnSpPr>
        <p:spPr bwMode="auto">
          <a:xfrm>
            <a:off x="3803650" y="3916363"/>
            <a:ext cx="260350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44052" name="Rectangle 19"/>
          <p:cNvSpPr>
            <a:spLocks noChangeAspect="1" noChangeArrowheads="1"/>
          </p:cNvSpPr>
          <p:nvPr/>
        </p:nvSpPr>
        <p:spPr bwMode="auto">
          <a:xfrm>
            <a:off x="8751888" y="4267201"/>
            <a:ext cx="201612" cy="201613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cxnSp>
        <p:nvCxnSpPr>
          <p:cNvPr id="44053" name="AutoShape 20"/>
          <p:cNvCxnSpPr>
            <a:cxnSpLocks noChangeShapeType="1"/>
            <a:stCxn id="44052" idx="0"/>
            <a:endCxn id="44039" idx="4"/>
          </p:cNvCxnSpPr>
          <p:nvPr/>
        </p:nvCxnSpPr>
        <p:spPr bwMode="auto">
          <a:xfrm flipH="1" flipV="1">
            <a:off x="8839200" y="3971925"/>
            <a:ext cx="14288" cy="2857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4054" name="AutoShape 21"/>
          <p:cNvCxnSpPr>
            <a:cxnSpLocks noChangeShapeType="1"/>
            <a:stCxn id="44040" idx="0"/>
            <a:endCxn id="44039" idx="3"/>
          </p:cNvCxnSpPr>
          <p:nvPr/>
        </p:nvCxnSpPr>
        <p:spPr bwMode="auto">
          <a:xfrm flipV="1">
            <a:off x="8053389" y="3916363"/>
            <a:ext cx="193675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4055" name="AutoShape 22"/>
          <p:cNvCxnSpPr>
            <a:cxnSpLocks noChangeShapeType="1"/>
            <a:stCxn id="44041" idx="0"/>
            <a:endCxn id="44039" idx="5"/>
          </p:cNvCxnSpPr>
          <p:nvPr/>
        </p:nvCxnSpPr>
        <p:spPr bwMode="auto">
          <a:xfrm flipH="1" flipV="1">
            <a:off x="9431338" y="3916363"/>
            <a:ext cx="195262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4056" name="AutoShape 23"/>
          <p:cNvCxnSpPr>
            <a:cxnSpLocks noChangeShapeType="1"/>
            <a:stCxn id="44045" idx="0"/>
            <a:endCxn id="44037" idx="4"/>
          </p:cNvCxnSpPr>
          <p:nvPr/>
        </p:nvCxnSpPr>
        <p:spPr bwMode="auto">
          <a:xfrm flipV="1">
            <a:off x="3235326" y="3971925"/>
            <a:ext cx="3175" cy="2857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44057" name="Oval 24"/>
          <p:cNvSpPr>
            <a:spLocks noChangeArrowheads="1"/>
          </p:cNvSpPr>
          <p:nvPr/>
        </p:nvSpPr>
        <p:spPr bwMode="auto">
          <a:xfrm>
            <a:off x="6248400" y="3581400"/>
            <a:ext cx="10668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TW" sz="2000">
                <a:solidFill>
                  <a:srgbClr val="FFFF00"/>
                </a:solidFill>
                <a:latin typeface="Tahoma" pitchFamily="34" charset="0"/>
              </a:rPr>
              <a:t>18</a:t>
            </a:r>
          </a:p>
        </p:txBody>
      </p:sp>
      <p:sp>
        <p:nvSpPr>
          <p:cNvPr id="44058" name="Rectangle 25"/>
          <p:cNvSpPr>
            <a:spLocks noChangeAspect="1" noChangeArrowheads="1"/>
          </p:cNvSpPr>
          <p:nvPr/>
        </p:nvSpPr>
        <p:spPr bwMode="auto">
          <a:xfrm>
            <a:off x="6248401" y="4267201"/>
            <a:ext cx="201613" cy="201613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4059" name="Rectangle 26"/>
          <p:cNvSpPr>
            <a:spLocks noChangeAspect="1" noChangeArrowheads="1"/>
          </p:cNvSpPr>
          <p:nvPr/>
        </p:nvSpPr>
        <p:spPr bwMode="auto">
          <a:xfrm>
            <a:off x="7086601" y="4267201"/>
            <a:ext cx="201613" cy="201613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cxnSp>
        <p:nvCxnSpPr>
          <p:cNvPr id="44060" name="AutoShape 27"/>
          <p:cNvCxnSpPr>
            <a:cxnSpLocks noChangeShapeType="1"/>
            <a:stCxn id="44036" idx="4"/>
            <a:endCxn id="44057" idx="0"/>
          </p:cNvCxnSpPr>
          <p:nvPr/>
        </p:nvCxnSpPr>
        <p:spPr bwMode="auto">
          <a:xfrm>
            <a:off x="6096000" y="2676525"/>
            <a:ext cx="685800" cy="8953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4061" name="AutoShape 28"/>
          <p:cNvCxnSpPr>
            <a:cxnSpLocks noChangeShapeType="1"/>
            <a:stCxn id="44042" idx="0"/>
          </p:cNvCxnSpPr>
          <p:nvPr/>
        </p:nvCxnSpPr>
        <p:spPr bwMode="auto">
          <a:xfrm flipV="1">
            <a:off x="4902200" y="3954463"/>
            <a:ext cx="255588" cy="3032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4062" name="AutoShape 29"/>
          <p:cNvCxnSpPr>
            <a:cxnSpLocks noChangeShapeType="1"/>
            <a:stCxn id="44058" idx="0"/>
          </p:cNvCxnSpPr>
          <p:nvPr/>
        </p:nvCxnSpPr>
        <p:spPr bwMode="auto">
          <a:xfrm flipV="1">
            <a:off x="6350000" y="3962401"/>
            <a:ext cx="268288" cy="2952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4063" name="AutoShape 30"/>
          <p:cNvCxnSpPr>
            <a:cxnSpLocks noChangeShapeType="1"/>
            <a:stCxn id="44059" idx="0"/>
          </p:cNvCxnSpPr>
          <p:nvPr/>
        </p:nvCxnSpPr>
        <p:spPr bwMode="auto">
          <a:xfrm flipH="1" flipV="1">
            <a:off x="6986588" y="3943351"/>
            <a:ext cx="201612" cy="3143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4064" name="AutoShape 31"/>
          <p:cNvCxnSpPr>
            <a:cxnSpLocks noChangeShapeType="1"/>
            <a:stCxn id="44043" idx="0"/>
          </p:cNvCxnSpPr>
          <p:nvPr/>
        </p:nvCxnSpPr>
        <p:spPr bwMode="auto">
          <a:xfrm flipH="1" flipV="1">
            <a:off x="5483226" y="3962401"/>
            <a:ext cx="180975" cy="2952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2284576" name="AutoShape 32"/>
          <p:cNvSpPr>
            <a:spLocks noChangeArrowheads="1"/>
          </p:cNvSpPr>
          <p:nvPr/>
        </p:nvSpPr>
        <p:spPr bwMode="auto">
          <a:xfrm>
            <a:off x="8382000" y="1752600"/>
            <a:ext cx="1371600" cy="609600"/>
          </a:xfrm>
          <a:prstGeom prst="wedgeRectCallout">
            <a:avLst>
              <a:gd name="adj1" fmla="val -156250"/>
              <a:gd name="adj2" fmla="val 39065"/>
            </a:avLst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 anchor="ctr" anchorCtr="1"/>
          <a:lstStyle/>
          <a:p>
            <a:pPr algn="ctr"/>
            <a:r>
              <a:rPr lang="en-US" altLang="zh-TW" sz="3200"/>
              <a:t>4-node</a:t>
            </a:r>
          </a:p>
        </p:txBody>
      </p:sp>
      <p:sp>
        <p:nvSpPr>
          <p:cNvPr id="2284577" name="AutoShape 33"/>
          <p:cNvSpPr>
            <a:spLocks noChangeArrowheads="1"/>
          </p:cNvSpPr>
          <p:nvPr/>
        </p:nvSpPr>
        <p:spPr bwMode="auto">
          <a:xfrm>
            <a:off x="8458200" y="5410200"/>
            <a:ext cx="1371600" cy="609600"/>
          </a:xfrm>
          <a:prstGeom prst="wedgeRectCallout">
            <a:avLst>
              <a:gd name="adj1" fmla="val 6019"/>
              <a:gd name="adj2" fmla="val -269273"/>
            </a:avLst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 anchor="ctr" anchorCtr="1"/>
          <a:lstStyle/>
          <a:p>
            <a:pPr algn="ctr"/>
            <a:r>
              <a:rPr lang="en-US" altLang="zh-TW" sz="3200"/>
              <a:t>3-node</a:t>
            </a:r>
          </a:p>
        </p:txBody>
      </p:sp>
      <p:sp>
        <p:nvSpPr>
          <p:cNvPr id="2284578" name="AutoShape 34"/>
          <p:cNvSpPr>
            <a:spLocks noChangeArrowheads="1"/>
          </p:cNvSpPr>
          <p:nvPr/>
        </p:nvSpPr>
        <p:spPr bwMode="auto">
          <a:xfrm>
            <a:off x="3886200" y="5410200"/>
            <a:ext cx="1371600" cy="609600"/>
          </a:xfrm>
          <a:prstGeom prst="wedgeRectCallout">
            <a:avLst>
              <a:gd name="adj1" fmla="val 51273"/>
              <a:gd name="adj2" fmla="val -267708"/>
            </a:avLst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 anchor="ctr" anchorCtr="1"/>
          <a:lstStyle/>
          <a:p>
            <a:pPr algn="ctr"/>
            <a:r>
              <a:rPr lang="en-US" altLang="zh-TW" sz="3200"/>
              <a:t>2-node</a:t>
            </a:r>
          </a:p>
        </p:txBody>
      </p:sp>
    </p:spTree>
    <p:extLst>
      <p:ext uri="{BB962C8B-B14F-4D97-AF65-F5344CB8AC3E}">
        <p14:creationId xmlns:p14="http://schemas.microsoft.com/office/powerpoint/2010/main" val="270905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845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845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4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845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845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4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845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845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84576" grpId="0" animBg="1"/>
      <p:bldP spid="2284577" grpId="0" animBg="1"/>
      <p:bldP spid="228457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ea typeface="新細明體" pitchFamily="18" charset="-120"/>
              </a:rPr>
              <a:t>Height of a (2,4) Tree</a:t>
            </a:r>
          </a:p>
        </p:txBody>
      </p:sp>
      <p:sp>
        <p:nvSpPr>
          <p:cNvPr id="4506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A (2,4) tree storing </a:t>
            </a:r>
            <a:r>
              <a:rPr lang="en-US" altLang="zh-TW" b="1" i="1" dirty="0" smtClean="0">
                <a:ea typeface="新細明體" pitchFamily="18" charset="-120"/>
              </a:rPr>
              <a:t>n</a:t>
            </a:r>
            <a:r>
              <a:rPr lang="en-US" altLang="zh-TW" dirty="0" smtClean="0">
                <a:ea typeface="新細明體" pitchFamily="18" charset="-120"/>
              </a:rPr>
              <a:t> items has height </a:t>
            </a:r>
            <a:r>
              <a:rPr lang="en-US" altLang="zh-TW" b="1" dirty="0" smtClean="0">
                <a:ea typeface="新細明體" pitchFamily="18" charset="-120"/>
              </a:rPr>
              <a:t>O</a:t>
            </a:r>
            <a:r>
              <a:rPr lang="en-US" altLang="zh-TW" dirty="0" smtClean="0">
                <a:ea typeface="新細明體" pitchFamily="18" charset="-120"/>
              </a:rPr>
              <a:t>(log </a:t>
            </a:r>
            <a:r>
              <a:rPr lang="en-US" altLang="zh-TW" b="1" i="1" dirty="0" smtClean="0">
                <a:ea typeface="新細明體" pitchFamily="18" charset="-120"/>
              </a:rPr>
              <a:t>n</a:t>
            </a:r>
            <a:r>
              <a:rPr lang="en-US" altLang="zh-TW" dirty="0" smtClean="0">
                <a:ea typeface="新細明體" pitchFamily="18" charset="-120"/>
              </a:rPr>
              <a:t>)</a:t>
            </a:r>
          </a:p>
          <a:p>
            <a:pPr lvl="1"/>
            <a:r>
              <a:rPr lang="en-US" altLang="zh-TW" dirty="0" smtClean="0">
                <a:ea typeface="新細明體" pitchFamily="18" charset="-120"/>
              </a:rPr>
              <a:t>Let </a:t>
            </a:r>
            <a:r>
              <a:rPr lang="en-US" altLang="zh-TW" b="1" i="1" dirty="0" smtClean="0">
                <a:ea typeface="新細明體" pitchFamily="18" charset="-120"/>
              </a:rPr>
              <a:t>h</a:t>
            </a:r>
            <a:r>
              <a:rPr lang="en-US" altLang="zh-TW" dirty="0" smtClean="0">
                <a:ea typeface="新細明體" pitchFamily="18" charset="-120"/>
              </a:rPr>
              <a:t> be the height of a (2,4) tree with </a:t>
            </a:r>
            <a:r>
              <a:rPr lang="en-US" altLang="zh-TW" b="1" i="1" dirty="0" smtClean="0">
                <a:ea typeface="新細明體" pitchFamily="18" charset="-120"/>
              </a:rPr>
              <a:t>n </a:t>
            </a:r>
            <a:r>
              <a:rPr lang="en-US" altLang="zh-TW" dirty="0" smtClean="0">
                <a:ea typeface="新細明體" pitchFamily="18" charset="-120"/>
              </a:rPr>
              <a:t>items</a:t>
            </a:r>
          </a:p>
          <a:p>
            <a:pPr lvl="1"/>
            <a:r>
              <a:rPr lang="en-US" altLang="zh-TW" dirty="0" smtClean="0">
                <a:ea typeface="新細明體" pitchFamily="18" charset="-120"/>
              </a:rPr>
              <a:t>Since there are at least 2</a:t>
            </a:r>
            <a:r>
              <a:rPr lang="en-US" altLang="zh-TW" b="1" i="1" baseline="30000" dirty="0" smtClean="0">
                <a:ea typeface="新細明體" pitchFamily="18" charset="-120"/>
              </a:rPr>
              <a:t>i</a:t>
            </a:r>
            <a:r>
              <a:rPr lang="en-US" altLang="zh-TW" dirty="0" smtClean="0">
                <a:ea typeface="新細明體" pitchFamily="18" charset="-120"/>
              </a:rPr>
              <a:t> items at depth </a:t>
            </a:r>
            <a:r>
              <a:rPr lang="en-US" altLang="zh-TW" b="1" i="1" dirty="0" err="1" smtClean="0">
                <a:ea typeface="新細明體" pitchFamily="18" charset="-120"/>
              </a:rPr>
              <a:t>i</a:t>
            </a:r>
            <a:r>
              <a:rPr lang="en-US" altLang="zh-TW" dirty="0" smtClean="0">
                <a:ea typeface="新細明體" pitchFamily="18" charset="-120"/>
              </a:rPr>
              <a:t> </a:t>
            </a:r>
            <a:r>
              <a:rPr lang="en-US" altLang="zh-TW" dirty="0" smtClean="0">
                <a:latin typeface="Symbol" pitchFamily="18" charset="2"/>
                <a:ea typeface="新細明體" pitchFamily="18" charset="-120"/>
                <a:sym typeface="Symbol" pitchFamily="18" charset="2"/>
              </a:rPr>
              <a:t>=</a:t>
            </a:r>
            <a:r>
              <a:rPr lang="en-US" altLang="zh-TW" dirty="0" smtClean="0">
                <a:ea typeface="新細明體" pitchFamily="18" charset="-120"/>
              </a:rPr>
              <a:t> 0, … , </a:t>
            </a:r>
            <a:r>
              <a:rPr lang="en-US" altLang="zh-TW" b="1" i="1" dirty="0" smtClean="0">
                <a:ea typeface="新細明體" pitchFamily="18" charset="-120"/>
              </a:rPr>
              <a:t>h</a:t>
            </a:r>
            <a:r>
              <a:rPr lang="en-US" altLang="zh-TW" dirty="0" smtClean="0">
                <a:latin typeface="Symbol" pitchFamily="18" charset="2"/>
                <a:ea typeface="新細明體" pitchFamily="18" charset="-120"/>
                <a:sym typeface="Symbol" pitchFamily="18" charset="2"/>
              </a:rPr>
              <a:t>-</a:t>
            </a:r>
            <a:r>
              <a:rPr lang="en-US" altLang="zh-TW" dirty="0" smtClean="0">
                <a:ea typeface="新細明體" pitchFamily="18" charset="-120"/>
              </a:rPr>
              <a:t>1 and no items at depth </a:t>
            </a:r>
            <a:r>
              <a:rPr lang="en-US" altLang="zh-TW" b="1" i="1" dirty="0" smtClean="0">
                <a:ea typeface="新細明體" pitchFamily="18" charset="-120"/>
              </a:rPr>
              <a:t>h</a:t>
            </a:r>
            <a:r>
              <a:rPr lang="en-US" altLang="zh-TW" dirty="0" smtClean="0">
                <a:ea typeface="新細明體" pitchFamily="18" charset="-120"/>
              </a:rPr>
              <a:t>, we have</a:t>
            </a:r>
            <a:br>
              <a:rPr lang="en-US" altLang="zh-TW" dirty="0" smtClean="0">
                <a:ea typeface="新細明體" pitchFamily="18" charset="-120"/>
              </a:rPr>
            </a:br>
            <a:r>
              <a:rPr lang="en-US" altLang="zh-TW" dirty="0" smtClean="0">
                <a:ea typeface="新細明體" pitchFamily="18" charset="-120"/>
              </a:rPr>
              <a:t>		 </a:t>
            </a:r>
            <a:r>
              <a:rPr lang="en-US" altLang="zh-TW" b="1" i="1" dirty="0" smtClean="0">
                <a:ea typeface="新細明體" pitchFamily="18" charset="-120"/>
              </a:rPr>
              <a:t>n</a:t>
            </a:r>
            <a:r>
              <a:rPr lang="en-US" altLang="zh-TW" dirty="0" smtClean="0">
                <a:ea typeface="新細明體" pitchFamily="18" charset="-120"/>
              </a:rPr>
              <a:t> </a:t>
            </a:r>
            <a:r>
              <a:rPr lang="en-US" altLang="zh-TW" dirty="0" smtClean="0">
                <a:latin typeface="Symbol" pitchFamily="18" charset="2"/>
                <a:ea typeface="新細明體" pitchFamily="18" charset="-120"/>
                <a:sym typeface="Symbol" pitchFamily="18" charset="2"/>
              </a:rPr>
              <a:t></a:t>
            </a:r>
            <a:r>
              <a:rPr lang="en-US" altLang="zh-TW" dirty="0" smtClean="0">
                <a:ea typeface="新細明體" pitchFamily="18" charset="-120"/>
              </a:rPr>
              <a:t> 1 </a:t>
            </a:r>
            <a:r>
              <a:rPr lang="en-US" altLang="zh-TW" dirty="0" smtClean="0">
                <a:latin typeface="Symbol" pitchFamily="18" charset="2"/>
                <a:ea typeface="新細明體" pitchFamily="18" charset="-120"/>
                <a:sym typeface="Symbol" pitchFamily="18" charset="2"/>
              </a:rPr>
              <a:t>+ </a:t>
            </a:r>
            <a:r>
              <a:rPr lang="en-US" altLang="zh-TW" dirty="0" smtClean="0">
                <a:ea typeface="新細明體" pitchFamily="18" charset="-120"/>
              </a:rPr>
              <a:t>2 </a:t>
            </a:r>
            <a:r>
              <a:rPr lang="en-US" altLang="zh-TW" dirty="0" smtClean="0">
                <a:latin typeface="Symbol" pitchFamily="18" charset="2"/>
                <a:ea typeface="新細明體" pitchFamily="18" charset="-120"/>
                <a:sym typeface="Symbol" pitchFamily="18" charset="2"/>
              </a:rPr>
              <a:t>+</a:t>
            </a:r>
            <a:r>
              <a:rPr lang="en-US" altLang="zh-TW" dirty="0" smtClean="0">
                <a:ea typeface="新細明體" pitchFamily="18" charset="-120"/>
              </a:rPr>
              <a:t> 4 </a:t>
            </a:r>
            <a:r>
              <a:rPr lang="en-US" altLang="zh-TW" dirty="0" smtClean="0">
                <a:latin typeface="Symbol" pitchFamily="18" charset="2"/>
                <a:ea typeface="新細明體" pitchFamily="18" charset="-120"/>
                <a:sym typeface="Symbol" pitchFamily="18" charset="2"/>
              </a:rPr>
              <a:t>+</a:t>
            </a:r>
            <a:r>
              <a:rPr lang="en-US" altLang="zh-TW" dirty="0" smtClean="0">
                <a:ea typeface="新細明體" pitchFamily="18" charset="-120"/>
              </a:rPr>
              <a:t> … </a:t>
            </a:r>
            <a:r>
              <a:rPr lang="en-US" altLang="zh-TW" dirty="0" smtClean="0">
                <a:latin typeface="Symbol" pitchFamily="18" charset="2"/>
                <a:ea typeface="新細明體" pitchFamily="18" charset="-120"/>
                <a:sym typeface="Symbol" pitchFamily="18" charset="2"/>
              </a:rPr>
              <a:t>+</a:t>
            </a:r>
            <a:r>
              <a:rPr lang="en-US" altLang="zh-TW" dirty="0" smtClean="0">
                <a:ea typeface="新細明體" pitchFamily="18" charset="-120"/>
              </a:rPr>
              <a:t> 2</a:t>
            </a:r>
            <a:r>
              <a:rPr lang="en-US" altLang="zh-TW" b="1" i="1" baseline="30000" dirty="0" smtClean="0">
                <a:ea typeface="新細明體" pitchFamily="18" charset="-120"/>
              </a:rPr>
              <a:t>h</a:t>
            </a:r>
            <a:r>
              <a:rPr lang="en-US" altLang="zh-TW" baseline="30000" dirty="0" smtClean="0">
                <a:latin typeface="Symbol" pitchFamily="18" charset="2"/>
                <a:ea typeface="新細明體" pitchFamily="18" charset="-120"/>
              </a:rPr>
              <a:t>-</a:t>
            </a:r>
            <a:r>
              <a:rPr lang="en-US" altLang="zh-TW" baseline="30000" dirty="0" smtClean="0">
                <a:ea typeface="新細明體" pitchFamily="18" charset="-120"/>
              </a:rPr>
              <a:t>1 </a:t>
            </a:r>
            <a:r>
              <a:rPr lang="en-US" altLang="zh-TW" dirty="0" smtClean="0">
                <a:latin typeface="Symbol" pitchFamily="18" charset="2"/>
                <a:ea typeface="新細明體" pitchFamily="18" charset="-120"/>
                <a:sym typeface="Symbol" pitchFamily="18" charset="2"/>
              </a:rPr>
              <a:t>=</a:t>
            </a:r>
            <a:r>
              <a:rPr lang="en-US" altLang="zh-TW" dirty="0" smtClean="0">
                <a:ea typeface="新細明體" pitchFamily="18" charset="-120"/>
              </a:rPr>
              <a:t> 2</a:t>
            </a:r>
            <a:r>
              <a:rPr lang="en-US" altLang="zh-TW" b="1" i="1" baseline="30000" dirty="0" smtClean="0">
                <a:ea typeface="新細明體" pitchFamily="18" charset="-120"/>
              </a:rPr>
              <a:t>h </a:t>
            </a:r>
            <a:r>
              <a:rPr lang="en-US" altLang="zh-TW" dirty="0" smtClean="0">
                <a:latin typeface="Symbol" pitchFamily="18" charset="2"/>
                <a:ea typeface="新細明體" pitchFamily="18" charset="-120"/>
                <a:sym typeface="Symbol" pitchFamily="18" charset="2"/>
              </a:rPr>
              <a:t>- </a:t>
            </a:r>
            <a:r>
              <a:rPr lang="en-US" altLang="zh-TW" dirty="0" smtClean="0">
                <a:ea typeface="新細明體" pitchFamily="18" charset="-120"/>
              </a:rPr>
              <a:t>1</a:t>
            </a:r>
            <a:endParaRPr lang="en-US" altLang="zh-TW" b="1" i="1" baseline="30000" dirty="0" smtClean="0">
              <a:ea typeface="新細明體" pitchFamily="18" charset="-120"/>
            </a:endParaRPr>
          </a:p>
          <a:p>
            <a:r>
              <a:rPr lang="en-US" altLang="zh-TW" dirty="0" smtClean="0">
                <a:ea typeface="新細明體" pitchFamily="18" charset="-120"/>
              </a:rPr>
              <a:t>Searching in a (2,4) tree with </a:t>
            </a:r>
            <a:r>
              <a:rPr lang="en-US" altLang="zh-TW" b="1" i="1" dirty="0" smtClean="0">
                <a:ea typeface="新細明體" pitchFamily="18" charset="-120"/>
              </a:rPr>
              <a:t>n</a:t>
            </a:r>
            <a:r>
              <a:rPr lang="en-US" altLang="zh-TW" dirty="0" smtClean="0">
                <a:ea typeface="新細明體" pitchFamily="18" charset="-120"/>
              </a:rPr>
              <a:t> items takes </a:t>
            </a:r>
            <a:r>
              <a:rPr lang="en-US" altLang="zh-TW" b="1" dirty="0" smtClean="0">
                <a:ea typeface="新細明體" pitchFamily="18" charset="-120"/>
              </a:rPr>
              <a:t>O</a:t>
            </a:r>
            <a:r>
              <a:rPr lang="en-US" altLang="zh-TW" dirty="0" smtClean="0">
                <a:ea typeface="新細明體" pitchFamily="18" charset="-120"/>
              </a:rPr>
              <a:t>(log </a:t>
            </a:r>
            <a:r>
              <a:rPr lang="en-US" altLang="zh-TW" b="1" i="1" dirty="0" smtClean="0">
                <a:ea typeface="新細明體" pitchFamily="18" charset="-120"/>
              </a:rPr>
              <a:t>n</a:t>
            </a:r>
            <a:r>
              <a:rPr lang="en-US" altLang="zh-TW" dirty="0" smtClean="0">
                <a:ea typeface="新細明體" pitchFamily="18" charset="-120"/>
              </a:rPr>
              <a:t>) time</a:t>
            </a:r>
          </a:p>
        </p:txBody>
      </p:sp>
      <p:sp>
        <p:nvSpPr>
          <p:cNvPr id="45058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4447896-D007-400A-A71F-1131252F738C}" type="slidenum">
              <a:rPr lang="en-US" altLang="zh-TW" smtClean="0">
                <a:latin typeface="Arial" charset="0"/>
              </a:rPr>
              <a:pPr/>
              <a:t>31</a:t>
            </a:fld>
            <a:endParaRPr lang="en-US" altLang="zh-TW" smtClean="0">
              <a:latin typeface="Arial" charset="0"/>
            </a:endParaRPr>
          </a:p>
        </p:txBody>
      </p:sp>
      <p:grpSp>
        <p:nvGrpSpPr>
          <p:cNvPr id="45061" name="Group 4"/>
          <p:cNvGrpSpPr>
            <a:grpSpLocks/>
          </p:cNvGrpSpPr>
          <p:nvPr/>
        </p:nvGrpSpPr>
        <p:grpSpPr bwMode="auto">
          <a:xfrm>
            <a:off x="2917186" y="4412528"/>
            <a:ext cx="5845815" cy="1626322"/>
            <a:chOff x="611" y="2568"/>
            <a:chExt cx="4597" cy="1409"/>
          </a:xfrm>
        </p:grpSpPr>
        <p:sp>
          <p:nvSpPr>
            <p:cNvPr id="45063" name="Line 5"/>
            <p:cNvSpPr>
              <a:spLocks noChangeShapeType="1"/>
            </p:cNvSpPr>
            <p:nvPr/>
          </p:nvSpPr>
          <p:spPr bwMode="auto">
            <a:xfrm flipH="1">
              <a:off x="1508" y="3766"/>
              <a:ext cx="37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64" name="Line 6"/>
            <p:cNvSpPr>
              <a:spLocks noChangeShapeType="1"/>
            </p:cNvSpPr>
            <p:nvPr/>
          </p:nvSpPr>
          <p:spPr bwMode="auto">
            <a:xfrm flipH="1">
              <a:off x="1508" y="3479"/>
              <a:ext cx="37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65" name="Line 7"/>
            <p:cNvSpPr>
              <a:spLocks noChangeShapeType="1"/>
            </p:cNvSpPr>
            <p:nvPr/>
          </p:nvSpPr>
          <p:spPr bwMode="auto">
            <a:xfrm flipH="1">
              <a:off x="1508" y="3191"/>
              <a:ext cx="37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66" name="Line 8"/>
            <p:cNvSpPr>
              <a:spLocks noChangeShapeType="1"/>
            </p:cNvSpPr>
            <p:nvPr/>
          </p:nvSpPr>
          <p:spPr bwMode="auto">
            <a:xfrm flipH="1">
              <a:off x="1508" y="2904"/>
              <a:ext cx="37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67" name="Oval 9"/>
            <p:cNvSpPr>
              <a:spLocks noChangeArrowheads="1"/>
            </p:cNvSpPr>
            <p:nvPr/>
          </p:nvSpPr>
          <p:spPr bwMode="auto">
            <a:xfrm>
              <a:off x="3555" y="2776"/>
              <a:ext cx="213" cy="213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pPr algn="ctr" eaLnBrk="1" hangingPunct="1"/>
              <a:endParaRPr lang="zh-TW" altLang="zh-TW">
                <a:sym typeface="Symbol" pitchFamily="18" charset="2"/>
              </a:endParaRPr>
            </a:p>
          </p:txBody>
        </p:sp>
        <p:grpSp>
          <p:nvGrpSpPr>
            <p:cNvPr id="45068" name="Group 10"/>
            <p:cNvGrpSpPr>
              <a:grpSpLocks/>
            </p:cNvGrpSpPr>
            <p:nvPr/>
          </p:nvGrpSpPr>
          <p:grpSpPr bwMode="auto">
            <a:xfrm>
              <a:off x="2814" y="3074"/>
              <a:ext cx="1728" cy="213"/>
              <a:chOff x="2139" y="2808"/>
              <a:chExt cx="1950" cy="240"/>
            </a:xfrm>
          </p:grpSpPr>
          <p:sp>
            <p:nvSpPr>
              <p:cNvPr id="45106" name="Oval 11"/>
              <p:cNvSpPr>
                <a:spLocks noChangeArrowheads="1"/>
              </p:cNvSpPr>
              <p:nvPr/>
            </p:nvSpPr>
            <p:spPr bwMode="auto">
              <a:xfrm>
                <a:off x="3849" y="2808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anchor="ctr" anchorCtr="1"/>
              <a:lstStyle/>
              <a:p>
                <a:pPr algn="ctr" eaLnBrk="1" hangingPunct="1"/>
                <a:endParaRPr lang="zh-TW" altLang="zh-TW">
                  <a:sym typeface="Symbol" pitchFamily="18" charset="2"/>
                </a:endParaRPr>
              </a:p>
            </p:txBody>
          </p:sp>
          <p:sp>
            <p:nvSpPr>
              <p:cNvPr id="45107" name="Oval 12"/>
              <p:cNvSpPr>
                <a:spLocks noChangeArrowheads="1"/>
              </p:cNvSpPr>
              <p:nvPr/>
            </p:nvSpPr>
            <p:spPr bwMode="auto">
              <a:xfrm>
                <a:off x="2139" y="2808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anchor="ctr" anchorCtr="1"/>
              <a:lstStyle/>
              <a:p>
                <a:pPr algn="ctr" eaLnBrk="1" hangingPunct="1"/>
                <a:endParaRPr lang="zh-TW" altLang="zh-TW">
                  <a:sym typeface="Symbol" pitchFamily="18" charset="2"/>
                </a:endParaRPr>
              </a:p>
            </p:txBody>
          </p:sp>
        </p:grpSp>
        <p:cxnSp>
          <p:nvCxnSpPr>
            <p:cNvPr id="45069" name="AutoShape 13"/>
            <p:cNvCxnSpPr>
              <a:cxnSpLocks noChangeShapeType="1"/>
              <a:stCxn id="45067" idx="3"/>
              <a:endCxn id="45107" idx="7"/>
            </p:cNvCxnSpPr>
            <p:nvPr/>
          </p:nvCxnSpPr>
          <p:spPr bwMode="auto">
            <a:xfrm flipH="1">
              <a:off x="2996" y="2964"/>
              <a:ext cx="590" cy="13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5070" name="AutoShape 14"/>
            <p:cNvCxnSpPr>
              <a:cxnSpLocks noChangeShapeType="1"/>
              <a:stCxn id="45106" idx="1"/>
              <a:endCxn id="45067" idx="5"/>
            </p:cNvCxnSpPr>
            <p:nvPr/>
          </p:nvCxnSpPr>
          <p:spPr bwMode="auto">
            <a:xfrm flipH="1" flipV="1">
              <a:off x="3737" y="2964"/>
              <a:ext cx="623" cy="13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5071" name="AutoShape 15"/>
            <p:cNvCxnSpPr>
              <a:cxnSpLocks noChangeShapeType="1"/>
              <a:stCxn id="45105" idx="1"/>
              <a:endCxn id="45106" idx="5"/>
            </p:cNvCxnSpPr>
            <p:nvPr/>
          </p:nvCxnSpPr>
          <p:spPr bwMode="auto">
            <a:xfrm flipH="1" flipV="1">
              <a:off x="4511" y="3262"/>
              <a:ext cx="227" cy="13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5072" name="AutoShape 16"/>
            <p:cNvCxnSpPr>
              <a:cxnSpLocks noChangeShapeType="1"/>
              <a:stCxn id="45104" idx="7"/>
              <a:endCxn id="45106" idx="3"/>
            </p:cNvCxnSpPr>
            <p:nvPr/>
          </p:nvCxnSpPr>
          <p:spPr bwMode="auto">
            <a:xfrm flipV="1">
              <a:off x="4132" y="3262"/>
              <a:ext cx="228" cy="13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5073" name="AutoShape 17"/>
            <p:cNvCxnSpPr>
              <a:cxnSpLocks noChangeShapeType="1"/>
              <a:stCxn id="45085" idx="0"/>
              <a:endCxn id="45102" idx="5"/>
            </p:cNvCxnSpPr>
            <p:nvPr/>
          </p:nvCxnSpPr>
          <p:spPr bwMode="auto">
            <a:xfrm flipH="1" flipV="1">
              <a:off x="3374" y="3560"/>
              <a:ext cx="115" cy="13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5074" name="AutoShape 18"/>
            <p:cNvCxnSpPr>
              <a:cxnSpLocks noChangeShapeType="1"/>
              <a:stCxn id="45084" idx="0"/>
              <a:endCxn id="45102" idx="3"/>
            </p:cNvCxnSpPr>
            <p:nvPr/>
          </p:nvCxnSpPr>
          <p:spPr bwMode="auto">
            <a:xfrm flipV="1">
              <a:off x="3109" y="3560"/>
              <a:ext cx="114" cy="13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5075" name="AutoShape 19"/>
            <p:cNvCxnSpPr>
              <a:cxnSpLocks noChangeShapeType="1"/>
              <a:stCxn id="45103" idx="7"/>
              <a:endCxn id="45107" idx="3"/>
            </p:cNvCxnSpPr>
            <p:nvPr/>
          </p:nvCxnSpPr>
          <p:spPr bwMode="auto">
            <a:xfrm flipV="1">
              <a:off x="2617" y="3262"/>
              <a:ext cx="228" cy="13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5076" name="AutoShape 20"/>
            <p:cNvCxnSpPr>
              <a:cxnSpLocks noChangeShapeType="1"/>
              <a:stCxn id="45102" idx="1"/>
              <a:endCxn id="45107" idx="5"/>
            </p:cNvCxnSpPr>
            <p:nvPr/>
          </p:nvCxnSpPr>
          <p:spPr bwMode="auto">
            <a:xfrm flipH="1" flipV="1">
              <a:off x="2996" y="3262"/>
              <a:ext cx="227" cy="13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5077" name="AutoShape 21"/>
            <p:cNvCxnSpPr>
              <a:cxnSpLocks noChangeShapeType="1"/>
              <a:stCxn id="45086" idx="0"/>
              <a:endCxn id="45103" idx="5"/>
            </p:cNvCxnSpPr>
            <p:nvPr/>
          </p:nvCxnSpPr>
          <p:spPr bwMode="auto">
            <a:xfrm flipH="1" flipV="1">
              <a:off x="2617" y="3560"/>
              <a:ext cx="114" cy="13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5078" name="AutoShape 22"/>
            <p:cNvCxnSpPr>
              <a:cxnSpLocks noChangeShapeType="1"/>
              <a:stCxn id="45101" idx="0"/>
              <a:endCxn id="45103" idx="3"/>
            </p:cNvCxnSpPr>
            <p:nvPr/>
          </p:nvCxnSpPr>
          <p:spPr bwMode="auto">
            <a:xfrm flipV="1">
              <a:off x="2333" y="3560"/>
              <a:ext cx="133" cy="13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5079" name="AutoShape 23"/>
            <p:cNvCxnSpPr>
              <a:cxnSpLocks noChangeShapeType="1"/>
              <a:stCxn id="45088" idx="0"/>
              <a:endCxn id="45104" idx="5"/>
            </p:cNvCxnSpPr>
            <p:nvPr/>
          </p:nvCxnSpPr>
          <p:spPr bwMode="auto">
            <a:xfrm flipH="1" flipV="1">
              <a:off x="4132" y="3560"/>
              <a:ext cx="114" cy="13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5080" name="AutoShape 24"/>
            <p:cNvCxnSpPr>
              <a:cxnSpLocks noChangeShapeType="1"/>
              <a:stCxn id="45087" idx="0"/>
              <a:endCxn id="45104" idx="3"/>
            </p:cNvCxnSpPr>
            <p:nvPr/>
          </p:nvCxnSpPr>
          <p:spPr bwMode="auto">
            <a:xfrm flipV="1">
              <a:off x="3867" y="3560"/>
              <a:ext cx="114" cy="13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grpSp>
          <p:nvGrpSpPr>
            <p:cNvPr id="45081" name="Group 25"/>
            <p:cNvGrpSpPr>
              <a:grpSpLocks/>
            </p:cNvGrpSpPr>
            <p:nvPr/>
          </p:nvGrpSpPr>
          <p:grpSpPr bwMode="auto">
            <a:xfrm>
              <a:off x="2435" y="3372"/>
              <a:ext cx="2485" cy="213"/>
              <a:chOff x="1711" y="3144"/>
              <a:chExt cx="2805" cy="240"/>
            </a:xfrm>
          </p:grpSpPr>
          <p:sp>
            <p:nvSpPr>
              <p:cNvPr id="45102" name="Oval 26"/>
              <p:cNvSpPr>
                <a:spLocks noChangeArrowheads="1"/>
              </p:cNvSpPr>
              <p:nvPr/>
            </p:nvSpPr>
            <p:spPr bwMode="auto">
              <a:xfrm>
                <a:off x="2566" y="3144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anchor="ctr" anchorCtr="1"/>
              <a:lstStyle/>
              <a:p>
                <a:pPr algn="ctr" eaLnBrk="1" hangingPunct="1"/>
                <a:endParaRPr lang="zh-TW" altLang="zh-TW">
                  <a:sym typeface="Symbol" pitchFamily="18" charset="2"/>
                </a:endParaRPr>
              </a:p>
            </p:txBody>
          </p:sp>
          <p:sp>
            <p:nvSpPr>
              <p:cNvPr id="45103" name="Oval 27"/>
              <p:cNvSpPr>
                <a:spLocks noChangeArrowheads="1"/>
              </p:cNvSpPr>
              <p:nvPr/>
            </p:nvSpPr>
            <p:spPr bwMode="auto">
              <a:xfrm>
                <a:off x="1711" y="3144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anchor="ctr" anchorCtr="1"/>
              <a:lstStyle/>
              <a:p>
                <a:pPr algn="ctr" eaLnBrk="1" hangingPunct="1"/>
                <a:endParaRPr lang="zh-TW" altLang="zh-TW">
                  <a:sym typeface="Symbol" pitchFamily="18" charset="2"/>
                </a:endParaRPr>
              </a:p>
            </p:txBody>
          </p:sp>
          <p:sp>
            <p:nvSpPr>
              <p:cNvPr id="45104" name="Oval 28"/>
              <p:cNvSpPr>
                <a:spLocks noChangeArrowheads="1"/>
              </p:cNvSpPr>
              <p:nvPr/>
            </p:nvSpPr>
            <p:spPr bwMode="auto">
              <a:xfrm>
                <a:off x="3421" y="3144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anchor="ctr" anchorCtr="1"/>
              <a:lstStyle/>
              <a:p>
                <a:pPr algn="ctr" eaLnBrk="1" hangingPunct="1"/>
                <a:endParaRPr lang="zh-TW" altLang="zh-TW">
                  <a:sym typeface="Symbol" pitchFamily="18" charset="2"/>
                </a:endParaRPr>
              </a:p>
            </p:txBody>
          </p:sp>
          <p:sp>
            <p:nvSpPr>
              <p:cNvPr id="45105" name="Oval 29"/>
              <p:cNvSpPr>
                <a:spLocks noChangeArrowheads="1"/>
              </p:cNvSpPr>
              <p:nvPr/>
            </p:nvSpPr>
            <p:spPr bwMode="auto">
              <a:xfrm>
                <a:off x="4276" y="3144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anchor="ctr" anchorCtr="1"/>
              <a:lstStyle/>
              <a:p>
                <a:pPr algn="ctr" eaLnBrk="1" hangingPunct="1"/>
                <a:endParaRPr lang="zh-TW" altLang="zh-TW">
                  <a:sym typeface="Symbol" pitchFamily="18" charset="2"/>
                </a:endParaRPr>
              </a:p>
            </p:txBody>
          </p:sp>
        </p:grpSp>
        <p:cxnSp>
          <p:nvCxnSpPr>
            <p:cNvPr id="45082" name="AutoShape 30"/>
            <p:cNvCxnSpPr>
              <a:cxnSpLocks noChangeShapeType="1"/>
              <a:stCxn id="45090" idx="0"/>
              <a:endCxn id="45105" idx="5"/>
            </p:cNvCxnSpPr>
            <p:nvPr/>
          </p:nvCxnSpPr>
          <p:spPr bwMode="auto">
            <a:xfrm flipH="1" flipV="1">
              <a:off x="4889" y="3560"/>
              <a:ext cx="115" cy="13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5083" name="AutoShape 31"/>
            <p:cNvCxnSpPr>
              <a:cxnSpLocks noChangeShapeType="1"/>
              <a:stCxn id="45089" idx="0"/>
              <a:endCxn id="45105" idx="3"/>
            </p:cNvCxnSpPr>
            <p:nvPr/>
          </p:nvCxnSpPr>
          <p:spPr bwMode="auto">
            <a:xfrm flipV="1">
              <a:off x="4624" y="3560"/>
              <a:ext cx="114" cy="13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45084" name="Rectangle 32"/>
            <p:cNvSpPr>
              <a:spLocks noChangeAspect="1" noChangeArrowheads="1"/>
            </p:cNvSpPr>
            <p:nvPr/>
          </p:nvSpPr>
          <p:spPr bwMode="auto">
            <a:xfrm>
              <a:off x="3032" y="3700"/>
              <a:ext cx="154" cy="153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zh-TW" altLang="zh-TW">
                <a:latin typeface="Tahoma" pitchFamily="34" charset="0"/>
              </a:endParaRPr>
            </a:p>
          </p:txBody>
        </p:sp>
        <p:sp>
          <p:nvSpPr>
            <p:cNvPr id="45085" name="Rectangle 33"/>
            <p:cNvSpPr>
              <a:spLocks noChangeAspect="1" noChangeArrowheads="1"/>
            </p:cNvSpPr>
            <p:nvPr/>
          </p:nvSpPr>
          <p:spPr bwMode="auto">
            <a:xfrm>
              <a:off x="3412" y="3700"/>
              <a:ext cx="153" cy="153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zh-TW" altLang="zh-TW">
                <a:latin typeface="Tahoma" pitchFamily="34" charset="0"/>
              </a:endParaRPr>
            </a:p>
          </p:txBody>
        </p:sp>
        <p:sp>
          <p:nvSpPr>
            <p:cNvPr id="45086" name="Rectangle 34"/>
            <p:cNvSpPr>
              <a:spLocks noChangeAspect="1" noChangeArrowheads="1"/>
            </p:cNvSpPr>
            <p:nvPr/>
          </p:nvSpPr>
          <p:spPr bwMode="auto">
            <a:xfrm>
              <a:off x="2654" y="3700"/>
              <a:ext cx="153" cy="153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zh-TW" altLang="zh-TW">
                <a:latin typeface="Tahoma" pitchFamily="34" charset="0"/>
              </a:endParaRPr>
            </a:p>
          </p:txBody>
        </p:sp>
        <p:sp>
          <p:nvSpPr>
            <p:cNvPr id="45087" name="Rectangle 35"/>
            <p:cNvSpPr>
              <a:spLocks noChangeAspect="1" noChangeArrowheads="1"/>
            </p:cNvSpPr>
            <p:nvPr/>
          </p:nvSpPr>
          <p:spPr bwMode="auto">
            <a:xfrm>
              <a:off x="3790" y="3700"/>
              <a:ext cx="153" cy="153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zh-TW" altLang="zh-TW">
                <a:latin typeface="Tahoma" pitchFamily="34" charset="0"/>
              </a:endParaRPr>
            </a:p>
          </p:txBody>
        </p:sp>
        <p:sp>
          <p:nvSpPr>
            <p:cNvPr id="45088" name="Rectangle 36"/>
            <p:cNvSpPr>
              <a:spLocks noChangeAspect="1" noChangeArrowheads="1"/>
            </p:cNvSpPr>
            <p:nvPr/>
          </p:nvSpPr>
          <p:spPr bwMode="auto">
            <a:xfrm>
              <a:off x="4169" y="3700"/>
              <a:ext cx="153" cy="153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zh-TW" altLang="zh-TW">
                <a:latin typeface="Tahoma" pitchFamily="34" charset="0"/>
              </a:endParaRPr>
            </a:p>
          </p:txBody>
        </p:sp>
        <p:sp>
          <p:nvSpPr>
            <p:cNvPr id="45089" name="Rectangle 37"/>
            <p:cNvSpPr>
              <a:spLocks noChangeAspect="1" noChangeArrowheads="1"/>
            </p:cNvSpPr>
            <p:nvPr/>
          </p:nvSpPr>
          <p:spPr bwMode="auto">
            <a:xfrm>
              <a:off x="4547" y="3700"/>
              <a:ext cx="154" cy="153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zh-TW" altLang="zh-TW">
                <a:latin typeface="Tahoma" pitchFamily="34" charset="0"/>
              </a:endParaRPr>
            </a:p>
          </p:txBody>
        </p:sp>
        <p:sp>
          <p:nvSpPr>
            <p:cNvPr id="45090" name="Rectangle 38"/>
            <p:cNvSpPr>
              <a:spLocks noChangeAspect="1" noChangeArrowheads="1"/>
            </p:cNvSpPr>
            <p:nvPr/>
          </p:nvSpPr>
          <p:spPr bwMode="auto">
            <a:xfrm>
              <a:off x="4927" y="3700"/>
              <a:ext cx="153" cy="153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zh-TW" altLang="zh-TW">
                <a:latin typeface="Tahoma" pitchFamily="34" charset="0"/>
              </a:endParaRPr>
            </a:p>
          </p:txBody>
        </p:sp>
        <p:sp>
          <p:nvSpPr>
            <p:cNvPr id="45091" name="Text Box 39"/>
            <p:cNvSpPr txBox="1">
              <a:spLocks noChangeArrowheads="1"/>
            </p:cNvSpPr>
            <p:nvPr/>
          </p:nvSpPr>
          <p:spPr bwMode="auto">
            <a:xfrm>
              <a:off x="1253" y="2787"/>
              <a:ext cx="236" cy="32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altLang="zh-TW"/>
                <a:t>1</a:t>
              </a:r>
            </a:p>
          </p:txBody>
        </p:sp>
        <p:sp>
          <p:nvSpPr>
            <p:cNvPr id="45092" name="Text Box 40"/>
            <p:cNvSpPr txBox="1">
              <a:spLocks noChangeArrowheads="1"/>
            </p:cNvSpPr>
            <p:nvPr/>
          </p:nvSpPr>
          <p:spPr bwMode="auto">
            <a:xfrm>
              <a:off x="1253" y="3077"/>
              <a:ext cx="236" cy="32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altLang="zh-TW"/>
                <a:t>2</a:t>
              </a:r>
            </a:p>
          </p:txBody>
        </p:sp>
        <p:sp>
          <p:nvSpPr>
            <p:cNvPr id="45093" name="Text Box 41"/>
            <p:cNvSpPr txBox="1">
              <a:spLocks noChangeArrowheads="1"/>
            </p:cNvSpPr>
            <p:nvPr/>
          </p:nvSpPr>
          <p:spPr bwMode="auto">
            <a:xfrm>
              <a:off x="1160" y="3367"/>
              <a:ext cx="424" cy="32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altLang="zh-TW" dirty="0"/>
                <a:t>2</a:t>
              </a:r>
              <a:r>
                <a:rPr lang="en-US" altLang="zh-TW" i="1" baseline="30000" dirty="0"/>
                <a:t>h</a:t>
              </a:r>
              <a:r>
                <a:rPr lang="en-US" altLang="zh-TW" baseline="30000" dirty="0">
                  <a:latin typeface="Symbol" pitchFamily="18" charset="2"/>
                </a:rPr>
                <a:t>-</a:t>
              </a:r>
              <a:r>
                <a:rPr lang="en-US" altLang="zh-TW" baseline="30000" dirty="0"/>
                <a:t>1</a:t>
              </a:r>
            </a:p>
          </p:txBody>
        </p:sp>
        <p:sp>
          <p:nvSpPr>
            <p:cNvPr id="45094" name="Text Box 42"/>
            <p:cNvSpPr txBox="1">
              <a:spLocks noChangeArrowheads="1"/>
            </p:cNvSpPr>
            <p:nvPr/>
          </p:nvSpPr>
          <p:spPr bwMode="auto">
            <a:xfrm>
              <a:off x="1253" y="3657"/>
              <a:ext cx="236" cy="32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altLang="zh-TW"/>
                <a:t>0</a:t>
              </a:r>
            </a:p>
          </p:txBody>
        </p:sp>
        <p:sp>
          <p:nvSpPr>
            <p:cNvPr id="45095" name="Text Box 43"/>
            <p:cNvSpPr txBox="1">
              <a:spLocks noChangeArrowheads="1"/>
            </p:cNvSpPr>
            <p:nvPr/>
          </p:nvSpPr>
          <p:spPr bwMode="auto">
            <a:xfrm>
              <a:off x="1085" y="2568"/>
              <a:ext cx="577" cy="32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altLang="zh-TW">
                  <a:latin typeface="Tahoma" pitchFamily="34" charset="0"/>
                </a:rPr>
                <a:t>items</a:t>
              </a:r>
            </a:p>
          </p:txBody>
        </p:sp>
        <p:sp>
          <p:nvSpPr>
            <p:cNvPr id="45096" name="Text Box 44"/>
            <p:cNvSpPr txBox="1">
              <a:spLocks noChangeArrowheads="1"/>
            </p:cNvSpPr>
            <p:nvPr/>
          </p:nvSpPr>
          <p:spPr bwMode="auto">
            <a:xfrm>
              <a:off x="794" y="2787"/>
              <a:ext cx="236" cy="32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altLang="zh-TW"/>
                <a:t>0</a:t>
              </a:r>
            </a:p>
          </p:txBody>
        </p:sp>
        <p:sp>
          <p:nvSpPr>
            <p:cNvPr id="45097" name="Text Box 45"/>
            <p:cNvSpPr txBox="1">
              <a:spLocks noChangeArrowheads="1"/>
            </p:cNvSpPr>
            <p:nvPr/>
          </p:nvSpPr>
          <p:spPr bwMode="auto">
            <a:xfrm>
              <a:off x="794" y="3077"/>
              <a:ext cx="236" cy="32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altLang="zh-TW"/>
                <a:t>1</a:t>
              </a:r>
            </a:p>
          </p:txBody>
        </p:sp>
        <p:sp>
          <p:nvSpPr>
            <p:cNvPr id="45098" name="Text Box 46"/>
            <p:cNvSpPr txBox="1">
              <a:spLocks noChangeArrowheads="1"/>
            </p:cNvSpPr>
            <p:nvPr/>
          </p:nvSpPr>
          <p:spPr bwMode="auto">
            <a:xfrm>
              <a:off x="702" y="3364"/>
              <a:ext cx="426" cy="32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altLang="zh-TW" i="1" dirty="0"/>
                <a:t>h</a:t>
              </a:r>
              <a:r>
                <a:rPr lang="en-US" altLang="zh-TW" dirty="0">
                  <a:latin typeface="Symbol" pitchFamily="18" charset="2"/>
                </a:rPr>
                <a:t>-</a:t>
              </a:r>
              <a:r>
                <a:rPr lang="en-US" altLang="zh-TW" dirty="0"/>
                <a:t>1</a:t>
              </a:r>
            </a:p>
          </p:txBody>
        </p:sp>
        <p:sp>
          <p:nvSpPr>
            <p:cNvPr id="45099" name="Text Box 47"/>
            <p:cNvSpPr txBox="1">
              <a:spLocks noChangeArrowheads="1"/>
            </p:cNvSpPr>
            <p:nvPr/>
          </p:nvSpPr>
          <p:spPr bwMode="auto">
            <a:xfrm>
              <a:off x="795" y="3657"/>
              <a:ext cx="236" cy="32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altLang="zh-TW" i="1" dirty="0"/>
                <a:t>h</a:t>
              </a:r>
            </a:p>
          </p:txBody>
        </p:sp>
        <p:sp>
          <p:nvSpPr>
            <p:cNvPr id="45100" name="Text Box 48"/>
            <p:cNvSpPr txBox="1">
              <a:spLocks noChangeArrowheads="1"/>
            </p:cNvSpPr>
            <p:nvPr/>
          </p:nvSpPr>
          <p:spPr bwMode="auto">
            <a:xfrm>
              <a:off x="611" y="2568"/>
              <a:ext cx="604" cy="32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altLang="zh-TW" dirty="0">
                  <a:latin typeface="Tahoma" pitchFamily="34" charset="0"/>
                </a:rPr>
                <a:t>depth</a:t>
              </a:r>
            </a:p>
          </p:txBody>
        </p:sp>
        <p:sp>
          <p:nvSpPr>
            <p:cNvPr id="45101" name="Rectangle 49"/>
            <p:cNvSpPr>
              <a:spLocks noChangeAspect="1" noChangeArrowheads="1"/>
            </p:cNvSpPr>
            <p:nvPr/>
          </p:nvSpPr>
          <p:spPr bwMode="auto">
            <a:xfrm>
              <a:off x="2256" y="3699"/>
              <a:ext cx="153" cy="153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zh-TW" altLang="zh-TW">
                <a:latin typeface="Tahoma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74424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CB2C206-1E82-477D-88D7-1CB353A4D8BF}" type="slidenum">
              <a:rPr lang="en-US" altLang="zh-TW" smtClean="0">
                <a:latin typeface="Arial" charset="0"/>
              </a:rPr>
              <a:pPr/>
              <a:t>32</a:t>
            </a:fld>
            <a:endParaRPr lang="en-US" altLang="zh-TW" smtClean="0">
              <a:latin typeface="Arial" charset="0"/>
            </a:endParaRPr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Insertion</a:t>
            </a:r>
          </a:p>
        </p:txBody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Inserting a new item (</a:t>
            </a:r>
            <a:r>
              <a:rPr lang="en-US" altLang="zh-TW" b="1" i="1" dirty="0" smtClean="0">
                <a:ea typeface="新細明體" pitchFamily="18" charset="-120"/>
              </a:rPr>
              <a:t>k</a:t>
            </a:r>
            <a:r>
              <a:rPr lang="en-US" altLang="zh-TW" dirty="0" smtClean="0">
                <a:ea typeface="新細明體" pitchFamily="18" charset="-120"/>
              </a:rPr>
              <a:t>, </a:t>
            </a:r>
            <a:r>
              <a:rPr lang="en-US" altLang="zh-TW" b="1" i="1" dirty="0" smtClean="0">
                <a:ea typeface="新細明體" pitchFamily="18" charset="-120"/>
              </a:rPr>
              <a:t>o</a:t>
            </a:r>
            <a:r>
              <a:rPr lang="en-US" altLang="zh-TW" dirty="0" smtClean="0">
                <a:ea typeface="新細明體" pitchFamily="18" charset="-120"/>
              </a:rPr>
              <a:t>)</a:t>
            </a:r>
          </a:p>
          <a:p>
            <a:pPr lvl="1"/>
            <a:r>
              <a:rPr lang="en-US" altLang="zh-TW" dirty="0" smtClean="0">
                <a:ea typeface="新細明體" pitchFamily="18" charset="-120"/>
              </a:rPr>
              <a:t>searching for </a:t>
            </a:r>
            <a:r>
              <a:rPr lang="en-US" altLang="zh-TW" b="1" i="1" dirty="0" smtClean="0">
                <a:ea typeface="新細明體" pitchFamily="18" charset="-120"/>
              </a:rPr>
              <a:t>k</a:t>
            </a:r>
          </a:p>
          <a:p>
            <a:pPr lvl="1"/>
            <a:r>
              <a:rPr lang="en-US" altLang="zh-TW" dirty="0" smtClean="0">
                <a:ea typeface="新細明體" pitchFamily="18" charset="-120"/>
              </a:rPr>
              <a:t>inserting (</a:t>
            </a:r>
            <a:r>
              <a:rPr lang="en-US" altLang="zh-TW" b="1" i="1" dirty="0" smtClean="0">
                <a:ea typeface="新細明體" pitchFamily="18" charset="-120"/>
              </a:rPr>
              <a:t>k</a:t>
            </a:r>
            <a:r>
              <a:rPr lang="en-US" altLang="zh-TW" dirty="0" smtClean="0">
                <a:ea typeface="新細明體" pitchFamily="18" charset="-120"/>
              </a:rPr>
              <a:t>, </a:t>
            </a:r>
            <a:r>
              <a:rPr lang="en-US" altLang="zh-TW" b="1" i="1" dirty="0" smtClean="0">
                <a:ea typeface="新細明體" pitchFamily="18" charset="-120"/>
              </a:rPr>
              <a:t>o</a:t>
            </a:r>
            <a:r>
              <a:rPr lang="en-US" altLang="zh-TW" dirty="0" smtClean="0">
                <a:ea typeface="新細明體" pitchFamily="18" charset="-120"/>
              </a:rPr>
              <a:t>) at the parent </a:t>
            </a:r>
            <a:r>
              <a:rPr lang="en-US" altLang="zh-TW" b="1" i="1" dirty="0" smtClean="0">
                <a:ea typeface="新細明體" pitchFamily="18" charset="-120"/>
              </a:rPr>
              <a:t>v</a:t>
            </a:r>
            <a:r>
              <a:rPr lang="en-US" altLang="zh-TW" dirty="0" smtClean="0">
                <a:ea typeface="新細明體" pitchFamily="18" charset="-120"/>
              </a:rPr>
              <a:t> of the reached leaf</a:t>
            </a:r>
          </a:p>
          <a:p>
            <a:r>
              <a:rPr lang="en-US" altLang="zh-TW" dirty="0" smtClean="0">
                <a:ea typeface="新細明體" pitchFamily="18" charset="-120"/>
              </a:rPr>
              <a:t>Preserve the depth property but may cause an </a:t>
            </a:r>
            <a:r>
              <a:rPr lang="en-US" altLang="zh-TW" b="1" i="1" dirty="0" smtClean="0">
                <a:solidFill>
                  <a:srgbClr val="FF0000"/>
                </a:solidFill>
                <a:ea typeface="新細明體" pitchFamily="18" charset="-120"/>
              </a:rPr>
              <a:t>overflow</a:t>
            </a:r>
            <a:r>
              <a:rPr lang="en-US" altLang="zh-TW" dirty="0" smtClean="0">
                <a:ea typeface="新細明體" pitchFamily="18" charset="-120"/>
              </a:rPr>
              <a:t> (i.e., node </a:t>
            </a:r>
            <a:r>
              <a:rPr lang="en-US" altLang="zh-TW" b="1" i="1" dirty="0" smtClean="0">
                <a:ea typeface="新細明體" pitchFamily="18" charset="-120"/>
              </a:rPr>
              <a:t>v</a:t>
            </a:r>
            <a:r>
              <a:rPr lang="en-US" altLang="zh-TW" dirty="0" smtClean="0">
                <a:ea typeface="新細明體" pitchFamily="18" charset="-120"/>
              </a:rPr>
              <a:t> may become a 5-node)</a:t>
            </a:r>
          </a:p>
        </p:txBody>
      </p:sp>
    </p:spTree>
    <p:extLst>
      <p:ext uri="{BB962C8B-B14F-4D97-AF65-F5344CB8AC3E}">
        <p14:creationId xmlns:p14="http://schemas.microsoft.com/office/powerpoint/2010/main" val="1178341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投影片編號版面配置區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E388094-0DC3-4D6A-8BDD-622674510D97}" type="slidenum">
              <a:rPr lang="en-US" altLang="zh-TW" smtClean="0">
                <a:latin typeface="Arial" charset="0"/>
              </a:rPr>
              <a:pPr/>
              <a:t>33</a:t>
            </a:fld>
            <a:endParaRPr lang="en-US" altLang="zh-TW" smtClean="0">
              <a:latin typeface="Arial" charset="0"/>
            </a:endParaRPr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ea typeface="新細明體" pitchFamily="18" charset="-120"/>
              </a:rPr>
              <a:t>Example </a:t>
            </a:r>
            <a:r>
              <a:rPr lang="en-US" altLang="zh-TW" smtClean="0">
                <a:latin typeface="Tahoma" pitchFamily="34" charset="0"/>
                <a:ea typeface="新細明體" pitchFamily="18" charset="-120"/>
              </a:rPr>
              <a:t>–</a:t>
            </a:r>
            <a:r>
              <a:rPr lang="en-US" altLang="zh-TW" smtClean="0">
                <a:ea typeface="新細明體" pitchFamily="18" charset="-120"/>
              </a:rPr>
              <a:t> Inserting Key 30 </a:t>
            </a:r>
          </a:p>
        </p:txBody>
      </p:sp>
      <p:grpSp>
        <p:nvGrpSpPr>
          <p:cNvPr id="47108" name="Group 3"/>
          <p:cNvGrpSpPr>
            <a:grpSpLocks/>
          </p:cNvGrpSpPr>
          <p:nvPr/>
        </p:nvGrpSpPr>
        <p:grpSpPr bwMode="auto">
          <a:xfrm>
            <a:off x="3192464" y="1905001"/>
            <a:ext cx="5972175" cy="1674813"/>
            <a:chOff x="1051" y="1200"/>
            <a:chExt cx="3762" cy="1055"/>
          </a:xfrm>
        </p:grpSpPr>
        <p:sp>
          <p:nvSpPr>
            <p:cNvPr id="47152" name="Oval 4"/>
            <p:cNvSpPr>
              <a:spLocks noChangeAspect="1" noChangeArrowheads="1"/>
            </p:cNvSpPr>
            <p:nvPr/>
          </p:nvSpPr>
          <p:spPr bwMode="auto">
            <a:xfrm>
              <a:off x="3744" y="1680"/>
              <a:ext cx="1069" cy="18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TW" sz="1600" dirty="0">
                  <a:solidFill>
                    <a:srgbClr val="FFFF00"/>
                  </a:solidFill>
                  <a:latin typeface="Tahoma" pitchFamily="34" charset="0"/>
                </a:rPr>
                <a:t>27   32   35</a:t>
              </a:r>
            </a:p>
          </p:txBody>
        </p:sp>
        <p:cxnSp>
          <p:nvCxnSpPr>
            <p:cNvPr id="47153" name="AutoShape 5"/>
            <p:cNvCxnSpPr>
              <a:cxnSpLocks noChangeAspect="1" noChangeShapeType="1"/>
              <a:stCxn id="47182" idx="0"/>
              <a:endCxn id="47152" idx="5"/>
            </p:cNvCxnSpPr>
            <p:nvPr/>
          </p:nvCxnSpPr>
          <p:spPr bwMode="auto">
            <a:xfrm flipH="1" flipV="1">
              <a:off x="4656" y="1840"/>
              <a:ext cx="43" cy="31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47154" name="Oval 6"/>
            <p:cNvSpPr>
              <a:spLocks noChangeAspect="1" noChangeArrowheads="1"/>
            </p:cNvSpPr>
            <p:nvPr/>
          </p:nvSpPr>
          <p:spPr bwMode="auto">
            <a:xfrm>
              <a:off x="2256" y="1200"/>
              <a:ext cx="1147" cy="179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TW" sz="1600" dirty="0">
                  <a:solidFill>
                    <a:srgbClr val="FFFF00"/>
                  </a:solidFill>
                  <a:latin typeface="Tahoma" pitchFamily="34" charset="0"/>
                </a:rPr>
                <a:t>10   15   24</a:t>
              </a:r>
            </a:p>
          </p:txBody>
        </p:sp>
        <p:sp>
          <p:nvSpPr>
            <p:cNvPr id="47155" name="Oval 7"/>
            <p:cNvSpPr>
              <a:spLocks noChangeAspect="1" noChangeArrowheads="1"/>
            </p:cNvSpPr>
            <p:nvPr/>
          </p:nvSpPr>
          <p:spPr bwMode="auto">
            <a:xfrm>
              <a:off x="1128" y="1680"/>
              <a:ext cx="753" cy="18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TW" sz="1600">
                  <a:solidFill>
                    <a:srgbClr val="FFFF00"/>
                  </a:solidFill>
                  <a:latin typeface="Tahoma" pitchFamily="34" charset="0"/>
                </a:rPr>
                <a:t>2   8</a:t>
              </a:r>
            </a:p>
          </p:txBody>
        </p:sp>
        <p:sp>
          <p:nvSpPr>
            <p:cNvPr id="47156" name="Oval 8"/>
            <p:cNvSpPr>
              <a:spLocks noChangeAspect="1" noChangeArrowheads="1"/>
            </p:cNvSpPr>
            <p:nvPr/>
          </p:nvSpPr>
          <p:spPr bwMode="auto">
            <a:xfrm>
              <a:off x="2239" y="1680"/>
              <a:ext cx="502" cy="18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TW" sz="1600">
                  <a:solidFill>
                    <a:srgbClr val="FFFF00"/>
                  </a:solidFill>
                  <a:latin typeface="Tahoma" pitchFamily="34" charset="0"/>
                </a:rPr>
                <a:t>12</a:t>
              </a:r>
            </a:p>
          </p:txBody>
        </p:sp>
        <p:sp>
          <p:nvSpPr>
            <p:cNvPr id="47157" name="Rectangle 9"/>
            <p:cNvSpPr>
              <a:spLocks noChangeAspect="1" noChangeArrowheads="1"/>
            </p:cNvSpPr>
            <p:nvPr/>
          </p:nvSpPr>
          <p:spPr bwMode="auto">
            <a:xfrm>
              <a:off x="3703" y="2160"/>
              <a:ext cx="95" cy="95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7158" name="Rectangle 10"/>
            <p:cNvSpPr>
              <a:spLocks noChangeAspect="1" noChangeArrowheads="1"/>
            </p:cNvSpPr>
            <p:nvPr/>
          </p:nvSpPr>
          <p:spPr bwMode="auto">
            <a:xfrm>
              <a:off x="2221" y="2160"/>
              <a:ext cx="95" cy="95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7159" name="Rectangle 11"/>
            <p:cNvSpPr>
              <a:spLocks noChangeAspect="1" noChangeArrowheads="1"/>
            </p:cNvSpPr>
            <p:nvPr/>
          </p:nvSpPr>
          <p:spPr bwMode="auto">
            <a:xfrm>
              <a:off x="2579" y="2160"/>
              <a:ext cx="95" cy="95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7160" name="Rectangle 12"/>
            <p:cNvSpPr>
              <a:spLocks noChangeAspect="1" noChangeArrowheads="1"/>
            </p:cNvSpPr>
            <p:nvPr/>
          </p:nvSpPr>
          <p:spPr bwMode="auto">
            <a:xfrm>
              <a:off x="1051" y="2160"/>
              <a:ext cx="95" cy="95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7161" name="Rectangle 13"/>
            <p:cNvSpPr>
              <a:spLocks noChangeAspect="1" noChangeArrowheads="1"/>
            </p:cNvSpPr>
            <p:nvPr/>
          </p:nvSpPr>
          <p:spPr bwMode="auto">
            <a:xfrm>
              <a:off x="1437" y="2160"/>
              <a:ext cx="95" cy="95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7162" name="Rectangle 14"/>
            <p:cNvSpPr>
              <a:spLocks noChangeAspect="1" noChangeArrowheads="1"/>
            </p:cNvSpPr>
            <p:nvPr/>
          </p:nvSpPr>
          <p:spPr bwMode="auto">
            <a:xfrm>
              <a:off x="1827" y="2160"/>
              <a:ext cx="95" cy="95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cxnSp>
          <p:nvCxnSpPr>
            <p:cNvPr id="47163" name="AutoShape 15"/>
            <p:cNvCxnSpPr>
              <a:cxnSpLocks noChangeAspect="1" noChangeShapeType="1"/>
              <a:stCxn id="47154" idx="3"/>
              <a:endCxn id="47155" idx="0"/>
            </p:cNvCxnSpPr>
            <p:nvPr/>
          </p:nvCxnSpPr>
          <p:spPr bwMode="auto">
            <a:xfrm flipH="1">
              <a:off x="1505" y="1359"/>
              <a:ext cx="919" cy="31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7164" name="AutoShape 16"/>
            <p:cNvCxnSpPr>
              <a:cxnSpLocks noChangeAspect="1" noChangeShapeType="1"/>
              <a:stCxn id="47154" idx="5"/>
              <a:endCxn id="47152" idx="0"/>
            </p:cNvCxnSpPr>
            <p:nvPr/>
          </p:nvCxnSpPr>
          <p:spPr bwMode="auto">
            <a:xfrm>
              <a:off x="3235" y="1359"/>
              <a:ext cx="1044" cy="315"/>
            </a:xfrm>
            <a:prstGeom prst="straightConnector1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47165" name="AutoShape 17"/>
            <p:cNvCxnSpPr>
              <a:cxnSpLocks noChangeAspect="1" noChangeShapeType="1"/>
              <a:stCxn id="47155" idx="3"/>
              <a:endCxn id="47160" idx="0"/>
            </p:cNvCxnSpPr>
            <p:nvPr/>
          </p:nvCxnSpPr>
          <p:spPr bwMode="auto">
            <a:xfrm flipH="1">
              <a:off x="1099" y="1840"/>
              <a:ext cx="139" cy="31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7166" name="AutoShape 18"/>
            <p:cNvCxnSpPr>
              <a:cxnSpLocks noChangeAspect="1" noChangeShapeType="1"/>
              <a:stCxn id="47155" idx="5"/>
              <a:endCxn id="47162" idx="0"/>
            </p:cNvCxnSpPr>
            <p:nvPr/>
          </p:nvCxnSpPr>
          <p:spPr bwMode="auto">
            <a:xfrm>
              <a:off x="1771" y="1840"/>
              <a:ext cx="104" cy="31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47167" name="Rectangle 19"/>
            <p:cNvSpPr>
              <a:spLocks noChangeAspect="1" noChangeArrowheads="1"/>
            </p:cNvSpPr>
            <p:nvPr/>
          </p:nvSpPr>
          <p:spPr bwMode="auto">
            <a:xfrm>
              <a:off x="4080" y="2160"/>
              <a:ext cx="94" cy="95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cxnSp>
          <p:nvCxnSpPr>
            <p:cNvPr id="47168" name="AutoShape 20"/>
            <p:cNvCxnSpPr>
              <a:cxnSpLocks noChangeAspect="1" noChangeShapeType="1"/>
              <a:stCxn id="47157" idx="0"/>
              <a:endCxn id="47152" idx="3"/>
            </p:cNvCxnSpPr>
            <p:nvPr/>
          </p:nvCxnSpPr>
          <p:spPr bwMode="auto">
            <a:xfrm flipV="1">
              <a:off x="3751" y="1840"/>
              <a:ext cx="150" cy="31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7169" name="AutoShape 21"/>
            <p:cNvCxnSpPr>
              <a:cxnSpLocks noChangeAspect="1" noChangeShapeType="1"/>
              <a:stCxn id="47161" idx="0"/>
              <a:endCxn id="47155" idx="4"/>
            </p:cNvCxnSpPr>
            <p:nvPr/>
          </p:nvCxnSpPr>
          <p:spPr bwMode="auto">
            <a:xfrm flipV="1">
              <a:off x="1485" y="1866"/>
              <a:ext cx="20" cy="28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47170" name="Oval 22"/>
            <p:cNvSpPr>
              <a:spLocks noChangeAspect="1" noChangeArrowheads="1"/>
            </p:cNvSpPr>
            <p:nvPr/>
          </p:nvSpPr>
          <p:spPr bwMode="auto">
            <a:xfrm>
              <a:off x="2920" y="1680"/>
              <a:ext cx="502" cy="18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TW" sz="1600" dirty="0">
                  <a:solidFill>
                    <a:srgbClr val="FFFF00"/>
                  </a:solidFill>
                  <a:latin typeface="Tahoma" pitchFamily="34" charset="0"/>
                </a:rPr>
                <a:t>18</a:t>
              </a:r>
            </a:p>
          </p:txBody>
        </p:sp>
        <p:sp>
          <p:nvSpPr>
            <p:cNvPr id="47171" name="Rectangle 23"/>
            <p:cNvSpPr>
              <a:spLocks noChangeAspect="1" noChangeArrowheads="1"/>
            </p:cNvSpPr>
            <p:nvPr/>
          </p:nvSpPr>
          <p:spPr bwMode="auto">
            <a:xfrm>
              <a:off x="2902" y="2160"/>
              <a:ext cx="95" cy="95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7172" name="Rectangle 24"/>
            <p:cNvSpPr>
              <a:spLocks noChangeAspect="1" noChangeArrowheads="1"/>
            </p:cNvSpPr>
            <p:nvPr/>
          </p:nvSpPr>
          <p:spPr bwMode="auto">
            <a:xfrm>
              <a:off x="3296" y="2160"/>
              <a:ext cx="95" cy="95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cxnSp>
          <p:nvCxnSpPr>
            <p:cNvPr id="47173" name="AutoShape 25"/>
            <p:cNvCxnSpPr>
              <a:cxnSpLocks noChangeAspect="1" noChangeShapeType="1"/>
              <a:stCxn id="47158" idx="0"/>
              <a:endCxn id="47156" idx="4"/>
            </p:cNvCxnSpPr>
            <p:nvPr/>
          </p:nvCxnSpPr>
          <p:spPr bwMode="auto">
            <a:xfrm flipV="1">
              <a:off x="2269" y="1866"/>
              <a:ext cx="221" cy="28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7174" name="AutoShape 26"/>
            <p:cNvCxnSpPr>
              <a:cxnSpLocks noChangeAspect="1" noChangeShapeType="1"/>
              <a:stCxn id="47171" idx="0"/>
              <a:endCxn id="47170" idx="4"/>
            </p:cNvCxnSpPr>
            <p:nvPr/>
          </p:nvCxnSpPr>
          <p:spPr bwMode="auto">
            <a:xfrm flipV="1">
              <a:off x="2950" y="1866"/>
              <a:ext cx="221" cy="28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7175" name="AutoShape 27"/>
            <p:cNvCxnSpPr>
              <a:cxnSpLocks noChangeAspect="1" noChangeShapeType="1"/>
              <a:stCxn id="47172" idx="0"/>
              <a:endCxn id="47170" idx="4"/>
            </p:cNvCxnSpPr>
            <p:nvPr/>
          </p:nvCxnSpPr>
          <p:spPr bwMode="auto">
            <a:xfrm flipH="1" flipV="1">
              <a:off x="3171" y="1866"/>
              <a:ext cx="173" cy="28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7176" name="AutoShape 28"/>
            <p:cNvCxnSpPr>
              <a:cxnSpLocks noChangeAspect="1" noChangeShapeType="1"/>
              <a:stCxn id="47159" idx="0"/>
              <a:endCxn id="47156" idx="4"/>
            </p:cNvCxnSpPr>
            <p:nvPr/>
          </p:nvCxnSpPr>
          <p:spPr bwMode="auto">
            <a:xfrm flipH="1" flipV="1">
              <a:off x="2490" y="1866"/>
              <a:ext cx="137" cy="28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47177" name="Rectangle 29"/>
            <p:cNvSpPr>
              <a:spLocks noChangeAspect="1" noChangeArrowheads="1"/>
            </p:cNvSpPr>
            <p:nvPr/>
          </p:nvSpPr>
          <p:spPr bwMode="auto">
            <a:xfrm>
              <a:off x="4411" y="2160"/>
              <a:ext cx="94" cy="95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cxnSp>
          <p:nvCxnSpPr>
            <p:cNvPr id="47178" name="AutoShape 30"/>
            <p:cNvCxnSpPr>
              <a:cxnSpLocks noChangeShapeType="1"/>
              <a:stCxn id="47167" idx="0"/>
              <a:endCxn id="47152" idx="4"/>
            </p:cNvCxnSpPr>
            <p:nvPr/>
          </p:nvCxnSpPr>
          <p:spPr bwMode="auto">
            <a:xfrm flipV="1">
              <a:off x="4127" y="1866"/>
              <a:ext cx="152" cy="288"/>
            </a:xfrm>
            <a:prstGeom prst="straightConnector1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47179" name="AutoShape 31"/>
            <p:cNvCxnSpPr>
              <a:cxnSpLocks noChangeShapeType="1"/>
              <a:stCxn id="47177" idx="0"/>
              <a:endCxn id="47152" idx="4"/>
            </p:cNvCxnSpPr>
            <p:nvPr/>
          </p:nvCxnSpPr>
          <p:spPr bwMode="auto">
            <a:xfrm flipH="1" flipV="1">
              <a:off x="4279" y="1866"/>
              <a:ext cx="179" cy="28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7180" name="AutoShape 32"/>
            <p:cNvCxnSpPr>
              <a:cxnSpLocks noChangeShapeType="1"/>
              <a:stCxn id="47170" idx="0"/>
              <a:endCxn id="47154" idx="4"/>
            </p:cNvCxnSpPr>
            <p:nvPr/>
          </p:nvCxnSpPr>
          <p:spPr bwMode="auto">
            <a:xfrm flipH="1" flipV="1">
              <a:off x="2830" y="1385"/>
              <a:ext cx="341" cy="28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7181" name="AutoShape 33"/>
            <p:cNvCxnSpPr>
              <a:cxnSpLocks noChangeShapeType="1"/>
              <a:stCxn id="47156" idx="0"/>
              <a:endCxn id="47154" idx="4"/>
            </p:cNvCxnSpPr>
            <p:nvPr/>
          </p:nvCxnSpPr>
          <p:spPr bwMode="auto">
            <a:xfrm flipV="1">
              <a:off x="2490" y="1385"/>
              <a:ext cx="340" cy="28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47182" name="Rectangle 34"/>
            <p:cNvSpPr>
              <a:spLocks noChangeAspect="1" noChangeArrowheads="1"/>
            </p:cNvSpPr>
            <p:nvPr/>
          </p:nvSpPr>
          <p:spPr bwMode="auto">
            <a:xfrm>
              <a:off x="4651" y="2160"/>
              <a:ext cx="95" cy="95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2287651" name="AutoShape 35"/>
          <p:cNvSpPr>
            <a:spLocks noChangeArrowheads="1"/>
          </p:cNvSpPr>
          <p:nvPr/>
        </p:nvSpPr>
        <p:spPr bwMode="auto">
          <a:xfrm>
            <a:off x="5791200" y="3733800"/>
            <a:ext cx="304800" cy="609600"/>
          </a:xfrm>
          <a:prstGeom prst="downArrow">
            <a:avLst>
              <a:gd name="adj1" fmla="val 50000"/>
              <a:gd name="adj2" fmla="val 50000"/>
            </a:avLst>
          </a:prstGeom>
          <a:noFill/>
          <a:ln w="1905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grpSp>
        <p:nvGrpSpPr>
          <p:cNvPr id="3" name="Group 36"/>
          <p:cNvGrpSpPr>
            <a:grpSpLocks/>
          </p:cNvGrpSpPr>
          <p:nvPr/>
        </p:nvGrpSpPr>
        <p:grpSpPr bwMode="auto">
          <a:xfrm>
            <a:off x="3141664" y="4419601"/>
            <a:ext cx="6334125" cy="1751013"/>
            <a:chOff x="1019" y="2784"/>
            <a:chExt cx="3990" cy="1103"/>
          </a:xfrm>
        </p:grpSpPr>
        <p:sp>
          <p:nvSpPr>
            <p:cNvPr id="47119" name="Oval 37"/>
            <p:cNvSpPr>
              <a:spLocks noChangeAspect="1" noChangeArrowheads="1"/>
            </p:cNvSpPr>
            <p:nvPr/>
          </p:nvSpPr>
          <p:spPr bwMode="auto">
            <a:xfrm>
              <a:off x="2256" y="2784"/>
              <a:ext cx="1147" cy="179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TW" sz="1600" dirty="0">
                  <a:solidFill>
                    <a:srgbClr val="FFFF00"/>
                  </a:solidFill>
                  <a:latin typeface="Tahoma" pitchFamily="34" charset="0"/>
                </a:rPr>
                <a:t>10   15   24</a:t>
              </a:r>
            </a:p>
          </p:txBody>
        </p:sp>
        <p:sp>
          <p:nvSpPr>
            <p:cNvPr id="47120" name="Oval 38"/>
            <p:cNvSpPr>
              <a:spLocks noChangeAspect="1" noChangeArrowheads="1"/>
            </p:cNvSpPr>
            <p:nvPr/>
          </p:nvSpPr>
          <p:spPr bwMode="auto">
            <a:xfrm>
              <a:off x="1084" y="3297"/>
              <a:ext cx="753" cy="18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TW" sz="1600">
                  <a:solidFill>
                    <a:srgbClr val="FFFF00"/>
                  </a:solidFill>
                  <a:latin typeface="Tahoma" pitchFamily="34" charset="0"/>
                </a:rPr>
                <a:t>2   8</a:t>
              </a:r>
            </a:p>
          </p:txBody>
        </p:sp>
        <p:sp>
          <p:nvSpPr>
            <p:cNvPr id="47121" name="Oval 39"/>
            <p:cNvSpPr>
              <a:spLocks noChangeAspect="1" noChangeArrowheads="1"/>
            </p:cNvSpPr>
            <p:nvPr/>
          </p:nvSpPr>
          <p:spPr bwMode="auto">
            <a:xfrm>
              <a:off x="2195" y="3297"/>
              <a:ext cx="502" cy="18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TW" sz="1600">
                  <a:solidFill>
                    <a:srgbClr val="FFFF00"/>
                  </a:solidFill>
                  <a:latin typeface="Tahoma" pitchFamily="34" charset="0"/>
                </a:rPr>
                <a:t>12</a:t>
              </a:r>
            </a:p>
          </p:txBody>
        </p:sp>
        <p:sp>
          <p:nvSpPr>
            <p:cNvPr id="47122" name="Oval 40"/>
            <p:cNvSpPr>
              <a:spLocks noChangeAspect="1" noChangeArrowheads="1"/>
            </p:cNvSpPr>
            <p:nvPr/>
          </p:nvSpPr>
          <p:spPr bwMode="auto">
            <a:xfrm>
              <a:off x="3700" y="3297"/>
              <a:ext cx="1309" cy="180"/>
            </a:xfrm>
            <a:prstGeom prst="ellipse">
              <a:avLst/>
            </a:prstGeom>
            <a:solidFill>
              <a:schemeClr val="accent1"/>
            </a:solidFill>
            <a:ln w="5715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TW" sz="1600">
                  <a:solidFill>
                    <a:srgbClr val="FFFF00"/>
                  </a:solidFill>
                  <a:latin typeface="Tahoma" pitchFamily="34" charset="0"/>
                </a:rPr>
                <a:t>27   30   32   35</a:t>
              </a:r>
            </a:p>
          </p:txBody>
        </p:sp>
        <p:sp>
          <p:nvSpPr>
            <p:cNvPr id="47123" name="Rectangle 41"/>
            <p:cNvSpPr>
              <a:spLocks noChangeAspect="1" noChangeArrowheads="1"/>
            </p:cNvSpPr>
            <p:nvPr/>
          </p:nvSpPr>
          <p:spPr bwMode="auto">
            <a:xfrm>
              <a:off x="3671" y="3792"/>
              <a:ext cx="95" cy="95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7124" name="Rectangle 42"/>
            <p:cNvSpPr>
              <a:spLocks noChangeAspect="1" noChangeArrowheads="1"/>
            </p:cNvSpPr>
            <p:nvPr/>
          </p:nvSpPr>
          <p:spPr bwMode="auto">
            <a:xfrm>
              <a:off x="4907" y="3792"/>
              <a:ext cx="95" cy="95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7125" name="Rectangle 43"/>
            <p:cNvSpPr>
              <a:spLocks noChangeAspect="1" noChangeArrowheads="1"/>
            </p:cNvSpPr>
            <p:nvPr/>
          </p:nvSpPr>
          <p:spPr bwMode="auto">
            <a:xfrm>
              <a:off x="2189" y="3792"/>
              <a:ext cx="95" cy="95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7126" name="Rectangle 44"/>
            <p:cNvSpPr>
              <a:spLocks noChangeAspect="1" noChangeArrowheads="1"/>
            </p:cNvSpPr>
            <p:nvPr/>
          </p:nvSpPr>
          <p:spPr bwMode="auto">
            <a:xfrm>
              <a:off x="2547" y="3792"/>
              <a:ext cx="95" cy="95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7127" name="Rectangle 45"/>
            <p:cNvSpPr>
              <a:spLocks noChangeAspect="1" noChangeArrowheads="1"/>
            </p:cNvSpPr>
            <p:nvPr/>
          </p:nvSpPr>
          <p:spPr bwMode="auto">
            <a:xfrm>
              <a:off x="1019" y="3792"/>
              <a:ext cx="95" cy="95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7128" name="Rectangle 46"/>
            <p:cNvSpPr>
              <a:spLocks noChangeAspect="1" noChangeArrowheads="1"/>
            </p:cNvSpPr>
            <p:nvPr/>
          </p:nvSpPr>
          <p:spPr bwMode="auto">
            <a:xfrm>
              <a:off x="1405" y="3792"/>
              <a:ext cx="95" cy="95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7129" name="Rectangle 47"/>
            <p:cNvSpPr>
              <a:spLocks noChangeAspect="1" noChangeArrowheads="1"/>
            </p:cNvSpPr>
            <p:nvPr/>
          </p:nvSpPr>
          <p:spPr bwMode="auto">
            <a:xfrm>
              <a:off x="1795" y="3792"/>
              <a:ext cx="95" cy="95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cxnSp>
          <p:nvCxnSpPr>
            <p:cNvPr id="47130" name="AutoShape 48"/>
            <p:cNvCxnSpPr>
              <a:cxnSpLocks noChangeAspect="1" noChangeShapeType="1"/>
              <a:stCxn id="47119" idx="3"/>
              <a:endCxn id="47120" idx="0"/>
            </p:cNvCxnSpPr>
            <p:nvPr/>
          </p:nvCxnSpPr>
          <p:spPr bwMode="auto">
            <a:xfrm flipH="1">
              <a:off x="1461" y="2949"/>
              <a:ext cx="963" cy="34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7131" name="AutoShape 49"/>
            <p:cNvCxnSpPr>
              <a:cxnSpLocks noChangeAspect="1" noChangeShapeType="1"/>
              <a:stCxn id="47119" idx="5"/>
              <a:endCxn id="47122" idx="0"/>
            </p:cNvCxnSpPr>
            <p:nvPr/>
          </p:nvCxnSpPr>
          <p:spPr bwMode="auto">
            <a:xfrm>
              <a:off x="3235" y="2949"/>
              <a:ext cx="1120" cy="336"/>
            </a:xfrm>
            <a:prstGeom prst="straightConnector1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47132" name="AutoShape 50"/>
            <p:cNvCxnSpPr>
              <a:cxnSpLocks noChangeAspect="1" noChangeShapeType="1"/>
              <a:stCxn id="47120" idx="3"/>
              <a:endCxn id="47127" idx="0"/>
            </p:cNvCxnSpPr>
            <p:nvPr/>
          </p:nvCxnSpPr>
          <p:spPr bwMode="auto">
            <a:xfrm flipH="1">
              <a:off x="1067" y="3457"/>
              <a:ext cx="127" cy="32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7133" name="AutoShape 51"/>
            <p:cNvCxnSpPr>
              <a:cxnSpLocks noChangeAspect="1" noChangeShapeType="1"/>
              <a:stCxn id="47120" idx="5"/>
              <a:endCxn id="47129" idx="0"/>
            </p:cNvCxnSpPr>
            <p:nvPr/>
          </p:nvCxnSpPr>
          <p:spPr bwMode="auto">
            <a:xfrm>
              <a:off x="1727" y="3457"/>
              <a:ext cx="116" cy="32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47134" name="Rectangle 52"/>
            <p:cNvSpPr>
              <a:spLocks noChangeAspect="1" noChangeArrowheads="1"/>
            </p:cNvSpPr>
            <p:nvPr/>
          </p:nvSpPr>
          <p:spPr bwMode="auto">
            <a:xfrm>
              <a:off x="4048" y="3792"/>
              <a:ext cx="94" cy="95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cxnSp>
          <p:nvCxnSpPr>
            <p:cNvPr id="47135" name="AutoShape 53"/>
            <p:cNvCxnSpPr>
              <a:cxnSpLocks noChangeAspect="1" noChangeShapeType="1"/>
              <a:stCxn id="47123" idx="0"/>
              <a:endCxn id="47122" idx="3"/>
            </p:cNvCxnSpPr>
            <p:nvPr/>
          </p:nvCxnSpPr>
          <p:spPr bwMode="auto">
            <a:xfrm flipV="1">
              <a:off x="3719" y="3463"/>
              <a:ext cx="173" cy="32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7136" name="AutoShape 54"/>
            <p:cNvCxnSpPr>
              <a:cxnSpLocks noChangeAspect="1" noChangeShapeType="1"/>
              <a:stCxn id="47124" idx="0"/>
              <a:endCxn id="47122" idx="5"/>
            </p:cNvCxnSpPr>
            <p:nvPr/>
          </p:nvCxnSpPr>
          <p:spPr bwMode="auto">
            <a:xfrm flipH="1" flipV="1">
              <a:off x="4817" y="3463"/>
              <a:ext cx="138" cy="32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7137" name="AutoShape 55"/>
            <p:cNvCxnSpPr>
              <a:cxnSpLocks noChangeAspect="1" noChangeShapeType="1"/>
              <a:stCxn id="47128" idx="0"/>
              <a:endCxn id="47120" idx="4"/>
            </p:cNvCxnSpPr>
            <p:nvPr/>
          </p:nvCxnSpPr>
          <p:spPr bwMode="auto">
            <a:xfrm flipV="1">
              <a:off x="1453" y="3483"/>
              <a:ext cx="8" cy="30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47138" name="Oval 56"/>
            <p:cNvSpPr>
              <a:spLocks noChangeAspect="1" noChangeArrowheads="1"/>
            </p:cNvSpPr>
            <p:nvPr/>
          </p:nvSpPr>
          <p:spPr bwMode="auto">
            <a:xfrm>
              <a:off x="2876" y="3297"/>
              <a:ext cx="502" cy="18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TW" sz="1600">
                  <a:solidFill>
                    <a:srgbClr val="FFFF00"/>
                  </a:solidFill>
                  <a:latin typeface="Tahoma" pitchFamily="34" charset="0"/>
                </a:rPr>
                <a:t>18</a:t>
              </a:r>
            </a:p>
          </p:txBody>
        </p:sp>
        <p:sp>
          <p:nvSpPr>
            <p:cNvPr id="47139" name="Rectangle 57"/>
            <p:cNvSpPr>
              <a:spLocks noChangeAspect="1" noChangeArrowheads="1"/>
            </p:cNvSpPr>
            <p:nvPr/>
          </p:nvSpPr>
          <p:spPr bwMode="auto">
            <a:xfrm>
              <a:off x="2870" y="3792"/>
              <a:ext cx="95" cy="95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7140" name="Rectangle 58"/>
            <p:cNvSpPr>
              <a:spLocks noChangeAspect="1" noChangeArrowheads="1"/>
            </p:cNvSpPr>
            <p:nvPr/>
          </p:nvSpPr>
          <p:spPr bwMode="auto">
            <a:xfrm>
              <a:off x="3264" y="3792"/>
              <a:ext cx="95" cy="95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cxnSp>
          <p:nvCxnSpPr>
            <p:cNvPr id="47141" name="AutoShape 59"/>
            <p:cNvCxnSpPr>
              <a:cxnSpLocks noChangeAspect="1" noChangeShapeType="1"/>
              <a:stCxn id="47125" idx="0"/>
              <a:endCxn id="47121" idx="4"/>
            </p:cNvCxnSpPr>
            <p:nvPr/>
          </p:nvCxnSpPr>
          <p:spPr bwMode="auto">
            <a:xfrm flipV="1">
              <a:off x="2237" y="3483"/>
              <a:ext cx="209" cy="30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7142" name="AutoShape 60"/>
            <p:cNvCxnSpPr>
              <a:cxnSpLocks noChangeAspect="1" noChangeShapeType="1"/>
              <a:stCxn id="47139" idx="0"/>
              <a:endCxn id="47138" idx="4"/>
            </p:cNvCxnSpPr>
            <p:nvPr/>
          </p:nvCxnSpPr>
          <p:spPr bwMode="auto">
            <a:xfrm flipV="1">
              <a:off x="2918" y="3483"/>
              <a:ext cx="209" cy="30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7143" name="AutoShape 61"/>
            <p:cNvCxnSpPr>
              <a:cxnSpLocks noChangeAspect="1" noChangeShapeType="1"/>
              <a:stCxn id="47140" idx="0"/>
              <a:endCxn id="47138" idx="4"/>
            </p:cNvCxnSpPr>
            <p:nvPr/>
          </p:nvCxnSpPr>
          <p:spPr bwMode="auto">
            <a:xfrm flipH="1" flipV="1">
              <a:off x="3127" y="3483"/>
              <a:ext cx="185" cy="30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7144" name="AutoShape 62"/>
            <p:cNvCxnSpPr>
              <a:cxnSpLocks noChangeAspect="1" noChangeShapeType="1"/>
              <a:stCxn id="47126" idx="0"/>
              <a:endCxn id="47121" idx="4"/>
            </p:cNvCxnSpPr>
            <p:nvPr/>
          </p:nvCxnSpPr>
          <p:spPr bwMode="auto">
            <a:xfrm flipH="1" flipV="1">
              <a:off x="2446" y="3483"/>
              <a:ext cx="149" cy="30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47145" name="Rectangle 63"/>
            <p:cNvSpPr>
              <a:spLocks noChangeAspect="1" noChangeArrowheads="1"/>
            </p:cNvSpPr>
            <p:nvPr/>
          </p:nvSpPr>
          <p:spPr bwMode="auto">
            <a:xfrm>
              <a:off x="4309" y="3792"/>
              <a:ext cx="94" cy="95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cxnSp>
          <p:nvCxnSpPr>
            <p:cNvPr id="47146" name="AutoShape 64"/>
            <p:cNvCxnSpPr>
              <a:cxnSpLocks noChangeShapeType="1"/>
              <a:stCxn id="47134" idx="0"/>
              <a:endCxn id="47122" idx="4"/>
            </p:cNvCxnSpPr>
            <p:nvPr/>
          </p:nvCxnSpPr>
          <p:spPr bwMode="auto">
            <a:xfrm flipV="1">
              <a:off x="4095" y="3489"/>
              <a:ext cx="260" cy="291"/>
            </a:xfrm>
            <a:prstGeom prst="straightConnector1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47147" name="AutoShape 65"/>
            <p:cNvCxnSpPr>
              <a:cxnSpLocks noChangeShapeType="1"/>
              <a:stCxn id="47145" idx="0"/>
              <a:endCxn id="47122" idx="4"/>
            </p:cNvCxnSpPr>
            <p:nvPr/>
          </p:nvCxnSpPr>
          <p:spPr bwMode="auto">
            <a:xfrm flipH="1" flipV="1">
              <a:off x="4355" y="3489"/>
              <a:ext cx="1" cy="297"/>
            </a:xfrm>
            <a:prstGeom prst="straightConnector1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47148" name="AutoShape 66"/>
            <p:cNvCxnSpPr>
              <a:cxnSpLocks noChangeShapeType="1"/>
              <a:stCxn id="47138" idx="0"/>
              <a:endCxn id="47119" idx="4"/>
            </p:cNvCxnSpPr>
            <p:nvPr/>
          </p:nvCxnSpPr>
          <p:spPr bwMode="auto">
            <a:xfrm flipH="1" flipV="1">
              <a:off x="2830" y="2975"/>
              <a:ext cx="297" cy="31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7149" name="AutoShape 67"/>
            <p:cNvCxnSpPr>
              <a:cxnSpLocks noChangeShapeType="1"/>
              <a:stCxn id="47121" idx="0"/>
              <a:endCxn id="47119" idx="4"/>
            </p:cNvCxnSpPr>
            <p:nvPr/>
          </p:nvCxnSpPr>
          <p:spPr bwMode="auto">
            <a:xfrm flipV="1">
              <a:off x="2446" y="2975"/>
              <a:ext cx="384" cy="31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47150" name="Rectangle 68"/>
            <p:cNvSpPr>
              <a:spLocks noChangeAspect="1" noChangeArrowheads="1"/>
            </p:cNvSpPr>
            <p:nvPr/>
          </p:nvSpPr>
          <p:spPr bwMode="auto">
            <a:xfrm>
              <a:off x="4571" y="3792"/>
              <a:ext cx="94" cy="95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cxnSp>
          <p:nvCxnSpPr>
            <p:cNvPr id="47151" name="AutoShape 69"/>
            <p:cNvCxnSpPr>
              <a:cxnSpLocks noChangeShapeType="1"/>
              <a:stCxn id="47150" idx="0"/>
              <a:endCxn id="47122" idx="4"/>
            </p:cNvCxnSpPr>
            <p:nvPr/>
          </p:nvCxnSpPr>
          <p:spPr bwMode="auto">
            <a:xfrm flipH="1" flipV="1">
              <a:off x="4355" y="3489"/>
              <a:ext cx="263" cy="29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</p:grpSp>
      <p:sp>
        <p:nvSpPr>
          <p:cNvPr id="2287686" name="Line 70"/>
          <p:cNvSpPr>
            <a:spLocks noChangeShapeType="1"/>
          </p:cNvSpPr>
          <p:nvPr/>
        </p:nvSpPr>
        <p:spPr bwMode="auto">
          <a:xfrm>
            <a:off x="6629400" y="2133600"/>
            <a:ext cx="1676400" cy="5334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87687" name="Line 71"/>
          <p:cNvSpPr>
            <a:spLocks noChangeShapeType="1"/>
          </p:cNvSpPr>
          <p:nvPr/>
        </p:nvSpPr>
        <p:spPr bwMode="auto">
          <a:xfrm flipH="1">
            <a:off x="8077200" y="2971800"/>
            <a:ext cx="228600" cy="4572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4" name="Group 72"/>
          <p:cNvGrpSpPr>
            <a:grpSpLocks/>
          </p:cNvGrpSpPr>
          <p:nvPr/>
        </p:nvGrpSpPr>
        <p:grpSpPr bwMode="auto">
          <a:xfrm>
            <a:off x="7467600" y="2057400"/>
            <a:ext cx="1676400" cy="895350"/>
            <a:chOff x="3744" y="1296"/>
            <a:chExt cx="1056" cy="564"/>
          </a:xfrm>
        </p:grpSpPr>
        <p:sp>
          <p:nvSpPr>
            <p:cNvPr id="47117" name="Oval 73"/>
            <p:cNvSpPr>
              <a:spLocks noChangeAspect="1" noChangeArrowheads="1"/>
            </p:cNvSpPr>
            <p:nvPr/>
          </p:nvSpPr>
          <p:spPr bwMode="auto">
            <a:xfrm>
              <a:off x="3744" y="1680"/>
              <a:ext cx="1056" cy="180"/>
            </a:xfrm>
            <a:prstGeom prst="ellipse">
              <a:avLst/>
            </a:prstGeom>
            <a:noFill/>
            <a:ln w="5715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zh-TW" altLang="zh-TW" sz="1600">
                <a:solidFill>
                  <a:srgbClr val="FFFF00"/>
                </a:solidFill>
                <a:latin typeface="Tahoma" pitchFamily="34" charset="0"/>
              </a:endParaRPr>
            </a:p>
          </p:txBody>
        </p:sp>
        <p:sp>
          <p:nvSpPr>
            <p:cNvPr id="47118" name="Text Box 74"/>
            <p:cNvSpPr txBox="1">
              <a:spLocks noChangeArrowheads="1"/>
            </p:cNvSpPr>
            <p:nvPr/>
          </p:nvSpPr>
          <p:spPr bwMode="auto">
            <a:xfrm>
              <a:off x="4320" y="1296"/>
              <a:ext cx="230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3200" i="1"/>
                <a:t>v</a:t>
              </a:r>
            </a:p>
          </p:txBody>
        </p:sp>
      </p:grpSp>
      <p:sp>
        <p:nvSpPr>
          <p:cNvPr id="2287691" name="Text Box 75"/>
          <p:cNvSpPr txBox="1">
            <a:spLocks noChangeArrowheads="1"/>
          </p:cNvSpPr>
          <p:nvPr/>
        </p:nvSpPr>
        <p:spPr bwMode="auto">
          <a:xfrm>
            <a:off x="8442326" y="4667250"/>
            <a:ext cx="3651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3200" i="1"/>
              <a:t>v</a:t>
            </a:r>
          </a:p>
        </p:txBody>
      </p:sp>
      <p:sp>
        <p:nvSpPr>
          <p:cNvPr id="2287692" name="AutoShape 76"/>
          <p:cNvSpPr>
            <a:spLocks noChangeArrowheads="1"/>
          </p:cNvSpPr>
          <p:nvPr/>
        </p:nvSpPr>
        <p:spPr bwMode="auto">
          <a:xfrm>
            <a:off x="8458200" y="4114800"/>
            <a:ext cx="2209800" cy="762000"/>
          </a:xfrm>
          <a:prstGeom prst="cloudCallout">
            <a:avLst>
              <a:gd name="adj1" fmla="val -42671"/>
              <a:gd name="adj2" fmla="val 93958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altLang="zh-TW" sz="2400" dirty="0">
                <a:solidFill>
                  <a:srgbClr val="FFFF00"/>
                </a:solidFill>
              </a:rPr>
              <a:t>overflow</a:t>
            </a:r>
          </a:p>
        </p:txBody>
      </p:sp>
    </p:spTree>
    <p:extLst>
      <p:ext uri="{BB962C8B-B14F-4D97-AF65-F5344CB8AC3E}">
        <p14:creationId xmlns:p14="http://schemas.microsoft.com/office/powerpoint/2010/main" val="3110985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7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287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7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287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7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287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7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2287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7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287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87651" grpId="0" animBg="1"/>
      <p:bldP spid="2287686" grpId="0" animBg="1"/>
      <p:bldP spid="2287687" grpId="0" animBg="1"/>
      <p:bldP spid="2287691" grpId="0"/>
      <p:bldP spid="2287692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9E99167-AC76-4B4A-850B-50F84504E7D9}" type="slidenum">
              <a:rPr lang="en-US" altLang="zh-TW" smtClean="0">
                <a:latin typeface="Arial" charset="0"/>
              </a:rPr>
              <a:pPr/>
              <a:t>34</a:t>
            </a:fld>
            <a:endParaRPr lang="en-US" altLang="zh-TW" smtClean="0">
              <a:latin typeface="Arial" charset="0"/>
            </a:endParaRPr>
          </a:p>
        </p:txBody>
      </p:sp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ea typeface="新細明體" pitchFamily="18" charset="-120"/>
              </a:rPr>
              <a:t>Splitting the Overflow Node</a:t>
            </a:r>
          </a:p>
        </p:txBody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mtClean="0">
                <a:solidFill>
                  <a:schemeClr val="tx2"/>
                </a:solidFill>
                <a:ea typeface="新細明體" pitchFamily="18" charset="-120"/>
              </a:rPr>
              <a:t>Split operation on </a:t>
            </a:r>
            <a:r>
              <a:rPr lang="en-US" altLang="zh-TW" smtClean="0">
                <a:ea typeface="新細明體" pitchFamily="18" charset="-120"/>
              </a:rPr>
              <a:t>a 5-node (overflow) </a:t>
            </a:r>
            <a:r>
              <a:rPr lang="en-US" altLang="zh-TW" b="1" i="1" smtClean="0">
                <a:ea typeface="新細明體" pitchFamily="18" charset="-120"/>
              </a:rPr>
              <a:t>v</a:t>
            </a:r>
            <a:r>
              <a:rPr lang="en-US" altLang="zh-TW" smtClean="0">
                <a:ea typeface="新細明體" pitchFamily="18" charset="-120"/>
              </a:rPr>
              <a:t> </a:t>
            </a:r>
          </a:p>
          <a:p>
            <a:pPr lvl="1">
              <a:lnSpc>
                <a:spcPct val="90000"/>
              </a:lnSpc>
            </a:pPr>
            <a:r>
              <a:rPr lang="en-US" altLang="zh-TW" smtClean="0">
                <a:ea typeface="新細明體" pitchFamily="18" charset="-120"/>
              </a:rPr>
              <a:t>let </a:t>
            </a:r>
            <a:r>
              <a:rPr lang="en-US" altLang="zh-TW" b="1" i="1" smtClean="0">
                <a:ea typeface="新細明體" pitchFamily="18" charset="-120"/>
              </a:rPr>
              <a:t>v</a:t>
            </a:r>
            <a:r>
              <a:rPr lang="en-US" altLang="zh-TW" baseline="-25000" smtClean="0">
                <a:ea typeface="新細明體" pitchFamily="18" charset="-120"/>
              </a:rPr>
              <a:t>1</a:t>
            </a:r>
            <a:r>
              <a:rPr lang="en-US" altLang="zh-TW" smtClean="0">
                <a:ea typeface="新細明體" pitchFamily="18" charset="-120"/>
              </a:rPr>
              <a:t> … </a:t>
            </a:r>
            <a:r>
              <a:rPr lang="en-US" altLang="zh-TW" b="1" i="1" smtClean="0">
                <a:ea typeface="新細明體" pitchFamily="18" charset="-120"/>
              </a:rPr>
              <a:t>v</a:t>
            </a:r>
            <a:r>
              <a:rPr lang="en-US" altLang="zh-TW" baseline="-25000" smtClean="0">
                <a:ea typeface="新細明體" pitchFamily="18" charset="-120"/>
              </a:rPr>
              <a:t>5</a:t>
            </a:r>
            <a:r>
              <a:rPr lang="en-US" altLang="zh-TW" smtClean="0">
                <a:ea typeface="新細明體" pitchFamily="18" charset="-120"/>
              </a:rPr>
              <a:t> be the children of </a:t>
            </a:r>
            <a:r>
              <a:rPr lang="en-US" altLang="zh-TW" b="1" i="1" smtClean="0">
                <a:ea typeface="新細明體" pitchFamily="18" charset="-120"/>
              </a:rPr>
              <a:t>v</a:t>
            </a:r>
            <a:r>
              <a:rPr lang="en-US" altLang="zh-TW" smtClean="0">
                <a:ea typeface="新細明體" pitchFamily="18" charset="-120"/>
              </a:rPr>
              <a:t> and  </a:t>
            </a:r>
            <a:r>
              <a:rPr lang="en-US" altLang="zh-TW" b="1" i="1" smtClean="0">
                <a:ea typeface="新細明體" pitchFamily="18" charset="-120"/>
              </a:rPr>
              <a:t>k</a:t>
            </a:r>
            <a:r>
              <a:rPr lang="en-US" altLang="zh-TW" baseline="-25000" smtClean="0">
                <a:ea typeface="新細明體" pitchFamily="18" charset="-120"/>
              </a:rPr>
              <a:t>1</a:t>
            </a:r>
            <a:r>
              <a:rPr lang="en-US" altLang="zh-TW" smtClean="0">
                <a:ea typeface="新細明體" pitchFamily="18" charset="-120"/>
              </a:rPr>
              <a:t> … </a:t>
            </a:r>
            <a:r>
              <a:rPr lang="en-US" altLang="zh-TW" b="1" i="1" smtClean="0">
                <a:ea typeface="新細明體" pitchFamily="18" charset="-120"/>
              </a:rPr>
              <a:t>k</a:t>
            </a:r>
            <a:r>
              <a:rPr lang="en-US" altLang="zh-TW" baseline="-25000" smtClean="0">
                <a:ea typeface="新細明體" pitchFamily="18" charset="-120"/>
              </a:rPr>
              <a:t>4</a:t>
            </a:r>
            <a:r>
              <a:rPr lang="en-US" altLang="zh-TW" smtClean="0">
                <a:ea typeface="新細明體" pitchFamily="18" charset="-120"/>
              </a:rPr>
              <a:t> be the keys of </a:t>
            </a:r>
            <a:r>
              <a:rPr lang="en-US" altLang="zh-TW" b="1" i="1" smtClean="0">
                <a:ea typeface="新細明體" pitchFamily="18" charset="-120"/>
              </a:rPr>
              <a:t>v</a:t>
            </a:r>
            <a:endParaRPr lang="en-US" altLang="zh-TW" smtClean="0">
              <a:ea typeface="新細明體" pitchFamily="18" charset="-120"/>
            </a:endParaRPr>
          </a:p>
          <a:p>
            <a:pPr lvl="1">
              <a:lnSpc>
                <a:spcPct val="90000"/>
              </a:lnSpc>
            </a:pPr>
            <a:r>
              <a:rPr lang="en-US" altLang="zh-TW" smtClean="0">
                <a:ea typeface="新細明體" pitchFamily="18" charset="-120"/>
              </a:rPr>
              <a:t>node </a:t>
            </a:r>
            <a:r>
              <a:rPr lang="en-US" altLang="zh-TW" b="1" i="1" smtClean="0">
                <a:ea typeface="新細明體" pitchFamily="18" charset="-120"/>
              </a:rPr>
              <a:t>v</a:t>
            </a:r>
            <a:r>
              <a:rPr lang="en-US" altLang="zh-TW" smtClean="0">
                <a:ea typeface="新細明體" pitchFamily="18" charset="-120"/>
              </a:rPr>
              <a:t> is replaced nodes </a:t>
            </a:r>
            <a:r>
              <a:rPr lang="en-US" altLang="zh-TW" b="1" i="1" smtClean="0">
                <a:ea typeface="新細明體" pitchFamily="18" charset="-120"/>
              </a:rPr>
              <a:t>v</a:t>
            </a:r>
            <a:r>
              <a:rPr lang="en-US" altLang="zh-TW" i="1" smtClean="0">
                <a:ea typeface="新細明體" pitchFamily="18" charset="-120"/>
              </a:rPr>
              <a:t>' </a:t>
            </a:r>
            <a:r>
              <a:rPr lang="en-US" altLang="zh-TW" smtClean="0">
                <a:ea typeface="新細明體" pitchFamily="18" charset="-120"/>
              </a:rPr>
              <a:t>and </a:t>
            </a:r>
            <a:r>
              <a:rPr lang="en-US" altLang="zh-TW" b="1" i="1" smtClean="0">
                <a:ea typeface="新細明體" pitchFamily="18" charset="-120"/>
              </a:rPr>
              <a:t>v</a:t>
            </a:r>
            <a:r>
              <a:rPr lang="en-US" altLang="zh-TW" i="1" smtClean="0">
                <a:ea typeface="新細明體" pitchFamily="18" charset="-120"/>
              </a:rPr>
              <a:t>"</a:t>
            </a:r>
            <a:endParaRPr lang="en-US" altLang="zh-TW" b="1" i="1" smtClean="0">
              <a:ea typeface="新細明體" pitchFamily="18" charset="-120"/>
              <a:sym typeface="Symbol" pitchFamily="18" charset="2"/>
            </a:endParaRPr>
          </a:p>
          <a:p>
            <a:pPr lvl="2">
              <a:lnSpc>
                <a:spcPct val="90000"/>
              </a:lnSpc>
            </a:pPr>
            <a:r>
              <a:rPr lang="en-US" altLang="zh-TW" b="1" i="1" smtClean="0">
                <a:ea typeface="新細明體" pitchFamily="18" charset="-120"/>
              </a:rPr>
              <a:t>v</a:t>
            </a:r>
            <a:r>
              <a:rPr lang="en-US" altLang="zh-TW" i="1" smtClean="0">
                <a:ea typeface="新細明體" pitchFamily="18" charset="-120"/>
              </a:rPr>
              <a:t>'</a:t>
            </a:r>
            <a:r>
              <a:rPr lang="en-US" altLang="zh-TW" smtClean="0">
                <a:ea typeface="新細明體" pitchFamily="18" charset="-120"/>
              </a:rPr>
              <a:t> is a 3-node with keys </a:t>
            </a:r>
            <a:r>
              <a:rPr lang="en-US" altLang="zh-TW" b="1" i="1" smtClean="0">
                <a:ea typeface="新細明體" pitchFamily="18" charset="-120"/>
              </a:rPr>
              <a:t>k</a:t>
            </a:r>
            <a:r>
              <a:rPr lang="en-US" altLang="zh-TW" baseline="-25000" smtClean="0">
                <a:ea typeface="新細明體" pitchFamily="18" charset="-120"/>
              </a:rPr>
              <a:t>1</a:t>
            </a:r>
            <a:r>
              <a:rPr lang="en-US" altLang="zh-TW" smtClean="0">
                <a:ea typeface="新細明體" pitchFamily="18" charset="-120"/>
              </a:rPr>
              <a:t> </a:t>
            </a:r>
            <a:r>
              <a:rPr lang="en-US" altLang="zh-TW" b="1" i="1" smtClean="0">
                <a:ea typeface="新細明體" pitchFamily="18" charset="-120"/>
              </a:rPr>
              <a:t>k</a:t>
            </a:r>
            <a:r>
              <a:rPr lang="en-US" altLang="zh-TW" baseline="-25000" smtClean="0">
                <a:ea typeface="新細明體" pitchFamily="18" charset="-120"/>
              </a:rPr>
              <a:t>2</a:t>
            </a:r>
            <a:r>
              <a:rPr lang="en-US" altLang="zh-TW" smtClean="0">
                <a:ea typeface="新細明體" pitchFamily="18" charset="-120"/>
              </a:rPr>
              <a:t> and children </a:t>
            </a:r>
            <a:r>
              <a:rPr lang="en-US" altLang="zh-TW" b="1" i="1" smtClean="0">
                <a:ea typeface="新細明體" pitchFamily="18" charset="-120"/>
              </a:rPr>
              <a:t>v</a:t>
            </a:r>
            <a:r>
              <a:rPr lang="en-US" altLang="zh-TW" baseline="-25000" smtClean="0">
                <a:ea typeface="新細明體" pitchFamily="18" charset="-120"/>
              </a:rPr>
              <a:t>1</a:t>
            </a:r>
            <a:r>
              <a:rPr lang="en-US" altLang="zh-TW" smtClean="0">
                <a:ea typeface="新細明體" pitchFamily="18" charset="-120"/>
              </a:rPr>
              <a:t> </a:t>
            </a:r>
            <a:r>
              <a:rPr lang="en-US" altLang="zh-TW" b="1" i="1" smtClean="0">
                <a:ea typeface="新細明體" pitchFamily="18" charset="-120"/>
              </a:rPr>
              <a:t>v</a:t>
            </a:r>
            <a:r>
              <a:rPr lang="en-US" altLang="zh-TW" baseline="-25000" smtClean="0">
                <a:ea typeface="新細明體" pitchFamily="18" charset="-120"/>
              </a:rPr>
              <a:t>2</a:t>
            </a:r>
            <a:r>
              <a:rPr lang="en-US" altLang="zh-TW" smtClean="0">
                <a:ea typeface="新細明體" pitchFamily="18" charset="-120"/>
              </a:rPr>
              <a:t> </a:t>
            </a:r>
            <a:r>
              <a:rPr lang="en-US" altLang="zh-TW" b="1" i="1" smtClean="0">
                <a:ea typeface="新細明體" pitchFamily="18" charset="-120"/>
              </a:rPr>
              <a:t>v</a:t>
            </a:r>
            <a:r>
              <a:rPr lang="en-US" altLang="zh-TW" baseline="-25000" smtClean="0">
                <a:ea typeface="新細明體" pitchFamily="18" charset="-120"/>
              </a:rPr>
              <a:t>3</a:t>
            </a:r>
            <a:endParaRPr lang="en-US" altLang="zh-TW" b="1" i="1" smtClean="0">
              <a:ea typeface="新細明體" pitchFamily="18" charset="-120"/>
              <a:sym typeface="Symbol" pitchFamily="18" charset="2"/>
            </a:endParaRPr>
          </a:p>
          <a:p>
            <a:pPr lvl="2">
              <a:lnSpc>
                <a:spcPct val="90000"/>
              </a:lnSpc>
            </a:pPr>
            <a:r>
              <a:rPr lang="en-US" altLang="zh-TW" b="1" i="1" smtClean="0">
                <a:ea typeface="新細明體" pitchFamily="18" charset="-120"/>
              </a:rPr>
              <a:t>v</a:t>
            </a:r>
            <a:r>
              <a:rPr lang="en-US" altLang="zh-TW" i="1" smtClean="0">
                <a:ea typeface="新細明體" pitchFamily="18" charset="-120"/>
              </a:rPr>
              <a:t>"</a:t>
            </a:r>
            <a:r>
              <a:rPr lang="en-US" altLang="zh-TW" smtClean="0">
                <a:ea typeface="新細明體" pitchFamily="18" charset="-120"/>
              </a:rPr>
              <a:t> is a 2-node with key </a:t>
            </a:r>
            <a:r>
              <a:rPr lang="en-US" altLang="zh-TW" b="1" i="1" smtClean="0">
                <a:ea typeface="新細明體" pitchFamily="18" charset="-120"/>
              </a:rPr>
              <a:t>k</a:t>
            </a:r>
            <a:r>
              <a:rPr lang="en-US" altLang="zh-TW" baseline="-25000" smtClean="0">
                <a:ea typeface="新細明體" pitchFamily="18" charset="-120"/>
              </a:rPr>
              <a:t>4</a:t>
            </a:r>
            <a:r>
              <a:rPr lang="en-US" altLang="zh-TW" smtClean="0">
                <a:ea typeface="新細明體" pitchFamily="18" charset="-120"/>
              </a:rPr>
              <a:t> and children </a:t>
            </a:r>
            <a:r>
              <a:rPr lang="en-US" altLang="zh-TW" b="1" i="1" smtClean="0">
                <a:ea typeface="新細明體" pitchFamily="18" charset="-120"/>
              </a:rPr>
              <a:t>v</a:t>
            </a:r>
            <a:r>
              <a:rPr lang="en-US" altLang="zh-TW" baseline="-25000" smtClean="0">
                <a:ea typeface="新細明體" pitchFamily="18" charset="-120"/>
              </a:rPr>
              <a:t>4</a:t>
            </a:r>
            <a:r>
              <a:rPr lang="en-US" altLang="zh-TW" smtClean="0">
                <a:ea typeface="新細明體" pitchFamily="18" charset="-120"/>
              </a:rPr>
              <a:t> </a:t>
            </a:r>
            <a:r>
              <a:rPr lang="en-US" altLang="zh-TW" b="1" i="1" smtClean="0">
                <a:ea typeface="新細明體" pitchFamily="18" charset="-120"/>
              </a:rPr>
              <a:t>v</a:t>
            </a:r>
            <a:r>
              <a:rPr lang="en-US" altLang="zh-TW" baseline="-25000" smtClean="0">
                <a:ea typeface="新細明體" pitchFamily="18" charset="-120"/>
              </a:rPr>
              <a:t>5</a:t>
            </a:r>
          </a:p>
          <a:p>
            <a:pPr lvl="1">
              <a:lnSpc>
                <a:spcPct val="90000"/>
              </a:lnSpc>
            </a:pPr>
            <a:r>
              <a:rPr lang="en-US" altLang="zh-TW" smtClean="0">
                <a:ea typeface="新細明體" pitchFamily="18" charset="-120"/>
              </a:rPr>
              <a:t>key </a:t>
            </a:r>
            <a:r>
              <a:rPr lang="en-US" altLang="zh-TW" b="1" i="1" smtClean="0">
                <a:ea typeface="新細明體" pitchFamily="18" charset="-120"/>
              </a:rPr>
              <a:t>k</a:t>
            </a:r>
            <a:r>
              <a:rPr lang="en-US" altLang="zh-TW" baseline="-25000" smtClean="0">
                <a:ea typeface="新細明體" pitchFamily="18" charset="-120"/>
              </a:rPr>
              <a:t>3 </a:t>
            </a:r>
            <a:r>
              <a:rPr lang="en-US" altLang="zh-TW" smtClean="0">
                <a:ea typeface="新細明體" pitchFamily="18" charset="-120"/>
              </a:rPr>
              <a:t> is inserted into the parent </a:t>
            </a:r>
            <a:r>
              <a:rPr lang="en-US" altLang="zh-TW" b="1" i="1" smtClean="0">
                <a:ea typeface="新細明體" pitchFamily="18" charset="-120"/>
              </a:rPr>
              <a:t>u</a:t>
            </a:r>
            <a:r>
              <a:rPr lang="en-US" altLang="zh-TW" smtClean="0">
                <a:ea typeface="新細明體" pitchFamily="18" charset="-120"/>
              </a:rPr>
              <a:t> of </a:t>
            </a:r>
            <a:r>
              <a:rPr lang="en-US" altLang="zh-TW" b="1" i="1" smtClean="0">
                <a:ea typeface="新細明體" pitchFamily="18" charset="-120"/>
              </a:rPr>
              <a:t>v </a:t>
            </a:r>
            <a:r>
              <a:rPr lang="en-US" altLang="zh-TW" smtClean="0">
                <a:ea typeface="新細明體" pitchFamily="18" charset="-120"/>
              </a:rPr>
              <a:t>(a new root may be created)</a:t>
            </a:r>
          </a:p>
          <a:p>
            <a:pPr>
              <a:lnSpc>
                <a:spcPct val="90000"/>
              </a:lnSpc>
            </a:pPr>
            <a:r>
              <a:rPr lang="en-US" altLang="zh-TW" smtClean="0">
                <a:ea typeface="新細明體" pitchFamily="18" charset="-120"/>
              </a:rPr>
              <a:t>The overflow may propagate to the parent node </a:t>
            </a:r>
            <a:r>
              <a:rPr lang="en-US" altLang="zh-TW" b="1" i="1" smtClean="0">
                <a:ea typeface="新細明體" pitchFamily="18" charset="-120"/>
              </a:rPr>
              <a:t>u</a:t>
            </a:r>
          </a:p>
        </p:txBody>
      </p:sp>
    </p:spTree>
    <p:extLst>
      <p:ext uri="{BB962C8B-B14F-4D97-AF65-F5344CB8AC3E}">
        <p14:creationId xmlns:p14="http://schemas.microsoft.com/office/powerpoint/2010/main" val="1694750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投影片編號版面配置區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624233F-579D-4352-8002-77366D6879EA}" type="slidenum">
              <a:rPr lang="en-US" altLang="zh-TW" smtClean="0">
                <a:latin typeface="Arial" charset="0"/>
              </a:rPr>
              <a:pPr/>
              <a:t>35</a:t>
            </a:fld>
            <a:endParaRPr lang="en-US" altLang="zh-TW" smtClean="0">
              <a:latin typeface="Arial" charset="0"/>
            </a:endParaRPr>
          </a:p>
        </p:txBody>
      </p:sp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ea typeface="新細明體" pitchFamily="18" charset="-120"/>
              </a:rPr>
              <a:t>Example </a:t>
            </a:r>
            <a:r>
              <a:rPr lang="en-US" altLang="zh-TW" smtClean="0">
                <a:latin typeface="Tahoma" pitchFamily="34" charset="0"/>
                <a:ea typeface="新細明體" pitchFamily="18" charset="-120"/>
              </a:rPr>
              <a:t>–</a:t>
            </a:r>
            <a:r>
              <a:rPr lang="en-US" altLang="zh-TW" smtClean="0">
                <a:ea typeface="新細明體" pitchFamily="18" charset="-120"/>
              </a:rPr>
              <a:t> Split Operation</a:t>
            </a:r>
          </a:p>
        </p:txBody>
      </p:sp>
      <p:sp>
        <p:nvSpPr>
          <p:cNvPr id="49156" name="Oval 3"/>
          <p:cNvSpPr>
            <a:spLocks noChangeAspect="1" noChangeArrowheads="1"/>
          </p:cNvSpPr>
          <p:nvPr/>
        </p:nvSpPr>
        <p:spPr bwMode="auto">
          <a:xfrm>
            <a:off x="3200401" y="2286000"/>
            <a:ext cx="1179513" cy="3937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TW" sz="2000" dirty="0">
                <a:solidFill>
                  <a:srgbClr val="FFFF00"/>
                </a:solidFill>
                <a:latin typeface="Tahoma" pitchFamily="34" charset="0"/>
              </a:rPr>
              <a:t>15   24</a:t>
            </a:r>
          </a:p>
        </p:txBody>
      </p:sp>
      <p:sp>
        <p:nvSpPr>
          <p:cNvPr id="49157" name="Oval 4"/>
          <p:cNvSpPr>
            <a:spLocks noChangeAspect="1" noChangeArrowheads="1"/>
          </p:cNvSpPr>
          <p:nvPr/>
        </p:nvSpPr>
        <p:spPr bwMode="auto">
          <a:xfrm>
            <a:off x="2087563" y="3079750"/>
            <a:ext cx="684212" cy="3937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TW" sz="2000">
                <a:solidFill>
                  <a:srgbClr val="FFFF00"/>
                </a:solidFill>
                <a:latin typeface="Tahoma" pitchFamily="34" charset="0"/>
              </a:rPr>
              <a:t>12</a:t>
            </a:r>
          </a:p>
        </p:txBody>
      </p:sp>
      <p:sp>
        <p:nvSpPr>
          <p:cNvPr id="49158" name="Oval 5"/>
          <p:cNvSpPr>
            <a:spLocks noChangeAspect="1" noChangeArrowheads="1"/>
          </p:cNvSpPr>
          <p:nvPr/>
        </p:nvSpPr>
        <p:spPr bwMode="auto">
          <a:xfrm>
            <a:off x="3733800" y="3043768"/>
            <a:ext cx="1949167" cy="429683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TW" sz="2000" dirty="0">
                <a:solidFill>
                  <a:srgbClr val="FFFF00"/>
                </a:solidFill>
                <a:latin typeface="Tahoma" pitchFamily="34" charset="0"/>
              </a:rPr>
              <a:t>27  30  32  35</a:t>
            </a:r>
          </a:p>
        </p:txBody>
      </p:sp>
      <p:sp>
        <p:nvSpPr>
          <p:cNvPr id="49159" name="Rectangle 6"/>
          <p:cNvSpPr>
            <a:spLocks noChangeAspect="1" noChangeArrowheads="1"/>
          </p:cNvSpPr>
          <p:nvPr/>
        </p:nvSpPr>
        <p:spPr bwMode="auto">
          <a:xfrm>
            <a:off x="3762376" y="3657601"/>
            <a:ext cx="182563" cy="13017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9160" name="Rectangle 7"/>
          <p:cNvSpPr>
            <a:spLocks noChangeAspect="1" noChangeArrowheads="1"/>
          </p:cNvSpPr>
          <p:nvPr/>
        </p:nvSpPr>
        <p:spPr bwMode="auto">
          <a:xfrm>
            <a:off x="5380039" y="3657601"/>
            <a:ext cx="185737" cy="13017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9161" name="Rectangle 8"/>
          <p:cNvSpPr>
            <a:spLocks noChangeAspect="1" noChangeArrowheads="1"/>
          </p:cNvSpPr>
          <p:nvPr/>
        </p:nvSpPr>
        <p:spPr bwMode="auto">
          <a:xfrm>
            <a:off x="2139950" y="3657601"/>
            <a:ext cx="128588" cy="13017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9162" name="Rectangle 9"/>
          <p:cNvSpPr>
            <a:spLocks noChangeAspect="1" noChangeArrowheads="1"/>
          </p:cNvSpPr>
          <p:nvPr/>
        </p:nvSpPr>
        <p:spPr bwMode="auto">
          <a:xfrm>
            <a:off x="2544764" y="3657601"/>
            <a:ext cx="130175" cy="13017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cxnSp>
        <p:nvCxnSpPr>
          <p:cNvPr id="49163" name="AutoShape 10"/>
          <p:cNvCxnSpPr>
            <a:cxnSpLocks noChangeAspect="1" noChangeShapeType="1"/>
            <a:stCxn id="49156" idx="5"/>
            <a:endCxn id="49158" idx="0"/>
          </p:cNvCxnSpPr>
          <p:nvPr/>
        </p:nvCxnSpPr>
        <p:spPr bwMode="auto">
          <a:xfrm>
            <a:off x="4207177" y="2622045"/>
            <a:ext cx="501206" cy="42172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49164" name="Rectangle 11"/>
          <p:cNvSpPr>
            <a:spLocks noChangeAspect="1" noChangeArrowheads="1"/>
          </p:cNvSpPr>
          <p:nvPr/>
        </p:nvSpPr>
        <p:spPr bwMode="auto">
          <a:xfrm>
            <a:off x="4167188" y="3657601"/>
            <a:ext cx="182562" cy="13017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cxnSp>
        <p:nvCxnSpPr>
          <p:cNvPr id="49165" name="AutoShape 12"/>
          <p:cNvCxnSpPr>
            <a:cxnSpLocks noChangeAspect="1" noChangeShapeType="1"/>
            <a:stCxn id="49159" idx="0"/>
            <a:endCxn id="49158" idx="3"/>
          </p:cNvCxnSpPr>
          <p:nvPr/>
        </p:nvCxnSpPr>
        <p:spPr bwMode="auto">
          <a:xfrm flipV="1">
            <a:off x="3853658" y="3410524"/>
            <a:ext cx="165591" cy="247076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9166" name="AutoShape 13"/>
          <p:cNvCxnSpPr>
            <a:cxnSpLocks noChangeAspect="1" noChangeShapeType="1"/>
            <a:stCxn id="49160" idx="0"/>
            <a:endCxn id="49158" idx="5"/>
          </p:cNvCxnSpPr>
          <p:nvPr/>
        </p:nvCxnSpPr>
        <p:spPr bwMode="auto">
          <a:xfrm flipH="1" flipV="1">
            <a:off x="5397517" y="3410524"/>
            <a:ext cx="75390" cy="247076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49167" name="Oval 14"/>
          <p:cNvSpPr>
            <a:spLocks noChangeAspect="1" noChangeArrowheads="1"/>
          </p:cNvSpPr>
          <p:nvPr/>
        </p:nvSpPr>
        <p:spPr bwMode="auto">
          <a:xfrm>
            <a:off x="2898776" y="3079750"/>
            <a:ext cx="684213" cy="3937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TW" sz="2000" dirty="0">
                <a:solidFill>
                  <a:srgbClr val="FFFF00"/>
                </a:solidFill>
                <a:latin typeface="Tahoma" pitchFamily="34" charset="0"/>
              </a:rPr>
              <a:t>18</a:t>
            </a:r>
          </a:p>
        </p:txBody>
      </p:sp>
      <p:sp>
        <p:nvSpPr>
          <p:cNvPr id="49168" name="Rectangle 15"/>
          <p:cNvSpPr>
            <a:spLocks noChangeAspect="1" noChangeArrowheads="1"/>
          </p:cNvSpPr>
          <p:nvPr/>
        </p:nvSpPr>
        <p:spPr bwMode="auto">
          <a:xfrm>
            <a:off x="2949576" y="3657601"/>
            <a:ext cx="130175" cy="13017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9169" name="Rectangle 16"/>
          <p:cNvSpPr>
            <a:spLocks noChangeAspect="1" noChangeArrowheads="1"/>
          </p:cNvSpPr>
          <p:nvPr/>
        </p:nvSpPr>
        <p:spPr bwMode="auto">
          <a:xfrm>
            <a:off x="3354389" y="3657601"/>
            <a:ext cx="130175" cy="13017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cxnSp>
        <p:nvCxnSpPr>
          <p:cNvPr id="49170" name="AutoShape 17"/>
          <p:cNvCxnSpPr>
            <a:cxnSpLocks noChangeAspect="1" noChangeShapeType="1"/>
            <a:stCxn id="49161" idx="0"/>
            <a:endCxn id="49157" idx="3"/>
          </p:cNvCxnSpPr>
          <p:nvPr/>
        </p:nvCxnSpPr>
        <p:spPr bwMode="auto">
          <a:xfrm flipH="1" flipV="1">
            <a:off x="2189164" y="3424239"/>
            <a:ext cx="15875" cy="2254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9171" name="AutoShape 18"/>
          <p:cNvCxnSpPr>
            <a:cxnSpLocks noChangeAspect="1" noChangeShapeType="1"/>
            <a:stCxn id="49168" idx="0"/>
            <a:endCxn id="49167" idx="3"/>
          </p:cNvCxnSpPr>
          <p:nvPr/>
        </p:nvCxnSpPr>
        <p:spPr bwMode="auto">
          <a:xfrm flipH="1" flipV="1">
            <a:off x="2998789" y="3424239"/>
            <a:ext cx="15875" cy="2254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9172" name="AutoShape 19"/>
          <p:cNvCxnSpPr>
            <a:cxnSpLocks noChangeAspect="1" noChangeShapeType="1"/>
            <a:stCxn id="49169" idx="0"/>
            <a:endCxn id="49167" idx="5"/>
          </p:cNvCxnSpPr>
          <p:nvPr/>
        </p:nvCxnSpPr>
        <p:spPr bwMode="auto">
          <a:xfrm flipV="1">
            <a:off x="3421064" y="3424239"/>
            <a:ext cx="60325" cy="2254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9173" name="AutoShape 20"/>
          <p:cNvCxnSpPr>
            <a:cxnSpLocks noChangeAspect="1" noChangeShapeType="1"/>
            <a:stCxn id="49162" idx="0"/>
            <a:endCxn id="49157" idx="5"/>
          </p:cNvCxnSpPr>
          <p:nvPr/>
        </p:nvCxnSpPr>
        <p:spPr bwMode="auto">
          <a:xfrm flipV="1">
            <a:off x="2609851" y="3424239"/>
            <a:ext cx="61913" cy="2254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49174" name="Rectangle 21"/>
          <p:cNvSpPr>
            <a:spLocks noChangeAspect="1" noChangeArrowheads="1"/>
          </p:cNvSpPr>
          <p:nvPr/>
        </p:nvSpPr>
        <p:spPr bwMode="auto">
          <a:xfrm>
            <a:off x="4570413" y="3657601"/>
            <a:ext cx="182562" cy="13017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cxnSp>
        <p:nvCxnSpPr>
          <p:cNvPr id="49175" name="AutoShape 22"/>
          <p:cNvCxnSpPr>
            <a:cxnSpLocks noChangeShapeType="1"/>
            <a:stCxn id="49164" idx="0"/>
          </p:cNvCxnSpPr>
          <p:nvPr/>
        </p:nvCxnSpPr>
        <p:spPr bwMode="auto">
          <a:xfrm flipV="1">
            <a:off x="4259264" y="3479801"/>
            <a:ext cx="71437" cy="1682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9176" name="AutoShape 23"/>
          <p:cNvCxnSpPr>
            <a:cxnSpLocks noChangeShapeType="1"/>
            <a:stCxn id="49174" idx="0"/>
            <a:endCxn id="49158" idx="4"/>
          </p:cNvCxnSpPr>
          <p:nvPr/>
        </p:nvCxnSpPr>
        <p:spPr bwMode="auto">
          <a:xfrm flipV="1">
            <a:off x="4661695" y="3473450"/>
            <a:ext cx="46689" cy="1841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9177" name="AutoShape 24"/>
          <p:cNvCxnSpPr>
            <a:cxnSpLocks noChangeShapeType="1"/>
            <a:stCxn id="49167" idx="0"/>
            <a:endCxn id="49156" idx="4"/>
          </p:cNvCxnSpPr>
          <p:nvPr/>
        </p:nvCxnSpPr>
        <p:spPr bwMode="auto">
          <a:xfrm flipV="1">
            <a:off x="3241676" y="2689225"/>
            <a:ext cx="549275" cy="3810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9178" name="AutoShape 25"/>
          <p:cNvCxnSpPr>
            <a:cxnSpLocks noChangeShapeType="1"/>
            <a:stCxn id="49157" idx="0"/>
            <a:endCxn id="49156" idx="3"/>
          </p:cNvCxnSpPr>
          <p:nvPr/>
        </p:nvCxnSpPr>
        <p:spPr bwMode="auto">
          <a:xfrm flipV="1">
            <a:off x="2430464" y="2632075"/>
            <a:ext cx="942975" cy="4381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49179" name="Rectangle 26"/>
          <p:cNvSpPr>
            <a:spLocks noChangeAspect="1" noChangeArrowheads="1"/>
          </p:cNvSpPr>
          <p:nvPr/>
        </p:nvSpPr>
        <p:spPr bwMode="auto">
          <a:xfrm>
            <a:off x="4975226" y="3657601"/>
            <a:ext cx="180975" cy="13017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cxnSp>
        <p:nvCxnSpPr>
          <p:cNvPr id="49180" name="AutoShape 27"/>
          <p:cNvCxnSpPr>
            <a:cxnSpLocks noChangeShapeType="1"/>
            <a:stCxn id="49179" idx="0"/>
          </p:cNvCxnSpPr>
          <p:nvPr/>
        </p:nvCxnSpPr>
        <p:spPr bwMode="auto">
          <a:xfrm flipH="1" flipV="1">
            <a:off x="4992689" y="3489325"/>
            <a:ext cx="73025" cy="1587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49181" name="Text Box 28"/>
          <p:cNvSpPr txBox="1">
            <a:spLocks noChangeArrowheads="1"/>
          </p:cNvSpPr>
          <p:nvPr/>
        </p:nvSpPr>
        <p:spPr bwMode="auto">
          <a:xfrm>
            <a:off x="4645026" y="2519364"/>
            <a:ext cx="365125" cy="57943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 sz="3200" i="1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49182" name="Text Box 29"/>
          <p:cNvSpPr txBox="1">
            <a:spLocks noChangeArrowheads="1"/>
          </p:cNvSpPr>
          <p:nvPr/>
        </p:nvSpPr>
        <p:spPr bwMode="auto">
          <a:xfrm>
            <a:off x="3100725" y="1833564"/>
            <a:ext cx="389850" cy="5847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 sz="3200" i="1"/>
              <a:t>u</a:t>
            </a:r>
          </a:p>
        </p:txBody>
      </p:sp>
      <p:sp>
        <p:nvSpPr>
          <p:cNvPr id="49183" name="Text Box 30"/>
          <p:cNvSpPr txBox="1">
            <a:spLocks noChangeArrowheads="1"/>
          </p:cNvSpPr>
          <p:nvPr/>
        </p:nvSpPr>
        <p:spPr bwMode="auto">
          <a:xfrm>
            <a:off x="3659188" y="3706814"/>
            <a:ext cx="51435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en-US" altLang="zh-TW" sz="2000" i="1"/>
              <a:t>v</a:t>
            </a:r>
            <a:r>
              <a:rPr lang="en-US" altLang="zh-TW" sz="2000" baseline="-25000"/>
              <a:t>1</a:t>
            </a:r>
          </a:p>
        </p:txBody>
      </p:sp>
      <p:sp>
        <p:nvSpPr>
          <p:cNvPr id="49184" name="Text Box 31"/>
          <p:cNvSpPr txBox="1">
            <a:spLocks noChangeArrowheads="1"/>
          </p:cNvSpPr>
          <p:nvPr/>
        </p:nvSpPr>
        <p:spPr bwMode="auto">
          <a:xfrm>
            <a:off x="4052888" y="3706814"/>
            <a:ext cx="512762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en-US" altLang="zh-TW" sz="2000" i="1"/>
              <a:t>v</a:t>
            </a:r>
            <a:r>
              <a:rPr lang="en-US" altLang="zh-TW" sz="2000" baseline="-25000"/>
              <a:t>2</a:t>
            </a:r>
          </a:p>
        </p:txBody>
      </p:sp>
      <p:sp>
        <p:nvSpPr>
          <p:cNvPr id="49185" name="Text Box 32"/>
          <p:cNvSpPr txBox="1">
            <a:spLocks noChangeArrowheads="1"/>
          </p:cNvSpPr>
          <p:nvPr/>
        </p:nvSpPr>
        <p:spPr bwMode="auto">
          <a:xfrm>
            <a:off x="4445000" y="3706814"/>
            <a:ext cx="51435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en-US" altLang="zh-TW" sz="2000" i="1"/>
              <a:t>v</a:t>
            </a:r>
            <a:r>
              <a:rPr lang="en-US" altLang="zh-TW" sz="2000" baseline="-25000"/>
              <a:t>3</a:t>
            </a:r>
          </a:p>
        </p:txBody>
      </p:sp>
      <p:sp>
        <p:nvSpPr>
          <p:cNvPr id="49186" name="Text Box 33"/>
          <p:cNvSpPr txBox="1">
            <a:spLocks noChangeArrowheads="1"/>
          </p:cNvSpPr>
          <p:nvPr/>
        </p:nvSpPr>
        <p:spPr bwMode="auto">
          <a:xfrm>
            <a:off x="4838701" y="3706814"/>
            <a:ext cx="512763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en-US" altLang="zh-TW" sz="2000" i="1"/>
              <a:t>v</a:t>
            </a:r>
            <a:r>
              <a:rPr lang="en-US" altLang="zh-TW" sz="2000" baseline="-25000"/>
              <a:t>4</a:t>
            </a:r>
          </a:p>
        </p:txBody>
      </p:sp>
      <p:sp>
        <p:nvSpPr>
          <p:cNvPr id="49187" name="Text Box 34"/>
          <p:cNvSpPr txBox="1">
            <a:spLocks noChangeArrowheads="1"/>
          </p:cNvSpPr>
          <p:nvPr/>
        </p:nvSpPr>
        <p:spPr bwMode="auto">
          <a:xfrm>
            <a:off x="5230813" y="3706814"/>
            <a:ext cx="51435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en-US" altLang="zh-TW" sz="2000" i="1"/>
              <a:t>v</a:t>
            </a:r>
            <a:r>
              <a:rPr lang="en-US" altLang="zh-TW" sz="2000" baseline="-25000"/>
              <a:t>5</a:t>
            </a:r>
          </a:p>
        </p:txBody>
      </p:sp>
      <p:grpSp>
        <p:nvGrpSpPr>
          <p:cNvPr id="2" name="Group 35"/>
          <p:cNvGrpSpPr>
            <a:grpSpLocks/>
          </p:cNvGrpSpPr>
          <p:nvPr/>
        </p:nvGrpSpPr>
        <p:grpSpPr bwMode="auto">
          <a:xfrm>
            <a:off x="5638800" y="3814764"/>
            <a:ext cx="4648200" cy="2270125"/>
            <a:chOff x="2592" y="2403"/>
            <a:chExt cx="2928" cy="1430"/>
          </a:xfrm>
        </p:grpSpPr>
        <p:sp>
          <p:nvSpPr>
            <p:cNvPr id="49191" name="Oval 36"/>
            <p:cNvSpPr>
              <a:spLocks noChangeAspect="1" noChangeArrowheads="1"/>
            </p:cNvSpPr>
            <p:nvPr/>
          </p:nvSpPr>
          <p:spPr bwMode="auto">
            <a:xfrm>
              <a:off x="3840" y="2688"/>
              <a:ext cx="1008" cy="248"/>
            </a:xfrm>
            <a:prstGeom prst="ellipse">
              <a:avLst/>
            </a:prstGeom>
            <a:solidFill>
              <a:schemeClr val="accent1"/>
            </a:solidFill>
            <a:ln w="5715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TW" sz="2000" dirty="0">
                  <a:solidFill>
                    <a:srgbClr val="FFFF00"/>
                  </a:solidFill>
                  <a:latin typeface="Tahoma" pitchFamily="34" charset="0"/>
                </a:rPr>
                <a:t>15 24  32</a:t>
              </a:r>
            </a:p>
          </p:txBody>
        </p:sp>
        <p:sp>
          <p:nvSpPr>
            <p:cNvPr id="49192" name="Oval 37"/>
            <p:cNvSpPr>
              <a:spLocks noChangeAspect="1" noChangeArrowheads="1"/>
            </p:cNvSpPr>
            <p:nvPr/>
          </p:nvSpPr>
          <p:spPr bwMode="auto">
            <a:xfrm>
              <a:off x="3039" y="3198"/>
              <a:ext cx="431" cy="248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TW" sz="2000">
                  <a:solidFill>
                    <a:srgbClr val="FFFF00"/>
                  </a:solidFill>
                  <a:latin typeface="Tahoma" pitchFamily="34" charset="0"/>
                </a:rPr>
                <a:t>12</a:t>
              </a:r>
            </a:p>
          </p:txBody>
        </p:sp>
        <p:sp>
          <p:nvSpPr>
            <p:cNvPr id="49193" name="Oval 38"/>
            <p:cNvSpPr>
              <a:spLocks noChangeAspect="1" noChangeArrowheads="1"/>
            </p:cNvSpPr>
            <p:nvPr/>
          </p:nvSpPr>
          <p:spPr bwMode="auto">
            <a:xfrm>
              <a:off x="4128" y="3198"/>
              <a:ext cx="672" cy="248"/>
            </a:xfrm>
            <a:prstGeom prst="ellipse">
              <a:avLst/>
            </a:prstGeom>
            <a:solidFill>
              <a:schemeClr val="accent1"/>
            </a:solidFill>
            <a:ln w="5715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TW" sz="2000">
                  <a:solidFill>
                    <a:srgbClr val="FFFF00"/>
                  </a:solidFill>
                  <a:latin typeface="Tahoma" pitchFamily="34" charset="0"/>
                </a:rPr>
                <a:t>27  30</a:t>
              </a:r>
            </a:p>
          </p:txBody>
        </p:sp>
        <p:sp>
          <p:nvSpPr>
            <p:cNvPr id="49194" name="Rectangle 39"/>
            <p:cNvSpPr>
              <a:spLocks noChangeAspect="1" noChangeArrowheads="1"/>
            </p:cNvSpPr>
            <p:nvPr/>
          </p:nvSpPr>
          <p:spPr bwMode="auto">
            <a:xfrm>
              <a:off x="4094" y="3552"/>
              <a:ext cx="115" cy="82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>
                <a:solidFill>
                  <a:srgbClr val="FFFF00"/>
                </a:solidFill>
              </a:endParaRPr>
            </a:p>
          </p:txBody>
        </p:sp>
        <p:sp>
          <p:nvSpPr>
            <p:cNvPr id="49195" name="Rectangle 40"/>
            <p:cNvSpPr>
              <a:spLocks noChangeAspect="1" noChangeArrowheads="1"/>
            </p:cNvSpPr>
            <p:nvPr/>
          </p:nvSpPr>
          <p:spPr bwMode="auto">
            <a:xfrm>
              <a:off x="5307" y="3552"/>
              <a:ext cx="117" cy="82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>
                <a:solidFill>
                  <a:srgbClr val="FFFF00"/>
                </a:solidFill>
              </a:endParaRPr>
            </a:p>
          </p:txBody>
        </p:sp>
        <p:sp>
          <p:nvSpPr>
            <p:cNvPr id="49196" name="Rectangle 41"/>
            <p:cNvSpPr>
              <a:spLocks noChangeAspect="1" noChangeArrowheads="1"/>
            </p:cNvSpPr>
            <p:nvPr/>
          </p:nvSpPr>
          <p:spPr bwMode="auto">
            <a:xfrm>
              <a:off x="3072" y="3552"/>
              <a:ext cx="81" cy="82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>
                <a:solidFill>
                  <a:srgbClr val="FFFF00"/>
                </a:solidFill>
              </a:endParaRPr>
            </a:p>
          </p:txBody>
        </p:sp>
        <p:sp>
          <p:nvSpPr>
            <p:cNvPr id="49197" name="Rectangle 42"/>
            <p:cNvSpPr>
              <a:spLocks noChangeAspect="1" noChangeArrowheads="1"/>
            </p:cNvSpPr>
            <p:nvPr/>
          </p:nvSpPr>
          <p:spPr bwMode="auto">
            <a:xfrm>
              <a:off x="3327" y="3552"/>
              <a:ext cx="82" cy="82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>
                <a:solidFill>
                  <a:srgbClr val="FFFF00"/>
                </a:solidFill>
              </a:endParaRPr>
            </a:p>
          </p:txBody>
        </p:sp>
        <p:cxnSp>
          <p:nvCxnSpPr>
            <p:cNvPr id="49198" name="AutoShape 43"/>
            <p:cNvCxnSpPr>
              <a:cxnSpLocks noChangeAspect="1" noChangeShapeType="1"/>
              <a:stCxn id="49191" idx="5"/>
              <a:endCxn id="49223" idx="0"/>
            </p:cNvCxnSpPr>
            <p:nvPr/>
          </p:nvCxnSpPr>
          <p:spPr bwMode="auto">
            <a:xfrm>
              <a:off x="4700" y="2918"/>
              <a:ext cx="460" cy="262"/>
            </a:xfrm>
            <a:prstGeom prst="straightConnector1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</p:spPr>
        </p:cxnSp>
        <p:sp>
          <p:nvSpPr>
            <p:cNvPr id="49199" name="Rectangle 44"/>
            <p:cNvSpPr>
              <a:spLocks noChangeAspect="1" noChangeArrowheads="1"/>
            </p:cNvSpPr>
            <p:nvPr/>
          </p:nvSpPr>
          <p:spPr bwMode="auto">
            <a:xfrm>
              <a:off x="4349" y="3552"/>
              <a:ext cx="115" cy="82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>
                <a:solidFill>
                  <a:srgbClr val="FFFF00"/>
                </a:solidFill>
              </a:endParaRPr>
            </a:p>
          </p:txBody>
        </p:sp>
        <p:cxnSp>
          <p:nvCxnSpPr>
            <p:cNvPr id="49200" name="AutoShape 45"/>
            <p:cNvCxnSpPr>
              <a:cxnSpLocks noChangeAspect="1" noChangeShapeType="1"/>
              <a:stCxn id="49194" idx="0"/>
              <a:endCxn id="49193" idx="3"/>
            </p:cNvCxnSpPr>
            <p:nvPr/>
          </p:nvCxnSpPr>
          <p:spPr bwMode="auto">
            <a:xfrm flipV="1">
              <a:off x="4152" y="3428"/>
              <a:ext cx="74" cy="11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9201" name="AutoShape 46"/>
            <p:cNvCxnSpPr>
              <a:cxnSpLocks noChangeAspect="1" noChangeShapeType="1"/>
              <a:stCxn id="49223" idx="5"/>
              <a:endCxn id="49195" idx="0"/>
            </p:cNvCxnSpPr>
            <p:nvPr/>
          </p:nvCxnSpPr>
          <p:spPr bwMode="auto">
            <a:xfrm>
              <a:off x="5312" y="3428"/>
              <a:ext cx="54" cy="11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49202" name="Oval 47"/>
            <p:cNvSpPr>
              <a:spLocks noChangeAspect="1" noChangeArrowheads="1"/>
            </p:cNvSpPr>
            <p:nvPr/>
          </p:nvSpPr>
          <p:spPr bwMode="auto">
            <a:xfrm>
              <a:off x="3550" y="3198"/>
              <a:ext cx="431" cy="248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TW" sz="2000">
                  <a:solidFill>
                    <a:srgbClr val="FFFF00"/>
                  </a:solidFill>
                  <a:latin typeface="Tahoma" pitchFamily="34" charset="0"/>
                </a:rPr>
                <a:t>18</a:t>
              </a:r>
            </a:p>
          </p:txBody>
        </p:sp>
        <p:sp>
          <p:nvSpPr>
            <p:cNvPr id="49203" name="Rectangle 48"/>
            <p:cNvSpPr>
              <a:spLocks noChangeAspect="1" noChangeArrowheads="1"/>
            </p:cNvSpPr>
            <p:nvPr/>
          </p:nvSpPr>
          <p:spPr bwMode="auto">
            <a:xfrm>
              <a:off x="3582" y="3552"/>
              <a:ext cx="82" cy="82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>
                <a:solidFill>
                  <a:srgbClr val="FFFF00"/>
                </a:solidFill>
              </a:endParaRPr>
            </a:p>
          </p:txBody>
        </p:sp>
        <p:sp>
          <p:nvSpPr>
            <p:cNvPr id="49204" name="Rectangle 49"/>
            <p:cNvSpPr>
              <a:spLocks noChangeAspect="1" noChangeArrowheads="1"/>
            </p:cNvSpPr>
            <p:nvPr/>
          </p:nvSpPr>
          <p:spPr bwMode="auto">
            <a:xfrm>
              <a:off x="3837" y="3552"/>
              <a:ext cx="82" cy="82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>
                <a:solidFill>
                  <a:srgbClr val="FFFF00"/>
                </a:solidFill>
              </a:endParaRPr>
            </a:p>
          </p:txBody>
        </p:sp>
        <p:cxnSp>
          <p:nvCxnSpPr>
            <p:cNvPr id="49205" name="AutoShape 50"/>
            <p:cNvCxnSpPr>
              <a:cxnSpLocks noChangeAspect="1" noChangeShapeType="1"/>
              <a:stCxn id="49196" idx="0"/>
              <a:endCxn id="49192" idx="3"/>
            </p:cNvCxnSpPr>
            <p:nvPr/>
          </p:nvCxnSpPr>
          <p:spPr bwMode="auto">
            <a:xfrm flipH="1" flipV="1">
              <a:off x="3102" y="3416"/>
              <a:ext cx="11" cy="13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9206" name="AutoShape 51"/>
            <p:cNvCxnSpPr>
              <a:cxnSpLocks noChangeAspect="1" noChangeShapeType="1"/>
              <a:stCxn id="49203" idx="0"/>
              <a:endCxn id="49202" idx="3"/>
            </p:cNvCxnSpPr>
            <p:nvPr/>
          </p:nvCxnSpPr>
          <p:spPr bwMode="auto">
            <a:xfrm flipH="1" flipV="1">
              <a:off x="3613" y="3416"/>
              <a:ext cx="10" cy="13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9207" name="AutoShape 52"/>
            <p:cNvCxnSpPr>
              <a:cxnSpLocks noChangeAspect="1" noChangeShapeType="1"/>
              <a:stCxn id="49204" idx="0"/>
              <a:endCxn id="49202" idx="5"/>
            </p:cNvCxnSpPr>
            <p:nvPr/>
          </p:nvCxnSpPr>
          <p:spPr bwMode="auto">
            <a:xfrm flipV="1">
              <a:off x="3878" y="3416"/>
              <a:ext cx="40" cy="13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9208" name="AutoShape 53"/>
            <p:cNvCxnSpPr>
              <a:cxnSpLocks noChangeAspect="1" noChangeShapeType="1"/>
              <a:stCxn id="49197" idx="0"/>
              <a:endCxn id="49192" idx="5"/>
            </p:cNvCxnSpPr>
            <p:nvPr/>
          </p:nvCxnSpPr>
          <p:spPr bwMode="auto">
            <a:xfrm flipV="1">
              <a:off x="3368" y="3416"/>
              <a:ext cx="39" cy="13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49209" name="Rectangle 54"/>
            <p:cNvSpPr>
              <a:spLocks noChangeAspect="1" noChangeArrowheads="1"/>
            </p:cNvSpPr>
            <p:nvPr/>
          </p:nvSpPr>
          <p:spPr bwMode="auto">
            <a:xfrm>
              <a:off x="4603" y="3552"/>
              <a:ext cx="115" cy="82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>
                <a:solidFill>
                  <a:srgbClr val="FFFF00"/>
                </a:solidFill>
              </a:endParaRPr>
            </a:p>
          </p:txBody>
        </p:sp>
        <p:cxnSp>
          <p:nvCxnSpPr>
            <p:cNvPr id="49210" name="AutoShape 55"/>
            <p:cNvCxnSpPr>
              <a:cxnSpLocks noChangeShapeType="1"/>
              <a:stCxn id="49199" idx="0"/>
            </p:cNvCxnSpPr>
            <p:nvPr/>
          </p:nvCxnSpPr>
          <p:spPr bwMode="auto">
            <a:xfrm flipV="1">
              <a:off x="4407" y="3440"/>
              <a:ext cx="45" cy="10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9211" name="AutoShape 56"/>
            <p:cNvCxnSpPr>
              <a:cxnSpLocks noChangeShapeType="1"/>
              <a:stCxn id="49209" idx="0"/>
              <a:endCxn id="49193" idx="5"/>
            </p:cNvCxnSpPr>
            <p:nvPr/>
          </p:nvCxnSpPr>
          <p:spPr bwMode="auto">
            <a:xfrm flipV="1">
              <a:off x="4661" y="3428"/>
              <a:ext cx="41" cy="11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9212" name="AutoShape 57"/>
            <p:cNvCxnSpPr>
              <a:cxnSpLocks noChangeShapeType="1"/>
              <a:stCxn id="49202" idx="0"/>
            </p:cNvCxnSpPr>
            <p:nvPr/>
          </p:nvCxnSpPr>
          <p:spPr bwMode="auto">
            <a:xfrm flipV="1">
              <a:off x="3766" y="2942"/>
              <a:ext cx="470" cy="25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9213" name="AutoShape 58"/>
            <p:cNvCxnSpPr>
              <a:cxnSpLocks noChangeShapeType="1"/>
              <a:stCxn id="49192" idx="0"/>
              <a:endCxn id="49191" idx="3"/>
            </p:cNvCxnSpPr>
            <p:nvPr/>
          </p:nvCxnSpPr>
          <p:spPr bwMode="auto">
            <a:xfrm flipV="1">
              <a:off x="3255" y="2918"/>
              <a:ext cx="733" cy="27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49214" name="Rectangle 59"/>
            <p:cNvSpPr>
              <a:spLocks noChangeAspect="1" noChangeArrowheads="1"/>
            </p:cNvSpPr>
            <p:nvPr/>
          </p:nvSpPr>
          <p:spPr bwMode="auto">
            <a:xfrm>
              <a:off x="4891" y="3552"/>
              <a:ext cx="114" cy="82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>
                <a:solidFill>
                  <a:srgbClr val="FFFF00"/>
                </a:solidFill>
              </a:endParaRPr>
            </a:p>
          </p:txBody>
        </p:sp>
        <p:cxnSp>
          <p:nvCxnSpPr>
            <p:cNvPr id="49215" name="AutoShape 60"/>
            <p:cNvCxnSpPr>
              <a:cxnSpLocks noChangeShapeType="1"/>
              <a:stCxn id="49214" idx="0"/>
              <a:endCxn id="49223" idx="3"/>
            </p:cNvCxnSpPr>
            <p:nvPr/>
          </p:nvCxnSpPr>
          <p:spPr bwMode="auto">
            <a:xfrm flipV="1">
              <a:off x="4948" y="3428"/>
              <a:ext cx="59" cy="11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49216" name="Text Box 61"/>
            <p:cNvSpPr txBox="1">
              <a:spLocks noChangeArrowheads="1"/>
            </p:cNvSpPr>
            <p:nvPr/>
          </p:nvSpPr>
          <p:spPr bwMode="auto">
            <a:xfrm>
              <a:off x="4526" y="2888"/>
              <a:ext cx="285" cy="36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altLang="zh-TW" sz="3200" i="1" dirty="0">
                  <a:solidFill>
                    <a:schemeClr val="bg2">
                      <a:lumMod val="50000"/>
                    </a:schemeClr>
                  </a:solidFill>
                </a:rPr>
                <a:t>v'</a:t>
              </a:r>
            </a:p>
          </p:txBody>
        </p:sp>
        <p:sp>
          <p:nvSpPr>
            <p:cNvPr id="49217" name="Text Box 62"/>
            <p:cNvSpPr txBox="1">
              <a:spLocks noChangeArrowheads="1"/>
            </p:cNvSpPr>
            <p:nvPr/>
          </p:nvSpPr>
          <p:spPr bwMode="auto">
            <a:xfrm>
              <a:off x="3759" y="2403"/>
              <a:ext cx="246" cy="36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altLang="zh-TW" sz="3200" i="1" dirty="0">
                  <a:solidFill>
                    <a:schemeClr val="bg2">
                      <a:lumMod val="50000"/>
                    </a:schemeClr>
                  </a:solidFill>
                </a:rPr>
                <a:t>u</a:t>
              </a:r>
            </a:p>
          </p:txBody>
        </p:sp>
        <p:sp>
          <p:nvSpPr>
            <p:cNvPr id="49218" name="Text Box 63"/>
            <p:cNvSpPr txBox="1">
              <a:spLocks noChangeArrowheads="1"/>
            </p:cNvSpPr>
            <p:nvPr/>
          </p:nvSpPr>
          <p:spPr bwMode="auto">
            <a:xfrm>
              <a:off x="4029" y="3583"/>
              <a:ext cx="324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altLang="zh-TW" sz="2000" i="1">
                  <a:solidFill>
                    <a:schemeClr val="bg2">
                      <a:lumMod val="50000"/>
                    </a:schemeClr>
                  </a:solidFill>
                </a:rPr>
                <a:t>v</a:t>
              </a:r>
              <a:r>
                <a:rPr lang="en-US" altLang="zh-TW" sz="2000" baseline="-25000">
                  <a:solidFill>
                    <a:schemeClr val="bg2">
                      <a:lumMod val="50000"/>
                    </a:schemeClr>
                  </a:solidFill>
                </a:rPr>
                <a:t>1</a:t>
              </a:r>
            </a:p>
          </p:txBody>
        </p:sp>
        <p:sp>
          <p:nvSpPr>
            <p:cNvPr id="49219" name="Text Box 64"/>
            <p:cNvSpPr txBox="1">
              <a:spLocks noChangeArrowheads="1"/>
            </p:cNvSpPr>
            <p:nvPr/>
          </p:nvSpPr>
          <p:spPr bwMode="auto">
            <a:xfrm>
              <a:off x="4277" y="3583"/>
              <a:ext cx="323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altLang="zh-TW" sz="2000" i="1">
                  <a:solidFill>
                    <a:schemeClr val="bg2">
                      <a:lumMod val="50000"/>
                    </a:schemeClr>
                  </a:solidFill>
                </a:rPr>
                <a:t>v</a:t>
              </a:r>
              <a:r>
                <a:rPr lang="en-US" altLang="zh-TW" sz="2000" baseline="-25000">
                  <a:solidFill>
                    <a:schemeClr val="bg2">
                      <a:lumMod val="50000"/>
                    </a:schemeClr>
                  </a:solidFill>
                </a:rPr>
                <a:t>2</a:t>
              </a:r>
            </a:p>
          </p:txBody>
        </p:sp>
        <p:sp>
          <p:nvSpPr>
            <p:cNvPr id="49220" name="Text Box 65"/>
            <p:cNvSpPr txBox="1">
              <a:spLocks noChangeArrowheads="1"/>
            </p:cNvSpPr>
            <p:nvPr/>
          </p:nvSpPr>
          <p:spPr bwMode="auto">
            <a:xfrm>
              <a:off x="4524" y="3583"/>
              <a:ext cx="324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altLang="zh-TW" sz="2000" i="1">
                  <a:solidFill>
                    <a:schemeClr val="bg2">
                      <a:lumMod val="50000"/>
                    </a:schemeClr>
                  </a:solidFill>
                </a:rPr>
                <a:t>v</a:t>
              </a:r>
              <a:r>
                <a:rPr lang="en-US" altLang="zh-TW" sz="2000" baseline="-25000">
                  <a:solidFill>
                    <a:schemeClr val="bg2">
                      <a:lumMod val="50000"/>
                    </a:schemeClr>
                  </a:solidFill>
                </a:rPr>
                <a:t>3</a:t>
              </a:r>
            </a:p>
          </p:txBody>
        </p:sp>
        <p:sp>
          <p:nvSpPr>
            <p:cNvPr id="49221" name="Text Box 66"/>
            <p:cNvSpPr txBox="1">
              <a:spLocks noChangeArrowheads="1"/>
            </p:cNvSpPr>
            <p:nvPr/>
          </p:nvSpPr>
          <p:spPr bwMode="auto">
            <a:xfrm>
              <a:off x="4805" y="3583"/>
              <a:ext cx="323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altLang="zh-TW" sz="2000" i="1">
                  <a:solidFill>
                    <a:schemeClr val="bg2">
                      <a:lumMod val="50000"/>
                    </a:schemeClr>
                  </a:solidFill>
                </a:rPr>
                <a:t>v</a:t>
              </a:r>
              <a:r>
                <a:rPr lang="en-US" altLang="zh-TW" sz="2000" baseline="-25000">
                  <a:solidFill>
                    <a:schemeClr val="bg2">
                      <a:lumMod val="50000"/>
                    </a:schemeClr>
                  </a:solidFill>
                </a:rPr>
                <a:t>4</a:t>
              </a:r>
            </a:p>
          </p:txBody>
        </p:sp>
        <p:sp>
          <p:nvSpPr>
            <p:cNvPr id="49222" name="Text Box 67"/>
            <p:cNvSpPr txBox="1">
              <a:spLocks noChangeArrowheads="1"/>
            </p:cNvSpPr>
            <p:nvPr/>
          </p:nvSpPr>
          <p:spPr bwMode="auto">
            <a:xfrm>
              <a:off x="5196" y="3583"/>
              <a:ext cx="324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altLang="zh-TW" sz="2000" i="1">
                  <a:solidFill>
                    <a:schemeClr val="bg2">
                      <a:lumMod val="50000"/>
                    </a:schemeClr>
                  </a:solidFill>
                </a:rPr>
                <a:t>v</a:t>
              </a:r>
              <a:r>
                <a:rPr lang="en-US" altLang="zh-TW" sz="2000" baseline="-25000">
                  <a:solidFill>
                    <a:schemeClr val="bg2">
                      <a:lumMod val="50000"/>
                    </a:schemeClr>
                  </a:solidFill>
                </a:rPr>
                <a:t>5</a:t>
              </a:r>
            </a:p>
          </p:txBody>
        </p:sp>
        <p:sp>
          <p:nvSpPr>
            <p:cNvPr id="49223" name="Oval 68"/>
            <p:cNvSpPr>
              <a:spLocks noChangeAspect="1" noChangeArrowheads="1"/>
            </p:cNvSpPr>
            <p:nvPr/>
          </p:nvSpPr>
          <p:spPr bwMode="auto">
            <a:xfrm>
              <a:off x="4944" y="3198"/>
              <a:ext cx="431" cy="248"/>
            </a:xfrm>
            <a:prstGeom prst="ellipse">
              <a:avLst/>
            </a:prstGeom>
            <a:solidFill>
              <a:schemeClr val="accent1"/>
            </a:solidFill>
            <a:ln w="5715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TW" sz="2000">
                  <a:solidFill>
                    <a:srgbClr val="FFFF00"/>
                  </a:solidFill>
                  <a:latin typeface="Tahoma" pitchFamily="34" charset="0"/>
                </a:rPr>
                <a:t>35</a:t>
              </a:r>
            </a:p>
          </p:txBody>
        </p:sp>
        <p:cxnSp>
          <p:nvCxnSpPr>
            <p:cNvPr id="49224" name="AutoShape 69"/>
            <p:cNvCxnSpPr>
              <a:cxnSpLocks noChangeAspect="1" noChangeShapeType="1"/>
              <a:endCxn id="49193" idx="0"/>
            </p:cNvCxnSpPr>
            <p:nvPr/>
          </p:nvCxnSpPr>
          <p:spPr bwMode="auto">
            <a:xfrm>
              <a:off x="4338" y="2924"/>
              <a:ext cx="126" cy="256"/>
            </a:xfrm>
            <a:prstGeom prst="straightConnector1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</p:spPr>
        </p:cxnSp>
        <p:sp>
          <p:nvSpPr>
            <p:cNvPr id="49225" name="Text Box 70"/>
            <p:cNvSpPr txBox="1">
              <a:spLocks noChangeArrowheads="1"/>
            </p:cNvSpPr>
            <p:nvPr/>
          </p:nvSpPr>
          <p:spPr bwMode="auto">
            <a:xfrm>
              <a:off x="5088" y="2880"/>
              <a:ext cx="385" cy="36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altLang="zh-TW" sz="3200" i="1" dirty="0">
                  <a:solidFill>
                    <a:schemeClr val="bg2">
                      <a:lumMod val="50000"/>
                    </a:schemeClr>
                  </a:solidFill>
                </a:rPr>
                <a:t>v"</a:t>
              </a:r>
            </a:p>
          </p:txBody>
        </p:sp>
        <p:sp>
          <p:nvSpPr>
            <p:cNvPr id="49226" name="AutoShape 71"/>
            <p:cNvSpPr>
              <a:spLocks noChangeArrowheads="1"/>
            </p:cNvSpPr>
            <p:nvPr/>
          </p:nvSpPr>
          <p:spPr bwMode="auto">
            <a:xfrm>
              <a:off x="2592" y="2832"/>
              <a:ext cx="399" cy="198"/>
            </a:xfrm>
            <a:prstGeom prst="rightArrow">
              <a:avLst>
                <a:gd name="adj1" fmla="val 50000"/>
                <a:gd name="adj2" fmla="val 50379"/>
              </a:avLst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>
                <a:solidFill>
                  <a:srgbClr val="FFFF00"/>
                </a:solidFill>
              </a:endParaRPr>
            </a:p>
          </p:txBody>
        </p:sp>
      </p:grpSp>
      <p:sp>
        <p:nvSpPr>
          <p:cNvPr id="2289736" name="Oval 72"/>
          <p:cNvSpPr>
            <a:spLocks noChangeArrowheads="1"/>
          </p:cNvSpPr>
          <p:nvPr/>
        </p:nvSpPr>
        <p:spPr bwMode="auto">
          <a:xfrm>
            <a:off x="4724135" y="3043767"/>
            <a:ext cx="381000" cy="457200"/>
          </a:xfrm>
          <a:prstGeom prst="ellips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9065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9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897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897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8973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投影片編號版面配置區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A7BCCD8-19F7-4671-85CB-D71D9B2A44EB}" type="slidenum">
              <a:rPr lang="en-US" altLang="zh-TW" smtClean="0">
                <a:latin typeface="Arial" charset="0"/>
              </a:rPr>
              <a:pPr/>
              <a:t>36</a:t>
            </a:fld>
            <a:endParaRPr lang="en-US" altLang="zh-TW" smtClean="0">
              <a:latin typeface="Arial" charset="0"/>
            </a:endParaRPr>
          </a:p>
        </p:txBody>
      </p:sp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ea typeface="新細明體" pitchFamily="18" charset="-120"/>
              </a:rPr>
              <a:t>Analysis of Insertion</a:t>
            </a:r>
          </a:p>
        </p:txBody>
      </p:sp>
      <p:sp>
        <p:nvSpPr>
          <p:cNvPr id="22906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057400" y="1828800"/>
            <a:ext cx="4191000" cy="4648200"/>
          </a:xfrm>
          <a:ln>
            <a:solidFill>
              <a:schemeClr val="tx1"/>
            </a:solidFill>
          </a:ln>
        </p:spPr>
        <p:txBody>
          <a:bodyPr/>
          <a:lstStyle/>
          <a:p>
            <a:pPr>
              <a:buFontTx/>
              <a:buNone/>
            </a:pPr>
            <a:r>
              <a:rPr lang="en-US" altLang="zh-TW" b="1" dirty="0" smtClean="0">
                <a:solidFill>
                  <a:srgbClr val="0000CC"/>
                </a:solidFill>
                <a:ea typeface="新細明體" pitchFamily="18" charset="-120"/>
              </a:rPr>
              <a:t>Algorithm</a:t>
            </a:r>
            <a:r>
              <a:rPr lang="en-US" altLang="zh-TW" dirty="0" smtClean="0">
                <a:solidFill>
                  <a:srgbClr val="0000CC"/>
                </a:solidFill>
                <a:ea typeface="新細明體" pitchFamily="18" charset="-120"/>
              </a:rPr>
              <a:t> </a:t>
            </a:r>
            <a:r>
              <a:rPr lang="en-US" altLang="zh-TW" b="1" i="1" dirty="0" smtClean="0">
                <a:solidFill>
                  <a:schemeClr val="tx2"/>
                </a:solidFill>
                <a:ea typeface="新細明體" pitchFamily="18" charset="-120"/>
              </a:rPr>
              <a:t>insert</a:t>
            </a:r>
            <a:r>
              <a:rPr lang="en-US" altLang="zh-TW" dirty="0" smtClean="0">
                <a:solidFill>
                  <a:schemeClr val="tx2"/>
                </a:solidFill>
                <a:ea typeface="新細明體" pitchFamily="18" charset="-120"/>
              </a:rPr>
              <a:t>(</a:t>
            </a:r>
            <a:r>
              <a:rPr lang="en-US" altLang="zh-TW" b="1" i="1" dirty="0" smtClean="0">
                <a:solidFill>
                  <a:schemeClr val="tx2"/>
                </a:solidFill>
                <a:ea typeface="新細明體" pitchFamily="18" charset="-120"/>
              </a:rPr>
              <a:t>k</a:t>
            </a:r>
            <a:r>
              <a:rPr lang="en-US" altLang="zh-TW" dirty="0" smtClean="0">
                <a:solidFill>
                  <a:schemeClr val="tx2"/>
                </a:solidFill>
                <a:ea typeface="新細明體" pitchFamily="18" charset="-120"/>
              </a:rPr>
              <a:t>, </a:t>
            </a:r>
            <a:r>
              <a:rPr lang="en-US" altLang="zh-TW" b="1" i="1" dirty="0" smtClean="0">
                <a:solidFill>
                  <a:schemeClr val="tx2"/>
                </a:solidFill>
                <a:ea typeface="新細明體" pitchFamily="18" charset="-120"/>
              </a:rPr>
              <a:t>o</a:t>
            </a:r>
            <a:r>
              <a:rPr lang="en-US" altLang="zh-TW" dirty="0" smtClean="0">
                <a:solidFill>
                  <a:schemeClr val="tx2"/>
                </a:solidFill>
                <a:ea typeface="新細明體" pitchFamily="18" charset="-120"/>
              </a:rPr>
              <a:t>)</a:t>
            </a:r>
          </a:p>
          <a:p>
            <a:pPr>
              <a:buFontTx/>
              <a:buNone/>
            </a:pPr>
            <a:r>
              <a:rPr lang="en-US" altLang="zh-TW" dirty="0" smtClean="0">
                <a:ea typeface="新細明體" pitchFamily="18" charset="-120"/>
              </a:rPr>
              <a:t>1.</a:t>
            </a:r>
            <a:r>
              <a:rPr lang="en-US" altLang="zh-TW" sz="2400" dirty="0" smtClean="0">
                <a:ea typeface="新細明體" pitchFamily="18" charset="-120"/>
              </a:rPr>
              <a:t>Searching </a:t>
            </a:r>
            <a:r>
              <a:rPr lang="en-US" altLang="zh-TW" sz="2400" dirty="0">
                <a:ea typeface="新細明體" pitchFamily="18" charset="-120"/>
              </a:rPr>
              <a:t>for key </a:t>
            </a:r>
            <a:r>
              <a:rPr lang="en-US" altLang="zh-TW" sz="2400" b="1" i="1" dirty="0">
                <a:ea typeface="新細明體" pitchFamily="18" charset="-120"/>
              </a:rPr>
              <a:t>k</a:t>
            </a:r>
            <a:r>
              <a:rPr lang="en-US" altLang="zh-TW" sz="2400" dirty="0">
                <a:ea typeface="新細明體" pitchFamily="18" charset="-120"/>
              </a:rPr>
              <a:t> to locate the insertion node </a:t>
            </a:r>
            <a:r>
              <a:rPr lang="en-US" altLang="zh-TW" sz="2400" b="1" i="1" dirty="0">
                <a:ea typeface="新細明體" pitchFamily="18" charset="-120"/>
              </a:rPr>
              <a:t>v</a:t>
            </a:r>
            <a:endParaRPr lang="en-US" altLang="zh-TW" sz="2400" dirty="0">
              <a:ea typeface="新細明體" pitchFamily="18" charset="-120"/>
            </a:endParaRPr>
          </a:p>
          <a:p>
            <a:pPr>
              <a:buFontTx/>
              <a:buNone/>
            </a:pPr>
            <a:r>
              <a:rPr lang="en-US" altLang="zh-TW" sz="2400" dirty="0" smtClean="0">
                <a:ea typeface="新細明體" pitchFamily="18" charset="-120"/>
              </a:rPr>
              <a:t>2.Adding </a:t>
            </a:r>
            <a:r>
              <a:rPr lang="en-US" altLang="zh-TW" sz="2400" dirty="0">
                <a:ea typeface="新細明體" pitchFamily="18" charset="-120"/>
              </a:rPr>
              <a:t>the new entry (</a:t>
            </a:r>
            <a:r>
              <a:rPr lang="en-US" altLang="zh-TW" sz="2400" b="1" i="1" dirty="0">
                <a:ea typeface="新細明體" pitchFamily="18" charset="-120"/>
              </a:rPr>
              <a:t>k</a:t>
            </a:r>
            <a:r>
              <a:rPr lang="en-US" altLang="zh-TW" sz="2400" dirty="0">
                <a:ea typeface="新細明體" pitchFamily="18" charset="-120"/>
              </a:rPr>
              <a:t>, </a:t>
            </a:r>
            <a:r>
              <a:rPr lang="en-US" altLang="zh-TW" sz="2400" b="1" i="1" dirty="0">
                <a:ea typeface="新細明體" pitchFamily="18" charset="-120"/>
              </a:rPr>
              <a:t>o</a:t>
            </a:r>
            <a:r>
              <a:rPr lang="en-US" altLang="zh-TW" sz="2400" dirty="0">
                <a:ea typeface="新細明體" pitchFamily="18" charset="-120"/>
              </a:rPr>
              <a:t>) at node </a:t>
            </a:r>
            <a:r>
              <a:rPr lang="en-US" altLang="zh-TW" sz="2400" b="1" i="1" dirty="0">
                <a:ea typeface="新細明體" pitchFamily="18" charset="-120"/>
              </a:rPr>
              <a:t>v</a:t>
            </a:r>
          </a:p>
          <a:p>
            <a:pPr>
              <a:buFontTx/>
              <a:buNone/>
            </a:pPr>
            <a:r>
              <a:rPr lang="en-US" altLang="zh-TW" sz="2400" dirty="0">
                <a:ea typeface="新細明體" pitchFamily="18" charset="-120"/>
              </a:rPr>
              <a:t>3. </a:t>
            </a:r>
            <a:r>
              <a:rPr lang="en-US" altLang="zh-TW" sz="2400" b="1" dirty="0">
                <a:solidFill>
                  <a:srgbClr val="0000CC"/>
                </a:solidFill>
                <a:ea typeface="新細明體" pitchFamily="18" charset="-120"/>
              </a:rPr>
              <a:t>while</a:t>
            </a:r>
            <a:r>
              <a:rPr lang="en-US" altLang="zh-TW" sz="2400" dirty="0">
                <a:solidFill>
                  <a:srgbClr val="0000CC"/>
                </a:solidFill>
                <a:ea typeface="新細明體" pitchFamily="18" charset="-120"/>
              </a:rPr>
              <a:t> </a:t>
            </a:r>
            <a:r>
              <a:rPr lang="en-US" altLang="zh-TW" sz="2400" b="1" i="1" dirty="0">
                <a:ea typeface="新細明體" pitchFamily="18" charset="-120"/>
              </a:rPr>
              <a:t>overflow</a:t>
            </a:r>
            <a:r>
              <a:rPr lang="en-US" altLang="zh-TW" sz="2400" dirty="0">
                <a:ea typeface="新細明體" pitchFamily="18" charset="-120"/>
              </a:rPr>
              <a:t>(</a:t>
            </a:r>
            <a:r>
              <a:rPr lang="en-US" altLang="zh-TW" sz="2400" b="1" i="1" dirty="0">
                <a:ea typeface="新細明體" pitchFamily="18" charset="-120"/>
              </a:rPr>
              <a:t>v</a:t>
            </a:r>
            <a:r>
              <a:rPr lang="en-US" altLang="zh-TW" sz="2400" dirty="0">
                <a:ea typeface="新細明體" pitchFamily="18" charset="-120"/>
              </a:rPr>
              <a:t>)</a:t>
            </a:r>
          </a:p>
          <a:p>
            <a:pPr lvl="1">
              <a:buFontTx/>
              <a:buNone/>
            </a:pPr>
            <a:r>
              <a:rPr lang="en-US" altLang="zh-TW" b="1" dirty="0" smtClean="0">
                <a:solidFill>
                  <a:srgbClr val="0000CC"/>
                </a:solidFill>
                <a:ea typeface="新細明體" pitchFamily="18" charset="-120"/>
              </a:rPr>
              <a:t>if</a:t>
            </a:r>
            <a:r>
              <a:rPr lang="en-US" altLang="zh-TW" b="1" dirty="0" smtClean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b="1" i="1" dirty="0" err="1" smtClean="0">
                <a:ea typeface="新細明體" pitchFamily="18" charset="-120"/>
              </a:rPr>
              <a:t>isRoot</a:t>
            </a:r>
            <a:r>
              <a:rPr lang="en-US" altLang="zh-TW" dirty="0" smtClean="0">
                <a:ea typeface="新細明體" pitchFamily="18" charset="-120"/>
              </a:rPr>
              <a:t>(</a:t>
            </a:r>
            <a:r>
              <a:rPr lang="en-US" altLang="zh-TW" b="1" i="1" dirty="0" smtClean="0">
                <a:ea typeface="新細明體" pitchFamily="18" charset="-120"/>
              </a:rPr>
              <a:t>v</a:t>
            </a:r>
            <a:r>
              <a:rPr lang="en-US" altLang="zh-TW" dirty="0" smtClean="0">
                <a:ea typeface="新細明體" pitchFamily="18" charset="-120"/>
              </a:rPr>
              <a:t>)</a:t>
            </a:r>
          </a:p>
          <a:p>
            <a:pPr lvl="1">
              <a:buFontTx/>
              <a:buNone/>
            </a:pPr>
            <a:r>
              <a:rPr lang="en-US" altLang="zh-TW" dirty="0" smtClean="0">
                <a:ea typeface="新細明體" pitchFamily="18" charset="-120"/>
              </a:rPr>
              <a:t>	 create a new empty root above </a:t>
            </a:r>
            <a:r>
              <a:rPr lang="en-US" altLang="zh-TW" b="1" i="1" dirty="0" smtClean="0">
                <a:ea typeface="新細明體" pitchFamily="18" charset="-120"/>
              </a:rPr>
              <a:t>v</a:t>
            </a:r>
            <a:endParaRPr lang="en-US" altLang="zh-TW" dirty="0" smtClean="0">
              <a:ea typeface="新細明體" pitchFamily="18" charset="-120"/>
            </a:endParaRPr>
          </a:p>
          <a:p>
            <a:pPr lvl="1">
              <a:buFontTx/>
              <a:buNone/>
            </a:pPr>
            <a:r>
              <a:rPr lang="en-US" altLang="zh-TW" b="1" i="1" dirty="0" smtClean="0">
                <a:ea typeface="新細明體" pitchFamily="18" charset="-120"/>
              </a:rPr>
              <a:t>v </a:t>
            </a:r>
            <a:r>
              <a:rPr lang="en-US" altLang="zh-TW" dirty="0" smtClean="0">
                <a:ea typeface="新細明體" pitchFamily="18" charset="-120"/>
                <a:sym typeface="Symbol" pitchFamily="18" charset="2"/>
              </a:rPr>
              <a:t></a:t>
            </a:r>
            <a:r>
              <a:rPr lang="en-US" altLang="zh-TW" b="1" i="1" dirty="0" smtClean="0">
                <a:ea typeface="新細明體" pitchFamily="18" charset="-120"/>
              </a:rPr>
              <a:t> split</a:t>
            </a:r>
            <a:r>
              <a:rPr lang="en-US" altLang="zh-TW" dirty="0" smtClean="0">
                <a:ea typeface="新細明體" pitchFamily="18" charset="-120"/>
              </a:rPr>
              <a:t>(</a:t>
            </a:r>
            <a:r>
              <a:rPr lang="en-US" altLang="zh-TW" b="1" i="1" dirty="0" smtClean="0">
                <a:ea typeface="新細明體" pitchFamily="18" charset="-120"/>
              </a:rPr>
              <a:t>v</a:t>
            </a:r>
            <a:r>
              <a:rPr lang="en-US" altLang="zh-TW" dirty="0" smtClean="0">
                <a:ea typeface="新細明體" pitchFamily="18" charset="-120"/>
              </a:rPr>
              <a:t>)</a:t>
            </a:r>
          </a:p>
        </p:txBody>
      </p:sp>
      <p:sp>
        <p:nvSpPr>
          <p:cNvPr id="2290692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6324600" y="1828800"/>
            <a:ext cx="4114800" cy="4648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2400" dirty="0">
                <a:ea typeface="新細明體" pitchFamily="18" charset="-120"/>
              </a:rPr>
              <a:t>Let </a:t>
            </a:r>
            <a:r>
              <a:rPr lang="en-US" altLang="zh-TW" sz="2400" b="1" i="1" dirty="0">
                <a:ea typeface="新細明體" pitchFamily="18" charset="-120"/>
              </a:rPr>
              <a:t>T</a:t>
            </a:r>
            <a:r>
              <a:rPr lang="en-US" altLang="zh-TW" sz="2400" dirty="0">
                <a:ea typeface="新細明體" pitchFamily="18" charset="-120"/>
              </a:rPr>
              <a:t> be a (2,4) tree with </a:t>
            </a:r>
            <a:r>
              <a:rPr lang="en-US" altLang="zh-TW" sz="2400" b="1" i="1" dirty="0">
                <a:ea typeface="新細明體" pitchFamily="18" charset="-120"/>
              </a:rPr>
              <a:t>n</a:t>
            </a:r>
            <a:r>
              <a:rPr lang="en-US" altLang="zh-TW" sz="2400" dirty="0">
                <a:ea typeface="新細明體" pitchFamily="18" charset="-120"/>
              </a:rPr>
              <a:t> items</a:t>
            </a:r>
          </a:p>
          <a:p>
            <a:pPr lvl="1">
              <a:lnSpc>
                <a:spcPct val="90000"/>
              </a:lnSpc>
            </a:pPr>
            <a:r>
              <a:rPr lang="en-US" altLang="zh-TW" sz="2000" dirty="0">
                <a:ea typeface="新細明體" pitchFamily="18" charset="-120"/>
              </a:rPr>
              <a:t>Tree </a:t>
            </a:r>
            <a:r>
              <a:rPr lang="en-US" altLang="zh-TW" sz="2000" b="1" i="1" dirty="0">
                <a:ea typeface="新細明體" pitchFamily="18" charset="-120"/>
              </a:rPr>
              <a:t>T</a:t>
            </a:r>
            <a:r>
              <a:rPr lang="en-US" altLang="zh-TW" sz="2000" dirty="0">
                <a:ea typeface="新細明體" pitchFamily="18" charset="-120"/>
              </a:rPr>
              <a:t> has</a:t>
            </a:r>
            <a:r>
              <a:rPr lang="en-US" altLang="zh-TW" sz="2000" b="1" i="1" dirty="0">
                <a:ea typeface="新細明體" pitchFamily="18" charset="-120"/>
              </a:rPr>
              <a:t> O</a:t>
            </a:r>
            <a:r>
              <a:rPr lang="en-US" altLang="zh-TW" sz="2000" dirty="0">
                <a:ea typeface="新細明體" pitchFamily="18" charset="-120"/>
              </a:rPr>
              <a:t>(log </a:t>
            </a:r>
            <a:r>
              <a:rPr lang="en-US" altLang="zh-TW" sz="2000" b="1" i="1" dirty="0">
                <a:ea typeface="新細明體" pitchFamily="18" charset="-120"/>
              </a:rPr>
              <a:t>n</a:t>
            </a:r>
            <a:r>
              <a:rPr lang="en-US" altLang="zh-TW" sz="2000" dirty="0">
                <a:ea typeface="新細明體" pitchFamily="18" charset="-120"/>
              </a:rPr>
              <a:t>) height</a:t>
            </a:r>
            <a:r>
              <a:rPr lang="en-US" altLang="zh-TW" sz="2000" b="1" i="1" dirty="0">
                <a:ea typeface="新細明體" pitchFamily="18" charset="-120"/>
              </a:rPr>
              <a:t> </a:t>
            </a:r>
            <a:endParaRPr lang="en-US" altLang="zh-TW" sz="2000" dirty="0">
              <a:ea typeface="新細明體" pitchFamily="18" charset="-120"/>
            </a:endParaRPr>
          </a:p>
          <a:p>
            <a:pPr lvl="1">
              <a:lnSpc>
                <a:spcPct val="90000"/>
              </a:lnSpc>
            </a:pPr>
            <a:r>
              <a:rPr lang="en-US" altLang="zh-TW" sz="2000" dirty="0">
                <a:ea typeface="新細明體" pitchFamily="18" charset="-120"/>
              </a:rPr>
              <a:t>Step 1 takes </a:t>
            </a:r>
            <a:r>
              <a:rPr lang="en-US" altLang="zh-TW" sz="2000" b="1" i="1" dirty="0">
                <a:ea typeface="新細明體" pitchFamily="18" charset="-120"/>
              </a:rPr>
              <a:t>O</a:t>
            </a:r>
            <a:r>
              <a:rPr lang="en-US" altLang="zh-TW" sz="2000" dirty="0">
                <a:ea typeface="新細明體" pitchFamily="18" charset="-120"/>
              </a:rPr>
              <a:t>(log </a:t>
            </a:r>
            <a:r>
              <a:rPr lang="en-US" altLang="zh-TW" sz="2000" b="1" i="1" dirty="0">
                <a:ea typeface="新細明體" pitchFamily="18" charset="-120"/>
              </a:rPr>
              <a:t>n</a:t>
            </a:r>
            <a:r>
              <a:rPr lang="en-US" altLang="zh-TW" sz="2000" dirty="0">
                <a:ea typeface="新細明體" pitchFamily="18" charset="-120"/>
              </a:rPr>
              <a:t>) time because we visit </a:t>
            </a:r>
            <a:r>
              <a:rPr lang="en-US" altLang="zh-TW" sz="2000" b="1" i="1" dirty="0">
                <a:ea typeface="新細明體" pitchFamily="18" charset="-120"/>
              </a:rPr>
              <a:t>O</a:t>
            </a:r>
            <a:r>
              <a:rPr lang="en-US" altLang="zh-TW" sz="2000" dirty="0">
                <a:ea typeface="新細明體" pitchFamily="18" charset="-120"/>
              </a:rPr>
              <a:t>(log </a:t>
            </a:r>
            <a:r>
              <a:rPr lang="en-US" altLang="zh-TW" sz="2000" b="1" i="1" dirty="0">
                <a:ea typeface="新細明體" pitchFamily="18" charset="-120"/>
              </a:rPr>
              <a:t>n</a:t>
            </a:r>
            <a:r>
              <a:rPr lang="en-US" altLang="zh-TW" sz="2000" dirty="0">
                <a:ea typeface="新細明體" pitchFamily="18" charset="-120"/>
              </a:rPr>
              <a:t>) nodes</a:t>
            </a:r>
          </a:p>
          <a:p>
            <a:pPr lvl="1">
              <a:lnSpc>
                <a:spcPct val="90000"/>
              </a:lnSpc>
            </a:pPr>
            <a:r>
              <a:rPr lang="en-US" altLang="zh-TW" sz="2000" dirty="0">
                <a:ea typeface="新細明體" pitchFamily="18" charset="-120"/>
              </a:rPr>
              <a:t>Step 2 takes </a:t>
            </a:r>
            <a:r>
              <a:rPr lang="en-US" altLang="zh-TW" sz="2000" b="1" i="1" dirty="0">
                <a:ea typeface="新細明體" pitchFamily="18" charset="-120"/>
              </a:rPr>
              <a:t>O</a:t>
            </a:r>
            <a:r>
              <a:rPr lang="en-US" altLang="zh-TW" sz="2000" dirty="0">
                <a:ea typeface="新細明體" pitchFamily="18" charset="-120"/>
              </a:rPr>
              <a:t>(1) time</a:t>
            </a:r>
          </a:p>
          <a:p>
            <a:pPr lvl="1">
              <a:lnSpc>
                <a:spcPct val="90000"/>
              </a:lnSpc>
            </a:pPr>
            <a:r>
              <a:rPr lang="en-US" altLang="zh-TW" sz="2000" dirty="0">
                <a:ea typeface="新細明體" pitchFamily="18" charset="-120"/>
              </a:rPr>
              <a:t>Step 3 takes </a:t>
            </a:r>
            <a:r>
              <a:rPr lang="en-US" altLang="zh-TW" sz="2000" b="1" i="1" dirty="0">
                <a:ea typeface="新細明體" pitchFamily="18" charset="-120"/>
              </a:rPr>
              <a:t>O</a:t>
            </a:r>
            <a:r>
              <a:rPr lang="en-US" altLang="zh-TW" sz="2000" dirty="0">
                <a:ea typeface="新細明體" pitchFamily="18" charset="-120"/>
              </a:rPr>
              <a:t>(log </a:t>
            </a:r>
            <a:r>
              <a:rPr lang="en-US" altLang="zh-TW" sz="2000" b="1" i="1" dirty="0">
                <a:ea typeface="新細明體" pitchFamily="18" charset="-120"/>
              </a:rPr>
              <a:t>n</a:t>
            </a:r>
            <a:r>
              <a:rPr lang="en-US" altLang="zh-TW" sz="2000" dirty="0">
                <a:ea typeface="新細明體" pitchFamily="18" charset="-120"/>
              </a:rPr>
              <a:t>) time because each split takes </a:t>
            </a:r>
            <a:r>
              <a:rPr lang="en-US" altLang="zh-TW" sz="2000" b="1" i="1" dirty="0">
                <a:ea typeface="新細明體" pitchFamily="18" charset="-120"/>
              </a:rPr>
              <a:t>O</a:t>
            </a:r>
            <a:r>
              <a:rPr lang="en-US" altLang="zh-TW" sz="2000" dirty="0">
                <a:ea typeface="新細明體" pitchFamily="18" charset="-120"/>
              </a:rPr>
              <a:t>(1) time and we perform </a:t>
            </a:r>
            <a:r>
              <a:rPr lang="en-US" altLang="zh-TW" sz="2000" b="1" i="1" dirty="0">
                <a:ea typeface="新細明體" pitchFamily="18" charset="-120"/>
              </a:rPr>
              <a:t>O</a:t>
            </a:r>
            <a:r>
              <a:rPr lang="en-US" altLang="zh-TW" sz="2000" dirty="0">
                <a:ea typeface="新細明體" pitchFamily="18" charset="-120"/>
              </a:rPr>
              <a:t>(log </a:t>
            </a:r>
            <a:r>
              <a:rPr lang="en-US" altLang="zh-TW" sz="2000" b="1" i="1" dirty="0">
                <a:ea typeface="新細明體" pitchFamily="18" charset="-120"/>
              </a:rPr>
              <a:t>n</a:t>
            </a:r>
            <a:r>
              <a:rPr lang="en-US" altLang="zh-TW" sz="2000" dirty="0">
                <a:ea typeface="新細明體" pitchFamily="18" charset="-120"/>
              </a:rPr>
              <a:t>) splits</a:t>
            </a:r>
          </a:p>
          <a:p>
            <a:pPr>
              <a:lnSpc>
                <a:spcPct val="90000"/>
              </a:lnSpc>
            </a:pPr>
            <a:r>
              <a:rPr lang="en-US" altLang="zh-TW" sz="2400" dirty="0">
                <a:ea typeface="新細明體" pitchFamily="18" charset="-120"/>
              </a:rPr>
              <a:t>Thus, an insertion in a (2,4) tree takes </a:t>
            </a:r>
            <a:r>
              <a:rPr lang="en-US" altLang="zh-TW" sz="2400" b="1" i="1" dirty="0">
                <a:ea typeface="新細明體" pitchFamily="18" charset="-120"/>
              </a:rPr>
              <a:t>O</a:t>
            </a:r>
            <a:r>
              <a:rPr lang="en-US" altLang="zh-TW" sz="2400" dirty="0">
                <a:ea typeface="新細明體" pitchFamily="18" charset="-120"/>
              </a:rPr>
              <a:t>(log </a:t>
            </a:r>
            <a:r>
              <a:rPr lang="en-US" altLang="zh-TW" sz="2400" b="1" i="1" dirty="0">
                <a:ea typeface="新細明體" pitchFamily="18" charset="-120"/>
              </a:rPr>
              <a:t>n</a:t>
            </a:r>
            <a:r>
              <a:rPr lang="en-US" altLang="zh-TW" sz="2400" dirty="0">
                <a:ea typeface="新細明體" pitchFamily="18" charset="-120"/>
              </a:rPr>
              <a:t>) time</a:t>
            </a:r>
          </a:p>
        </p:txBody>
      </p:sp>
    </p:spTree>
    <p:extLst>
      <p:ext uri="{BB962C8B-B14F-4D97-AF65-F5344CB8AC3E}">
        <p14:creationId xmlns:p14="http://schemas.microsoft.com/office/powerpoint/2010/main" val="3582327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0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290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0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290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0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2290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0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2290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0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2290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06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2906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06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22906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06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2906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06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2906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06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2906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06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2906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06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22906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06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22906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90692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F0C5D6D-E653-45CD-B4FE-7C657D00D49A}" type="slidenum">
              <a:rPr lang="en-US" altLang="zh-TW" smtClean="0">
                <a:latin typeface="Arial" charset="0"/>
              </a:rPr>
              <a:pPr/>
              <a:t>37</a:t>
            </a:fld>
            <a:endParaRPr lang="en-US" altLang="zh-TW" smtClean="0">
              <a:latin typeface="Arial" charset="0"/>
            </a:endParaRPr>
          </a:p>
        </p:txBody>
      </p:sp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Removal </a:t>
            </a:r>
          </a:p>
        </p:txBody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mtClean="0">
                <a:ea typeface="新細明體" pitchFamily="18" charset="-120"/>
              </a:rPr>
              <a:t>Reducing deletion of an entry to the case where the item is at the node with leaf children</a:t>
            </a:r>
          </a:p>
          <a:p>
            <a:r>
              <a:rPr lang="en-US" altLang="zh-TW" smtClean="0">
                <a:ea typeface="新細明體" pitchFamily="18" charset="-120"/>
              </a:rPr>
              <a:t>Otherwise, we replace the entry with its inorder successor (or, equivalently, with its inorder predecessor) and delete the latter entry</a:t>
            </a:r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3766495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投影片編號版面配置區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61CD410-C1E6-48AA-B1D1-A02A0588B253}" type="slidenum">
              <a:rPr lang="en-US" altLang="zh-TW" smtClean="0">
                <a:latin typeface="Arial" charset="0"/>
              </a:rPr>
              <a:pPr/>
              <a:t>38</a:t>
            </a:fld>
            <a:endParaRPr lang="en-US" altLang="zh-TW" smtClean="0">
              <a:latin typeface="Arial" charset="0"/>
            </a:endParaRPr>
          </a:p>
        </p:txBody>
      </p:sp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ea typeface="新細明體" pitchFamily="18" charset="-120"/>
              </a:rPr>
              <a:t>Example </a:t>
            </a:r>
            <a:r>
              <a:rPr lang="en-US" altLang="zh-TW" smtClean="0">
                <a:latin typeface="Tahoma" pitchFamily="34" charset="0"/>
                <a:ea typeface="新細明體" pitchFamily="18" charset="-120"/>
              </a:rPr>
              <a:t>–</a:t>
            </a:r>
            <a:r>
              <a:rPr lang="en-US" altLang="zh-TW" smtClean="0">
                <a:ea typeface="新細明體" pitchFamily="18" charset="-120"/>
              </a:rPr>
              <a:t> Removal</a:t>
            </a:r>
          </a:p>
        </p:txBody>
      </p:sp>
      <p:grpSp>
        <p:nvGrpSpPr>
          <p:cNvPr id="52228" name="Group 3"/>
          <p:cNvGrpSpPr>
            <a:grpSpLocks/>
          </p:cNvGrpSpPr>
          <p:nvPr/>
        </p:nvGrpSpPr>
        <p:grpSpPr bwMode="auto">
          <a:xfrm>
            <a:off x="3505200" y="1905001"/>
            <a:ext cx="5943600" cy="1173163"/>
            <a:chOff x="1200" y="2112"/>
            <a:chExt cx="3744" cy="739"/>
          </a:xfrm>
        </p:grpSpPr>
        <p:sp>
          <p:nvSpPr>
            <p:cNvPr id="52266" name="Oval 4"/>
            <p:cNvSpPr>
              <a:spLocks noChangeAspect="1" noChangeArrowheads="1"/>
            </p:cNvSpPr>
            <p:nvPr/>
          </p:nvSpPr>
          <p:spPr bwMode="auto">
            <a:xfrm>
              <a:off x="3875" y="2433"/>
              <a:ext cx="1069" cy="18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TW" sz="1600">
                  <a:solidFill>
                    <a:srgbClr val="FFFF00"/>
                  </a:solidFill>
                  <a:latin typeface="Tahoma" pitchFamily="34" charset="0"/>
                </a:rPr>
                <a:t>27   32   35</a:t>
              </a:r>
            </a:p>
          </p:txBody>
        </p:sp>
        <p:cxnSp>
          <p:nvCxnSpPr>
            <p:cNvPr id="52267" name="AutoShape 5"/>
            <p:cNvCxnSpPr>
              <a:cxnSpLocks noChangeAspect="1" noChangeShapeType="1"/>
              <a:stCxn id="52296" idx="0"/>
              <a:endCxn id="52266" idx="5"/>
            </p:cNvCxnSpPr>
            <p:nvPr/>
          </p:nvCxnSpPr>
          <p:spPr bwMode="auto">
            <a:xfrm flipH="1" flipV="1">
              <a:off x="4787" y="2593"/>
              <a:ext cx="61" cy="15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52268" name="Oval 6"/>
            <p:cNvSpPr>
              <a:spLocks noChangeAspect="1" noChangeArrowheads="1"/>
            </p:cNvSpPr>
            <p:nvPr/>
          </p:nvSpPr>
          <p:spPr bwMode="auto">
            <a:xfrm>
              <a:off x="2383" y="2112"/>
              <a:ext cx="1147" cy="179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TW" sz="1600" dirty="0">
                  <a:solidFill>
                    <a:srgbClr val="FFFF00"/>
                  </a:solidFill>
                  <a:latin typeface="Tahoma" pitchFamily="34" charset="0"/>
                </a:rPr>
                <a:t>10   15   24</a:t>
              </a:r>
            </a:p>
          </p:txBody>
        </p:sp>
        <p:sp>
          <p:nvSpPr>
            <p:cNvPr id="52269" name="Oval 7"/>
            <p:cNvSpPr>
              <a:spLocks noChangeAspect="1" noChangeArrowheads="1"/>
            </p:cNvSpPr>
            <p:nvPr/>
          </p:nvSpPr>
          <p:spPr bwMode="auto">
            <a:xfrm>
              <a:off x="1259" y="2433"/>
              <a:ext cx="753" cy="18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TW" sz="1600">
                  <a:solidFill>
                    <a:srgbClr val="FFFF00"/>
                  </a:solidFill>
                  <a:latin typeface="Tahoma" pitchFamily="34" charset="0"/>
                </a:rPr>
                <a:t>2   8</a:t>
              </a:r>
            </a:p>
          </p:txBody>
        </p:sp>
        <p:sp>
          <p:nvSpPr>
            <p:cNvPr id="52270" name="Oval 8"/>
            <p:cNvSpPr>
              <a:spLocks noChangeAspect="1" noChangeArrowheads="1"/>
            </p:cNvSpPr>
            <p:nvPr/>
          </p:nvSpPr>
          <p:spPr bwMode="auto">
            <a:xfrm>
              <a:off x="2370" y="2433"/>
              <a:ext cx="502" cy="18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TW" sz="1600">
                  <a:solidFill>
                    <a:srgbClr val="FFFF00"/>
                  </a:solidFill>
                  <a:latin typeface="Tahoma" pitchFamily="34" charset="0"/>
                </a:rPr>
                <a:t>12</a:t>
              </a:r>
            </a:p>
          </p:txBody>
        </p:sp>
        <p:sp>
          <p:nvSpPr>
            <p:cNvPr id="52271" name="Rectangle 9"/>
            <p:cNvSpPr>
              <a:spLocks noChangeAspect="1" noChangeArrowheads="1"/>
            </p:cNvSpPr>
            <p:nvPr/>
          </p:nvSpPr>
          <p:spPr bwMode="auto">
            <a:xfrm>
              <a:off x="3852" y="2756"/>
              <a:ext cx="95" cy="95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2272" name="Rectangle 10"/>
            <p:cNvSpPr>
              <a:spLocks noChangeAspect="1" noChangeArrowheads="1"/>
            </p:cNvSpPr>
            <p:nvPr/>
          </p:nvSpPr>
          <p:spPr bwMode="auto">
            <a:xfrm>
              <a:off x="2370" y="2756"/>
              <a:ext cx="95" cy="95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2273" name="Rectangle 11"/>
            <p:cNvSpPr>
              <a:spLocks noChangeAspect="1" noChangeArrowheads="1"/>
            </p:cNvSpPr>
            <p:nvPr/>
          </p:nvSpPr>
          <p:spPr bwMode="auto">
            <a:xfrm>
              <a:off x="2728" y="2756"/>
              <a:ext cx="95" cy="95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2274" name="Rectangle 12"/>
            <p:cNvSpPr>
              <a:spLocks noChangeAspect="1" noChangeArrowheads="1"/>
            </p:cNvSpPr>
            <p:nvPr/>
          </p:nvSpPr>
          <p:spPr bwMode="auto">
            <a:xfrm>
              <a:off x="1200" y="2756"/>
              <a:ext cx="95" cy="95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2275" name="Rectangle 13"/>
            <p:cNvSpPr>
              <a:spLocks noChangeAspect="1" noChangeArrowheads="1"/>
            </p:cNvSpPr>
            <p:nvPr/>
          </p:nvSpPr>
          <p:spPr bwMode="auto">
            <a:xfrm>
              <a:off x="1586" y="2756"/>
              <a:ext cx="95" cy="95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2276" name="Rectangle 14"/>
            <p:cNvSpPr>
              <a:spLocks noChangeAspect="1" noChangeArrowheads="1"/>
            </p:cNvSpPr>
            <p:nvPr/>
          </p:nvSpPr>
          <p:spPr bwMode="auto">
            <a:xfrm>
              <a:off x="1976" y="2756"/>
              <a:ext cx="95" cy="95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cxnSp>
          <p:nvCxnSpPr>
            <p:cNvPr id="52277" name="AutoShape 15"/>
            <p:cNvCxnSpPr>
              <a:cxnSpLocks noChangeAspect="1" noChangeShapeType="1"/>
              <a:stCxn id="52268" idx="3"/>
              <a:endCxn id="52269" idx="0"/>
            </p:cNvCxnSpPr>
            <p:nvPr/>
          </p:nvCxnSpPr>
          <p:spPr bwMode="auto">
            <a:xfrm flipH="1">
              <a:off x="1636" y="2271"/>
              <a:ext cx="915" cy="15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2278" name="AutoShape 16"/>
            <p:cNvCxnSpPr>
              <a:cxnSpLocks noChangeAspect="1" noChangeShapeType="1"/>
              <a:stCxn id="52268" idx="5"/>
              <a:endCxn id="52266" idx="0"/>
            </p:cNvCxnSpPr>
            <p:nvPr/>
          </p:nvCxnSpPr>
          <p:spPr bwMode="auto">
            <a:xfrm>
              <a:off x="3362" y="2271"/>
              <a:ext cx="1048" cy="15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2279" name="AutoShape 17"/>
            <p:cNvCxnSpPr>
              <a:cxnSpLocks noChangeAspect="1" noChangeShapeType="1"/>
              <a:stCxn id="52269" idx="3"/>
              <a:endCxn id="52274" idx="0"/>
            </p:cNvCxnSpPr>
            <p:nvPr/>
          </p:nvCxnSpPr>
          <p:spPr bwMode="auto">
            <a:xfrm flipH="1">
              <a:off x="1248" y="2591"/>
              <a:ext cx="121" cy="16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2280" name="AutoShape 18"/>
            <p:cNvCxnSpPr>
              <a:cxnSpLocks noChangeAspect="1" noChangeShapeType="1"/>
              <a:stCxn id="52269" idx="5"/>
              <a:endCxn id="52276" idx="0"/>
            </p:cNvCxnSpPr>
            <p:nvPr/>
          </p:nvCxnSpPr>
          <p:spPr bwMode="auto">
            <a:xfrm>
              <a:off x="1901" y="2591"/>
              <a:ext cx="123" cy="16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52281" name="Rectangle 19"/>
            <p:cNvSpPr>
              <a:spLocks noChangeAspect="1" noChangeArrowheads="1"/>
            </p:cNvSpPr>
            <p:nvPr/>
          </p:nvSpPr>
          <p:spPr bwMode="auto">
            <a:xfrm>
              <a:off x="4229" y="2756"/>
              <a:ext cx="94" cy="95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cxnSp>
          <p:nvCxnSpPr>
            <p:cNvPr id="52282" name="AutoShape 20"/>
            <p:cNvCxnSpPr>
              <a:cxnSpLocks noChangeAspect="1" noChangeShapeType="1"/>
              <a:stCxn id="52271" idx="0"/>
              <a:endCxn id="52266" idx="3"/>
            </p:cNvCxnSpPr>
            <p:nvPr/>
          </p:nvCxnSpPr>
          <p:spPr bwMode="auto">
            <a:xfrm flipV="1">
              <a:off x="3900" y="2593"/>
              <a:ext cx="132" cy="15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2283" name="AutoShape 21"/>
            <p:cNvCxnSpPr>
              <a:cxnSpLocks noChangeAspect="1" noChangeShapeType="1"/>
              <a:stCxn id="52275" idx="0"/>
              <a:endCxn id="52269" idx="4"/>
            </p:cNvCxnSpPr>
            <p:nvPr/>
          </p:nvCxnSpPr>
          <p:spPr bwMode="auto">
            <a:xfrm flipV="1">
              <a:off x="1634" y="2617"/>
              <a:ext cx="1" cy="13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52284" name="Oval 22"/>
            <p:cNvSpPr>
              <a:spLocks noChangeAspect="1" noChangeArrowheads="1"/>
            </p:cNvSpPr>
            <p:nvPr/>
          </p:nvSpPr>
          <p:spPr bwMode="auto">
            <a:xfrm>
              <a:off x="3051" y="2433"/>
              <a:ext cx="502" cy="18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TW" sz="1600">
                  <a:solidFill>
                    <a:srgbClr val="FFFF00"/>
                  </a:solidFill>
                  <a:latin typeface="Tahoma" pitchFamily="34" charset="0"/>
                </a:rPr>
                <a:t>18</a:t>
              </a:r>
            </a:p>
          </p:txBody>
        </p:sp>
        <p:sp>
          <p:nvSpPr>
            <p:cNvPr id="52285" name="Rectangle 23"/>
            <p:cNvSpPr>
              <a:spLocks noChangeAspect="1" noChangeArrowheads="1"/>
            </p:cNvSpPr>
            <p:nvPr/>
          </p:nvSpPr>
          <p:spPr bwMode="auto">
            <a:xfrm>
              <a:off x="3051" y="2756"/>
              <a:ext cx="95" cy="95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2286" name="Rectangle 24"/>
            <p:cNvSpPr>
              <a:spLocks noChangeAspect="1" noChangeArrowheads="1"/>
            </p:cNvSpPr>
            <p:nvPr/>
          </p:nvSpPr>
          <p:spPr bwMode="auto">
            <a:xfrm>
              <a:off x="3445" y="2756"/>
              <a:ext cx="95" cy="95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cxnSp>
          <p:nvCxnSpPr>
            <p:cNvPr id="52287" name="AutoShape 25"/>
            <p:cNvCxnSpPr>
              <a:cxnSpLocks noChangeAspect="1" noChangeShapeType="1"/>
              <a:stCxn id="52272" idx="0"/>
            </p:cNvCxnSpPr>
            <p:nvPr/>
          </p:nvCxnSpPr>
          <p:spPr bwMode="auto">
            <a:xfrm flipV="1">
              <a:off x="2418" y="2607"/>
              <a:ext cx="120" cy="14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2288" name="AutoShape 26"/>
            <p:cNvCxnSpPr>
              <a:cxnSpLocks noChangeAspect="1" noChangeShapeType="1"/>
              <a:stCxn id="52285" idx="0"/>
            </p:cNvCxnSpPr>
            <p:nvPr/>
          </p:nvCxnSpPr>
          <p:spPr bwMode="auto">
            <a:xfrm flipV="1">
              <a:off x="3099" y="2611"/>
              <a:ext cx="126" cy="13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2289" name="AutoShape 27"/>
            <p:cNvCxnSpPr>
              <a:cxnSpLocks noChangeAspect="1" noChangeShapeType="1"/>
              <a:stCxn id="52286" idx="0"/>
            </p:cNvCxnSpPr>
            <p:nvPr/>
          </p:nvCxnSpPr>
          <p:spPr bwMode="auto">
            <a:xfrm flipH="1" flipV="1">
              <a:off x="3398" y="2602"/>
              <a:ext cx="95" cy="14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2290" name="AutoShape 28"/>
            <p:cNvCxnSpPr>
              <a:cxnSpLocks noChangeAspect="1" noChangeShapeType="1"/>
              <a:stCxn id="52273" idx="0"/>
            </p:cNvCxnSpPr>
            <p:nvPr/>
          </p:nvCxnSpPr>
          <p:spPr bwMode="auto">
            <a:xfrm flipH="1" flipV="1">
              <a:off x="2691" y="2611"/>
              <a:ext cx="85" cy="13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52291" name="Rectangle 29"/>
            <p:cNvSpPr>
              <a:spLocks noChangeAspect="1" noChangeArrowheads="1"/>
            </p:cNvSpPr>
            <p:nvPr/>
          </p:nvSpPr>
          <p:spPr bwMode="auto">
            <a:xfrm>
              <a:off x="4560" y="2756"/>
              <a:ext cx="94" cy="95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cxnSp>
          <p:nvCxnSpPr>
            <p:cNvPr id="52292" name="AutoShape 30"/>
            <p:cNvCxnSpPr>
              <a:cxnSpLocks noChangeShapeType="1"/>
              <a:stCxn id="52281" idx="0"/>
            </p:cNvCxnSpPr>
            <p:nvPr/>
          </p:nvCxnSpPr>
          <p:spPr bwMode="auto">
            <a:xfrm flipV="1">
              <a:off x="4276" y="2615"/>
              <a:ext cx="34" cy="13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2293" name="AutoShape 31"/>
            <p:cNvCxnSpPr>
              <a:cxnSpLocks noChangeShapeType="1"/>
              <a:stCxn id="52291" idx="0"/>
            </p:cNvCxnSpPr>
            <p:nvPr/>
          </p:nvCxnSpPr>
          <p:spPr bwMode="auto">
            <a:xfrm flipH="1" flipV="1">
              <a:off x="4522" y="2611"/>
              <a:ext cx="85" cy="13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2294" name="AutoShape 32"/>
            <p:cNvCxnSpPr>
              <a:cxnSpLocks noChangeShapeType="1"/>
              <a:stCxn id="52284" idx="0"/>
            </p:cNvCxnSpPr>
            <p:nvPr/>
          </p:nvCxnSpPr>
          <p:spPr bwMode="auto">
            <a:xfrm flipH="1" flipV="1">
              <a:off x="3082" y="2291"/>
              <a:ext cx="220" cy="13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2295" name="AutoShape 33"/>
            <p:cNvCxnSpPr>
              <a:cxnSpLocks noChangeShapeType="1"/>
              <a:stCxn id="52270" idx="0"/>
            </p:cNvCxnSpPr>
            <p:nvPr/>
          </p:nvCxnSpPr>
          <p:spPr bwMode="auto">
            <a:xfrm flipV="1">
              <a:off x="2621" y="2287"/>
              <a:ext cx="197" cy="14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52296" name="Rectangle 34"/>
            <p:cNvSpPr>
              <a:spLocks noChangeAspect="1" noChangeArrowheads="1"/>
            </p:cNvSpPr>
            <p:nvPr/>
          </p:nvSpPr>
          <p:spPr bwMode="auto">
            <a:xfrm>
              <a:off x="4800" y="2756"/>
              <a:ext cx="95" cy="95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3" name="Group 70"/>
          <p:cNvGrpSpPr>
            <a:grpSpLocks/>
          </p:cNvGrpSpPr>
          <p:nvPr/>
        </p:nvGrpSpPr>
        <p:grpSpPr bwMode="auto">
          <a:xfrm>
            <a:off x="3614738" y="4221163"/>
            <a:ext cx="5624512" cy="1928812"/>
            <a:chOff x="1317" y="2659"/>
            <a:chExt cx="3543" cy="1215"/>
          </a:xfrm>
        </p:grpSpPr>
        <p:sp>
          <p:nvSpPr>
            <p:cNvPr id="52236" name="Oval 35"/>
            <p:cNvSpPr>
              <a:spLocks noChangeAspect="1" noChangeArrowheads="1"/>
            </p:cNvSpPr>
            <p:nvPr/>
          </p:nvSpPr>
          <p:spPr bwMode="auto">
            <a:xfrm>
              <a:off x="3992" y="3456"/>
              <a:ext cx="821" cy="18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TW" sz="1600">
                  <a:solidFill>
                    <a:srgbClr val="FFFF00"/>
                  </a:solidFill>
                  <a:latin typeface="Tahoma" pitchFamily="34" charset="0"/>
                </a:rPr>
                <a:t>32   35</a:t>
              </a:r>
            </a:p>
          </p:txBody>
        </p:sp>
        <p:cxnSp>
          <p:nvCxnSpPr>
            <p:cNvPr id="52237" name="AutoShape 36"/>
            <p:cNvCxnSpPr>
              <a:cxnSpLocks noChangeAspect="1" noChangeShapeType="1"/>
              <a:stCxn id="52264" idx="0"/>
              <a:endCxn id="52236" idx="5"/>
            </p:cNvCxnSpPr>
            <p:nvPr/>
          </p:nvCxnSpPr>
          <p:spPr bwMode="auto">
            <a:xfrm flipH="1" flipV="1">
              <a:off x="4693" y="3616"/>
              <a:ext cx="120" cy="15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52238" name="Oval 37"/>
            <p:cNvSpPr>
              <a:spLocks noChangeAspect="1" noChangeArrowheads="1"/>
            </p:cNvSpPr>
            <p:nvPr/>
          </p:nvSpPr>
          <p:spPr bwMode="auto">
            <a:xfrm>
              <a:off x="2496" y="2928"/>
              <a:ext cx="1147" cy="179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TW" sz="1600">
                  <a:solidFill>
                    <a:srgbClr val="FFFF00"/>
                  </a:solidFill>
                  <a:latin typeface="Tahoma" pitchFamily="34" charset="0"/>
                </a:rPr>
                <a:t>10   15   27</a:t>
              </a:r>
            </a:p>
          </p:txBody>
        </p:sp>
        <p:sp>
          <p:nvSpPr>
            <p:cNvPr id="52239" name="Oval 38"/>
            <p:cNvSpPr>
              <a:spLocks noChangeAspect="1" noChangeArrowheads="1"/>
            </p:cNvSpPr>
            <p:nvPr/>
          </p:nvSpPr>
          <p:spPr bwMode="auto">
            <a:xfrm>
              <a:off x="1376" y="3456"/>
              <a:ext cx="753" cy="18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TW" sz="1600">
                  <a:solidFill>
                    <a:srgbClr val="FFFF00"/>
                  </a:solidFill>
                  <a:latin typeface="Tahoma" pitchFamily="34" charset="0"/>
                </a:rPr>
                <a:t>2   8</a:t>
              </a:r>
            </a:p>
          </p:txBody>
        </p:sp>
        <p:sp>
          <p:nvSpPr>
            <p:cNvPr id="52240" name="Oval 39"/>
            <p:cNvSpPr>
              <a:spLocks noChangeAspect="1" noChangeArrowheads="1"/>
            </p:cNvSpPr>
            <p:nvPr/>
          </p:nvSpPr>
          <p:spPr bwMode="auto">
            <a:xfrm>
              <a:off x="2487" y="3456"/>
              <a:ext cx="502" cy="18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TW" sz="1600">
                  <a:solidFill>
                    <a:srgbClr val="FFFF00"/>
                  </a:solidFill>
                  <a:latin typeface="Tahoma" pitchFamily="34" charset="0"/>
                </a:rPr>
                <a:t>12</a:t>
              </a:r>
            </a:p>
          </p:txBody>
        </p:sp>
        <p:sp>
          <p:nvSpPr>
            <p:cNvPr id="52241" name="Rectangle 40"/>
            <p:cNvSpPr>
              <a:spLocks noChangeAspect="1" noChangeArrowheads="1"/>
            </p:cNvSpPr>
            <p:nvPr/>
          </p:nvSpPr>
          <p:spPr bwMode="auto">
            <a:xfrm>
              <a:off x="3969" y="3779"/>
              <a:ext cx="95" cy="95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2242" name="Rectangle 41"/>
            <p:cNvSpPr>
              <a:spLocks noChangeAspect="1" noChangeArrowheads="1"/>
            </p:cNvSpPr>
            <p:nvPr/>
          </p:nvSpPr>
          <p:spPr bwMode="auto">
            <a:xfrm>
              <a:off x="2487" y="3779"/>
              <a:ext cx="95" cy="95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2243" name="Rectangle 42"/>
            <p:cNvSpPr>
              <a:spLocks noChangeAspect="1" noChangeArrowheads="1"/>
            </p:cNvSpPr>
            <p:nvPr/>
          </p:nvSpPr>
          <p:spPr bwMode="auto">
            <a:xfrm>
              <a:off x="2845" y="3779"/>
              <a:ext cx="95" cy="95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2244" name="Rectangle 43"/>
            <p:cNvSpPr>
              <a:spLocks noChangeAspect="1" noChangeArrowheads="1"/>
            </p:cNvSpPr>
            <p:nvPr/>
          </p:nvSpPr>
          <p:spPr bwMode="auto">
            <a:xfrm>
              <a:off x="1317" y="3779"/>
              <a:ext cx="95" cy="95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2245" name="Rectangle 44"/>
            <p:cNvSpPr>
              <a:spLocks noChangeAspect="1" noChangeArrowheads="1"/>
            </p:cNvSpPr>
            <p:nvPr/>
          </p:nvSpPr>
          <p:spPr bwMode="auto">
            <a:xfrm>
              <a:off x="1703" y="3779"/>
              <a:ext cx="95" cy="95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2246" name="Rectangle 45"/>
            <p:cNvSpPr>
              <a:spLocks noChangeAspect="1" noChangeArrowheads="1"/>
            </p:cNvSpPr>
            <p:nvPr/>
          </p:nvSpPr>
          <p:spPr bwMode="auto">
            <a:xfrm>
              <a:off x="2093" y="3779"/>
              <a:ext cx="95" cy="95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cxnSp>
          <p:nvCxnSpPr>
            <p:cNvPr id="52247" name="AutoShape 46"/>
            <p:cNvCxnSpPr>
              <a:cxnSpLocks noChangeAspect="1" noChangeShapeType="1"/>
              <a:stCxn id="52238" idx="3"/>
              <a:endCxn id="52239" idx="0"/>
            </p:cNvCxnSpPr>
            <p:nvPr/>
          </p:nvCxnSpPr>
          <p:spPr bwMode="auto">
            <a:xfrm flipH="1">
              <a:off x="1753" y="3087"/>
              <a:ext cx="911" cy="36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2248" name="AutoShape 47"/>
            <p:cNvCxnSpPr>
              <a:cxnSpLocks noChangeAspect="1" noChangeShapeType="1"/>
              <a:stCxn id="52238" idx="5"/>
              <a:endCxn id="52236" idx="0"/>
            </p:cNvCxnSpPr>
            <p:nvPr/>
          </p:nvCxnSpPr>
          <p:spPr bwMode="auto">
            <a:xfrm>
              <a:off x="3475" y="3087"/>
              <a:ext cx="928" cy="36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2249" name="AutoShape 48"/>
            <p:cNvCxnSpPr>
              <a:cxnSpLocks noChangeAspect="1" noChangeShapeType="1"/>
              <a:stCxn id="52239" idx="3"/>
              <a:endCxn id="52244" idx="0"/>
            </p:cNvCxnSpPr>
            <p:nvPr/>
          </p:nvCxnSpPr>
          <p:spPr bwMode="auto">
            <a:xfrm flipH="1">
              <a:off x="1365" y="3616"/>
              <a:ext cx="121" cy="15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2250" name="AutoShape 49"/>
            <p:cNvCxnSpPr>
              <a:cxnSpLocks noChangeAspect="1" noChangeShapeType="1"/>
              <a:stCxn id="52239" idx="5"/>
              <a:endCxn id="52246" idx="0"/>
            </p:cNvCxnSpPr>
            <p:nvPr/>
          </p:nvCxnSpPr>
          <p:spPr bwMode="auto">
            <a:xfrm>
              <a:off x="2019" y="3616"/>
              <a:ext cx="122" cy="15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2251" name="AutoShape 50"/>
            <p:cNvCxnSpPr>
              <a:cxnSpLocks noChangeAspect="1" noChangeShapeType="1"/>
              <a:stCxn id="52241" idx="0"/>
              <a:endCxn id="52236" idx="3"/>
            </p:cNvCxnSpPr>
            <p:nvPr/>
          </p:nvCxnSpPr>
          <p:spPr bwMode="auto">
            <a:xfrm flipV="1">
              <a:off x="4017" y="3616"/>
              <a:ext cx="95" cy="15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2252" name="AutoShape 51"/>
            <p:cNvCxnSpPr>
              <a:cxnSpLocks noChangeAspect="1" noChangeShapeType="1"/>
              <a:stCxn id="52245" idx="0"/>
              <a:endCxn id="52239" idx="4"/>
            </p:cNvCxnSpPr>
            <p:nvPr/>
          </p:nvCxnSpPr>
          <p:spPr bwMode="auto">
            <a:xfrm flipV="1">
              <a:off x="1751" y="3642"/>
              <a:ext cx="2" cy="13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52253" name="Oval 52"/>
            <p:cNvSpPr>
              <a:spLocks noChangeAspect="1" noChangeArrowheads="1"/>
            </p:cNvSpPr>
            <p:nvPr/>
          </p:nvSpPr>
          <p:spPr bwMode="auto">
            <a:xfrm>
              <a:off x="3168" y="3456"/>
              <a:ext cx="502" cy="18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TW" sz="1600">
                  <a:solidFill>
                    <a:srgbClr val="FFFF00"/>
                  </a:solidFill>
                  <a:latin typeface="Tahoma" pitchFamily="34" charset="0"/>
                </a:rPr>
                <a:t>18</a:t>
              </a:r>
            </a:p>
          </p:txBody>
        </p:sp>
        <p:sp>
          <p:nvSpPr>
            <p:cNvPr id="52254" name="Rectangle 53"/>
            <p:cNvSpPr>
              <a:spLocks noChangeAspect="1" noChangeArrowheads="1"/>
            </p:cNvSpPr>
            <p:nvPr/>
          </p:nvSpPr>
          <p:spPr bwMode="auto">
            <a:xfrm>
              <a:off x="3168" y="3779"/>
              <a:ext cx="95" cy="95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2255" name="Rectangle 54"/>
            <p:cNvSpPr>
              <a:spLocks noChangeAspect="1" noChangeArrowheads="1"/>
            </p:cNvSpPr>
            <p:nvPr/>
          </p:nvSpPr>
          <p:spPr bwMode="auto">
            <a:xfrm>
              <a:off x="3562" y="3779"/>
              <a:ext cx="95" cy="95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cxnSp>
          <p:nvCxnSpPr>
            <p:cNvPr id="52256" name="AutoShape 55"/>
            <p:cNvCxnSpPr>
              <a:cxnSpLocks noChangeAspect="1" noChangeShapeType="1"/>
              <a:stCxn id="52242" idx="0"/>
            </p:cNvCxnSpPr>
            <p:nvPr/>
          </p:nvCxnSpPr>
          <p:spPr bwMode="auto">
            <a:xfrm flipV="1">
              <a:off x="2535" y="3630"/>
              <a:ext cx="120" cy="14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2257" name="AutoShape 56"/>
            <p:cNvCxnSpPr>
              <a:cxnSpLocks noChangeAspect="1" noChangeShapeType="1"/>
              <a:stCxn id="52254" idx="0"/>
            </p:cNvCxnSpPr>
            <p:nvPr/>
          </p:nvCxnSpPr>
          <p:spPr bwMode="auto">
            <a:xfrm flipV="1">
              <a:off x="3216" y="3634"/>
              <a:ext cx="126" cy="13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2258" name="AutoShape 57"/>
            <p:cNvCxnSpPr>
              <a:cxnSpLocks noChangeAspect="1" noChangeShapeType="1"/>
              <a:stCxn id="52255" idx="0"/>
            </p:cNvCxnSpPr>
            <p:nvPr/>
          </p:nvCxnSpPr>
          <p:spPr bwMode="auto">
            <a:xfrm flipH="1" flipV="1">
              <a:off x="3515" y="3625"/>
              <a:ext cx="95" cy="14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2259" name="AutoShape 58"/>
            <p:cNvCxnSpPr>
              <a:cxnSpLocks noChangeAspect="1" noChangeShapeType="1"/>
              <a:stCxn id="52243" idx="0"/>
            </p:cNvCxnSpPr>
            <p:nvPr/>
          </p:nvCxnSpPr>
          <p:spPr bwMode="auto">
            <a:xfrm flipH="1" flipV="1">
              <a:off x="2808" y="3634"/>
              <a:ext cx="85" cy="13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52260" name="Rectangle 59"/>
            <p:cNvSpPr>
              <a:spLocks noChangeAspect="1" noChangeArrowheads="1"/>
            </p:cNvSpPr>
            <p:nvPr/>
          </p:nvSpPr>
          <p:spPr bwMode="auto">
            <a:xfrm>
              <a:off x="4351" y="3779"/>
              <a:ext cx="94" cy="95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cxnSp>
          <p:nvCxnSpPr>
            <p:cNvPr id="52261" name="AutoShape 60"/>
            <p:cNvCxnSpPr>
              <a:cxnSpLocks noChangeShapeType="1"/>
              <a:stCxn id="52260" idx="0"/>
              <a:endCxn id="52236" idx="4"/>
            </p:cNvCxnSpPr>
            <p:nvPr/>
          </p:nvCxnSpPr>
          <p:spPr bwMode="auto">
            <a:xfrm flipV="1">
              <a:off x="4398" y="3642"/>
              <a:ext cx="5" cy="13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2262" name="AutoShape 61"/>
            <p:cNvCxnSpPr>
              <a:cxnSpLocks noChangeShapeType="1"/>
              <a:stCxn id="52253" idx="0"/>
              <a:endCxn id="52238" idx="4"/>
            </p:cNvCxnSpPr>
            <p:nvPr/>
          </p:nvCxnSpPr>
          <p:spPr bwMode="auto">
            <a:xfrm flipH="1" flipV="1">
              <a:off x="3070" y="3113"/>
              <a:ext cx="349" cy="33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2263" name="AutoShape 62"/>
            <p:cNvCxnSpPr>
              <a:cxnSpLocks noChangeShapeType="1"/>
              <a:stCxn id="52240" idx="0"/>
              <a:endCxn id="52238" idx="4"/>
            </p:cNvCxnSpPr>
            <p:nvPr/>
          </p:nvCxnSpPr>
          <p:spPr bwMode="auto">
            <a:xfrm flipV="1">
              <a:off x="2738" y="3113"/>
              <a:ext cx="332" cy="33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52264" name="Rectangle 63"/>
            <p:cNvSpPr>
              <a:spLocks noChangeAspect="1" noChangeArrowheads="1"/>
            </p:cNvSpPr>
            <p:nvPr/>
          </p:nvSpPr>
          <p:spPr bwMode="auto">
            <a:xfrm>
              <a:off x="4765" y="3779"/>
              <a:ext cx="95" cy="95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2265" name="AutoShape 64"/>
            <p:cNvSpPr>
              <a:spLocks noChangeArrowheads="1"/>
            </p:cNvSpPr>
            <p:nvPr/>
          </p:nvSpPr>
          <p:spPr bwMode="auto">
            <a:xfrm>
              <a:off x="2985" y="2659"/>
              <a:ext cx="192" cy="192"/>
            </a:xfrm>
            <a:prstGeom prst="downArrow">
              <a:avLst>
                <a:gd name="adj1" fmla="val 50000"/>
                <a:gd name="adj2" fmla="val 25000"/>
              </a:avLst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2292801" name="Text Box 65"/>
          <p:cNvSpPr txBox="1">
            <a:spLocks noChangeArrowheads="1"/>
          </p:cNvSpPr>
          <p:nvPr/>
        </p:nvSpPr>
        <p:spPr bwMode="auto">
          <a:xfrm>
            <a:off x="1981201" y="3429001"/>
            <a:ext cx="85201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TW" sz="2800" dirty="0"/>
              <a:t>To delete key 24, we replace it with 27 (</a:t>
            </a:r>
            <a:r>
              <a:rPr kumimoji="1" lang="en-US" altLang="zh-TW" sz="2800" dirty="0" err="1"/>
              <a:t>inorder</a:t>
            </a:r>
            <a:r>
              <a:rPr kumimoji="1" lang="en-US" altLang="zh-TW" sz="2800" dirty="0"/>
              <a:t> successor)</a:t>
            </a:r>
          </a:p>
        </p:txBody>
      </p:sp>
      <p:sp>
        <p:nvSpPr>
          <p:cNvPr id="2292802" name="Oval 66"/>
          <p:cNvSpPr>
            <a:spLocks noChangeArrowheads="1"/>
          </p:cNvSpPr>
          <p:nvPr/>
        </p:nvSpPr>
        <p:spPr bwMode="auto">
          <a:xfrm>
            <a:off x="6553200" y="1828800"/>
            <a:ext cx="304800" cy="4572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292803" name="Oval 67"/>
          <p:cNvSpPr>
            <a:spLocks noChangeArrowheads="1"/>
          </p:cNvSpPr>
          <p:nvPr/>
        </p:nvSpPr>
        <p:spPr bwMode="auto">
          <a:xfrm>
            <a:off x="8001000" y="2362200"/>
            <a:ext cx="304800" cy="4572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292804" name="Line 68"/>
          <p:cNvSpPr>
            <a:spLocks noChangeShapeType="1"/>
          </p:cNvSpPr>
          <p:nvPr/>
        </p:nvSpPr>
        <p:spPr bwMode="auto">
          <a:xfrm flipH="1" flipV="1">
            <a:off x="6918324" y="2189164"/>
            <a:ext cx="1235075" cy="173036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020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2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292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2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292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2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292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2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2292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92801" grpId="0"/>
      <p:bldP spid="2292802" grpId="0" animBg="1"/>
      <p:bldP spid="2292803" grpId="0" animBg="1"/>
      <p:bldP spid="2292804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Underflow </a:t>
            </a:r>
          </a:p>
        </p:txBody>
      </p:sp>
      <p:sp>
        <p:nvSpPr>
          <p:cNvPr id="22937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dirty="0" smtClean="0">
                <a:ea typeface="新細明體" pitchFamily="18" charset="-120"/>
              </a:rPr>
              <a:t>Deleting an entry from a node </a:t>
            </a:r>
            <a:r>
              <a:rPr lang="en-US" altLang="zh-TW" b="1" i="1" dirty="0" smtClean="0">
                <a:ea typeface="新細明體" pitchFamily="18" charset="-120"/>
              </a:rPr>
              <a:t>v</a:t>
            </a:r>
            <a:r>
              <a:rPr lang="en-US" altLang="zh-TW" dirty="0" smtClean="0">
                <a:ea typeface="新細明體" pitchFamily="18" charset="-120"/>
              </a:rPr>
              <a:t> may cause an </a:t>
            </a:r>
            <a:r>
              <a:rPr lang="en-US" altLang="zh-TW" b="1" i="1" dirty="0" smtClean="0">
                <a:solidFill>
                  <a:srgbClr val="FF0000"/>
                </a:solidFill>
                <a:ea typeface="新細明體" pitchFamily="18" charset="-120"/>
              </a:rPr>
              <a:t>underflow</a:t>
            </a:r>
            <a:r>
              <a:rPr lang="en-US" altLang="zh-TW" dirty="0" smtClean="0">
                <a:ea typeface="新細明體" pitchFamily="18" charset="-120"/>
              </a:rPr>
              <a:t> </a:t>
            </a:r>
            <a:r>
              <a:rPr lang="en-US" altLang="zh-TW" dirty="0" smtClean="0">
                <a:latin typeface="Tahoma" pitchFamily="34" charset="0"/>
                <a:ea typeface="新細明體" pitchFamily="18" charset="-120"/>
              </a:rPr>
              <a:t>–</a:t>
            </a:r>
            <a:r>
              <a:rPr lang="en-US" altLang="zh-TW" dirty="0" smtClean="0">
                <a:ea typeface="新細明體" pitchFamily="18" charset="-120"/>
              </a:rPr>
              <a:t> node </a:t>
            </a:r>
            <a:r>
              <a:rPr lang="en-US" altLang="zh-TW" b="1" i="1" dirty="0" smtClean="0">
                <a:ea typeface="新細明體" pitchFamily="18" charset="-120"/>
              </a:rPr>
              <a:t>v</a:t>
            </a:r>
            <a:r>
              <a:rPr lang="en-US" altLang="zh-TW" dirty="0" smtClean="0">
                <a:ea typeface="新細明體" pitchFamily="18" charset="-120"/>
              </a:rPr>
              <a:t> becomes a 1-node with one child and no keys</a:t>
            </a:r>
          </a:p>
          <a:p>
            <a:pPr>
              <a:lnSpc>
                <a:spcPct val="90000"/>
              </a:lnSpc>
            </a:pPr>
            <a:r>
              <a:rPr lang="en-US" altLang="zh-TW" dirty="0" smtClean="0">
                <a:ea typeface="新細明體" pitchFamily="18" charset="-120"/>
              </a:rPr>
              <a:t>Example: remove 15</a:t>
            </a:r>
          </a:p>
          <a:p>
            <a:pPr>
              <a:lnSpc>
                <a:spcPct val="90000"/>
              </a:lnSpc>
            </a:pPr>
            <a:endParaRPr lang="en-US" altLang="zh-TW" dirty="0" smtClean="0">
              <a:ea typeface="新細明體" pitchFamily="18" charset="-120"/>
            </a:endParaRPr>
          </a:p>
          <a:p>
            <a:pPr>
              <a:lnSpc>
                <a:spcPct val="90000"/>
              </a:lnSpc>
            </a:pPr>
            <a:endParaRPr lang="en-US" altLang="zh-TW" dirty="0" smtClean="0">
              <a:solidFill>
                <a:srgbClr val="FFFF00"/>
              </a:solidFill>
              <a:ea typeface="新細明體" pitchFamily="18" charset="-120"/>
            </a:endParaRPr>
          </a:p>
          <a:p>
            <a:pPr>
              <a:lnSpc>
                <a:spcPct val="90000"/>
              </a:lnSpc>
            </a:pPr>
            <a:endParaRPr lang="en-US" altLang="zh-TW" dirty="0" smtClean="0">
              <a:ea typeface="新細明體" pitchFamily="18" charset="-120"/>
            </a:endParaRPr>
          </a:p>
          <a:p>
            <a:pPr>
              <a:lnSpc>
                <a:spcPct val="90000"/>
              </a:lnSpc>
            </a:pPr>
            <a:endParaRPr lang="en-US" altLang="zh-TW" dirty="0" smtClean="0">
              <a:ea typeface="新細明體" pitchFamily="18" charset="-120"/>
            </a:endParaRPr>
          </a:p>
          <a:p>
            <a:pPr>
              <a:lnSpc>
                <a:spcPct val="90000"/>
              </a:lnSpc>
            </a:pPr>
            <a:r>
              <a:rPr lang="en-US" altLang="zh-TW" dirty="0" smtClean="0">
                <a:ea typeface="新細明體" pitchFamily="18" charset="-120"/>
              </a:rPr>
              <a:t>Handling an underflow by considering two cases</a:t>
            </a:r>
          </a:p>
        </p:txBody>
      </p:sp>
      <p:sp>
        <p:nvSpPr>
          <p:cNvPr id="53250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0FCDD1E-CC35-4487-9D43-89175CF43E50}" type="slidenum">
              <a:rPr lang="en-US" altLang="zh-TW" smtClean="0">
                <a:latin typeface="Arial" charset="0"/>
              </a:rPr>
              <a:pPr/>
              <a:t>39</a:t>
            </a:fld>
            <a:endParaRPr lang="en-US" altLang="zh-TW" smtClean="0">
              <a:latin typeface="Arial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878512" y="3396985"/>
            <a:ext cx="4495800" cy="1600200"/>
            <a:chOff x="2784" y="2448"/>
            <a:chExt cx="2832" cy="1008"/>
          </a:xfrm>
        </p:grpSpPr>
        <p:grpSp>
          <p:nvGrpSpPr>
            <p:cNvPr id="53280" name="Group 5"/>
            <p:cNvGrpSpPr>
              <a:grpSpLocks/>
            </p:cNvGrpSpPr>
            <p:nvPr/>
          </p:nvGrpSpPr>
          <p:grpSpPr bwMode="auto">
            <a:xfrm>
              <a:off x="3312" y="2448"/>
              <a:ext cx="2304" cy="1008"/>
              <a:chOff x="384" y="2832"/>
              <a:chExt cx="2304" cy="1008"/>
            </a:xfrm>
          </p:grpSpPr>
          <p:sp>
            <p:nvSpPr>
              <p:cNvPr id="53282" name="Oval 6"/>
              <p:cNvSpPr>
                <a:spLocks noChangeArrowheads="1"/>
              </p:cNvSpPr>
              <p:nvPr/>
            </p:nvSpPr>
            <p:spPr bwMode="auto">
              <a:xfrm>
                <a:off x="1211" y="2832"/>
                <a:ext cx="816" cy="240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r>
                  <a:rPr lang="en-US" altLang="zh-TW" sz="2000" dirty="0">
                    <a:solidFill>
                      <a:srgbClr val="FFFF00"/>
                    </a:solidFill>
                    <a:latin typeface="Tahoma" pitchFamily="34" charset="0"/>
                  </a:rPr>
                  <a:t>9  14</a:t>
                </a:r>
              </a:p>
            </p:txBody>
          </p:sp>
          <p:sp>
            <p:nvSpPr>
              <p:cNvPr id="53283" name="Oval 7"/>
              <p:cNvSpPr>
                <a:spLocks noChangeArrowheads="1"/>
              </p:cNvSpPr>
              <p:nvPr/>
            </p:nvSpPr>
            <p:spPr bwMode="auto">
              <a:xfrm>
                <a:off x="480" y="3312"/>
                <a:ext cx="816" cy="240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r>
                  <a:rPr lang="en-US" altLang="zh-TW" sz="2000">
                    <a:solidFill>
                      <a:srgbClr val="FFFF00"/>
                    </a:solidFill>
                    <a:latin typeface="Tahoma" pitchFamily="34" charset="0"/>
                  </a:rPr>
                  <a:t>2  5  7</a:t>
                </a:r>
              </a:p>
            </p:txBody>
          </p:sp>
          <p:sp>
            <p:nvSpPr>
              <p:cNvPr id="53284" name="Oval 8"/>
              <p:cNvSpPr>
                <a:spLocks noChangeArrowheads="1"/>
              </p:cNvSpPr>
              <p:nvPr/>
            </p:nvSpPr>
            <p:spPr bwMode="auto">
              <a:xfrm>
                <a:off x="1584" y="3312"/>
                <a:ext cx="576" cy="240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r>
                  <a:rPr lang="en-US" altLang="zh-TW" sz="2000">
                    <a:solidFill>
                      <a:srgbClr val="FFFF00"/>
                    </a:solidFill>
                    <a:latin typeface="Tahoma" pitchFamily="34" charset="0"/>
                  </a:rPr>
                  <a:t>10</a:t>
                </a:r>
              </a:p>
            </p:txBody>
          </p:sp>
          <p:sp>
            <p:nvSpPr>
              <p:cNvPr id="53285" name="Oval 9"/>
              <p:cNvSpPr>
                <a:spLocks noChangeArrowheads="1"/>
              </p:cNvSpPr>
              <p:nvPr/>
            </p:nvSpPr>
            <p:spPr bwMode="auto">
              <a:xfrm>
                <a:off x="2304" y="3312"/>
                <a:ext cx="384" cy="240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endParaRPr lang="zh-TW" altLang="zh-TW" sz="2000">
                  <a:solidFill>
                    <a:srgbClr val="FFFF00"/>
                  </a:solidFill>
                  <a:latin typeface="Tahoma" pitchFamily="34" charset="0"/>
                </a:endParaRPr>
              </a:p>
            </p:txBody>
          </p:sp>
          <p:sp>
            <p:nvSpPr>
              <p:cNvPr id="53286" name="Rectangle 10"/>
              <p:cNvSpPr>
                <a:spLocks noChangeArrowheads="1"/>
              </p:cNvSpPr>
              <p:nvPr/>
            </p:nvSpPr>
            <p:spPr bwMode="auto">
              <a:xfrm>
                <a:off x="384" y="3696"/>
                <a:ext cx="144" cy="144"/>
              </a:xfrm>
              <a:prstGeom prst="rect">
                <a:avLst/>
              </a:prstGeom>
              <a:solidFill>
                <a:schemeClr val="fol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>
                  <a:solidFill>
                    <a:srgbClr val="FFFF00"/>
                  </a:solidFill>
                </a:endParaRPr>
              </a:p>
            </p:txBody>
          </p:sp>
          <p:sp>
            <p:nvSpPr>
              <p:cNvPr id="53287" name="Rectangle 11"/>
              <p:cNvSpPr>
                <a:spLocks noChangeArrowheads="1"/>
              </p:cNvSpPr>
              <p:nvPr/>
            </p:nvSpPr>
            <p:spPr bwMode="auto">
              <a:xfrm>
                <a:off x="720" y="3696"/>
                <a:ext cx="144" cy="144"/>
              </a:xfrm>
              <a:prstGeom prst="rect">
                <a:avLst/>
              </a:prstGeom>
              <a:solidFill>
                <a:schemeClr val="fol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>
                  <a:solidFill>
                    <a:srgbClr val="FFFF00"/>
                  </a:solidFill>
                </a:endParaRPr>
              </a:p>
            </p:txBody>
          </p:sp>
          <p:sp>
            <p:nvSpPr>
              <p:cNvPr id="53288" name="Rectangle 12"/>
              <p:cNvSpPr>
                <a:spLocks noChangeArrowheads="1"/>
              </p:cNvSpPr>
              <p:nvPr/>
            </p:nvSpPr>
            <p:spPr bwMode="auto">
              <a:xfrm>
                <a:off x="1200" y="3696"/>
                <a:ext cx="144" cy="144"/>
              </a:xfrm>
              <a:prstGeom prst="rect">
                <a:avLst/>
              </a:prstGeom>
              <a:solidFill>
                <a:schemeClr val="fol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>
                  <a:solidFill>
                    <a:srgbClr val="FFFF00"/>
                  </a:solidFill>
                </a:endParaRPr>
              </a:p>
            </p:txBody>
          </p:sp>
          <p:sp>
            <p:nvSpPr>
              <p:cNvPr id="53289" name="Rectangle 13"/>
              <p:cNvSpPr>
                <a:spLocks noChangeArrowheads="1"/>
              </p:cNvSpPr>
              <p:nvPr/>
            </p:nvSpPr>
            <p:spPr bwMode="auto">
              <a:xfrm>
                <a:off x="1584" y="3696"/>
                <a:ext cx="144" cy="144"/>
              </a:xfrm>
              <a:prstGeom prst="rect">
                <a:avLst/>
              </a:prstGeom>
              <a:solidFill>
                <a:schemeClr val="fol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>
                  <a:solidFill>
                    <a:srgbClr val="FFFF00"/>
                  </a:solidFill>
                </a:endParaRPr>
              </a:p>
            </p:txBody>
          </p:sp>
          <p:sp>
            <p:nvSpPr>
              <p:cNvPr id="53290" name="Rectangle 14"/>
              <p:cNvSpPr>
                <a:spLocks noChangeArrowheads="1"/>
              </p:cNvSpPr>
              <p:nvPr/>
            </p:nvSpPr>
            <p:spPr bwMode="auto">
              <a:xfrm>
                <a:off x="2016" y="3696"/>
                <a:ext cx="144" cy="144"/>
              </a:xfrm>
              <a:prstGeom prst="rect">
                <a:avLst/>
              </a:prstGeom>
              <a:solidFill>
                <a:schemeClr val="fol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>
                  <a:solidFill>
                    <a:srgbClr val="FFFF00"/>
                  </a:solidFill>
                </a:endParaRPr>
              </a:p>
            </p:txBody>
          </p:sp>
          <p:sp>
            <p:nvSpPr>
              <p:cNvPr id="53291" name="Rectangle 15"/>
              <p:cNvSpPr>
                <a:spLocks noChangeArrowheads="1"/>
              </p:cNvSpPr>
              <p:nvPr/>
            </p:nvSpPr>
            <p:spPr bwMode="auto">
              <a:xfrm>
                <a:off x="2430" y="3696"/>
                <a:ext cx="144" cy="144"/>
              </a:xfrm>
              <a:prstGeom prst="rect">
                <a:avLst/>
              </a:prstGeom>
              <a:solidFill>
                <a:schemeClr val="fol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>
                  <a:solidFill>
                    <a:srgbClr val="FFFF00"/>
                  </a:solidFill>
                </a:endParaRPr>
              </a:p>
            </p:txBody>
          </p:sp>
          <p:cxnSp>
            <p:nvCxnSpPr>
              <p:cNvPr id="53292" name="AutoShape 16"/>
              <p:cNvCxnSpPr>
                <a:cxnSpLocks noChangeShapeType="1"/>
                <a:stCxn id="53286" idx="0"/>
                <a:endCxn id="53283" idx="3"/>
              </p:cNvCxnSpPr>
              <p:nvPr/>
            </p:nvCxnSpPr>
            <p:spPr bwMode="auto">
              <a:xfrm flipV="1">
                <a:off x="456" y="3523"/>
                <a:ext cx="143" cy="167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53293" name="AutoShape 17"/>
              <p:cNvCxnSpPr>
                <a:cxnSpLocks noChangeShapeType="1"/>
                <a:stCxn id="53287" idx="0"/>
                <a:endCxn id="53283" idx="4"/>
              </p:cNvCxnSpPr>
              <p:nvPr/>
            </p:nvCxnSpPr>
            <p:spPr bwMode="auto">
              <a:xfrm flipV="1">
                <a:off x="792" y="3558"/>
                <a:ext cx="96" cy="132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53294" name="AutoShape 18"/>
              <p:cNvCxnSpPr>
                <a:cxnSpLocks noChangeShapeType="1"/>
                <a:stCxn id="53288" idx="0"/>
                <a:endCxn id="53283" idx="5"/>
              </p:cNvCxnSpPr>
              <p:nvPr/>
            </p:nvCxnSpPr>
            <p:spPr bwMode="auto">
              <a:xfrm flipH="1" flipV="1">
                <a:off x="1177" y="3523"/>
                <a:ext cx="95" cy="167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53295" name="AutoShape 19"/>
              <p:cNvCxnSpPr>
                <a:cxnSpLocks noChangeShapeType="1"/>
                <a:stCxn id="53289" idx="0"/>
                <a:endCxn id="53284" idx="3"/>
              </p:cNvCxnSpPr>
              <p:nvPr/>
            </p:nvCxnSpPr>
            <p:spPr bwMode="auto">
              <a:xfrm flipV="1">
                <a:off x="1656" y="3523"/>
                <a:ext cx="12" cy="167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53296" name="AutoShape 20"/>
              <p:cNvCxnSpPr>
                <a:cxnSpLocks noChangeShapeType="1"/>
                <a:stCxn id="53290" idx="0"/>
                <a:endCxn id="53284" idx="5"/>
              </p:cNvCxnSpPr>
              <p:nvPr/>
            </p:nvCxnSpPr>
            <p:spPr bwMode="auto">
              <a:xfrm flipH="1" flipV="1">
                <a:off x="2076" y="3523"/>
                <a:ext cx="12" cy="167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53297" name="AutoShape 21"/>
              <p:cNvCxnSpPr>
                <a:cxnSpLocks noChangeShapeType="1"/>
                <a:stCxn id="53291" idx="0"/>
                <a:endCxn id="53285" idx="4"/>
              </p:cNvCxnSpPr>
              <p:nvPr/>
            </p:nvCxnSpPr>
            <p:spPr bwMode="auto">
              <a:xfrm flipH="1" flipV="1">
                <a:off x="2496" y="3564"/>
                <a:ext cx="6" cy="126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53298" name="AutoShape 22"/>
              <p:cNvCxnSpPr>
                <a:cxnSpLocks noChangeShapeType="1"/>
                <a:stCxn id="53283" idx="0"/>
                <a:endCxn id="53282" idx="3"/>
              </p:cNvCxnSpPr>
              <p:nvPr/>
            </p:nvCxnSpPr>
            <p:spPr bwMode="auto">
              <a:xfrm flipV="1">
                <a:off x="888" y="3043"/>
                <a:ext cx="442" cy="263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53299" name="AutoShape 23"/>
              <p:cNvCxnSpPr>
                <a:cxnSpLocks noChangeShapeType="1"/>
                <a:stCxn id="53284" idx="0"/>
                <a:endCxn id="53282" idx="4"/>
              </p:cNvCxnSpPr>
              <p:nvPr/>
            </p:nvCxnSpPr>
            <p:spPr bwMode="auto">
              <a:xfrm flipH="1" flipV="1">
                <a:off x="1619" y="3078"/>
                <a:ext cx="253" cy="228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53300" name="AutoShape 24"/>
              <p:cNvCxnSpPr>
                <a:cxnSpLocks noChangeShapeType="1"/>
                <a:stCxn id="53285" idx="0"/>
                <a:endCxn id="53282" idx="5"/>
              </p:cNvCxnSpPr>
              <p:nvPr/>
            </p:nvCxnSpPr>
            <p:spPr bwMode="auto">
              <a:xfrm flipH="1" flipV="1">
                <a:off x="1908" y="3043"/>
                <a:ext cx="588" cy="257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</p:cxnSp>
          <p:sp>
            <p:nvSpPr>
              <p:cNvPr id="53301" name="Rectangle 25"/>
              <p:cNvSpPr>
                <a:spLocks noChangeArrowheads="1"/>
              </p:cNvSpPr>
              <p:nvPr/>
            </p:nvSpPr>
            <p:spPr bwMode="auto">
              <a:xfrm>
                <a:off x="2634" y="3120"/>
                <a:ext cx="0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eaLnBrk="1" hangingPunct="1"/>
                <a:endParaRPr lang="zh-TW" altLang="zh-TW" sz="2400">
                  <a:solidFill>
                    <a:srgbClr val="FFFF00"/>
                  </a:solidFill>
                  <a:latin typeface="Tahoma" pitchFamily="34" charset="0"/>
                </a:endParaRPr>
              </a:p>
            </p:txBody>
          </p:sp>
          <p:sp>
            <p:nvSpPr>
              <p:cNvPr id="53302" name="Rectangle 26"/>
              <p:cNvSpPr>
                <a:spLocks noChangeArrowheads="1"/>
              </p:cNvSpPr>
              <p:nvPr/>
            </p:nvSpPr>
            <p:spPr bwMode="auto">
              <a:xfrm>
                <a:off x="2048" y="3120"/>
                <a:ext cx="0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eaLnBrk="1" hangingPunct="1"/>
                <a:endParaRPr lang="zh-TW" altLang="zh-TW" sz="2400">
                  <a:solidFill>
                    <a:srgbClr val="FFFF00"/>
                  </a:solidFill>
                  <a:latin typeface="Tahoma" pitchFamily="34" charset="0"/>
                </a:endParaRPr>
              </a:p>
            </p:txBody>
          </p:sp>
          <p:sp>
            <p:nvSpPr>
              <p:cNvPr id="53303" name="Rectangle 27"/>
              <p:cNvSpPr>
                <a:spLocks noChangeArrowheads="1"/>
              </p:cNvSpPr>
              <p:nvPr/>
            </p:nvSpPr>
            <p:spPr bwMode="auto">
              <a:xfrm>
                <a:off x="960" y="3696"/>
                <a:ext cx="144" cy="144"/>
              </a:xfrm>
              <a:prstGeom prst="rect">
                <a:avLst/>
              </a:prstGeom>
              <a:solidFill>
                <a:schemeClr val="fol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>
                  <a:solidFill>
                    <a:srgbClr val="FFFF00"/>
                  </a:solidFill>
                </a:endParaRPr>
              </a:p>
            </p:txBody>
          </p:sp>
          <p:cxnSp>
            <p:nvCxnSpPr>
              <p:cNvPr id="53304" name="AutoShape 28"/>
              <p:cNvCxnSpPr>
                <a:cxnSpLocks noChangeShapeType="1"/>
                <a:stCxn id="53303" idx="0"/>
                <a:endCxn id="53283" idx="4"/>
              </p:cNvCxnSpPr>
              <p:nvPr/>
            </p:nvCxnSpPr>
            <p:spPr bwMode="auto">
              <a:xfrm flipH="1" flipV="1">
                <a:off x="888" y="3558"/>
                <a:ext cx="144" cy="132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  <p:sp>
          <p:nvSpPr>
            <p:cNvPr id="53281" name="AutoShape 29"/>
            <p:cNvSpPr>
              <a:spLocks noChangeArrowheads="1"/>
            </p:cNvSpPr>
            <p:nvPr/>
          </p:nvSpPr>
          <p:spPr bwMode="auto">
            <a:xfrm>
              <a:off x="2784" y="2832"/>
              <a:ext cx="399" cy="198"/>
            </a:xfrm>
            <a:prstGeom prst="rightArrow">
              <a:avLst>
                <a:gd name="adj1" fmla="val 50000"/>
                <a:gd name="adj2" fmla="val 50379"/>
              </a:avLst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>
                <a:solidFill>
                  <a:srgbClr val="FFFF00"/>
                </a:solidFill>
              </a:endParaRPr>
            </a:p>
          </p:txBody>
        </p:sp>
      </p:grpSp>
      <p:grpSp>
        <p:nvGrpSpPr>
          <p:cNvPr id="4" name="Group 30"/>
          <p:cNvGrpSpPr>
            <a:grpSpLocks/>
          </p:cNvGrpSpPr>
          <p:nvPr/>
        </p:nvGrpSpPr>
        <p:grpSpPr bwMode="auto">
          <a:xfrm>
            <a:off x="1939925" y="3395133"/>
            <a:ext cx="3810000" cy="1600200"/>
            <a:chOff x="288" y="2784"/>
            <a:chExt cx="2400" cy="1008"/>
          </a:xfrm>
        </p:grpSpPr>
        <p:sp>
          <p:nvSpPr>
            <p:cNvPr id="53257" name="Oval 31"/>
            <p:cNvSpPr>
              <a:spLocks noChangeArrowheads="1"/>
            </p:cNvSpPr>
            <p:nvPr/>
          </p:nvSpPr>
          <p:spPr bwMode="auto">
            <a:xfrm>
              <a:off x="1115" y="2784"/>
              <a:ext cx="816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TW" sz="2000">
                  <a:solidFill>
                    <a:srgbClr val="FFFF00"/>
                  </a:solidFill>
                  <a:latin typeface="Tahoma" pitchFamily="34" charset="0"/>
                </a:rPr>
                <a:t>9  14</a:t>
              </a:r>
            </a:p>
          </p:txBody>
        </p:sp>
        <p:sp>
          <p:nvSpPr>
            <p:cNvPr id="53258" name="Oval 32"/>
            <p:cNvSpPr>
              <a:spLocks noChangeArrowheads="1"/>
            </p:cNvSpPr>
            <p:nvPr/>
          </p:nvSpPr>
          <p:spPr bwMode="auto">
            <a:xfrm>
              <a:off x="384" y="3264"/>
              <a:ext cx="816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TW" sz="2000">
                  <a:solidFill>
                    <a:srgbClr val="FFFF00"/>
                  </a:solidFill>
                  <a:latin typeface="Tahoma" pitchFamily="34" charset="0"/>
                </a:rPr>
                <a:t>2  5  7</a:t>
              </a:r>
            </a:p>
          </p:txBody>
        </p:sp>
        <p:sp>
          <p:nvSpPr>
            <p:cNvPr id="53259" name="Oval 33"/>
            <p:cNvSpPr>
              <a:spLocks noChangeArrowheads="1"/>
            </p:cNvSpPr>
            <p:nvPr/>
          </p:nvSpPr>
          <p:spPr bwMode="auto">
            <a:xfrm>
              <a:off x="1488" y="3264"/>
              <a:ext cx="576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TW" sz="2000">
                  <a:solidFill>
                    <a:srgbClr val="FFFF00"/>
                  </a:solidFill>
                  <a:latin typeface="Tahoma" pitchFamily="34" charset="0"/>
                </a:rPr>
                <a:t>10</a:t>
              </a:r>
            </a:p>
          </p:txBody>
        </p:sp>
        <p:sp>
          <p:nvSpPr>
            <p:cNvPr id="53260" name="Oval 34"/>
            <p:cNvSpPr>
              <a:spLocks noChangeArrowheads="1"/>
            </p:cNvSpPr>
            <p:nvPr/>
          </p:nvSpPr>
          <p:spPr bwMode="auto">
            <a:xfrm>
              <a:off x="2208" y="3264"/>
              <a:ext cx="384" cy="240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TW" sz="2000">
                  <a:solidFill>
                    <a:srgbClr val="FFFF00"/>
                  </a:solidFill>
                  <a:latin typeface="Tahoma" pitchFamily="34" charset="0"/>
                </a:rPr>
                <a:t>15</a:t>
              </a:r>
            </a:p>
          </p:txBody>
        </p:sp>
        <p:sp>
          <p:nvSpPr>
            <p:cNvPr id="53261" name="Rectangle 35"/>
            <p:cNvSpPr>
              <a:spLocks noChangeArrowheads="1"/>
            </p:cNvSpPr>
            <p:nvPr/>
          </p:nvSpPr>
          <p:spPr bwMode="auto">
            <a:xfrm>
              <a:off x="288" y="3648"/>
              <a:ext cx="144" cy="144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>
                <a:solidFill>
                  <a:srgbClr val="FFFF00"/>
                </a:solidFill>
              </a:endParaRPr>
            </a:p>
          </p:txBody>
        </p:sp>
        <p:sp>
          <p:nvSpPr>
            <p:cNvPr id="53262" name="Rectangle 36"/>
            <p:cNvSpPr>
              <a:spLocks noChangeArrowheads="1"/>
            </p:cNvSpPr>
            <p:nvPr/>
          </p:nvSpPr>
          <p:spPr bwMode="auto">
            <a:xfrm>
              <a:off x="624" y="3648"/>
              <a:ext cx="144" cy="144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>
                <a:solidFill>
                  <a:srgbClr val="FFFF00"/>
                </a:solidFill>
              </a:endParaRPr>
            </a:p>
          </p:txBody>
        </p:sp>
        <p:sp>
          <p:nvSpPr>
            <p:cNvPr id="53263" name="Rectangle 37"/>
            <p:cNvSpPr>
              <a:spLocks noChangeArrowheads="1"/>
            </p:cNvSpPr>
            <p:nvPr/>
          </p:nvSpPr>
          <p:spPr bwMode="auto">
            <a:xfrm>
              <a:off x="1104" y="3648"/>
              <a:ext cx="144" cy="144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>
                <a:solidFill>
                  <a:srgbClr val="FFFF00"/>
                </a:solidFill>
              </a:endParaRPr>
            </a:p>
          </p:txBody>
        </p:sp>
        <p:sp>
          <p:nvSpPr>
            <p:cNvPr id="53264" name="Rectangle 38"/>
            <p:cNvSpPr>
              <a:spLocks noChangeArrowheads="1"/>
            </p:cNvSpPr>
            <p:nvPr/>
          </p:nvSpPr>
          <p:spPr bwMode="auto">
            <a:xfrm>
              <a:off x="1488" y="3648"/>
              <a:ext cx="144" cy="144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>
                <a:solidFill>
                  <a:srgbClr val="FFFF00"/>
                </a:solidFill>
              </a:endParaRPr>
            </a:p>
          </p:txBody>
        </p:sp>
        <p:sp>
          <p:nvSpPr>
            <p:cNvPr id="53265" name="Rectangle 39"/>
            <p:cNvSpPr>
              <a:spLocks noChangeArrowheads="1"/>
            </p:cNvSpPr>
            <p:nvPr/>
          </p:nvSpPr>
          <p:spPr bwMode="auto">
            <a:xfrm>
              <a:off x="1920" y="3648"/>
              <a:ext cx="144" cy="144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>
                <a:solidFill>
                  <a:srgbClr val="FFFF00"/>
                </a:solidFill>
              </a:endParaRPr>
            </a:p>
          </p:txBody>
        </p:sp>
        <p:sp>
          <p:nvSpPr>
            <p:cNvPr id="53266" name="Rectangle 40"/>
            <p:cNvSpPr>
              <a:spLocks noChangeArrowheads="1"/>
            </p:cNvSpPr>
            <p:nvPr/>
          </p:nvSpPr>
          <p:spPr bwMode="auto">
            <a:xfrm>
              <a:off x="2208" y="3648"/>
              <a:ext cx="144" cy="144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>
                <a:solidFill>
                  <a:srgbClr val="FFFF00"/>
                </a:solidFill>
              </a:endParaRPr>
            </a:p>
          </p:txBody>
        </p:sp>
        <p:cxnSp>
          <p:nvCxnSpPr>
            <p:cNvPr id="53267" name="AutoShape 41"/>
            <p:cNvCxnSpPr>
              <a:cxnSpLocks noChangeShapeType="1"/>
              <a:stCxn id="53261" idx="0"/>
              <a:endCxn id="53258" idx="3"/>
            </p:cNvCxnSpPr>
            <p:nvPr/>
          </p:nvCxnSpPr>
          <p:spPr bwMode="auto">
            <a:xfrm flipV="1">
              <a:off x="360" y="3475"/>
              <a:ext cx="143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3268" name="AutoShape 42"/>
            <p:cNvCxnSpPr>
              <a:cxnSpLocks noChangeShapeType="1"/>
              <a:stCxn id="53262" idx="0"/>
              <a:endCxn id="53258" idx="4"/>
            </p:cNvCxnSpPr>
            <p:nvPr/>
          </p:nvCxnSpPr>
          <p:spPr bwMode="auto">
            <a:xfrm flipV="1">
              <a:off x="696" y="3510"/>
              <a:ext cx="96" cy="13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3269" name="AutoShape 43"/>
            <p:cNvCxnSpPr>
              <a:cxnSpLocks noChangeShapeType="1"/>
              <a:stCxn id="53263" idx="0"/>
              <a:endCxn id="53258" idx="5"/>
            </p:cNvCxnSpPr>
            <p:nvPr/>
          </p:nvCxnSpPr>
          <p:spPr bwMode="auto">
            <a:xfrm flipH="1" flipV="1">
              <a:off x="1081" y="3475"/>
              <a:ext cx="95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3270" name="AutoShape 44"/>
            <p:cNvCxnSpPr>
              <a:cxnSpLocks noChangeShapeType="1"/>
              <a:stCxn id="53264" idx="0"/>
              <a:endCxn id="53259" idx="3"/>
            </p:cNvCxnSpPr>
            <p:nvPr/>
          </p:nvCxnSpPr>
          <p:spPr bwMode="auto">
            <a:xfrm flipV="1">
              <a:off x="1560" y="3475"/>
              <a:ext cx="12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3271" name="AutoShape 45"/>
            <p:cNvCxnSpPr>
              <a:cxnSpLocks noChangeShapeType="1"/>
              <a:stCxn id="53265" idx="0"/>
              <a:endCxn id="53259" idx="5"/>
            </p:cNvCxnSpPr>
            <p:nvPr/>
          </p:nvCxnSpPr>
          <p:spPr bwMode="auto">
            <a:xfrm flipH="1" flipV="1">
              <a:off x="1980" y="3475"/>
              <a:ext cx="12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3272" name="AutoShape 46"/>
            <p:cNvCxnSpPr>
              <a:cxnSpLocks noChangeShapeType="1"/>
              <a:stCxn id="53266" idx="0"/>
              <a:endCxn id="53260" idx="4"/>
            </p:cNvCxnSpPr>
            <p:nvPr/>
          </p:nvCxnSpPr>
          <p:spPr bwMode="auto">
            <a:xfrm flipV="1">
              <a:off x="2280" y="3516"/>
              <a:ext cx="120" cy="12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3273" name="AutoShape 47"/>
            <p:cNvCxnSpPr>
              <a:cxnSpLocks noChangeShapeType="1"/>
              <a:stCxn id="53258" idx="0"/>
              <a:endCxn id="53257" idx="3"/>
            </p:cNvCxnSpPr>
            <p:nvPr/>
          </p:nvCxnSpPr>
          <p:spPr bwMode="auto">
            <a:xfrm flipV="1">
              <a:off x="792" y="2995"/>
              <a:ext cx="442" cy="26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3274" name="AutoShape 48"/>
            <p:cNvCxnSpPr>
              <a:cxnSpLocks noChangeShapeType="1"/>
              <a:stCxn id="53259" idx="0"/>
              <a:endCxn id="53257" idx="4"/>
            </p:cNvCxnSpPr>
            <p:nvPr/>
          </p:nvCxnSpPr>
          <p:spPr bwMode="auto">
            <a:xfrm flipH="1" flipV="1">
              <a:off x="1523" y="3030"/>
              <a:ext cx="253" cy="22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3275" name="AutoShape 49"/>
            <p:cNvCxnSpPr>
              <a:cxnSpLocks noChangeShapeType="1"/>
              <a:stCxn id="53260" idx="0"/>
              <a:endCxn id="53257" idx="5"/>
            </p:cNvCxnSpPr>
            <p:nvPr/>
          </p:nvCxnSpPr>
          <p:spPr bwMode="auto">
            <a:xfrm flipH="1" flipV="1">
              <a:off x="1812" y="2995"/>
              <a:ext cx="588" cy="25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53276" name="Rectangle 50"/>
            <p:cNvSpPr>
              <a:spLocks noChangeArrowheads="1"/>
            </p:cNvSpPr>
            <p:nvPr/>
          </p:nvSpPr>
          <p:spPr bwMode="auto">
            <a:xfrm>
              <a:off x="864" y="3648"/>
              <a:ext cx="144" cy="144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>
                <a:solidFill>
                  <a:srgbClr val="FFFF00"/>
                </a:solidFill>
              </a:endParaRPr>
            </a:p>
          </p:txBody>
        </p:sp>
        <p:cxnSp>
          <p:nvCxnSpPr>
            <p:cNvPr id="53277" name="AutoShape 51"/>
            <p:cNvCxnSpPr>
              <a:cxnSpLocks noChangeShapeType="1"/>
              <a:stCxn id="53276" idx="0"/>
              <a:endCxn id="53258" idx="4"/>
            </p:cNvCxnSpPr>
            <p:nvPr/>
          </p:nvCxnSpPr>
          <p:spPr bwMode="auto">
            <a:xfrm flipH="1" flipV="1">
              <a:off x="792" y="3510"/>
              <a:ext cx="144" cy="13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53278" name="Rectangle 52"/>
            <p:cNvSpPr>
              <a:spLocks noChangeArrowheads="1"/>
            </p:cNvSpPr>
            <p:nvPr/>
          </p:nvSpPr>
          <p:spPr bwMode="auto">
            <a:xfrm>
              <a:off x="2544" y="3648"/>
              <a:ext cx="144" cy="144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>
                <a:solidFill>
                  <a:srgbClr val="FFFF00"/>
                </a:solidFill>
              </a:endParaRPr>
            </a:p>
          </p:txBody>
        </p:sp>
        <p:cxnSp>
          <p:nvCxnSpPr>
            <p:cNvPr id="53279" name="AutoShape 53"/>
            <p:cNvCxnSpPr>
              <a:cxnSpLocks noChangeShapeType="1"/>
              <a:stCxn id="53278" idx="0"/>
              <a:endCxn id="53260" idx="4"/>
            </p:cNvCxnSpPr>
            <p:nvPr/>
          </p:nvCxnSpPr>
          <p:spPr bwMode="auto">
            <a:xfrm flipH="1" flipV="1">
              <a:off x="2400" y="3516"/>
              <a:ext cx="216" cy="12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</p:grpSp>
      <p:sp>
        <p:nvSpPr>
          <p:cNvPr id="2293814" name="AutoShape 54"/>
          <p:cNvSpPr>
            <a:spLocks noChangeArrowheads="1"/>
          </p:cNvSpPr>
          <p:nvPr/>
        </p:nvSpPr>
        <p:spPr bwMode="auto">
          <a:xfrm>
            <a:off x="8178800" y="2480733"/>
            <a:ext cx="2438400" cy="762000"/>
          </a:xfrm>
          <a:prstGeom prst="cloudCallout">
            <a:avLst>
              <a:gd name="adj1" fmla="val 28190"/>
              <a:gd name="adj2" fmla="val 17875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altLang="zh-TW" sz="2400" dirty="0">
                <a:solidFill>
                  <a:srgbClr val="FFFF00"/>
                </a:solidFill>
              </a:rPr>
              <a:t>underflow</a:t>
            </a:r>
          </a:p>
        </p:txBody>
      </p:sp>
    </p:spTree>
    <p:extLst>
      <p:ext uri="{BB962C8B-B14F-4D97-AF65-F5344CB8AC3E}">
        <p14:creationId xmlns:p14="http://schemas.microsoft.com/office/powerpoint/2010/main" val="4294599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293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293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2937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9381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Height-Balance Property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i="1" dirty="0" smtClean="0">
                <a:solidFill>
                  <a:srgbClr val="FF0000"/>
                </a:solidFill>
              </a:rPr>
              <a:t>Height-Balance Property</a:t>
            </a:r>
            <a:r>
              <a:rPr lang="en-US" altLang="zh-TW" dirty="0" smtClean="0"/>
              <a:t>: For every internal node </a:t>
            </a:r>
            <a:r>
              <a:rPr lang="en-US" altLang="zh-TW" b="1" i="1" dirty="0" smtClean="0"/>
              <a:t>v</a:t>
            </a:r>
            <a:r>
              <a:rPr lang="en-US" altLang="zh-TW" dirty="0" smtClean="0"/>
              <a:t> of a tree </a:t>
            </a:r>
            <a:r>
              <a:rPr lang="en-US" altLang="zh-TW" b="1" i="1" dirty="0" smtClean="0"/>
              <a:t>T</a:t>
            </a:r>
            <a:r>
              <a:rPr lang="en-US" altLang="zh-TW" dirty="0" smtClean="0"/>
              <a:t>, the heights of the children of </a:t>
            </a:r>
            <a:r>
              <a:rPr lang="en-US" altLang="zh-TW" b="1" i="1" dirty="0" smtClean="0"/>
              <a:t>v</a:t>
            </a:r>
            <a:r>
              <a:rPr lang="en-US" altLang="zh-TW" dirty="0" smtClean="0"/>
              <a:t> differ by at most 1.</a:t>
            </a:r>
          </a:p>
          <a:p>
            <a:r>
              <a:rPr lang="en-US" altLang="zh-TW" dirty="0" smtClean="0"/>
              <a:t>An </a:t>
            </a:r>
            <a:r>
              <a:rPr lang="en-US" altLang="zh-TW" b="1" i="1" dirty="0" smtClean="0">
                <a:solidFill>
                  <a:srgbClr val="FF0000"/>
                </a:solidFill>
              </a:rPr>
              <a:t>AVL tree</a:t>
            </a:r>
            <a:r>
              <a:rPr lang="en-US" altLang="zh-TW" dirty="0" smtClean="0">
                <a:solidFill>
                  <a:srgbClr val="FF0000"/>
                </a:solidFill>
              </a:rPr>
              <a:t> </a:t>
            </a:r>
            <a:r>
              <a:rPr lang="en-US" altLang="zh-TW" dirty="0" smtClean="0"/>
              <a:t>is a </a:t>
            </a:r>
            <a:r>
              <a:rPr lang="en-US" altLang="zh-TW" u="sng" dirty="0" smtClean="0"/>
              <a:t>binary search tree</a:t>
            </a:r>
            <a:r>
              <a:rPr lang="en-US" altLang="zh-TW" dirty="0" smtClean="0"/>
              <a:t> that satisfies the </a:t>
            </a:r>
            <a:r>
              <a:rPr lang="en-US" altLang="zh-TW" u="sng" dirty="0" smtClean="0"/>
              <a:t>height-balance property</a:t>
            </a:r>
            <a:r>
              <a:rPr lang="en-US" altLang="zh-TW" dirty="0" smtClean="0"/>
              <a:t>.</a:t>
            </a:r>
          </a:p>
          <a:p>
            <a:r>
              <a:rPr lang="en-US" altLang="zh-TW" dirty="0" smtClean="0"/>
              <a:t>An internal node </a:t>
            </a:r>
            <a:r>
              <a:rPr lang="en-US" altLang="zh-TW" b="1" i="1" dirty="0" smtClean="0"/>
              <a:t>v</a:t>
            </a:r>
            <a:r>
              <a:rPr lang="en-US" altLang="zh-TW" dirty="0" smtClean="0"/>
              <a:t> of </a:t>
            </a:r>
            <a:r>
              <a:rPr lang="en-US" altLang="zh-TW" b="1" i="1" dirty="0" smtClean="0"/>
              <a:t>T</a:t>
            </a:r>
            <a:r>
              <a:rPr lang="en-US" altLang="zh-TW" dirty="0" smtClean="0"/>
              <a:t> is </a:t>
            </a:r>
            <a:r>
              <a:rPr lang="en-US" altLang="zh-TW" b="1" i="1" dirty="0" smtClean="0">
                <a:solidFill>
                  <a:srgbClr val="FF0000"/>
                </a:solidFill>
              </a:rPr>
              <a:t>balanced</a:t>
            </a:r>
            <a:r>
              <a:rPr lang="en-US" altLang="zh-TW" dirty="0" smtClean="0"/>
              <a:t> if the absolute value of the difference between the heights of the children of </a:t>
            </a:r>
            <a:r>
              <a:rPr lang="en-US" altLang="zh-TW" b="1" i="1" dirty="0" smtClean="0"/>
              <a:t>v</a:t>
            </a:r>
            <a:r>
              <a:rPr lang="en-US" altLang="zh-TW" dirty="0" smtClean="0"/>
              <a:t> is at most 1; otherwise, </a:t>
            </a:r>
            <a:r>
              <a:rPr lang="en-US" altLang="zh-TW" b="1" i="1" dirty="0" smtClean="0"/>
              <a:t>v</a:t>
            </a:r>
            <a:r>
              <a:rPr lang="en-US" altLang="zh-TW" dirty="0" smtClean="0"/>
              <a:t> is </a:t>
            </a:r>
            <a:r>
              <a:rPr lang="en-US" altLang="zh-TW" b="1" i="1" dirty="0" smtClean="0">
                <a:solidFill>
                  <a:srgbClr val="FF0000"/>
                </a:solidFill>
              </a:rPr>
              <a:t>unbalanced</a:t>
            </a:r>
            <a:r>
              <a:rPr lang="en-US" altLang="zh-TW" dirty="0" smtClean="0"/>
              <a:t>.</a:t>
            </a:r>
          </a:p>
        </p:txBody>
      </p:sp>
      <p:sp>
        <p:nvSpPr>
          <p:cNvPr id="7170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1408616-EC37-4E8F-970A-FD0FCADCBA46}" type="slidenum">
              <a:rPr lang="en-US" altLang="zh-TW" smtClean="0">
                <a:latin typeface="Arial" charset="0"/>
              </a:rPr>
              <a:pPr/>
              <a:t>4</a:t>
            </a:fld>
            <a:endParaRPr lang="en-US" altLang="zh-TW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0730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Fusion for Underflow</a:t>
            </a:r>
          </a:p>
        </p:txBody>
      </p:sp>
      <p:sp>
        <p:nvSpPr>
          <p:cNvPr id="5427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Case 1: the adjacent siblings of </a:t>
            </a:r>
            <a:r>
              <a:rPr lang="en-US" altLang="zh-TW" b="1" i="1" dirty="0" smtClean="0">
                <a:ea typeface="新細明體" pitchFamily="18" charset="-120"/>
              </a:rPr>
              <a:t>v</a:t>
            </a:r>
            <a:r>
              <a:rPr lang="en-US" altLang="zh-TW" dirty="0" smtClean="0">
                <a:ea typeface="新細明體" pitchFamily="18" charset="-120"/>
              </a:rPr>
              <a:t> are 2-nodes</a:t>
            </a:r>
          </a:p>
          <a:p>
            <a:pPr lvl="1"/>
            <a:r>
              <a:rPr lang="en-US" altLang="zh-TW" b="1" i="1" dirty="0" smtClean="0">
                <a:solidFill>
                  <a:srgbClr val="0000FF"/>
                </a:solidFill>
                <a:ea typeface="新細明體" pitchFamily="18" charset="-120"/>
              </a:rPr>
              <a:t>Fusion</a:t>
            </a:r>
            <a:r>
              <a:rPr lang="en-US" altLang="zh-TW" b="1" i="1" dirty="0" smtClean="0">
                <a:solidFill>
                  <a:schemeClr val="tx2"/>
                </a:solidFill>
                <a:ea typeface="新細明體" pitchFamily="18" charset="-120"/>
              </a:rPr>
              <a:t> </a:t>
            </a:r>
            <a:r>
              <a:rPr lang="en-US" altLang="zh-TW" dirty="0" smtClean="0">
                <a:solidFill>
                  <a:schemeClr val="tx2"/>
                </a:solidFill>
                <a:ea typeface="新細明體" pitchFamily="18" charset="-120"/>
              </a:rPr>
              <a:t>operation:</a:t>
            </a:r>
            <a:r>
              <a:rPr lang="en-US" altLang="zh-TW" dirty="0" smtClean="0">
                <a:ea typeface="新細明體" pitchFamily="18" charset="-120"/>
              </a:rPr>
              <a:t> merge </a:t>
            </a:r>
            <a:r>
              <a:rPr lang="en-US" altLang="zh-TW" b="1" i="1" dirty="0" smtClean="0">
                <a:ea typeface="新細明體" pitchFamily="18" charset="-120"/>
              </a:rPr>
              <a:t>v</a:t>
            </a:r>
            <a:r>
              <a:rPr lang="en-US" altLang="zh-TW" dirty="0" smtClean="0">
                <a:ea typeface="新細明體" pitchFamily="18" charset="-120"/>
              </a:rPr>
              <a:t> with an adjacent sibling </a:t>
            </a:r>
            <a:r>
              <a:rPr lang="en-US" altLang="zh-TW" b="1" i="1" dirty="0" smtClean="0">
                <a:ea typeface="新細明體" pitchFamily="18" charset="-120"/>
              </a:rPr>
              <a:t>w</a:t>
            </a:r>
            <a:r>
              <a:rPr lang="en-US" altLang="zh-TW" dirty="0" smtClean="0">
                <a:ea typeface="新細明體" pitchFamily="18" charset="-120"/>
              </a:rPr>
              <a:t> and move an entry from </a:t>
            </a:r>
            <a:r>
              <a:rPr lang="en-US" altLang="zh-TW" b="1" i="1" dirty="0" smtClean="0">
                <a:ea typeface="新細明體" pitchFamily="18" charset="-120"/>
              </a:rPr>
              <a:t>u</a:t>
            </a:r>
            <a:r>
              <a:rPr lang="en-US" altLang="zh-TW" dirty="0" smtClean="0">
                <a:ea typeface="新細明體" pitchFamily="18" charset="-120"/>
              </a:rPr>
              <a:t> to the merged node </a:t>
            </a:r>
            <a:r>
              <a:rPr lang="en-US" altLang="zh-TW" b="1" i="1" dirty="0" smtClean="0">
                <a:ea typeface="新細明體" pitchFamily="18" charset="-120"/>
              </a:rPr>
              <a:t>v</a:t>
            </a:r>
            <a:r>
              <a:rPr lang="en-US" altLang="zh-TW" i="1" dirty="0" smtClean="0">
                <a:ea typeface="新細明體" pitchFamily="18" charset="-120"/>
              </a:rPr>
              <a:t>'</a:t>
            </a:r>
            <a:endParaRPr lang="en-US" altLang="zh-TW" dirty="0" smtClean="0">
              <a:ea typeface="新細明體" pitchFamily="18" charset="-120"/>
            </a:endParaRPr>
          </a:p>
          <a:p>
            <a:pPr lvl="1"/>
            <a:r>
              <a:rPr lang="en-US" altLang="zh-TW" dirty="0" smtClean="0">
                <a:ea typeface="新細明體" pitchFamily="18" charset="-120"/>
              </a:rPr>
              <a:t>After a fusion, the underflow may propagate to the parent </a:t>
            </a:r>
            <a:r>
              <a:rPr lang="en-US" altLang="zh-TW" b="1" i="1" dirty="0" smtClean="0">
                <a:ea typeface="新細明體" pitchFamily="18" charset="-120"/>
              </a:rPr>
              <a:t>u</a:t>
            </a:r>
            <a:endParaRPr lang="en-US" altLang="zh-TW" dirty="0" smtClean="0"/>
          </a:p>
        </p:txBody>
      </p:sp>
      <p:sp>
        <p:nvSpPr>
          <p:cNvPr id="54274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E600ADC-5A12-4AB1-9A62-BBBE8B380975}" type="slidenum">
              <a:rPr lang="en-US" altLang="zh-TW" smtClean="0">
                <a:latin typeface="Arial" charset="0"/>
              </a:rPr>
              <a:pPr/>
              <a:t>40</a:t>
            </a:fld>
            <a:endParaRPr lang="en-US" altLang="zh-TW" smtClean="0">
              <a:latin typeface="Arial" charset="0"/>
            </a:endParaRPr>
          </a:p>
        </p:txBody>
      </p:sp>
      <p:sp>
        <p:nvSpPr>
          <p:cNvPr id="54277" name="Oval 4"/>
          <p:cNvSpPr>
            <a:spLocks noChangeArrowheads="1"/>
          </p:cNvSpPr>
          <p:nvPr/>
        </p:nvSpPr>
        <p:spPr bwMode="auto">
          <a:xfrm>
            <a:off x="3394605" y="3843338"/>
            <a:ext cx="12954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TW" sz="2000">
                <a:solidFill>
                  <a:srgbClr val="FFFF00"/>
                </a:solidFill>
                <a:latin typeface="Tahoma" pitchFamily="34" charset="0"/>
              </a:rPr>
              <a:t>9  14</a:t>
            </a:r>
          </a:p>
        </p:txBody>
      </p:sp>
      <p:sp>
        <p:nvSpPr>
          <p:cNvPr id="54278" name="Oval 5"/>
          <p:cNvSpPr>
            <a:spLocks noChangeArrowheads="1"/>
          </p:cNvSpPr>
          <p:nvPr/>
        </p:nvSpPr>
        <p:spPr bwMode="auto">
          <a:xfrm>
            <a:off x="2234143" y="4605338"/>
            <a:ext cx="12954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TW" sz="2000">
                <a:solidFill>
                  <a:srgbClr val="FFFF00"/>
                </a:solidFill>
                <a:latin typeface="Tahoma" pitchFamily="34" charset="0"/>
              </a:rPr>
              <a:t>2  5  7</a:t>
            </a:r>
          </a:p>
        </p:txBody>
      </p:sp>
      <p:sp>
        <p:nvSpPr>
          <p:cNvPr id="54279" name="Oval 6"/>
          <p:cNvSpPr>
            <a:spLocks noChangeArrowheads="1"/>
          </p:cNvSpPr>
          <p:nvPr/>
        </p:nvSpPr>
        <p:spPr bwMode="auto">
          <a:xfrm>
            <a:off x="3986743" y="4605338"/>
            <a:ext cx="9144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TW" sz="2000">
                <a:solidFill>
                  <a:srgbClr val="FFFF00"/>
                </a:solidFill>
                <a:latin typeface="Tahoma" pitchFamily="34" charset="0"/>
              </a:rPr>
              <a:t>10</a:t>
            </a:r>
          </a:p>
        </p:txBody>
      </p:sp>
      <p:sp>
        <p:nvSpPr>
          <p:cNvPr id="54280" name="Oval 7"/>
          <p:cNvSpPr>
            <a:spLocks noChangeArrowheads="1"/>
          </p:cNvSpPr>
          <p:nvPr/>
        </p:nvSpPr>
        <p:spPr bwMode="auto">
          <a:xfrm>
            <a:off x="5129743" y="4605338"/>
            <a:ext cx="609600" cy="381000"/>
          </a:xfrm>
          <a:prstGeom prst="ellipse">
            <a:avLst/>
          </a:prstGeom>
          <a:solidFill>
            <a:schemeClr val="accent1"/>
          </a:solidFill>
          <a:ln w="3810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lang="zh-TW" altLang="zh-TW" sz="2000">
              <a:solidFill>
                <a:schemeClr val="tx2"/>
              </a:solidFill>
              <a:latin typeface="Tahoma" pitchFamily="34" charset="0"/>
            </a:endParaRPr>
          </a:p>
        </p:txBody>
      </p:sp>
      <p:sp>
        <p:nvSpPr>
          <p:cNvPr id="54281" name="Rectangle 8"/>
          <p:cNvSpPr>
            <a:spLocks noChangeArrowheads="1"/>
          </p:cNvSpPr>
          <p:nvPr/>
        </p:nvSpPr>
        <p:spPr bwMode="auto">
          <a:xfrm>
            <a:off x="2081743" y="5214938"/>
            <a:ext cx="228600" cy="2286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4282" name="Rectangle 9"/>
          <p:cNvSpPr>
            <a:spLocks noChangeArrowheads="1"/>
          </p:cNvSpPr>
          <p:nvPr/>
        </p:nvSpPr>
        <p:spPr bwMode="auto">
          <a:xfrm>
            <a:off x="2615143" y="5214938"/>
            <a:ext cx="228600" cy="2286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4283" name="Rectangle 10"/>
          <p:cNvSpPr>
            <a:spLocks noChangeArrowheads="1"/>
          </p:cNvSpPr>
          <p:nvPr/>
        </p:nvSpPr>
        <p:spPr bwMode="auto">
          <a:xfrm>
            <a:off x="3377143" y="5214938"/>
            <a:ext cx="228600" cy="2286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4284" name="Rectangle 11"/>
          <p:cNvSpPr>
            <a:spLocks noChangeArrowheads="1"/>
          </p:cNvSpPr>
          <p:nvPr/>
        </p:nvSpPr>
        <p:spPr bwMode="auto">
          <a:xfrm>
            <a:off x="3986743" y="5214938"/>
            <a:ext cx="228600" cy="2286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4285" name="Rectangle 12"/>
          <p:cNvSpPr>
            <a:spLocks noChangeArrowheads="1"/>
          </p:cNvSpPr>
          <p:nvPr/>
        </p:nvSpPr>
        <p:spPr bwMode="auto">
          <a:xfrm>
            <a:off x="4672543" y="5214938"/>
            <a:ext cx="228600" cy="2286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4286" name="Rectangle 13"/>
          <p:cNvSpPr>
            <a:spLocks noChangeArrowheads="1"/>
          </p:cNvSpPr>
          <p:nvPr/>
        </p:nvSpPr>
        <p:spPr bwMode="auto">
          <a:xfrm>
            <a:off x="5329768" y="5214938"/>
            <a:ext cx="228600" cy="2286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cxnSp>
        <p:nvCxnSpPr>
          <p:cNvPr id="54287" name="AutoShape 14"/>
          <p:cNvCxnSpPr>
            <a:cxnSpLocks noChangeShapeType="1"/>
            <a:stCxn id="54281" idx="0"/>
            <a:endCxn id="54278" idx="3"/>
          </p:cNvCxnSpPr>
          <p:nvPr/>
        </p:nvCxnSpPr>
        <p:spPr bwMode="auto">
          <a:xfrm flipV="1">
            <a:off x="2196043" y="4940301"/>
            <a:ext cx="227012" cy="2651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4288" name="AutoShape 15"/>
          <p:cNvCxnSpPr>
            <a:cxnSpLocks noChangeShapeType="1"/>
            <a:stCxn id="54282" idx="0"/>
            <a:endCxn id="54278" idx="4"/>
          </p:cNvCxnSpPr>
          <p:nvPr/>
        </p:nvCxnSpPr>
        <p:spPr bwMode="auto">
          <a:xfrm flipV="1">
            <a:off x="2729443" y="4995863"/>
            <a:ext cx="152400" cy="2095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4289" name="AutoShape 16"/>
          <p:cNvCxnSpPr>
            <a:cxnSpLocks noChangeShapeType="1"/>
            <a:stCxn id="54283" idx="0"/>
            <a:endCxn id="54278" idx="5"/>
          </p:cNvCxnSpPr>
          <p:nvPr/>
        </p:nvCxnSpPr>
        <p:spPr bwMode="auto">
          <a:xfrm flipH="1" flipV="1">
            <a:off x="3340631" y="4940301"/>
            <a:ext cx="150813" cy="2651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4290" name="AutoShape 17"/>
          <p:cNvCxnSpPr>
            <a:cxnSpLocks noChangeShapeType="1"/>
            <a:stCxn id="54284" idx="0"/>
            <a:endCxn id="54279" idx="3"/>
          </p:cNvCxnSpPr>
          <p:nvPr/>
        </p:nvCxnSpPr>
        <p:spPr bwMode="auto">
          <a:xfrm flipV="1">
            <a:off x="4101043" y="4940301"/>
            <a:ext cx="19050" cy="2651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4291" name="AutoShape 18"/>
          <p:cNvCxnSpPr>
            <a:cxnSpLocks noChangeShapeType="1"/>
            <a:stCxn id="54285" idx="0"/>
            <a:endCxn id="54279" idx="5"/>
          </p:cNvCxnSpPr>
          <p:nvPr/>
        </p:nvCxnSpPr>
        <p:spPr bwMode="auto">
          <a:xfrm flipH="1" flipV="1">
            <a:off x="4767793" y="4940301"/>
            <a:ext cx="19050" cy="2651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4292" name="AutoShape 19"/>
          <p:cNvCxnSpPr>
            <a:cxnSpLocks noChangeShapeType="1"/>
            <a:stCxn id="54286" idx="0"/>
            <a:endCxn id="54280" idx="4"/>
          </p:cNvCxnSpPr>
          <p:nvPr/>
        </p:nvCxnSpPr>
        <p:spPr bwMode="auto">
          <a:xfrm flipH="1" flipV="1">
            <a:off x="5434544" y="5005389"/>
            <a:ext cx="9525" cy="2000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4293" name="AutoShape 20"/>
          <p:cNvCxnSpPr>
            <a:cxnSpLocks noChangeShapeType="1"/>
            <a:stCxn id="54278" idx="0"/>
            <a:endCxn id="54277" idx="3"/>
          </p:cNvCxnSpPr>
          <p:nvPr/>
        </p:nvCxnSpPr>
        <p:spPr bwMode="auto">
          <a:xfrm flipV="1">
            <a:off x="2881844" y="4178301"/>
            <a:ext cx="701675" cy="4175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4294" name="AutoShape 21"/>
          <p:cNvCxnSpPr>
            <a:cxnSpLocks noChangeShapeType="1"/>
            <a:stCxn id="54279" idx="0"/>
            <a:endCxn id="54277" idx="4"/>
          </p:cNvCxnSpPr>
          <p:nvPr/>
        </p:nvCxnSpPr>
        <p:spPr bwMode="auto">
          <a:xfrm flipH="1" flipV="1">
            <a:off x="4042305" y="4233863"/>
            <a:ext cx="401638" cy="3619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4295" name="AutoShape 22"/>
          <p:cNvCxnSpPr>
            <a:cxnSpLocks noChangeShapeType="1"/>
            <a:stCxn id="54280" idx="0"/>
            <a:endCxn id="54277" idx="5"/>
          </p:cNvCxnSpPr>
          <p:nvPr/>
        </p:nvCxnSpPr>
        <p:spPr bwMode="auto">
          <a:xfrm flipH="1" flipV="1">
            <a:off x="4501093" y="4178302"/>
            <a:ext cx="933450" cy="40798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54296" name="Rectangle 23"/>
          <p:cNvSpPr>
            <a:spLocks noChangeArrowheads="1"/>
          </p:cNvSpPr>
          <p:nvPr/>
        </p:nvSpPr>
        <p:spPr bwMode="auto">
          <a:xfrm>
            <a:off x="3232730" y="3614738"/>
            <a:ext cx="15388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1" hangingPunct="1"/>
            <a:r>
              <a:rPr lang="en-US" altLang="zh-TW" sz="2400" i="1"/>
              <a:t>u</a:t>
            </a:r>
            <a:endParaRPr lang="en-US" altLang="zh-TW" sz="2400">
              <a:latin typeface="Tahoma" pitchFamily="34" charset="0"/>
            </a:endParaRPr>
          </a:p>
        </p:txBody>
      </p:sp>
      <p:sp>
        <p:nvSpPr>
          <p:cNvPr id="54297" name="Rectangle 24"/>
          <p:cNvSpPr>
            <a:spLocks noChangeArrowheads="1"/>
          </p:cNvSpPr>
          <p:nvPr/>
        </p:nvSpPr>
        <p:spPr bwMode="auto">
          <a:xfrm>
            <a:off x="5586284" y="4300538"/>
            <a:ext cx="13625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1" hangingPunct="1"/>
            <a:r>
              <a:rPr lang="en-US" altLang="zh-TW" sz="2400" i="1">
                <a:solidFill>
                  <a:schemeClr val="tx2"/>
                </a:solidFill>
              </a:rPr>
              <a:t>v</a:t>
            </a:r>
            <a:endParaRPr lang="en-US" altLang="zh-TW" sz="2400">
              <a:solidFill>
                <a:schemeClr val="tx2"/>
              </a:solidFill>
              <a:latin typeface="Tahoma" pitchFamily="34" charset="0"/>
            </a:endParaRPr>
          </a:p>
        </p:txBody>
      </p:sp>
      <p:sp>
        <p:nvSpPr>
          <p:cNvPr id="54298" name="Rectangle 25"/>
          <p:cNvSpPr>
            <a:spLocks noChangeArrowheads="1"/>
          </p:cNvSpPr>
          <p:nvPr/>
        </p:nvSpPr>
        <p:spPr bwMode="auto">
          <a:xfrm>
            <a:off x="4620751" y="4300538"/>
            <a:ext cx="20518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1" hangingPunct="1"/>
            <a:r>
              <a:rPr lang="en-US" altLang="zh-TW" sz="2400" i="1"/>
              <a:t>w</a:t>
            </a:r>
            <a:endParaRPr lang="en-US" altLang="zh-TW" sz="2400">
              <a:latin typeface="Tahoma" pitchFamily="34" charset="0"/>
            </a:endParaRPr>
          </a:p>
        </p:txBody>
      </p:sp>
      <p:sp>
        <p:nvSpPr>
          <p:cNvPr id="2294810" name="AutoShape 26"/>
          <p:cNvSpPr>
            <a:spLocks noChangeArrowheads="1"/>
          </p:cNvSpPr>
          <p:nvPr/>
        </p:nvSpPr>
        <p:spPr bwMode="auto">
          <a:xfrm>
            <a:off x="5909205" y="4300539"/>
            <a:ext cx="838200" cy="314325"/>
          </a:xfrm>
          <a:prstGeom prst="rightArrow">
            <a:avLst>
              <a:gd name="adj1" fmla="val 50000"/>
              <a:gd name="adj2" fmla="val 66667"/>
            </a:avLst>
          </a:prstGeom>
          <a:noFill/>
          <a:ln w="1905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4300" name="Rectangle 27"/>
          <p:cNvSpPr>
            <a:spLocks noChangeArrowheads="1"/>
          </p:cNvSpPr>
          <p:nvPr/>
        </p:nvSpPr>
        <p:spPr bwMode="auto">
          <a:xfrm>
            <a:off x="2996143" y="5214938"/>
            <a:ext cx="228600" cy="2286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cxnSp>
        <p:nvCxnSpPr>
          <p:cNvPr id="54301" name="AutoShape 28"/>
          <p:cNvCxnSpPr>
            <a:cxnSpLocks noChangeShapeType="1"/>
            <a:stCxn id="54300" idx="0"/>
            <a:endCxn id="54278" idx="4"/>
          </p:cNvCxnSpPr>
          <p:nvPr/>
        </p:nvCxnSpPr>
        <p:spPr bwMode="auto">
          <a:xfrm flipH="1" flipV="1">
            <a:off x="2881843" y="4995863"/>
            <a:ext cx="228600" cy="2095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grpSp>
        <p:nvGrpSpPr>
          <p:cNvPr id="2" name="Group 29"/>
          <p:cNvGrpSpPr>
            <a:grpSpLocks/>
          </p:cNvGrpSpPr>
          <p:nvPr/>
        </p:nvGrpSpPr>
        <p:grpSpPr bwMode="auto">
          <a:xfrm>
            <a:off x="6729943" y="3614738"/>
            <a:ext cx="3505200" cy="1828800"/>
            <a:chOff x="3253" y="2640"/>
            <a:chExt cx="2208" cy="1152"/>
          </a:xfrm>
        </p:grpSpPr>
        <p:sp>
          <p:nvSpPr>
            <p:cNvPr id="54306" name="Oval 30"/>
            <p:cNvSpPr>
              <a:spLocks noChangeArrowheads="1"/>
            </p:cNvSpPr>
            <p:nvPr/>
          </p:nvSpPr>
          <p:spPr bwMode="auto">
            <a:xfrm>
              <a:off x="4069" y="2784"/>
              <a:ext cx="576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TW" sz="2000">
                  <a:solidFill>
                    <a:srgbClr val="FFFF00"/>
                  </a:solidFill>
                  <a:latin typeface="Tahoma" pitchFamily="34" charset="0"/>
                </a:rPr>
                <a:t>9</a:t>
              </a:r>
            </a:p>
          </p:txBody>
        </p:sp>
        <p:sp>
          <p:nvSpPr>
            <p:cNvPr id="54307" name="Oval 31"/>
            <p:cNvSpPr>
              <a:spLocks noChangeArrowheads="1"/>
            </p:cNvSpPr>
            <p:nvPr/>
          </p:nvSpPr>
          <p:spPr bwMode="auto">
            <a:xfrm>
              <a:off x="4573" y="3264"/>
              <a:ext cx="816" cy="240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TW" sz="2000">
                  <a:solidFill>
                    <a:srgbClr val="FFFF00"/>
                  </a:solidFill>
                  <a:latin typeface="Tahoma" pitchFamily="34" charset="0"/>
                </a:rPr>
                <a:t>10  14</a:t>
              </a:r>
            </a:p>
          </p:txBody>
        </p:sp>
        <p:sp>
          <p:nvSpPr>
            <p:cNvPr id="54308" name="Rectangle 32"/>
            <p:cNvSpPr>
              <a:spLocks noChangeArrowheads="1"/>
            </p:cNvSpPr>
            <p:nvPr/>
          </p:nvSpPr>
          <p:spPr bwMode="auto">
            <a:xfrm>
              <a:off x="4471" y="3648"/>
              <a:ext cx="144" cy="144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>
                <a:solidFill>
                  <a:srgbClr val="FFFF00"/>
                </a:solidFill>
              </a:endParaRPr>
            </a:p>
          </p:txBody>
        </p:sp>
        <p:sp>
          <p:nvSpPr>
            <p:cNvPr id="54309" name="Rectangle 33"/>
            <p:cNvSpPr>
              <a:spLocks noChangeArrowheads="1"/>
            </p:cNvSpPr>
            <p:nvPr/>
          </p:nvSpPr>
          <p:spPr bwMode="auto">
            <a:xfrm>
              <a:off x="4903" y="3648"/>
              <a:ext cx="144" cy="144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>
                <a:solidFill>
                  <a:srgbClr val="FFFF00"/>
                </a:solidFill>
              </a:endParaRPr>
            </a:p>
          </p:txBody>
        </p:sp>
        <p:sp>
          <p:nvSpPr>
            <p:cNvPr id="54310" name="Rectangle 34"/>
            <p:cNvSpPr>
              <a:spLocks noChangeArrowheads="1"/>
            </p:cNvSpPr>
            <p:nvPr/>
          </p:nvSpPr>
          <p:spPr bwMode="auto">
            <a:xfrm>
              <a:off x="5317" y="3648"/>
              <a:ext cx="144" cy="144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>
                <a:solidFill>
                  <a:srgbClr val="FFFF00"/>
                </a:solidFill>
              </a:endParaRPr>
            </a:p>
          </p:txBody>
        </p:sp>
        <p:cxnSp>
          <p:nvCxnSpPr>
            <p:cNvPr id="54311" name="AutoShape 35"/>
            <p:cNvCxnSpPr>
              <a:cxnSpLocks noChangeShapeType="1"/>
              <a:stCxn id="54308" idx="0"/>
              <a:endCxn id="54307" idx="3"/>
            </p:cNvCxnSpPr>
            <p:nvPr/>
          </p:nvCxnSpPr>
          <p:spPr bwMode="auto">
            <a:xfrm flipV="1">
              <a:off x="4543" y="3481"/>
              <a:ext cx="149" cy="16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4312" name="AutoShape 36"/>
            <p:cNvCxnSpPr>
              <a:cxnSpLocks noChangeShapeType="1"/>
              <a:stCxn id="54309" idx="0"/>
              <a:endCxn id="54307" idx="4"/>
            </p:cNvCxnSpPr>
            <p:nvPr/>
          </p:nvCxnSpPr>
          <p:spPr bwMode="auto">
            <a:xfrm flipV="1">
              <a:off x="4975" y="3516"/>
              <a:ext cx="6" cy="12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4313" name="AutoShape 37"/>
            <p:cNvCxnSpPr>
              <a:cxnSpLocks noChangeShapeType="1"/>
              <a:stCxn id="54310" idx="0"/>
              <a:endCxn id="54307" idx="5"/>
            </p:cNvCxnSpPr>
            <p:nvPr/>
          </p:nvCxnSpPr>
          <p:spPr bwMode="auto">
            <a:xfrm flipH="1" flipV="1">
              <a:off x="5270" y="3481"/>
              <a:ext cx="119" cy="16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4314" name="AutoShape 38"/>
            <p:cNvCxnSpPr>
              <a:cxnSpLocks noChangeShapeType="1"/>
              <a:stCxn id="54318" idx="0"/>
              <a:endCxn id="54306" idx="3"/>
            </p:cNvCxnSpPr>
            <p:nvPr/>
          </p:nvCxnSpPr>
          <p:spPr bwMode="auto">
            <a:xfrm flipV="1">
              <a:off x="3757" y="2995"/>
              <a:ext cx="396" cy="26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4315" name="AutoShape 39"/>
            <p:cNvCxnSpPr>
              <a:cxnSpLocks noChangeShapeType="1"/>
              <a:stCxn id="54307" idx="0"/>
              <a:endCxn id="54306" idx="5"/>
            </p:cNvCxnSpPr>
            <p:nvPr/>
          </p:nvCxnSpPr>
          <p:spPr bwMode="auto">
            <a:xfrm flipH="1" flipV="1">
              <a:off x="4561" y="2995"/>
              <a:ext cx="420" cy="25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54316" name="Rectangle 40"/>
            <p:cNvSpPr>
              <a:spLocks noChangeArrowheads="1"/>
            </p:cNvSpPr>
            <p:nvPr/>
          </p:nvSpPr>
          <p:spPr bwMode="auto">
            <a:xfrm>
              <a:off x="3978" y="2640"/>
              <a:ext cx="9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1" hangingPunct="1"/>
              <a:r>
                <a:rPr lang="en-US" altLang="zh-TW" sz="2400" i="1" dirty="0"/>
                <a:t>u</a:t>
              </a:r>
              <a:endParaRPr lang="en-US" altLang="zh-TW" sz="2400" dirty="0">
                <a:latin typeface="Tahoma" pitchFamily="34" charset="0"/>
              </a:endParaRPr>
            </a:p>
          </p:txBody>
        </p:sp>
        <p:sp>
          <p:nvSpPr>
            <p:cNvPr id="54317" name="Rectangle 41"/>
            <p:cNvSpPr>
              <a:spLocks noChangeArrowheads="1"/>
            </p:cNvSpPr>
            <p:nvPr/>
          </p:nvSpPr>
          <p:spPr bwMode="auto">
            <a:xfrm>
              <a:off x="5286" y="3072"/>
              <a:ext cx="12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1" hangingPunct="1"/>
              <a:r>
                <a:rPr lang="en-US" altLang="zh-TW" sz="2400" i="1" dirty="0"/>
                <a:t>v</a:t>
              </a:r>
              <a:r>
                <a:rPr lang="en-US" altLang="zh-TW" sz="2400" i="1" dirty="0">
                  <a:solidFill>
                    <a:srgbClr val="FFFF00"/>
                  </a:solidFill>
                </a:rPr>
                <a:t>'</a:t>
              </a:r>
            </a:p>
          </p:txBody>
        </p:sp>
        <p:sp>
          <p:nvSpPr>
            <p:cNvPr id="54318" name="Oval 42"/>
            <p:cNvSpPr>
              <a:spLocks noChangeArrowheads="1"/>
            </p:cNvSpPr>
            <p:nvPr/>
          </p:nvSpPr>
          <p:spPr bwMode="auto">
            <a:xfrm>
              <a:off x="3349" y="3264"/>
              <a:ext cx="816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TW" sz="2000">
                  <a:solidFill>
                    <a:srgbClr val="FFFF00"/>
                  </a:solidFill>
                  <a:latin typeface="Tahoma" pitchFamily="34" charset="0"/>
                </a:rPr>
                <a:t>2  5  7</a:t>
              </a:r>
            </a:p>
          </p:txBody>
        </p:sp>
        <p:sp>
          <p:nvSpPr>
            <p:cNvPr id="54319" name="Rectangle 43"/>
            <p:cNvSpPr>
              <a:spLocks noChangeArrowheads="1"/>
            </p:cNvSpPr>
            <p:nvPr/>
          </p:nvSpPr>
          <p:spPr bwMode="auto">
            <a:xfrm>
              <a:off x="3253" y="3648"/>
              <a:ext cx="144" cy="144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>
                <a:solidFill>
                  <a:srgbClr val="FFFF00"/>
                </a:solidFill>
              </a:endParaRPr>
            </a:p>
          </p:txBody>
        </p:sp>
        <p:sp>
          <p:nvSpPr>
            <p:cNvPr id="54320" name="Rectangle 44"/>
            <p:cNvSpPr>
              <a:spLocks noChangeArrowheads="1"/>
            </p:cNvSpPr>
            <p:nvPr/>
          </p:nvSpPr>
          <p:spPr bwMode="auto">
            <a:xfrm>
              <a:off x="3589" y="3648"/>
              <a:ext cx="144" cy="144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>
                <a:solidFill>
                  <a:srgbClr val="FFFF00"/>
                </a:solidFill>
              </a:endParaRPr>
            </a:p>
          </p:txBody>
        </p:sp>
        <p:sp>
          <p:nvSpPr>
            <p:cNvPr id="54321" name="Rectangle 45"/>
            <p:cNvSpPr>
              <a:spLocks noChangeArrowheads="1"/>
            </p:cNvSpPr>
            <p:nvPr/>
          </p:nvSpPr>
          <p:spPr bwMode="auto">
            <a:xfrm>
              <a:off x="4069" y="3648"/>
              <a:ext cx="144" cy="144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>
                <a:solidFill>
                  <a:srgbClr val="FFFF00"/>
                </a:solidFill>
              </a:endParaRPr>
            </a:p>
          </p:txBody>
        </p:sp>
        <p:cxnSp>
          <p:nvCxnSpPr>
            <p:cNvPr id="54322" name="AutoShape 46"/>
            <p:cNvCxnSpPr>
              <a:cxnSpLocks noChangeShapeType="1"/>
              <a:stCxn id="54319" idx="0"/>
              <a:endCxn id="54318" idx="3"/>
            </p:cNvCxnSpPr>
            <p:nvPr/>
          </p:nvCxnSpPr>
          <p:spPr bwMode="auto">
            <a:xfrm flipV="1">
              <a:off x="3325" y="3475"/>
              <a:ext cx="143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4323" name="AutoShape 47"/>
            <p:cNvCxnSpPr>
              <a:cxnSpLocks noChangeShapeType="1"/>
              <a:stCxn id="54320" idx="0"/>
              <a:endCxn id="54318" idx="4"/>
            </p:cNvCxnSpPr>
            <p:nvPr/>
          </p:nvCxnSpPr>
          <p:spPr bwMode="auto">
            <a:xfrm flipV="1">
              <a:off x="3661" y="3510"/>
              <a:ext cx="96" cy="13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4324" name="AutoShape 48"/>
            <p:cNvCxnSpPr>
              <a:cxnSpLocks noChangeShapeType="1"/>
              <a:stCxn id="54321" idx="0"/>
              <a:endCxn id="54318" idx="5"/>
            </p:cNvCxnSpPr>
            <p:nvPr/>
          </p:nvCxnSpPr>
          <p:spPr bwMode="auto">
            <a:xfrm flipH="1" flipV="1">
              <a:off x="4046" y="3475"/>
              <a:ext cx="95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54325" name="Rectangle 49"/>
            <p:cNvSpPr>
              <a:spLocks noChangeArrowheads="1"/>
            </p:cNvSpPr>
            <p:nvPr/>
          </p:nvSpPr>
          <p:spPr bwMode="auto">
            <a:xfrm>
              <a:off x="3829" y="3648"/>
              <a:ext cx="144" cy="144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>
                <a:solidFill>
                  <a:srgbClr val="FFFF00"/>
                </a:solidFill>
              </a:endParaRPr>
            </a:p>
          </p:txBody>
        </p:sp>
        <p:cxnSp>
          <p:nvCxnSpPr>
            <p:cNvPr id="54326" name="AutoShape 50"/>
            <p:cNvCxnSpPr>
              <a:cxnSpLocks noChangeShapeType="1"/>
              <a:stCxn id="54325" idx="0"/>
              <a:endCxn id="54318" idx="4"/>
            </p:cNvCxnSpPr>
            <p:nvPr/>
          </p:nvCxnSpPr>
          <p:spPr bwMode="auto">
            <a:xfrm flipH="1" flipV="1">
              <a:off x="3757" y="3510"/>
              <a:ext cx="144" cy="13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</p:grpSp>
      <p:sp>
        <p:nvSpPr>
          <p:cNvPr id="2294835" name="Oval 51"/>
          <p:cNvSpPr>
            <a:spLocks noChangeArrowheads="1"/>
          </p:cNvSpPr>
          <p:nvPr/>
        </p:nvSpPr>
        <p:spPr bwMode="auto">
          <a:xfrm>
            <a:off x="4004205" y="3843338"/>
            <a:ext cx="381000" cy="4572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294836" name="Oval 52"/>
          <p:cNvSpPr>
            <a:spLocks noChangeArrowheads="1"/>
          </p:cNvSpPr>
          <p:nvPr/>
        </p:nvSpPr>
        <p:spPr bwMode="auto">
          <a:xfrm>
            <a:off x="3699405" y="4452938"/>
            <a:ext cx="2286000" cy="685800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9178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294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294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294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94810" grpId="0" animBg="1"/>
      <p:bldP spid="2294835" grpId="0" animBg="1"/>
      <p:bldP spid="2294836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ea typeface="新細明體" pitchFamily="18" charset="-120"/>
              </a:rPr>
              <a:t>Transfer for Underflow</a:t>
            </a:r>
          </a:p>
        </p:txBody>
      </p:sp>
      <p:sp>
        <p:nvSpPr>
          <p:cNvPr id="5530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chemeClr val="tx2"/>
                </a:solidFill>
                <a:ea typeface="新細明體" pitchFamily="18" charset="-120"/>
              </a:rPr>
              <a:t>Case 2:</a:t>
            </a:r>
            <a:r>
              <a:rPr lang="en-US" altLang="zh-TW" dirty="0" smtClean="0">
                <a:ea typeface="新細明體" pitchFamily="18" charset="-120"/>
              </a:rPr>
              <a:t> an adjacent sibling </a:t>
            </a:r>
            <a:r>
              <a:rPr lang="en-US" altLang="zh-TW" b="1" i="1" dirty="0" smtClean="0">
                <a:ea typeface="新細明體" pitchFamily="18" charset="-120"/>
              </a:rPr>
              <a:t>w</a:t>
            </a:r>
            <a:r>
              <a:rPr lang="en-US" altLang="zh-TW" dirty="0" smtClean="0">
                <a:ea typeface="新細明體" pitchFamily="18" charset="-120"/>
              </a:rPr>
              <a:t> of </a:t>
            </a:r>
            <a:r>
              <a:rPr lang="en-US" altLang="zh-TW" b="1" i="1" dirty="0" smtClean="0">
                <a:ea typeface="新細明體" pitchFamily="18" charset="-120"/>
              </a:rPr>
              <a:t>v</a:t>
            </a:r>
            <a:r>
              <a:rPr lang="en-US" altLang="zh-TW" dirty="0" smtClean="0">
                <a:ea typeface="新細明體" pitchFamily="18" charset="-120"/>
              </a:rPr>
              <a:t> is a 3-node or a 4-node</a:t>
            </a:r>
          </a:p>
          <a:p>
            <a:pPr lvl="1"/>
            <a:r>
              <a:rPr lang="en-US" altLang="zh-TW" dirty="0" smtClean="0">
                <a:solidFill>
                  <a:schemeClr val="tx2"/>
                </a:solidFill>
                <a:ea typeface="新細明體" pitchFamily="18" charset="-120"/>
              </a:rPr>
              <a:t>Transfer operation: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zh-TW" dirty="0" smtClean="0">
                <a:ea typeface="新細明體" pitchFamily="18" charset="-120"/>
              </a:rPr>
              <a:t>		1. </a:t>
            </a:r>
            <a:r>
              <a:rPr lang="en-US" altLang="zh-TW" dirty="0">
                <a:ea typeface="新細明體" pitchFamily="18" charset="-120"/>
              </a:rPr>
              <a:t>move a child of </a:t>
            </a:r>
            <a:r>
              <a:rPr lang="en-US" altLang="zh-TW" b="1" i="1" dirty="0">
                <a:ea typeface="新細明體" pitchFamily="18" charset="-120"/>
              </a:rPr>
              <a:t>w</a:t>
            </a:r>
            <a:r>
              <a:rPr lang="en-US" altLang="zh-TW" dirty="0">
                <a:ea typeface="新細明體" pitchFamily="18" charset="-120"/>
              </a:rPr>
              <a:t> to </a:t>
            </a:r>
            <a:r>
              <a:rPr lang="en-US" altLang="zh-TW" b="1" i="1" dirty="0">
                <a:ea typeface="新細明體" pitchFamily="18" charset="-120"/>
              </a:rPr>
              <a:t>v</a:t>
            </a:r>
            <a:r>
              <a:rPr lang="en-US" altLang="zh-TW" dirty="0">
                <a:ea typeface="新細明體" pitchFamily="18" charset="-120"/>
              </a:rPr>
              <a:t> 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zh-TW" dirty="0">
                <a:ea typeface="新細明體" pitchFamily="18" charset="-120"/>
              </a:rPr>
              <a:t>		2.  move an item from </a:t>
            </a:r>
            <a:r>
              <a:rPr lang="en-US" altLang="zh-TW" b="1" i="1" dirty="0">
                <a:ea typeface="新細明體" pitchFamily="18" charset="-120"/>
              </a:rPr>
              <a:t>u</a:t>
            </a:r>
            <a:r>
              <a:rPr lang="en-US" altLang="zh-TW" dirty="0">
                <a:ea typeface="新細明體" pitchFamily="18" charset="-120"/>
              </a:rPr>
              <a:t> to </a:t>
            </a:r>
            <a:r>
              <a:rPr lang="en-US" altLang="zh-TW" b="1" i="1" dirty="0">
                <a:ea typeface="新細明體" pitchFamily="18" charset="-120"/>
              </a:rPr>
              <a:t>v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zh-TW" b="1" i="1" dirty="0">
                <a:ea typeface="新細明體" pitchFamily="18" charset="-120"/>
              </a:rPr>
              <a:t>		</a:t>
            </a:r>
            <a:r>
              <a:rPr lang="en-US" altLang="zh-TW" dirty="0">
                <a:ea typeface="新細明體" pitchFamily="18" charset="-120"/>
              </a:rPr>
              <a:t>3.  move an item from </a:t>
            </a:r>
            <a:r>
              <a:rPr lang="en-US" altLang="zh-TW" b="1" i="1" dirty="0">
                <a:ea typeface="新細明體" pitchFamily="18" charset="-120"/>
              </a:rPr>
              <a:t>w</a:t>
            </a:r>
            <a:r>
              <a:rPr lang="en-US" altLang="zh-TW" dirty="0">
                <a:ea typeface="新細明體" pitchFamily="18" charset="-120"/>
              </a:rPr>
              <a:t> to </a:t>
            </a:r>
            <a:r>
              <a:rPr lang="en-US" altLang="zh-TW" b="1" i="1" dirty="0">
                <a:ea typeface="新細明體" pitchFamily="18" charset="-120"/>
              </a:rPr>
              <a:t>u</a:t>
            </a:r>
            <a:endParaRPr lang="en-US" altLang="zh-TW" dirty="0">
              <a:ea typeface="新細明體" pitchFamily="18" charset="-120"/>
            </a:endParaRPr>
          </a:p>
          <a:p>
            <a:pPr lvl="1"/>
            <a:r>
              <a:rPr lang="en-US" altLang="zh-TW" dirty="0" smtClean="0">
                <a:ea typeface="新細明體" pitchFamily="18" charset="-120"/>
              </a:rPr>
              <a:t>After a transfer, no underflow occurs</a:t>
            </a:r>
          </a:p>
          <a:p>
            <a:endParaRPr lang="en-US" altLang="zh-TW" dirty="0" smtClean="0"/>
          </a:p>
        </p:txBody>
      </p:sp>
      <p:sp>
        <p:nvSpPr>
          <p:cNvPr id="55298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BC72B4B-9A9A-488B-9460-615AD58604BF}" type="slidenum">
              <a:rPr lang="en-US" altLang="zh-TW" smtClean="0">
                <a:latin typeface="Arial" charset="0"/>
              </a:rPr>
              <a:pPr/>
              <a:t>41</a:t>
            </a:fld>
            <a:endParaRPr lang="en-US" altLang="zh-TW" smtClean="0">
              <a:latin typeface="Arial" charset="0"/>
            </a:endParaRPr>
          </a:p>
        </p:txBody>
      </p:sp>
      <p:sp>
        <p:nvSpPr>
          <p:cNvPr id="55301" name="Rectangle 4"/>
          <p:cNvSpPr>
            <a:spLocks noChangeArrowheads="1"/>
          </p:cNvSpPr>
          <p:nvPr/>
        </p:nvSpPr>
        <p:spPr bwMode="auto">
          <a:xfrm>
            <a:off x="3359036" y="3866240"/>
            <a:ext cx="15388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1" hangingPunct="1"/>
            <a:r>
              <a:rPr lang="en-US" altLang="zh-TW" sz="2400" i="1"/>
              <a:t>u</a:t>
            </a:r>
            <a:endParaRPr lang="en-US" altLang="zh-TW" sz="2400">
              <a:latin typeface="Tahoma" pitchFamily="34" charset="0"/>
            </a:endParaRPr>
          </a:p>
        </p:txBody>
      </p:sp>
      <p:grpSp>
        <p:nvGrpSpPr>
          <p:cNvPr id="55302" name="Group 5"/>
          <p:cNvGrpSpPr>
            <a:grpSpLocks/>
          </p:cNvGrpSpPr>
          <p:nvPr/>
        </p:nvGrpSpPr>
        <p:grpSpPr bwMode="auto">
          <a:xfrm>
            <a:off x="2074334" y="4100118"/>
            <a:ext cx="3276600" cy="1585913"/>
            <a:chOff x="432" y="3081"/>
            <a:chExt cx="2064" cy="999"/>
          </a:xfrm>
        </p:grpSpPr>
        <p:sp>
          <p:nvSpPr>
            <p:cNvPr id="55334" name="Oval 6"/>
            <p:cNvSpPr>
              <a:spLocks noChangeArrowheads="1"/>
            </p:cNvSpPr>
            <p:nvPr/>
          </p:nvSpPr>
          <p:spPr bwMode="auto">
            <a:xfrm>
              <a:off x="1233" y="3081"/>
              <a:ext cx="624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TW" sz="2000">
                  <a:solidFill>
                    <a:srgbClr val="FFFF00"/>
                  </a:solidFill>
                  <a:latin typeface="Tahoma" pitchFamily="34" charset="0"/>
                </a:rPr>
                <a:t>4  9</a:t>
              </a:r>
            </a:p>
          </p:txBody>
        </p:sp>
        <p:sp>
          <p:nvSpPr>
            <p:cNvPr id="55335" name="Oval 7"/>
            <p:cNvSpPr>
              <a:spLocks noChangeArrowheads="1"/>
            </p:cNvSpPr>
            <p:nvPr/>
          </p:nvSpPr>
          <p:spPr bwMode="auto">
            <a:xfrm>
              <a:off x="1344" y="3552"/>
              <a:ext cx="576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TW" sz="2000">
                  <a:solidFill>
                    <a:srgbClr val="FFFF00"/>
                  </a:solidFill>
                  <a:latin typeface="Tahoma" pitchFamily="34" charset="0"/>
                </a:rPr>
                <a:t>6  8</a:t>
              </a:r>
            </a:p>
          </p:txBody>
        </p:sp>
        <p:sp>
          <p:nvSpPr>
            <p:cNvPr id="55336" name="Oval 8"/>
            <p:cNvSpPr>
              <a:spLocks noChangeArrowheads="1"/>
            </p:cNvSpPr>
            <p:nvPr/>
          </p:nvSpPr>
          <p:spPr bwMode="auto">
            <a:xfrm>
              <a:off x="432" y="3552"/>
              <a:ext cx="576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TW" sz="2000">
                  <a:solidFill>
                    <a:srgbClr val="FFFF00"/>
                  </a:solidFill>
                  <a:latin typeface="Tahoma" pitchFamily="34" charset="0"/>
                </a:rPr>
                <a:t>2</a:t>
              </a:r>
            </a:p>
          </p:txBody>
        </p:sp>
        <p:sp>
          <p:nvSpPr>
            <p:cNvPr id="55337" name="Oval 9"/>
            <p:cNvSpPr>
              <a:spLocks noChangeArrowheads="1"/>
            </p:cNvSpPr>
            <p:nvPr/>
          </p:nvSpPr>
          <p:spPr bwMode="auto">
            <a:xfrm>
              <a:off x="2112" y="3552"/>
              <a:ext cx="384" cy="240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zh-TW" altLang="zh-TW" sz="2000">
                <a:solidFill>
                  <a:srgbClr val="FFFF00"/>
                </a:solidFill>
                <a:latin typeface="Tahoma" pitchFamily="34" charset="0"/>
              </a:endParaRPr>
            </a:p>
          </p:txBody>
        </p:sp>
        <p:sp>
          <p:nvSpPr>
            <p:cNvPr id="55338" name="Rectangle 10"/>
            <p:cNvSpPr>
              <a:spLocks noChangeArrowheads="1"/>
            </p:cNvSpPr>
            <p:nvPr/>
          </p:nvSpPr>
          <p:spPr bwMode="auto">
            <a:xfrm>
              <a:off x="1200" y="3936"/>
              <a:ext cx="144" cy="144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5339" name="Rectangle 11"/>
            <p:cNvSpPr>
              <a:spLocks noChangeArrowheads="1"/>
            </p:cNvSpPr>
            <p:nvPr/>
          </p:nvSpPr>
          <p:spPr bwMode="auto">
            <a:xfrm>
              <a:off x="1536" y="3936"/>
              <a:ext cx="144" cy="144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5340" name="Rectangle 12"/>
            <p:cNvSpPr>
              <a:spLocks noChangeArrowheads="1"/>
            </p:cNvSpPr>
            <p:nvPr/>
          </p:nvSpPr>
          <p:spPr bwMode="auto">
            <a:xfrm>
              <a:off x="1824" y="3936"/>
              <a:ext cx="144" cy="144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5341" name="Rectangle 13"/>
            <p:cNvSpPr>
              <a:spLocks noChangeArrowheads="1"/>
            </p:cNvSpPr>
            <p:nvPr/>
          </p:nvSpPr>
          <p:spPr bwMode="auto">
            <a:xfrm>
              <a:off x="432" y="3936"/>
              <a:ext cx="144" cy="144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5342" name="Rectangle 14"/>
            <p:cNvSpPr>
              <a:spLocks noChangeArrowheads="1"/>
            </p:cNvSpPr>
            <p:nvPr/>
          </p:nvSpPr>
          <p:spPr bwMode="auto">
            <a:xfrm>
              <a:off x="864" y="3936"/>
              <a:ext cx="144" cy="144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5343" name="Rectangle 15"/>
            <p:cNvSpPr>
              <a:spLocks noChangeArrowheads="1"/>
            </p:cNvSpPr>
            <p:nvPr/>
          </p:nvSpPr>
          <p:spPr bwMode="auto">
            <a:xfrm>
              <a:off x="2238" y="3936"/>
              <a:ext cx="144" cy="144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cxnSp>
          <p:nvCxnSpPr>
            <p:cNvPr id="55344" name="AutoShape 16"/>
            <p:cNvCxnSpPr>
              <a:cxnSpLocks noChangeShapeType="1"/>
              <a:stCxn id="55338" idx="0"/>
              <a:endCxn id="55335" idx="3"/>
            </p:cNvCxnSpPr>
            <p:nvPr/>
          </p:nvCxnSpPr>
          <p:spPr bwMode="auto">
            <a:xfrm flipV="1">
              <a:off x="1272" y="3763"/>
              <a:ext cx="156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5345" name="AutoShape 17"/>
            <p:cNvCxnSpPr>
              <a:cxnSpLocks noChangeShapeType="1"/>
              <a:stCxn id="55339" idx="0"/>
              <a:endCxn id="55335" idx="4"/>
            </p:cNvCxnSpPr>
            <p:nvPr/>
          </p:nvCxnSpPr>
          <p:spPr bwMode="auto">
            <a:xfrm flipV="1">
              <a:off x="1608" y="3798"/>
              <a:ext cx="24" cy="13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5346" name="AutoShape 18"/>
            <p:cNvCxnSpPr>
              <a:cxnSpLocks noChangeShapeType="1"/>
              <a:stCxn id="55340" idx="0"/>
              <a:endCxn id="55335" idx="5"/>
            </p:cNvCxnSpPr>
            <p:nvPr/>
          </p:nvCxnSpPr>
          <p:spPr bwMode="auto">
            <a:xfrm flipH="1" flipV="1">
              <a:off x="1836" y="3763"/>
              <a:ext cx="60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5347" name="AutoShape 19"/>
            <p:cNvCxnSpPr>
              <a:cxnSpLocks noChangeShapeType="1"/>
              <a:stCxn id="55341" idx="0"/>
              <a:endCxn id="55336" idx="3"/>
            </p:cNvCxnSpPr>
            <p:nvPr/>
          </p:nvCxnSpPr>
          <p:spPr bwMode="auto">
            <a:xfrm flipV="1">
              <a:off x="504" y="3763"/>
              <a:ext cx="12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5348" name="AutoShape 20"/>
            <p:cNvCxnSpPr>
              <a:cxnSpLocks noChangeShapeType="1"/>
              <a:stCxn id="55342" idx="0"/>
              <a:endCxn id="55336" idx="5"/>
            </p:cNvCxnSpPr>
            <p:nvPr/>
          </p:nvCxnSpPr>
          <p:spPr bwMode="auto">
            <a:xfrm flipH="1" flipV="1">
              <a:off x="924" y="3763"/>
              <a:ext cx="12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5349" name="AutoShape 21"/>
            <p:cNvCxnSpPr>
              <a:cxnSpLocks noChangeShapeType="1"/>
              <a:stCxn id="55343" idx="0"/>
              <a:endCxn id="55337" idx="4"/>
            </p:cNvCxnSpPr>
            <p:nvPr/>
          </p:nvCxnSpPr>
          <p:spPr bwMode="auto">
            <a:xfrm flipH="1" flipV="1">
              <a:off x="2304" y="3804"/>
              <a:ext cx="6" cy="12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5350" name="AutoShape 22"/>
            <p:cNvCxnSpPr>
              <a:cxnSpLocks noChangeShapeType="1"/>
              <a:stCxn id="55335" idx="0"/>
              <a:endCxn id="55334" idx="4"/>
            </p:cNvCxnSpPr>
            <p:nvPr/>
          </p:nvCxnSpPr>
          <p:spPr bwMode="auto">
            <a:xfrm flipH="1" flipV="1">
              <a:off x="1545" y="3321"/>
              <a:ext cx="87" cy="23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5351" name="AutoShape 23"/>
            <p:cNvCxnSpPr>
              <a:cxnSpLocks noChangeShapeType="1"/>
              <a:stCxn id="55336" idx="0"/>
              <a:endCxn id="55334" idx="3"/>
            </p:cNvCxnSpPr>
            <p:nvPr/>
          </p:nvCxnSpPr>
          <p:spPr bwMode="auto">
            <a:xfrm flipV="1">
              <a:off x="720" y="3286"/>
              <a:ext cx="604" cy="26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5352" name="AutoShape 24"/>
            <p:cNvCxnSpPr>
              <a:cxnSpLocks noChangeShapeType="1"/>
              <a:stCxn id="55337" idx="0"/>
              <a:endCxn id="55334" idx="5"/>
            </p:cNvCxnSpPr>
            <p:nvPr/>
          </p:nvCxnSpPr>
          <p:spPr bwMode="auto">
            <a:xfrm flipH="1" flipV="1">
              <a:off x="1766" y="3286"/>
              <a:ext cx="538" cy="26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55353" name="Rectangle 25"/>
            <p:cNvSpPr>
              <a:spLocks noChangeArrowheads="1"/>
            </p:cNvSpPr>
            <p:nvPr/>
          </p:nvSpPr>
          <p:spPr bwMode="auto">
            <a:xfrm>
              <a:off x="2400" y="3360"/>
              <a:ext cx="8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1" hangingPunct="1"/>
              <a:r>
                <a:rPr lang="en-US" altLang="zh-TW" sz="2400" i="1">
                  <a:solidFill>
                    <a:schemeClr val="tx2"/>
                  </a:solidFill>
                </a:rPr>
                <a:t>v</a:t>
              </a:r>
              <a:endParaRPr lang="en-US" altLang="zh-TW" sz="2400">
                <a:solidFill>
                  <a:schemeClr val="tx2"/>
                </a:solidFill>
                <a:latin typeface="Tahoma" pitchFamily="34" charset="0"/>
              </a:endParaRPr>
            </a:p>
          </p:txBody>
        </p:sp>
        <p:sp>
          <p:nvSpPr>
            <p:cNvPr id="55354" name="Rectangle 26"/>
            <p:cNvSpPr>
              <a:spLocks noChangeArrowheads="1"/>
            </p:cNvSpPr>
            <p:nvPr/>
          </p:nvSpPr>
          <p:spPr bwMode="auto">
            <a:xfrm>
              <a:off x="1775" y="3360"/>
              <a:ext cx="129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1" hangingPunct="1"/>
              <a:r>
                <a:rPr lang="en-US" altLang="zh-TW" sz="2400" i="1"/>
                <a:t>w</a:t>
              </a:r>
              <a:endParaRPr lang="en-US" altLang="zh-TW" sz="2400">
                <a:latin typeface="Tahoma" pitchFamily="34" charset="0"/>
              </a:endParaRPr>
            </a:p>
          </p:txBody>
        </p:sp>
      </p:grpSp>
      <p:sp>
        <p:nvSpPr>
          <p:cNvPr id="2295835" name="AutoShape 27"/>
          <p:cNvSpPr>
            <a:spLocks noChangeArrowheads="1"/>
          </p:cNvSpPr>
          <p:nvPr/>
        </p:nvSpPr>
        <p:spPr bwMode="auto">
          <a:xfrm>
            <a:off x="5579535" y="4543030"/>
            <a:ext cx="633413" cy="314325"/>
          </a:xfrm>
          <a:prstGeom prst="rightArrow">
            <a:avLst>
              <a:gd name="adj1" fmla="val 50000"/>
              <a:gd name="adj2" fmla="val 50379"/>
            </a:avLst>
          </a:prstGeom>
          <a:noFill/>
          <a:ln w="1905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295836" name="Oval 28"/>
          <p:cNvSpPr>
            <a:spLocks noChangeArrowheads="1"/>
          </p:cNvSpPr>
          <p:nvPr/>
        </p:nvSpPr>
        <p:spPr bwMode="auto">
          <a:xfrm>
            <a:off x="7713134" y="4085829"/>
            <a:ext cx="9906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TW" sz="2000">
                <a:solidFill>
                  <a:srgbClr val="FFFF00"/>
                </a:solidFill>
                <a:latin typeface="Tahoma" pitchFamily="34" charset="0"/>
              </a:rPr>
              <a:t>4  8</a:t>
            </a:r>
          </a:p>
        </p:txBody>
      </p:sp>
      <p:sp>
        <p:nvSpPr>
          <p:cNvPr id="2295837" name="Oval 29"/>
          <p:cNvSpPr>
            <a:spLocks noChangeArrowheads="1"/>
          </p:cNvSpPr>
          <p:nvPr/>
        </p:nvSpPr>
        <p:spPr bwMode="auto">
          <a:xfrm>
            <a:off x="7865534" y="4847829"/>
            <a:ext cx="6858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TW" sz="2000" dirty="0">
                <a:solidFill>
                  <a:srgbClr val="FFFF00"/>
                </a:solidFill>
                <a:latin typeface="Tahoma" pitchFamily="34" charset="0"/>
              </a:rPr>
              <a:t>6</a:t>
            </a:r>
          </a:p>
        </p:txBody>
      </p:sp>
      <p:sp>
        <p:nvSpPr>
          <p:cNvPr id="2295838" name="Oval 30"/>
          <p:cNvSpPr>
            <a:spLocks noChangeArrowheads="1"/>
          </p:cNvSpPr>
          <p:nvPr/>
        </p:nvSpPr>
        <p:spPr bwMode="auto">
          <a:xfrm>
            <a:off x="6417734" y="4847829"/>
            <a:ext cx="9144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TW" sz="2000" dirty="0">
                <a:solidFill>
                  <a:srgbClr val="FFFF00"/>
                </a:solidFill>
                <a:latin typeface="Tahoma" pitchFamily="34" charset="0"/>
              </a:rPr>
              <a:t>2</a:t>
            </a:r>
          </a:p>
        </p:txBody>
      </p:sp>
      <p:sp>
        <p:nvSpPr>
          <p:cNvPr id="2295839" name="Oval 31"/>
          <p:cNvSpPr>
            <a:spLocks noChangeArrowheads="1"/>
          </p:cNvSpPr>
          <p:nvPr/>
        </p:nvSpPr>
        <p:spPr bwMode="auto">
          <a:xfrm>
            <a:off x="9237134" y="4847829"/>
            <a:ext cx="609600" cy="3810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TW" sz="2000">
                <a:solidFill>
                  <a:srgbClr val="FFFF00"/>
                </a:solidFill>
                <a:latin typeface="Tahoma" pitchFamily="34" charset="0"/>
              </a:rPr>
              <a:t>9</a:t>
            </a:r>
          </a:p>
        </p:txBody>
      </p:sp>
      <p:sp>
        <p:nvSpPr>
          <p:cNvPr id="2295840" name="Rectangle 32"/>
          <p:cNvSpPr>
            <a:spLocks noChangeArrowheads="1"/>
          </p:cNvSpPr>
          <p:nvPr/>
        </p:nvSpPr>
        <p:spPr bwMode="auto">
          <a:xfrm>
            <a:off x="7789334" y="5457429"/>
            <a:ext cx="228600" cy="2286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295841" name="Rectangle 33"/>
          <p:cNvSpPr>
            <a:spLocks noChangeArrowheads="1"/>
          </p:cNvSpPr>
          <p:nvPr/>
        </p:nvSpPr>
        <p:spPr bwMode="auto">
          <a:xfrm>
            <a:off x="8398934" y="5457429"/>
            <a:ext cx="228600" cy="2286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295842" name="Rectangle 34"/>
          <p:cNvSpPr>
            <a:spLocks noChangeArrowheads="1"/>
          </p:cNvSpPr>
          <p:nvPr/>
        </p:nvSpPr>
        <p:spPr bwMode="auto">
          <a:xfrm>
            <a:off x="9084734" y="5457429"/>
            <a:ext cx="228600" cy="2286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295843" name="Rectangle 35"/>
          <p:cNvSpPr>
            <a:spLocks noChangeArrowheads="1"/>
          </p:cNvSpPr>
          <p:nvPr/>
        </p:nvSpPr>
        <p:spPr bwMode="auto">
          <a:xfrm>
            <a:off x="6417734" y="5457429"/>
            <a:ext cx="228600" cy="2286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295844" name="Rectangle 36"/>
          <p:cNvSpPr>
            <a:spLocks noChangeArrowheads="1"/>
          </p:cNvSpPr>
          <p:nvPr/>
        </p:nvSpPr>
        <p:spPr bwMode="auto">
          <a:xfrm>
            <a:off x="7103534" y="5457429"/>
            <a:ext cx="228600" cy="2286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295845" name="Rectangle 37"/>
          <p:cNvSpPr>
            <a:spLocks noChangeArrowheads="1"/>
          </p:cNvSpPr>
          <p:nvPr/>
        </p:nvSpPr>
        <p:spPr bwMode="auto">
          <a:xfrm>
            <a:off x="9770534" y="5457429"/>
            <a:ext cx="228600" cy="2286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cxnSp>
        <p:nvCxnSpPr>
          <p:cNvPr id="2295846" name="AutoShape 38"/>
          <p:cNvCxnSpPr>
            <a:cxnSpLocks noChangeShapeType="1"/>
            <a:stCxn id="2295840" idx="0"/>
            <a:endCxn id="2295837" idx="3"/>
          </p:cNvCxnSpPr>
          <p:nvPr/>
        </p:nvCxnSpPr>
        <p:spPr bwMode="auto">
          <a:xfrm flipV="1">
            <a:off x="7903635" y="5182792"/>
            <a:ext cx="61913" cy="2651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295847" name="AutoShape 39"/>
          <p:cNvCxnSpPr>
            <a:cxnSpLocks noChangeShapeType="1"/>
            <a:stCxn id="2295841" idx="0"/>
            <a:endCxn id="2295837" idx="5"/>
          </p:cNvCxnSpPr>
          <p:nvPr/>
        </p:nvCxnSpPr>
        <p:spPr bwMode="auto">
          <a:xfrm flipH="1" flipV="1">
            <a:off x="8451322" y="5182792"/>
            <a:ext cx="61912" cy="2651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295848" name="AutoShape 40"/>
          <p:cNvCxnSpPr>
            <a:cxnSpLocks noChangeShapeType="1"/>
            <a:stCxn id="2295842" idx="0"/>
            <a:endCxn id="2295839" idx="3"/>
          </p:cNvCxnSpPr>
          <p:nvPr/>
        </p:nvCxnSpPr>
        <p:spPr bwMode="auto">
          <a:xfrm flipV="1">
            <a:off x="9199034" y="5192318"/>
            <a:ext cx="127000" cy="25558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295849" name="AutoShape 41"/>
          <p:cNvCxnSpPr>
            <a:cxnSpLocks noChangeShapeType="1"/>
            <a:stCxn id="2295843" idx="0"/>
            <a:endCxn id="2295838" idx="3"/>
          </p:cNvCxnSpPr>
          <p:nvPr/>
        </p:nvCxnSpPr>
        <p:spPr bwMode="auto">
          <a:xfrm flipV="1">
            <a:off x="6532034" y="5182792"/>
            <a:ext cx="19050" cy="2651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295850" name="AutoShape 42"/>
          <p:cNvCxnSpPr>
            <a:cxnSpLocks noChangeShapeType="1"/>
            <a:stCxn id="2295844" idx="0"/>
            <a:endCxn id="2295838" idx="5"/>
          </p:cNvCxnSpPr>
          <p:nvPr/>
        </p:nvCxnSpPr>
        <p:spPr bwMode="auto">
          <a:xfrm flipH="1" flipV="1">
            <a:off x="7198784" y="5182792"/>
            <a:ext cx="19050" cy="2651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295851" name="AutoShape 43"/>
          <p:cNvCxnSpPr>
            <a:cxnSpLocks noChangeShapeType="1"/>
            <a:stCxn id="2295845" idx="0"/>
            <a:endCxn id="2295839" idx="5"/>
          </p:cNvCxnSpPr>
          <p:nvPr/>
        </p:nvCxnSpPr>
        <p:spPr bwMode="auto">
          <a:xfrm flipH="1" flipV="1">
            <a:off x="9757834" y="5192318"/>
            <a:ext cx="127000" cy="25558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295852" name="AutoShape 44"/>
          <p:cNvCxnSpPr>
            <a:cxnSpLocks noChangeShapeType="1"/>
            <a:stCxn id="2295837" idx="0"/>
            <a:endCxn id="2295836" idx="4"/>
          </p:cNvCxnSpPr>
          <p:nvPr/>
        </p:nvCxnSpPr>
        <p:spPr bwMode="auto">
          <a:xfrm flipV="1">
            <a:off x="8208434" y="4476354"/>
            <a:ext cx="0" cy="3619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295853" name="AutoShape 45"/>
          <p:cNvCxnSpPr>
            <a:cxnSpLocks noChangeShapeType="1"/>
            <a:stCxn id="2295838" idx="0"/>
            <a:endCxn id="2295836" idx="3"/>
          </p:cNvCxnSpPr>
          <p:nvPr/>
        </p:nvCxnSpPr>
        <p:spPr bwMode="auto">
          <a:xfrm flipV="1">
            <a:off x="6874935" y="4420792"/>
            <a:ext cx="982663" cy="4175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295854" name="AutoShape 46"/>
          <p:cNvCxnSpPr>
            <a:cxnSpLocks noChangeShapeType="1"/>
            <a:stCxn id="2295839" idx="0"/>
            <a:endCxn id="2295836" idx="5"/>
          </p:cNvCxnSpPr>
          <p:nvPr/>
        </p:nvCxnSpPr>
        <p:spPr bwMode="auto">
          <a:xfrm flipH="1" flipV="1">
            <a:off x="8559272" y="4420793"/>
            <a:ext cx="982662" cy="40798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2295855" name="Rectangle 47"/>
          <p:cNvSpPr>
            <a:spLocks noChangeArrowheads="1"/>
          </p:cNvSpPr>
          <p:nvPr/>
        </p:nvSpPr>
        <p:spPr bwMode="auto">
          <a:xfrm>
            <a:off x="7682545" y="3833695"/>
            <a:ext cx="15388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1" hangingPunct="1"/>
            <a:r>
              <a:rPr lang="en-US" altLang="zh-TW" sz="2400" i="1" dirty="0"/>
              <a:t>u</a:t>
            </a:r>
            <a:endParaRPr lang="en-US" altLang="zh-TW" sz="2400" dirty="0">
              <a:latin typeface="Tahoma" pitchFamily="34" charset="0"/>
            </a:endParaRPr>
          </a:p>
        </p:txBody>
      </p:sp>
      <p:sp>
        <p:nvSpPr>
          <p:cNvPr id="2295856" name="Rectangle 48"/>
          <p:cNvSpPr>
            <a:spLocks noChangeArrowheads="1"/>
          </p:cNvSpPr>
          <p:nvPr/>
        </p:nvSpPr>
        <p:spPr bwMode="auto">
          <a:xfrm>
            <a:off x="9618134" y="4543029"/>
            <a:ext cx="2286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eaLnBrk="1" hangingPunct="1"/>
            <a:r>
              <a:rPr lang="en-US" altLang="zh-TW" sz="2400" i="1">
                <a:solidFill>
                  <a:schemeClr val="tx2"/>
                </a:solidFill>
              </a:rPr>
              <a:t>v</a:t>
            </a:r>
            <a:endParaRPr lang="en-US" altLang="zh-TW" sz="2400">
              <a:solidFill>
                <a:schemeClr val="tx2"/>
              </a:solidFill>
              <a:latin typeface="Tahoma" pitchFamily="34" charset="0"/>
            </a:endParaRPr>
          </a:p>
        </p:txBody>
      </p:sp>
      <p:sp>
        <p:nvSpPr>
          <p:cNvPr id="2295857" name="Rectangle 49"/>
          <p:cNvSpPr>
            <a:spLocks noChangeArrowheads="1"/>
          </p:cNvSpPr>
          <p:nvPr/>
        </p:nvSpPr>
        <p:spPr bwMode="auto">
          <a:xfrm>
            <a:off x="8398934" y="4543029"/>
            <a:ext cx="279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eaLnBrk="1" hangingPunct="1"/>
            <a:r>
              <a:rPr lang="en-US" altLang="zh-TW" sz="2400" i="1"/>
              <a:t>w</a:t>
            </a:r>
            <a:endParaRPr lang="en-US" altLang="zh-TW" sz="2400">
              <a:latin typeface="Tahoma" pitchFamily="34" charset="0"/>
            </a:endParaRPr>
          </a:p>
        </p:txBody>
      </p:sp>
      <p:sp>
        <p:nvSpPr>
          <p:cNvPr id="2295858" name="Oval 50"/>
          <p:cNvSpPr>
            <a:spLocks noChangeArrowheads="1"/>
          </p:cNvSpPr>
          <p:nvPr/>
        </p:nvSpPr>
        <p:spPr bwMode="auto">
          <a:xfrm>
            <a:off x="3522134" y="4847829"/>
            <a:ext cx="914400" cy="3810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295859" name="Rectangle 51"/>
          <p:cNvSpPr>
            <a:spLocks noChangeArrowheads="1"/>
          </p:cNvSpPr>
          <p:nvPr/>
        </p:nvSpPr>
        <p:spPr bwMode="auto">
          <a:xfrm>
            <a:off x="3979334" y="4847829"/>
            <a:ext cx="304800" cy="3810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295860" name="Rectangle 52"/>
          <p:cNvSpPr>
            <a:spLocks noChangeArrowheads="1"/>
          </p:cNvSpPr>
          <p:nvPr/>
        </p:nvSpPr>
        <p:spPr bwMode="auto">
          <a:xfrm>
            <a:off x="3826934" y="4085829"/>
            <a:ext cx="304800" cy="3810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295861" name="Rectangle 53"/>
          <p:cNvSpPr>
            <a:spLocks noChangeArrowheads="1"/>
          </p:cNvSpPr>
          <p:nvPr/>
        </p:nvSpPr>
        <p:spPr bwMode="auto">
          <a:xfrm>
            <a:off x="4284134" y="5457429"/>
            <a:ext cx="228600" cy="2286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295862" name="Line 54"/>
          <p:cNvSpPr>
            <a:spLocks noChangeShapeType="1"/>
          </p:cNvSpPr>
          <p:nvPr/>
        </p:nvSpPr>
        <p:spPr bwMode="auto">
          <a:xfrm>
            <a:off x="4588934" y="5609829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295863" name="Line 55"/>
          <p:cNvSpPr>
            <a:spLocks noChangeShapeType="1"/>
          </p:cNvSpPr>
          <p:nvPr/>
        </p:nvSpPr>
        <p:spPr bwMode="auto">
          <a:xfrm>
            <a:off x="4131734" y="4314429"/>
            <a:ext cx="914400" cy="457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295864" name="Line 56"/>
          <p:cNvSpPr>
            <a:spLocks noChangeShapeType="1"/>
          </p:cNvSpPr>
          <p:nvPr/>
        </p:nvSpPr>
        <p:spPr bwMode="auto">
          <a:xfrm flipH="1" flipV="1">
            <a:off x="3979334" y="4466829"/>
            <a:ext cx="15240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076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5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295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1" dur="500"/>
                                        <p:tgtEl>
                                          <p:spTgt spid="22958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95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5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295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5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295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5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295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5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2295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5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2295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5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2295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5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2295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5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500"/>
                                        <p:tgtEl>
                                          <p:spTgt spid="2295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5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3" dur="500"/>
                                        <p:tgtEl>
                                          <p:spTgt spid="2295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5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6" dur="500"/>
                                        <p:tgtEl>
                                          <p:spTgt spid="2295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5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9" dur="500"/>
                                        <p:tgtEl>
                                          <p:spTgt spid="2295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5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2295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5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5" dur="500"/>
                                        <p:tgtEl>
                                          <p:spTgt spid="2295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5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8" dur="500"/>
                                        <p:tgtEl>
                                          <p:spTgt spid="2295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5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1" dur="500"/>
                                        <p:tgtEl>
                                          <p:spTgt spid="2295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4" dur="500"/>
                                        <p:tgtEl>
                                          <p:spTgt spid="2295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7" dur="500"/>
                                        <p:tgtEl>
                                          <p:spTgt spid="2295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0" dur="500"/>
                                        <p:tgtEl>
                                          <p:spTgt spid="2295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5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3" dur="500"/>
                                        <p:tgtEl>
                                          <p:spTgt spid="2295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5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6" dur="500"/>
                                        <p:tgtEl>
                                          <p:spTgt spid="2295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5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9" dur="500"/>
                                        <p:tgtEl>
                                          <p:spTgt spid="2295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5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2" dur="500"/>
                                        <p:tgtEl>
                                          <p:spTgt spid="2295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5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5" dur="500"/>
                                        <p:tgtEl>
                                          <p:spTgt spid="2295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5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8" dur="500"/>
                                        <p:tgtEl>
                                          <p:spTgt spid="2295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5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1" dur="500"/>
                                        <p:tgtEl>
                                          <p:spTgt spid="2295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5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4" dur="500"/>
                                        <p:tgtEl>
                                          <p:spTgt spid="2295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5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7" dur="500"/>
                                        <p:tgtEl>
                                          <p:spTgt spid="2295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5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0" dur="500"/>
                                        <p:tgtEl>
                                          <p:spTgt spid="2295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5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3" dur="500"/>
                                        <p:tgtEl>
                                          <p:spTgt spid="2295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95835" grpId="0" animBg="1"/>
      <p:bldP spid="2295836" grpId="0" animBg="1"/>
      <p:bldP spid="2295837" grpId="0" animBg="1"/>
      <p:bldP spid="2295838" grpId="0" animBg="1"/>
      <p:bldP spid="2295839" grpId="0" animBg="1"/>
      <p:bldP spid="2295840" grpId="0" animBg="1"/>
      <p:bldP spid="2295841" grpId="0" animBg="1"/>
      <p:bldP spid="2295842" grpId="0" animBg="1"/>
      <p:bldP spid="2295843" grpId="0" animBg="1"/>
      <p:bldP spid="2295844" grpId="0" animBg="1"/>
      <p:bldP spid="2295845" grpId="0" animBg="1"/>
      <p:bldP spid="2295855" grpId="0"/>
      <p:bldP spid="2295856" grpId="0"/>
      <p:bldP spid="2295857" grpId="0"/>
      <p:bldP spid="2295858" grpId="0" animBg="1"/>
      <p:bldP spid="2295858" grpId="1" animBg="1"/>
      <p:bldP spid="2295859" grpId="0" animBg="1"/>
      <p:bldP spid="2295860" grpId="0" animBg="1"/>
      <p:bldP spid="2295861" grpId="0" animBg="1"/>
      <p:bldP spid="2295862" grpId="0" animBg="1"/>
      <p:bldP spid="2295863" grpId="0" animBg="1"/>
      <p:bldP spid="2295864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ea typeface="新細明體" pitchFamily="18" charset="-120"/>
              </a:rPr>
              <a:t>Analysis of Removal</a:t>
            </a:r>
          </a:p>
        </p:txBody>
      </p:sp>
      <p:sp>
        <p:nvSpPr>
          <p:cNvPr id="22968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>
                <a:ea typeface="新細明體" pitchFamily="18" charset="-120"/>
              </a:rPr>
              <a:t>Let </a:t>
            </a:r>
            <a:r>
              <a:rPr lang="en-US" altLang="zh-TW" b="1" i="1">
                <a:ea typeface="新細明體" pitchFamily="18" charset="-120"/>
              </a:rPr>
              <a:t>T</a:t>
            </a:r>
            <a:r>
              <a:rPr lang="en-US" altLang="zh-TW">
                <a:ea typeface="新細明體" pitchFamily="18" charset="-120"/>
              </a:rPr>
              <a:t> be a (2,4) tree with </a:t>
            </a:r>
            <a:r>
              <a:rPr lang="en-US" altLang="zh-TW" b="1" i="1">
                <a:ea typeface="新細明體" pitchFamily="18" charset="-120"/>
              </a:rPr>
              <a:t>n</a:t>
            </a:r>
            <a:r>
              <a:rPr lang="en-US" altLang="zh-TW">
                <a:ea typeface="新細明體" pitchFamily="18" charset="-120"/>
              </a:rPr>
              <a:t> items</a:t>
            </a:r>
          </a:p>
          <a:p>
            <a:pPr lvl="1">
              <a:lnSpc>
                <a:spcPct val="90000"/>
              </a:lnSpc>
            </a:pPr>
            <a:r>
              <a:rPr lang="en-US" altLang="zh-TW">
                <a:ea typeface="新細明體" pitchFamily="18" charset="-120"/>
              </a:rPr>
              <a:t>Tree </a:t>
            </a:r>
            <a:r>
              <a:rPr lang="en-US" altLang="zh-TW" b="1" i="1">
                <a:ea typeface="新細明體" pitchFamily="18" charset="-120"/>
              </a:rPr>
              <a:t>T</a:t>
            </a:r>
            <a:r>
              <a:rPr lang="en-US" altLang="zh-TW">
                <a:ea typeface="新細明體" pitchFamily="18" charset="-120"/>
              </a:rPr>
              <a:t> has</a:t>
            </a:r>
            <a:r>
              <a:rPr lang="en-US" altLang="zh-TW" b="1" i="1">
                <a:ea typeface="新細明體" pitchFamily="18" charset="-120"/>
              </a:rPr>
              <a:t> O</a:t>
            </a:r>
            <a:r>
              <a:rPr lang="en-US" altLang="zh-TW">
                <a:ea typeface="新細明體" pitchFamily="18" charset="-120"/>
              </a:rPr>
              <a:t>(log </a:t>
            </a:r>
            <a:r>
              <a:rPr lang="en-US" altLang="zh-TW" b="1" i="1">
                <a:ea typeface="新細明體" pitchFamily="18" charset="-120"/>
              </a:rPr>
              <a:t>n</a:t>
            </a:r>
            <a:r>
              <a:rPr lang="en-US" altLang="zh-TW">
                <a:ea typeface="新細明體" pitchFamily="18" charset="-120"/>
              </a:rPr>
              <a:t>) height</a:t>
            </a:r>
            <a:r>
              <a:rPr lang="en-US" altLang="zh-TW" b="1" i="1">
                <a:ea typeface="新細明體" pitchFamily="18" charset="-120"/>
              </a:rPr>
              <a:t> </a:t>
            </a:r>
            <a:endParaRPr lang="en-US" altLang="zh-TW">
              <a:ea typeface="新細明體" pitchFamily="18" charset="-120"/>
            </a:endParaRPr>
          </a:p>
          <a:p>
            <a:pPr>
              <a:lnSpc>
                <a:spcPct val="90000"/>
              </a:lnSpc>
            </a:pPr>
            <a:r>
              <a:rPr lang="en-US" altLang="zh-TW">
                <a:ea typeface="新細明體" pitchFamily="18" charset="-120"/>
              </a:rPr>
              <a:t>In a deletion operation</a:t>
            </a:r>
          </a:p>
          <a:p>
            <a:pPr lvl="1">
              <a:lnSpc>
                <a:spcPct val="90000"/>
              </a:lnSpc>
            </a:pPr>
            <a:r>
              <a:rPr lang="en-US" altLang="zh-TW">
                <a:ea typeface="新細明體" pitchFamily="18" charset="-120"/>
              </a:rPr>
              <a:t>We visit </a:t>
            </a:r>
            <a:r>
              <a:rPr lang="en-US" altLang="zh-TW" b="1" i="1">
                <a:ea typeface="新細明體" pitchFamily="18" charset="-120"/>
              </a:rPr>
              <a:t>O</a:t>
            </a:r>
            <a:r>
              <a:rPr lang="en-US" altLang="zh-TW">
                <a:ea typeface="新細明體" pitchFamily="18" charset="-120"/>
              </a:rPr>
              <a:t>(log </a:t>
            </a:r>
            <a:r>
              <a:rPr lang="en-US" altLang="zh-TW" b="1" i="1">
                <a:ea typeface="新細明體" pitchFamily="18" charset="-120"/>
              </a:rPr>
              <a:t>n</a:t>
            </a:r>
            <a:r>
              <a:rPr lang="en-US" altLang="zh-TW">
                <a:ea typeface="新細明體" pitchFamily="18" charset="-120"/>
              </a:rPr>
              <a:t>) nodes to locate the node from which to delete the entry</a:t>
            </a:r>
          </a:p>
          <a:p>
            <a:pPr lvl="1">
              <a:lnSpc>
                <a:spcPct val="90000"/>
              </a:lnSpc>
            </a:pPr>
            <a:r>
              <a:rPr lang="en-US" altLang="zh-TW">
                <a:ea typeface="新細明體" pitchFamily="18" charset="-120"/>
              </a:rPr>
              <a:t>We handle an underflow with a series of </a:t>
            </a:r>
            <a:r>
              <a:rPr lang="en-US" altLang="zh-TW" b="1" i="1">
                <a:ea typeface="新細明體" pitchFamily="18" charset="-120"/>
              </a:rPr>
              <a:t>O</a:t>
            </a:r>
            <a:r>
              <a:rPr lang="en-US" altLang="zh-TW">
                <a:ea typeface="新細明體" pitchFamily="18" charset="-120"/>
              </a:rPr>
              <a:t>(log </a:t>
            </a:r>
            <a:r>
              <a:rPr lang="en-US" altLang="zh-TW" b="1" i="1">
                <a:ea typeface="新細明體" pitchFamily="18" charset="-120"/>
              </a:rPr>
              <a:t>n</a:t>
            </a:r>
            <a:r>
              <a:rPr lang="en-US" altLang="zh-TW">
                <a:ea typeface="新細明體" pitchFamily="18" charset="-120"/>
              </a:rPr>
              <a:t>) fusions, followed by at most one transfer</a:t>
            </a:r>
          </a:p>
          <a:p>
            <a:pPr lvl="1">
              <a:lnSpc>
                <a:spcPct val="90000"/>
              </a:lnSpc>
            </a:pPr>
            <a:r>
              <a:rPr lang="en-US" altLang="zh-TW">
                <a:ea typeface="新細明體" pitchFamily="18" charset="-120"/>
              </a:rPr>
              <a:t> Each fusion and transfer takes </a:t>
            </a:r>
            <a:r>
              <a:rPr lang="en-US" altLang="zh-TW" b="1" i="1">
                <a:ea typeface="新細明體" pitchFamily="18" charset="-120"/>
              </a:rPr>
              <a:t>O</a:t>
            </a:r>
            <a:r>
              <a:rPr lang="en-US" altLang="zh-TW">
                <a:ea typeface="新細明體" pitchFamily="18" charset="-120"/>
              </a:rPr>
              <a:t>(1) time</a:t>
            </a:r>
          </a:p>
          <a:p>
            <a:pPr>
              <a:lnSpc>
                <a:spcPct val="90000"/>
              </a:lnSpc>
            </a:pPr>
            <a:r>
              <a:rPr lang="en-US" altLang="zh-TW">
                <a:ea typeface="新細明體" pitchFamily="18" charset="-120"/>
              </a:rPr>
              <a:t>Thus, deleting an item from a (2,4) tree takes </a:t>
            </a:r>
            <a:r>
              <a:rPr lang="en-US" altLang="zh-TW" b="1" i="1">
                <a:ea typeface="新細明體" pitchFamily="18" charset="-120"/>
              </a:rPr>
              <a:t>O</a:t>
            </a:r>
            <a:r>
              <a:rPr lang="en-US" altLang="zh-TW">
                <a:ea typeface="新細明體" pitchFamily="18" charset="-120"/>
              </a:rPr>
              <a:t>(log </a:t>
            </a:r>
            <a:r>
              <a:rPr lang="en-US" altLang="zh-TW" b="1" i="1">
                <a:ea typeface="新細明體" pitchFamily="18" charset="-120"/>
              </a:rPr>
              <a:t>n</a:t>
            </a:r>
            <a:r>
              <a:rPr lang="en-US" altLang="zh-TW">
                <a:ea typeface="新細明體" pitchFamily="18" charset="-120"/>
              </a:rPr>
              <a:t>) time</a:t>
            </a:r>
            <a:endParaRPr lang="en-US" altLang="zh-TW" smtClean="0">
              <a:ea typeface="新細明體" pitchFamily="18" charset="-120"/>
            </a:endParaRPr>
          </a:p>
        </p:txBody>
      </p:sp>
      <p:sp>
        <p:nvSpPr>
          <p:cNvPr id="56322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FDDF757-A327-4429-99BB-3C5C8832A7B1}" type="slidenum">
              <a:rPr lang="en-US" altLang="zh-TW" smtClean="0">
                <a:latin typeface="Arial" charset="0"/>
              </a:rPr>
              <a:pPr/>
              <a:t>42</a:t>
            </a:fld>
            <a:endParaRPr lang="en-US" altLang="zh-TW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7491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6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296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6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296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6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2296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6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2296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68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22968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68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22968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68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22968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96835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A262879-3E0C-4111-98D0-E484AAA876F4}" type="slidenum">
              <a:rPr lang="en-US" altLang="zh-TW" smtClean="0">
                <a:latin typeface="Arial" charset="0"/>
              </a:rPr>
              <a:pPr/>
              <a:t>43</a:t>
            </a:fld>
            <a:endParaRPr lang="en-US" altLang="zh-TW" smtClean="0">
              <a:latin typeface="Arial" charset="0"/>
            </a:endParaRPr>
          </a:p>
        </p:txBody>
      </p:sp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ea typeface="新細明體" pitchFamily="18" charset="-120"/>
              </a:rPr>
              <a:t>Implementing a Dictionary</a:t>
            </a:r>
          </a:p>
        </p:txBody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13466" y="1775355"/>
            <a:ext cx="7772400" cy="609600"/>
          </a:xfrm>
        </p:spPr>
        <p:txBody>
          <a:bodyPr/>
          <a:lstStyle/>
          <a:p>
            <a:r>
              <a:rPr lang="en-US" altLang="zh-TW" sz="2400" dirty="0">
                <a:ea typeface="新細明體" pitchFamily="18" charset="-120"/>
              </a:rPr>
              <a:t>Comparison of efficient dictionary implementations</a:t>
            </a:r>
          </a:p>
        </p:txBody>
      </p:sp>
      <p:graphicFrame>
        <p:nvGraphicFramePr>
          <p:cNvPr id="2298021" name="Group 1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0365031"/>
              </p:ext>
            </p:extLst>
          </p:nvPr>
        </p:nvGraphicFramePr>
        <p:xfrm>
          <a:off x="2209800" y="2362200"/>
          <a:ext cx="8077200" cy="3771202"/>
        </p:xfrm>
        <a:graphic>
          <a:graphicData uri="http://schemas.openxmlformats.org/drawingml/2006/table">
            <a:tbl>
              <a:tblPr/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19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66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4D6D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Search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4D6D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Insert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4D6D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Delete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4D6D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Notes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4D6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7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Hash Table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0D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  <a:br>
                        <a:rPr kumimoji="1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</a:b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expected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0D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  <a:br>
                        <a:rPr kumimoji="1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</a:b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expected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0D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  <a:br>
                        <a:rPr kumimoji="1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</a:b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expected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0D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 no ordered dictionary </a:t>
                      </a:r>
                      <a:b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</a:b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    methods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 simple to implement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0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Skip List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log </a:t>
                      </a:r>
                      <a:r>
                        <a:rPr kumimoji="1" lang="en-US" altLang="zh-TW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n</a:t>
                      </a:r>
                      <a:br>
                        <a:rPr kumimoji="1" lang="en-US" altLang="zh-TW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</a:b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high prob.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log </a:t>
                      </a:r>
                      <a:r>
                        <a:rPr kumimoji="1" lang="en-US" altLang="zh-TW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n</a:t>
                      </a:r>
                      <a:br>
                        <a:rPr kumimoji="1" lang="en-US" altLang="zh-TW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</a:b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high prob.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log </a:t>
                      </a:r>
                      <a:r>
                        <a:rPr kumimoji="1" lang="en-US" altLang="zh-TW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n</a:t>
                      </a:r>
                      <a:br>
                        <a:rPr kumimoji="1" lang="en-US" altLang="zh-TW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</a:b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high prob.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 randomized insertion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 simple to implement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92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(2,4) Tree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log </a:t>
                      </a: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n</a:t>
                      </a:r>
                      <a:b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</a:b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worst-case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log </a:t>
                      </a: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n</a:t>
                      </a:r>
                      <a:b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</a:b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worst-case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log </a:t>
                      </a: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n</a:t>
                      </a:r>
                      <a:b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</a:b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worst-case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 complex to implement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1807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投影片編號版面配置區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D0184F3-7D72-4977-972E-16889115ED90}" type="slidenum">
              <a:rPr lang="en-US" altLang="zh-TW" smtClean="0">
                <a:latin typeface="Arial" charset="0"/>
              </a:rPr>
              <a:pPr/>
              <a:t>44</a:t>
            </a:fld>
            <a:endParaRPr lang="en-US" altLang="zh-TW" smtClean="0">
              <a:latin typeface="Arial" charset="0"/>
            </a:endParaRPr>
          </a:p>
        </p:txBody>
      </p:sp>
      <p:sp>
        <p:nvSpPr>
          <p:cNvPr id="58371" name="Line 2"/>
          <p:cNvSpPr>
            <a:spLocks noChangeShapeType="1"/>
          </p:cNvSpPr>
          <p:nvPr/>
        </p:nvSpPr>
        <p:spPr bwMode="auto">
          <a:xfrm flipH="1">
            <a:off x="7467600" y="3962400"/>
            <a:ext cx="1219200" cy="1219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8372" name="Line 3"/>
          <p:cNvSpPr>
            <a:spLocks noChangeShapeType="1"/>
          </p:cNvSpPr>
          <p:nvPr/>
        </p:nvSpPr>
        <p:spPr bwMode="auto">
          <a:xfrm>
            <a:off x="8686800" y="3962400"/>
            <a:ext cx="838200" cy="1219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8373" name="Line 4"/>
          <p:cNvSpPr>
            <a:spLocks noChangeShapeType="1"/>
          </p:cNvSpPr>
          <p:nvPr/>
        </p:nvSpPr>
        <p:spPr bwMode="auto">
          <a:xfrm flipH="1">
            <a:off x="3352800" y="2286000"/>
            <a:ext cx="2590800" cy="1219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8374" name="Line 5"/>
          <p:cNvSpPr>
            <a:spLocks noChangeShapeType="1"/>
          </p:cNvSpPr>
          <p:nvPr/>
        </p:nvSpPr>
        <p:spPr bwMode="auto">
          <a:xfrm>
            <a:off x="5943600" y="2286000"/>
            <a:ext cx="0" cy="1219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8375" name="Line 6"/>
          <p:cNvSpPr>
            <a:spLocks noChangeShapeType="1"/>
          </p:cNvSpPr>
          <p:nvPr/>
        </p:nvSpPr>
        <p:spPr bwMode="auto">
          <a:xfrm>
            <a:off x="5943600" y="2286000"/>
            <a:ext cx="2743200" cy="1219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8376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Contents </a:t>
            </a:r>
          </a:p>
        </p:txBody>
      </p:sp>
      <p:sp>
        <p:nvSpPr>
          <p:cNvPr id="58377" name="AutoShape 8"/>
          <p:cNvSpPr>
            <a:spLocks noChangeArrowheads="1"/>
          </p:cNvSpPr>
          <p:nvPr/>
        </p:nvSpPr>
        <p:spPr bwMode="auto">
          <a:xfrm>
            <a:off x="4876800" y="1828800"/>
            <a:ext cx="2209800" cy="83820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2800">
                <a:solidFill>
                  <a:srgbClr val="0000FF"/>
                </a:solidFill>
              </a:rPr>
              <a:t>Binary Search </a:t>
            </a:r>
          </a:p>
          <a:p>
            <a:pPr algn="ctr"/>
            <a:r>
              <a:rPr lang="en-US" altLang="zh-TW" sz="2800">
                <a:solidFill>
                  <a:srgbClr val="0000FF"/>
                </a:solidFill>
              </a:rPr>
              <a:t>Trees</a:t>
            </a:r>
          </a:p>
        </p:txBody>
      </p:sp>
      <p:sp>
        <p:nvSpPr>
          <p:cNvPr id="58378" name="AutoShape 9"/>
          <p:cNvSpPr>
            <a:spLocks noChangeArrowheads="1"/>
          </p:cNvSpPr>
          <p:nvPr/>
        </p:nvSpPr>
        <p:spPr bwMode="auto">
          <a:xfrm>
            <a:off x="2362200" y="3505200"/>
            <a:ext cx="1905000" cy="83820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2800">
                <a:solidFill>
                  <a:srgbClr val="0000FF"/>
                </a:solidFill>
              </a:rPr>
              <a:t>AVL Trees</a:t>
            </a:r>
          </a:p>
        </p:txBody>
      </p:sp>
      <p:sp>
        <p:nvSpPr>
          <p:cNvPr id="58379" name="AutoShape 10"/>
          <p:cNvSpPr>
            <a:spLocks noChangeArrowheads="1"/>
          </p:cNvSpPr>
          <p:nvPr/>
        </p:nvSpPr>
        <p:spPr bwMode="auto">
          <a:xfrm>
            <a:off x="6400800" y="5181600"/>
            <a:ext cx="1905000" cy="8382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2800">
                <a:solidFill>
                  <a:srgbClr val="0000FF"/>
                </a:solidFill>
              </a:rPr>
              <a:t>Red-Black </a:t>
            </a:r>
          </a:p>
          <a:p>
            <a:pPr algn="ctr"/>
            <a:r>
              <a:rPr lang="en-US" altLang="zh-TW" sz="2800">
                <a:solidFill>
                  <a:srgbClr val="0000FF"/>
                </a:solidFill>
              </a:rPr>
              <a:t>Trees</a:t>
            </a:r>
          </a:p>
        </p:txBody>
      </p:sp>
      <p:sp>
        <p:nvSpPr>
          <p:cNvPr id="58380" name="AutoShape 11"/>
          <p:cNvSpPr>
            <a:spLocks noChangeArrowheads="1"/>
          </p:cNvSpPr>
          <p:nvPr/>
        </p:nvSpPr>
        <p:spPr bwMode="auto">
          <a:xfrm>
            <a:off x="8610600" y="5181600"/>
            <a:ext cx="1905000" cy="83820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2800">
                <a:solidFill>
                  <a:srgbClr val="0000FF"/>
                </a:solidFill>
              </a:rPr>
              <a:t>B-Trees</a:t>
            </a:r>
          </a:p>
        </p:txBody>
      </p:sp>
      <p:sp>
        <p:nvSpPr>
          <p:cNvPr id="58381" name="AutoShape 12"/>
          <p:cNvSpPr>
            <a:spLocks noChangeArrowheads="1"/>
          </p:cNvSpPr>
          <p:nvPr/>
        </p:nvSpPr>
        <p:spPr bwMode="auto">
          <a:xfrm>
            <a:off x="5029200" y="3505200"/>
            <a:ext cx="1905000" cy="83820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2800">
                <a:solidFill>
                  <a:srgbClr val="0000FF"/>
                </a:solidFill>
              </a:rPr>
              <a:t>Splay Trees</a:t>
            </a:r>
          </a:p>
        </p:txBody>
      </p:sp>
      <p:sp>
        <p:nvSpPr>
          <p:cNvPr id="58382" name="AutoShape 13"/>
          <p:cNvSpPr>
            <a:spLocks noChangeArrowheads="1"/>
          </p:cNvSpPr>
          <p:nvPr/>
        </p:nvSpPr>
        <p:spPr bwMode="auto">
          <a:xfrm>
            <a:off x="7696200" y="3505200"/>
            <a:ext cx="1905000" cy="83820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2800">
                <a:solidFill>
                  <a:srgbClr val="0000FF"/>
                </a:solidFill>
              </a:rPr>
              <a:t>(2,4) Trees</a:t>
            </a:r>
          </a:p>
        </p:txBody>
      </p:sp>
    </p:spTree>
    <p:extLst>
      <p:ext uri="{BB962C8B-B14F-4D97-AF65-F5344CB8AC3E}">
        <p14:creationId xmlns:p14="http://schemas.microsoft.com/office/powerpoint/2010/main" val="2379232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ea typeface="新細明體" pitchFamily="18" charset="-120"/>
              </a:rPr>
              <a:t>Red-Black Trees</a:t>
            </a:r>
            <a:endParaRPr lang="en-US" altLang="zh-TW" smtClean="0">
              <a:ea typeface="新細明體" pitchFamily="18" charset="-120"/>
              <a:cs typeface="Tahoma" pitchFamily="34" charset="0"/>
            </a:endParaRPr>
          </a:p>
        </p:txBody>
      </p:sp>
      <p:sp>
        <p:nvSpPr>
          <p:cNvPr id="5939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dirty="0" smtClean="0">
                <a:ea typeface="新細明體" pitchFamily="18" charset="-120"/>
              </a:rPr>
              <a:t>A </a:t>
            </a:r>
            <a:r>
              <a:rPr lang="en-US" altLang="zh-TW" b="1" i="1" dirty="0" smtClean="0">
                <a:solidFill>
                  <a:srgbClr val="FF0000"/>
                </a:solidFill>
                <a:ea typeface="新細明體" pitchFamily="18" charset="-120"/>
              </a:rPr>
              <a:t>red-black tree</a:t>
            </a:r>
            <a:r>
              <a:rPr lang="en-US" altLang="zh-TW" dirty="0" smtClean="0">
                <a:solidFill>
                  <a:srgbClr val="FF0000"/>
                </a:solidFill>
                <a:ea typeface="新細明體" pitchFamily="18" charset="-120"/>
              </a:rPr>
              <a:t> </a:t>
            </a:r>
            <a:r>
              <a:rPr lang="en-US" altLang="zh-TW" dirty="0" smtClean="0">
                <a:ea typeface="新細明體" pitchFamily="18" charset="-120"/>
              </a:rPr>
              <a:t>is a </a:t>
            </a:r>
            <a:r>
              <a:rPr lang="en-US" altLang="zh-TW" u="sng" dirty="0" smtClean="0">
                <a:solidFill>
                  <a:srgbClr val="0000CC"/>
                </a:solidFill>
                <a:ea typeface="新細明體" pitchFamily="18" charset="-120"/>
              </a:rPr>
              <a:t>binary search tree</a:t>
            </a:r>
            <a:r>
              <a:rPr lang="en-US" altLang="zh-TW" dirty="0" smtClean="0">
                <a:ea typeface="新細明體" pitchFamily="18" charset="-120"/>
              </a:rPr>
              <a:t> having</a:t>
            </a:r>
          </a:p>
          <a:p>
            <a:pPr lvl="1">
              <a:lnSpc>
                <a:spcPct val="90000"/>
              </a:lnSpc>
            </a:pPr>
            <a:r>
              <a:rPr lang="en-US" altLang="zh-TW" b="1" dirty="0" smtClean="0">
                <a:solidFill>
                  <a:schemeClr val="tx2"/>
                </a:solidFill>
                <a:ea typeface="新細明體" pitchFamily="18" charset="-120"/>
              </a:rPr>
              <a:t>Root Property</a:t>
            </a:r>
            <a:r>
              <a:rPr lang="en-US" altLang="zh-TW" dirty="0" smtClean="0">
                <a:ea typeface="新細明體" pitchFamily="18" charset="-120"/>
              </a:rPr>
              <a:t>: the root is black</a:t>
            </a:r>
          </a:p>
          <a:p>
            <a:pPr lvl="1">
              <a:lnSpc>
                <a:spcPct val="90000"/>
              </a:lnSpc>
            </a:pPr>
            <a:r>
              <a:rPr lang="en-US" altLang="zh-TW" b="1" dirty="0" smtClean="0">
                <a:solidFill>
                  <a:schemeClr val="tx2"/>
                </a:solidFill>
                <a:ea typeface="新細明體" pitchFamily="18" charset="-120"/>
              </a:rPr>
              <a:t>External Property</a:t>
            </a:r>
            <a:r>
              <a:rPr lang="en-US" altLang="zh-TW" dirty="0" smtClean="0">
                <a:ea typeface="新細明體" pitchFamily="18" charset="-120"/>
              </a:rPr>
              <a:t>: every leaf is black</a:t>
            </a:r>
          </a:p>
          <a:p>
            <a:pPr lvl="1">
              <a:lnSpc>
                <a:spcPct val="90000"/>
              </a:lnSpc>
            </a:pPr>
            <a:r>
              <a:rPr lang="en-US" altLang="zh-TW" b="1" dirty="0" smtClean="0">
                <a:solidFill>
                  <a:schemeClr val="tx2"/>
                </a:solidFill>
                <a:ea typeface="新細明體" pitchFamily="18" charset="-120"/>
              </a:rPr>
              <a:t>Internal Property</a:t>
            </a:r>
            <a:r>
              <a:rPr lang="en-US" altLang="zh-TW" dirty="0" smtClean="0">
                <a:ea typeface="新細明體" pitchFamily="18" charset="-120"/>
              </a:rPr>
              <a:t>: the children of a red node are black</a:t>
            </a:r>
          </a:p>
          <a:p>
            <a:pPr lvl="1">
              <a:lnSpc>
                <a:spcPct val="90000"/>
              </a:lnSpc>
            </a:pPr>
            <a:r>
              <a:rPr lang="en-US" altLang="zh-TW" b="1" dirty="0" smtClean="0">
                <a:solidFill>
                  <a:schemeClr val="tx2"/>
                </a:solidFill>
                <a:ea typeface="新細明體" pitchFamily="18" charset="-120"/>
              </a:rPr>
              <a:t>Depth Property</a:t>
            </a:r>
            <a:r>
              <a:rPr lang="en-US" altLang="zh-TW" dirty="0" smtClean="0">
                <a:ea typeface="新細明體" pitchFamily="18" charset="-120"/>
              </a:rPr>
              <a:t>: all the leaves have the same </a:t>
            </a:r>
            <a:r>
              <a:rPr lang="en-US" altLang="zh-TW" b="1" i="1" dirty="0" smtClean="0">
                <a:ea typeface="新細明體" pitchFamily="18" charset="-120"/>
              </a:rPr>
              <a:t>black depth</a:t>
            </a:r>
          </a:p>
        </p:txBody>
      </p:sp>
      <p:sp>
        <p:nvSpPr>
          <p:cNvPr id="59394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108E058-FA5F-431A-A058-93AA3F252C7C}" type="slidenum">
              <a:rPr lang="en-US" altLang="zh-TW" smtClean="0">
                <a:latin typeface="Arial" charset="0"/>
              </a:rPr>
              <a:pPr/>
              <a:t>45</a:t>
            </a:fld>
            <a:endParaRPr lang="en-US" altLang="zh-TW" smtClean="0">
              <a:latin typeface="Arial" charset="0"/>
            </a:endParaRPr>
          </a:p>
        </p:txBody>
      </p:sp>
      <p:sp>
        <p:nvSpPr>
          <p:cNvPr id="59397" name="Oval 5"/>
          <p:cNvSpPr>
            <a:spLocks noChangeArrowheads="1"/>
          </p:cNvSpPr>
          <p:nvPr/>
        </p:nvSpPr>
        <p:spPr bwMode="auto">
          <a:xfrm>
            <a:off x="6161088" y="3898900"/>
            <a:ext cx="320675" cy="319088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pPr algn="ctr" eaLnBrk="1" hangingPunct="1"/>
            <a:r>
              <a:rPr lang="en-US" altLang="zh-TW">
                <a:solidFill>
                  <a:schemeClr val="bg1"/>
                </a:solidFill>
                <a:sym typeface="Symbol" pitchFamily="18" charset="2"/>
              </a:rPr>
              <a:t>9</a:t>
            </a:r>
          </a:p>
        </p:txBody>
      </p:sp>
      <p:sp>
        <p:nvSpPr>
          <p:cNvPr id="59398" name="Oval 6"/>
          <p:cNvSpPr>
            <a:spLocks noChangeArrowheads="1"/>
          </p:cNvSpPr>
          <p:nvPr/>
        </p:nvSpPr>
        <p:spPr bwMode="auto">
          <a:xfrm>
            <a:off x="7667626" y="4410076"/>
            <a:ext cx="319087" cy="320675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pPr algn="ctr" eaLnBrk="1" hangingPunct="1"/>
            <a:r>
              <a:rPr lang="en-US" altLang="zh-TW">
                <a:solidFill>
                  <a:schemeClr val="bg1"/>
                </a:solidFill>
                <a:sym typeface="Symbol" pitchFamily="18" charset="2"/>
              </a:rPr>
              <a:t>15</a:t>
            </a:r>
          </a:p>
        </p:txBody>
      </p:sp>
      <p:sp>
        <p:nvSpPr>
          <p:cNvPr id="59399" name="Oval 7"/>
          <p:cNvSpPr>
            <a:spLocks noChangeArrowheads="1"/>
          </p:cNvSpPr>
          <p:nvPr/>
        </p:nvSpPr>
        <p:spPr bwMode="auto">
          <a:xfrm>
            <a:off x="4803776" y="4410076"/>
            <a:ext cx="319087" cy="320675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pPr algn="ctr" eaLnBrk="1" hangingPunct="1"/>
            <a:r>
              <a:rPr lang="en-US" altLang="zh-TW">
                <a:solidFill>
                  <a:schemeClr val="tx2"/>
                </a:solidFill>
                <a:sym typeface="Symbol" pitchFamily="18" charset="2"/>
              </a:rPr>
              <a:t>4</a:t>
            </a:r>
          </a:p>
        </p:txBody>
      </p:sp>
      <p:sp>
        <p:nvSpPr>
          <p:cNvPr id="59400" name="Oval 8"/>
          <p:cNvSpPr>
            <a:spLocks noChangeArrowheads="1"/>
          </p:cNvSpPr>
          <p:nvPr/>
        </p:nvSpPr>
        <p:spPr bwMode="auto">
          <a:xfrm>
            <a:off x="5391151" y="4905376"/>
            <a:ext cx="320675" cy="320675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pPr algn="ctr" eaLnBrk="1" hangingPunct="1"/>
            <a:r>
              <a:rPr lang="en-US" altLang="zh-TW">
                <a:solidFill>
                  <a:schemeClr val="bg1"/>
                </a:solidFill>
                <a:sym typeface="Symbol" pitchFamily="18" charset="2"/>
              </a:rPr>
              <a:t>6</a:t>
            </a:r>
          </a:p>
        </p:txBody>
      </p:sp>
      <p:sp>
        <p:nvSpPr>
          <p:cNvPr id="59401" name="Rectangle 9"/>
          <p:cNvSpPr>
            <a:spLocks noChangeAspect="1" noChangeArrowheads="1"/>
          </p:cNvSpPr>
          <p:nvPr/>
        </p:nvSpPr>
        <p:spPr bwMode="auto">
          <a:xfrm>
            <a:off x="5143501" y="5481639"/>
            <a:ext cx="230187" cy="230187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lang="zh-TW" altLang="zh-TW">
              <a:solidFill>
                <a:schemeClr val="bg1"/>
              </a:solidFill>
              <a:latin typeface="Tahoma" pitchFamily="34" charset="0"/>
            </a:endParaRPr>
          </a:p>
        </p:txBody>
      </p:sp>
      <p:cxnSp>
        <p:nvCxnSpPr>
          <p:cNvPr id="59402" name="AutoShape 10"/>
          <p:cNvCxnSpPr>
            <a:cxnSpLocks noChangeShapeType="1"/>
            <a:stCxn id="59397" idx="3"/>
            <a:endCxn id="59399" idx="7"/>
          </p:cNvCxnSpPr>
          <p:nvPr/>
        </p:nvCxnSpPr>
        <p:spPr bwMode="auto">
          <a:xfrm flipH="1">
            <a:off x="5076826" y="4191000"/>
            <a:ext cx="1131887" cy="247650"/>
          </a:xfrm>
          <a:prstGeom prst="straightConnector1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59403" name="AutoShape 11"/>
          <p:cNvCxnSpPr>
            <a:cxnSpLocks noChangeShapeType="1"/>
            <a:stCxn id="59398" idx="1"/>
            <a:endCxn id="59397" idx="5"/>
          </p:cNvCxnSpPr>
          <p:nvPr/>
        </p:nvCxnSpPr>
        <p:spPr bwMode="auto">
          <a:xfrm flipH="1" flipV="1">
            <a:off x="6434138" y="4191000"/>
            <a:ext cx="1279525" cy="24765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9404" name="AutoShape 12"/>
          <p:cNvCxnSpPr>
            <a:cxnSpLocks noChangeShapeType="1"/>
            <a:stCxn id="59425" idx="0"/>
            <a:endCxn id="59398" idx="5"/>
          </p:cNvCxnSpPr>
          <p:nvPr/>
        </p:nvCxnSpPr>
        <p:spPr bwMode="auto">
          <a:xfrm flipH="1" flipV="1">
            <a:off x="7940676" y="4702175"/>
            <a:ext cx="536575" cy="165100"/>
          </a:xfrm>
          <a:prstGeom prst="straightConnector1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59405" name="AutoShape 13"/>
          <p:cNvCxnSpPr>
            <a:cxnSpLocks noChangeShapeType="1"/>
            <a:stCxn id="59415" idx="7"/>
            <a:endCxn id="59398" idx="3"/>
          </p:cNvCxnSpPr>
          <p:nvPr/>
        </p:nvCxnSpPr>
        <p:spPr bwMode="auto">
          <a:xfrm flipV="1">
            <a:off x="7294562" y="4702176"/>
            <a:ext cx="419100" cy="231775"/>
          </a:xfrm>
          <a:prstGeom prst="straightConnector1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59406" name="AutoShape 14"/>
          <p:cNvCxnSpPr>
            <a:cxnSpLocks noChangeShapeType="1"/>
            <a:stCxn id="59420" idx="1"/>
            <a:endCxn id="59400" idx="5"/>
          </p:cNvCxnSpPr>
          <p:nvPr/>
        </p:nvCxnSpPr>
        <p:spPr bwMode="auto">
          <a:xfrm flipH="1" flipV="1">
            <a:off x="5664201" y="5197475"/>
            <a:ext cx="198437" cy="254000"/>
          </a:xfrm>
          <a:prstGeom prst="straightConnector1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59407" name="AutoShape 15"/>
          <p:cNvCxnSpPr>
            <a:cxnSpLocks noChangeShapeType="1"/>
            <a:stCxn id="59401" idx="0"/>
            <a:endCxn id="59400" idx="3"/>
          </p:cNvCxnSpPr>
          <p:nvPr/>
        </p:nvCxnSpPr>
        <p:spPr bwMode="auto">
          <a:xfrm flipV="1">
            <a:off x="5259387" y="5197476"/>
            <a:ext cx="179388" cy="26511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9408" name="AutoShape 16"/>
          <p:cNvCxnSpPr>
            <a:cxnSpLocks noChangeShapeType="1"/>
            <a:stCxn id="59410" idx="7"/>
            <a:endCxn id="59399" idx="3"/>
          </p:cNvCxnSpPr>
          <p:nvPr/>
        </p:nvCxnSpPr>
        <p:spPr bwMode="auto">
          <a:xfrm flipV="1">
            <a:off x="4489450" y="4702176"/>
            <a:ext cx="360362" cy="23177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9409" name="AutoShape 17"/>
          <p:cNvCxnSpPr>
            <a:cxnSpLocks noChangeShapeType="1"/>
            <a:stCxn id="59400" idx="1"/>
            <a:endCxn id="59399" idx="5"/>
          </p:cNvCxnSpPr>
          <p:nvPr/>
        </p:nvCxnSpPr>
        <p:spPr bwMode="auto">
          <a:xfrm flipH="1" flipV="1">
            <a:off x="5076825" y="4702176"/>
            <a:ext cx="361950" cy="23177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</p:cxnSp>
      <p:sp>
        <p:nvSpPr>
          <p:cNvPr id="59410" name="Oval 18"/>
          <p:cNvSpPr>
            <a:spLocks noChangeArrowheads="1"/>
          </p:cNvSpPr>
          <p:nvPr/>
        </p:nvSpPr>
        <p:spPr bwMode="auto">
          <a:xfrm>
            <a:off x="4216401" y="4905376"/>
            <a:ext cx="319087" cy="320675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pPr algn="ctr" eaLnBrk="1" hangingPunct="1"/>
            <a:r>
              <a:rPr lang="en-US" altLang="zh-TW">
                <a:solidFill>
                  <a:schemeClr val="bg1"/>
                </a:solidFill>
                <a:sym typeface="Symbol" pitchFamily="18" charset="2"/>
              </a:rPr>
              <a:t>2</a:t>
            </a:r>
          </a:p>
        </p:txBody>
      </p:sp>
      <p:sp>
        <p:nvSpPr>
          <p:cNvPr id="59411" name="Rectangle 19"/>
          <p:cNvSpPr>
            <a:spLocks noChangeAspect="1" noChangeArrowheads="1"/>
          </p:cNvSpPr>
          <p:nvPr/>
        </p:nvSpPr>
        <p:spPr bwMode="auto">
          <a:xfrm>
            <a:off x="3967162" y="5481639"/>
            <a:ext cx="230188" cy="230187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lang="zh-TW" altLang="zh-TW">
              <a:solidFill>
                <a:schemeClr val="bg1"/>
              </a:solidFill>
              <a:latin typeface="Tahoma" pitchFamily="34" charset="0"/>
            </a:endParaRPr>
          </a:p>
        </p:txBody>
      </p:sp>
      <p:sp>
        <p:nvSpPr>
          <p:cNvPr id="59412" name="Rectangle 20"/>
          <p:cNvSpPr>
            <a:spLocks noChangeAspect="1" noChangeArrowheads="1"/>
          </p:cNvSpPr>
          <p:nvPr/>
        </p:nvSpPr>
        <p:spPr bwMode="auto">
          <a:xfrm>
            <a:off x="4554537" y="5481639"/>
            <a:ext cx="230188" cy="230187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lang="zh-TW" altLang="zh-TW">
              <a:solidFill>
                <a:schemeClr val="bg1"/>
              </a:solidFill>
              <a:latin typeface="Tahoma" pitchFamily="34" charset="0"/>
            </a:endParaRPr>
          </a:p>
        </p:txBody>
      </p:sp>
      <p:cxnSp>
        <p:nvCxnSpPr>
          <p:cNvPr id="59413" name="AutoShape 21"/>
          <p:cNvCxnSpPr>
            <a:cxnSpLocks noChangeShapeType="1"/>
            <a:stCxn id="59412" idx="0"/>
            <a:endCxn id="59410" idx="5"/>
          </p:cNvCxnSpPr>
          <p:nvPr/>
        </p:nvCxnSpPr>
        <p:spPr bwMode="auto">
          <a:xfrm flipH="1" flipV="1">
            <a:off x="4489451" y="5197476"/>
            <a:ext cx="180975" cy="26511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9414" name="AutoShape 22"/>
          <p:cNvCxnSpPr>
            <a:cxnSpLocks noChangeShapeType="1"/>
            <a:stCxn id="59411" idx="0"/>
            <a:endCxn id="59410" idx="3"/>
          </p:cNvCxnSpPr>
          <p:nvPr/>
        </p:nvCxnSpPr>
        <p:spPr bwMode="auto">
          <a:xfrm flipV="1">
            <a:off x="4083051" y="5197476"/>
            <a:ext cx="179387" cy="26511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</p:cxnSp>
      <p:sp>
        <p:nvSpPr>
          <p:cNvPr id="59415" name="Oval 23"/>
          <p:cNvSpPr>
            <a:spLocks noChangeArrowheads="1"/>
          </p:cNvSpPr>
          <p:nvPr/>
        </p:nvSpPr>
        <p:spPr bwMode="auto">
          <a:xfrm>
            <a:off x="7021513" y="4905376"/>
            <a:ext cx="320675" cy="320675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pPr algn="ctr" eaLnBrk="1" hangingPunct="1"/>
            <a:r>
              <a:rPr lang="en-US" altLang="zh-TW">
                <a:solidFill>
                  <a:schemeClr val="tx2"/>
                </a:solidFill>
                <a:sym typeface="Symbol" pitchFamily="18" charset="2"/>
              </a:rPr>
              <a:t>12</a:t>
            </a:r>
          </a:p>
        </p:txBody>
      </p:sp>
      <p:sp>
        <p:nvSpPr>
          <p:cNvPr id="59416" name="Rectangle 24"/>
          <p:cNvSpPr>
            <a:spLocks noChangeAspect="1" noChangeArrowheads="1"/>
          </p:cNvSpPr>
          <p:nvPr/>
        </p:nvSpPr>
        <p:spPr bwMode="auto">
          <a:xfrm>
            <a:off x="6773862" y="5481639"/>
            <a:ext cx="230188" cy="230187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lang="zh-TW" altLang="zh-TW">
              <a:solidFill>
                <a:schemeClr val="bg1"/>
              </a:solidFill>
              <a:latin typeface="Tahoma" pitchFamily="34" charset="0"/>
            </a:endParaRPr>
          </a:p>
        </p:txBody>
      </p:sp>
      <p:sp>
        <p:nvSpPr>
          <p:cNvPr id="59417" name="Rectangle 25"/>
          <p:cNvSpPr>
            <a:spLocks noChangeAspect="1" noChangeArrowheads="1"/>
          </p:cNvSpPr>
          <p:nvPr/>
        </p:nvSpPr>
        <p:spPr bwMode="auto">
          <a:xfrm>
            <a:off x="7359651" y="5481639"/>
            <a:ext cx="231775" cy="230187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lang="zh-TW" altLang="zh-TW">
              <a:solidFill>
                <a:schemeClr val="bg1"/>
              </a:solidFill>
              <a:latin typeface="Tahoma" pitchFamily="34" charset="0"/>
            </a:endParaRPr>
          </a:p>
        </p:txBody>
      </p:sp>
      <p:cxnSp>
        <p:nvCxnSpPr>
          <p:cNvPr id="59418" name="AutoShape 26"/>
          <p:cNvCxnSpPr>
            <a:cxnSpLocks noChangeShapeType="1"/>
            <a:stCxn id="59417" idx="0"/>
            <a:endCxn id="59415" idx="5"/>
          </p:cNvCxnSpPr>
          <p:nvPr/>
        </p:nvCxnSpPr>
        <p:spPr bwMode="auto">
          <a:xfrm flipH="1" flipV="1">
            <a:off x="7294563" y="5197476"/>
            <a:ext cx="180975" cy="26511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9419" name="AutoShape 27"/>
          <p:cNvCxnSpPr>
            <a:cxnSpLocks noChangeShapeType="1"/>
            <a:stCxn id="59416" idx="0"/>
            <a:endCxn id="59415" idx="3"/>
          </p:cNvCxnSpPr>
          <p:nvPr/>
        </p:nvCxnSpPr>
        <p:spPr bwMode="auto">
          <a:xfrm flipV="1">
            <a:off x="6889751" y="5197476"/>
            <a:ext cx="179387" cy="26511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</p:cxnSp>
      <p:sp>
        <p:nvSpPr>
          <p:cNvPr id="59420" name="Oval 28"/>
          <p:cNvSpPr>
            <a:spLocks noChangeArrowheads="1"/>
          </p:cNvSpPr>
          <p:nvPr/>
        </p:nvSpPr>
        <p:spPr bwMode="auto">
          <a:xfrm>
            <a:off x="5815013" y="5422901"/>
            <a:ext cx="320675" cy="320675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pPr algn="ctr" eaLnBrk="1" hangingPunct="1"/>
            <a:r>
              <a:rPr lang="en-US" altLang="zh-TW">
                <a:solidFill>
                  <a:schemeClr val="tx2"/>
                </a:solidFill>
                <a:sym typeface="Symbol" pitchFamily="18" charset="2"/>
              </a:rPr>
              <a:t>7</a:t>
            </a:r>
          </a:p>
        </p:txBody>
      </p:sp>
      <p:sp>
        <p:nvSpPr>
          <p:cNvPr id="59421" name="Rectangle 29"/>
          <p:cNvSpPr>
            <a:spLocks noChangeAspect="1" noChangeArrowheads="1"/>
          </p:cNvSpPr>
          <p:nvPr/>
        </p:nvSpPr>
        <p:spPr bwMode="auto">
          <a:xfrm>
            <a:off x="5567362" y="5999164"/>
            <a:ext cx="230188" cy="230187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lang="zh-TW" altLang="zh-TW">
              <a:solidFill>
                <a:schemeClr val="bg1"/>
              </a:solidFill>
              <a:latin typeface="Tahoma" pitchFamily="34" charset="0"/>
            </a:endParaRPr>
          </a:p>
        </p:txBody>
      </p:sp>
      <p:sp>
        <p:nvSpPr>
          <p:cNvPr id="59422" name="Rectangle 30"/>
          <p:cNvSpPr>
            <a:spLocks noChangeAspect="1" noChangeArrowheads="1"/>
          </p:cNvSpPr>
          <p:nvPr/>
        </p:nvSpPr>
        <p:spPr bwMode="auto">
          <a:xfrm>
            <a:off x="6153151" y="5999164"/>
            <a:ext cx="231775" cy="230187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lang="zh-TW" altLang="zh-TW">
              <a:solidFill>
                <a:schemeClr val="bg1"/>
              </a:solidFill>
              <a:latin typeface="Tahoma" pitchFamily="34" charset="0"/>
            </a:endParaRPr>
          </a:p>
        </p:txBody>
      </p:sp>
      <p:cxnSp>
        <p:nvCxnSpPr>
          <p:cNvPr id="59423" name="AutoShape 31"/>
          <p:cNvCxnSpPr>
            <a:cxnSpLocks noChangeShapeType="1"/>
            <a:stCxn id="59422" idx="0"/>
            <a:endCxn id="59420" idx="5"/>
          </p:cNvCxnSpPr>
          <p:nvPr/>
        </p:nvCxnSpPr>
        <p:spPr bwMode="auto">
          <a:xfrm flipH="1" flipV="1">
            <a:off x="6088063" y="5715001"/>
            <a:ext cx="180975" cy="26511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9424" name="AutoShape 32"/>
          <p:cNvCxnSpPr>
            <a:cxnSpLocks noChangeShapeType="1"/>
            <a:stCxn id="59421" idx="0"/>
            <a:endCxn id="59420" idx="3"/>
          </p:cNvCxnSpPr>
          <p:nvPr/>
        </p:nvCxnSpPr>
        <p:spPr bwMode="auto">
          <a:xfrm flipV="1">
            <a:off x="5683251" y="5715001"/>
            <a:ext cx="179387" cy="26511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</p:cxnSp>
      <p:sp>
        <p:nvSpPr>
          <p:cNvPr id="59425" name="Oval 33"/>
          <p:cNvSpPr>
            <a:spLocks noChangeArrowheads="1"/>
          </p:cNvSpPr>
          <p:nvPr/>
        </p:nvSpPr>
        <p:spPr bwMode="auto">
          <a:xfrm>
            <a:off x="8316912" y="4886326"/>
            <a:ext cx="319088" cy="320675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pPr algn="ctr" eaLnBrk="1" hangingPunct="1"/>
            <a:r>
              <a:rPr lang="en-US" altLang="zh-TW">
                <a:solidFill>
                  <a:schemeClr val="tx2"/>
                </a:solidFill>
                <a:sym typeface="Symbol" pitchFamily="18" charset="2"/>
              </a:rPr>
              <a:t>21</a:t>
            </a:r>
          </a:p>
        </p:txBody>
      </p:sp>
      <p:sp>
        <p:nvSpPr>
          <p:cNvPr id="59426" name="Rectangle 34"/>
          <p:cNvSpPr>
            <a:spLocks noChangeAspect="1" noChangeArrowheads="1"/>
          </p:cNvSpPr>
          <p:nvPr/>
        </p:nvSpPr>
        <p:spPr bwMode="auto">
          <a:xfrm>
            <a:off x="8067676" y="5462589"/>
            <a:ext cx="230187" cy="230187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lang="zh-TW" altLang="zh-TW">
              <a:solidFill>
                <a:schemeClr val="bg1"/>
              </a:solidFill>
              <a:latin typeface="Tahoma" pitchFamily="34" charset="0"/>
            </a:endParaRPr>
          </a:p>
        </p:txBody>
      </p:sp>
      <p:sp>
        <p:nvSpPr>
          <p:cNvPr id="59427" name="Rectangle 35"/>
          <p:cNvSpPr>
            <a:spLocks noChangeAspect="1" noChangeArrowheads="1"/>
          </p:cNvSpPr>
          <p:nvPr/>
        </p:nvSpPr>
        <p:spPr bwMode="auto">
          <a:xfrm>
            <a:off x="8655051" y="5462589"/>
            <a:ext cx="230187" cy="230187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lang="zh-TW" altLang="zh-TW">
              <a:solidFill>
                <a:schemeClr val="bg1"/>
              </a:solidFill>
              <a:latin typeface="Tahoma" pitchFamily="34" charset="0"/>
            </a:endParaRPr>
          </a:p>
        </p:txBody>
      </p:sp>
      <p:cxnSp>
        <p:nvCxnSpPr>
          <p:cNvPr id="59428" name="AutoShape 36"/>
          <p:cNvCxnSpPr>
            <a:cxnSpLocks noChangeShapeType="1"/>
            <a:stCxn id="59427" idx="0"/>
            <a:endCxn id="59425" idx="5"/>
          </p:cNvCxnSpPr>
          <p:nvPr/>
        </p:nvCxnSpPr>
        <p:spPr bwMode="auto">
          <a:xfrm flipH="1" flipV="1">
            <a:off x="8589963" y="5178426"/>
            <a:ext cx="180975" cy="26511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9429" name="AutoShape 37"/>
          <p:cNvCxnSpPr>
            <a:cxnSpLocks noChangeShapeType="1"/>
            <a:stCxn id="59426" idx="0"/>
            <a:endCxn id="59425" idx="3"/>
          </p:cNvCxnSpPr>
          <p:nvPr/>
        </p:nvCxnSpPr>
        <p:spPr bwMode="auto">
          <a:xfrm flipV="1">
            <a:off x="8183562" y="5178426"/>
            <a:ext cx="179388" cy="26511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</p:cxnSp>
    </p:spTree>
    <p:extLst>
      <p:ext uri="{BB962C8B-B14F-4D97-AF65-F5344CB8AC3E}">
        <p14:creationId xmlns:p14="http://schemas.microsoft.com/office/powerpoint/2010/main" val="71651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EAD1593-5DE7-4875-8069-E22499AB5D6D}" type="slidenum">
              <a:rPr lang="en-US" altLang="zh-TW" smtClean="0">
                <a:latin typeface="Arial" charset="0"/>
              </a:rPr>
              <a:pPr/>
              <a:t>46</a:t>
            </a:fld>
            <a:endParaRPr lang="en-US" altLang="zh-TW" smtClean="0">
              <a:latin typeface="Arial" charset="0"/>
            </a:endParaRPr>
          </a:p>
        </p:txBody>
      </p:sp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ea typeface="新細明體" pitchFamily="18" charset="-120"/>
              </a:rPr>
              <a:t>From Red-Black to (2,4) Trees</a:t>
            </a:r>
          </a:p>
        </p:txBody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zh-TW" smtClean="0"/>
              <a:t>	Convert a red-black tree to a (2, 4) tree by</a:t>
            </a:r>
          </a:p>
          <a:p>
            <a:pPr lvl="1"/>
            <a:r>
              <a:rPr lang="en-US" altLang="zh-TW" smtClean="0"/>
              <a:t>Merging every red node into its parent</a:t>
            </a:r>
          </a:p>
          <a:p>
            <a:pPr lvl="1"/>
            <a:r>
              <a:rPr lang="en-US" altLang="zh-TW" smtClean="0"/>
              <a:t>Storing the entry from the red node at its parent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8286275" y="5071999"/>
            <a:ext cx="1981200" cy="600075"/>
            <a:chOff x="876" y="2859"/>
            <a:chExt cx="1248" cy="378"/>
          </a:xfrm>
        </p:grpSpPr>
        <p:sp>
          <p:nvSpPr>
            <p:cNvPr id="60461" name="Oval 5"/>
            <p:cNvSpPr>
              <a:spLocks noChangeArrowheads="1"/>
            </p:cNvSpPr>
            <p:nvPr/>
          </p:nvSpPr>
          <p:spPr bwMode="auto">
            <a:xfrm>
              <a:off x="876" y="2859"/>
              <a:ext cx="1248" cy="24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TW" sz="2000" dirty="0">
                  <a:latin typeface="Tahoma" pitchFamily="34" charset="0"/>
                </a:rPr>
                <a:t>2   6   7</a:t>
              </a:r>
              <a:endParaRPr lang="en-US" altLang="zh-TW" sz="2400" dirty="0">
                <a:latin typeface="Tahoma" pitchFamily="34" charset="0"/>
              </a:endParaRPr>
            </a:p>
          </p:txBody>
        </p:sp>
        <p:cxnSp>
          <p:nvCxnSpPr>
            <p:cNvPr id="60462" name="AutoShape 6"/>
            <p:cNvCxnSpPr>
              <a:cxnSpLocks noChangeShapeType="1"/>
              <a:stCxn id="60461" idx="3"/>
            </p:cNvCxnSpPr>
            <p:nvPr/>
          </p:nvCxnSpPr>
          <p:spPr bwMode="auto">
            <a:xfrm flipH="1">
              <a:off x="924" y="3070"/>
              <a:ext cx="135" cy="167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0463" name="AutoShape 7"/>
            <p:cNvCxnSpPr>
              <a:cxnSpLocks noChangeShapeType="1"/>
              <a:stCxn id="60461" idx="5"/>
            </p:cNvCxnSpPr>
            <p:nvPr/>
          </p:nvCxnSpPr>
          <p:spPr bwMode="auto">
            <a:xfrm>
              <a:off x="1941" y="3070"/>
              <a:ext cx="135" cy="167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60464" name="Line 8"/>
            <p:cNvSpPr>
              <a:spLocks noChangeShapeType="1"/>
            </p:cNvSpPr>
            <p:nvPr/>
          </p:nvSpPr>
          <p:spPr bwMode="auto">
            <a:xfrm flipV="1">
              <a:off x="1296" y="3093"/>
              <a:ext cx="48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465" name="Line 9"/>
            <p:cNvSpPr>
              <a:spLocks noChangeShapeType="1"/>
            </p:cNvSpPr>
            <p:nvPr/>
          </p:nvSpPr>
          <p:spPr bwMode="auto">
            <a:xfrm flipH="1" flipV="1">
              <a:off x="1632" y="3093"/>
              <a:ext cx="48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4962551" y="5062474"/>
            <a:ext cx="1828800" cy="600075"/>
            <a:chOff x="3936" y="2853"/>
            <a:chExt cx="1152" cy="378"/>
          </a:xfrm>
        </p:grpSpPr>
        <p:sp>
          <p:nvSpPr>
            <p:cNvPr id="60457" name="Oval 11"/>
            <p:cNvSpPr>
              <a:spLocks noChangeArrowheads="1"/>
            </p:cNvSpPr>
            <p:nvPr/>
          </p:nvSpPr>
          <p:spPr bwMode="auto">
            <a:xfrm>
              <a:off x="3984" y="2853"/>
              <a:ext cx="1056" cy="24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TW" sz="2000">
                  <a:latin typeface="Tahoma" pitchFamily="34" charset="0"/>
                </a:rPr>
                <a:t>3    5</a:t>
              </a:r>
              <a:endParaRPr lang="en-US" altLang="zh-TW" sz="2400">
                <a:latin typeface="Tahoma" pitchFamily="34" charset="0"/>
              </a:endParaRPr>
            </a:p>
          </p:txBody>
        </p:sp>
        <p:cxnSp>
          <p:nvCxnSpPr>
            <p:cNvPr id="60458" name="AutoShape 12"/>
            <p:cNvCxnSpPr>
              <a:cxnSpLocks noChangeShapeType="1"/>
              <a:endCxn id="60457" idx="4"/>
            </p:cNvCxnSpPr>
            <p:nvPr/>
          </p:nvCxnSpPr>
          <p:spPr bwMode="auto">
            <a:xfrm flipV="1">
              <a:off x="4512" y="3099"/>
              <a:ext cx="0" cy="132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0459" name="AutoShape 13"/>
            <p:cNvCxnSpPr>
              <a:cxnSpLocks noChangeShapeType="1"/>
              <a:endCxn id="60457" idx="3"/>
            </p:cNvCxnSpPr>
            <p:nvPr/>
          </p:nvCxnSpPr>
          <p:spPr bwMode="auto">
            <a:xfrm flipV="1">
              <a:off x="3936" y="3064"/>
              <a:ext cx="203" cy="167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0460" name="AutoShape 14"/>
            <p:cNvCxnSpPr>
              <a:cxnSpLocks noChangeShapeType="1"/>
              <a:endCxn id="60457" idx="5"/>
            </p:cNvCxnSpPr>
            <p:nvPr/>
          </p:nvCxnSpPr>
          <p:spPr bwMode="auto">
            <a:xfrm flipH="1" flipV="1">
              <a:off x="4885" y="3064"/>
              <a:ext cx="203" cy="167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</p:cxnSp>
      </p:grp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2325196" y="5062474"/>
            <a:ext cx="1066800" cy="609600"/>
            <a:chOff x="576" y="2208"/>
            <a:chExt cx="672" cy="384"/>
          </a:xfrm>
        </p:grpSpPr>
        <p:sp>
          <p:nvSpPr>
            <p:cNvPr id="60454" name="Oval 16"/>
            <p:cNvSpPr>
              <a:spLocks noChangeArrowheads="1"/>
            </p:cNvSpPr>
            <p:nvPr/>
          </p:nvSpPr>
          <p:spPr bwMode="auto">
            <a:xfrm>
              <a:off x="576" y="2208"/>
              <a:ext cx="672" cy="24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TW" sz="2000">
                  <a:latin typeface="Tahoma" pitchFamily="34" charset="0"/>
                </a:rPr>
                <a:t>4</a:t>
              </a:r>
            </a:p>
          </p:txBody>
        </p:sp>
        <p:sp>
          <p:nvSpPr>
            <p:cNvPr id="60455" name="Line 17"/>
            <p:cNvSpPr>
              <a:spLocks noChangeShapeType="1"/>
            </p:cNvSpPr>
            <p:nvPr/>
          </p:nvSpPr>
          <p:spPr bwMode="auto">
            <a:xfrm flipH="1" flipV="1">
              <a:off x="1056" y="2448"/>
              <a:ext cx="96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456" name="Line 18"/>
            <p:cNvSpPr>
              <a:spLocks noChangeShapeType="1"/>
            </p:cNvSpPr>
            <p:nvPr/>
          </p:nvSpPr>
          <p:spPr bwMode="auto">
            <a:xfrm flipV="1">
              <a:off x="672" y="2448"/>
              <a:ext cx="96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19"/>
          <p:cNvGrpSpPr>
            <a:grpSpLocks/>
          </p:cNvGrpSpPr>
          <p:nvPr/>
        </p:nvGrpSpPr>
        <p:grpSpPr bwMode="auto">
          <a:xfrm>
            <a:off x="2492408" y="3144839"/>
            <a:ext cx="752475" cy="771525"/>
            <a:chOff x="672" y="3072"/>
            <a:chExt cx="474" cy="486"/>
          </a:xfrm>
        </p:grpSpPr>
        <p:sp>
          <p:nvSpPr>
            <p:cNvPr id="60451" name="Oval 20"/>
            <p:cNvSpPr>
              <a:spLocks noChangeArrowheads="1"/>
            </p:cNvSpPr>
            <p:nvPr/>
          </p:nvSpPr>
          <p:spPr bwMode="auto">
            <a:xfrm>
              <a:off x="768" y="3072"/>
              <a:ext cx="288" cy="288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TW" sz="2400">
                  <a:solidFill>
                    <a:schemeClr val="bg1"/>
                  </a:solidFill>
                  <a:latin typeface="Tahoma" pitchFamily="34" charset="0"/>
                </a:rPr>
                <a:t>4</a:t>
              </a:r>
            </a:p>
          </p:txBody>
        </p:sp>
        <p:cxnSp>
          <p:nvCxnSpPr>
            <p:cNvPr id="60452" name="AutoShape 21"/>
            <p:cNvCxnSpPr>
              <a:cxnSpLocks noChangeShapeType="1"/>
              <a:stCxn id="60451" idx="5"/>
            </p:cNvCxnSpPr>
            <p:nvPr/>
          </p:nvCxnSpPr>
          <p:spPr bwMode="auto">
            <a:xfrm>
              <a:off x="1014" y="3330"/>
              <a:ext cx="132" cy="228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0453" name="AutoShape 22"/>
            <p:cNvCxnSpPr>
              <a:cxnSpLocks noChangeShapeType="1"/>
              <a:stCxn id="60451" idx="3"/>
            </p:cNvCxnSpPr>
            <p:nvPr/>
          </p:nvCxnSpPr>
          <p:spPr bwMode="auto">
            <a:xfrm flipH="1">
              <a:off x="672" y="3330"/>
              <a:ext cx="138" cy="228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</p:cxnSp>
      </p:grpSp>
      <p:sp>
        <p:nvSpPr>
          <p:cNvPr id="2300951" name="Oval 23"/>
          <p:cNvSpPr>
            <a:spLocks noChangeArrowheads="1"/>
          </p:cNvSpPr>
          <p:nvPr/>
        </p:nvSpPr>
        <p:spPr bwMode="auto">
          <a:xfrm>
            <a:off x="8964644" y="3144838"/>
            <a:ext cx="457200" cy="45720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TW" sz="2400">
                <a:solidFill>
                  <a:schemeClr val="bg1"/>
                </a:solidFill>
                <a:latin typeface="Tahoma" pitchFamily="34" charset="0"/>
              </a:rPr>
              <a:t>6</a:t>
            </a:r>
          </a:p>
        </p:txBody>
      </p:sp>
      <p:cxnSp>
        <p:nvCxnSpPr>
          <p:cNvPr id="2300952" name="AutoShape 24"/>
          <p:cNvCxnSpPr>
            <a:cxnSpLocks noChangeShapeType="1"/>
            <a:stCxn id="2300951" idx="5"/>
            <a:endCxn id="2300957" idx="1"/>
          </p:cNvCxnSpPr>
          <p:nvPr/>
        </p:nvCxnSpPr>
        <p:spPr bwMode="auto">
          <a:xfrm>
            <a:off x="9355170" y="3554413"/>
            <a:ext cx="295275" cy="247650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2300953" name="AutoShape 25"/>
          <p:cNvCxnSpPr>
            <a:cxnSpLocks noChangeShapeType="1"/>
            <a:stCxn id="2300951" idx="3"/>
            <a:endCxn id="2300954" idx="0"/>
          </p:cNvCxnSpPr>
          <p:nvPr/>
        </p:nvCxnSpPr>
        <p:spPr bwMode="auto">
          <a:xfrm flipH="1">
            <a:off x="8736045" y="3554414"/>
            <a:ext cx="295275" cy="180975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</p:cxnSp>
      <p:sp>
        <p:nvSpPr>
          <p:cNvPr id="2300954" name="Oval 26"/>
          <p:cNvSpPr>
            <a:spLocks noChangeArrowheads="1"/>
          </p:cNvSpPr>
          <p:nvPr/>
        </p:nvSpPr>
        <p:spPr bwMode="auto">
          <a:xfrm>
            <a:off x="8507444" y="3754438"/>
            <a:ext cx="457200" cy="4572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TW" sz="2400">
                <a:solidFill>
                  <a:schemeClr val="tx2"/>
                </a:solidFill>
                <a:latin typeface="Tahoma" pitchFamily="34" charset="0"/>
              </a:rPr>
              <a:t>2</a:t>
            </a:r>
          </a:p>
        </p:txBody>
      </p:sp>
      <p:cxnSp>
        <p:nvCxnSpPr>
          <p:cNvPr id="2300955" name="AutoShape 27"/>
          <p:cNvCxnSpPr>
            <a:cxnSpLocks noChangeShapeType="1"/>
          </p:cNvCxnSpPr>
          <p:nvPr/>
        </p:nvCxnSpPr>
        <p:spPr bwMode="auto">
          <a:xfrm>
            <a:off x="8907495" y="4126706"/>
            <a:ext cx="209550" cy="36195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300956" name="AutoShape 28"/>
          <p:cNvCxnSpPr>
            <a:cxnSpLocks noChangeShapeType="1"/>
          </p:cNvCxnSpPr>
          <p:nvPr/>
        </p:nvCxnSpPr>
        <p:spPr bwMode="auto">
          <a:xfrm flipH="1">
            <a:off x="8364571" y="4126706"/>
            <a:ext cx="219075" cy="36195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</p:cxnSp>
      <p:sp>
        <p:nvSpPr>
          <p:cNvPr id="2300957" name="Oval 29"/>
          <p:cNvSpPr>
            <a:spLocks noChangeArrowheads="1"/>
          </p:cNvSpPr>
          <p:nvPr/>
        </p:nvSpPr>
        <p:spPr bwMode="auto">
          <a:xfrm>
            <a:off x="9583769" y="3754438"/>
            <a:ext cx="457200" cy="4572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TW" sz="2400">
                <a:solidFill>
                  <a:schemeClr val="tx2"/>
                </a:solidFill>
                <a:latin typeface="Tahoma" pitchFamily="34" charset="0"/>
              </a:rPr>
              <a:t>7</a:t>
            </a:r>
          </a:p>
        </p:txBody>
      </p:sp>
      <p:cxnSp>
        <p:nvCxnSpPr>
          <p:cNvPr id="2300958" name="AutoShape 30"/>
          <p:cNvCxnSpPr>
            <a:cxnSpLocks noChangeShapeType="1"/>
          </p:cNvCxnSpPr>
          <p:nvPr/>
        </p:nvCxnSpPr>
        <p:spPr bwMode="auto">
          <a:xfrm>
            <a:off x="9983820" y="4126706"/>
            <a:ext cx="209550" cy="36195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300959" name="AutoShape 31"/>
          <p:cNvCxnSpPr>
            <a:cxnSpLocks noChangeShapeType="1"/>
          </p:cNvCxnSpPr>
          <p:nvPr/>
        </p:nvCxnSpPr>
        <p:spPr bwMode="auto">
          <a:xfrm flipH="1">
            <a:off x="9440896" y="4126706"/>
            <a:ext cx="219075" cy="36195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</p:cxnSp>
      <p:sp>
        <p:nvSpPr>
          <p:cNvPr id="2300960" name="Oval 32"/>
          <p:cNvSpPr>
            <a:spLocks noChangeArrowheads="1"/>
          </p:cNvSpPr>
          <p:nvPr/>
        </p:nvSpPr>
        <p:spPr bwMode="auto">
          <a:xfrm>
            <a:off x="4697444" y="3144838"/>
            <a:ext cx="457200" cy="45720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TW" sz="2400">
                <a:solidFill>
                  <a:schemeClr val="bg1"/>
                </a:solidFill>
                <a:latin typeface="Tahoma" pitchFamily="34" charset="0"/>
              </a:rPr>
              <a:t>5</a:t>
            </a:r>
          </a:p>
        </p:txBody>
      </p:sp>
      <p:cxnSp>
        <p:nvCxnSpPr>
          <p:cNvPr id="2300961" name="AutoShape 33"/>
          <p:cNvCxnSpPr>
            <a:cxnSpLocks noChangeShapeType="1"/>
            <a:stCxn id="2300960" idx="5"/>
          </p:cNvCxnSpPr>
          <p:nvPr/>
        </p:nvCxnSpPr>
        <p:spPr bwMode="auto">
          <a:xfrm>
            <a:off x="5087970" y="3554413"/>
            <a:ext cx="295275" cy="2667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300962" name="AutoShape 34"/>
          <p:cNvCxnSpPr>
            <a:cxnSpLocks noChangeShapeType="1"/>
            <a:stCxn id="2300960" idx="3"/>
            <a:endCxn id="2300963" idx="0"/>
          </p:cNvCxnSpPr>
          <p:nvPr/>
        </p:nvCxnSpPr>
        <p:spPr bwMode="auto">
          <a:xfrm flipH="1">
            <a:off x="4468845" y="3554414"/>
            <a:ext cx="295275" cy="180975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</p:cxnSp>
      <p:sp>
        <p:nvSpPr>
          <p:cNvPr id="2300963" name="Oval 35"/>
          <p:cNvSpPr>
            <a:spLocks noChangeArrowheads="1"/>
          </p:cNvSpPr>
          <p:nvPr/>
        </p:nvSpPr>
        <p:spPr bwMode="auto">
          <a:xfrm>
            <a:off x="4240244" y="3754438"/>
            <a:ext cx="457200" cy="4572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TW" sz="2400">
                <a:solidFill>
                  <a:schemeClr val="tx2"/>
                </a:solidFill>
                <a:latin typeface="Tahoma" pitchFamily="34" charset="0"/>
              </a:rPr>
              <a:t>3</a:t>
            </a:r>
          </a:p>
        </p:txBody>
      </p:sp>
      <p:cxnSp>
        <p:nvCxnSpPr>
          <p:cNvPr id="2300964" name="AutoShape 36"/>
          <p:cNvCxnSpPr>
            <a:cxnSpLocks noChangeShapeType="1"/>
          </p:cNvCxnSpPr>
          <p:nvPr/>
        </p:nvCxnSpPr>
        <p:spPr bwMode="auto">
          <a:xfrm>
            <a:off x="4640295" y="4126706"/>
            <a:ext cx="209550" cy="36195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300965" name="AutoShape 37"/>
          <p:cNvCxnSpPr>
            <a:cxnSpLocks noChangeShapeType="1"/>
          </p:cNvCxnSpPr>
          <p:nvPr/>
        </p:nvCxnSpPr>
        <p:spPr bwMode="auto">
          <a:xfrm flipH="1">
            <a:off x="4097371" y="4126706"/>
            <a:ext cx="219075" cy="36195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</p:cxnSp>
      <p:sp>
        <p:nvSpPr>
          <p:cNvPr id="2300966" name="Oval 38"/>
          <p:cNvSpPr>
            <a:spLocks noChangeArrowheads="1"/>
          </p:cNvSpPr>
          <p:nvPr/>
        </p:nvSpPr>
        <p:spPr bwMode="auto">
          <a:xfrm flipH="1">
            <a:off x="6526244" y="3144838"/>
            <a:ext cx="457200" cy="45720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TW" sz="2400">
                <a:solidFill>
                  <a:schemeClr val="bg1"/>
                </a:solidFill>
                <a:latin typeface="Tahoma" pitchFamily="34" charset="0"/>
              </a:rPr>
              <a:t>3</a:t>
            </a:r>
          </a:p>
        </p:txBody>
      </p:sp>
      <p:cxnSp>
        <p:nvCxnSpPr>
          <p:cNvPr id="2300967" name="AutoShape 39"/>
          <p:cNvCxnSpPr>
            <a:cxnSpLocks noChangeShapeType="1"/>
            <a:stCxn id="2300966" idx="5"/>
          </p:cNvCxnSpPr>
          <p:nvPr/>
        </p:nvCxnSpPr>
        <p:spPr bwMode="auto">
          <a:xfrm flipH="1">
            <a:off x="6297645" y="3552826"/>
            <a:ext cx="295275" cy="2667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300968" name="AutoShape 40"/>
          <p:cNvCxnSpPr>
            <a:cxnSpLocks noChangeShapeType="1"/>
            <a:stCxn id="2300966" idx="3"/>
            <a:endCxn id="2300969" idx="0"/>
          </p:cNvCxnSpPr>
          <p:nvPr/>
        </p:nvCxnSpPr>
        <p:spPr bwMode="auto">
          <a:xfrm>
            <a:off x="6915182" y="3552826"/>
            <a:ext cx="296862" cy="182562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</p:cxnSp>
      <p:sp>
        <p:nvSpPr>
          <p:cNvPr id="2300969" name="Oval 41"/>
          <p:cNvSpPr>
            <a:spLocks noChangeArrowheads="1"/>
          </p:cNvSpPr>
          <p:nvPr/>
        </p:nvSpPr>
        <p:spPr bwMode="auto">
          <a:xfrm flipH="1">
            <a:off x="6983444" y="3754438"/>
            <a:ext cx="457200" cy="4572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TW" sz="2400">
                <a:solidFill>
                  <a:schemeClr val="tx2"/>
                </a:solidFill>
                <a:latin typeface="Tahoma" pitchFamily="34" charset="0"/>
              </a:rPr>
              <a:t>5</a:t>
            </a:r>
          </a:p>
        </p:txBody>
      </p:sp>
      <p:cxnSp>
        <p:nvCxnSpPr>
          <p:cNvPr id="2300970" name="AutoShape 42"/>
          <p:cNvCxnSpPr>
            <a:cxnSpLocks noChangeShapeType="1"/>
          </p:cNvCxnSpPr>
          <p:nvPr/>
        </p:nvCxnSpPr>
        <p:spPr bwMode="auto">
          <a:xfrm flipH="1">
            <a:off x="6850095" y="4125119"/>
            <a:ext cx="209550" cy="36195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300971" name="AutoShape 43"/>
          <p:cNvCxnSpPr>
            <a:cxnSpLocks noChangeShapeType="1"/>
          </p:cNvCxnSpPr>
          <p:nvPr/>
        </p:nvCxnSpPr>
        <p:spPr bwMode="auto">
          <a:xfrm>
            <a:off x="7381909" y="4125119"/>
            <a:ext cx="219075" cy="36195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</p:cxnSp>
      <p:sp>
        <p:nvSpPr>
          <p:cNvPr id="2300972" name="Text Box 44"/>
          <p:cNvSpPr txBox="1">
            <a:spLocks noChangeArrowheads="1"/>
          </p:cNvSpPr>
          <p:nvPr/>
        </p:nvSpPr>
        <p:spPr bwMode="auto">
          <a:xfrm>
            <a:off x="5488019" y="3609977"/>
            <a:ext cx="723900" cy="579437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 sz="3200">
                <a:latin typeface="Tahoma" pitchFamily="34" charset="0"/>
              </a:rPr>
              <a:t>OR</a:t>
            </a:r>
          </a:p>
        </p:txBody>
      </p:sp>
      <p:sp>
        <p:nvSpPr>
          <p:cNvPr id="2300973" name="AutoShape 45"/>
          <p:cNvSpPr>
            <a:spLocks noChangeArrowheads="1"/>
          </p:cNvSpPr>
          <p:nvPr/>
        </p:nvSpPr>
        <p:spPr bwMode="auto">
          <a:xfrm>
            <a:off x="2684479" y="4554887"/>
            <a:ext cx="381000" cy="381000"/>
          </a:xfrm>
          <a:prstGeom prst="downArrow">
            <a:avLst>
              <a:gd name="adj1" fmla="val 50000"/>
              <a:gd name="adj2" fmla="val 25000"/>
            </a:avLst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300974" name="AutoShape 46"/>
          <p:cNvSpPr>
            <a:spLocks noChangeArrowheads="1"/>
          </p:cNvSpPr>
          <p:nvPr/>
        </p:nvSpPr>
        <p:spPr bwMode="auto">
          <a:xfrm>
            <a:off x="5698356" y="4554887"/>
            <a:ext cx="381000" cy="381000"/>
          </a:xfrm>
          <a:prstGeom prst="downArrow">
            <a:avLst>
              <a:gd name="adj1" fmla="val 50000"/>
              <a:gd name="adj2" fmla="val 25000"/>
            </a:avLst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300975" name="AutoShape 47"/>
          <p:cNvSpPr>
            <a:spLocks noChangeArrowheads="1"/>
          </p:cNvSpPr>
          <p:nvPr/>
        </p:nvSpPr>
        <p:spPr bwMode="auto">
          <a:xfrm>
            <a:off x="9093233" y="4554887"/>
            <a:ext cx="381000" cy="381000"/>
          </a:xfrm>
          <a:prstGeom prst="downArrow">
            <a:avLst>
              <a:gd name="adj1" fmla="val 50000"/>
              <a:gd name="adj2" fmla="val 25000"/>
            </a:avLst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0101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0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2300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0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2300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0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2300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0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2300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0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2300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0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2300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0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2300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0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2300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0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2300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0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2300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0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2300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0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500"/>
                                        <p:tgtEl>
                                          <p:spTgt spid="2300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0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3" dur="500"/>
                                        <p:tgtEl>
                                          <p:spTgt spid="2300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0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6" dur="500"/>
                                        <p:tgtEl>
                                          <p:spTgt spid="2300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0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4" dur="500"/>
                                        <p:tgtEl>
                                          <p:spTgt spid="2300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0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9" dur="500"/>
                                        <p:tgtEl>
                                          <p:spTgt spid="2300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0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2" dur="500"/>
                                        <p:tgtEl>
                                          <p:spTgt spid="2300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0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5" dur="500"/>
                                        <p:tgtEl>
                                          <p:spTgt spid="2300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0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8" dur="500"/>
                                        <p:tgtEl>
                                          <p:spTgt spid="2300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0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1" dur="500"/>
                                        <p:tgtEl>
                                          <p:spTgt spid="2300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0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4" dur="500"/>
                                        <p:tgtEl>
                                          <p:spTgt spid="2300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0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7" dur="500"/>
                                        <p:tgtEl>
                                          <p:spTgt spid="2300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0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0" dur="500"/>
                                        <p:tgtEl>
                                          <p:spTgt spid="2300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0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3" dur="500"/>
                                        <p:tgtEl>
                                          <p:spTgt spid="2300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0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1" dur="500"/>
                                        <p:tgtEl>
                                          <p:spTgt spid="2300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00951" grpId="0" animBg="1"/>
      <p:bldP spid="2300954" grpId="0" animBg="1"/>
      <p:bldP spid="2300957" grpId="0" animBg="1"/>
      <p:bldP spid="2300960" grpId="0" animBg="1"/>
      <p:bldP spid="2300963" grpId="0" animBg="1"/>
      <p:bldP spid="2300966" grpId="0" animBg="1"/>
      <p:bldP spid="2300969" grpId="0" animBg="1"/>
      <p:bldP spid="2300972" grpId="0"/>
      <p:bldP spid="2300973" grpId="0" animBg="1"/>
      <p:bldP spid="2300974" grpId="0" animBg="1"/>
      <p:bldP spid="2300975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ea typeface="新細明體" pitchFamily="18" charset="-120"/>
              </a:rPr>
              <a:t>From (2,4) to Red-Black Trees</a:t>
            </a:r>
          </a:p>
        </p:txBody>
      </p:sp>
      <p:sp>
        <p:nvSpPr>
          <p:cNvPr id="6144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Converting by</a:t>
            </a:r>
          </a:p>
          <a:p>
            <a:pPr lvl="1"/>
            <a:r>
              <a:rPr lang="en-US" altLang="zh-TW" dirty="0" smtClean="0">
                <a:ea typeface="新細明體" pitchFamily="18" charset="-120"/>
              </a:rPr>
              <a:t>Color each node black first</a:t>
            </a:r>
          </a:p>
          <a:p>
            <a:pPr lvl="1"/>
            <a:r>
              <a:rPr lang="en-US" altLang="zh-TW" dirty="0" smtClean="0">
                <a:ea typeface="新細明體" pitchFamily="18" charset="-120"/>
              </a:rPr>
              <a:t>Then, </a:t>
            </a:r>
          </a:p>
          <a:p>
            <a:endParaRPr lang="en-US" altLang="zh-TW" dirty="0" smtClean="0">
              <a:ea typeface="新細明體" pitchFamily="18" charset="-120"/>
            </a:endParaRPr>
          </a:p>
          <a:p>
            <a:endParaRPr lang="en-US" altLang="zh-TW" dirty="0" smtClean="0">
              <a:ea typeface="新細明體" pitchFamily="18" charset="-120"/>
            </a:endParaRPr>
          </a:p>
          <a:p>
            <a:endParaRPr lang="en-US" altLang="zh-TW" dirty="0" smtClean="0">
              <a:ea typeface="新細明體" pitchFamily="18" charset="-120"/>
            </a:endParaRPr>
          </a:p>
          <a:p>
            <a:endParaRPr lang="en-US" altLang="zh-TW" dirty="0" smtClean="0">
              <a:ea typeface="新細明體" pitchFamily="18" charset="-120"/>
            </a:endParaRPr>
          </a:p>
          <a:p>
            <a:pPr>
              <a:buFontTx/>
              <a:buNone/>
            </a:pPr>
            <a:endParaRPr lang="en-US" altLang="zh-TW" dirty="0" smtClean="0">
              <a:ea typeface="新細明體" pitchFamily="18" charset="-120"/>
            </a:endParaRPr>
          </a:p>
        </p:txBody>
      </p:sp>
      <p:sp>
        <p:nvSpPr>
          <p:cNvPr id="61442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73BF3C2-222B-4922-9405-32CAC8DAAF8C}" type="slidenum">
              <a:rPr lang="en-US" altLang="zh-TW" smtClean="0">
                <a:latin typeface="Arial" charset="0"/>
              </a:rPr>
              <a:pPr/>
              <a:t>47</a:t>
            </a:fld>
            <a:endParaRPr lang="en-US" altLang="zh-TW" smtClean="0">
              <a:latin typeface="Arial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8130921" y="2791968"/>
            <a:ext cx="1981200" cy="609600"/>
            <a:chOff x="864" y="2853"/>
            <a:chExt cx="1248" cy="384"/>
          </a:xfrm>
        </p:grpSpPr>
        <p:sp>
          <p:nvSpPr>
            <p:cNvPr id="61485" name="Oval 5"/>
            <p:cNvSpPr>
              <a:spLocks noChangeArrowheads="1"/>
            </p:cNvSpPr>
            <p:nvPr/>
          </p:nvSpPr>
          <p:spPr bwMode="auto">
            <a:xfrm>
              <a:off x="864" y="2853"/>
              <a:ext cx="1248" cy="240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TW" sz="2000">
                  <a:latin typeface="Tahoma" pitchFamily="34" charset="0"/>
                </a:rPr>
                <a:t>2   6   7</a:t>
              </a:r>
              <a:endParaRPr lang="en-US" altLang="zh-TW" sz="2400">
                <a:latin typeface="Tahoma" pitchFamily="34" charset="0"/>
              </a:endParaRPr>
            </a:p>
          </p:txBody>
        </p:sp>
        <p:cxnSp>
          <p:nvCxnSpPr>
            <p:cNvPr id="61486" name="AutoShape 6"/>
            <p:cNvCxnSpPr>
              <a:cxnSpLocks noChangeShapeType="1"/>
              <a:stCxn id="61485" idx="3"/>
            </p:cNvCxnSpPr>
            <p:nvPr/>
          </p:nvCxnSpPr>
          <p:spPr bwMode="auto">
            <a:xfrm flipH="1">
              <a:off x="912" y="3064"/>
              <a:ext cx="135" cy="167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1487" name="AutoShape 7"/>
            <p:cNvCxnSpPr>
              <a:cxnSpLocks noChangeShapeType="1"/>
              <a:stCxn id="61485" idx="5"/>
            </p:cNvCxnSpPr>
            <p:nvPr/>
          </p:nvCxnSpPr>
          <p:spPr bwMode="auto">
            <a:xfrm>
              <a:off x="1929" y="3064"/>
              <a:ext cx="135" cy="167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61488" name="Line 8"/>
            <p:cNvSpPr>
              <a:spLocks noChangeShapeType="1"/>
            </p:cNvSpPr>
            <p:nvPr/>
          </p:nvSpPr>
          <p:spPr bwMode="auto">
            <a:xfrm flipV="1">
              <a:off x="1296" y="3093"/>
              <a:ext cx="48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489" name="Line 9"/>
            <p:cNvSpPr>
              <a:spLocks noChangeShapeType="1"/>
            </p:cNvSpPr>
            <p:nvPr/>
          </p:nvSpPr>
          <p:spPr bwMode="auto">
            <a:xfrm flipH="1" flipV="1">
              <a:off x="1632" y="3093"/>
              <a:ext cx="48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5006721" y="2791969"/>
            <a:ext cx="1828800" cy="600075"/>
            <a:chOff x="3936" y="2853"/>
            <a:chExt cx="1152" cy="378"/>
          </a:xfrm>
        </p:grpSpPr>
        <p:sp>
          <p:nvSpPr>
            <p:cNvPr id="61481" name="Oval 11"/>
            <p:cNvSpPr>
              <a:spLocks noChangeArrowheads="1"/>
            </p:cNvSpPr>
            <p:nvPr/>
          </p:nvSpPr>
          <p:spPr bwMode="auto">
            <a:xfrm>
              <a:off x="3984" y="2853"/>
              <a:ext cx="1056" cy="240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TW" sz="2000">
                  <a:latin typeface="Tahoma" pitchFamily="34" charset="0"/>
                </a:rPr>
                <a:t>3    5</a:t>
              </a:r>
              <a:endParaRPr lang="en-US" altLang="zh-TW" sz="2400">
                <a:latin typeface="Tahoma" pitchFamily="34" charset="0"/>
              </a:endParaRPr>
            </a:p>
          </p:txBody>
        </p:sp>
        <p:cxnSp>
          <p:nvCxnSpPr>
            <p:cNvPr id="61482" name="AutoShape 12"/>
            <p:cNvCxnSpPr>
              <a:cxnSpLocks noChangeShapeType="1"/>
              <a:endCxn id="61481" idx="4"/>
            </p:cNvCxnSpPr>
            <p:nvPr/>
          </p:nvCxnSpPr>
          <p:spPr bwMode="auto">
            <a:xfrm flipV="1">
              <a:off x="4512" y="3099"/>
              <a:ext cx="0" cy="132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1483" name="AutoShape 13"/>
            <p:cNvCxnSpPr>
              <a:cxnSpLocks noChangeShapeType="1"/>
              <a:endCxn id="61481" idx="3"/>
            </p:cNvCxnSpPr>
            <p:nvPr/>
          </p:nvCxnSpPr>
          <p:spPr bwMode="auto">
            <a:xfrm flipV="1">
              <a:off x="3936" y="3064"/>
              <a:ext cx="203" cy="167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1484" name="AutoShape 14"/>
            <p:cNvCxnSpPr>
              <a:cxnSpLocks noChangeShapeType="1"/>
              <a:endCxn id="61481" idx="5"/>
            </p:cNvCxnSpPr>
            <p:nvPr/>
          </p:nvCxnSpPr>
          <p:spPr bwMode="auto">
            <a:xfrm flipH="1" flipV="1">
              <a:off x="4885" y="3064"/>
              <a:ext cx="203" cy="167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</p:cxnSp>
      </p:grp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2644521" y="3172968"/>
            <a:ext cx="1066800" cy="609600"/>
            <a:chOff x="576" y="2208"/>
            <a:chExt cx="672" cy="384"/>
          </a:xfrm>
        </p:grpSpPr>
        <p:sp>
          <p:nvSpPr>
            <p:cNvPr id="61478" name="Oval 16"/>
            <p:cNvSpPr>
              <a:spLocks noChangeArrowheads="1"/>
            </p:cNvSpPr>
            <p:nvPr/>
          </p:nvSpPr>
          <p:spPr bwMode="auto">
            <a:xfrm>
              <a:off x="576" y="2208"/>
              <a:ext cx="672" cy="240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TW" sz="2000">
                  <a:latin typeface="Tahoma" pitchFamily="34" charset="0"/>
                </a:rPr>
                <a:t>4</a:t>
              </a:r>
            </a:p>
          </p:txBody>
        </p:sp>
        <p:sp>
          <p:nvSpPr>
            <p:cNvPr id="61479" name="Line 17"/>
            <p:cNvSpPr>
              <a:spLocks noChangeShapeType="1"/>
            </p:cNvSpPr>
            <p:nvPr/>
          </p:nvSpPr>
          <p:spPr bwMode="auto">
            <a:xfrm flipH="1" flipV="1">
              <a:off x="1056" y="2448"/>
              <a:ext cx="96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480" name="Line 18"/>
            <p:cNvSpPr>
              <a:spLocks noChangeShapeType="1"/>
            </p:cNvSpPr>
            <p:nvPr/>
          </p:nvSpPr>
          <p:spPr bwMode="auto">
            <a:xfrm flipV="1">
              <a:off x="672" y="2448"/>
              <a:ext cx="96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19"/>
          <p:cNvGrpSpPr>
            <a:grpSpLocks/>
          </p:cNvGrpSpPr>
          <p:nvPr/>
        </p:nvGrpSpPr>
        <p:grpSpPr bwMode="auto">
          <a:xfrm>
            <a:off x="2801685" y="4544569"/>
            <a:ext cx="752475" cy="771525"/>
            <a:chOff x="672" y="3072"/>
            <a:chExt cx="474" cy="486"/>
          </a:xfrm>
        </p:grpSpPr>
        <p:sp>
          <p:nvSpPr>
            <p:cNvPr id="61475" name="Oval 20"/>
            <p:cNvSpPr>
              <a:spLocks noChangeArrowheads="1"/>
            </p:cNvSpPr>
            <p:nvPr/>
          </p:nvSpPr>
          <p:spPr bwMode="auto">
            <a:xfrm>
              <a:off x="768" y="3072"/>
              <a:ext cx="288" cy="288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TW" sz="2400">
                  <a:solidFill>
                    <a:schemeClr val="bg1"/>
                  </a:solidFill>
                  <a:latin typeface="Tahoma" pitchFamily="34" charset="0"/>
                </a:rPr>
                <a:t>4</a:t>
              </a:r>
            </a:p>
          </p:txBody>
        </p:sp>
        <p:cxnSp>
          <p:nvCxnSpPr>
            <p:cNvPr id="61476" name="AutoShape 21"/>
            <p:cNvCxnSpPr>
              <a:cxnSpLocks noChangeShapeType="1"/>
              <a:stCxn id="61475" idx="5"/>
            </p:cNvCxnSpPr>
            <p:nvPr/>
          </p:nvCxnSpPr>
          <p:spPr bwMode="auto">
            <a:xfrm>
              <a:off x="1014" y="3330"/>
              <a:ext cx="132" cy="228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1477" name="AutoShape 22"/>
            <p:cNvCxnSpPr>
              <a:cxnSpLocks noChangeShapeType="1"/>
              <a:stCxn id="61475" idx="3"/>
            </p:cNvCxnSpPr>
            <p:nvPr/>
          </p:nvCxnSpPr>
          <p:spPr bwMode="auto">
            <a:xfrm flipH="1">
              <a:off x="672" y="3330"/>
              <a:ext cx="138" cy="228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</p:cxnSp>
      </p:grpSp>
      <p:sp>
        <p:nvSpPr>
          <p:cNvPr id="2301975" name="Oval 23"/>
          <p:cNvSpPr>
            <a:spLocks noChangeArrowheads="1"/>
          </p:cNvSpPr>
          <p:nvPr/>
        </p:nvSpPr>
        <p:spPr bwMode="auto">
          <a:xfrm>
            <a:off x="8921496" y="4163568"/>
            <a:ext cx="457200" cy="45720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TW" sz="2400">
                <a:solidFill>
                  <a:schemeClr val="bg1"/>
                </a:solidFill>
                <a:latin typeface="Tahoma" pitchFamily="34" charset="0"/>
              </a:rPr>
              <a:t>6</a:t>
            </a:r>
          </a:p>
        </p:txBody>
      </p:sp>
      <p:cxnSp>
        <p:nvCxnSpPr>
          <p:cNvPr id="2301976" name="AutoShape 24"/>
          <p:cNvCxnSpPr>
            <a:cxnSpLocks noChangeShapeType="1"/>
            <a:stCxn id="2301975" idx="5"/>
            <a:endCxn id="2301981" idx="1"/>
          </p:cNvCxnSpPr>
          <p:nvPr/>
        </p:nvCxnSpPr>
        <p:spPr bwMode="auto">
          <a:xfrm>
            <a:off x="9312022" y="4573143"/>
            <a:ext cx="295275" cy="247650"/>
          </a:xfrm>
          <a:prstGeom prst="straightConnector1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2301977" name="AutoShape 25"/>
          <p:cNvCxnSpPr>
            <a:cxnSpLocks noChangeShapeType="1"/>
            <a:stCxn id="2301975" idx="3"/>
            <a:endCxn id="2301978" idx="0"/>
          </p:cNvCxnSpPr>
          <p:nvPr/>
        </p:nvCxnSpPr>
        <p:spPr bwMode="auto">
          <a:xfrm flipH="1">
            <a:off x="8692897" y="4573144"/>
            <a:ext cx="295275" cy="180975"/>
          </a:xfrm>
          <a:prstGeom prst="straightConnector1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</p:cxnSp>
      <p:sp>
        <p:nvSpPr>
          <p:cNvPr id="2301978" name="Oval 26"/>
          <p:cNvSpPr>
            <a:spLocks noChangeArrowheads="1"/>
          </p:cNvSpPr>
          <p:nvPr/>
        </p:nvSpPr>
        <p:spPr bwMode="auto">
          <a:xfrm>
            <a:off x="8464296" y="4773168"/>
            <a:ext cx="457200" cy="4572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TW" sz="2400">
                <a:solidFill>
                  <a:schemeClr val="tx2"/>
                </a:solidFill>
                <a:latin typeface="Tahoma" pitchFamily="34" charset="0"/>
              </a:rPr>
              <a:t>2</a:t>
            </a:r>
          </a:p>
        </p:txBody>
      </p:sp>
      <p:cxnSp>
        <p:nvCxnSpPr>
          <p:cNvPr id="2301979" name="AutoShape 27"/>
          <p:cNvCxnSpPr>
            <a:cxnSpLocks noChangeShapeType="1"/>
            <a:stCxn id="2301978" idx="5"/>
          </p:cNvCxnSpPr>
          <p:nvPr/>
        </p:nvCxnSpPr>
        <p:spPr bwMode="auto">
          <a:xfrm>
            <a:off x="8854821" y="5182743"/>
            <a:ext cx="209550" cy="36195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301980" name="AutoShape 28"/>
          <p:cNvCxnSpPr>
            <a:cxnSpLocks noChangeShapeType="1"/>
            <a:stCxn id="2301978" idx="3"/>
          </p:cNvCxnSpPr>
          <p:nvPr/>
        </p:nvCxnSpPr>
        <p:spPr bwMode="auto">
          <a:xfrm flipH="1">
            <a:off x="8311897" y="5182743"/>
            <a:ext cx="219075" cy="36195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</p:cxnSp>
      <p:sp>
        <p:nvSpPr>
          <p:cNvPr id="2301981" name="Oval 29"/>
          <p:cNvSpPr>
            <a:spLocks noChangeArrowheads="1"/>
          </p:cNvSpPr>
          <p:nvPr/>
        </p:nvSpPr>
        <p:spPr bwMode="auto">
          <a:xfrm>
            <a:off x="9540621" y="4773168"/>
            <a:ext cx="457200" cy="4572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TW" sz="2400">
                <a:solidFill>
                  <a:schemeClr val="tx2"/>
                </a:solidFill>
                <a:latin typeface="Tahoma" pitchFamily="34" charset="0"/>
              </a:rPr>
              <a:t>7</a:t>
            </a:r>
          </a:p>
        </p:txBody>
      </p:sp>
      <p:cxnSp>
        <p:nvCxnSpPr>
          <p:cNvPr id="2301982" name="AutoShape 30"/>
          <p:cNvCxnSpPr>
            <a:cxnSpLocks noChangeShapeType="1"/>
            <a:stCxn id="2301981" idx="5"/>
          </p:cNvCxnSpPr>
          <p:nvPr/>
        </p:nvCxnSpPr>
        <p:spPr bwMode="auto">
          <a:xfrm>
            <a:off x="9931146" y="5182743"/>
            <a:ext cx="209550" cy="36195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301983" name="AutoShape 31"/>
          <p:cNvCxnSpPr>
            <a:cxnSpLocks noChangeShapeType="1"/>
            <a:stCxn id="2301981" idx="3"/>
          </p:cNvCxnSpPr>
          <p:nvPr/>
        </p:nvCxnSpPr>
        <p:spPr bwMode="auto">
          <a:xfrm flipH="1">
            <a:off x="9388222" y="5182743"/>
            <a:ext cx="219075" cy="36195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</p:cxnSp>
      <p:sp>
        <p:nvSpPr>
          <p:cNvPr id="2301984" name="Oval 32"/>
          <p:cNvSpPr>
            <a:spLocks noChangeArrowheads="1"/>
          </p:cNvSpPr>
          <p:nvPr/>
        </p:nvSpPr>
        <p:spPr bwMode="auto">
          <a:xfrm>
            <a:off x="4778121" y="4163568"/>
            <a:ext cx="457200" cy="45720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TW" sz="2400">
                <a:solidFill>
                  <a:schemeClr val="bg1"/>
                </a:solidFill>
                <a:latin typeface="Tahoma" pitchFamily="34" charset="0"/>
              </a:rPr>
              <a:t>5</a:t>
            </a:r>
          </a:p>
        </p:txBody>
      </p:sp>
      <p:cxnSp>
        <p:nvCxnSpPr>
          <p:cNvPr id="2301985" name="AutoShape 33"/>
          <p:cNvCxnSpPr>
            <a:cxnSpLocks noChangeShapeType="1"/>
            <a:stCxn id="2301984" idx="5"/>
          </p:cNvCxnSpPr>
          <p:nvPr/>
        </p:nvCxnSpPr>
        <p:spPr bwMode="auto">
          <a:xfrm>
            <a:off x="5168647" y="4573143"/>
            <a:ext cx="295275" cy="2667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301986" name="AutoShape 34"/>
          <p:cNvCxnSpPr>
            <a:cxnSpLocks noChangeShapeType="1"/>
            <a:stCxn id="2301984" idx="3"/>
            <a:endCxn id="2301987" idx="0"/>
          </p:cNvCxnSpPr>
          <p:nvPr/>
        </p:nvCxnSpPr>
        <p:spPr bwMode="auto">
          <a:xfrm flipH="1">
            <a:off x="4549522" y="4573144"/>
            <a:ext cx="295275" cy="180975"/>
          </a:xfrm>
          <a:prstGeom prst="straightConnector1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</p:cxnSp>
      <p:sp>
        <p:nvSpPr>
          <p:cNvPr id="2301987" name="Oval 35"/>
          <p:cNvSpPr>
            <a:spLocks noChangeArrowheads="1"/>
          </p:cNvSpPr>
          <p:nvPr/>
        </p:nvSpPr>
        <p:spPr bwMode="auto">
          <a:xfrm>
            <a:off x="4320921" y="4773168"/>
            <a:ext cx="457200" cy="4572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TW" sz="2400">
                <a:solidFill>
                  <a:schemeClr val="tx2"/>
                </a:solidFill>
                <a:latin typeface="Tahoma" pitchFamily="34" charset="0"/>
              </a:rPr>
              <a:t>3</a:t>
            </a:r>
          </a:p>
        </p:txBody>
      </p:sp>
      <p:cxnSp>
        <p:nvCxnSpPr>
          <p:cNvPr id="2301988" name="AutoShape 36"/>
          <p:cNvCxnSpPr>
            <a:cxnSpLocks noChangeShapeType="1"/>
            <a:stCxn id="2301987" idx="5"/>
          </p:cNvCxnSpPr>
          <p:nvPr/>
        </p:nvCxnSpPr>
        <p:spPr bwMode="auto">
          <a:xfrm>
            <a:off x="4711446" y="5182743"/>
            <a:ext cx="209550" cy="36195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301989" name="AutoShape 37"/>
          <p:cNvCxnSpPr>
            <a:cxnSpLocks noChangeShapeType="1"/>
            <a:stCxn id="2301987" idx="3"/>
          </p:cNvCxnSpPr>
          <p:nvPr/>
        </p:nvCxnSpPr>
        <p:spPr bwMode="auto">
          <a:xfrm flipH="1">
            <a:off x="4168522" y="5182743"/>
            <a:ext cx="219075" cy="36195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</p:cxnSp>
      <p:sp>
        <p:nvSpPr>
          <p:cNvPr id="2301990" name="Oval 38"/>
          <p:cNvSpPr>
            <a:spLocks noChangeArrowheads="1"/>
          </p:cNvSpPr>
          <p:nvPr/>
        </p:nvSpPr>
        <p:spPr bwMode="auto">
          <a:xfrm flipH="1">
            <a:off x="6606921" y="4163568"/>
            <a:ext cx="457200" cy="45720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TW" sz="2400">
                <a:solidFill>
                  <a:schemeClr val="bg1"/>
                </a:solidFill>
                <a:latin typeface="Tahoma" pitchFamily="34" charset="0"/>
              </a:rPr>
              <a:t>3</a:t>
            </a:r>
          </a:p>
        </p:txBody>
      </p:sp>
      <p:cxnSp>
        <p:nvCxnSpPr>
          <p:cNvPr id="2301991" name="AutoShape 39"/>
          <p:cNvCxnSpPr>
            <a:cxnSpLocks noChangeShapeType="1"/>
            <a:stCxn id="2301990" idx="5"/>
          </p:cNvCxnSpPr>
          <p:nvPr/>
        </p:nvCxnSpPr>
        <p:spPr bwMode="auto">
          <a:xfrm flipH="1">
            <a:off x="6378322" y="4571556"/>
            <a:ext cx="295275" cy="2667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301992" name="AutoShape 40"/>
          <p:cNvCxnSpPr>
            <a:cxnSpLocks noChangeShapeType="1"/>
            <a:stCxn id="2301990" idx="3"/>
            <a:endCxn id="2301993" idx="0"/>
          </p:cNvCxnSpPr>
          <p:nvPr/>
        </p:nvCxnSpPr>
        <p:spPr bwMode="auto">
          <a:xfrm>
            <a:off x="6995859" y="4571556"/>
            <a:ext cx="296862" cy="182562"/>
          </a:xfrm>
          <a:prstGeom prst="straightConnector1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</p:cxnSp>
      <p:sp>
        <p:nvSpPr>
          <p:cNvPr id="2301993" name="Oval 41"/>
          <p:cNvSpPr>
            <a:spLocks noChangeArrowheads="1"/>
          </p:cNvSpPr>
          <p:nvPr/>
        </p:nvSpPr>
        <p:spPr bwMode="auto">
          <a:xfrm flipH="1">
            <a:off x="7064121" y="4773168"/>
            <a:ext cx="457200" cy="4572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TW" sz="2400">
                <a:solidFill>
                  <a:schemeClr val="tx2"/>
                </a:solidFill>
                <a:latin typeface="Tahoma" pitchFamily="34" charset="0"/>
              </a:rPr>
              <a:t>5</a:t>
            </a:r>
          </a:p>
        </p:txBody>
      </p:sp>
      <p:cxnSp>
        <p:nvCxnSpPr>
          <p:cNvPr id="2301994" name="AutoShape 42"/>
          <p:cNvCxnSpPr>
            <a:cxnSpLocks noChangeShapeType="1"/>
            <a:stCxn id="2301993" idx="5"/>
          </p:cNvCxnSpPr>
          <p:nvPr/>
        </p:nvCxnSpPr>
        <p:spPr bwMode="auto">
          <a:xfrm flipH="1">
            <a:off x="6921246" y="5181156"/>
            <a:ext cx="209550" cy="36195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301995" name="AutoShape 43"/>
          <p:cNvCxnSpPr>
            <a:cxnSpLocks noChangeShapeType="1"/>
            <a:stCxn id="2301993" idx="3"/>
          </p:cNvCxnSpPr>
          <p:nvPr/>
        </p:nvCxnSpPr>
        <p:spPr bwMode="auto">
          <a:xfrm>
            <a:off x="7453060" y="5181156"/>
            <a:ext cx="219075" cy="36195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</p:cxnSp>
      <p:sp>
        <p:nvSpPr>
          <p:cNvPr id="2301996" name="Text Box 44"/>
          <p:cNvSpPr txBox="1">
            <a:spLocks noChangeArrowheads="1"/>
          </p:cNvSpPr>
          <p:nvPr/>
        </p:nvSpPr>
        <p:spPr bwMode="auto">
          <a:xfrm>
            <a:off x="5568696" y="4628707"/>
            <a:ext cx="723900" cy="57943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 sz="3200">
                <a:latin typeface="Tahoma" pitchFamily="34" charset="0"/>
              </a:rPr>
              <a:t>OR</a:t>
            </a:r>
          </a:p>
        </p:txBody>
      </p:sp>
      <p:sp>
        <p:nvSpPr>
          <p:cNvPr id="2301997" name="AutoShape 45"/>
          <p:cNvSpPr>
            <a:spLocks noChangeArrowheads="1"/>
          </p:cNvSpPr>
          <p:nvPr/>
        </p:nvSpPr>
        <p:spPr bwMode="auto">
          <a:xfrm>
            <a:off x="2987421" y="3954018"/>
            <a:ext cx="381000" cy="381000"/>
          </a:xfrm>
          <a:prstGeom prst="downArrow">
            <a:avLst>
              <a:gd name="adj1" fmla="val 50000"/>
              <a:gd name="adj2" fmla="val 25000"/>
            </a:avLst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301998" name="AutoShape 46"/>
          <p:cNvSpPr>
            <a:spLocks noChangeArrowheads="1"/>
          </p:cNvSpPr>
          <p:nvPr/>
        </p:nvSpPr>
        <p:spPr bwMode="auto">
          <a:xfrm>
            <a:off x="5730621" y="3573018"/>
            <a:ext cx="381000" cy="381000"/>
          </a:xfrm>
          <a:prstGeom prst="downArrow">
            <a:avLst>
              <a:gd name="adj1" fmla="val 50000"/>
              <a:gd name="adj2" fmla="val 25000"/>
            </a:avLst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301999" name="AutoShape 47"/>
          <p:cNvSpPr>
            <a:spLocks noChangeArrowheads="1"/>
          </p:cNvSpPr>
          <p:nvPr/>
        </p:nvSpPr>
        <p:spPr bwMode="auto">
          <a:xfrm>
            <a:off x="8940546" y="3573018"/>
            <a:ext cx="381000" cy="381000"/>
          </a:xfrm>
          <a:prstGeom prst="downArrow">
            <a:avLst>
              <a:gd name="adj1" fmla="val 50000"/>
              <a:gd name="adj2" fmla="val 25000"/>
            </a:avLst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0090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1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2301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1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2301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1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2301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1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301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1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2301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2301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2301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2301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1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2301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1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2301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1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2301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1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500"/>
                                        <p:tgtEl>
                                          <p:spTgt spid="2301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1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4" dur="500"/>
                                        <p:tgtEl>
                                          <p:spTgt spid="2301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1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2301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1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0" dur="500"/>
                                        <p:tgtEl>
                                          <p:spTgt spid="2301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1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8" dur="500"/>
                                        <p:tgtEl>
                                          <p:spTgt spid="2301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1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1" dur="500"/>
                                        <p:tgtEl>
                                          <p:spTgt spid="2301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1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4" dur="500"/>
                                        <p:tgtEl>
                                          <p:spTgt spid="2301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1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7" dur="500"/>
                                        <p:tgtEl>
                                          <p:spTgt spid="2301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1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0" dur="500"/>
                                        <p:tgtEl>
                                          <p:spTgt spid="2301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1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3" dur="500"/>
                                        <p:tgtEl>
                                          <p:spTgt spid="2301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1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6" dur="500"/>
                                        <p:tgtEl>
                                          <p:spTgt spid="2301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1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9" dur="500"/>
                                        <p:tgtEl>
                                          <p:spTgt spid="2301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1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2" dur="500"/>
                                        <p:tgtEl>
                                          <p:spTgt spid="2301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1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5" dur="500"/>
                                        <p:tgtEl>
                                          <p:spTgt spid="2301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01975" grpId="0" animBg="1"/>
      <p:bldP spid="2301978" grpId="0" animBg="1"/>
      <p:bldP spid="2301981" grpId="0" animBg="1"/>
      <p:bldP spid="2301984" grpId="0" animBg="1"/>
      <p:bldP spid="2301987" grpId="0" animBg="1"/>
      <p:bldP spid="2301990" grpId="0" animBg="1"/>
      <p:bldP spid="2301993" grpId="0" animBg="1"/>
      <p:bldP spid="2301996" grpId="0"/>
      <p:bldP spid="2301997" grpId="0" animBg="1"/>
      <p:bldP spid="2301998" grpId="0" animBg="1"/>
      <p:bldP spid="2301999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048E050-B240-4C92-BA04-A9DF2C178CC3}" type="slidenum">
              <a:rPr lang="en-US" altLang="zh-TW" smtClean="0">
                <a:latin typeface="Arial" charset="0"/>
              </a:rPr>
              <a:pPr/>
              <a:t>48</a:t>
            </a:fld>
            <a:endParaRPr lang="en-US" altLang="zh-TW" smtClean="0">
              <a:latin typeface="Arial" charset="0"/>
            </a:endParaRPr>
          </a:p>
        </p:txBody>
      </p:sp>
      <p:sp>
        <p:nvSpPr>
          <p:cNvPr id="624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ea typeface="新細明體" pitchFamily="18" charset="-120"/>
              </a:rPr>
              <a:t>Height of a Red-Black Tree</a:t>
            </a:r>
          </a:p>
        </p:txBody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b="1" i="1" dirty="0" smtClean="0">
                <a:solidFill>
                  <a:srgbClr val="0000CC"/>
                </a:solidFill>
                <a:ea typeface="新細明體" pitchFamily="18" charset="-120"/>
              </a:rPr>
              <a:t>Theorem</a:t>
            </a:r>
            <a:r>
              <a:rPr lang="en-US" altLang="zh-TW" dirty="0" smtClean="0">
                <a:solidFill>
                  <a:schemeClr val="tx2"/>
                </a:solidFill>
                <a:ea typeface="新細明體" pitchFamily="18" charset="-120"/>
              </a:rPr>
              <a:t>:</a:t>
            </a:r>
            <a:r>
              <a:rPr lang="en-US" altLang="zh-TW" dirty="0" smtClean="0">
                <a:ea typeface="新細明體" pitchFamily="18" charset="-120"/>
              </a:rPr>
              <a:t> A red-black tree storing </a:t>
            </a:r>
            <a:r>
              <a:rPr lang="en-US" altLang="zh-TW" b="1" i="1" dirty="0" smtClean="0">
                <a:ea typeface="新細明體" pitchFamily="18" charset="-120"/>
              </a:rPr>
              <a:t>n</a:t>
            </a:r>
            <a:r>
              <a:rPr lang="en-US" altLang="zh-TW" dirty="0" smtClean="0">
                <a:ea typeface="新細明體" pitchFamily="18" charset="-120"/>
              </a:rPr>
              <a:t> entries has height </a:t>
            </a:r>
            <a:r>
              <a:rPr lang="en-US" altLang="zh-TW" b="1" i="1" dirty="0" smtClean="0">
                <a:ea typeface="新細明體" pitchFamily="18" charset="-120"/>
              </a:rPr>
              <a:t>O</a:t>
            </a:r>
            <a:r>
              <a:rPr lang="en-US" altLang="zh-TW" dirty="0" smtClean="0">
                <a:ea typeface="新細明體" pitchFamily="18" charset="-120"/>
              </a:rPr>
              <a:t>(log </a:t>
            </a:r>
            <a:r>
              <a:rPr lang="en-US" altLang="zh-TW" b="1" i="1" dirty="0" smtClean="0">
                <a:ea typeface="新細明體" pitchFamily="18" charset="-120"/>
              </a:rPr>
              <a:t>n</a:t>
            </a:r>
            <a:r>
              <a:rPr lang="en-US" altLang="zh-TW" dirty="0" smtClean="0">
                <a:ea typeface="新細明體" pitchFamily="18" charset="-120"/>
              </a:rPr>
              <a:t>).</a:t>
            </a:r>
          </a:p>
          <a:p>
            <a:pPr lvl="1"/>
            <a:r>
              <a:rPr lang="en-US" altLang="zh-TW" dirty="0" smtClean="0">
                <a:ea typeface="新細明體" pitchFamily="18" charset="-120"/>
              </a:rPr>
              <a:t>The height of a red-black tree is at most twice the height of its associated (2,4) tree, which is </a:t>
            </a:r>
            <a:r>
              <a:rPr lang="en-US" altLang="zh-TW" b="1" i="1" dirty="0" smtClean="0">
                <a:ea typeface="新細明體" pitchFamily="18" charset="-120"/>
              </a:rPr>
              <a:t>O</a:t>
            </a:r>
            <a:r>
              <a:rPr lang="en-US" altLang="zh-TW" dirty="0" smtClean="0">
                <a:ea typeface="新細明體" pitchFamily="18" charset="-120"/>
              </a:rPr>
              <a:t>(log </a:t>
            </a:r>
            <a:r>
              <a:rPr lang="en-US" altLang="zh-TW" b="1" i="1" dirty="0" smtClean="0">
                <a:ea typeface="新細明體" pitchFamily="18" charset="-120"/>
              </a:rPr>
              <a:t>n</a:t>
            </a:r>
            <a:r>
              <a:rPr lang="en-US" altLang="zh-TW" dirty="0" smtClean="0">
                <a:ea typeface="新細明體" pitchFamily="18" charset="-120"/>
              </a:rPr>
              <a:t>)</a:t>
            </a:r>
          </a:p>
          <a:p>
            <a:r>
              <a:rPr lang="en-US" altLang="zh-TW" dirty="0" smtClean="0">
                <a:ea typeface="新細明體" pitchFamily="18" charset="-120"/>
              </a:rPr>
              <a:t>The search algorithm for a red-black tree is the same as that for a binary search tree</a:t>
            </a:r>
          </a:p>
          <a:p>
            <a:r>
              <a:rPr lang="en-US" altLang="zh-TW" dirty="0" smtClean="0">
                <a:ea typeface="新細明體" pitchFamily="18" charset="-120"/>
              </a:rPr>
              <a:t>By the above theorem, searching in a red-black tree takes </a:t>
            </a:r>
            <a:r>
              <a:rPr lang="en-US" altLang="zh-TW" b="1" i="1" dirty="0" smtClean="0">
                <a:ea typeface="新細明體" pitchFamily="18" charset="-120"/>
              </a:rPr>
              <a:t>O</a:t>
            </a:r>
            <a:r>
              <a:rPr lang="en-US" altLang="zh-TW" dirty="0" smtClean="0">
                <a:ea typeface="新細明體" pitchFamily="18" charset="-120"/>
              </a:rPr>
              <a:t>(log </a:t>
            </a:r>
            <a:r>
              <a:rPr lang="en-US" altLang="zh-TW" b="1" i="1" dirty="0" smtClean="0">
                <a:ea typeface="新細明體" pitchFamily="18" charset="-120"/>
              </a:rPr>
              <a:t>n</a:t>
            </a:r>
            <a:r>
              <a:rPr lang="en-US" altLang="zh-TW" dirty="0" smtClean="0">
                <a:ea typeface="新細明體" pitchFamily="18" charset="-120"/>
              </a:rPr>
              <a:t>) time</a:t>
            </a:r>
          </a:p>
        </p:txBody>
      </p:sp>
    </p:spTree>
    <p:extLst>
      <p:ext uri="{BB962C8B-B14F-4D97-AF65-F5344CB8AC3E}">
        <p14:creationId xmlns:p14="http://schemas.microsoft.com/office/powerpoint/2010/main" val="2557779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Insertion</a:t>
            </a:r>
          </a:p>
        </p:txBody>
      </p:sp>
      <p:sp>
        <p:nvSpPr>
          <p:cNvPr id="6349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b="1" i="1" dirty="0" smtClean="0">
                <a:ea typeface="新細明體" pitchFamily="18" charset="-120"/>
              </a:rPr>
              <a:t>Execute the insertion algorithm for binary search trees</a:t>
            </a:r>
            <a:r>
              <a:rPr lang="en-US" altLang="zh-TW" b="1" dirty="0" smtClean="0">
                <a:ea typeface="新細明體" pitchFamily="18" charset="-120"/>
              </a:rPr>
              <a:t> and </a:t>
            </a:r>
            <a:r>
              <a:rPr lang="en-US" altLang="zh-TW" b="1" i="1" dirty="0" smtClean="0">
                <a:ea typeface="新細明體" pitchFamily="18" charset="-120"/>
              </a:rPr>
              <a:t>color </a:t>
            </a:r>
            <a:r>
              <a:rPr lang="en-US" altLang="zh-TW" b="1" i="1" dirty="0" smtClean="0">
                <a:solidFill>
                  <a:srgbClr val="FF0000"/>
                </a:solidFill>
                <a:ea typeface="新細明體" pitchFamily="18" charset="-120"/>
              </a:rPr>
              <a:t>red</a:t>
            </a:r>
            <a:r>
              <a:rPr lang="en-US" altLang="zh-TW" b="1" i="1" dirty="0" smtClean="0">
                <a:ea typeface="新細明體" pitchFamily="18" charset="-120"/>
              </a:rPr>
              <a:t> the newly inserted node z unless it is the root</a:t>
            </a:r>
          </a:p>
          <a:p>
            <a:pPr lvl="1">
              <a:lnSpc>
                <a:spcPct val="90000"/>
              </a:lnSpc>
            </a:pPr>
            <a:r>
              <a:rPr lang="en-US" altLang="zh-TW" dirty="0" smtClean="0">
                <a:ea typeface="新細明體" pitchFamily="18" charset="-120"/>
              </a:rPr>
              <a:t>The root, external, and depth properties are preserved.</a:t>
            </a:r>
          </a:p>
          <a:p>
            <a:pPr lvl="2"/>
            <a:r>
              <a:rPr lang="en-US" altLang="zh-TW" dirty="0" smtClean="0">
                <a:ea typeface="新細明體" pitchFamily="18" charset="-120"/>
              </a:rPr>
              <a:t>If </a:t>
            </a:r>
            <a:r>
              <a:rPr lang="en-US" altLang="zh-TW" dirty="0">
                <a:ea typeface="新細明體" pitchFamily="18" charset="-120"/>
              </a:rPr>
              <a:t>the parent </a:t>
            </a:r>
            <a:r>
              <a:rPr lang="en-US" altLang="zh-TW" b="1" i="1" dirty="0">
                <a:ea typeface="新細明體" pitchFamily="18" charset="-120"/>
              </a:rPr>
              <a:t>v</a:t>
            </a:r>
            <a:r>
              <a:rPr lang="en-US" altLang="zh-TW" dirty="0">
                <a:ea typeface="新細明體" pitchFamily="18" charset="-120"/>
              </a:rPr>
              <a:t> of </a:t>
            </a:r>
            <a:r>
              <a:rPr lang="en-US" altLang="zh-TW" b="1" i="1" dirty="0">
                <a:ea typeface="新細明體" pitchFamily="18" charset="-120"/>
              </a:rPr>
              <a:t>z</a:t>
            </a:r>
            <a:r>
              <a:rPr lang="en-US" altLang="zh-TW" dirty="0">
                <a:ea typeface="新細明體" pitchFamily="18" charset="-120"/>
              </a:rPr>
              <a:t> is black, we also preserve the internal property and we are done </a:t>
            </a:r>
          </a:p>
          <a:p>
            <a:pPr lvl="2"/>
            <a:r>
              <a:rPr lang="en-US" altLang="zh-TW" dirty="0">
                <a:ea typeface="新細明體" pitchFamily="18" charset="-120"/>
              </a:rPr>
              <a:t>Else (</a:t>
            </a:r>
            <a:r>
              <a:rPr lang="en-US" altLang="zh-TW" b="1" i="1" dirty="0">
                <a:ea typeface="新細明體" pitchFamily="18" charset="-120"/>
              </a:rPr>
              <a:t>v</a:t>
            </a:r>
            <a:r>
              <a:rPr lang="en-US" altLang="zh-TW" dirty="0">
                <a:ea typeface="新細明體" pitchFamily="18" charset="-120"/>
              </a:rPr>
              <a:t> is red ) we have a </a:t>
            </a:r>
            <a:r>
              <a:rPr lang="en-US" altLang="zh-TW" b="1" i="1" dirty="0">
                <a:solidFill>
                  <a:srgbClr val="FF0000"/>
                </a:solidFill>
                <a:ea typeface="新細明體" pitchFamily="18" charset="-120"/>
              </a:rPr>
              <a:t>double red</a:t>
            </a:r>
            <a:r>
              <a:rPr lang="en-US" altLang="zh-TW" dirty="0">
                <a:solidFill>
                  <a:srgbClr val="FF0000"/>
                </a:solidFill>
                <a:ea typeface="新細明體" pitchFamily="18" charset="-120"/>
              </a:rPr>
              <a:t> </a:t>
            </a:r>
            <a:r>
              <a:rPr lang="en-US" altLang="zh-TW" dirty="0">
                <a:ea typeface="新細明體" pitchFamily="18" charset="-120"/>
              </a:rPr>
              <a:t>(i.e., a violation of the internal property) </a:t>
            </a:r>
            <a:r>
              <a:rPr lang="en-US" altLang="zh-TW" dirty="0">
                <a:latin typeface="Tahoma" pitchFamily="34" charset="0"/>
                <a:ea typeface="新細明體" pitchFamily="18" charset="-120"/>
              </a:rPr>
              <a:t>–</a:t>
            </a:r>
            <a:r>
              <a:rPr lang="en-US" altLang="zh-TW" dirty="0">
                <a:ea typeface="新細明體" pitchFamily="18" charset="-120"/>
              </a:rPr>
              <a:t> restructuring the tree is required.</a:t>
            </a:r>
          </a:p>
        </p:txBody>
      </p:sp>
      <p:sp>
        <p:nvSpPr>
          <p:cNvPr id="63490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F5BD3F2-36E1-426B-874B-AFD92DB1B2B1}" type="slidenum">
              <a:rPr lang="en-US" altLang="zh-TW" smtClean="0">
                <a:latin typeface="Arial" charset="0"/>
              </a:rPr>
              <a:pPr/>
              <a:t>49</a:t>
            </a:fld>
            <a:endParaRPr lang="en-US" altLang="zh-TW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4826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投影片編號版面配置區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1377C61-82F9-4184-B097-747F3561976C}" type="slidenum">
              <a:rPr lang="en-US" altLang="zh-TW" smtClean="0">
                <a:latin typeface="Arial" charset="0"/>
              </a:rPr>
              <a:pPr/>
              <a:t>5</a:t>
            </a:fld>
            <a:endParaRPr lang="en-US" altLang="zh-TW" smtClean="0">
              <a:latin typeface="Arial" charset="0"/>
            </a:endParaRP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An </a:t>
            </a:r>
            <a:r>
              <a:rPr lang="en-US" altLang="en-US" smtClean="0"/>
              <a:t>AVL Tree</a:t>
            </a:r>
            <a:endParaRPr lang="en-US" altLang="en-US" smtClean="0">
              <a:cs typeface="Tahoma" pitchFamily="34" charset="0"/>
            </a:endParaRPr>
          </a:p>
        </p:txBody>
      </p:sp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1029286" y="5858361"/>
            <a:ext cx="1077795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 sz="2800" dirty="0"/>
              <a:t>An example of an AVL tree where the heights are shown next to the </a:t>
            </a:r>
            <a:r>
              <a:rPr lang="en-US" altLang="en-US" sz="2800" dirty="0" smtClean="0"/>
              <a:t>nodes</a:t>
            </a:r>
            <a:endParaRPr lang="en-US" altLang="en-US" sz="2800" dirty="0"/>
          </a:p>
        </p:txBody>
      </p:sp>
      <p:grpSp>
        <p:nvGrpSpPr>
          <p:cNvPr id="109" name="群組 221"/>
          <p:cNvGrpSpPr>
            <a:grpSpLocks/>
          </p:cNvGrpSpPr>
          <p:nvPr/>
        </p:nvGrpSpPr>
        <p:grpSpPr bwMode="auto">
          <a:xfrm>
            <a:off x="3027362" y="1766888"/>
            <a:ext cx="6629400" cy="3962400"/>
            <a:chOff x="1714500" y="1524000"/>
            <a:chExt cx="6629400" cy="3962400"/>
          </a:xfrm>
        </p:grpSpPr>
        <p:sp>
          <p:nvSpPr>
            <p:cNvPr id="110" name="橢圓 109"/>
            <p:cNvSpPr/>
            <p:nvPr/>
          </p:nvSpPr>
          <p:spPr bwMode="auto">
            <a:xfrm>
              <a:off x="4076700" y="1524000"/>
              <a:ext cx="533400" cy="533400"/>
            </a:xfrm>
            <a:prstGeom prst="ellipse">
              <a:avLst/>
            </a:prstGeom>
            <a:solidFill>
              <a:srgbClr val="FFFF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innerShdw blurRad="114300">
                <a:prstClr val="black"/>
              </a:innerShdw>
            </a:effectLst>
          </p:spPr>
          <p:txBody>
            <a:bodyPr wrap="none" anchor="ctr" anchorCtr="1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ea typeface="新細明體" pitchFamily="18" charset="-120"/>
                </a:rPr>
                <a:t>46</a:t>
              </a:r>
              <a:endParaRPr kumimoji="1" lang="zh-TW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ea typeface="新細明體" pitchFamily="18" charset="-120"/>
              </a:endParaRPr>
            </a:p>
          </p:txBody>
        </p:sp>
        <p:sp>
          <p:nvSpPr>
            <p:cNvPr id="111" name="矩形 110"/>
            <p:cNvSpPr/>
            <p:nvPr/>
          </p:nvSpPr>
          <p:spPr bwMode="auto">
            <a:xfrm>
              <a:off x="1714500" y="3429000"/>
              <a:ext cx="533400" cy="381000"/>
            </a:xfrm>
            <a:prstGeom prst="rect">
              <a:avLst/>
            </a:prstGeom>
            <a:solidFill>
              <a:srgbClr val="FF6666">
                <a:lumMod val="60000"/>
                <a:lumOff val="4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innerShdw blurRad="114300">
                <a:prstClr val="black"/>
              </a:innerShdw>
            </a:effectLst>
          </p:spPr>
          <p:txBody>
            <a:bodyPr wrap="none" anchor="ctr" anchorCtr="1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2800" b="0" i="1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ea typeface="新細明體" pitchFamily="18" charset="-120"/>
                </a:rPr>
                <a:t>e</a:t>
              </a:r>
              <a:r>
                <a:rPr kumimoji="1" lang="en-US" altLang="zh-TW" sz="2800" b="0" i="0" u="none" strike="noStrike" kern="0" cap="none" spc="0" normalizeH="0" baseline="-2500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ea typeface="新細明體" pitchFamily="18" charset="-120"/>
                </a:rPr>
                <a:t>1</a:t>
              </a:r>
              <a:endParaRPr kumimoji="1" lang="zh-TW" altLang="en-US" sz="2800" b="0" i="0" u="none" strike="noStrike" kern="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ea typeface="新細明體" pitchFamily="18" charset="-120"/>
              </a:endParaRPr>
            </a:p>
          </p:txBody>
        </p:sp>
        <p:sp>
          <p:nvSpPr>
            <p:cNvPr id="112" name="橢圓 111"/>
            <p:cNvSpPr/>
            <p:nvPr/>
          </p:nvSpPr>
          <p:spPr bwMode="auto">
            <a:xfrm>
              <a:off x="2400300" y="2438400"/>
              <a:ext cx="533400" cy="533400"/>
            </a:xfrm>
            <a:prstGeom prst="ellipse">
              <a:avLst/>
            </a:prstGeom>
            <a:solidFill>
              <a:srgbClr val="FFFF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innerShdw blurRad="114300">
                <a:prstClr val="black"/>
              </a:innerShdw>
            </a:effectLst>
          </p:spPr>
          <p:txBody>
            <a:bodyPr wrap="none" anchor="ctr" anchorCtr="1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ea typeface="新細明體" pitchFamily="18" charset="-120"/>
                </a:rPr>
                <a:t>24</a:t>
              </a:r>
              <a:endParaRPr kumimoji="1" lang="zh-TW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ea typeface="新細明體" pitchFamily="18" charset="-120"/>
              </a:endParaRPr>
            </a:p>
          </p:txBody>
        </p:sp>
        <p:cxnSp>
          <p:nvCxnSpPr>
            <p:cNvPr id="113" name="直線接點 139"/>
            <p:cNvCxnSpPr>
              <a:cxnSpLocks noChangeShapeType="1"/>
            </p:cNvCxnSpPr>
            <p:nvPr/>
          </p:nvCxnSpPr>
          <p:spPr bwMode="auto">
            <a:xfrm rot="5400000">
              <a:off x="3314700" y="1409700"/>
              <a:ext cx="381000" cy="1676400"/>
            </a:xfrm>
            <a:prstGeom prst="line">
              <a:avLst/>
            </a:prstGeom>
            <a:noFill/>
            <a:ln w="38100" algn="ctr">
              <a:solidFill>
                <a:srgbClr val="FFC000"/>
              </a:solidFill>
              <a:round/>
              <a:headEnd/>
              <a:tailEnd/>
            </a:ln>
          </p:spPr>
        </p:cxnSp>
        <p:cxnSp>
          <p:nvCxnSpPr>
            <p:cNvPr id="114" name="直線接點 142"/>
            <p:cNvCxnSpPr>
              <a:cxnSpLocks noChangeShapeType="1"/>
            </p:cNvCxnSpPr>
            <p:nvPr/>
          </p:nvCxnSpPr>
          <p:spPr bwMode="auto">
            <a:xfrm rot="16200000" flipV="1">
              <a:off x="5295900" y="1104900"/>
              <a:ext cx="381000" cy="2286000"/>
            </a:xfrm>
            <a:prstGeom prst="line">
              <a:avLst/>
            </a:prstGeom>
            <a:noFill/>
            <a:ln w="38100" algn="ctr">
              <a:solidFill>
                <a:srgbClr val="FFC000"/>
              </a:solidFill>
              <a:round/>
              <a:headEnd/>
              <a:tailEnd/>
            </a:ln>
          </p:spPr>
        </p:cxnSp>
        <p:sp>
          <p:nvSpPr>
            <p:cNvPr id="115" name="橢圓 114"/>
            <p:cNvSpPr/>
            <p:nvPr/>
          </p:nvSpPr>
          <p:spPr bwMode="auto">
            <a:xfrm>
              <a:off x="6362700" y="2438400"/>
              <a:ext cx="533400" cy="533400"/>
            </a:xfrm>
            <a:prstGeom prst="ellipse">
              <a:avLst/>
            </a:prstGeom>
            <a:solidFill>
              <a:srgbClr val="FFFF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innerShdw blurRad="114300">
                <a:prstClr val="black"/>
              </a:innerShdw>
            </a:effectLst>
          </p:spPr>
          <p:txBody>
            <a:bodyPr wrap="none" anchor="ctr" anchorCtr="1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ea typeface="新細明體" pitchFamily="18" charset="-120"/>
                </a:rPr>
                <a:t>73</a:t>
              </a:r>
              <a:endParaRPr kumimoji="1" lang="zh-TW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ea typeface="新細明體" pitchFamily="18" charset="-120"/>
              </a:endParaRPr>
            </a:p>
          </p:txBody>
        </p:sp>
        <p:sp>
          <p:nvSpPr>
            <p:cNvPr id="116" name="橢圓 115"/>
            <p:cNvSpPr/>
            <p:nvPr/>
          </p:nvSpPr>
          <p:spPr bwMode="auto">
            <a:xfrm>
              <a:off x="3314700" y="3352800"/>
              <a:ext cx="533400" cy="533400"/>
            </a:xfrm>
            <a:prstGeom prst="ellipse">
              <a:avLst/>
            </a:prstGeom>
            <a:solidFill>
              <a:srgbClr val="FFFF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innerShdw blurRad="114300">
                <a:prstClr val="black"/>
              </a:innerShdw>
            </a:effectLst>
          </p:spPr>
          <p:txBody>
            <a:bodyPr wrap="none" anchor="ctr" anchorCtr="1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ea typeface="新細明體" pitchFamily="18" charset="-120"/>
                </a:rPr>
                <a:t>38</a:t>
              </a:r>
              <a:endParaRPr kumimoji="1" lang="zh-TW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ea typeface="新細明體" pitchFamily="18" charset="-120"/>
              </a:endParaRPr>
            </a:p>
          </p:txBody>
        </p:sp>
        <p:cxnSp>
          <p:nvCxnSpPr>
            <p:cNvPr id="117" name="直線接點 151"/>
            <p:cNvCxnSpPr>
              <a:cxnSpLocks noChangeShapeType="1"/>
            </p:cNvCxnSpPr>
            <p:nvPr/>
          </p:nvCxnSpPr>
          <p:spPr bwMode="auto">
            <a:xfrm rot="5400000">
              <a:off x="5981700" y="2705100"/>
              <a:ext cx="381000" cy="914400"/>
            </a:xfrm>
            <a:prstGeom prst="line">
              <a:avLst/>
            </a:prstGeom>
            <a:noFill/>
            <a:ln w="38100" algn="ctr">
              <a:solidFill>
                <a:srgbClr val="FFC000"/>
              </a:solidFill>
              <a:round/>
              <a:headEnd/>
              <a:tailEnd/>
            </a:ln>
          </p:spPr>
        </p:cxnSp>
        <p:cxnSp>
          <p:nvCxnSpPr>
            <p:cNvPr id="118" name="直線接點 152"/>
            <p:cNvCxnSpPr>
              <a:cxnSpLocks noChangeShapeType="1"/>
            </p:cNvCxnSpPr>
            <p:nvPr/>
          </p:nvCxnSpPr>
          <p:spPr bwMode="auto">
            <a:xfrm rot="16200000" flipV="1">
              <a:off x="7010400" y="2590800"/>
              <a:ext cx="381000" cy="1143000"/>
            </a:xfrm>
            <a:prstGeom prst="line">
              <a:avLst/>
            </a:prstGeom>
            <a:noFill/>
            <a:ln w="38100" algn="ctr">
              <a:solidFill>
                <a:srgbClr val="FFC000"/>
              </a:solidFill>
              <a:round/>
              <a:headEnd/>
              <a:tailEnd/>
            </a:ln>
          </p:spPr>
        </p:cxnSp>
        <p:sp>
          <p:nvSpPr>
            <p:cNvPr id="119" name="橢圓 118"/>
            <p:cNvSpPr/>
            <p:nvPr/>
          </p:nvSpPr>
          <p:spPr bwMode="auto">
            <a:xfrm>
              <a:off x="5448300" y="3352800"/>
              <a:ext cx="533400" cy="533400"/>
            </a:xfrm>
            <a:prstGeom prst="ellipse">
              <a:avLst/>
            </a:prstGeom>
            <a:solidFill>
              <a:srgbClr val="FFFF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innerShdw blurRad="114300">
                <a:prstClr val="black"/>
              </a:innerShdw>
            </a:effectLst>
          </p:spPr>
          <p:txBody>
            <a:bodyPr wrap="none" anchor="ctr" anchorCtr="1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ea typeface="新細明體" pitchFamily="18" charset="-120"/>
                </a:rPr>
                <a:t>58</a:t>
              </a:r>
              <a:endParaRPr kumimoji="1" lang="zh-TW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ea typeface="新細明體" pitchFamily="18" charset="-120"/>
              </a:endParaRPr>
            </a:p>
          </p:txBody>
        </p:sp>
        <p:cxnSp>
          <p:nvCxnSpPr>
            <p:cNvPr id="120" name="直線接點 159"/>
            <p:cNvCxnSpPr>
              <a:cxnSpLocks noChangeShapeType="1"/>
            </p:cNvCxnSpPr>
            <p:nvPr/>
          </p:nvCxnSpPr>
          <p:spPr bwMode="auto">
            <a:xfrm rot="5400000">
              <a:off x="5181600" y="3657600"/>
              <a:ext cx="304800" cy="762000"/>
            </a:xfrm>
            <a:prstGeom prst="line">
              <a:avLst/>
            </a:prstGeom>
            <a:noFill/>
            <a:ln w="38100" algn="ctr">
              <a:solidFill>
                <a:srgbClr val="FFC000"/>
              </a:solidFill>
              <a:round/>
              <a:headEnd/>
              <a:tailEnd/>
            </a:ln>
          </p:spPr>
        </p:cxnSp>
        <p:cxnSp>
          <p:nvCxnSpPr>
            <p:cNvPr id="121" name="直線接點 160"/>
            <p:cNvCxnSpPr>
              <a:cxnSpLocks noChangeShapeType="1"/>
            </p:cNvCxnSpPr>
            <p:nvPr/>
          </p:nvCxnSpPr>
          <p:spPr bwMode="auto">
            <a:xfrm rot="16200000" flipV="1">
              <a:off x="5981700" y="3619500"/>
              <a:ext cx="304800" cy="838200"/>
            </a:xfrm>
            <a:prstGeom prst="line">
              <a:avLst/>
            </a:prstGeom>
            <a:noFill/>
            <a:ln w="38100" algn="ctr">
              <a:solidFill>
                <a:srgbClr val="FFC000"/>
              </a:solidFill>
              <a:round/>
              <a:headEnd/>
              <a:tailEnd/>
            </a:ln>
          </p:spPr>
        </p:cxnSp>
        <p:cxnSp>
          <p:nvCxnSpPr>
            <p:cNvPr id="122" name="直線接點 167"/>
            <p:cNvCxnSpPr>
              <a:cxnSpLocks noChangeShapeType="1"/>
            </p:cNvCxnSpPr>
            <p:nvPr/>
          </p:nvCxnSpPr>
          <p:spPr bwMode="auto">
            <a:xfrm rot="16200000" flipV="1">
              <a:off x="2933700" y="2705100"/>
              <a:ext cx="381000" cy="914400"/>
            </a:xfrm>
            <a:prstGeom prst="line">
              <a:avLst/>
            </a:prstGeom>
            <a:noFill/>
            <a:ln w="38100" algn="ctr">
              <a:solidFill>
                <a:srgbClr val="FFC000"/>
              </a:solidFill>
              <a:round/>
              <a:headEnd/>
              <a:tailEnd/>
            </a:ln>
          </p:spPr>
        </p:cxnSp>
        <p:cxnSp>
          <p:nvCxnSpPr>
            <p:cNvPr id="123" name="直線接點 170"/>
            <p:cNvCxnSpPr>
              <a:cxnSpLocks noChangeShapeType="1"/>
            </p:cNvCxnSpPr>
            <p:nvPr/>
          </p:nvCxnSpPr>
          <p:spPr bwMode="auto">
            <a:xfrm rot="5400000" flipH="1" flipV="1">
              <a:off x="2095500" y="2857500"/>
              <a:ext cx="457200" cy="685800"/>
            </a:xfrm>
            <a:prstGeom prst="line">
              <a:avLst/>
            </a:prstGeom>
            <a:noFill/>
            <a:ln w="38100" algn="ctr">
              <a:solidFill>
                <a:srgbClr val="FFC000"/>
              </a:solidFill>
              <a:round/>
              <a:headEnd/>
              <a:tailEnd/>
            </a:ln>
          </p:spPr>
        </p:cxnSp>
        <p:sp>
          <p:nvSpPr>
            <p:cNvPr id="124" name="矩形 123"/>
            <p:cNvSpPr/>
            <p:nvPr/>
          </p:nvSpPr>
          <p:spPr bwMode="auto">
            <a:xfrm>
              <a:off x="2933700" y="4267200"/>
              <a:ext cx="533400" cy="381000"/>
            </a:xfrm>
            <a:prstGeom prst="rect">
              <a:avLst/>
            </a:prstGeom>
            <a:solidFill>
              <a:srgbClr val="FF6666">
                <a:lumMod val="60000"/>
                <a:lumOff val="4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innerShdw blurRad="114300">
                <a:prstClr val="black"/>
              </a:innerShdw>
            </a:effectLst>
          </p:spPr>
          <p:txBody>
            <a:bodyPr wrap="none" anchor="ctr" anchorCtr="1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2800" b="0" i="1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ea typeface="新細明體" pitchFamily="18" charset="-120"/>
                </a:rPr>
                <a:t>e</a:t>
              </a:r>
              <a:r>
                <a:rPr kumimoji="1" lang="en-US" altLang="zh-TW" sz="2800" b="0" i="0" u="none" strike="noStrike" kern="0" cap="none" spc="0" normalizeH="0" baseline="-2500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ea typeface="新細明體" pitchFamily="18" charset="-120"/>
                </a:rPr>
                <a:t>2</a:t>
              </a:r>
              <a:endParaRPr kumimoji="1" lang="zh-TW" altLang="en-US" sz="2800" b="0" i="0" u="none" strike="noStrike" kern="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ea typeface="新細明體" pitchFamily="18" charset="-120"/>
              </a:endParaRPr>
            </a:p>
          </p:txBody>
        </p:sp>
        <p:cxnSp>
          <p:nvCxnSpPr>
            <p:cNvPr id="125" name="直線接點 174"/>
            <p:cNvCxnSpPr>
              <a:cxnSpLocks noChangeShapeType="1"/>
            </p:cNvCxnSpPr>
            <p:nvPr/>
          </p:nvCxnSpPr>
          <p:spPr bwMode="auto">
            <a:xfrm rot="5400000" flipH="1" flipV="1">
              <a:off x="3200400" y="3886200"/>
              <a:ext cx="381000" cy="381000"/>
            </a:xfrm>
            <a:prstGeom prst="line">
              <a:avLst/>
            </a:prstGeom>
            <a:noFill/>
            <a:ln w="38100" algn="ctr">
              <a:solidFill>
                <a:srgbClr val="FFC000"/>
              </a:solidFill>
              <a:round/>
              <a:headEnd/>
              <a:tailEnd/>
            </a:ln>
          </p:spPr>
        </p:cxnSp>
        <p:sp>
          <p:nvSpPr>
            <p:cNvPr id="126" name="矩形 125"/>
            <p:cNvSpPr/>
            <p:nvPr/>
          </p:nvSpPr>
          <p:spPr bwMode="auto">
            <a:xfrm>
              <a:off x="3619500" y="4267200"/>
              <a:ext cx="533400" cy="381000"/>
            </a:xfrm>
            <a:prstGeom prst="rect">
              <a:avLst/>
            </a:prstGeom>
            <a:solidFill>
              <a:srgbClr val="FF6666">
                <a:lumMod val="60000"/>
                <a:lumOff val="4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innerShdw blurRad="114300">
                <a:prstClr val="black"/>
              </a:innerShdw>
            </a:effectLst>
          </p:spPr>
          <p:txBody>
            <a:bodyPr wrap="none" anchor="ctr" anchorCtr="1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2800" b="0" i="1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ea typeface="新細明體" pitchFamily="18" charset="-120"/>
                </a:rPr>
                <a:t>e</a:t>
              </a:r>
              <a:r>
                <a:rPr kumimoji="1" lang="en-US" altLang="zh-TW" sz="2800" b="0" i="0" u="none" strike="noStrike" kern="0" cap="none" spc="0" normalizeH="0" baseline="-2500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ea typeface="新細明體" pitchFamily="18" charset="-120"/>
                </a:rPr>
                <a:t>3</a:t>
              </a:r>
              <a:endParaRPr kumimoji="1" lang="zh-TW" altLang="en-US" sz="2800" b="0" i="0" u="none" strike="noStrike" kern="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ea typeface="新細明體" pitchFamily="18" charset="-120"/>
              </a:endParaRPr>
            </a:p>
          </p:txBody>
        </p:sp>
        <p:cxnSp>
          <p:nvCxnSpPr>
            <p:cNvPr id="127" name="直線接點 178"/>
            <p:cNvCxnSpPr>
              <a:cxnSpLocks noChangeShapeType="1"/>
            </p:cNvCxnSpPr>
            <p:nvPr/>
          </p:nvCxnSpPr>
          <p:spPr bwMode="auto">
            <a:xfrm rot="16200000" flipV="1">
              <a:off x="3543300" y="3924300"/>
              <a:ext cx="381000" cy="304800"/>
            </a:xfrm>
            <a:prstGeom prst="line">
              <a:avLst/>
            </a:prstGeom>
            <a:noFill/>
            <a:ln w="38100" algn="ctr">
              <a:solidFill>
                <a:srgbClr val="FFC000"/>
              </a:solidFill>
              <a:round/>
              <a:headEnd/>
              <a:tailEnd/>
            </a:ln>
          </p:spPr>
        </p:cxnSp>
        <p:sp>
          <p:nvSpPr>
            <p:cNvPr id="129" name="橢圓 128"/>
            <p:cNvSpPr/>
            <p:nvPr/>
          </p:nvSpPr>
          <p:spPr bwMode="auto">
            <a:xfrm>
              <a:off x="7505700" y="3352800"/>
              <a:ext cx="533400" cy="533400"/>
            </a:xfrm>
            <a:prstGeom prst="ellipse">
              <a:avLst/>
            </a:prstGeom>
            <a:solidFill>
              <a:srgbClr val="FFFF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innerShdw blurRad="114300">
                <a:prstClr val="black"/>
              </a:innerShdw>
            </a:effectLst>
          </p:spPr>
          <p:txBody>
            <a:bodyPr wrap="none" anchor="ctr" anchorCtr="1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ea typeface="新細明體" pitchFamily="18" charset="-120"/>
                </a:rPr>
                <a:t>85</a:t>
              </a:r>
              <a:endParaRPr kumimoji="1" lang="zh-TW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ea typeface="新細明體" pitchFamily="18" charset="-120"/>
              </a:endParaRPr>
            </a:p>
          </p:txBody>
        </p:sp>
        <p:sp>
          <p:nvSpPr>
            <p:cNvPr id="130" name="矩形 129"/>
            <p:cNvSpPr/>
            <p:nvPr/>
          </p:nvSpPr>
          <p:spPr bwMode="auto">
            <a:xfrm>
              <a:off x="7124700" y="4267200"/>
              <a:ext cx="533400" cy="381000"/>
            </a:xfrm>
            <a:prstGeom prst="rect">
              <a:avLst/>
            </a:prstGeom>
            <a:solidFill>
              <a:srgbClr val="FF6666">
                <a:lumMod val="60000"/>
                <a:lumOff val="4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innerShdw blurRad="114300">
                <a:prstClr val="black"/>
              </a:innerShdw>
            </a:effectLst>
          </p:spPr>
          <p:txBody>
            <a:bodyPr wrap="none" anchor="ctr" anchorCtr="1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2800" b="0" i="1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ea typeface="新細明體" pitchFamily="18" charset="-120"/>
                </a:rPr>
                <a:t>e</a:t>
              </a:r>
              <a:r>
                <a:rPr kumimoji="1" lang="en-US" altLang="zh-TW" sz="2800" b="0" i="0" u="none" strike="noStrike" kern="0" cap="none" spc="0" normalizeH="0" baseline="-2500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ea typeface="新細明體" pitchFamily="18" charset="-120"/>
                </a:rPr>
                <a:t>8</a:t>
              </a:r>
              <a:endParaRPr kumimoji="1" lang="zh-TW" altLang="en-US" sz="2800" b="0" i="0" u="none" strike="noStrike" kern="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ea typeface="新細明體" pitchFamily="18" charset="-120"/>
              </a:endParaRPr>
            </a:p>
          </p:txBody>
        </p:sp>
        <p:cxnSp>
          <p:nvCxnSpPr>
            <p:cNvPr id="131" name="直線接點 185"/>
            <p:cNvCxnSpPr>
              <a:cxnSpLocks noChangeShapeType="1"/>
            </p:cNvCxnSpPr>
            <p:nvPr/>
          </p:nvCxnSpPr>
          <p:spPr bwMode="auto">
            <a:xfrm rot="5400000" flipH="1" flipV="1">
              <a:off x="7391400" y="3886200"/>
              <a:ext cx="381000" cy="381000"/>
            </a:xfrm>
            <a:prstGeom prst="line">
              <a:avLst/>
            </a:prstGeom>
            <a:noFill/>
            <a:ln w="38100" algn="ctr">
              <a:solidFill>
                <a:srgbClr val="FFC000"/>
              </a:solidFill>
              <a:round/>
              <a:headEnd/>
              <a:tailEnd/>
            </a:ln>
          </p:spPr>
        </p:cxnSp>
        <p:sp>
          <p:nvSpPr>
            <p:cNvPr id="132" name="矩形 131"/>
            <p:cNvSpPr/>
            <p:nvPr/>
          </p:nvSpPr>
          <p:spPr bwMode="auto">
            <a:xfrm>
              <a:off x="7810500" y="4267200"/>
              <a:ext cx="533400" cy="381000"/>
            </a:xfrm>
            <a:prstGeom prst="rect">
              <a:avLst/>
            </a:prstGeom>
            <a:solidFill>
              <a:srgbClr val="FF6666">
                <a:lumMod val="60000"/>
                <a:lumOff val="4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innerShdw blurRad="114300">
                <a:prstClr val="black"/>
              </a:innerShdw>
            </a:effectLst>
          </p:spPr>
          <p:txBody>
            <a:bodyPr wrap="none" anchor="ctr" anchorCtr="1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2800" b="0" i="1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ea typeface="新細明體" pitchFamily="18" charset="-120"/>
                </a:rPr>
                <a:t>e</a:t>
              </a:r>
              <a:r>
                <a:rPr kumimoji="1" lang="en-US" altLang="zh-TW" sz="2800" b="0" i="0" u="none" strike="noStrike" kern="0" cap="none" spc="0" normalizeH="0" baseline="-2500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ea typeface="新細明體" pitchFamily="18" charset="-120"/>
                </a:rPr>
                <a:t>9</a:t>
              </a:r>
              <a:endParaRPr kumimoji="1" lang="zh-TW" altLang="en-US" sz="2800" b="0" i="0" u="none" strike="noStrike" kern="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ea typeface="新細明體" pitchFamily="18" charset="-120"/>
              </a:endParaRPr>
            </a:p>
          </p:txBody>
        </p:sp>
        <p:cxnSp>
          <p:nvCxnSpPr>
            <p:cNvPr id="133" name="直線接點 187"/>
            <p:cNvCxnSpPr>
              <a:cxnSpLocks noChangeShapeType="1"/>
            </p:cNvCxnSpPr>
            <p:nvPr/>
          </p:nvCxnSpPr>
          <p:spPr bwMode="auto">
            <a:xfrm rot="16200000" flipV="1">
              <a:off x="7734300" y="3924300"/>
              <a:ext cx="381000" cy="304800"/>
            </a:xfrm>
            <a:prstGeom prst="line">
              <a:avLst/>
            </a:prstGeom>
            <a:noFill/>
            <a:ln w="38100" algn="ctr">
              <a:solidFill>
                <a:srgbClr val="FFC000"/>
              </a:solidFill>
              <a:round/>
              <a:headEnd/>
              <a:tailEnd/>
            </a:ln>
          </p:spPr>
        </p:cxnSp>
        <p:sp>
          <p:nvSpPr>
            <p:cNvPr id="136" name="橢圓 135"/>
            <p:cNvSpPr/>
            <p:nvPr/>
          </p:nvSpPr>
          <p:spPr bwMode="auto">
            <a:xfrm>
              <a:off x="6286500" y="4191000"/>
              <a:ext cx="533400" cy="533400"/>
            </a:xfrm>
            <a:prstGeom prst="ellipse">
              <a:avLst/>
            </a:prstGeom>
            <a:solidFill>
              <a:srgbClr val="FFFF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innerShdw blurRad="114300">
                <a:prstClr val="black"/>
              </a:innerShdw>
            </a:effectLst>
          </p:spPr>
          <p:txBody>
            <a:bodyPr wrap="none" anchor="ctr" anchorCtr="1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ea typeface="新細明體" pitchFamily="18" charset="-120"/>
                </a:rPr>
                <a:t>63</a:t>
              </a:r>
              <a:endParaRPr kumimoji="1" lang="zh-TW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ea typeface="新細明體" pitchFamily="18" charset="-120"/>
              </a:endParaRPr>
            </a:p>
          </p:txBody>
        </p:sp>
        <p:sp>
          <p:nvSpPr>
            <p:cNvPr id="137" name="矩形 136"/>
            <p:cNvSpPr/>
            <p:nvPr/>
          </p:nvSpPr>
          <p:spPr bwMode="auto">
            <a:xfrm>
              <a:off x="5905500" y="5105400"/>
              <a:ext cx="533400" cy="381000"/>
            </a:xfrm>
            <a:prstGeom prst="rect">
              <a:avLst/>
            </a:prstGeom>
            <a:solidFill>
              <a:srgbClr val="FF6666">
                <a:lumMod val="60000"/>
                <a:lumOff val="4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innerShdw blurRad="114300">
                <a:prstClr val="black"/>
              </a:innerShdw>
            </a:effectLst>
          </p:spPr>
          <p:txBody>
            <a:bodyPr wrap="none" anchor="ctr" anchorCtr="1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2800" b="0" i="1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ea typeface="新細明體" pitchFamily="18" charset="-120"/>
                </a:rPr>
                <a:t>e</a:t>
              </a:r>
              <a:r>
                <a:rPr kumimoji="1" lang="en-US" altLang="zh-TW" sz="2800" b="0" i="0" u="none" strike="noStrike" kern="0" cap="none" spc="0" normalizeH="0" baseline="-2500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ea typeface="新細明體" pitchFamily="18" charset="-120"/>
                </a:rPr>
                <a:t>6</a:t>
              </a:r>
              <a:endParaRPr kumimoji="1" lang="zh-TW" altLang="en-US" sz="2800" b="0" i="0" u="none" strike="noStrike" kern="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ea typeface="新細明體" pitchFamily="18" charset="-120"/>
              </a:endParaRPr>
            </a:p>
          </p:txBody>
        </p:sp>
        <p:cxnSp>
          <p:nvCxnSpPr>
            <p:cNvPr id="138" name="直線接點 191"/>
            <p:cNvCxnSpPr>
              <a:cxnSpLocks noChangeShapeType="1"/>
            </p:cNvCxnSpPr>
            <p:nvPr/>
          </p:nvCxnSpPr>
          <p:spPr bwMode="auto">
            <a:xfrm rot="5400000" flipH="1" flipV="1">
              <a:off x="6172200" y="4724400"/>
              <a:ext cx="381000" cy="381000"/>
            </a:xfrm>
            <a:prstGeom prst="line">
              <a:avLst/>
            </a:prstGeom>
            <a:noFill/>
            <a:ln w="38100" algn="ctr">
              <a:solidFill>
                <a:srgbClr val="FFC000"/>
              </a:solidFill>
              <a:round/>
              <a:headEnd/>
              <a:tailEnd/>
            </a:ln>
          </p:spPr>
        </p:cxnSp>
        <p:sp>
          <p:nvSpPr>
            <p:cNvPr id="139" name="矩形 138"/>
            <p:cNvSpPr/>
            <p:nvPr/>
          </p:nvSpPr>
          <p:spPr bwMode="auto">
            <a:xfrm>
              <a:off x="6591300" y="5105400"/>
              <a:ext cx="533400" cy="381000"/>
            </a:xfrm>
            <a:prstGeom prst="rect">
              <a:avLst/>
            </a:prstGeom>
            <a:solidFill>
              <a:srgbClr val="FF6666">
                <a:lumMod val="60000"/>
                <a:lumOff val="4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innerShdw blurRad="114300">
                <a:prstClr val="black"/>
              </a:innerShdw>
            </a:effectLst>
          </p:spPr>
          <p:txBody>
            <a:bodyPr wrap="none" anchor="ctr" anchorCtr="1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2800" b="0" i="1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ea typeface="新細明體" pitchFamily="18" charset="-120"/>
                </a:rPr>
                <a:t>e</a:t>
              </a:r>
              <a:r>
                <a:rPr kumimoji="1" lang="en-US" altLang="zh-TW" sz="2800" b="0" i="0" u="none" strike="noStrike" kern="0" cap="none" spc="0" normalizeH="0" baseline="-2500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ea typeface="新細明體" pitchFamily="18" charset="-120"/>
                </a:rPr>
                <a:t>7</a:t>
              </a:r>
              <a:endParaRPr kumimoji="1" lang="zh-TW" altLang="en-US" sz="2800" b="0" i="0" u="none" strike="noStrike" kern="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ea typeface="新細明體" pitchFamily="18" charset="-120"/>
              </a:endParaRPr>
            </a:p>
          </p:txBody>
        </p:sp>
        <p:cxnSp>
          <p:nvCxnSpPr>
            <p:cNvPr id="140" name="直線接點 193"/>
            <p:cNvCxnSpPr>
              <a:cxnSpLocks noChangeShapeType="1"/>
            </p:cNvCxnSpPr>
            <p:nvPr/>
          </p:nvCxnSpPr>
          <p:spPr bwMode="auto">
            <a:xfrm rot="16200000" flipV="1">
              <a:off x="6515100" y="4762500"/>
              <a:ext cx="381000" cy="304800"/>
            </a:xfrm>
            <a:prstGeom prst="line">
              <a:avLst/>
            </a:prstGeom>
            <a:noFill/>
            <a:ln w="38100" algn="ctr">
              <a:solidFill>
                <a:srgbClr val="FFC000"/>
              </a:solidFill>
              <a:round/>
              <a:headEnd/>
              <a:tailEnd/>
            </a:ln>
          </p:spPr>
        </p:cxnSp>
        <p:sp>
          <p:nvSpPr>
            <p:cNvPr id="141" name="橢圓 140"/>
            <p:cNvSpPr/>
            <p:nvPr/>
          </p:nvSpPr>
          <p:spPr bwMode="auto">
            <a:xfrm>
              <a:off x="4686300" y="4191000"/>
              <a:ext cx="533400" cy="533400"/>
            </a:xfrm>
            <a:prstGeom prst="ellipse">
              <a:avLst/>
            </a:prstGeom>
            <a:solidFill>
              <a:srgbClr val="FFFF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innerShdw blurRad="114300">
                <a:prstClr val="black"/>
              </a:innerShdw>
            </a:effectLst>
          </p:spPr>
          <p:txBody>
            <a:bodyPr wrap="none" anchor="ctr" anchorCtr="1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ea typeface="新細明體" pitchFamily="18" charset="-120"/>
                </a:rPr>
                <a:t>51</a:t>
              </a:r>
              <a:endParaRPr kumimoji="1" lang="zh-TW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ea typeface="新細明體" pitchFamily="18" charset="-120"/>
              </a:endParaRPr>
            </a:p>
          </p:txBody>
        </p:sp>
        <p:sp>
          <p:nvSpPr>
            <p:cNvPr id="142" name="矩形 141"/>
            <p:cNvSpPr/>
            <p:nvPr/>
          </p:nvSpPr>
          <p:spPr bwMode="auto">
            <a:xfrm>
              <a:off x="4305300" y="5105400"/>
              <a:ext cx="533400" cy="381000"/>
            </a:xfrm>
            <a:prstGeom prst="rect">
              <a:avLst/>
            </a:prstGeom>
            <a:solidFill>
              <a:srgbClr val="FF6666">
                <a:lumMod val="60000"/>
                <a:lumOff val="4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innerShdw blurRad="114300">
                <a:prstClr val="black"/>
              </a:innerShdw>
            </a:effectLst>
          </p:spPr>
          <p:txBody>
            <a:bodyPr wrap="none" anchor="ctr" anchorCtr="1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2800" b="0" i="1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ea typeface="新細明體" pitchFamily="18" charset="-120"/>
                </a:rPr>
                <a:t>e</a:t>
              </a:r>
              <a:r>
                <a:rPr kumimoji="1" lang="en-US" altLang="zh-TW" sz="2800" b="0" i="0" u="none" strike="noStrike" kern="0" cap="none" spc="0" normalizeH="0" baseline="-2500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ea typeface="新細明體" pitchFamily="18" charset="-120"/>
                </a:rPr>
                <a:t>4</a:t>
              </a:r>
              <a:endParaRPr kumimoji="1" lang="zh-TW" altLang="en-US" sz="2800" b="0" i="0" u="none" strike="noStrike" kern="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ea typeface="新細明體" pitchFamily="18" charset="-120"/>
              </a:endParaRPr>
            </a:p>
          </p:txBody>
        </p:sp>
        <p:cxnSp>
          <p:nvCxnSpPr>
            <p:cNvPr id="143" name="直線接點 197"/>
            <p:cNvCxnSpPr>
              <a:cxnSpLocks noChangeShapeType="1"/>
            </p:cNvCxnSpPr>
            <p:nvPr/>
          </p:nvCxnSpPr>
          <p:spPr bwMode="auto">
            <a:xfrm rot="5400000" flipH="1" flipV="1">
              <a:off x="4572000" y="4724400"/>
              <a:ext cx="381000" cy="381000"/>
            </a:xfrm>
            <a:prstGeom prst="line">
              <a:avLst/>
            </a:prstGeom>
            <a:noFill/>
            <a:ln w="38100" algn="ctr">
              <a:solidFill>
                <a:srgbClr val="FFC000"/>
              </a:solidFill>
              <a:round/>
              <a:headEnd/>
              <a:tailEnd/>
            </a:ln>
          </p:spPr>
        </p:cxnSp>
        <p:sp>
          <p:nvSpPr>
            <p:cNvPr id="144" name="矩形 143"/>
            <p:cNvSpPr/>
            <p:nvPr/>
          </p:nvSpPr>
          <p:spPr bwMode="auto">
            <a:xfrm>
              <a:off x="4991100" y="5105400"/>
              <a:ext cx="533400" cy="381000"/>
            </a:xfrm>
            <a:prstGeom prst="rect">
              <a:avLst/>
            </a:prstGeom>
            <a:solidFill>
              <a:srgbClr val="FF6666">
                <a:lumMod val="60000"/>
                <a:lumOff val="4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innerShdw blurRad="114300">
                <a:prstClr val="black"/>
              </a:innerShdw>
            </a:effectLst>
          </p:spPr>
          <p:txBody>
            <a:bodyPr wrap="none" anchor="ctr" anchorCtr="1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2800" b="0" i="1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ea typeface="新細明體" pitchFamily="18" charset="-120"/>
                </a:rPr>
                <a:t>e</a:t>
              </a:r>
              <a:r>
                <a:rPr kumimoji="1" lang="en-US" altLang="zh-TW" sz="2800" b="0" i="0" u="none" strike="noStrike" kern="0" cap="none" spc="0" normalizeH="0" baseline="-2500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ea typeface="新細明體" pitchFamily="18" charset="-120"/>
                </a:rPr>
                <a:t>5</a:t>
              </a:r>
              <a:endParaRPr kumimoji="1" lang="zh-TW" altLang="en-US" sz="2800" b="0" i="0" u="none" strike="noStrike" kern="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ea typeface="新細明體" pitchFamily="18" charset="-120"/>
              </a:endParaRPr>
            </a:p>
          </p:txBody>
        </p:sp>
        <p:cxnSp>
          <p:nvCxnSpPr>
            <p:cNvPr id="145" name="直線接點 199"/>
            <p:cNvCxnSpPr>
              <a:cxnSpLocks noChangeShapeType="1"/>
            </p:cNvCxnSpPr>
            <p:nvPr/>
          </p:nvCxnSpPr>
          <p:spPr bwMode="auto">
            <a:xfrm rot="16200000" flipV="1">
              <a:off x="4914900" y="4762500"/>
              <a:ext cx="381000" cy="304800"/>
            </a:xfrm>
            <a:prstGeom prst="line">
              <a:avLst/>
            </a:prstGeom>
            <a:noFill/>
            <a:ln w="38100" algn="ctr">
              <a:solidFill>
                <a:srgbClr val="FFC000"/>
              </a:solidFill>
              <a:round/>
              <a:headEnd/>
              <a:tailEnd/>
            </a:ln>
          </p:spPr>
        </p:cxnSp>
      </p:grpSp>
      <p:grpSp>
        <p:nvGrpSpPr>
          <p:cNvPr id="146" name="群組 220"/>
          <p:cNvGrpSpPr>
            <a:grpSpLocks/>
          </p:cNvGrpSpPr>
          <p:nvPr/>
        </p:nvGrpSpPr>
        <p:grpSpPr bwMode="auto">
          <a:xfrm>
            <a:off x="2684462" y="1690688"/>
            <a:ext cx="7069138" cy="3800475"/>
            <a:chOff x="1371600" y="1447800"/>
            <a:chExt cx="7069802" cy="3799820"/>
          </a:xfrm>
        </p:grpSpPr>
        <p:sp>
          <p:nvSpPr>
            <p:cNvPr id="147" name="文字方塊 203"/>
            <p:cNvSpPr txBox="1">
              <a:spLocks noChangeArrowheads="1"/>
            </p:cNvSpPr>
            <p:nvPr/>
          </p:nvSpPr>
          <p:spPr bwMode="auto">
            <a:xfrm>
              <a:off x="4572000" y="3733800"/>
              <a:ext cx="364202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TW" sz="2800">
                  <a:solidFill>
                    <a:srgbClr val="000000"/>
                  </a:solidFill>
                  <a:ea typeface="新細明體" pitchFamily="18" charset="-120"/>
                </a:rPr>
                <a:t>1</a:t>
              </a:r>
              <a:endParaRPr kumimoji="1" lang="zh-TW" altLang="en-US" sz="2800">
                <a:solidFill>
                  <a:srgbClr val="000000"/>
                </a:solidFill>
                <a:ea typeface="新細明體" pitchFamily="18" charset="-120"/>
              </a:endParaRPr>
            </a:p>
          </p:txBody>
        </p:sp>
        <p:sp>
          <p:nvSpPr>
            <p:cNvPr id="148" name="文字方塊 204"/>
            <p:cNvSpPr txBox="1">
              <a:spLocks noChangeArrowheads="1"/>
            </p:cNvSpPr>
            <p:nvPr/>
          </p:nvSpPr>
          <p:spPr bwMode="auto">
            <a:xfrm>
              <a:off x="3581400" y="2895600"/>
              <a:ext cx="45720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TW" sz="2800">
                  <a:solidFill>
                    <a:srgbClr val="000000"/>
                  </a:solidFill>
                  <a:ea typeface="新細明體" pitchFamily="18" charset="-120"/>
                </a:rPr>
                <a:t>1</a:t>
              </a:r>
              <a:endParaRPr kumimoji="1" lang="zh-TW" altLang="en-US" sz="2800">
                <a:solidFill>
                  <a:srgbClr val="000000"/>
                </a:solidFill>
                <a:ea typeface="新細明體" pitchFamily="18" charset="-120"/>
              </a:endParaRPr>
            </a:p>
          </p:txBody>
        </p:sp>
        <p:sp>
          <p:nvSpPr>
            <p:cNvPr id="151" name="文字方塊 205"/>
            <p:cNvSpPr txBox="1">
              <a:spLocks noChangeArrowheads="1"/>
            </p:cNvSpPr>
            <p:nvPr/>
          </p:nvSpPr>
          <p:spPr bwMode="auto">
            <a:xfrm>
              <a:off x="6477000" y="3733800"/>
              <a:ext cx="364202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TW" sz="2800">
                  <a:solidFill>
                    <a:srgbClr val="000000"/>
                  </a:solidFill>
                  <a:ea typeface="新細明體" pitchFamily="18" charset="-120"/>
                </a:rPr>
                <a:t>1</a:t>
              </a:r>
              <a:endParaRPr kumimoji="1" lang="zh-TW" altLang="en-US" sz="2800">
                <a:solidFill>
                  <a:srgbClr val="000000"/>
                </a:solidFill>
                <a:ea typeface="新細明體" pitchFamily="18" charset="-120"/>
              </a:endParaRPr>
            </a:p>
          </p:txBody>
        </p:sp>
        <p:sp>
          <p:nvSpPr>
            <p:cNvPr id="152" name="文字方塊 206"/>
            <p:cNvSpPr txBox="1">
              <a:spLocks noChangeArrowheads="1"/>
            </p:cNvSpPr>
            <p:nvPr/>
          </p:nvSpPr>
          <p:spPr bwMode="auto">
            <a:xfrm>
              <a:off x="7848600" y="2895600"/>
              <a:ext cx="364202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TW" sz="2800">
                  <a:solidFill>
                    <a:srgbClr val="000000"/>
                  </a:solidFill>
                  <a:ea typeface="新細明體" pitchFamily="18" charset="-120"/>
                </a:rPr>
                <a:t>1</a:t>
              </a:r>
              <a:endParaRPr kumimoji="1" lang="zh-TW" altLang="en-US" sz="2800">
                <a:solidFill>
                  <a:srgbClr val="000000"/>
                </a:solidFill>
                <a:ea typeface="新細明體" pitchFamily="18" charset="-120"/>
              </a:endParaRPr>
            </a:p>
          </p:txBody>
        </p:sp>
        <p:sp>
          <p:nvSpPr>
            <p:cNvPr id="153" name="文字方塊 207"/>
            <p:cNvSpPr txBox="1">
              <a:spLocks noChangeArrowheads="1"/>
            </p:cNvSpPr>
            <p:nvPr/>
          </p:nvSpPr>
          <p:spPr bwMode="auto">
            <a:xfrm>
              <a:off x="5257800" y="2971800"/>
              <a:ext cx="364202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TW" sz="2800">
                  <a:solidFill>
                    <a:srgbClr val="000000"/>
                  </a:solidFill>
                  <a:ea typeface="新細明體" pitchFamily="18" charset="-120"/>
                </a:rPr>
                <a:t>2</a:t>
              </a:r>
              <a:endParaRPr kumimoji="1" lang="zh-TW" altLang="en-US" sz="2800">
                <a:solidFill>
                  <a:srgbClr val="000000"/>
                </a:solidFill>
                <a:ea typeface="新細明體" pitchFamily="18" charset="-120"/>
              </a:endParaRPr>
            </a:p>
          </p:txBody>
        </p:sp>
        <p:sp>
          <p:nvSpPr>
            <p:cNvPr id="154" name="文字方塊 208"/>
            <p:cNvSpPr txBox="1">
              <a:spLocks noChangeArrowheads="1"/>
            </p:cNvSpPr>
            <p:nvPr/>
          </p:nvSpPr>
          <p:spPr bwMode="auto">
            <a:xfrm>
              <a:off x="6629400" y="1981200"/>
              <a:ext cx="364202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TW" sz="2800">
                  <a:solidFill>
                    <a:srgbClr val="000000"/>
                  </a:solidFill>
                  <a:ea typeface="新細明體" pitchFamily="18" charset="-120"/>
                </a:rPr>
                <a:t>3</a:t>
              </a:r>
              <a:endParaRPr kumimoji="1" lang="zh-TW" altLang="en-US" sz="2800">
                <a:solidFill>
                  <a:srgbClr val="000000"/>
                </a:solidFill>
                <a:ea typeface="新細明體" pitchFamily="18" charset="-120"/>
              </a:endParaRPr>
            </a:p>
          </p:txBody>
        </p:sp>
        <p:sp>
          <p:nvSpPr>
            <p:cNvPr id="155" name="文字方塊 209"/>
            <p:cNvSpPr txBox="1">
              <a:spLocks noChangeArrowheads="1"/>
            </p:cNvSpPr>
            <p:nvPr/>
          </p:nvSpPr>
          <p:spPr bwMode="auto">
            <a:xfrm>
              <a:off x="4648200" y="1447800"/>
              <a:ext cx="364202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TW" sz="2800">
                  <a:solidFill>
                    <a:srgbClr val="000000"/>
                  </a:solidFill>
                  <a:ea typeface="新細明體" pitchFamily="18" charset="-120"/>
                </a:rPr>
                <a:t>4</a:t>
              </a:r>
              <a:endParaRPr kumimoji="1" lang="zh-TW" altLang="en-US" sz="2800">
                <a:solidFill>
                  <a:srgbClr val="000000"/>
                </a:solidFill>
                <a:ea typeface="新細明體" pitchFamily="18" charset="-120"/>
              </a:endParaRPr>
            </a:p>
          </p:txBody>
        </p:sp>
        <p:sp>
          <p:nvSpPr>
            <p:cNvPr id="156" name="文字方塊 210"/>
            <p:cNvSpPr txBox="1">
              <a:spLocks noChangeArrowheads="1"/>
            </p:cNvSpPr>
            <p:nvPr/>
          </p:nvSpPr>
          <p:spPr bwMode="auto">
            <a:xfrm>
              <a:off x="2133600" y="2133600"/>
              <a:ext cx="364202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TW" sz="2800">
                  <a:solidFill>
                    <a:srgbClr val="000000"/>
                  </a:solidFill>
                  <a:ea typeface="新細明體" pitchFamily="18" charset="-120"/>
                </a:rPr>
                <a:t>2</a:t>
              </a:r>
              <a:endParaRPr kumimoji="1" lang="zh-TW" altLang="en-US" sz="2800">
                <a:solidFill>
                  <a:srgbClr val="000000"/>
                </a:solidFill>
                <a:ea typeface="新細明體" pitchFamily="18" charset="-120"/>
              </a:endParaRPr>
            </a:p>
          </p:txBody>
        </p:sp>
        <p:sp>
          <p:nvSpPr>
            <p:cNvPr id="158" name="文字方塊 211"/>
            <p:cNvSpPr txBox="1">
              <a:spLocks noChangeArrowheads="1"/>
            </p:cNvSpPr>
            <p:nvPr/>
          </p:nvSpPr>
          <p:spPr bwMode="auto">
            <a:xfrm>
              <a:off x="1371600" y="3048000"/>
              <a:ext cx="364202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TW" sz="2800">
                  <a:solidFill>
                    <a:srgbClr val="000000"/>
                  </a:solidFill>
                  <a:ea typeface="新細明體" pitchFamily="18" charset="-120"/>
                </a:rPr>
                <a:t>0</a:t>
              </a:r>
              <a:endParaRPr kumimoji="1" lang="zh-TW" altLang="en-US" sz="2800">
                <a:solidFill>
                  <a:srgbClr val="000000"/>
                </a:solidFill>
                <a:ea typeface="新細明體" pitchFamily="18" charset="-120"/>
              </a:endParaRPr>
            </a:p>
          </p:txBody>
        </p:sp>
        <p:sp>
          <p:nvSpPr>
            <p:cNvPr id="159" name="文字方塊 212"/>
            <p:cNvSpPr txBox="1">
              <a:spLocks noChangeArrowheads="1"/>
            </p:cNvSpPr>
            <p:nvPr/>
          </p:nvSpPr>
          <p:spPr bwMode="auto">
            <a:xfrm>
              <a:off x="2667000" y="3886200"/>
              <a:ext cx="364202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TW" sz="2800">
                  <a:solidFill>
                    <a:srgbClr val="000000"/>
                  </a:solidFill>
                  <a:ea typeface="新細明體" pitchFamily="18" charset="-120"/>
                </a:rPr>
                <a:t>0</a:t>
              </a:r>
              <a:endParaRPr kumimoji="1" lang="zh-TW" altLang="en-US" sz="2800">
                <a:solidFill>
                  <a:srgbClr val="000000"/>
                </a:solidFill>
                <a:ea typeface="新細明體" pitchFamily="18" charset="-120"/>
              </a:endParaRPr>
            </a:p>
          </p:txBody>
        </p:sp>
        <p:sp>
          <p:nvSpPr>
            <p:cNvPr id="160" name="文字方塊 213"/>
            <p:cNvSpPr txBox="1">
              <a:spLocks noChangeArrowheads="1"/>
            </p:cNvSpPr>
            <p:nvPr/>
          </p:nvSpPr>
          <p:spPr bwMode="auto">
            <a:xfrm>
              <a:off x="4038600" y="3886200"/>
              <a:ext cx="364202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TW" sz="2800">
                  <a:solidFill>
                    <a:srgbClr val="000000"/>
                  </a:solidFill>
                  <a:ea typeface="新細明體" pitchFamily="18" charset="-120"/>
                </a:rPr>
                <a:t>0</a:t>
              </a:r>
              <a:endParaRPr kumimoji="1" lang="zh-TW" altLang="en-US" sz="2800">
                <a:solidFill>
                  <a:srgbClr val="000000"/>
                </a:solidFill>
                <a:ea typeface="新細明體" pitchFamily="18" charset="-120"/>
              </a:endParaRPr>
            </a:p>
          </p:txBody>
        </p:sp>
        <p:sp>
          <p:nvSpPr>
            <p:cNvPr id="161" name="文字方塊 214"/>
            <p:cNvSpPr txBox="1">
              <a:spLocks noChangeArrowheads="1"/>
            </p:cNvSpPr>
            <p:nvPr/>
          </p:nvSpPr>
          <p:spPr bwMode="auto">
            <a:xfrm>
              <a:off x="4038600" y="4724400"/>
              <a:ext cx="364202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TW" sz="2800">
                  <a:solidFill>
                    <a:srgbClr val="000000"/>
                  </a:solidFill>
                  <a:ea typeface="新細明體" pitchFamily="18" charset="-120"/>
                </a:rPr>
                <a:t>0</a:t>
              </a:r>
              <a:endParaRPr kumimoji="1" lang="zh-TW" altLang="en-US" sz="2800">
                <a:solidFill>
                  <a:srgbClr val="000000"/>
                </a:solidFill>
                <a:ea typeface="新細明體" pitchFamily="18" charset="-120"/>
              </a:endParaRPr>
            </a:p>
          </p:txBody>
        </p:sp>
        <p:sp>
          <p:nvSpPr>
            <p:cNvPr id="162" name="文字方塊 215"/>
            <p:cNvSpPr txBox="1">
              <a:spLocks noChangeArrowheads="1"/>
            </p:cNvSpPr>
            <p:nvPr/>
          </p:nvSpPr>
          <p:spPr bwMode="auto">
            <a:xfrm>
              <a:off x="5410200" y="4724400"/>
              <a:ext cx="364202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TW" sz="2800">
                  <a:solidFill>
                    <a:srgbClr val="000000"/>
                  </a:solidFill>
                  <a:ea typeface="新細明體" pitchFamily="18" charset="-120"/>
                </a:rPr>
                <a:t>0</a:t>
              </a:r>
              <a:endParaRPr kumimoji="1" lang="zh-TW" altLang="en-US" sz="2800">
                <a:solidFill>
                  <a:srgbClr val="000000"/>
                </a:solidFill>
                <a:ea typeface="新細明體" pitchFamily="18" charset="-120"/>
              </a:endParaRPr>
            </a:p>
          </p:txBody>
        </p:sp>
        <p:sp>
          <p:nvSpPr>
            <p:cNvPr id="163" name="文字方塊 216"/>
            <p:cNvSpPr txBox="1">
              <a:spLocks noChangeArrowheads="1"/>
            </p:cNvSpPr>
            <p:nvPr/>
          </p:nvSpPr>
          <p:spPr bwMode="auto">
            <a:xfrm>
              <a:off x="5791200" y="4648200"/>
              <a:ext cx="364202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TW" sz="2800">
                  <a:solidFill>
                    <a:srgbClr val="000000"/>
                  </a:solidFill>
                  <a:ea typeface="新細明體" pitchFamily="18" charset="-120"/>
                </a:rPr>
                <a:t>0</a:t>
              </a:r>
              <a:endParaRPr kumimoji="1" lang="zh-TW" altLang="en-US" sz="2800">
                <a:solidFill>
                  <a:srgbClr val="000000"/>
                </a:solidFill>
                <a:ea typeface="新細明體" pitchFamily="18" charset="-120"/>
              </a:endParaRPr>
            </a:p>
          </p:txBody>
        </p:sp>
        <p:sp>
          <p:nvSpPr>
            <p:cNvPr id="164" name="文字方塊 217"/>
            <p:cNvSpPr txBox="1">
              <a:spLocks noChangeArrowheads="1"/>
            </p:cNvSpPr>
            <p:nvPr/>
          </p:nvSpPr>
          <p:spPr bwMode="auto">
            <a:xfrm>
              <a:off x="7010400" y="4648200"/>
              <a:ext cx="364202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TW" sz="2800">
                  <a:solidFill>
                    <a:srgbClr val="000000"/>
                  </a:solidFill>
                  <a:ea typeface="新細明體" pitchFamily="18" charset="-120"/>
                </a:rPr>
                <a:t>0</a:t>
              </a:r>
              <a:endParaRPr kumimoji="1" lang="zh-TW" altLang="en-US" sz="2800">
                <a:solidFill>
                  <a:srgbClr val="000000"/>
                </a:solidFill>
                <a:ea typeface="新細明體" pitchFamily="18" charset="-120"/>
              </a:endParaRPr>
            </a:p>
          </p:txBody>
        </p:sp>
        <p:sp>
          <p:nvSpPr>
            <p:cNvPr id="165" name="文字方塊 218"/>
            <p:cNvSpPr txBox="1">
              <a:spLocks noChangeArrowheads="1"/>
            </p:cNvSpPr>
            <p:nvPr/>
          </p:nvSpPr>
          <p:spPr bwMode="auto">
            <a:xfrm>
              <a:off x="7010400" y="3810000"/>
              <a:ext cx="364202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TW" sz="2800">
                  <a:solidFill>
                    <a:srgbClr val="000000"/>
                  </a:solidFill>
                  <a:ea typeface="新細明體" pitchFamily="18" charset="-120"/>
                </a:rPr>
                <a:t>0</a:t>
              </a:r>
              <a:endParaRPr kumimoji="1" lang="zh-TW" altLang="en-US" sz="2800">
                <a:solidFill>
                  <a:srgbClr val="000000"/>
                </a:solidFill>
                <a:ea typeface="新細明體" pitchFamily="18" charset="-120"/>
              </a:endParaRPr>
            </a:p>
          </p:txBody>
        </p:sp>
        <p:sp>
          <p:nvSpPr>
            <p:cNvPr id="166" name="文字方塊 219"/>
            <p:cNvSpPr txBox="1">
              <a:spLocks noChangeArrowheads="1"/>
            </p:cNvSpPr>
            <p:nvPr/>
          </p:nvSpPr>
          <p:spPr bwMode="auto">
            <a:xfrm>
              <a:off x="8077200" y="3810000"/>
              <a:ext cx="364202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TW" sz="2800">
                  <a:solidFill>
                    <a:srgbClr val="000000"/>
                  </a:solidFill>
                  <a:ea typeface="新細明體" pitchFamily="18" charset="-120"/>
                </a:rPr>
                <a:t>0</a:t>
              </a:r>
              <a:endParaRPr kumimoji="1" lang="zh-TW" altLang="en-US" sz="2800">
                <a:solidFill>
                  <a:srgbClr val="000000"/>
                </a:solidFill>
                <a:ea typeface="新細明體" pitchFamily="18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43742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投影片編號版面配置區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0A39635-6F7A-41A3-A70F-C4042CCC8A5A}" type="slidenum">
              <a:rPr lang="en-US" altLang="zh-TW" smtClean="0">
                <a:latin typeface="Arial" charset="0"/>
              </a:rPr>
              <a:pPr/>
              <a:t>50</a:t>
            </a:fld>
            <a:endParaRPr lang="en-US" altLang="zh-TW" smtClean="0">
              <a:latin typeface="Arial" charset="0"/>
            </a:endParaRPr>
          </a:p>
        </p:txBody>
      </p:sp>
      <p:sp>
        <p:nvSpPr>
          <p:cNvPr id="645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Inserting a New Node </a:t>
            </a:r>
            <a:r>
              <a:rPr lang="en-US" altLang="zh-TW" i="1" smtClean="0"/>
              <a:t>z</a:t>
            </a:r>
          </a:p>
        </p:txBody>
      </p:sp>
      <p:grpSp>
        <p:nvGrpSpPr>
          <p:cNvPr id="64516" name="Group 93"/>
          <p:cNvGrpSpPr>
            <a:grpSpLocks/>
          </p:cNvGrpSpPr>
          <p:nvPr/>
        </p:nvGrpSpPr>
        <p:grpSpPr bwMode="auto">
          <a:xfrm>
            <a:off x="3048000" y="2133600"/>
            <a:ext cx="1212850" cy="1606550"/>
            <a:chOff x="960" y="1344"/>
            <a:chExt cx="764" cy="1012"/>
          </a:xfrm>
        </p:grpSpPr>
        <p:sp>
          <p:nvSpPr>
            <p:cNvPr id="64597" name="Oval 4"/>
            <p:cNvSpPr>
              <a:spLocks noChangeArrowheads="1"/>
            </p:cNvSpPr>
            <p:nvPr/>
          </p:nvSpPr>
          <p:spPr bwMode="auto">
            <a:xfrm>
              <a:off x="1523" y="1536"/>
              <a:ext cx="201" cy="202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pPr algn="ctr" eaLnBrk="1" hangingPunct="1"/>
              <a:r>
                <a:rPr lang="en-US" altLang="zh-TW">
                  <a:solidFill>
                    <a:schemeClr val="bg1"/>
                  </a:solidFill>
                  <a:sym typeface="Symbol" pitchFamily="18" charset="2"/>
                </a:rPr>
                <a:t>6</a:t>
              </a:r>
            </a:p>
          </p:txBody>
        </p:sp>
        <p:cxnSp>
          <p:nvCxnSpPr>
            <p:cNvPr id="64598" name="AutoShape 5"/>
            <p:cNvCxnSpPr>
              <a:cxnSpLocks noChangeShapeType="1"/>
              <a:stCxn id="64599" idx="7"/>
              <a:endCxn id="64597" idx="3"/>
            </p:cNvCxnSpPr>
            <p:nvPr/>
          </p:nvCxnSpPr>
          <p:spPr bwMode="auto">
            <a:xfrm flipV="1">
              <a:off x="1288" y="1720"/>
              <a:ext cx="264" cy="146"/>
            </a:xfrm>
            <a:prstGeom prst="straightConnector1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</p:spPr>
        </p:cxnSp>
        <p:sp>
          <p:nvSpPr>
            <p:cNvPr id="64599" name="Oval 6"/>
            <p:cNvSpPr>
              <a:spLocks noChangeArrowheads="1"/>
            </p:cNvSpPr>
            <p:nvPr/>
          </p:nvSpPr>
          <p:spPr bwMode="auto">
            <a:xfrm>
              <a:off x="1116" y="1848"/>
              <a:ext cx="202" cy="202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pPr algn="ctr" eaLnBrk="1" hangingPunct="1"/>
              <a:r>
                <a:rPr lang="en-US" altLang="zh-TW">
                  <a:solidFill>
                    <a:schemeClr val="tx2"/>
                  </a:solidFill>
                  <a:sym typeface="Symbol" pitchFamily="18" charset="2"/>
                </a:rPr>
                <a:t>3</a:t>
              </a:r>
            </a:p>
          </p:txBody>
        </p:sp>
        <p:sp>
          <p:nvSpPr>
            <p:cNvPr id="64600" name="Rectangle 7"/>
            <p:cNvSpPr>
              <a:spLocks noChangeAspect="1" noChangeArrowheads="1"/>
            </p:cNvSpPr>
            <p:nvPr/>
          </p:nvSpPr>
          <p:spPr bwMode="auto">
            <a:xfrm>
              <a:off x="960" y="2211"/>
              <a:ext cx="145" cy="145"/>
            </a:xfrm>
            <a:prstGeom prst="rect">
              <a:avLst/>
            </a:prstGeom>
            <a:solidFill>
              <a:schemeClr val="folHlink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zh-TW" altLang="zh-TW">
                <a:latin typeface="Tahoma" pitchFamily="34" charset="0"/>
              </a:endParaRPr>
            </a:p>
          </p:txBody>
        </p:sp>
        <p:sp>
          <p:nvSpPr>
            <p:cNvPr id="64601" name="Rectangle 8"/>
            <p:cNvSpPr>
              <a:spLocks noChangeAspect="1" noChangeArrowheads="1"/>
            </p:cNvSpPr>
            <p:nvPr/>
          </p:nvSpPr>
          <p:spPr bwMode="auto">
            <a:xfrm>
              <a:off x="1329" y="2211"/>
              <a:ext cx="146" cy="145"/>
            </a:xfrm>
            <a:prstGeom prst="rect">
              <a:avLst/>
            </a:prstGeom>
            <a:solidFill>
              <a:schemeClr val="folHlink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zh-TW" altLang="zh-TW">
                <a:latin typeface="Tahoma" pitchFamily="34" charset="0"/>
              </a:endParaRPr>
            </a:p>
          </p:txBody>
        </p:sp>
        <p:cxnSp>
          <p:nvCxnSpPr>
            <p:cNvPr id="64602" name="AutoShape 9"/>
            <p:cNvCxnSpPr>
              <a:cxnSpLocks noChangeShapeType="1"/>
              <a:stCxn id="64601" idx="0"/>
              <a:endCxn id="64599" idx="5"/>
            </p:cNvCxnSpPr>
            <p:nvPr/>
          </p:nvCxnSpPr>
          <p:spPr bwMode="auto">
            <a:xfrm flipH="1" flipV="1">
              <a:off x="1288" y="2032"/>
              <a:ext cx="114" cy="167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4603" name="AutoShape 10"/>
            <p:cNvCxnSpPr>
              <a:cxnSpLocks noChangeShapeType="1"/>
              <a:stCxn id="64600" idx="0"/>
              <a:endCxn id="64599" idx="3"/>
            </p:cNvCxnSpPr>
            <p:nvPr/>
          </p:nvCxnSpPr>
          <p:spPr bwMode="auto">
            <a:xfrm flipV="1">
              <a:off x="1033" y="2032"/>
              <a:ext cx="113" cy="167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64604" name="Text Box 11"/>
            <p:cNvSpPr txBox="1">
              <a:spLocks noChangeArrowheads="1"/>
            </p:cNvSpPr>
            <p:nvPr/>
          </p:nvSpPr>
          <p:spPr bwMode="auto">
            <a:xfrm>
              <a:off x="1344" y="1344"/>
              <a:ext cx="196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altLang="zh-TW" sz="2400" i="1">
                  <a:solidFill>
                    <a:schemeClr val="tx2"/>
                  </a:solidFill>
                </a:rPr>
                <a:t>v</a:t>
              </a:r>
            </a:p>
          </p:txBody>
        </p:sp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5029201" y="2057400"/>
            <a:ext cx="1116013" cy="1644650"/>
            <a:chOff x="1920" y="1056"/>
            <a:chExt cx="703" cy="1036"/>
          </a:xfrm>
        </p:grpSpPr>
        <p:grpSp>
          <p:nvGrpSpPr>
            <p:cNvPr id="64588" name="Group 13"/>
            <p:cNvGrpSpPr>
              <a:grpSpLocks/>
            </p:cNvGrpSpPr>
            <p:nvPr/>
          </p:nvGrpSpPr>
          <p:grpSpPr bwMode="auto">
            <a:xfrm>
              <a:off x="2016" y="1344"/>
              <a:ext cx="532" cy="748"/>
              <a:chOff x="2064" y="1152"/>
              <a:chExt cx="532" cy="748"/>
            </a:xfrm>
          </p:grpSpPr>
          <p:grpSp>
            <p:nvGrpSpPr>
              <p:cNvPr id="64590" name="Group 14"/>
              <p:cNvGrpSpPr>
                <a:grpSpLocks/>
              </p:cNvGrpSpPr>
              <p:nvPr/>
            </p:nvGrpSpPr>
            <p:grpSpPr bwMode="auto">
              <a:xfrm>
                <a:off x="2064" y="1392"/>
                <a:ext cx="515" cy="508"/>
                <a:chOff x="1727" y="1692"/>
                <a:chExt cx="515" cy="508"/>
              </a:xfrm>
            </p:grpSpPr>
            <p:sp>
              <p:nvSpPr>
                <p:cNvPr id="64592" name="Oval 15"/>
                <p:cNvSpPr>
                  <a:spLocks noChangeArrowheads="1"/>
                </p:cNvSpPr>
                <p:nvPr/>
              </p:nvSpPr>
              <p:spPr bwMode="auto">
                <a:xfrm>
                  <a:off x="1884" y="1692"/>
                  <a:ext cx="201" cy="202"/>
                </a:xfrm>
                <a:prstGeom prst="ellips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lIns="0" tIns="0" rIns="0" anchor="ctr" anchorCtr="1"/>
                <a:lstStyle/>
                <a:p>
                  <a:pPr algn="ctr" eaLnBrk="1" hangingPunct="1"/>
                  <a:r>
                    <a:rPr lang="en-US" altLang="zh-TW">
                      <a:solidFill>
                        <a:schemeClr val="tx2"/>
                      </a:solidFill>
                      <a:sym typeface="Symbol" pitchFamily="18" charset="2"/>
                    </a:rPr>
                    <a:t>8</a:t>
                  </a:r>
                </a:p>
              </p:txBody>
            </p:sp>
            <p:sp>
              <p:nvSpPr>
                <p:cNvPr id="64593" name="Rectangle 16"/>
                <p:cNvSpPr>
                  <a:spLocks noChangeAspect="1" noChangeArrowheads="1"/>
                </p:cNvSpPr>
                <p:nvPr/>
              </p:nvSpPr>
              <p:spPr bwMode="auto">
                <a:xfrm>
                  <a:off x="1727" y="2055"/>
                  <a:ext cx="145" cy="145"/>
                </a:xfrm>
                <a:prstGeom prst="rect">
                  <a:avLst/>
                </a:prstGeom>
                <a:solidFill>
                  <a:schemeClr val="folHlink"/>
                </a:solidFill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1" hangingPunct="1"/>
                  <a:endParaRPr lang="zh-TW" altLang="zh-TW">
                    <a:latin typeface="Tahoma" pitchFamily="34" charset="0"/>
                  </a:endParaRPr>
                </a:p>
              </p:txBody>
            </p:sp>
            <p:sp>
              <p:nvSpPr>
                <p:cNvPr id="64594" name="Rectangle 17"/>
                <p:cNvSpPr>
                  <a:spLocks noChangeAspect="1" noChangeArrowheads="1"/>
                </p:cNvSpPr>
                <p:nvPr/>
              </p:nvSpPr>
              <p:spPr bwMode="auto">
                <a:xfrm>
                  <a:off x="2097" y="2055"/>
                  <a:ext cx="145" cy="145"/>
                </a:xfrm>
                <a:prstGeom prst="rect">
                  <a:avLst/>
                </a:prstGeom>
                <a:solidFill>
                  <a:schemeClr val="folHlink"/>
                </a:solidFill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1" hangingPunct="1"/>
                  <a:endParaRPr lang="zh-TW" altLang="zh-TW">
                    <a:latin typeface="Tahoma" pitchFamily="34" charset="0"/>
                  </a:endParaRPr>
                </a:p>
              </p:txBody>
            </p:sp>
            <p:cxnSp>
              <p:nvCxnSpPr>
                <p:cNvPr id="64595" name="AutoShape 18"/>
                <p:cNvCxnSpPr>
                  <a:cxnSpLocks noChangeShapeType="1"/>
                  <a:stCxn id="64594" idx="0"/>
                  <a:endCxn id="64592" idx="5"/>
                </p:cNvCxnSpPr>
                <p:nvPr/>
              </p:nvCxnSpPr>
              <p:spPr bwMode="auto">
                <a:xfrm flipH="1" flipV="1">
                  <a:off x="2056" y="1876"/>
                  <a:ext cx="114" cy="167"/>
                </a:xfrm>
                <a:prstGeom prst="straightConnector1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</p:cxnSp>
            <p:cxnSp>
              <p:nvCxnSpPr>
                <p:cNvPr id="64596" name="AutoShape 19"/>
                <p:cNvCxnSpPr>
                  <a:cxnSpLocks noChangeShapeType="1"/>
                  <a:stCxn id="64593" idx="0"/>
                  <a:endCxn id="64592" idx="3"/>
                </p:cNvCxnSpPr>
                <p:nvPr/>
              </p:nvCxnSpPr>
              <p:spPr bwMode="auto">
                <a:xfrm flipV="1">
                  <a:off x="1800" y="1876"/>
                  <a:ext cx="113" cy="167"/>
                </a:xfrm>
                <a:prstGeom prst="straightConnector1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</p:cxnSp>
          </p:grpSp>
          <p:sp>
            <p:nvSpPr>
              <p:cNvPr id="64591" name="Text Box 20"/>
              <p:cNvSpPr txBox="1">
                <a:spLocks noChangeArrowheads="1"/>
              </p:cNvSpPr>
              <p:nvPr/>
            </p:nvSpPr>
            <p:spPr bwMode="auto">
              <a:xfrm>
                <a:off x="2400" y="1152"/>
                <a:ext cx="196" cy="288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altLang="zh-TW" sz="2400" i="1"/>
                  <a:t>z</a:t>
                </a:r>
              </a:p>
            </p:txBody>
          </p:sp>
        </p:grpSp>
        <p:sp>
          <p:nvSpPr>
            <p:cNvPr id="64589" name="Text Box 21"/>
            <p:cNvSpPr txBox="1">
              <a:spLocks noChangeArrowheads="1"/>
            </p:cNvSpPr>
            <p:nvPr/>
          </p:nvSpPr>
          <p:spPr bwMode="auto">
            <a:xfrm>
              <a:off x="1920" y="1056"/>
              <a:ext cx="703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2400"/>
                <a:t>Insert 8</a:t>
              </a:r>
            </a:p>
          </p:txBody>
        </p:sp>
      </p:grpSp>
      <p:sp>
        <p:nvSpPr>
          <p:cNvPr id="2305047" name="AutoShape 23"/>
          <p:cNvSpPr>
            <a:spLocks noChangeArrowheads="1"/>
          </p:cNvSpPr>
          <p:nvPr/>
        </p:nvSpPr>
        <p:spPr bwMode="auto">
          <a:xfrm>
            <a:off x="6858000" y="2895600"/>
            <a:ext cx="533400" cy="228600"/>
          </a:xfrm>
          <a:prstGeom prst="rightArrow">
            <a:avLst>
              <a:gd name="adj1" fmla="val 50000"/>
              <a:gd name="adj2" fmla="val 58333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grpSp>
        <p:nvGrpSpPr>
          <p:cNvPr id="6" name="Group 94"/>
          <p:cNvGrpSpPr>
            <a:grpSpLocks/>
          </p:cNvGrpSpPr>
          <p:nvPr/>
        </p:nvGrpSpPr>
        <p:grpSpPr bwMode="auto">
          <a:xfrm>
            <a:off x="7848600" y="2133600"/>
            <a:ext cx="2139950" cy="1606550"/>
            <a:chOff x="3984" y="1344"/>
            <a:chExt cx="1348" cy="1012"/>
          </a:xfrm>
        </p:grpSpPr>
        <p:sp>
          <p:nvSpPr>
            <p:cNvPr id="64573" name="Oval 25"/>
            <p:cNvSpPr>
              <a:spLocks noChangeArrowheads="1"/>
            </p:cNvSpPr>
            <p:nvPr/>
          </p:nvSpPr>
          <p:spPr bwMode="auto">
            <a:xfrm>
              <a:off x="4547" y="1536"/>
              <a:ext cx="201" cy="202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pPr algn="ctr" eaLnBrk="1" hangingPunct="1"/>
              <a:r>
                <a:rPr lang="en-US" altLang="zh-TW">
                  <a:solidFill>
                    <a:schemeClr val="bg1"/>
                  </a:solidFill>
                  <a:sym typeface="Symbol" pitchFamily="18" charset="2"/>
                </a:rPr>
                <a:t>6</a:t>
              </a:r>
            </a:p>
          </p:txBody>
        </p:sp>
        <p:cxnSp>
          <p:nvCxnSpPr>
            <p:cNvPr id="64574" name="AutoShape 26"/>
            <p:cNvCxnSpPr>
              <a:cxnSpLocks noChangeShapeType="1"/>
              <a:stCxn id="64581" idx="0"/>
              <a:endCxn id="64573" idx="5"/>
            </p:cNvCxnSpPr>
            <p:nvPr/>
          </p:nvCxnSpPr>
          <p:spPr bwMode="auto">
            <a:xfrm flipH="1" flipV="1">
              <a:off x="4719" y="1720"/>
              <a:ext cx="338" cy="104"/>
            </a:xfrm>
            <a:prstGeom prst="straightConnector1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64575" name="AutoShape 27"/>
            <p:cNvCxnSpPr>
              <a:cxnSpLocks noChangeShapeType="1"/>
              <a:stCxn id="64576" idx="7"/>
              <a:endCxn id="64573" idx="3"/>
            </p:cNvCxnSpPr>
            <p:nvPr/>
          </p:nvCxnSpPr>
          <p:spPr bwMode="auto">
            <a:xfrm flipV="1">
              <a:off x="4312" y="1720"/>
              <a:ext cx="264" cy="146"/>
            </a:xfrm>
            <a:prstGeom prst="straightConnector1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</p:spPr>
        </p:cxnSp>
        <p:sp>
          <p:nvSpPr>
            <p:cNvPr id="64576" name="Oval 28"/>
            <p:cNvSpPr>
              <a:spLocks noChangeArrowheads="1"/>
            </p:cNvSpPr>
            <p:nvPr/>
          </p:nvSpPr>
          <p:spPr bwMode="auto">
            <a:xfrm>
              <a:off x="4140" y="1848"/>
              <a:ext cx="202" cy="202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pPr algn="ctr" eaLnBrk="1" hangingPunct="1"/>
              <a:r>
                <a:rPr lang="en-US" altLang="zh-TW">
                  <a:solidFill>
                    <a:schemeClr val="tx2"/>
                  </a:solidFill>
                  <a:sym typeface="Symbol" pitchFamily="18" charset="2"/>
                </a:rPr>
                <a:t>3</a:t>
              </a:r>
            </a:p>
          </p:txBody>
        </p:sp>
        <p:sp>
          <p:nvSpPr>
            <p:cNvPr id="64577" name="Rectangle 29"/>
            <p:cNvSpPr>
              <a:spLocks noChangeAspect="1" noChangeArrowheads="1"/>
            </p:cNvSpPr>
            <p:nvPr/>
          </p:nvSpPr>
          <p:spPr bwMode="auto">
            <a:xfrm>
              <a:off x="3984" y="2211"/>
              <a:ext cx="145" cy="145"/>
            </a:xfrm>
            <a:prstGeom prst="rect">
              <a:avLst/>
            </a:prstGeom>
            <a:solidFill>
              <a:schemeClr val="folHlink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zh-TW" altLang="zh-TW">
                <a:latin typeface="Tahoma" pitchFamily="34" charset="0"/>
              </a:endParaRPr>
            </a:p>
          </p:txBody>
        </p:sp>
        <p:sp>
          <p:nvSpPr>
            <p:cNvPr id="64578" name="Rectangle 30"/>
            <p:cNvSpPr>
              <a:spLocks noChangeAspect="1" noChangeArrowheads="1"/>
            </p:cNvSpPr>
            <p:nvPr/>
          </p:nvSpPr>
          <p:spPr bwMode="auto">
            <a:xfrm>
              <a:off x="4353" y="2211"/>
              <a:ext cx="146" cy="145"/>
            </a:xfrm>
            <a:prstGeom prst="rect">
              <a:avLst/>
            </a:prstGeom>
            <a:solidFill>
              <a:schemeClr val="folHlink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zh-TW" altLang="zh-TW">
                <a:latin typeface="Tahoma" pitchFamily="34" charset="0"/>
              </a:endParaRPr>
            </a:p>
          </p:txBody>
        </p:sp>
        <p:cxnSp>
          <p:nvCxnSpPr>
            <p:cNvPr id="64579" name="AutoShape 31"/>
            <p:cNvCxnSpPr>
              <a:cxnSpLocks noChangeShapeType="1"/>
              <a:stCxn id="64578" idx="0"/>
              <a:endCxn id="64576" idx="5"/>
            </p:cNvCxnSpPr>
            <p:nvPr/>
          </p:nvCxnSpPr>
          <p:spPr bwMode="auto">
            <a:xfrm flipH="1" flipV="1">
              <a:off x="4312" y="2032"/>
              <a:ext cx="114" cy="167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4580" name="AutoShape 32"/>
            <p:cNvCxnSpPr>
              <a:cxnSpLocks noChangeShapeType="1"/>
              <a:stCxn id="64577" idx="0"/>
              <a:endCxn id="64576" idx="3"/>
            </p:cNvCxnSpPr>
            <p:nvPr/>
          </p:nvCxnSpPr>
          <p:spPr bwMode="auto">
            <a:xfrm flipV="1">
              <a:off x="4057" y="2032"/>
              <a:ext cx="113" cy="167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64581" name="Oval 33"/>
            <p:cNvSpPr>
              <a:spLocks noChangeArrowheads="1"/>
            </p:cNvSpPr>
            <p:nvPr/>
          </p:nvSpPr>
          <p:spPr bwMode="auto">
            <a:xfrm>
              <a:off x="4956" y="1836"/>
              <a:ext cx="201" cy="202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pPr algn="ctr" eaLnBrk="1" hangingPunct="1"/>
              <a:r>
                <a:rPr lang="en-US" altLang="zh-TW">
                  <a:solidFill>
                    <a:schemeClr val="tx2"/>
                  </a:solidFill>
                  <a:sym typeface="Symbol" pitchFamily="18" charset="2"/>
                </a:rPr>
                <a:t>8</a:t>
              </a:r>
            </a:p>
          </p:txBody>
        </p:sp>
        <p:sp>
          <p:nvSpPr>
            <p:cNvPr id="64582" name="Rectangle 34"/>
            <p:cNvSpPr>
              <a:spLocks noChangeAspect="1" noChangeArrowheads="1"/>
            </p:cNvSpPr>
            <p:nvPr/>
          </p:nvSpPr>
          <p:spPr bwMode="auto">
            <a:xfrm>
              <a:off x="4799" y="2199"/>
              <a:ext cx="145" cy="145"/>
            </a:xfrm>
            <a:prstGeom prst="rect">
              <a:avLst/>
            </a:prstGeom>
            <a:solidFill>
              <a:schemeClr val="folHlink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zh-TW" altLang="zh-TW">
                <a:latin typeface="Tahoma" pitchFamily="34" charset="0"/>
              </a:endParaRPr>
            </a:p>
          </p:txBody>
        </p:sp>
        <p:sp>
          <p:nvSpPr>
            <p:cNvPr id="64583" name="Rectangle 35"/>
            <p:cNvSpPr>
              <a:spLocks noChangeAspect="1" noChangeArrowheads="1"/>
            </p:cNvSpPr>
            <p:nvPr/>
          </p:nvSpPr>
          <p:spPr bwMode="auto">
            <a:xfrm>
              <a:off x="5169" y="2199"/>
              <a:ext cx="145" cy="145"/>
            </a:xfrm>
            <a:prstGeom prst="rect">
              <a:avLst/>
            </a:prstGeom>
            <a:solidFill>
              <a:schemeClr val="folHlink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zh-TW" altLang="zh-TW">
                <a:latin typeface="Tahoma" pitchFamily="34" charset="0"/>
              </a:endParaRPr>
            </a:p>
          </p:txBody>
        </p:sp>
        <p:cxnSp>
          <p:nvCxnSpPr>
            <p:cNvPr id="64584" name="AutoShape 36"/>
            <p:cNvCxnSpPr>
              <a:cxnSpLocks noChangeShapeType="1"/>
              <a:stCxn id="64583" idx="0"/>
              <a:endCxn id="64581" idx="5"/>
            </p:cNvCxnSpPr>
            <p:nvPr/>
          </p:nvCxnSpPr>
          <p:spPr bwMode="auto">
            <a:xfrm flipH="1" flipV="1">
              <a:off x="5128" y="2020"/>
              <a:ext cx="114" cy="167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4585" name="AutoShape 37"/>
            <p:cNvCxnSpPr>
              <a:cxnSpLocks noChangeShapeType="1"/>
              <a:stCxn id="64582" idx="0"/>
              <a:endCxn id="64581" idx="3"/>
            </p:cNvCxnSpPr>
            <p:nvPr/>
          </p:nvCxnSpPr>
          <p:spPr bwMode="auto">
            <a:xfrm flipV="1">
              <a:off x="4872" y="2020"/>
              <a:ext cx="113" cy="167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64586" name="Text Box 38"/>
            <p:cNvSpPr txBox="1">
              <a:spLocks noChangeArrowheads="1"/>
            </p:cNvSpPr>
            <p:nvPr/>
          </p:nvSpPr>
          <p:spPr bwMode="auto">
            <a:xfrm>
              <a:off x="5136" y="1632"/>
              <a:ext cx="196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altLang="zh-TW" sz="2400" i="1"/>
                <a:t>z</a:t>
              </a:r>
            </a:p>
          </p:txBody>
        </p:sp>
        <p:sp>
          <p:nvSpPr>
            <p:cNvPr id="64587" name="Text Box 39"/>
            <p:cNvSpPr txBox="1">
              <a:spLocks noChangeArrowheads="1"/>
            </p:cNvSpPr>
            <p:nvPr/>
          </p:nvSpPr>
          <p:spPr bwMode="auto">
            <a:xfrm>
              <a:off x="4368" y="1344"/>
              <a:ext cx="196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altLang="zh-TW" sz="2400" i="1">
                  <a:solidFill>
                    <a:schemeClr val="tx2"/>
                  </a:solidFill>
                </a:rPr>
                <a:t>v</a:t>
              </a:r>
            </a:p>
          </p:txBody>
        </p:sp>
      </p:grpSp>
      <p:sp>
        <p:nvSpPr>
          <p:cNvPr id="2305064" name="Text Box 40"/>
          <p:cNvSpPr txBox="1">
            <a:spLocks noChangeArrowheads="1"/>
          </p:cNvSpPr>
          <p:nvPr/>
        </p:nvSpPr>
        <p:spPr bwMode="auto">
          <a:xfrm>
            <a:off x="1608868" y="1651125"/>
            <a:ext cx="391966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800" dirty="0"/>
              <a:t>The parent </a:t>
            </a:r>
            <a:r>
              <a:rPr lang="en-US" altLang="zh-TW" sz="2800" b="1" i="1" dirty="0"/>
              <a:t>v</a:t>
            </a:r>
            <a:r>
              <a:rPr lang="en-US" altLang="zh-TW" sz="2800" dirty="0"/>
              <a:t> of </a:t>
            </a:r>
            <a:r>
              <a:rPr lang="en-US" altLang="zh-TW" sz="2800" b="1" i="1" dirty="0"/>
              <a:t>z</a:t>
            </a:r>
            <a:r>
              <a:rPr lang="en-US" altLang="zh-TW" sz="2800" dirty="0"/>
              <a:t> is black.</a:t>
            </a:r>
          </a:p>
        </p:txBody>
      </p:sp>
      <p:sp>
        <p:nvSpPr>
          <p:cNvPr id="2305065" name="Text Box 41"/>
          <p:cNvSpPr txBox="1">
            <a:spLocks noChangeArrowheads="1"/>
          </p:cNvSpPr>
          <p:nvPr/>
        </p:nvSpPr>
        <p:spPr bwMode="auto">
          <a:xfrm>
            <a:off x="1614673" y="3926542"/>
            <a:ext cx="360226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800" dirty="0"/>
              <a:t>The parent </a:t>
            </a:r>
            <a:r>
              <a:rPr lang="en-US" altLang="zh-TW" sz="2800" b="1" i="1" dirty="0"/>
              <a:t>v</a:t>
            </a:r>
            <a:r>
              <a:rPr lang="en-US" altLang="zh-TW" sz="2800" dirty="0"/>
              <a:t> of </a:t>
            </a:r>
            <a:r>
              <a:rPr lang="en-US" altLang="zh-TW" sz="2800" b="1" i="1" dirty="0"/>
              <a:t>z</a:t>
            </a:r>
            <a:r>
              <a:rPr lang="en-US" altLang="zh-TW" sz="2800" dirty="0"/>
              <a:t> is red.</a:t>
            </a:r>
          </a:p>
        </p:txBody>
      </p:sp>
      <p:grpSp>
        <p:nvGrpSpPr>
          <p:cNvPr id="7" name="Group 42"/>
          <p:cNvGrpSpPr>
            <a:grpSpLocks/>
          </p:cNvGrpSpPr>
          <p:nvPr/>
        </p:nvGrpSpPr>
        <p:grpSpPr bwMode="auto">
          <a:xfrm>
            <a:off x="2554289" y="4630737"/>
            <a:ext cx="2111375" cy="1301750"/>
            <a:chOff x="480" y="3024"/>
            <a:chExt cx="1330" cy="820"/>
          </a:xfrm>
        </p:grpSpPr>
        <p:sp>
          <p:nvSpPr>
            <p:cNvPr id="64558" name="Oval 43"/>
            <p:cNvSpPr>
              <a:spLocks noChangeArrowheads="1"/>
            </p:cNvSpPr>
            <p:nvPr/>
          </p:nvSpPr>
          <p:spPr bwMode="auto">
            <a:xfrm>
              <a:off x="1043" y="3024"/>
              <a:ext cx="201" cy="202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pPr algn="ctr" eaLnBrk="1" hangingPunct="1"/>
              <a:r>
                <a:rPr lang="en-US" altLang="zh-TW">
                  <a:solidFill>
                    <a:schemeClr val="bg1"/>
                  </a:solidFill>
                  <a:sym typeface="Symbol" pitchFamily="18" charset="2"/>
                </a:rPr>
                <a:t>6</a:t>
              </a:r>
            </a:p>
          </p:txBody>
        </p:sp>
        <p:cxnSp>
          <p:nvCxnSpPr>
            <p:cNvPr id="64559" name="AutoShape 44"/>
            <p:cNvCxnSpPr>
              <a:cxnSpLocks noChangeShapeType="1"/>
              <a:stCxn id="64566" idx="0"/>
              <a:endCxn id="64558" idx="5"/>
            </p:cNvCxnSpPr>
            <p:nvPr/>
          </p:nvCxnSpPr>
          <p:spPr bwMode="auto">
            <a:xfrm flipH="1" flipV="1">
              <a:off x="1215" y="3208"/>
              <a:ext cx="338" cy="104"/>
            </a:xfrm>
            <a:prstGeom prst="straightConnector1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64560" name="AutoShape 45"/>
            <p:cNvCxnSpPr>
              <a:cxnSpLocks noChangeShapeType="1"/>
              <a:stCxn id="64561" idx="7"/>
              <a:endCxn id="64558" idx="3"/>
            </p:cNvCxnSpPr>
            <p:nvPr/>
          </p:nvCxnSpPr>
          <p:spPr bwMode="auto">
            <a:xfrm flipV="1">
              <a:off x="808" y="3208"/>
              <a:ext cx="264" cy="146"/>
            </a:xfrm>
            <a:prstGeom prst="straightConnector1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</p:spPr>
        </p:cxnSp>
        <p:sp>
          <p:nvSpPr>
            <p:cNvPr id="64561" name="Oval 46"/>
            <p:cNvSpPr>
              <a:spLocks noChangeArrowheads="1"/>
            </p:cNvSpPr>
            <p:nvPr/>
          </p:nvSpPr>
          <p:spPr bwMode="auto">
            <a:xfrm>
              <a:off x="636" y="3336"/>
              <a:ext cx="202" cy="202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pPr algn="ctr" eaLnBrk="1" hangingPunct="1"/>
              <a:r>
                <a:rPr lang="en-US" altLang="zh-TW">
                  <a:solidFill>
                    <a:schemeClr val="tx2"/>
                  </a:solidFill>
                  <a:sym typeface="Symbol" pitchFamily="18" charset="2"/>
                </a:rPr>
                <a:t>3</a:t>
              </a:r>
            </a:p>
          </p:txBody>
        </p:sp>
        <p:sp>
          <p:nvSpPr>
            <p:cNvPr id="64562" name="Rectangle 47"/>
            <p:cNvSpPr>
              <a:spLocks noChangeAspect="1" noChangeArrowheads="1"/>
            </p:cNvSpPr>
            <p:nvPr/>
          </p:nvSpPr>
          <p:spPr bwMode="auto">
            <a:xfrm>
              <a:off x="480" y="3699"/>
              <a:ext cx="145" cy="145"/>
            </a:xfrm>
            <a:prstGeom prst="rect">
              <a:avLst/>
            </a:prstGeom>
            <a:solidFill>
              <a:schemeClr val="folHlink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zh-TW" altLang="zh-TW">
                <a:latin typeface="Tahoma" pitchFamily="34" charset="0"/>
              </a:endParaRPr>
            </a:p>
          </p:txBody>
        </p:sp>
        <p:sp>
          <p:nvSpPr>
            <p:cNvPr id="64563" name="Rectangle 48"/>
            <p:cNvSpPr>
              <a:spLocks noChangeAspect="1" noChangeArrowheads="1"/>
            </p:cNvSpPr>
            <p:nvPr/>
          </p:nvSpPr>
          <p:spPr bwMode="auto">
            <a:xfrm>
              <a:off x="849" y="3699"/>
              <a:ext cx="146" cy="145"/>
            </a:xfrm>
            <a:prstGeom prst="rect">
              <a:avLst/>
            </a:prstGeom>
            <a:solidFill>
              <a:schemeClr val="folHlink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zh-TW" altLang="zh-TW">
                <a:latin typeface="Tahoma" pitchFamily="34" charset="0"/>
              </a:endParaRPr>
            </a:p>
          </p:txBody>
        </p:sp>
        <p:cxnSp>
          <p:nvCxnSpPr>
            <p:cNvPr id="64564" name="AutoShape 49"/>
            <p:cNvCxnSpPr>
              <a:cxnSpLocks noChangeShapeType="1"/>
              <a:stCxn id="64563" idx="0"/>
              <a:endCxn id="64561" idx="5"/>
            </p:cNvCxnSpPr>
            <p:nvPr/>
          </p:nvCxnSpPr>
          <p:spPr bwMode="auto">
            <a:xfrm flipH="1" flipV="1">
              <a:off x="808" y="3520"/>
              <a:ext cx="114" cy="167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4565" name="AutoShape 50"/>
            <p:cNvCxnSpPr>
              <a:cxnSpLocks noChangeShapeType="1"/>
              <a:stCxn id="64562" idx="0"/>
              <a:endCxn id="64561" idx="3"/>
            </p:cNvCxnSpPr>
            <p:nvPr/>
          </p:nvCxnSpPr>
          <p:spPr bwMode="auto">
            <a:xfrm flipV="1">
              <a:off x="553" y="3520"/>
              <a:ext cx="113" cy="167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64566" name="Oval 51"/>
            <p:cNvSpPr>
              <a:spLocks noChangeArrowheads="1"/>
            </p:cNvSpPr>
            <p:nvPr/>
          </p:nvSpPr>
          <p:spPr bwMode="auto">
            <a:xfrm>
              <a:off x="1452" y="3324"/>
              <a:ext cx="201" cy="202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pPr algn="ctr" eaLnBrk="1" hangingPunct="1"/>
              <a:r>
                <a:rPr lang="en-US" altLang="zh-TW">
                  <a:solidFill>
                    <a:schemeClr val="tx2"/>
                  </a:solidFill>
                  <a:sym typeface="Symbol" pitchFamily="18" charset="2"/>
                </a:rPr>
                <a:t>8</a:t>
              </a:r>
            </a:p>
          </p:txBody>
        </p:sp>
        <p:sp>
          <p:nvSpPr>
            <p:cNvPr id="64567" name="Rectangle 52"/>
            <p:cNvSpPr>
              <a:spLocks noChangeAspect="1" noChangeArrowheads="1"/>
            </p:cNvSpPr>
            <p:nvPr/>
          </p:nvSpPr>
          <p:spPr bwMode="auto">
            <a:xfrm>
              <a:off x="1295" y="3687"/>
              <a:ext cx="145" cy="145"/>
            </a:xfrm>
            <a:prstGeom prst="rect">
              <a:avLst/>
            </a:prstGeom>
            <a:solidFill>
              <a:schemeClr val="folHlink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zh-TW" altLang="zh-TW">
                <a:latin typeface="Tahoma" pitchFamily="34" charset="0"/>
              </a:endParaRPr>
            </a:p>
          </p:txBody>
        </p:sp>
        <p:sp>
          <p:nvSpPr>
            <p:cNvPr id="64568" name="Rectangle 53"/>
            <p:cNvSpPr>
              <a:spLocks noChangeAspect="1" noChangeArrowheads="1"/>
            </p:cNvSpPr>
            <p:nvPr/>
          </p:nvSpPr>
          <p:spPr bwMode="auto">
            <a:xfrm>
              <a:off x="1665" y="3687"/>
              <a:ext cx="145" cy="145"/>
            </a:xfrm>
            <a:prstGeom prst="rect">
              <a:avLst/>
            </a:prstGeom>
            <a:solidFill>
              <a:schemeClr val="folHlink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zh-TW" altLang="zh-TW">
                <a:latin typeface="Tahoma" pitchFamily="34" charset="0"/>
              </a:endParaRPr>
            </a:p>
          </p:txBody>
        </p:sp>
        <p:cxnSp>
          <p:nvCxnSpPr>
            <p:cNvPr id="64569" name="AutoShape 54"/>
            <p:cNvCxnSpPr>
              <a:cxnSpLocks noChangeShapeType="1"/>
              <a:stCxn id="64568" idx="0"/>
              <a:endCxn id="64566" idx="5"/>
            </p:cNvCxnSpPr>
            <p:nvPr/>
          </p:nvCxnSpPr>
          <p:spPr bwMode="auto">
            <a:xfrm flipH="1" flipV="1">
              <a:off x="1624" y="3508"/>
              <a:ext cx="114" cy="167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4570" name="AutoShape 55"/>
            <p:cNvCxnSpPr>
              <a:cxnSpLocks noChangeShapeType="1"/>
              <a:stCxn id="64567" idx="0"/>
              <a:endCxn id="64566" idx="3"/>
            </p:cNvCxnSpPr>
            <p:nvPr/>
          </p:nvCxnSpPr>
          <p:spPr bwMode="auto">
            <a:xfrm flipV="1">
              <a:off x="1368" y="3508"/>
              <a:ext cx="113" cy="167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64571" name="Text Box 56"/>
            <p:cNvSpPr txBox="1">
              <a:spLocks noChangeArrowheads="1"/>
            </p:cNvSpPr>
            <p:nvPr/>
          </p:nvSpPr>
          <p:spPr bwMode="auto">
            <a:xfrm>
              <a:off x="947" y="3456"/>
              <a:ext cx="196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/>
              <a:endParaRPr lang="zh-TW" altLang="zh-TW" sz="2400" i="1"/>
            </a:p>
          </p:txBody>
        </p:sp>
        <p:sp>
          <p:nvSpPr>
            <p:cNvPr id="64572" name="Text Box 57"/>
            <p:cNvSpPr txBox="1">
              <a:spLocks noChangeArrowheads="1"/>
            </p:cNvSpPr>
            <p:nvPr/>
          </p:nvSpPr>
          <p:spPr bwMode="auto">
            <a:xfrm>
              <a:off x="515" y="3120"/>
              <a:ext cx="196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altLang="zh-TW" sz="2400" i="1">
                  <a:solidFill>
                    <a:schemeClr val="tx2"/>
                  </a:solidFill>
                </a:rPr>
                <a:t>v</a:t>
              </a:r>
            </a:p>
          </p:txBody>
        </p:sp>
      </p:grpSp>
      <p:grpSp>
        <p:nvGrpSpPr>
          <p:cNvPr id="8" name="Group 58"/>
          <p:cNvGrpSpPr>
            <a:grpSpLocks/>
          </p:cNvGrpSpPr>
          <p:nvPr/>
        </p:nvGrpSpPr>
        <p:grpSpPr bwMode="auto">
          <a:xfrm>
            <a:off x="7735888" y="4478337"/>
            <a:ext cx="2667000" cy="1873250"/>
            <a:chOff x="3504" y="2928"/>
            <a:chExt cx="1680" cy="1180"/>
          </a:xfrm>
        </p:grpSpPr>
        <p:sp>
          <p:nvSpPr>
            <p:cNvPr id="64539" name="Oval 59"/>
            <p:cNvSpPr>
              <a:spLocks noChangeArrowheads="1"/>
            </p:cNvSpPr>
            <p:nvPr/>
          </p:nvSpPr>
          <p:spPr bwMode="auto">
            <a:xfrm>
              <a:off x="4312" y="2928"/>
              <a:ext cx="201" cy="202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pPr algn="ctr" eaLnBrk="1" hangingPunct="1"/>
              <a:r>
                <a:rPr lang="en-US" altLang="zh-TW">
                  <a:solidFill>
                    <a:schemeClr val="bg1"/>
                  </a:solidFill>
                  <a:sym typeface="Symbol" pitchFamily="18" charset="2"/>
                </a:rPr>
                <a:t>6</a:t>
              </a:r>
            </a:p>
          </p:txBody>
        </p:sp>
        <p:cxnSp>
          <p:nvCxnSpPr>
            <p:cNvPr id="64540" name="AutoShape 60"/>
            <p:cNvCxnSpPr>
              <a:cxnSpLocks noChangeShapeType="1"/>
              <a:stCxn id="64545" idx="0"/>
              <a:endCxn id="64539" idx="5"/>
            </p:cNvCxnSpPr>
            <p:nvPr/>
          </p:nvCxnSpPr>
          <p:spPr bwMode="auto">
            <a:xfrm flipH="1" flipV="1">
              <a:off x="4484" y="3112"/>
              <a:ext cx="443" cy="104"/>
            </a:xfrm>
            <a:prstGeom prst="straightConnector1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64541" name="AutoShape 61"/>
            <p:cNvCxnSpPr>
              <a:cxnSpLocks noChangeShapeType="1"/>
              <a:stCxn id="64542" idx="7"/>
              <a:endCxn id="64539" idx="3"/>
            </p:cNvCxnSpPr>
            <p:nvPr/>
          </p:nvCxnSpPr>
          <p:spPr bwMode="auto">
            <a:xfrm flipV="1">
              <a:off x="3906" y="3112"/>
              <a:ext cx="435" cy="146"/>
            </a:xfrm>
            <a:prstGeom prst="straightConnector1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</p:spPr>
        </p:cxnSp>
        <p:sp>
          <p:nvSpPr>
            <p:cNvPr id="64542" name="Oval 62"/>
            <p:cNvSpPr>
              <a:spLocks noChangeArrowheads="1"/>
            </p:cNvSpPr>
            <p:nvPr/>
          </p:nvSpPr>
          <p:spPr bwMode="auto">
            <a:xfrm>
              <a:off x="3734" y="3240"/>
              <a:ext cx="202" cy="202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pPr algn="ctr" eaLnBrk="1" hangingPunct="1"/>
              <a:r>
                <a:rPr lang="en-US" altLang="zh-TW">
                  <a:solidFill>
                    <a:schemeClr val="tx2"/>
                  </a:solidFill>
                  <a:sym typeface="Symbol" pitchFamily="18" charset="2"/>
                </a:rPr>
                <a:t>3</a:t>
              </a:r>
            </a:p>
          </p:txBody>
        </p:sp>
        <p:sp>
          <p:nvSpPr>
            <p:cNvPr id="64543" name="Rectangle 63"/>
            <p:cNvSpPr>
              <a:spLocks noChangeAspect="1" noChangeArrowheads="1"/>
            </p:cNvSpPr>
            <p:nvPr/>
          </p:nvSpPr>
          <p:spPr bwMode="auto">
            <a:xfrm>
              <a:off x="3504" y="3603"/>
              <a:ext cx="145" cy="145"/>
            </a:xfrm>
            <a:prstGeom prst="rect">
              <a:avLst/>
            </a:prstGeom>
            <a:solidFill>
              <a:schemeClr val="folHlink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zh-TW" altLang="zh-TW">
                <a:latin typeface="Tahoma" pitchFamily="34" charset="0"/>
              </a:endParaRPr>
            </a:p>
          </p:txBody>
        </p:sp>
        <p:cxnSp>
          <p:nvCxnSpPr>
            <p:cNvPr id="64544" name="AutoShape 64"/>
            <p:cNvCxnSpPr>
              <a:cxnSpLocks noChangeShapeType="1"/>
              <a:stCxn id="64543" idx="0"/>
              <a:endCxn id="64542" idx="3"/>
            </p:cNvCxnSpPr>
            <p:nvPr/>
          </p:nvCxnSpPr>
          <p:spPr bwMode="auto">
            <a:xfrm flipV="1">
              <a:off x="3577" y="3424"/>
              <a:ext cx="187" cy="167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64545" name="Oval 65"/>
            <p:cNvSpPr>
              <a:spLocks noChangeArrowheads="1"/>
            </p:cNvSpPr>
            <p:nvPr/>
          </p:nvSpPr>
          <p:spPr bwMode="auto">
            <a:xfrm>
              <a:off x="4826" y="3228"/>
              <a:ext cx="201" cy="202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pPr algn="ctr" eaLnBrk="1" hangingPunct="1"/>
              <a:r>
                <a:rPr lang="en-US" altLang="zh-TW">
                  <a:solidFill>
                    <a:schemeClr val="tx2"/>
                  </a:solidFill>
                  <a:sym typeface="Symbol" pitchFamily="18" charset="2"/>
                </a:rPr>
                <a:t>8</a:t>
              </a:r>
            </a:p>
          </p:txBody>
        </p:sp>
        <p:sp>
          <p:nvSpPr>
            <p:cNvPr id="64546" name="Rectangle 66"/>
            <p:cNvSpPr>
              <a:spLocks noChangeAspect="1" noChangeArrowheads="1"/>
            </p:cNvSpPr>
            <p:nvPr/>
          </p:nvSpPr>
          <p:spPr bwMode="auto">
            <a:xfrm>
              <a:off x="4669" y="3591"/>
              <a:ext cx="145" cy="145"/>
            </a:xfrm>
            <a:prstGeom prst="rect">
              <a:avLst/>
            </a:prstGeom>
            <a:solidFill>
              <a:schemeClr val="folHlink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zh-TW" altLang="zh-TW">
                <a:latin typeface="Tahoma" pitchFamily="34" charset="0"/>
              </a:endParaRPr>
            </a:p>
          </p:txBody>
        </p:sp>
        <p:sp>
          <p:nvSpPr>
            <p:cNvPr id="64547" name="Rectangle 67"/>
            <p:cNvSpPr>
              <a:spLocks noChangeAspect="1" noChangeArrowheads="1"/>
            </p:cNvSpPr>
            <p:nvPr/>
          </p:nvSpPr>
          <p:spPr bwMode="auto">
            <a:xfrm>
              <a:off x="5039" y="3591"/>
              <a:ext cx="145" cy="145"/>
            </a:xfrm>
            <a:prstGeom prst="rect">
              <a:avLst/>
            </a:prstGeom>
            <a:solidFill>
              <a:schemeClr val="folHlink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zh-TW" altLang="zh-TW">
                <a:latin typeface="Tahoma" pitchFamily="34" charset="0"/>
              </a:endParaRPr>
            </a:p>
          </p:txBody>
        </p:sp>
        <p:cxnSp>
          <p:nvCxnSpPr>
            <p:cNvPr id="64548" name="AutoShape 68"/>
            <p:cNvCxnSpPr>
              <a:cxnSpLocks noChangeShapeType="1"/>
              <a:stCxn id="64547" idx="0"/>
              <a:endCxn id="64545" idx="5"/>
            </p:cNvCxnSpPr>
            <p:nvPr/>
          </p:nvCxnSpPr>
          <p:spPr bwMode="auto">
            <a:xfrm flipH="1" flipV="1">
              <a:off x="4998" y="3412"/>
              <a:ext cx="114" cy="167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4549" name="AutoShape 69"/>
            <p:cNvCxnSpPr>
              <a:cxnSpLocks noChangeShapeType="1"/>
              <a:stCxn id="64546" idx="0"/>
              <a:endCxn id="64545" idx="3"/>
            </p:cNvCxnSpPr>
            <p:nvPr/>
          </p:nvCxnSpPr>
          <p:spPr bwMode="auto">
            <a:xfrm flipV="1">
              <a:off x="4742" y="3412"/>
              <a:ext cx="113" cy="167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64550" name="Oval 70"/>
            <p:cNvSpPr>
              <a:spLocks noChangeArrowheads="1"/>
            </p:cNvSpPr>
            <p:nvPr/>
          </p:nvSpPr>
          <p:spPr bwMode="auto">
            <a:xfrm>
              <a:off x="3998" y="3600"/>
              <a:ext cx="201" cy="202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pPr algn="ctr" eaLnBrk="1" hangingPunct="1"/>
              <a:r>
                <a:rPr lang="en-US" altLang="zh-TW">
                  <a:solidFill>
                    <a:schemeClr val="tx2"/>
                  </a:solidFill>
                  <a:sym typeface="Symbol" pitchFamily="18" charset="2"/>
                </a:rPr>
                <a:t>4</a:t>
              </a:r>
            </a:p>
          </p:txBody>
        </p:sp>
        <p:sp>
          <p:nvSpPr>
            <p:cNvPr id="64551" name="Rectangle 71"/>
            <p:cNvSpPr>
              <a:spLocks noChangeAspect="1" noChangeArrowheads="1"/>
            </p:cNvSpPr>
            <p:nvPr/>
          </p:nvSpPr>
          <p:spPr bwMode="auto">
            <a:xfrm>
              <a:off x="3841" y="3963"/>
              <a:ext cx="145" cy="145"/>
            </a:xfrm>
            <a:prstGeom prst="rect">
              <a:avLst/>
            </a:prstGeom>
            <a:solidFill>
              <a:schemeClr val="folHlink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zh-TW" altLang="zh-TW">
                <a:latin typeface="Tahoma" pitchFamily="34" charset="0"/>
              </a:endParaRPr>
            </a:p>
          </p:txBody>
        </p:sp>
        <p:sp>
          <p:nvSpPr>
            <p:cNvPr id="64552" name="Rectangle 72"/>
            <p:cNvSpPr>
              <a:spLocks noChangeAspect="1" noChangeArrowheads="1"/>
            </p:cNvSpPr>
            <p:nvPr/>
          </p:nvSpPr>
          <p:spPr bwMode="auto">
            <a:xfrm>
              <a:off x="4248" y="3963"/>
              <a:ext cx="145" cy="145"/>
            </a:xfrm>
            <a:prstGeom prst="rect">
              <a:avLst/>
            </a:prstGeom>
            <a:solidFill>
              <a:schemeClr val="folHlink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zh-TW" altLang="zh-TW">
                <a:latin typeface="Tahoma" pitchFamily="34" charset="0"/>
              </a:endParaRPr>
            </a:p>
          </p:txBody>
        </p:sp>
        <p:cxnSp>
          <p:nvCxnSpPr>
            <p:cNvPr id="64553" name="AutoShape 73"/>
            <p:cNvCxnSpPr>
              <a:cxnSpLocks noChangeShapeType="1"/>
              <a:stCxn id="64552" idx="0"/>
              <a:endCxn id="64550" idx="5"/>
            </p:cNvCxnSpPr>
            <p:nvPr/>
          </p:nvCxnSpPr>
          <p:spPr bwMode="auto">
            <a:xfrm flipH="1" flipV="1">
              <a:off x="4170" y="3784"/>
              <a:ext cx="151" cy="167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4554" name="AutoShape 74"/>
            <p:cNvCxnSpPr>
              <a:cxnSpLocks noChangeShapeType="1"/>
              <a:stCxn id="64551" idx="0"/>
              <a:endCxn id="64550" idx="3"/>
            </p:cNvCxnSpPr>
            <p:nvPr/>
          </p:nvCxnSpPr>
          <p:spPr bwMode="auto">
            <a:xfrm flipV="1">
              <a:off x="3914" y="3784"/>
              <a:ext cx="113" cy="167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4555" name="AutoShape 75"/>
            <p:cNvCxnSpPr>
              <a:cxnSpLocks noChangeShapeType="1"/>
              <a:stCxn id="64550" idx="0"/>
              <a:endCxn id="64542" idx="5"/>
            </p:cNvCxnSpPr>
            <p:nvPr/>
          </p:nvCxnSpPr>
          <p:spPr bwMode="auto">
            <a:xfrm flipH="1" flipV="1">
              <a:off x="3906" y="3424"/>
              <a:ext cx="193" cy="164"/>
            </a:xfrm>
            <a:prstGeom prst="straightConnector1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</p:spPr>
        </p:cxnSp>
        <p:sp>
          <p:nvSpPr>
            <p:cNvPr id="64556" name="Text Box 76"/>
            <p:cNvSpPr txBox="1">
              <a:spLocks noChangeArrowheads="1"/>
            </p:cNvSpPr>
            <p:nvPr/>
          </p:nvSpPr>
          <p:spPr bwMode="auto">
            <a:xfrm>
              <a:off x="3600" y="3024"/>
              <a:ext cx="196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altLang="zh-TW" sz="2400" i="1">
                  <a:solidFill>
                    <a:schemeClr val="tx2"/>
                  </a:solidFill>
                </a:rPr>
                <a:t>v</a:t>
              </a:r>
            </a:p>
          </p:txBody>
        </p:sp>
        <p:sp>
          <p:nvSpPr>
            <p:cNvPr id="64557" name="Text Box 77"/>
            <p:cNvSpPr txBox="1">
              <a:spLocks noChangeArrowheads="1"/>
            </p:cNvSpPr>
            <p:nvPr/>
          </p:nvSpPr>
          <p:spPr bwMode="auto">
            <a:xfrm>
              <a:off x="4128" y="3360"/>
              <a:ext cx="196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altLang="zh-TW" sz="2400" i="1">
                  <a:solidFill>
                    <a:schemeClr val="tx2"/>
                  </a:solidFill>
                </a:rPr>
                <a:t>z</a:t>
              </a:r>
            </a:p>
          </p:txBody>
        </p:sp>
      </p:grpSp>
      <p:sp>
        <p:nvSpPr>
          <p:cNvPr id="2305102" name="AutoShape 78"/>
          <p:cNvSpPr>
            <a:spLocks noChangeArrowheads="1"/>
          </p:cNvSpPr>
          <p:nvPr/>
        </p:nvSpPr>
        <p:spPr bwMode="auto">
          <a:xfrm>
            <a:off x="6897688" y="5468937"/>
            <a:ext cx="533400" cy="228600"/>
          </a:xfrm>
          <a:prstGeom prst="rightArrow">
            <a:avLst>
              <a:gd name="adj1" fmla="val 50000"/>
              <a:gd name="adj2" fmla="val 58333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grpSp>
        <p:nvGrpSpPr>
          <p:cNvPr id="9" name="Group 79"/>
          <p:cNvGrpSpPr>
            <a:grpSpLocks/>
          </p:cNvGrpSpPr>
          <p:nvPr/>
        </p:nvGrpSpPr>
        <p:grpSpPr bwMode="auto">
          <a:xfrm>
            <a:off x="5297489" y="4478337"/>
            <a:ext cx="1116013" cy="1644650"/>
            <a:chOff x="1920" y="1056"/>
            <a:chExt cx="703" cy="1036"/>
          </a:xfrm>
        </p:grpSpPr>
        <p:grpSp>
          <p:nvGrpSpPr>
            <p:cNvPr id="64530" name="Group 80"/>
            <p:cNvGrpSpPr>
              <a:grpSpLocks/>
            </p:cNvGrpSpPr>
            <p:nvPr/>
          </p:nvGrpSpPr>
          <p:grpSpPr bwMode="auto">
            <a:xfrm>
              <a:off x="2016" y="1344"/>
              <a:ext cx="532" cy="748"/>
              <a:chOff x="2064" y="1152"/>
              <a:chExt cx="532" cy="748"/>
            </a:xfrm>
          </p:grpSpPr>
          <p:grpSp>
            <p:nvGrpSpPr>
              <p:cNvPr id="64532" name="Group 81"/>
              <p:cNvGrpSpPr>
                <a:grpSpLocks/>
              </p:cNvGrpSpPr>
              <p:nvPr/>
            </p:nvGrpSpPr>
            <p:grpSpPr bwMode="auto">
              <a:xfrm>
                <a:off x="2064" y="1392"/>
                <a:ext cx="515" cy="508"/>
                <a:chOff x="1727" y="1692"/>
                <a:chExt cx="515" cy="508"/>
              </a:xfrm>
            </p:grpSpPr>
            <p:sp>
              <p:nvSpPr>
                <p:cNvPr id="64534" name="Oval 82"/>
                <p:cNvSpPr>
                  <a:spLocks noChangeArrowheads="1"/>
                </p:cNvSpPr>
                <p:nvPr/>
              </p:nvSpPr>
              <p:spPr bwMode="auto">
                <a:xfrm>
                  <a:off x="1884" y="1692"/>
                  <a:ext cx="201" cy="202"/>
                </a:xfrm>
                <a:prstGeom prst="ellips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lIns="0" tIns="0" rIns="0" anchor="ctr" anchorCtr="1"/>
                <a:lstStyle/>
                <a:p>
                  <a:pPr algn="ctr" eaLnBrk="1" hangingPunct="1"/>
                  <a:r>
                    <a:rPr lang="en-US" altLang="zh-TW">
                      <a:solidFill>
                        <a:schemeClr val="tx2"/>
                      </a:solidFill>
                      <a:sym typeface="Symbol" pitchFamily="18" charset="2"/>
                    </a:rPr>
                    <a:t>4</a:t>
                  </a:r>
                </a:p>
              </p:txBody>
            </p:sp>
            <p:sp>
              <p:nvSpPr>
                <p:cNvPr id="64535" name="Rectangle 83"/>
                <p:cNvSpPr>
                  <a:spLocks noChangeAspect="1" noChangeArrowheads="1"/>
                </p:cNvSpPr>
                <p:nvPr/>
              </p:nvSpPr>
              <p:spPr bwMode="auto">
                <a:xfrm>
                  <a:off x="1727" y="2055"/>
                  <a:ext cx="145" cy="145"/>
                </a:xfrm>
                <a:prstGeom prst="rect">
                  <a:avLst/>
                </a:prstGeom>
                <a:solidFill>
                  <a:schemeClr val="folHlink"/>
                </a:solidFill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1" hangingPunct="1"/>
                  <a:endParaRPr lang="zh-TW" altLang="zh-TW">
                    <a:latin typeface="Tahoma" pitchFamily="34" charset="0"/>
                  </a:endParaRPr>
                </a:p>
              </p:txBody>
            </p:sp>
            <p:sp>
              <p:nvSpPr>
                <p:cNvPr id="64536" name="Rectangle 84"/>
                <p:cNvSpPr>
                  <a:spLocks noChangeAspect="1" noChangeArrowheads="1"/>
                </p:cNvSpPr>
                <p:nvPr/>
              </p:nvSpPr>
              <p:spPr bwMode="auto">
                <a:xfrm>
                  <a:off x="2097" y="2055"/>
                  <a:ext cx="145" cy="145"/>
                </a:xfrm>
                <a:prstGeom prst="rect">
                  <a:avLst/>
                </a:prstGeom>
                <a:solidFill>
                  <a:schemeClr val="folHlink"/>
                </a:solidFill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1" hangingPunct="1"/>
                  <a:endParaRPr lang="zh-TW" altLang="zh-TW">
                    <a:latin typeface="Tahoma" pitchFamily="34" charset="0"/>
                  </a:endParaRPr>
                </a:p>
              </p:txBody>
            </p:sp>
            <p:cxnSp>
              <p:nvCxnSpPr>
                <p:cNvPr id="64537" name="AutoShape 85"/>
                <p:cNvCxnSpPr>
                  <a:cxnSpLocks noChangeShapeType="1"/>
                  <a:stCxn id="64536" idx="0"/>
                  <a:endCxn id="64534" idx="5"/>
                </p:cNvCxnSpPr>
                <p:nvPr/>
              </p:nvCxnSpPr>
              <p:spPr bwMode="auto">
                <a:xfrm flipH="1" flipV="1">
                  <a:off x="2056" y="1876"/>
                  <a:ext cx="114" cy="167"/>
                </a:xfrm>
                <a:prstGeom prst="straightConnector1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</p:cxnSp>
            <p:cxnSp>
              <p:nvCxnSpPr>
                <p:cNvPr id="64538" name="AutoShape 86"/>
                <p:cNvCxnSpPr>
                  <a:cxnSpLocks noChangeShapeType="1"/>
                  <a:stCxn id="64535" idx="0"/>
                  <a:endCxn id="64534" idx="3"/>
                </p:cNvCxnSpPr>
                <p:nvPr/>
              </p:nvCxnSpPr>
              <p:spPr bwMode="auto">
                <a:xfrm flipV="1">
                  <a:off x="1800" y="1876"/>
                  <a:ext cx="113" cy="167"/>
                </a:xfrm>
                <a:prstGeom prst="straightConnector1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</p:cxnSp>
          </p:grpSp>
          <p:sp>
            <p:nvSpPr>
              <p:cNvPr id="64533" name="Text Box 87"/>
              <p:cNvSpPr txBox="1">
                <a:spLocks noChangeArrowheads="1"/>
              </p:cNvSpPr>
              <p:nvPr/>
            </p:nvSpPr>
            <p:spPr bwMode="auto">
              <a:xfrm>
                <a:off x="2400" y="1152"/>
                <a:ext cx="196" cy="288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altLang="zh-TW" sz="2400" i="1"/>
                  <a:t>z</a:t>
                </a:r>
              </a:p>
            </p:txBody>
          </p:sp>
        </p:grpSp>
        <p:sp>
          <p:nvSpPr>
            <p:cNvPr id="64531" name="Text Box 88"/>
            <p:cNvSpPr txBox="1">
              <a:spLocks noChangeArrowheads="1"/>
            </p:cNvSpPr>
            <p:nvPr/>
          </p:nvSpPr>
          <p:spPr bwMode="auto">
            <a:xfrm>
              <a:off x="1920" y="1056"/>
              <a:ext cx="703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2400"/>
                <a:t>Insert 4</a:t>
              </a:r>
            </a:p>
          </p:txBody>
        </p:sp>
      </p:grpSp>
      <p:grpSp>
        <p:nvGrpSpPr>
          <p:cNvPr id="12" name="Group 89"/>
          <p:cNvGrpSpPr>
            <a:grpSpLocks/>
          </p:cNvGrpSpPr>
          <p:nvPr/>
        </p:nvGrpSpPr>
        <p:grpSpPr bwMode="auto">
          <a:xfrm>
            <a:off x="7278688" y="4097337"/>
            <a:ext cx="1600200" cy="2057400"/>
            <a:chOff x="3456" y="2688"/>
            <a:chExt cx="1008" cy="1296"/>
          </a:xfrm>
        </p:grpSpPr>
        <p:sp>
          <p:nvSpPr>
            <p:cNvPr id="64528" name="Oval 90"/>
            <p:cNvSpPr>
              <a:spLocks noChangeArrowheads="1"/>
            </p:cNvSpPr>
            <p:nvPr/>
          </p:nvSpPr>
          <p:spPr bwMode="auto">
            <a:xfrm rot="3266698">
              <a:off x="3696" y="3216"/>
              <a:ext cx="1056" cy="48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4529" name="Text Box 91"/>
            <p:cNvSpPr txBox="1">
              <a:spLocks noChangeArrowheads="1"/>
            </p:cNvSpPr>
            <p:nvPr/>
          </p:nvSpPr>
          <p:spPr bwMode="auto">
            <a:xfrm>
              <a:off x="3456" y="2688"/>
              <a:ext cx="939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2400">
                  <a:solidFill>
                    <a:srgbClr val="FF0000"/>
                  </a:solidFill>
                </a:rPr>
                <a:t>double red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22561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5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305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5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305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5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305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5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305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05047" grpId="0" animBg="1"/>
      <p:bldP spid="2305064" grpId="0"/>
      <p:bldP spid="2305065" grpId="0"/>
      <p:bldP spid="2305102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21B052D-9A5D-40BE-AF59-5DBCD0A8639E}" type="slidenum">
              <a:rPr lang="en-US" altLang="zh-TW" smtClean="0">
                <a:latin typeface="Arial" charset="0"/>
              </a:rPr>
              <a:pPr/>
              <a:t>51</a:t>
            </a:fld>
            <a:endParaRPr lang="en-US" altLang="zh-TW" smtClean="0">
              <a:latin typeface="Arial" charset="0"/>
            </a:endParaRPr>
          </a:p>
        </p:txBody>
      </p:sp>
      <p:sp>
        <p:nvSpPr>
          <p:cNvPr id="655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Two Cases of a Double Red </a:t>
            </a:r>
          </a:p>
        </p:txBody>
      </p:sp>
      <p:sp>
        <p:nvSpPr>
          <p:cNvPr id="2306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Consider a double red with </a:t>
            </a:r>
            <a:r>
              <a:rPr lang="en-US" altLang="zh-TW" b="1" i="1" dirty="0" smtClean="0"/>
              <a:t>z</a:t>
            </a:r>
            <a:r>
              <a:rPr lang="en-US" altLang="zh-TW" dirty="0" smtClean="0"/>
              <a:t> and parent </a:t>
            </a:r>
            <a:r>
              <a:rPr lang="en-US" altLang="zh-TW" b="1" i="1" dirty="0" smtClean="0"/>
              <a:t>v</a:t>
            </a:r>
          </a:p>
          <a:p>
            <a:r>
              <a:rPr lang="en-US" altLang="zh-TW" dirty="0" smtClean="0"/>
              <a:t>Let </a:t>
            </a:r>
            <a:r>
              <a:rPr lang="en-US" altLang="zh-TW" b="1" i="1" dirty="0" smtClean="0"/>
              <a:t>u</a:t>
            </a:r>
            <a:r>
              <a:rPr lang="en-US" altLang="zh-TW" dirty="0" smtClean="0"/>
              <a:t> be the parent of </a:t>
            </a:r>
            <a:r>
              <a:rPr lang="en-US" altLang="zh-TW" b="1" i="1" dirty="0" smtClean="0"/>
              <a:t>v</a:t>
            </a:r>
            <a:endParaRPr lang="en-US" altLang="zh-TW" i="1" dirty="0" smtClean="0"/>
          </a:p>
          <a:p>
            <a:r>
              <a:rPr lang="en-US" altLang="zh-TW" dirty="0" smtClean="0"/>
              <a:t>For the sibling </a:t>
            </a:r>
            <a:r>
              <a:rPr lang="en-US" altLang="zh-TW" b="1" i="1" dirty="0" smtClean="0"/>
              <a:t>w</a:t>
            </a:r>
            <a:r>
              <a:rPr lang="en-US" altLang="zh-TW" dirty="0" smtClean="0"/>
              <a:t> of </a:t>
            </a:r>
            <a:r>
              <a:rPr lang="en-US" altLang="zh-TW" b="1" i="1" dirty="0" smtClean="0"/>
              <a:t>v</a:t>
            </a:r>
            <a:r>
              <a:rPr lang="en-US" altLang="zh-TW" dirty="0" smtClean="0"/>
              <a:t>, there are two cases:</a:t>
            </a:r>
          </a:p>
          <a:p>
            <a:pPr lvl="1"/>
            <a:r>
              <a:rPr lang="en-US" altLang="zh-TW" dirty="0" smtClean="0"/>
              <a:t>Case 1: </a:t>
            </a:r>
            <a:r>
              <a:rPr lang="en-US" altLang="zh-TW" b="1" i="1" dirty="0" smtClean="0"/>
              <a:t>w</a:t>
            </a:r>
            <a:r>
              <a:rPr lang="en-US" altLang="zh-TW" dirty="0" smtClean="0"/>
              <a:t> is black</a:t>
            </a:r>
          </a:p>
          <a:p>
            <a:pPr lvl="1"/>
            <a:r>
              <a:rPr lang="en-US" altLang="zh-TW" dirty="0" smtClean="0"/>
              <a:t>Case 2: </a:t>
            </a:r>
            <a:r>
              <a:rPr lang="en-US" altLang="zh-TW" b="1" i="1" dirty="0" smtClean="0"/>
              <a:t>w</a:t>
            </a:r>
            <a:r>
              <a:rPr lang="en-US" altLang="zh-TW" dirty="0" smtClean="0"/>
              <a:t> is red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021668" y="3776133"/>
            <a:ext cx="2436813" cy="2330450"/>
            <a:chOff x="3817" y="2064"/>
            <a:chExt cx="1535" cy="1468"/>
          </a:xfrm>
        </p:grpSpPr>
        <p:sp>
          <p:nvSpPr>
            <p:cNvPr id="65561" name="Line 5"/>
            <p:cNvSpPr>
              <a:spLocks noChangeShapeType="1"/>
            </p:cNvSpPr>
            <p:nvPr/>
          </p:nvSpPr>
          <p:spPr bwMode="auto">
            <a:xfrm flipH="1">
              <a:off x="4656" y="2064"/>
              <a:ext cx="288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562" name="Oval 6"/>
            <p:cNvSpPr>
              <a:spLocks noChangeArrowheads="1"/>
            </p:cNvSpPr>
            <p:nvPr/>
          </p:nvSpPr>
          <p:spPr bwMode="auto">
            <a:xfrm>
              <a:off x="4552" y="2352"/>
              <a:ext cx="201" cy="202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pPr algn="ctr" eaLnBrk="1" hangingPunct="1"/>
              <a:r>
                <a:rPr lang="en-US" altLang="zh-TW" i="1">
                  <a:solidFill>
                    <a:schemeClr val="bg1"/>
                  </a:solidFill>
                  <a:sym typeface="Symbol" pitchFamily="18" charset="2"/>
                </a:rPr>
                <a:t>u</a:t>
              </a:r>
            </a:p>
          </p:txBody>
        </p:sp>
        <p:cxnSp>
          <p:nvCxnSpPr>
            <p:cNvPr id="65563" name="AutoShape 7"/>
            <p:cNvCxnSpPr>
              <a:cxnSpLocks noChangeShapeType="1"/>
              <a:stCxn id="65567" idx="0"/>
              <a:endCxn id="65562" idx="5"/>
            </p:cNvCxnSpPr>
            <p:nvPr/>
          </p:nvCxnSpPr>
          <p:spPr bwMode="auto">
            <a:xfrm flipH="1" flipV="1">
              <a:off x="4724" y="2533"/>
              <a:ext cx="443" cy="110"/>
            </a:xfrm>
            <a:prstGeom prst="straightConnector1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65564" name="AutoShape 8"/>
            <p:cNvCxnSpPr>
              <a:cxnSpLocks noChangeShapeType="1"/>
              <a:stCxn id="65565" idx="7"/>
              <a:endCxn id="65562" idx="3"/>
            </p:cNvCxnSpPr>
            <p:nvPr/>
          </p:nvCxnSpPr>
          <p:spPr bwMode="auto">
            <a:xfrm flipV="1">
              <a:off x="4146" y="2533"/>
              <a:ext cx="435" cy="152"/>
            </a:xfrm>
            <a:prstGeom prst="straightConnector1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</p:spPr>
        </p:cxnSp>
        <p:sp>
          <p:nvSpPr>
            <p:cNvPr id="65565" name="Oval 9"/>
            <p:cNvSpPr>
              <a:spLocks noChangeArrowheads="1"/>
            </p:cNvSpPr>
            <p:nvPr/>
          </p:nvSpPr>
          <p:spPr bwMode="auto">
            <a:xfrm>
              <a:off x="3974" y="2664"/>
              <a:ext cx="202" cy="202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pPr algn="ctr" eaLnBrk="1" hangingPunct="1"/>
              <a:r>
                <a:rPr lang="en-US" altLang="zh-TW" i="1">
                  <a:solidFill>
                    <a:schemeClr val="tx2"/>
                  </a:solidFill>
                  <a:sym typeface="Symbol" pitchFamily="18" charset="2"/>
                </a:rPr>
                <a:t>v</a:t>
              </a:r>
            </a:p>
          </p:txBody>
        </p:sp>
        <p:cxnSp>
          <p:nvCxnSpPr>
            <p:cNvPr id="65566" name="AutoShape 10"/>
            <p:cNvCxnSpPr>
              <a:cxnSpLocks noChangeShapeType="1"/>
              <a:endCxn id="65565" idx="3"/>
            </p:cNvCxnSpPr>
            <p:nvPr/>
          </p:nvCxnSpPr>
          <p:spPr bwMode="auto">
            <a:xfrm flipV="1">
              <a:off x="3817" y="2845"/>
              <a:ext cx="187" cy="167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65567" name="Oval 11"/>
            <p:cNvSpPr>
              <a:spLocks noChangeArrowheads="1"/>
            </p:cNvSpPr>
            <p:nvPr/>
          </p:nvSpPr>
          <p:spPr bwMode="auto">
            <a:xfrm>
              <a:off x="5066" y="2652"/>
              <a:ext cx="201" cy="202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pPr algn="ctr" eaLnBrk="1" hangingPunct="1"/>
              <a:r>
                <a:rPr lang="en-US" altLang="zh-TW" i="1">
                  <a:solidFill>
                    <a:schemeClr val="bg1"/>
                  </a:solidFill>
                  <a:sym typeface="Symbol" pitchFamily="18" charset="2"/>
                </a:rPr>
                <a:t>w</a:t>
              </a:r>
            </a:p>
          </p:txBody>
        </p:sp>
        <p:cxnSp>
          <p:nvCxnSpPr>
            <p:cNvPr id="65568" name="AutoShape 12"/>
            <p:cNvCxnSpPr>
              <a:cxnSpLocks noChangeShapeType="1"/>
              <a:endCxn id="65567" idx="5"/>
            </p:cNvCxnSpPr>
            <p:nvPr/>
          </p:nvCxnSpPr>
          <p:spPr bwMode="auto">
            <a:xfrm flipH="1" flipV="1">
              <a:off x="5238" y="2833"/>
              <a:ext cx="114" cy="17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5569" name="AutoShape 13"/>
            <p:cNvCxnSpPr>
              <a:cxnSpLocks noChangeShapeType="1"/>
              <a:endCxn id="65567" idx="3"/>
            </p:cNvCxnSpPr>
            <p:nvPr/>
          </p:nvCxnSpPr>
          <p:spPr bwMode="auto">
            <a:xfrm flipV="1">
              <a:off x="4982" y="2833"/>
              <a:ext cx="113" cy="17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65570" name="Oval 14"/>
            <p:cNvSpPr>
              <a:spLocks noChangeArrowheads="1"/>
            </p:cNvSpPr>
            <p:nvPr/>
          </p:nvSpPr>
          <p:spPr bwMode="auto">
            <a:xfrm>
              <a:off x="4238" y="3024"/>
              <a:ext cx="201" cy="202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pPr algn="ctr" eaLnBrk="1" hangingPunct="1"/>
              <a:r>
                <a:rPr lang="en-US" altLang="zh-TW" i="1">
                  <a:solidFill>
                    <a:schemeClr val="tx2"/>
                  </a:solidFill>
                  <a:sym typeface="Symbol" pitchFamily="18" charset="2"/>
                </a:rPr>
                <a:t>z</a:t>
              </a:r>
            </a:p>
          </p:txBody>
        </p:sp>
        <p:sp>
          <p:nvSpPr>
            <p:cNvPr id="65571" name="Rectangle 15"/>
            <p:cNvSpPr>
              <a:spLocks noChangeAspect="1" noChangeArrowheads="1"/>
            </p:cNvSpPr>
            <p:nvPr/>
          </p:nvSpPr>
          <p:spPr bwMode="auto">
            <a:xfrm>
              <a:off x="4081" y="3387"/>
              <a:ext cx="145" cy="145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zh-TW" altLang="zh-TW" i="1"/>
            </a:p>
          </p:txBody>
        </p:sp>
        <p:sp>
          <p:nvSpPr>
            <p:cNvPr id="65572" name="Rectangle 16"/>
            <p:cNvSpPr>
              <a:spLocks noChangeAspect="1" noChangeArrowheads="1"/>
            </p:cNvSpPr>
            <p:nvPr/>
          </p:nvSpPr>
          <p:spPr bwMode="auto">
            <a:xfrm>
              <a:off x="4488" y="3387"/>
              <a:ext cx="145" cy="145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zh-TW" altLang="zh-TW" i="1"/>
            </a:p>
          </p:txBody>
        </p:sp>
        <p:cxnSp>
          <p:nvCxnSpPr>
            <p:cNvPr id="65573" name="AutoShape 17"/>
            <p:cNvCxnSpPr>
              <a:cxnSpLocks noChangeShapeType="1"/>
              <a:stCxn id="65572" idx="0"/>
              <a:endCxn id="65570" idx="5"/>
            </p:cNvCxnSpPr>
            <p:nvPr/>
          </p:nvCxnSpPr>
          <p:spPr bwMode="auto">
            <a:xfrm flipH="1" flipV="1">
              <a:off x="4410" y="3205"/>
              <a:ext cx="151" cy="173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5574" name="AutoShape 18"/>
            <p:cNvCxnSpPr>
              <a:cxnSpLocks noChangeShapeType="1"/>
              <a:stCxn id="65571" idx="0"/>
              <a:endCxn id="65570" idx="3"/>
            </p:cNvCxnSpPr>
            <p:nvPr/>
          </p:nvCxnSpPr>
          <p:spPr bwMode="auto">
            <a:xfrm flipV="1">
              <a:off x="4154" y="3205"/>
              <a:ext cx="113" cy="173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5575" name="AutoShape 19"/>
            <p:cNvCxnSpPr>
              <a:cxnSpLocks noChangeShapeType="1"/>
              <a:stCxn id="65570" idx="0"/>
              <a:endCxn id="65565" idx="5"/>
            </p:cNvCxnSpPr>
            <p:nvPr/>
          </p:nvCxnSpPr>
          <p:spPr bwMode="auto">
            <a:xfrm flipH="1" flipV="1">
              <a:off x="4146" y="2845"/>
              <a:ext cx="193" cy="170"/>
            </a:xfrm>
            <a:prstGeom prst="straightConnector1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</p:spPr>
        </p:cxnSp>
      </p:grpSp>
      <p:grpSp>
        <p:nvGrpSpPr>
          <p:cNvPr id="3" name="Group 20"/>
          <p:cNvGrpSpPr>
            <a:grpSpLocks/>
          </p:cNvGrpSpPr>
          <p:nvPr/>
        </p:nvGrpSpPr>
        <p:grpSpPr bwMode="auto">
          <a:xfrm>
            <a:off x="7907868" y="3776133"/>
            <a:ext cx="2436813" cy="2330450"/>
            <a:chOff x="3817" y="2064"/>
            <a:chExt cx="1535" cy="1468"/>
          </a:xfrm>
        </p:grpSpPr>
        <p:sp>
          <p:nvSpPr>
            <p:cNvPr id="65546" name="Line 21"/>
            <p:cNvSpPr>
              <a:spLocks noChangeShapeType="1"/>
            </p:cNvSpPr>
            <p:nvPr/>
          </p:nvSpPr>
          <p:spPr bwMode="auto">
            <a:xfrm flipH="1">
              <a:off x="4656" y="2064"/>
              <a:ext cx="288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547" name="Oval 22"/>
            <p:cNvSpPr>
              <a:spLocks noChangeArrowheads="1"/>
            </p:cNvSpPr>
            <p:nvPr/>
          </p:nvSpPr>
          <p:spPr bwMode="auto">
            <a:xfrm>
              <a:off x="4552" y="2352"/>
              <a:ext cx="201" cy="202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pPr algn="ctr" eaLnBrk="1" hangingPunct="1"/>
              <a:r>
                <a:rPr lang="en-US" altLang="zh-TW" i="1">
                  <a:solidFill>
                    <a:schemeClr val="bg1"/>
                  </a:solidFill>
                  <a:sym typeface="Symbol" pitchFamily="18" charset="2"/>
                </a:rPr>
                <a:t>u</a:t>
              </a:r>
            </a:p>
          </p:txBody>
        </p:sp>
        <p:cxnSp>
          <p:nvCxnSpPr>
            <p:cNvPr id="65548" name="AutoShape 23"/>
            <p:cNvCxnSpPr>
              <a:cxnSpLocks noChangeShapeType="1"/>
              <a:stCxn id="65552" idx="0"/>
              <a:endCxn id="65547" idx="5"/>
            </p:cNvCxnSpPr>
            <p:nvPr/>
          </p:nvCxnSpPr>
          <p:spPr bwMode="auto">
            <a:xfrm flipH="1" flipV="1">
              <a:off x="4724" y="2533"/>
              <a:ext cx="443" cy="110"/>
            </a:xfrm>
            <a:prstGeom prst="straightConnector1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65549" name="AutoShape 24"/>
            <p:cNvCxnSpPr>
              <a:cxnSpLocks noChangeShapeType="1"/>
              <a:stCxn id="65550" idx="7"/>
              <a:endCxn id="65547" idx="3"/>
            </p:cNvCxnSpPr>
            <p:nvPr/>
          </p:nvCxnSpPr>
          <p:spPr bwMode="auto">
            <a:xfrm flipV="1">
              <a:off x="4146" y="2533"/>
              <a:ext cx="435" cy="152"/>
            </a:xfrm>
            <a:prstGeom prst="straightConnector1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</p:spPr>
        </p:cxnSp>
        <p:sp>
          <p:nvSpPr>
            <p:cNvPr id="65550" name="Oval 25"/>
            <p:cNvSpPr>
              <a:spLocks noChangeArrowheads="1"/>
            </p:cNvSpPr>
            <p:nvPr/>
          </p:nvSpPr>
          <p:spPr bwMode="auto">
            <a:xfrm>
              <a:off x="3974" y="2664"/>
              <a:ext cx="202" cy="202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pPr algn="ctr" eaLnBrk="1" hangingPunct="1"/>
              <a:r>
                <a:rPr lang="en-US" altLang="zh-TW" i="1">
                  <a:solidFill>
                    <a:schemeClr val="tx2"/>
                  </a:solidFill>
                  <a:sym typeface="Symbol" pitchFamily="18" charset="2"/>
                </a:rPr>
                <a:t>v</a:t>
              </a:r>
            </a:p>
          </p:txBody>
        </p:sp>
        <p:cxnSp>
          <p:nvCxnSpPr>
            <p:cNvPr id="65551" name="AutoShape 26"/>
            <p:cNvCxnSpPr>
              <a:cxnSpLocks noChangeShapeType="1"/>
              <a:endCxn id="65550" idx="3"/>
            </p:cNvCxnSpPr>
            <p:nvPr/>
          </p:nvCxnSpPr>
          <p:spPr bwMode="auto">
            <a:xfrm flipV="1">
              <a:off x="3817" y="2845"/>
              <a:ext cx="187" cy="167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65552" name="Oval 27"/>
            <p:cNvSpPr>
              <a:spLocks noChangeArrowheads="1"/>
            </p:cNvSpPr>
            <p:nvPr/>
          </p:nvSpPr>
          <p:spPr bwMode="auto">
            <a:xfrm>
              <a:off x="5066" y="2652"/>
              <a:ext cx="201" cy="202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pPr algn="ctr" eaLnBrk="1" hangingPunct="1"/>
              <a:r>
                <a:rPr lang="en-US" altLang="zh-TW" i="1">
                  <a:solidFill>
                    <a:schemeClr val="tx2"/>
                  </a:solidFill>
                  <a:sym typeface="Symbol" pitchFamily="18" charset="2"/>
                </a:rPr>
                <a:t>w</a:t>
              </a:r>
            </a:p>
          </p:txBody>
        </p:sp>
        <p:cxnSp>
          <p:nvCxnSpPr>
            <p:cNvPr id="65553" name="AutoShape 28"/>
            <p:cNvCxnSpPr>
              <a:cxnSpLocks noChangeShapeType="1"/>
              <a:endCxn id="65552" idx="5"/>
            </p:cNvCxnSpPr>
            <p:nvPr/>
          </p:nvCxnSpPr>
          <p:spPr bwMode="auto">
            <a:xfrm flipH="1" flipV="1">
              <a:off x="5238" y="2833"/>
              <a:ext cx="114" cy="17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5554" name="AutoShape 29"/>
            <p:cNvCxnSpPr>
              <a:cxnSpLocks noChangeShapeType="1"/>
              <a:endCxn id="65552" idx="3"/>
            </p:cNvCxnSpPr>
            <p:nvPr/>
          </p:nvCxnSpPr>
          <p:spPr bwMode="auto">
            <a:xfrm flipV="1">
              <a:off x="4982" y="2833"/>
              <a:ext cx="113" cy="17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65555" name="Oval 30"/>
            <p:cNvSpPr>
              <a:spLocks noChangeArrowheads="1"/>
            </p:cNvSpPr>
            <p:nvPr/>
          </p:nvSpPr>
          <p:spPr bwMode="auto">
            <a:xfrm>
              <a:off x="4238" y="3024"/>
              <a:ext cx="201" cy="202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pPr algn="ctr" eaLnBrk="1" hangingPunct="1"/>
              <a:r>
                <a:rPr lang="en-US" altLang="zh-TW" i="1">
                  <a:solidFill>
                    <a:schemeClr val="tx2"/>
                  </a:solidFill>
                  <a:sym typeface="Symbol" pitchFamily="18" charset="2"/>
                </a:rPr>
                <a:t>z</a:t>
              </a:r>
            </a:p>
          </p:txBody>
        </p:sp>
        <p:sp>
          <p:nvSpPr>
            <p:cNvPr id="65556" name="Rectangle 31"/>
            <p:cNvSpPr>
              <a:spLocks noChangeAspect="1" noChangeArrowheads="1"/>
            </p:cNvSpPr>
            <p:nvPr/>
          </p:nvSpPr>
          <p:spPr bwMode="auto">
            <a:xfrm>
              <a:off x="4081" y="3387"/>
              <a:ext cx="145" cy="145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zh-TW" altLang="zh-TW" i="1"/>
            </a:p>
          </p:txBody>
        </p:sp>
        <p:sp>
          <p:nvSpPr>
            <p:cNvPr id="65557" name="Rectangle 32"/>
            <p:cNvSpPr>
              <a:spLocks noChangeAspect="1" noChangeArrowheads="1"/>
            </p:cNvSpPr>
            <p:nvPr/>
          </p:nvSpPr>
          <p:spPr bwMode="auto">
            <a:xfrm>
              <a:off x="4488" y="3387"/>
              <a:ext cx="145" cy="145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zh-TW" altLang="zh-TW" i="1"/>
            </a:p>
          </p:txBody>
        </p:sp>
        <p:cxnSp>
          <p:nvCxnSpPr>
            <p:cNvPr id="65558" name="AutoShape 33"/>
            <p:cNvCxnSpPr>
              <a:cxnSpLocks noChangeShapeType="1"/>
              <a:stCxn id="65557" idx="0"/>
              <a:endCxn id="65555" idx="5"/>
            </p:cNvCxnSpPr>
            <p:nvPr/>
          </p:nvCxnSpPr>
          <p:spPr bwMode="auto">
            <a:xfrm flipH="1" flipV="1">
              <a:off x="4410" y="3205"/>
              <a:ext cx="151" cy="173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5559" name="AutoShape 34"/>
            <p:cNvCxnSpPr>
              <a:cxnSpLocks noChangeShapeType="1"/>
              <a:stCxn id="65556" idx="0"/>
              <a:endCxn id="65555" idx="3"/>
            </p:cNvCxnSpPr>
            <p:nvPr/>
          </p:nvCxnSpPr>
          <p:spPr bwMode="auto">
            <a:xfrm flipV="1">
              <a:off x="4154" y="3205"/>
              <a:ext cx="113" cy="173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5560" name="AutoShape 35"/>
            <p:cNvCxnSpPr>
              <a:cxnSpLocks noChangeShapeType="1"/>
              <a:stCxn id="65555" idx="0"/>
              <a:endCxn id="65550" idx="5"/>
            </p:cNvCxnSpPr>
            <p:nvPr/>
          </p:nvCxnSpPr>
          <p:spPr bwMode="auto">
            <a:xfrm flipH="1" flipV="1">
              <a:off x="4146" y="2845"/>
              <a:ext cx="193" cy="170"/>
            </a:xfrm>
            <a:prstGeom prst="straightConnector1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</p:spPr>
        </p:cxnSp>
      </p:grpSp>
      <p:sp>
        <p:nvSpPr>
          <p:cNvPr id="2306084" name="Text Box 36"/>
          <p:cNvSpPr txBox="1">
            <a:spLocks noChangeArrowheads="1"/>
          </p:cNvSpPr>
          <p:nvPr/>
        </p:nvSpPr>
        <p:spPr bwMode="auto">
          <a:xfrm>
            <a:off x="2726268" y="4614334"/>
            <a:ext cx="11398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800"/>
              <a:t>Case 1</a:t>
            </a:r>
          </a:p>
        </p:txBody>
      </p:sp>
      <p:sp>
        <p:nvSpPr>
          <p:cNvPr id="2306085" name="Text Box 37"/>
          <p:cNvSpPr txBox="1">
            <a:spLocks noChangeArrowheads="1"/>
          </p:cNvSpPr>
          <p:nvPr/>
        </p:nvSpPr>
        <p:spPr bwMode="auto">
          <a:xfrm>
            <a:off x="6841068" y="4538134"/>
            <a:ext cx="11398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800" dirty="0"/>
              <a:t>Case 2</a:t>
            </a:r>
          </a:p>
        </p:txBody>
      </p:sp>
    </p:spTree>
    <p:extLst>
      <p:ext uri="{BB962C8B-B14F-4D97-AF65-F5344CB8AC3E}">
        <p14:creationId xmlns:p14="http://schemas.microsoft.com/office/powerpoint/2010/main" val="1089261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6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306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6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2306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6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2306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6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2306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06084" grpId="0"/>
      <p:bldP spid="2306085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ea typeface="新細明體" pitchFamily="18" charset="-120"/>
              </a:rPr>
              <a:t>Restructuring for Case 1</a:t>
            </a:r>
          </a:p>
        </p:txBody>
      </p:sp>
      <p:sp>
        <p:nvSpPr>
          <p:cNvPr id="6656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Perform a </a:t>
            </a:r>
            <a:r>
              <a:rPr lang="en-US" altLang="zh-TW" b="1" i="1" dirty="0" err="1" smtClean="0"/>
              <a:t>trinode</a:t>
            </a:r>
            <a:r>
              <a:rPr lang="en-US" altLang="zh-TW" b="1" i="1" dirty="0" smtClean="0"/>
              <a:t> restructuring</a:t>
            </a:r>
            <a:r>
              <a:rPr lang="en-US" altLang="zh-TW" dirty="0" smtClean="0"/>
              <a:t> about nodes </a:t>
            </a:r>
            <a:r>
              <a:rPr lang="en-US" altLang="zh-TW" b="1" i="1" dirty="0" smtClean="0"/>
              <a:t>u</a:t>
            </a:r>
            <a:r>
              <a:rPr lang="en-US" altLang="zh-TW" dirty="0" smtClean="0"/>
              <a:t>, </a:t>
            </a:r>
            <a:r>
              <a:rPr lang="en-US" altLang="zh-TW" b="1" i="1" dirty="0" smtClean="0"/>
              <a:t>v</a:t>
            </a:r>
            <a:r>
              <a:rPr lang="en-US" altLang="zh-TW" dirty="0" smtClean="0"/>
              <a:t>, and </a:t>
            </a:r>
            <a:r>
              <a:rPr lang="en-US" altLang="zh-TW" b="1" i="1" dirty="0" smtClean="0"/>
              <a:t>z</a:t>
            </a:r>
          </a:p>
          <a:p>
            <a:pPr lvl="1"/>
            <a:r>
              <a:rPr lang="en-US" altLang="zh-TW" dirty="0" smtClean="0"/>
              <a:t>This is similar to the rotation operation</a:t>
            </a:r>
          </a:p>
          <a:p>
            <a:pPr lvl="1"/>
            <a:r>
              <a:rPr lang="en-US" altLang="zh-TW" dirty="0" smtClean="0"/>
              <a:t>Rule: </a:t>
            </a:r>
            <a:r>
              <a:rPr lang="en-US" altLang="zh-TW" i="1" dirty="0" smtClean="0">
                <a:solidFill>
                  <a:srgbClr val="FF0000"/>
                </a:solidFill>
              </a:rPr>
              <a:t>keep the order of the </a:t>
            </a:r>
            <a:r>
              <a:rPr lang="en-US" altLang="zh-TW" i="1" dirty="0" err="1" smtClean="0">
                <a:solidFill>
                  <a:srgbClr val="FF0000"/>
                </a:solidFill>
              </a:rPr>
              <a:t>inorder</a:t>
            </a:r>
            <a:r>
              <a:rPr lang="en-US" altLang="zh-TW" i="1" dirty="0" smtClean="0">
                <a:solidFill>
                  <a:srgbClr val="FF0000"/>
                </a:solidFill>
              </a:rPr>
              <a:t> traversal among these three nodes</a:t>
            </a:r>
          </a:p>
          <a:p>
            <a:pPr lvl="1"/>
            <a:r>
              <a:rPr lang="en-US" altLang="zh-TW" dirty="0" smtClean="0"/>
              <a:t>There are four cases</a:t>
            </a:r>
          </a:p>
          <a:p>
            <a:r>
              <a:rPr lang="en-US" altLang="zh-TW" dirty="0" smtClean="0"/>
              <a:t>Color the new middle node (as the </a:t>
            </a:r>
            <a:r>
              <a:rPr lang="en-US" altLang="zh-TW" dirty="0" err="1" smtClean="0"/>
              <a:t>inorder</a:t>
            </a:r>
            <a:r>
              <a:rPr lang="en-US" altLang="zh-TW" dirty="0" smtClean="0"/>
              <a:t>) black and the other two nodes red</a:t>
            </a:r>
          </a:p>
        </p:txBody>
      </p:sp>
      <p:sp>
        <p:nvSpPr>
          <p:cNvPr id="66562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6DB57EA-4241-41FF-B200-20006ECF1357}" type="slidenum">
              <a:rPr lang="en-US" altLang="zh-TW" smtClean="0">
                <a:latin typeface="Arial" charset="0"/>
              </a:rPr>
              <a:pPr/>
              <a:t>52</a:t>
            </a:fld>
            <a:endParaRPr lang="en-US" altLang="zh-TW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1893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投影片編號版面配置區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B076AB4-9721-4B6A-93B8-5B7710AFFD39}" type="slidenum">
              <a:rPr lang="en-US" altLang="zh-TW" smtClean="0">
                <a:latin typeface="Arial" charset="0"/>
              </a:rPr>
              <a:pPr/>
              <a:t>53</a:t>
            </a:fld>
            <a:endParaRPr lang="en-US" altLang="zh-TW" smtClean="0">
              <a:latin typeface="Arial" charset="0"/>
            </a:endParaRPr>
          </a:p>
        </p:txBody>
      </p:sp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Example – Restructuring 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514601" y="2057400"/>
            <a:ext cx="2436813" cy="2330450"/>
            <a:chOff x="3817" y="2064"/>
            <a:chExt cx="1535" cy="1468"/>
          </a:xfrm>
        </p:grpSpPr>
        <p:sp>
          <p:nvSpPr>
            <p:cNvPr id="67624" name="Line 4"/>
            <p:cNvSpPr>
              <a:spLocks noChangeShapeType="1"/>
            </p:cNvSpPr>
            <p:nvPr/>
          </p:nvSpPr>
          <p:spPr bwMode="auto">
            <a:xfrm flipH="1">
              <a:off x="4656" y="2064"/>
              <a:ext cx="288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7625" name="Oval 5"/>
            <p:cNvSpPr>
              <a:spLocks noChangeArrowheads="1"/>
            </p:cNvSpPr>
            <p:nvPr/>
          </p:nvSpPr>
          <p:spPr bwMode="auto">
            <a:xfrm>
              <a:off x="4552" y="2352"/>
              <a:ext cx="201" cy="202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pPr algn="ctr" eaLnBrk="1" hangingPunct="1"/>
              <a:r>
                <a:rPr lang="en-US" altLang="zh-TW" i="1">
                  <a:solidFill>
                    <a:schemeClr val="bg1"/>
                  </a:solidFill>
                  <a:sym typeface="Symbol" pitchFamily="18" charset="2"/>
                </a:rPr>
                <a:t>u</a:t>
              </a:r>
            </a:p>
          </p:txBody>
        </p:sp>
        <p:cxnSp>
          <p:nvCxnSpPr>
            <p:cNvPr id="67626" name="AutoShape 6"/>
            <p:cNvCxnSpPr>
              <a:cxnSpLocks noChangeShapeType="1"/>
              <a:stCxn id="67630" idx="0"/>
              <a:endCxn id="67625" idx="5"/>
            </p:cNvCxnSpPr>
            <p:nvPr/>
          </p:nvCxnSpPr>
          <p:spPr bwMode="auto">
            <a:xfrm flipH="1" flipV="1">
              <a:off x="4724" y="2533"/>
              <a:ext cx="443" cy="110"/>
            </a:xfrm>
            <a:prstGeom prst="straightConnector1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67627" name="AutoShape 7"/>
            <p:cNvCxnSpPr>
              <a:cxnSpLocks noChangeShapeType="1"/>
              <a:stCxn id="67628" idx="7"/>
              <a:endCxn id="67625" idx="3"/>
            </p:cNvCxnSpPr>
            <p:nvPr/>
          </p:nvCxnSpPr>
          <p:spPr bwMode="auto">
            <a:xfrm flipV="1">
              <a:off x="4146" y="2533"/>
              <a:ext cx="435" cy="152"/>
            </a:xfrm>
            <a:prstGeom prst="straightConnector1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</p:spPr>
        </p:cxnSp>
        <p:sp>
          <p:nvSpPr>
            <p:cNvPr id="67628" name="Oval 8"/>
            <p:cNvSpPr>
              <a:spLocks noChangeArrowheads="1"/>
            </p:cNvSpPr>
            <p:nvPr/>
          </p:nvSpPr>
          <p:spPr bwMode="auto">
            <a:xfrm>
              <a:off x="3974" y="2664"/>
              <a:ext cx="202" cy="202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pPr algn="ctr" eaLnBrk="1" hangingPunct="1"/>
              <a:r>
                <a:rPr lang="en-US" altLang="zh-TW" i="1">
                  <a:solidFill>
                    <a:schemeClr val="tx2"/>
                  </a:solidFill>
                  <a:sym typeface="Symbol" pitchFamily="18" charset="2"/>
                </a:rPr>
                <a:t>v</a:t>
              </a:r>
            </a:p>
          </p:txBody>
        </p:sp>
        <p:cxnSp>
          <p:nvCxnSpPr>
            <p:cNvPr id="67629" name="AutoShape 9"/>
            <p:cNvCxnSpPr>
              <a:cxnSpLocks noChangeShapeType="1"/>
              <a:endCxn id="67628" idx="3"/>
            </p:cNvCxnSpPr>
            <p:nvPr/>
          </p:nvCxnSpPr>
          <p:spPr bwMode="auto">
            <a:xfrm flipV="1">
              <a:off x="3817" y="2845"/>
              <a:ext cx="187" cy="167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67630" name="Oval 10"/>
            <p:cNvSpPr>
              <a:spLocks noChangeArrowheads="1"/>
            </p:cNvSpPr>
            <p:nvPr/>
          </p:nvSpPr>
          <p:spPr bwMode="auto">
            <a:xfrm>
              <a:off x="5066" y="2652"/>
              <a:ext cx="201" cy="202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pPr algn="ctr" eaLnBrk="1" hangingPunct="1"/>
              <a:r>
                <a:rPr lang="en-US" altLang="zh-TW" i="1">
                  <a:solidFill>
                    <a:schemeClr val="bg1"/>
                  </a:solidFill>
                  <a:sym typeface="Symbol" pitchFamily="18" charset="2"/>
                </a:rPr>
                <a:t>w</a:t>
              </a:r>
            </a:p>
          </p:txBody>
        </p:sp>
        <p:cxnSp>
          <p:nvCxnSpPr>
            <p:cNvPr id="67631" name="AutoShape 11"/>
            <p:cNvCxnSpPr>
              <a:cxnSpLocks noChangeShapeType="1"/>
              <a:endCxn id="67630" idx="5"/>
            </p:cNvCxnSpPr>
            <p:nvPr/>
          </p:nvCxnSpPr>
          <p:spPr bwMode="auto">
            <a:xfrm flipH="1" flipV="1">
              <a:off x="5238" y="2833"/>
              <a:ext cx="114" cy="17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7632" name="AutoShape 12"/>
            <p:cNvCxnSpPr>
              <a:cxnSpLocks noChangeShapeType="1"/>
              <a:endCxn id="67630" idx="3"/>
            </p:cNvCxnSpPr>
            <p:nvPr/>
          </p:nvCxnSpPr>
          <p:spPr bwMode="auto">
            <a:xfrm flipV="1">
              <a:off x="4982" y="2833"/>
              <a:ext cx="113" cy="17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67633" name="Oval 13"/>
            <p:cNvSpPr>
              <a:spLocks noChangeArrowheads="1"/>
            </p:cNvSpPr>
            <p:nvPr/>
          </p:nvSpPr>
          <p:spPr bwMode="auto">
            <a:xfrm>
              <a:off x="4238" y="3024"/>
              <a:ext cx="201" cy="202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pPr algn="ctr" eaLnBrk="1" hangingPunct="1"/>
              <a:r>
                <a:rPr lang="en-US" altLang="zh-TW" i="1">
                  <a:solidFill>
                    <a:schemeClr val="tx2"/>
                  </a:solidFill>
                  <a:sym typeface="Symbol" pitchFamily="18" charset="2"/>
                </a:rPr>
                <a:t>z</a:t>
              </a:r>
            </a:p>
          </p:txBody>
        </p:sp>
        <p:sp>
          <p:nvSpPr>
            <p:cNvPr id="67634" name="Rectangle 14"/>
            <p:cNvSpPr>
              <a:spLocks noChangeAspect="1" noChangeArrowheads="1"/>
            </p:cNvSpPr>
            <p:nvPr/>
          </p:nvSpPr>
          <p:spPr bwMode="auto">
            <a:xfrm>
              <a:off x="4081" y="3387"/>
              <a:ext cx="145" cy="145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zh-TW" altLang="zh-TW" i="1"/>
            </a:p>
          </p:txBody>
        </p:sp>
        <p:sp>
          <p:nvSpPr>
            <p:cNvPr id="67635" name="Rectangle 15"/>
            <p:cNvSpPr>
              <a:spLocks noChangeAspect="1" noChangeArrowheads="1"/>
            </p:cNvSpPr>
            <p:nvPr/>
          </p:nvSpPr>
          <p:spPr bwMode="auto">
            <a:xfrm>
              <a:off x="4488" y="3387"/>
              <a:ext cx="145" cy="145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zh-TW" altLang="zh-TW" i="1"/>
            </a:p>
          </p:txBody>
        </p:sp>
        <p:cxnSp>
          <p:nvCxnSpPr>
            <p:cNvPr id="67636" name="AutoShape 16"/>
            <p:cNvCxnSpPr>
              <a:cxnSpLocks noChangeShapeType="1"/>
              <a:stCxn id="67635" idx="0"/>
              <a:endCxn id="67633" idx="5"/>
            </p:cNvCxnSpPr>
            <p:nvPr/>
          </p:nvCxnSpPr>
          <p:spPr bwMode="auto">
            <a:xfrm flipH="1" flipV="1">
              <a:off x="4410" y="3205"/>
              <a:ext cx="151" cy="173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7637" name="AutoShape 17"/>
            <p:cNvCxnSpPr>
              <a:cxnSpLocks noChangeShapeType="1"/>
              <a:stCxn id="67634" idx="0"/>
              <a:endCxn id="67633" idx="3"/>
            </p:cNvCxnSpPr>
            <p:nvPr/>
          </p:nvCxnSpPr>
          <p:spPr bwMode="auto">
            <a:xfrm flipV="1">
              <a:off x="4154" y="3205"/>
              <a:ext cx="113" cy="173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7638" name="AutoShape 18"/>
            <p:cNvCxnSpPr>
              <a:cxnSpLocks noChangeShapeType="1"/>
              <a:stCxn id="67633" idx="0"/>
              <a:endCxn id="67628" idx="5"/>
            </p:cNvCxnSpPr>
            <p:nvPr/>
          </p:nvCxnSpPr>
          <p:spPr bwMode="auto">
            <a:xfrm flipH="1" flipV="1">
              <a:off x="4146" y="2845"/>
              <a:ext cx="193" cy="170"/>
            </a:xfrm>
            <a:prstGeom prst="straightConnector1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</p:spPr>
        </p:cxnSp>
      </p:grpSp>
      <p:sp>
        <p:nvSpPr>
          <p:cNvPr id="2308115" name="Text Box 19"/>
          <p:cNvSpPr txBox="1">
            <a:spLocks noChangeArrowheads="1"/>
          </p:cNvSpPr>
          <p:nvPr/>
        </p:nvSpPr>
        <p:spPr bwMode="auto">
          <a:xfrm>
            <a:off x="4243452" y="1676053"/>
            <a:ext cx="387740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400" dirty="0"/>
              <a:t>The </a:t>
            </a:r>
            <a:r>
              <a:rPr lang="en-US" altLang="zh-TW" sz="2400" dirty="0" err="1"/>
              <a:t>inorder</a:t>
            </a:r>
            <a:r>
              <a:rPr lang="en-US" altLang="zh-TW" sz="2400" dirty="0"/>
              <a:t> traversal is </a:t>
            </a:r>
            <a:r>
              <a:rPr lang="en-US" altLang="zh-TW" sz="2400" i="1" dirty="0"/>
              <a:t>v</a:t>
            </a:r>
            <a:r>
              <a:rPr lang="en-US" altLang="zh-TW" sz="2400" dirty="0"/>
              <a:t>, </a:t>
            </a:r>
            <a:r>
              <a:rPr lang="en-US" altLang="zh-TW" sz="2400" i="1" dirty="0"/>
              <a:t>z</a:t>
            </a:r>
            <a:r>
              <a:rPr lang="en-US" altLang="zh-TW" sz="2400" dirty="0"/>
              <a:t>, </a:t>
            </a:r>
            <a:r>
              <a:rPr lang="en-US" altLang="zh-TW" sz="2400" i="1" dirty="0"/>
              <a:t>u</a:t>
            </a:r>
          </a:p>
        </p:txBody>
      </p:sp>
      <p:grpSp>
        <p:nvGrpSpPr>
          <p:cNvPr id="3" name="Group 54"/>
          <p:cNvGrpSpPr>
            <a:grpSpLocks/>
          </p:cNvGrpSpPr>
          <p:nvPr/>
        </p:nvGrpSpPr>
        <p:grpSpPr bwMode="auto">
          <a:xfrm>
            <a:off x="6477001" y="2133601"/>
            <a:ext cx="2627313" cy="2047875"/>
            <a:chOff x="3120" y="1344"/>
            <a:chExt cx="1655" cy="1290"/>
          </a:xfrm>
        </p:grpSpPr>
        <p:sp>
          <p:nvSpPr>
            <p:cNvPr id="67609" name="Line 21"/>
            <p:cNvSpPr>
              <a:spLocks noChangeShapeType="1"/>
            </p:cNvSpPr>
            <p:nvPr/>
          </p:nvSpPr>
          <p:spPr bwMode="auto">
            <a:xfrm flipH="1">
              <a:off x="3840" y="1344"/>
              <a:ext cx="191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7610" name="Oval 22"/>
            <p:cNvSpPr>
              <a:spLocks noChangeArrowheads="1"/>
            </p:cNvSpPr>
            <p:nvPr/>
          </p:nvSpPr>
          <p:spPr bwMode="auto">
            <a:xfrm flipH="1">
              <a:off x="3718" y="1632"/>
              <a:ext cx="201" cy="202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pPr algn="ctr" eaLnBrk="1" hangingPunct="1"/>
              <a:r>
                <a:rPr lang="en-US" altLang="zh-TW" i="1">
                  <a:sym typeface="Symbol" pitchFamily="18" charset="2"/>
                </a:rPr>
                <a:t>z</a:t>
              </a:r>
            </a:p>
          </p:txBody>
        </p:sp>
        <p:cxnSp>
          <p:nvCxnSpPr>
            <p:cNvPr id="67611" name="AutoShape 23"/>
            <p:cNvCxnSpPr>
              <a:cxnSpLocks noChangeShapeType="1"/>
              <a:stCxn id="67613" idx="0"/>
              <a:endCxn id="67610" idx="5"/>
            </p:cNvCxnSpPr>
            <p:nvPr/>
          </p:nvCxnSpPr>
          <p:spPr bwMode="auto">
            <a:xfrm flipV="1">
              <a:off x="3305" y="1813"/>
              <a:ext cx="443" cy="110"/>
            </a:xfrm>
            <a:prstGeom prst="straightConnector1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67612" name="AutoShape 24"/>
            <p:cNvCxnSpPr>
              <a:cxnSpLocks noChangeShapeType="1"/>
              <a:stCxn id="67616" idx="7"/>
              <a:endCxn id="67610" idx="3"/>
            </p:cNvCxnSpPr>
            <p:nvPr/>
          </p:nvCxnSpPr>
          <p:spPr bwMode="auto">
            <a:xfrm flipH="1" flipV="1">
              <a:off x="3890" y="1813"/>
              <a:ext cx="470" cy="128"/>
            </a:xfrm>
            <a:prstGeom prst="straightConnector1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</p:spPr>
        </p:cxnSp>
        <p:sp>
          <p:nvSpPr>
            <p:cNvPr id="67613" name="Oval 25"/>
            <p:cNvSpPr>
              <a:spLocks noChangeArrowheads="1"/>
            </p:cNvSpPr>
            <p:nvPr/>
          </p:nvSpPr>
          <p:spPr bwMode="auto">
            <a:xfrm flipH="1">
              <a:off x="3204" y="1932"/>
              <a:ext cx="201" cy="202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pPr algn="ctr" eaLnBrk="1" hangingPunct="1"/>
              <a:r>
                <a:rPr lang="en-US" altLang="zh-TW" i="1">
                  <a:solidFill>
                    <a:schemeClr val="tx2"/>
                  </a:solidFill>
                  <a:sym typeface="Symbol" pitchFamily="18" charset="2"/>
                </a:rPr>
                <a:t>v</a:t>
              </a:r>
            </a:p>
          </p:txBody>
        </p:sp>
        <p:cxnSp>
          <p:nvCxnSpPr>
            <p:cNvPr id="67614" name="AutoShape 26"/>
            <p:cNvCxnSpPr>
              <a:cxnSpLocks noChangeShapeType="1"/>
              <a:endCxn id="67613" idx="5"/>
            </p:cNvCxnSpPr>
            <p:nvPr/>
          </p:nvCxnSpPr>
          <p:spPr bwMode="auto">
            <a:xfrm flipV="1">
              <a:off x="3120" y="2113"/>
              <a:ext cx="114" cy="17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7615" name="AutoShape 27"/>
            <p:cNvCxnSpPr>
              <a:cxnSpLocks noChangeShapeType="1"/>
              <a:endCxn id="67613" idx="3"/>
            </p:cNvCxnSpPr>
            <p:nvPr/>
          </p:nvCxnSpPr>
          <p:spPr bwMode="auto">
            <a:xfrm flipH="1" flipV="1">
              <a:off x="3376" y="2113"/>
              <a:ext cx="113" cy="17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67616" name="Oval 28"/>
            <p:cNvSpPr>
              <a:spLocks noChangeArrowheads="1"/>
            </p:cNvSpPr>
            <p:nvPr/>
          </p:nvSpPr>
          <p:spPr bwMode="auto">
            <a:xfrm>
              <a:off x="4188" y="1920"/>
              <a:ext cx="202" cy="202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pPr algn="ctr" eaLnBrk="1" hangingPunct="1"/>
              <a:r>
                <a:rPr lang="en-US" altLang="zh-TW" i="1">
                  <a:solidFill>
                    <a:schemeClr val="bg1"/>
                  </a:solidFill>
                  <a:sym typeface="Symbol" pitchFamily="18" charset="2"/>
                </a:rPr>
                <a:t>u</a:t>
              </a:r>
            </a:p>
          </p:txBody>
        </p:sp>
        <p:cxnSp>
          <p:nvCxnSpPr>
            <p:cNvPr id="67617" name="AutoShape 29"/>
            <p:cNvCxnSpPr>
              <a:cxnSpLocks noChangeShapeType="1"/>
              <a:endCxn id="67616" idx="3"/>
            </p:cNvCxnSpPr>
            <p:nvPr/>
          </p:nvCxnSpPr>
          <p:spPr bwMode="auto">
            <a:xfrm flipV="1">
              <a:off x="4031" y="2101"/>
              <a:ext cx="187" cy="167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67618" name="Oval 30"/>
            <p:cNvSpPr>
              <a:spLocks noChangeArrowheads="1"/>
            </p:cNvSpPr>
            <p:nvPr/>
          </p:nvSpPr>
          <p:spPr bwMode="auto">
            <a:xfrm>
              <a:off x="4452" y="2280"/>
              <a:ext cx="201" cy="202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pPr algn="ctr" eaLnBrk="1" hangingPunct="1"/>
              <a:r>
                <a:rPr lang="en-US" altLang="zh-TW" i="1">
                  <a:solidFill>
                    <a:schemeClr val="bg1"/>
                  </a:solidFill>
                  <a:sym typeface="Symbol" pitchFamily="18" charset="2"/>
                </a:rPr>
                <a:t>w</a:t>
              </a:r>
            </a:p>
          </p:txBody>
        </p:sp>
        <p:cxnSp>
          <p:nvCxnSpPr>
            <p:cNvPr id="67619" name="AutoShape 31"/>
            <p:cNvCxnSpPr>
              <a:cxnSpLocks noChangeShapeType="1"/>
              <a:endCxn id="67618" idx="5"/>
            </p:cNvCxnSpPr>
            <p:nvPr/>
          </p:nvCxnSpPr>
          <p:spPr bwMode="auto">
            <a:xfrm flipH="1" flipV="1">
              <a:off x="4624" y="2461"/>
              <a:ext cx="151" cy="173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7620" name="AutoShape 32"/>
            <p:cNvCxnSpPr>
              <a:cxnSpLocks noChangeShapeType="1"/>
              <a:endCxn id="67618" idx="3"/>
            </p:cNvCxnSpPr>
            <p:nvPr/>
          </p:nvCxnSpPr>
          <p:spPr bwMode="auto">
            <a:xfrm flipV="1">
              <a:off x="4368" y="2461"/>
              <a:ext cx="113" cy="173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7621" name="AutoShape 33"/>
            <p:cNvCxnSpPr>
              <a:cxnSpLocks noChangeShapeType="1"/>
              <a:stCxn id="67618" idx="0"/>
              <a:endCxn id="67616" idx="5"/>
            </p:cNvCxnSpPr>
            <p:nvPr/>
          </p:nvCxnSpPr>
          <p:spPr bwMode="auto">
            <a:xfrm flipH="1" flipV="1">
              <a:off x="4360" y="2101"/>
              <a:ext cx="193" cy="170"/>
            </a:xfrm>
            <a:prstGeom prst="straightConnector1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</p:spPr>
        </p:cxnSp>
        <p:sp>
          <p:nvSpPr>
            <p:cNvPr id="67622" name="Rectangle 34"/>
            <p:cNvSpPr>
              <a:spLocks noChangeAspect="1" noChangeArrowheads="1"/>
            </p:cNvSpPr>
            <p:nvPr/>
          </p:nvSpPr>
          <p:spPr bwMode="auto">
            <a:xfrm>
              <a:off x="3407" y="2256"/>
              <a:ext cx="145" cy="145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zh-TW" altLang="zh-TW" i="1"/>
            </a:p>
          </p:txBody>
        </p:sp>
        <p:sp>
          <p:nvSpPr>
            <p:cNvPr id="67623" name="Rectangle 35"/>
            <p:cNvSpPr>
              <a:spLocks noChangeAspect="1" noChangeArrowheads="1"/>
            </p:cNvSpPr>
            <p:nvPr/>
          </p:nvSpPr>
          <p:spPr bwMode="auto">
            <a:xfrm>
              <a:off x="3983" y="2256"/>
              <a:ext cx="145" cy="145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zh-TW" altLang="zh-TW" i="1"/>
            </a:p>
          </p:txBody>
        </p:sp>
      </p:grpSp>
      <p:grpSp>
        <p:nvGrpSpPr>
          <p:cNvPr id="4" name="Group 36"/>
          <p:cNvGrpSpPr>
            <a:grpSpLocks/>
          </p:cNvGrpSpPr>
          <p:nvPr/>
        </p:nvGrpSpPr>
        <p:grpSpPr bwMode="auto">
          <a:xfrm>
            <a:off x="5849145" y="4221165"/>
            <a:ext cx="2627313" cy="2047875"/>
            <a:chOff x="2305" y="2112"/>
            <a:chExt cx="1655" cy="1290"/>
          </a:xfrm>
        </p:grpSpPr>
        <p:sp>
          <p:nvSpPr>
            <p:cNvPr id="67594" name="Line 37"/>
            <p:cNvSpPr>
              <a:spLocks noChangeShapeType="1"/>
            </p:cNvSpPr>
            <p:nvPr/>
          </p:nvSpPr>
          <p:spPr bwMode="auto">
            <a:xfrm flipH="1">
              <a:off x="3000" y="2112"/>
              <a:ext cx="216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7595" name="Oval 38"/>
            <p:cNvSpPr>
              <a:spLocks noChangeArrowheads="1"/>
            </p:cNvSpPr>
            <p:nvPr/>
          </p:nvSpPr>
          <p:spPr bwMode="auto">
            <a:xfrm flipH="1">
              <a:off x="2903" y="2400"/>
              <a:ext cx="201" cy="202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pPr algn="ctr" eaLnBrk="1" hangingPunct="1"/>
              <a:r>
                <a:rPr lang="en-US" altLang="zh-TW" i="1">
                  <a:solidFill>
                    <a:schemeClr val="bg1"/>
                  </a:solidFill>
                  <a:sym typeface="Symbol" pitchFamily="18" charset="2"/>
                </a:rPr>
                <a:t>z</a:t>
              </a:r>
            </a:p>
          </p:txBody>
        </p:sp>
        <p:cxnSp>
          <p:nvCxnSpPr>
            <p:cNvPr id="67596" name="AutoShape 39"/>
            <p:cNvCxnSpPr>
              <a:cxnSpLocks noChangeShapeType="1"/>
              <a:stCxn id="67598" idx="0"/>
              <a:endCxn id="67595" idx="5"/>
            </p:cNvCxnSpPr>
            <p:nvPr/>
          </p:nvCxnSpPr>
          <p:spPr bwMode="auto">
            <a:xfrm flipV="1">
              <a:off x="2490" y="2581"/>
              <a:ext cx="443" cy="110"/>
            </a:xfrm>
            <a:prstGeom prst="straightConnector1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67597" name="AutoShape 40"/>
            <p:cNvCxnSpPr>
              <a:cxnSpLocks noChangeShapeType="1"/>
              <a:stCxn id="67601" idx="0"/>
              <a:endCxn id="67595" idx="3"/>
            </p:cNvCxnSpPr>
            <p:nvPr/>
          </p:nvCxnSpPr>
          <p:spPr bwMode="auto">
            <a:xfrm flipH="1" flipV="1">
              <a:off x="3075" y="2572"/>
              <a:ext cx="399" cy="116"/>
            </a:xfrm>
            <a:prstGeom prst="straightConnector1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</p:spPr>
        </p:cxnSp>
        <p:sp>
          <p:nvSpPr>
            <p:cNvPr id="67598" name="Oval 41"/>
            <p:cNvSpPr>
              <a:spLocks noChangeArrowheads="1"/>
            </p:cNvSpPr>
            <p:nvPr/>
          </p:nvSpPr>
          <p:spPr bwMode="auto">
            <a:xfrm flipH="1">
              <a:off x="2389" y="2700"/>
              <a:ext cx="201" cy="202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pPr algn="ctr" eaLnBrk="1" hangingPunct="1"/>
              <a:r>
                <a:rPr lang="en-US" altLang="zh-TW" i="1">
                  <a:solidFill>
                    <a:schemeClr val="tx2"/>
                  </a:solidFill>
                  <a:sym typeface="Symbol" pitchFamily="18" charset="2"/>
                </a:rPr>
                <a:t>v</a:t>
              </a:r>
            </a:p>
          </p:txBody>
        </p:sp>
        <p:cxnSp>
          <p:nvCxnSpPr>
            <p:cNvPr id="67599" name="AutoShape 42"/>
            <p:cNvCxnSpPr>
              <a:cxnSpLocks noChangeShapeType="1"/>
              <a:endCxn id="67598" idx="5"/>
            </p:cNvCxnSpPr>
            <p:nvPr/>
          </p:nvCxnSpPr>
          <p:spPr bwMode="auto">
            <a:xfrm flipV="1">
              <a:off x="2305" y="2881"/>
              <a:ext cx="114" cy="17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7600" name="AutoShape 43"/>
            <p:cNvCxnSpPr>
              <a:cxnSpLocks noChangeShapeType="1"/>
              <a:endCxn id="67598" idx="3"/>
            </p:cNvCxnSpPr>
            <p:nvPr/>
          </p:nvCxnSpPr>
          <p:spPr bwMode="auto">
            <a:xfrm flipH="1" flipV="1">
              <a:off x="2561" y="2881"/>
              <a:ext cx="113" cy="17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67601" name="Oval 44"/>
            <p:cNvSpPr>
              <a:spLocks noChangeArrowheads="1"/>
            </p:cNvSpPr>
            <p:nvPr/>
          </p:nvSpPr>
          <p:spPr bwMode="auto">
            <a:xfrm>
              <a:off x="3373" y="2688"/>
              <a:ext cx="202" cy="202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pPr algn="ctr" eaLnBrk="1" hangingPunct="1"/>
              <a:r>
                <a:rPr lang="en-US" altLang="zh-TW" i="1">
                  <a:solidFill>
                    <a:schemeClr val="tx2"/>
                  </a:solidFill>
                  <a:sym typeface="Symbol" pitchFamily="18" charset="2"/>
                </a:rPr>
                <a:t>u</a:t>
              </a:r>
            </a:p>
          </p:txBody>
        </p:sp>
        <p:cxnSp>
          <p:nvCxnSpPr>
            <p:cNvPr id="67602" name="AutoShape 45"/>
            <p:cNvCxnSpPr>
              <a:cxnSpLocks noChangeShapeType="1"/>
              <a:endCxn id="67601" idx="3"/>
            </p:cNvCxnSpPr>
            <p:nvPr/>
          </p:nvCxnSpPr>
          <p:spPr bwMode="auto">
            <a:xfrm flipV="1">
              <a:off x="3216" y="2869"/>
              <a:ext cx="187" cy="167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67603" name="Oval 46"/>
            <p:cNvSpPr>
              <a:spLocks noChangeArrowheads="1"/>
            </p:cNvSpPr>
            <p:nvPr/>
          </p:nvSpPr>
          <p:spPr bwMode="auto">
            <a:xfrm>
              <a:off x="3637" y="3048"/>
              <a:ext cx="201" cy="202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pPr algn="ctr" eaLnBrk="1" hangingPunct="1"/>
              <a:r>
                <a:rPr lang="en-US" altLang="zh-TW" i="1">
                  <a:solidFill>
                    <a:schemeClr val="bg1"/>
                  </a:solidFill>
                  <a:sym typeface="Symbol" pitchFamily="18" charset="2"/>
                </a:rPr>
                <a:t>w</a:t>
              </a:r>
            </a:p>
          </p:txBody>
        </p:sp>
        <p:cxnSp>
          <p:nvCxnSpPr>
            <p:cNvPr id="67604" name="AutoShape 47"/>
            <p:cNvCxnSpPr>
              <a:cxnSpLocks noChangeShapeType="1"/>
              <a:endCxn id="67603" idx="5"/>
            </p:cNvCxnSpPr>
            <p:nvPr/>
          </p:nvCxnSpPr>
          <p:spPr bwMode="auto">
            <a:xfrm flipH="1" flipV="1">
              <a:off x="3809" y="3229"/>
              <a:ext cx="151" cy="173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7605" name="AutoShape 48"/>
            <p:cNvCxnSpPr>
              <a:cxnSpLocks noChangeShapeType="1"/>
              <a:endCxn id="67603" idx="3"/>
            </p:cNvCxnSpPr>
            <p:nvPr/>
          </p:nvCxnSpPr>
          <p:spPr bwMode="auto">
            <a:xfrm flipV="1">
              <a:off x="3553" y="3229"/>
              <a:ext cx="113" cy="173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7606" name="AutoShape 49"/>
            <p:cNvCxnSpPr>
              <a:cxnSpLocks noChangeShapeType="1"/>
              <a:stCxn id="67603" idx="0"/>
              <a:endCxn id="67601" idx="5"/>
            </p:cNvCxnSpPr>
            <p:nvPr/>
          </p:nvCxnSpPr>
          <p:spPr bwMode="auto">
            <a:xfrm flipH="1" flipV="1">
              <a:off x="3545" y="2869"/>
              <a:ext cx="193" cy="170"/>
            </a:xfrm>
            <a:prstGeom prst="straightConnector1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</p:spPr>
        </p:cxnSp>
        <p:sp>
          <p:nvSpPr>
            <p:cNvPr id="67607" name="Rectangle 50"/>
            <p:cNvSpPr>
              <a:spLocks noChangeAspect="1" noChangeArrowheads="1"/>
            </p:cNvSpPr>
            <p:nvPr/>
          </p:nvSpPr>
          <p:spPr bwMode="auto">
            <a:xfrm>
              <a:off x="2592" y="3024"/>
              <a:ext cx="145" cy="145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zh-TW" altLang="zh-TW" i="1"/>
            </a:p>
          </p:txBody>
        </p:sp>
        <p:sp>
          <p:nvSpPr>
            <p:cNvPr id="67608" name="Rectangle 51"/>
            <p:cNvSpPr>
              <a:spLocks noChangeAspect="1" noChangeArrowheads="1"/>
            </p:cNvSpPr>
            <p:nvPr/>
          </p:nvSpPr>
          <p:spPr bwMode="auto">
            <a:xfrm>
              <a:off x="3168" y="3024"/>
              <a:ext cx="145" cy="145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zh-TW" altLang="zh-TW" i="1"/>
            </a:p>
          </p:txBody>
        </p:sp>
      </p:grpSp>
      <p:sp>
        <p:nvSpPr>
          <p:cNvPr id="2308148" name="Text Box 52"/>
          <p:cNvSpPr txBox="1">
            <a:spLocks noChangeArrowheads="1"/>
          </p:cNvSpPr>
          <p:nvPr/>
        </p:nvSpPr>
        <p:spPr bwMode="auto">
          <a:xfrm>
            <a:off x="3715544" y="4983164"/>
            <a:ext cx="15367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400" dirty="0"/>
              <a:t>Recoloring</a:t>
            </a:r>
          </a:p>
        </p:txBody>
      </p:sp>
    </p:spTree>
    <p:extLst>
      <p:ext uri="{BB962C8B-B14F-4D97-AF65-F5344CB8AC3E}">
        <p14:creationId xmlns:p14="http://schemas.microsoft.com/office/powerpoint/2010/main" val="2928386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8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308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8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308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08115" grpId="0"/>
      <p:bldP spid="2308148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94606D0-EE43-4439-B108-52DDEB9CACB9}" type="slidenum">
              <a:rPr lang="en-US" altLang="zh-TW" smtClean="0">
                <a:latin typeface="Arial" charset="0"/>
              </a:rPr>
              <a:pPr/>
              <a:t>54</a:t>
            </a:fld>
            <a:endParaRPr lang="en-US" altLang="zh-TW" smtClean="0">
              <a:latin typeface="Arial" charset="0"/>
            </a:endParaRPr>
          </a:p>
        </p:txBody>
      </p:sp>
      <p:sp>
        <p:nvSpPr>
          <p:cNvPr id="686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Four Configurations for Case 1</a:t>
            </a:r>
          </a:p>
        </p:txBody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23975" y="1812926"/>
            <a:ext cx="8802158" cy="838200"/>
          </a:xfrm>
        </p:spPr>
        <p:txBody>
          <a:bodyPr>
            <a:noAutofit/>
          </a:bodyPr>
          <a:lstStyle/>
          <a:p>
            <a:r>
              <a:rPr lang="en-US" altLang="zh-TW" dirty="0">
                <a:ea typeface="新細明體" pitchFamily="18" charset="-120"/>
              </a:rPr>
              <a:t>There are four restructuring configurations depending on whether the double red nodes are left or right children</a:t>
            </a:r>
          </a:p>
        </p:txBody>
      </p:sp>
      <p:sp>
        <p:nvSpPr>
          <p:cNvPr id="68613" name="Oval 4"/>
          <p:cNvSpPr>
            <a:spLocks noChangeArrowheads="1"/>
          </p:cNvSpPr>
          <p:nvPr/>
        </p:nvSpPr>
        <p:spPr bwMode="auto">
          <a:xfrm>
            <a:off x="2809875" y="2884488"/>
            <a:ext cx="311150" cy="31115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TW">
                <a:solidFill>
                  <a:schemeClr val="bg1"/>
                </a:solidFill>
                <a:latin typeface="Tahoma" pitchFamily="34" charset="0"/>
              </a:rPr>
              <a:t>2</a:t>
            </a:r>
          </a:p>
        </p:txBody>
      </p:sp>
      <p:cxnSp>
        <p:nvCxnSpPr>
          <p:cNvPr id="68614" name="AutoShape 5"/>
          <p:cNvCxnSpPr>
            <a:cxnSpLocks noChangeShapeType="1"/>
            <a:stCxn id="68613" idx="5"/>
            <a:endCxn id="68619" idx="1"/>
          </p:cNvCxnSpPr>
          <p:nvPr/>
        </p:nvCxnSpPr>
        <p:spPr bwMode="auto">
          <a:xfrm>
            <a:off x="3076576" y="3162301"/>
            <a:ext cx="614363" cy="123825"/>
          </a:xfrm>
          <a:prstGeom prst="straightConnector1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</p:spPr>
      </p:cxnSp>
      <p:cxnSp>
        <p:nvCxnSpPr>
          <p:cNvPr id="68615" name="AutoShape 6"/>
          <p:cNvCxnSpPr>
            <a:cxnSpLocks noChangeShapeType="1"/>
            <a:stCxn id="68619" idx="3"/>
            <a:endCxn id="68616" idx="0"/>
          </p:cNvCxnSpPr>
          <p:nvPr/>
        </p:nvCxnSpPr>
        <p:spPr bwMode="auto">
          <a:xfrm flipH="1">
            <a:off x="3379788" y="3519489"/>
            <a:ext cx="311150" cy="136525"/>
          </a:xfrm>
          <a:prstGeom prst="straightConnector1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</p:spPr>
      </p:cxnSp>
      <p:sp>
        <p:nvSpPr>
          <p:cNvPr id="68616" name="Oval 7"/>
          <p:cNvSpPr>
            <a:spLocks noChangeArrowheads="1"/>
          </p:cNvSpPr>
          <p:nvPr/>
        </p:nvSpPr>
        <p:spPr bwMode="auto">
          <a:xfrm>
            <a:off x="3224213" y="3662363"/>
            <a:ext cx="311150" cy="31115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TW">
                <a:solidFill>
                  <a:schemeClr val="tx2"/>
                </a:solidFill>
                <a:latin typeface="Tahoma" pitchFamily="34" charset="0"/>
              </a:rPr>
              <a:t>4</a:t>
            </a:r>
          </a:p>
        </p:txBody>
      </p:sp>
      <p:cxnSp>
        <p:nvCxnSpPr>
          <p:cNvPr id="68617" name="AutoShape 8"/>
          <p:cNvCxnSpPr>
            <a:cxnSpLocks noChangeShapeType="1"/>
            <a:stCxn id="68616" idx="5"/>
          </p:cNvCxnSpPr>
          <p:nvPr/>
        </p:nvCxnSpPr>
        <p:spPr bwMode="auto">
          <a:xfrm>
            <a:off x="3489325" y="3937001"/>
            <a:ext cx="141288" cy="24606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8618" name="AutoShape 9"/>
          <p:cNvCxnSpPr>
            <a:cxnSpLocks noChangeShapeType="1"/>
            <a:stCxn id="68616" idx="3"/>
          </p:cNvCxnSpPr>
          <p:nvPr/>
        </p:nvCxnSpPr>
        <p:spPr bwMode="auto">
          <a:xfrm flipH="1">
            <a:off x="3119438" y="3937001"/>
            <a:ext cx="150812" cy="24606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</p:cxnSp>
      <p:sp>
        <p:nvSpPr>
          <p:cNvPr id="68619" name="Oval 10"/>
          <p:cNvSpPr>
            <a:spLocks noChangeArrowheads="1"/>
          </p:cNvSpPr>
          <p:nvPr/>
        </p:nvSpPr>
        <p:spPr bwMode="auto">
          <a:xfrm>
            <a:off x="3644900" y="3246438"/>
            <a:ext cx="311150" cy="31115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TW">
                <a:solidFill>
                  <a:schemeClr val="tx2"/>
                </a:solidFill>
                <a:latin typeface="Tahoma" pitchFamily="34" charset="0"/>
              </a:rPr>
              <a:t>6</a:t>
            </a:r>
          </a:p>
        </p:txBody>
      </p:sp>
      <p:cxnSp>
        <p:nvCxnSpPr>
          <p:cNvPr id="68620" name="AutoShape 11"/>
          <p:cNvCxnSpPr>
            <a:cxnSpLocks noChangeShapeType="1"/>
            <a:stCxn id="68619" idx="5"/>
          </p:cNvCxnSpPr>
          <p:nvPr/>
        </p:nvCxnSpPr>
        <p:spPr bwMode="auto">
          <a:xfrm>
            <a:off x="3910014" y="3521075"/>
            <a:ext cx="230187" cy="1905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8621" name="AutoShape 12"/>
          <p:cNvCxnSpPr>
            <a:cxnSpLocks noChangeShapeType="1"/>
            <a:stCxn id="68613" idx="3"/>
          </p:cNvCxnSpPr>
          <p:nvPr/>
        </p:nvCxnSpPr>
        <p:spPr bwMode="auto">
          <a:xfrm flipH="1">
            <a:off x="2508251" y="3168651"/>
            <a:ext cx="347663" cy="11747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</p:cxnSp>
      <p:sp>
        <p:nvSpPr>
          <p:cNvPr id="68622" name="Freeform 13"/>
          <p:cNvSpPr>
            <a:spLocks/>
          </p:cNvSpPr>
          <p:nvPr/>
        </p:nvSpPr>
        <p:spPr bwMode="auto">
          <a:xfrm>
            <a:off x="2654300" y="2743200"/>
            <a:ext cx="1536700" cy="1404938"/>
          </a:xfrm>
          <a:custGeom>
            <a:avLst/>
            <a:gdLst>
              <a:gd name="T0" fmla="*/ 2147483647 w 1166"/>
              <a:gd name="T1" fmla="*/ 2147483647 h 1066"/>
              <a:gd name="T2" fmla="*/ 2147483647 w 1166"/>
              <a:gd name="T3" fmla="*/ 2147483647 h 1066"/>
              <a:gd name="T4" fmla="*/ 2147483647 w 1166"/>
              <a:gd name="T5" fmla="*/ 2147483647 h 1066"/>
              <a:gd name="T6" fmla="*/ 2147483647 w 1166"/>
              <a:gd name="T7" fmla="*/ 2147483647 h 1066"/>
              <a:gd name="T8" fmla="*/ 2147483647 w 1166"/>
              <a:gd name="T9" fmla="*/ 2147483647 h 1066"/>
              <a:gd name="T10" fmla="*/ 2147483647 w 1166"/>
              <a:gd name="T11" fmla="*/ 2147483647 h 1066"/>
              <a:gd name="T12" fmla="*/ 2147483647 w 1166"/>
              <a:gd name="T13" fmla="*/ 2147483647 h 1066"/>
              <a:gd name="T14" fmla="*/ 2147483647 w 1166"/>
              <a:gd name="T15" fmla="*/ 2147483647 h 1066"/>
              <a:gd name="T16" fmla="*/ 2147483647 w 1166"/>
              <a:gd name="T17" fmla="*/ 2147483647 h 1066"/>
              <a:gd name="T18" fmla="*/ 2147483647 w 1166"/>
              <a:gd name="T19" fmla="*/ 2147483647 h 106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166"/>
              <a:gd name="T31" fmla="*/ 0 h 1066"/>
              <a:gd name="T32" fmla="*/ 1166 w 1166"/>
              <a:gd name="T33" fmla="*/ 1066 h 106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166" h="1066">
                <a:moveTo>
                  <a:pt x="273" y="11"/>
                </a:moveTo>
                <a:cubicBezTo>
                  <a:pt x="113" y="22"/>
                  <a:pt x="42" y="108"/>
                  <a:pt x="21" y="185"/>
                </a:cubicBezTo>
                <a:cubicBezTo>
                  <a:pt x="0" y="262"/>
                  <a:pt x="51" y="418"/>
                  <a:pt x="147" y="473"/>
                </a:cubicBezTo>
                <a:cubicBezTo>
                  <a:pt x="243" y="528"/>
                  <a:pt x="590" y="476"/>
                  <a:pt x="597" y="515"/>
                </a:cubicBezTo>
                <a:cubicBezTo>
                  <a:pt x="604" y="554"/>
                  <a:pt x="199" y="617"/>
                  <a:pt x="189" y="707"/>
                </a:cubicBezTo>
                <a:cubicBezTo>
                  <a:pt x="179" y="797"/>
                  <a:pt x="425" y="1044"/>
                  <a:pt x="537" y="1055"/>
                </a:cubicBezTo>
                <a:cubicBezTo>
                  <a:pt x="649" y="1066"/>
                  <a:pt x="760" y="867"/>
                  <a:pt x="861" y="773"/>
                </a:cubicBezTo>
                <a:cubicBezTo>
                  <a:pt x="962" y="679"/>
                  <a:pt x="1120" y="584"/>
                  <a:pt x="1143" y="491"/>
                </a:cubicBezTo>
                <a:cubicBezTo>
                  <a:pt x="1166" y="398"/>
                  <a:pt x="1144" y="295"/>
                  <a:pt x="999" y="215"/>
                </a:cubicBezTo>
                <a:cubicBezTo>
                  <a:pt x="854" y="135"/>
                  <a:pt x="433" y="0"/>
                  <a:pt x="273" y="11"/>
                </a:cubicBezTo>
                <a:close/>
              </a:path>
            </a:pathLst>
          </a:cu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8623" name="Group 14"/>
          <p:cNvGrpSpPr>
            <a:grpSpLocks/>
          </p:cNvGrpSpPr>
          <p:nvPr/>
        </p:nvGrpSpPr>
        <p:grpSpPr bwMode="auto">
          <a:xfrm>
            <a:off x="6318250" y="2743200"/>
            <a:ext cx="1758950" cy="1454150"/>
            <a:chOff x="3068" y="2055"/>
            <a:chExt cx="1108" cy="916"/>
          </a:xfrm>
        </p:grpSpPr>
        <p:sp>
          <p:nvSpPr>
            <p:cNvPr id="68661" name="Oval 15"/>
            <p:cNvSpPr>
              <a:spLocks noChangeArrowheads="1"/>
            </p:cNvSpPr>
            <p:nvPr/>
          </p:nvSpPr>
          <p:spPr bwMode="auto">
            <a:xfrm flipH="1">
              <a:off x="3790" y="2153"/>
              <a:ext cx="196" cy="19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TW">
                  <a:solidFill>
                    <a:schemeClr val="bg1"/>
                  </a:solidFill>
                  <a:latin typeface="Tahoma" pitchFamily="34" charset="0"/>
                </a:rPr>
                <a:t>6</a:t>
              </a:r>
            </a:p>
          </p:txBody>
        </p:sp>
        <p:cxnSp>
          <p:nvCxnSpPr>
            <p:cNvPr id="68662" name="AutoShape 16"/>
            <p:cNvCxnSpPr>
              <a:cxnSpLocks noChangeShapeType="1"/>
              <a:stCxn id="68661" idx="5"/>
              <a:endCxn id="68667" idx="0"/>
            </p:cNvCxnSpPr>
            <p:nvPr/>
          </p:nvCxnSpPr>
          <p:spPr bwMode="auto">
            <a:xfrm flipH="1">
              <a:off x="3576" y="2332"/>
              <a:ext cx="242" cy="43"/>
            </a:xfrm>
            <a:prstGeom prst="straightConnector1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68663" name="AutoShape 17"/>
            <p:cNvCxnSpPr>
              <a:cxnSpLocks noChangeShapeType="1"/>
              <a:stCxn id="68667" idx="3"/>
              <a:endCxn id="68664" idx="0"/>
            </p:cNvCxnSpPr>
            <p:nvPr/>
          </p:nvCxnSpPr>
          <p:spPr bwMode="auto">
            <a:xfrm flipH="1">
              <a:off x="3311" y="2554"/>
              <a:ext cx="196" cy="83"/>
            </a:xfrm>
            <a:prstGeom prst="straightConnector1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</p:spPr>
        </p:cxnSp>
        <p:sp>
          <p:nvSpPr>
            <p:cNvPr id="68664" name="Oval 18"/>
            <p:cNvSpPr>
              <a:spLocks noChangeArrowheads="1"/>
            </p:cNvSpPr>
            <p:nvPr/>
          </p:nvSpPr>
          <p:spPr bwMode="auto">
            <a:xfrm>
              <a:off x="3213" y="2643"/>
              <a:ext cx="196" cy="196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TW">
                  <a:solidFill>
                    <a:schemeClr val="tx2"/>
                  </a:solidFill>
                  <a:latin typeface="Tahoma" pitchFamily="34" charset="0"/>
                </a:rPr>
                <a:t>2</a:t>
              </a:r>
            </a:p>
          </p:txBody>
        </p:sp>
        <p:cxnSp>
          <p:nvCxnSpPr>
            <p:cNvPr id="68665" name="AutoShape 19"/>
            <p:cNvCxnSpPr>
              <a:cxnSpLocks noChangeShapeType="1"/>
              <a:stCxn id="68664" idx="5"/>
            </p:cNvCxnSpPr>
            <p:nvPr/>
          </p:nvCxnSpPr>
          <p:spPr bwMode="auto">
            <a:xfrm>
              <a:off x="3380" y="2816"/>
              <a:ext cx="89" cy="155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8666" name="AutoShape 20"/>
            <p:cNvCxnSpPr>
              <a:cxnSpLocks noChangeShapeType="1"/>
              <a:stCxn id="68664" idx="3"/>
            </p:cNvCxnSpPr>
            <p:nvPr/>
          </p:nvCxnSpPr>
          <p:spPr bwMode="auto">
            <a:xfrm flipH="1">
              <a:off x="3147" y="2816"/>
              <a:ext cx="95" cy="155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68667" name="Oval 21"/>
            <p:cNvSpPr>
              <a:spLocks noChangeArrowheads="1"/>
            </p:cNvSpPr>
            <p:nvPr/>
          </p:nvSpPr>
          <p:spPr bwMode="auto">
            <a:xfrm>
              <a:off x="3478" y="2381"/>
              <a:ext cx="196" cy="196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TW">
                  <a:solidFill>
                    <a:schemeClr val="tx2"/>
                  </a:solidFill>
                  <a:latin typeface="Tahoma" pitchFamily="34" charset="0"/>
                </a:rPr>
                <a:t>4</a:t>
              </a:r>
            </a:p>
          </p:txBody>
        </p:sp>
        <p:cxnSp>
          <p:nvCxnSpPr>
            <p:cNvPr id="68668" name="AutoShape 22"/>
            <p:cNvCxnSpPr>
              <a:cxnSpLocks noChangeShapeType="1"/>
              <a:stCxn id="68667" idx="5"/>
            </p:cNvCxnSpPr>
            <p:nvPr/>
          </p:nvCxnSpPr>
          <p:spPr bwMode="auto">
            <a:xfrm>
              <a:off x="3645" y="2554"/>
              <a:ext cx="145" cy="12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8669" name="AutoShape 23"/>
            <p:cNvCxnSpPr>
              <a:cxnSpLocks noChangeShapeType="1"/>
              <a:stCxn id="68661" idx="3"/>
            </p:cNvCxnSpPr>
            <p:nvPr/>
          </p:nvCxnSpPr>
          <p:spPr bwMode="auto">
            <a:xfrm>
              <a:off x="3957" y="2332"/>
              <a:ext cx="219" cy="74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68670" name="Freeform 24"/>
            <p:cNvSpPr>
              <a:spLocks/>
            </p:cNvSpPr>
            <p:nvPr/>
          </p:nvSpPr>
          <p:spPr bwMode="auto">
            <a:xfrm>
              <a:off x="3068" y="2055"/>
              <a:ext cx="1071" cy="865"/>
            </a:xfrm>
            <a:custGeom>
              <a:avLst/>
              <a:gdLst>
                <a:gd name="T0" fmla="*/ 808 w 1071"/>
                <a:gd name="T1" fmla="*/ 9 h 865"/>
                <a:gd name="T2" fmla="*/ 1042 w 1071"/>
                <a:gd name="T3" fmla="*/ 231 h 865"/>
                <a:gd name="T4" fmla="*/ 634 w 1071"/>
                <a:gd name="T5" fmla="*/ 543 h 865"/>
                <a:gd name="T6" fmla="*/ 436 w 1071"/>
                <a:gd name="T7" fmla="*/ 813 h 865"/>
                <a:gd name="T8" fmla="*/ 16 w 1071"/>
                <a:gd name="T9" fmla="*/ 777 h 865"/>
                <a:gd name="T10" fmla="*/ 340 w 1071"/>
                <a:gd name="T11" fmla="*/ 285 h 865"/>
                <a:gd name="T12" fmla="*/ 808 w 1071"/>
                <a:gd name="T13" fmla="*/ 9 h 86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071"/>
                <a:gd name="T22" fmla="*/ 0 h 865"/>
                <a:gd name="T23" fmla="*/ 1071 w 1071"/>
                <a:gd name="T24" fmla="*/ 865 h 86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071" h="865">
                  <a:moveTo>
                    <a:pt x="808" y="9"/>
                  </a:moveTo>
                  <a:cubicBezTo>
                    <a:pt x="925" y="0"/>
                    <a:pt x="1071" y="142"/>
                    <a:pt x="1042" y="231"/>
                  </a:cubicBezTo>
                  <a:cubicBezTo>
                    <a:pt x="1013" y="320"/>
                    <a:pt x="735" y="446"/>
                    <a:pt x="634" y="543"/>
                  </a:cubicBezTo>
                  <a:cubicBezTo>
                    <a:pt x="533" y="640"/>
                    <a:pt x="539" y="774"/>
                    <a:pt x="436" y="813"/>
                  </a:cubicBezTo>
                  <a:cubicBezTo>
                    <a:pt x="333" y="852"/>
                    <a:pt x="32" y="865"/>
                    <a:pt x="16" y="777"/>
                  </a:cubicBezTo>
                  <a:cubicBezTo>
                    <a:pt x="0" y="689"/>
                    <a:pt x="208" y="413"/>
                    <a:pt x="340" y="285"/>
                  </a:cubicBezTo>
                  <a:cubicBezTo>
                    <a:pt x="472" y="157"/>
                    <a:pt x="691" y="18"/>
                    <a:pt x="808" y="9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8624" name="Group 25"/>
          <p:cNvGrpSpPr>
            <a:grpSpLocks/>
          </p:cNvGrpSpPr>
          <p:nvPr/>
        </p:nvGrpSpPr>
        <p:grpSpPr bwMode="auto">
          <a:xfrm flipH="1">
            <a:off x="4413250" y="2743201"/>
            <a:ext cx="1682750" cy="1438275"/>
            <a:chOff x="1292" y="2058"/>
            <a:chExt cx="1277" cy="1091"/>
          </a:xfrm>
        </p:grpSpPr>
        <p:sp>
          <p:nvSpPr>
            <p:cNvPr id="68651" name="Oval 26"/>
            <p:cNvSpPr>
              <a:spLocks noChangeArrowheads="1"/>
            </p:cNvSpPr>
            <p:nvPr/>
          </p:nvSpPr>
          <p:spPr bwMode="auto">
            <a:xfrm>
              <a:off x="1521" y="2165"/>
              <a:ext cx="236" cy="23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TW">
                  <a:solidFill>
                    <a:schemeClr val="bg1"/>
                  </a:solidFill>
                  <a:latin typeface="Tahoma" pitchFamily="34" charset="0"/>
                </a:rPr>
                <a:t>6</a:t>
              </a:r>
            </a:p>
          </p:txBody>
        </p:sp>
        <p:cxnSp>
          <p:nvCxnSpPr>
            <p:cNvPr id="68652" name="AutoShape 27"/>
            <p:cNvCxnSpPr>
              <a:cxnSpLocks noChangeShapeType="1"/>
              <a:stCxn id="68651" idx="5"/>
              <a:endCxn id="68657" idx="1"/>
            </p:cNvCxnSpPr>
            <p:nvPr/>
          </p:nvCxnSpPr>
          <p:spPr bwMode="auto">
            <a:xfrm>
              <a:off x="1723" y="2376"/>
              <a:ext cx="466" cy="94"/>
            </a:xfrm>
            <a:prstGeom prst="straightConnector1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68653" name="AutoShape 28"/>
            <p:cNvCxnSpPr>
              <a:cxnSpLocks noChangeShapeType="1"/>
              <a:stCxn id="68657" idx="3"/>
              <a:endCxn id="68654" idx="0"/>
            </p:cNvCxnSpPr>
            <p:nvPr/>
          </p:nvCxnSpPr>
          <p:spPr bwMode="auto">
            <a:xfrm flipH="1">
              <a:off x="1953" y="2647"/>
              <a:ext cx="236" cy="104"/>
            </a:xfrm>
            <a:prstGeom prst="straightConnector1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</p:spPr>
        </p:cxnSp>
        <p:sp>
          <p:nvSpPr>
            <p:cNvPr id="68654" name="Oval 29"/>
            <p:cNvSpPr>
              <a:spLocks noChangeArrowheads="1"/>
            </p:cNvSpPr>
            <p:nvPr/>
          </p:nvSpPr>
          <p:spPr bwMode="auto">
            <a:xfrm>
              <a:off x="1835" y="2755"/>
              <a:ext cx="236" cy="236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TW">
                  <a:solidFill>
                    <a:schemeClr val="tx2"/>
                  </a:solidFill>
                  <a:latin typeface="Tahoma" pitchFamily="34" charset="0"/>
                </a:rPr>
                <a:t>4</a:t>
              </a:r>
            </a:p>
          </p:txBody>
        </p:sp>
        <p:cxnSp>
          <p:nvCxnSpPr>
            <p:cNvPr id="68655" name="AutoShape 30"/>
            <p:cNvCxnSpPr>
              <a:cxnSpLocks noChangeShapeType="1"/>
              <a:stCxn id="68654" idx="5"/>
            </p:cNvCxnSpPr>
            <p:nvPr/>
          </p:nvCxnSpPr>
          <p:spPr bwMode="auto">
            <a:xfrm>
              <a:off x="2036" y="2962"/>
              <a:ext cx="108" cy="187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8656" name="AutoShape 31"/>
            <p:cNvCxnSpPr>
              <a:cxnSpLocks noChangeShapeType="1"/>
              <a:stCxn id="68654" idx="3"/>
            </p:cNvCxnSpPr>
            <p:nvPr/>
          </p:nvCxnSpPr>
          <p:spPr bwMode="auto">
            <a:xfrm flipH="1">
              <a:off x="1756" y="2962"/>
              <a:ext cx="114" cy="187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68657" name="Oval 32"/>
            <p:cNvSpPr>
              <a:spLocks noChangeArrowheads="1"/>
            </p:cNvSpPr>
            <p:nvPr/>
          </p:nvSpPr>
          <p:spPr bwMode="auto">
            <a:xfrm>
              <a:off x="2155" y="2440"/>
              <a:ext cx="236" cy="236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TW">
                  <a:solidFill>
                    <a:schemeClr val="tx2"/>
                  </a:solidFill>
                  <a:latin typeface="Tahoma" pitchFamily="34" charset="0"/>
                </a:rPr>
                <a:t>2</a:t>
              </a:r>
            </a:p>
          </p:txBody>
        </p:sp>
        <p:cxnSp>
          <p:nvCxnSpPr>
            <p:cNvPr id="68658" name="AutoShape 33"/>
            <p:cNvCxnSpPr>
              <a:cxnSpLocks noChangeShapeType="1"/>
              <a:stCxn id="68657" idx="5"/>
            </p:cNvCxnSpPr>
            <p:nvPr/>
          </p:nvCxnSpPr>
          <p:spPr bwMode="auto">
            <a:xfrm>
              <a:off x="2356" y="2647"/>
              <a:ext cx="174" cy="144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8659" name="AutoShape 34"/>
            <p:cNvCxnSpPr>
              <a:cxnSpLocks noChangeShapeType="1"/>
              <a:stCxn id="68651" idx="3"/>
            </p:cNvCxnSpPr>
            <p:nvPr/>
          </p:nvCxnSpPr>
          <p:spPr bwMode="auto">
            <a:xfrm flipH="1">
              <a:off x="1292" y="2377"/>
              <a:ext cx="264" cy="89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68660" name="Freeform 35"/>
            <p:cNvSpPr>
              <a:spLocks/>
            </p:cNvSpPr>
            <p:nvPr/>
          </p:nvSpPr>
          <p:spPr bwMode="auto">
            <a:xfrm>
              <a:off x="1403" y="2058"/>
              <a:ext cx="1166" cy="1066"/>
            </a:xfrm>
            <a:custGeom>
              <a:avLst/>
              <a:gdLst>
                <a:gd name="T0" fmla="*/ 273 w 1166"/>
                <a:gd name="T1" fmla="*/ 11 h 1066"/>
                <a:gd name="T2" fmla="*/ 21 w 1166"/>
                <a:gd name="T3" fmla="*/ 185 h 1066"/>
                <a:gd name="T4" fmla="*/ 147 w 1166"/>
                <a:gd name="T5" fmla="*/ 473 h 1066"/>
                <a:gd name="T6" fmla="*/ 597 w 1166"/>
                <a:gd name="T7" fmla="*/ 515 h 1066"/>
                <a:gd name="T8" fmla="*/ 189 w 1166"/>
                <a:gd name="T9" fmla="*/ 707 h 1066"/>
                <a:gd name="T10" fmla="*/ 537 w 1166"/>
                <a:gd name="T11" fmla="*/ 1055 h 1066"/>
                <a:gd name="T12" fmla="*/ 861 w 1166"/>
                <a:gd name="T13" fmla="*/ 773 h 1066"/>
                <a:gd name="T14" fmla="*/ 1143 w 1166"/>
                <a:gd name="T15" fmla="*/ 491 h 1066"/>
                <a:gd name="T16" fmla="*/ 999 w 1166"/>
                <a:gd name="T17" fmla="*/ 215 h 1066"/>
                <a:gd name="T18" fmla="*/ 273 w 1166"/>
                <a:gd name="T19" fmla="*/ 11 h 106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66"/>
                <a:gd name="T31" fmla="*/ 0 h 1066"/>
                <a:gd name="T32" fmla="*/ 1166 w 1166"/>
                <a:gd name="T33" fmla="*/ 1066 h 106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66" h="1066">
                  <a:moveTo>
                    <a:pt x="273" y="11"/>
                  </a:moveTo>
                  <a:cubicBezTo>
                    <a:pt x="113" y="22"/>
                    <a:pt x="42" y="108"/>
                    <a:pt x="21" y="185"/>
                  </a:cubicBezTo>
                  <a:cubicBezTo>
                    <a:pt x="0" y="262"/>
                    <a:pt x="51" y="418"/>
                    <a:pt x="147" y="473"/>
                  </a:cubicBezTo>
                  <a:cubicBezTo>
                    <a:pt x="243" y="528"/>
                    <a:pt x="590" y="476"/>
                    <a:pt x="597" y="515"/>
                  </a:cubicBezTo>
                  <a:cubicBezTo>
                    <a:pt x="604" y="554"/>
                    <a:pt x="199" y="617"/>
                    <a:pt x="189" y="707"/>
                  </a:cubicBezTo>
                  <a:cubicBezTo>
                    <a:pt x="179" y="797"/>
                    <a:pt x="425" y="1044"/>
                    <a:pt x="537" y="1055"/>
                  </a:cubicBezTo>
                  <a:cubicBezTo>
                    <a:pt x="649" y="1066"/>
                    <a:pt x="760" y="867"/>
                    <a:pt x="861" y="773"/>
                  </a:cubicBezTo>
                  <a:cubicBezTo>
                    <a:pt x="962" y="679"/>
                    <a:pt x="1120" y="584"/>
                    <a:pt x="1143" y="491"/>
                  </a:cubicBezTo>
                  <a:cubicBezTo>
                    <a:pt x="1166" y="398"/>
                    <a:pt x="1144" y="295"/>
                    <a:pt x="999" y="215"/>
                  </a:cubicBezTo>
                  <a:cubicBezTo>
                    <a:pt x="854" y="135"/>
                    <a:pt x="433" y="0"/>
                    <a:pt x="273" y="11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8625" name="Group 36"/>
          <p:cNvGrpSpPr>
            <a:grpSpLocks/>
          </p:cNvGrpSpPr>
          <p:nvPr/>
        </p:nvGrpSpPr>
        <p:grpSpPr bwMode="auto">
          <a:xfrm flipH="1">
            <a:off x="8299450" y="2743200"/>
            <a:ext cx="1758950" cy="1454150"/>
            <a:chOff x="3068" y="2055"/>
            <a:chExt cx="1108" cy="916"/>
          </a:xfrm>
        </p:grpSpPr>
        <p:sp>
          <p:nvSpPr>
            <p:cNvPr id="68641" name="Oval 37"/>
            <p:cNvSpPr>
              <a:spLocks noChangeArrowheads="1"/>
            </p:cNvSpPr>
            <p:nvPr/>
          </p:nvSpPr>
          <p:spPr bwMode="auto">
            <a:xfrm flipH="1">
              <a:off x="3790" y="2153"/>
              <a:ext cx="196" cy="19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TW">
                  <a:solidFill>
                    <a:schemeClr val="bg1"/>
                  </a:solidFill>
                  <a:latin typeface="Tahoma" pitchFamily="34" charset="0"/>
                </a:rPr>
                <a:t>2</a:t>
              </a:r>
            </a:p>
          </p:txBody>
        </p:sp>
        <p:cxnSp>
          <p:nvCxnSpPr>
            <p:cNvPr id="68642" name="AutoShape 38"/>
            <p:cNvCxnSpPr>
              <a:cxnSpLocks noChangeShapeType="1"/>
              <a:stCxn id="68641" idx="5"/>
              <a:endCxn id="68647" idx="0"/>
            </p:cNvCxnSpPr>
            <p:nvPr/>
          </p:nvCxnSpPr>
          <p:spPr bwMode="auto">
            <a:xfrm flipH="1">
              <a:off x="3576" y="2332"/>
              <a:ext cx="242" cy="43"/>
            </a:xfrm>
            <a:prstGeom prst="straightConnector1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68643" name="AutoShape 39"/>
            <p:cNvCxnSpPr>
              <a:cxnSpLocks noChangeShapeType="1"/>
              <a:stCxn id="68647" idx="3"/>
              <a:endCxn id="68644" idx="0"/>
            </p:cNvCxnSpPr>
            <p:nvPr/>
          </p:nvCxnSpPr>
          <p:spPr bwMode="auto">
            <a:xfrm flipH="1">
              <a:off x="3311" y="2554"/>
              <a:ext cx="196" cy="83"/>
            </a:xfrm>
            <a:prstGeom prst="straightConnector1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</p:spPr>
        </p:cxnSp>
        <p:sp>
          <p:nvSpPr>
            <p:cNvPr id="68644" name="Oval 40"/>
            <p:cNvSpPr>
              <a:spLocks noChangeArrowheads="1"/>
            </p:cNvSpPr>
            <p:nvPr/>
          </p:nvSpPr>
          <p:spPr bwMode="auto">
            <a:xfrm>
              <a:off x="3213" y="2643"/>
              <a:ext cx="196" cy="196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TW">
                  <a:solidFill>
                    <a:schemeClr val="tx2"/>
                  </a:solidFill>
                  <a:latin typeface="Tahoma" pitchFamily="34" charset="0"/>
                </a:rPr>
                <a:t>6</a:t>
              </a:r>
            </a:p>
          </p:txBody>
        </p:sp>
        <p:cxnSp>
          <p:nvCxnSpPr>
            <p:cNvPr id="68645" name="AutoShape 41"/>
            <p:cNvCxnSpPr>
              <a:cxnSpLocks noChangeShapeType="1"/>
              <a:stCxn id="68644" idx="5"/>
            </p:cNvCxnSpPr>
            <p:nvPr/>
          </p:nvCxnSpPr>
          <p:spPr bwMode="auto">
            <a:xfrm>
              <a:off x="3380" y="2816"/>
              <a:ext cx="89" cy="155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8646" name="AutoShape 42"/>
            <p:cNvCxnSpPr>
              <a:cxnSpLocks noChangeShapeType="1"/>
              <a:stCxn id="68644" idx="3"/>
            </p:cNvCxnSpPr>
            <p:nvPr/>
          </p:nvCxnSpPr>
          <p:spPr bwMode="auto">
            <a:xfrm flipH="1">
              <a:off x="3147" y="2816"/>
              <a:ext cx="95" cy="155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68647" name="Oval 43"/>
            <p:cNvSpPr>
              <a:spLocks noChangeArrowheads="1"/>
            </p:cNvSpPr>
            <p:nvPr/>
          </p:nvSpPr>
          <p:spPr bwMode="auto">
            <a:xfrm>
              <a:off x="3478" y="2381"/>
              <a:ext cx="196" cy="196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TW">
                  <a:solidFill>
                    <a:schemeClr val="tx2"/>
                  </a:solidFill>
                  <a:latin typeface="Tahoma" pitchFamily="34" charset="0"/>
                </a:rPr>
                <a:t>4</a:t>
              </a:r>
            </a:p>
          </p:txBody>
        </p:sp>
        <p:cxnSp>
          <p:nvCxnSpPr>
            <p:cNvPr id="68648" name="AutoShape 44"/>
            <p:cNvCxnSpPr>
              <a:cxnSpLocks noChangeShapeType="1"/>
              <a:stCxn id="68647" idx="5"/>
            </p:cNvCxnSpPr>
            <p:nvPr/>
          </p:nvCxnSpPr>
          <p:spPr bwMode="auto">
            <a:xfrm>
              <a:off x="3645" y="2554"/>
              <a:ext cx="145" cy="12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8649" name="AutoShape 45"/>
            <p:cNvCxnSpPr>
              <a:cxnSpLocks noChangeShapeType="1"/>
              <a:stCxn id="68641" idx="3"/>
            </p:cNvCxnSpPr>
            <p:nvPr/>
          </p:nvCxnSpPr>
          <p:spPr bwMode="auto">
            <a:xfrm>
              <a:off x="3957" y="2332"/>
              <a:ext cx="219" cy="74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68650" name="Freeform 46"/>
            <p:cNvSpPr>
              <a:spLocks/>
            </p:cNvSpPr>
            <p:nvPr/>
          </p:nvSpPr>
          <p:spPr bwMode="auto">
            <a:xfrm>
              <a:off x="3068" y="2055"/>
              <a:ext cx="1071" cy="865"/>
            </a:xfrm>
            <a:custGeom>
              <a:avLst/>
              <a:gdLst>
                <a:gd name="T0" fmla="*/ 808 w 1071"/>
                <a:gd name="T1" fmla="*/ 9 h 865"/>
                <a:gd name="T2" fmla="*/ 1042 w 1071"/>
                <a:gd name="T3" fmla="*/ 231 h 865"/>
                <a:gd name="T4" fmla="*/ 634 w 1071"/>
                <a:gd name="T5" fmla="*/ 543 h 865"/>
                <a:gd name="T6" fmla="*/ 436 w 1071"/>
                <a:gd name="T7" fmla="*/ 813 h 865"/>
                <a:gd name="T8" fmla="*/ 16 w 1071"/>
                <a:gd name="T9" fmla="*/ 777 h 865"/>
                <a:gd name="T10" fmla="*/ 340 w 1071"/>
                <a:gd name="T11" fmla="*/ 285 h 865"/>
                <a:gd name="T12" fmla="*/ 808 w 1071"/>
                <a:gd name="T13" fmla="*/ 9 h 86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071"/>
                <a:gd name="T22" fmla="*/ 0 h 865"/>
                <a:gd name="T23" fmla="*/ 1071 w 1071"/>
                <a:gd name="T24" fmla="*/ 865 h 86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071" h="865">
                  <a:moveTo>
                    <a:pt x="808" y="9"/>
                  </a:moveTo>
                  <a:cubicBezTo>
                    <a:pt x="925" y="0"/>
                    <a:pt x="1071" y="142"/>
                    <a:pt x="1042" y="231"/>
                  </a:cubicBezTo>
                  <a:cubicBezTo>
                    <a:pt x="1013" y="320"/>
                    <a:pt x="735" y="446"/>
                    <a:pt x="634" y="543"/>
                  </a:cubicBezTo>
                  <a:cubicBezTo>
                    <a:pt x="533" y="640"/>
                    <a:pt x="539" y="774"/>
                    <a:pt x="436" y="813"/>
                  </a:cubicBezTo>
                  <a:cubicBezTo>
                    <a:pt x="333" y="852"/>
                    <a:pt x="32" y="865"/>
                    <a:pt x="16" y="777"/>
                  </a:cubicBezTo>
                  <a:cubicBezTo>
                    <a:pt x="0" y="689"/>
                    <a:pt x="208" y="413"/>
                    <a:pt x="340" y="285"/>
                  </a:cubicBezTo>
                  <a:cubicBezTo>
                    <a:pt x="472" y="157"/>
                    <a:pt x="691" y="18"/>
                    <a:pt x="808" y="9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8626" name="Oval 47"/>
          <p:cNvSpPr>
            <a:spLocks noChangeArrowheads="1"/>
          </p:cNvSpPr>
          <p:nvPr/>
        </p:nvSpPr>
        <p:spPr bwMode="auto">
          <a:xfrm>
            <a:off x="5438653" y="5387676"/>
            <a:ext cx="311150" cy="31115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TW">
                <a:solidFill>
                  <a:schemeClr val="tx2"/>
                </a:solidFill>
                <a:latin typeface="Tahoma" pitchFamily="34" charset="0"/>
              </a:rPr>
              <a:t>2</a:t>
            </a:r>
          </a:p>
        </p:txBody>
      </p:sp>
      <p:cxnSp>
        <p:nvCxnSpPr>
          <p:cNvPr id="68627" name="AutoShape 48"/>
          <p:cNvCxnSpPr>
            <a:cxnSpLocks noChangeShapeType="1"/>
            <a:stCxn id="68626" idx="0"/>
            <a:endCxn id="68632" idx="5"/>
          </p:cNvCxnSpPr>
          <p:nvPr/>
        </p:nvCxnSpPr>
        <p:spPr bwMode="auto">
          <a:xfrm flipV="1">
            <a:off x="5594228" y="5214639"/>
            <a:ext cx="425450" cy="163512"/>
          </a:xfrm>
          <a:prstGeom prst="straightConnector1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</p:spPr>
      </p:cxnSp>
      <p:cxnSp>
        <p:nvCxnSpPr>
          <p:cNvPr id="68628" name="AutoShape 49"/>
          <p:cNvCxnSpPr>
            <a:cxnSpLocks noChangeShapeType="1"/>
            <a:stCxn id="68632" idx="3"/>
            <a:endCxn id="68629" idx="0"/>
          </p:cNvCxnSpPr>
          <p:nvPr/>
        </p:nvCxnSpPr>
        <p:spPr bwMode="auto">
          <a:xfrm>
            <a:off x="6240342" y="5214639"/>
            <a:ext cx="422275" cy="182562"/>
          </a:xfrm>
          <a:prstGeom prst="straightConnector1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</p:spPr>
      </p:cxnSp>
      <p:sp>
        <p:nvSpPr>
          <p:cNvPr id="68629" name="Oval 50"/>
          <p:cNvSpPr>
            <a:spLocks noChangeArrowheads="1"/>
          </p:cNvSpPr>
          <p:nvPr/>
        </p:nvSpPr>
        <p:spPr bwMode="auto">
          <a:xfrm flipH="1">
            <a:off x="6507041" y="5406726"/>
            <a:ext cx="311150" cy="31115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TW">
                <a:solidFill>
                  <a:schemeClr val="tx2"/>
                </a:solidFill>
                <a:latin typeface="Tahoma" pitchFamily="34" charset="0"/>
              </a:rPr>
              <a:t>6</a:t>
            </a:r>
          </a:p>
        </p:txBody>
      </p:sp>
      <p:cxnSp>
        <p:nvCxnSpPr>
          <p:cNvPr id="68630" name="AutoShape 51"/>
          <p:cNvCxnSpPr>
            <a:cxnSpLocks noChangeShapeType="1"/>
            <a:stCxn id="68629" idx="5"/>
          </p:cNvCxnSpPr>
          <p:nvPr/>
        </p:nvCxnSpPr>
        <p:spPr bwMode="auto">
          <a:xfrm flipH="1">
            <a:off x="6356229" y="5681364"/>
            <a:ext cx="195263" cy="163512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8631" name="AutoShape 52"/>
          <p:cNvCxnSpPr>
            <a:cxnSpLocks noChangeShapeType="1"/>
            <a:stCxn id="68629" idx="3"/>
          </p:cNvCxnSpPr>
          <p:nvPr/>
        </p:nvCxnSpPr>
        <p:spPr bwMode="auto">
          <a:xfrm>
            <a:off x="6772154" y="5681364"/>
            <a:ext cx="193675" cy="163512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</p:cxnSp>
      <p:sp>
        <p:nvSpPr>
          <p:cNvPr id="68632" name="Oval 53"/>
          <p:cNvSpPr>
            <a:spLocks noChangeArrowheads="1"/>
          </p:cNvSpPr>
          <p:nvPr/>
        </p:nvSpPr>
        <p:spPr bwMode="auto">
          <a:xfrm flipH="1">
            <a:off x="5975228" y="4930476"/>
            <a:ext cx="311150" cy="31115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TW">
                <a:solidFill>
                  <a:schemeClr val="bg1"/>
                </a:solidFill>
                <a:latin typeface="Tahoma" pitchFamily="34" charset="0"/>
              </a:rPr>
              <a:t>4</a:t>
            </a:r>
          </a:p>
        </p:txBody>
      </p:sp>
      <p:cxnSp>
        <p:nvCxnSpPr>
          <p:cNvPr id="68633" name="AutoShape 54"/>
          <p:cNvCxnSpPr>
            <a:cxnSpLocks noChangeShapeType="1"/>
            <a:endCxn id="68626" idx="5"/>
          </p:cNvCxnSpPr>
          <p:nvPr/>
        </p:nvCxnSpPr>
        <p:spPr bwMode="auto">
          <a:xfrm flipH="1" flipV="1">
            <a:off x="5703766" y="5662315"/>
            <a:ext cx="195262" cy="17303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8634" name="AutoShape 55"/>
          <p:cNvCxnSpPr>
            <a:cxnSpLocks noChangeShapeType="1"/>
            <a:stCxn id="68626" idx="3"/>
          </p:cNvCxnSpPr>
          <p:nvPr/>
        </p:nvCxnSpPr>
        <p:spPr bwMode="auto">
          <a:xfrm flipH="1">
            <a:off x="5289429" y="5662315"/>
            <a:ext cx="195263" cy="17303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</p:cxnSp>
      <p:sp>
        <p:nvSpPr>
          <p:cNvPr id="68635" name="Freeform 56"/>
          <p:cNvSpPr>
            <a:spLocks/>
          </p:cNvSpPr>
          <p:nvPr/>
        </p:nvSpPr>
        <p:spPr bwMode="auto">
          <a:xfrm>
            <a:off x="5251328" y="4797126"/>
            <a:ext cx="1828800" cy="1111250"/>
          </a:xfrm>
          <a:custGeom>
            <a:avLst/>
            <a:gdLst>
              <a:gd name="T0" fmla="*/ 2147483647 w 1440"/>
              <a:gd name="T1" fmla="*/ 0 h 815"/>
              <a:gd name="T2" fmla="*/ 2147483647 w 1440"/>
              <a:gd name="T3" fmla="*/ 2147483647 h 815"/>
              <a:gd name="T4" fmla="*/ 2147483647 w 1440"/>
              <a:gd name="T5" fmla="*/ 2147483647 h 815"/>
              <a:gd name="T6" fmla="*/ 2147483647 w 1440"/>
              <a:gd name="T7" fmla="*/ 2147483647 h 815"/>
              <a:gd name="T8" fmla="*/ 2147483647 w 1440"/>
              <a:gd name="T9" fmla="*/ 2147483647 h 815"/>
              <a:gd name="T10" fmla="*/ 2147483647 w 1440"/>
              <a:gd name="T11" fmla="*/ 2147483647 h 815"/>
              <a:gd name="T12" fmla="*/ 2147483647 w 1440"/>
              <a:gd name="T13" fmla="*/ 2147483647 h 815"/>
              <a:gd name="T14" fmla="*/ 2147483647 w 1440"/>
              <a:gd name="T15" fmla="*/ 2147483647 h 815"/>
              <a:gd name="T16" fmla="*/ 2147483647 w 1440"/>
              <a:gd name="T17" fmla="*/ 0 h 815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440"/>
              <a:gd name="T28" fmla="*/ 0 h 815"/>
              <a:gd name="T29" fmla="*/ 1440 w 1440"/>
              <a:gd name="T30" fmla="*/ 815 h 815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440" h="815">
                <a:moveTo>
                  <a:pt x="658" y="0"/>
                </a:moveTo>
                <a:cubicBezTo>
                  <a:pt x="490" y="0"/>
                  <a:pt x="296" y="120"/>
                  <a:pt x="190" y="222"/>
                </a:cubicBezTo>
                <a:cubicBezTo>
                  <a:pt x="84" y="324"/>
                  <a:pt x="0" y="515"/>
                  <a:pt x="22" y="612"/>
                </a:cubicBezTo>
                <a:cubicBezTo>
                  <a:pt x="44" y="709"/>
                  <a:pt x="209" y="815"/>
                  <a:pt x="322" y="804"/>
                </a:cubicBezTo>
                <a:cubicBezTo>
                  <a:pt x="435" y="793"/>
                  <a:pt x="572" y="546"/>
                  <a:pt x="700" y="546"/>
                </a:cubicBezTo>
                <a:cubicBezTo>
                  <a:pt x="828" y="546"/>
                  <a:pt x="969" y="808"/>
                  <a:pt x="1090" y="804"/>
                </a:cubicBezTo>
                <a:cubicBezTo>
                  <a:pt x="1211" y="800"/>
                  <a:pt x="1412" y="620"/>
                  <a:pt x="1426" y="522"/>
                </a:cubicBezTo>
                <a:cubicBezTo>
                  <a:pt x="1440" y="424"/>
                  <a:pt x="1302" y="303"/>
                  <a:pt x="1174" y="216"/>
                </a:cubicBezTo>
                <a:cubicBezTo>
                  <a:pt x="1046" y="129"/>
                  <a:pt x="826" y="0"/>
                  <a:pt x="658" y="0"/>
                </a:cubicBezTo>
                <a:close/>
              </a:path>
            </a:pathLst>
          </a:cu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36" name="AutoShape 57"/>
          <p:cNvSpPr>
            <a:spLocks noChangeArrowheads="1"/>
          </p:cNvSpPr>
          <p:nvPr/>
        </p:nvSpPr>
        <p:spPr bwMode="auto">
          <a:xfrm rot="-1800000">
            <a:off x="5257800" y="4381500"/>
            <a:ext cx="381000" cy="381000"/>
          </a:xfrm>
          <a:prstGeom prst="downArrow">
            <a:avLst>
              <a:gd name="adj1" fmla="val 50000"/>
              <a:gd name="adj2" fmla="val 25000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8637" name="AutoShape 58"/>
          <p:cNvSpPr>
            <a:spLocks noChangeArrowheads="1"/>
          </p:cNvSpPr>
          <p:nvPr/>
        </p:nvSpPr>
        <p:spPr bwMode="auto">
          <a:xfrm rot="2962375">
            <a:off x="8153400" y="4381500"/>
            <a:ext cx="381000" cy="381000"/>
          </a:xfrm>
          <a:prstGeom prst="downArrow">
            <a:avLst>
              <a:gd name="adj1" fmla="val 50000"/>
              <a:gd name="adj2" fmla="val 25000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8638" name="AutoShape 59"/>
          <p:cNvSpPr>
            <a:spLocks noChangeArrowheads="1"/>
          </p:cNvSpPr>
          <p:nvPr/>
        </p:nvSpPr>
        <p:spPr bwMode="auto">
          <a:xfrm rot="1800000" flipH="1">
            <a:off x="6629400" y="4381500"/>
            <a:ext cx="381000" cy="381000"/>
          </a:xfrm>
          <a:prstGeom prst="downArrow">
            <a:avLst>
              <a:gd name="adj1" fmla="val 50000"/>
              <a:gd name="adj2" fmla="val 25000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8639" name="AutoShape 60"/>
          <p:cNvSpPr>
            <a:spLocks noChangeArrowheads="1"/>
          </p:cNvSpPr>
          <p:nvPr/>
        </p:nvSpPr>
        <p:spPr bwMode="auto">
          <a:xfrm rot="18637625" flipH="1">
            <a:off x="3657600" y="4381500"/>
            <a:ext cx="381000" cy="381000"/>
          </a:xfrm>
          <a:prstGeom prst="downArrow">
            <a:avLst>
              <a:gd name="adj1" fmla="val 50000"/>
              <a:gd name="adj2" fmla="val 25000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457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C4975AE-015F-466E-90AE-B1959B9F0DB8}" type="slidenum">
              <a:rPr lang="en-US" altLang="zh-TW" smtClean="0">
                <a:latin typeface="Arial" charset="0"/>
              </a:rPr>
              <a:pPr/>
              <a:t>55</a:t>
            </a:fld>
            <a:endParaRPr lang="en-US" altLang="zh-TW" smtClean="0">
              <a:latin typeface="Arial" charset="0"/>
            </a:endParaRPr>
          </a:p>
        </p:txBody>
      </p:sp>
      <p:sp>
        <p:nvSpPr>
          <p:cNvPr id="696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Re-coloring for Case 2</a:t>
            </a:r>
          </a:p>
        </p:txBody>
      </p:sp>
      <p:sp>
        <p:nvSpPr>
          <p:cNvPr id="2310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mtClean="0"/>
              <a:t>Case 2 seems simple initially</a:t>
            </a:r>
          </a:p>
          <a:p>
            <a:pPr lvl="1"/>
            <a:r>
              <a:rPr lang="en-US" altLang="zh-TW" smtClean="0"/>
              <a:t>Color node </a:t>
            </a:r>
            <a:r>
              <a:rPr lang="en-US" altLang="zh-TW" b="1" i="1" smtClean="0"/>
              <a:t>u</a:t>
            </a:r>
            <a:r>
              <a:rPr lang="en-US" altLang="zh-TW" smtClean="0"/>
              <a:t> red and </a:t>
            </a:r>
            <a:r>
              <a:rPr lang="en-US" altLang="zh-TW" b="1" i="1" smtClean="0"/>
              <a:t>v</a:t>
            </a:r>
            <a:r>
              <a:rPr lang="en-US" altLang="zh-TW" smtClean="0"/>
              <a:t> and </a:t>
            </a:r>
            <a:r>
              <a:rPr lang="en-US" altLang="zh-TW" b="1" i="1" smtClean="0"/>
              <a:t>w</a:t>
            </a:r>
            <a:r>
              <a:rPr lang="en-US" altLang="zh-TW" smtClean="0"/>
              <a:t> black</a:t>
            </a:r>
          </a:p>
          <a:p>
            <a:r>
              <a:rPr lang="en-US" altLang="zh-TW" smtClean="0"/>
              <a:t>The problem is that after the re-coloring, the double red problem re-appears.</a:t>
            </a:r>
          </a:p>
        </p:txBody>
      </p:sp>
      <p:grpSp>
        <p:nvGrpSpPr>
          <p:cNvPr id="69637" name="Group 4"/>
          <p:cNvGrpSpPr>
            <a:grpSpLocks/>
          </p:cNvGrpSpPr>
          <p:nvPr/>
        </p:nvGrpSpPr>
        <p:grpSpPr bwMode="auto">
          <a:xfrm>
            <a:off x="3022601" y="3412066"/>
            <a:ext cx="2436813" cy="2330450"/>
            <a:chOff x="3817" y="2064"/>
            <a:chExt cx="1535" cy="1468"/>
          </a:xfrm>
        </p:grpSpPr>
        <p:sp>
          <p:nvSpPr>
            <p:cNvPr id="69656" name="Line 5"/>
            <p:cNvSpPr>
              <a:spLocks noChangeShapeType="1"/>
            </p:cNvSpPr>
            <p:nvPr/>
          </p:nvSpPr>
          <p:spPr bwMode="auto">
            <a:xfrm flipH="1">
              <a:off x="4656" y="2064"/>
              <a:ext cx="288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657" name="Oval 6"/>
            <p:cNvSpPr>
              <a:spLocks noChangeArrowheads="1"/>
            </p:cNvSpPr>
            <p:nvPr/>
          </p:nvSpPr>
          <p:spPr bwMode="auto">
            <a:xfrm>
              <a:off x="4552" y="2352"/>
              <a:ext cx="201" cy="202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pPr algn="ctr" eaLnBrk="1" hangingPunct="1"/>
              <a:r>
                <a:rPr lang="en-US" altLang="zh-TW" i="1">
                  <a:solidFill>
                    <a:schemeClr val="bg1"/>
                  </a:solidFill>
                  <a:sym typeface="Symbol" pitchFamily="18" charset="2"/>
                </a:rPr>
                <a:t>u</a:t>
              </a:r>
            </a:p>
          </p:txBody>
        </p:sp>
        <p:cxnSp>
          <p:nvCxnSpPr>
            <p:cNvPr id="69658" name="AutoShape 7"/>
            <p:cNvCxnSpPr>
              <a:cxnSpLocks noChangeShapeType="1"/>
              <a:stCxn id="69662" idx="0"/>
              <a:endCxn id="69657" idx="5"/>
            </p:cNvCxnSpPr>
            <p:nvPr/>
          </p:nvCxnSpPr>
          <p:spPr bwMode="auto">
            <a:xfrm flipH="1" flipV="1">
              <a:off x="4724" y="2533"/>
              <a:ext cx="443" cy="110"/>
            </a:xfrm>
            <a:prstGeom prst="straightConnector1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69659" name="AutoShape 8"/>
            <p:cNvCxnSpPr>
              <a:cxnSpLocks noChangeShapeType="1"/>
              <a:stCxn id="69660" idx="7"/>
              <a:endCxn id="69657" idx="3"/>
            </p:cNvCxnSpPr>
            <p:nvPr/>
          </p:nvCxnSpPr>
          <p:spPr bwMode="auto">
            <a:xfrm flipV="1">
              <a:off x="4146" y="2533"/>
              <a:ext cx="435" cy="152"/>
            </a:xfrm>
            <a:prstGeom prst="straightConnector1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</p:spPr>
        </p:cxnSp>
        <p:sp>
          <p:nvSpPr>
            <p:cNvPr id="69660" name="Oval 9"/>
            <p:cNvSpPr>
              <a:spLocks noChangeArrowheads="1"/>
            </p:cNvSpPr>
            <p:nvPr/>
          </p:nvSpPr>
          <p:spPr bwMode="auto">
            <a:xfrm>
              <a:off x="3974" y="2664"/>
              <a:ext cx="202" cy="202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pPr algn="ctr" eaLnBrk="1" hangingPunct="1"/>
              <a:r>
                <a:rPr lang="en-US" altLang="zh-TW" i="1">
                  <a:solidFill>
                    <a:schemeClr val="tx2"/>
                  </a:solidFill>
                  <a:sym typeface="Symbol" pitchFamily="18" charset="2"/>
                </a:rPr>
                <a:t>v</a:t>
              </a:r>
            </a:p>
          </p:txBody>
        </p:sp>
        <p:cxnSp>
          <p:nvCxnSpPr>
            <p:cNvPr id="69661" name="AutoShape 10"/>
            <p:cNvCxnSpPr>
              <a:cxnSpLocks noChangeShapeType="1"/>
              <a:endCxn id="69660" idx="3"/>
            </p:cNvCxnSpPr>
            <p:nvPr/>
          </p:nvCxnSpPr>
          <p:spPr bwMode="auto">
            <a:xfrm flipV="1">
              <a:off x="3817" y="2845"/>
              <a:ext cx="187" cy="167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69662" name="Oval 11"/>
            <p:cNvSpPr>
              <a:spLocks noChangeArrowheads="1"/>
            </p:cNvSpPr>
            <p:nvPr/>
          </p:nvSpPr>
          <p:spPr bwMode="auto">
            <a:xfrm>
              <a:off x="5066" y="2652"/>
              <a:ext cx="201" cy="202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pPr algn="ctr" eaLnBrk="1" hangingPunct="1"/>
              <a:r>
                <a:rPr lang="en-US" altLang="zh-TW" i="1">
                  <a:solidFill>
                    <a:schemeClr val="tx2"/>
                  </a:solidFill>
                  <a:sym typeface="Symbol" pitchFamily="18" charset="2"/>
                </a:rPr>
                <a:t>w</a:t>
              </a:r>
            </a:p>
          </p:txBody>
        </p:sp>
        <p:cxnSp>
          <p:nvCxnSpPr>
            <p:cNvPr id="69663" name="AutoShape 12"/>
            <p:cNvCxnSpPr>
              <a:cxnSpLocks noChangeShapeType="1"/>
              <a:endCxn id="69662" idx="5"/>
            </p:cNvCxnSpPr>
            <p:nvPr/>
          </p:nvCxnSpPr>
          <p:spPr bwMode="auto">
            <a:xfrm flipH="1" flipV="1">
              <a:off x="5238" y="2833"/>
              <a:ext cx="114" cy="17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9664" name="AutoShape 13"/>
            <p:cNvCxnSpPr>
              <a:cxnSpLocks noChangeShapeType="1"/>
              <a:endCxn id="69662" idx="3"/>
            </p:cNvCxnSpPr>
            <p:nvPr/>
          </p:nvCxnSpPr>
          <p:spPr bwMode="auto">
            <a:xfrm flipV="1">
              <a:off x="4982" y="2833"/>
              <a:ext cx="113" cy="17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69665" name="Oval 14"/>
            <p:cNvSpPr>
              <a:spLocks noChangeArrowheads="1"/>
            </p:cNvSpPr>
            <p:nvPr/>
          </p:nvSpPr>
          <p:spPr bwMode="auto">
            <a:xfrm>
              <a:off x="4238" y="3024"/>
              <a:ext cx="201" cy="202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pPr algn="ctr" eaLnBrk="1" hangingPunct="1"/>
              <a:r>
                <a:rPr lang="en-US" altLang="zh-TW" i="1">
                  <a:solidFill>
                    <a:schemeClr val="tx2"/>
                  </a:solidFill>
                  <a:sym typeface="Symbol" pitchFamily="18" charset="2"/>
                </a:rPr>
                <a:t>z</a:t>
              </a:r>
            </a:p>
          </p:txBody>
        </p:sp>
        <p:sp>
          <p:nvSpPr>
            <p:cNvPr id="69666" name="Rectangle 15"/>
            <p:cNvSpPr>
              <a:spLocks noChangeAspect="1" noChangeArrowheads="1"/>
            </p:cNvSpPr>
            <p:nvPr/>
          </p:nvSpPr>
          <p:spPr bwMode="auto">
            <a:xfrm>
              <a:off x="4081" y="3387"/>
              <a:ext cx="145" cy="145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zh-TW" altLang="zh-TW" i="1"/>
            </a:p>
          </p:txBody>
        </p:sp>
        <p:sp>
          <p:nvSpPr>
            <p:cNvPr id="69667" name="Rectangle 16"/>
            <p:cNvSpPr>
              <a:spLocks noChangeAspect="1" noChangeArrowheads="1"/>
            </p:cNvSpPr>
            <p:nvPr/>
          </p:nvSpPr>
          <p:spPr bwMode="auto">
            <a:xfrm>
              <a:off x="4488" y="3387"/>
              <a:ext cx="145" cy="145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zh-TW" altLang="zh-TW" i="1"/>
            </a:p>
          </p:txBody>
        </p:sp>
        <p:cxnSp>
          <p:nvCxnSpPr>
            <p:cNvPr id="69668" name="AutoShape 17"/>
            <p:cNvCxnSpPr>
              <a:cxnSpLocks noChangeShapeType="1"/>
              <a:stCxn id="69667" idx="0"/>
              <a:endCxn id="69665" idx="5"/>
            </p:cNvCxnSpPr>
            <p:nvPr/>
          </p:nvCxnSpPr>
          <p:spPr bwMode="auto">
            <a:xfrm flipH="1" flipV="1">
              <a:off x="4410" y="3205"/>
              <a:ext cx="151" cy="173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9669" name="AutoShape 18"/>
            <p:cNvCxnSpPr>
              <a:cxnSpLocks noChangeShapeType="1"/>
              <a:stCxn id="69666" idx="0"/>
              <a:endCxn id="69665" idx="3"/>
            </p:cNvCxnSpPr>
            <p:nvPr/>
          </p:nvCxnSpPr>
          <p:spPr bwMode="auto">
            <a:xfrm flipV="1">
              <a:off x="4154" y="3205"/>
              <a:ext cx="113" cy="173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9670" name="AutoShape 19"/>
            <p:cNvCxnSpPr>
              <a:cxnSpLocks noChangeShapeType="1"/>
              <a:stCxn id="69665" idx="0"/>
              <a:endCxn id="69660" idx="5"/>
            </p:cNvCxnSpPr>
            <p:nvPr/>
          </p:nvCxnSpPr>
          <p:spPr bwMode="auto">
            <a:xfrm flipH="1" flipV="1">
              <a:off x="4146" y="2845"/>
              <a:ext cx="193" cy="170"/>
            </a:xfrm>
            <a:prstGeom prst="straightConnector1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</p:spPr>
        </p:cxnSp>
      </p:grpSp>
      <p:grpSp>
        <p:nvGrpSpPr>
          <p:cNvPr id="3" name="Group 38"/>
          <p:cNvGrpSpPr>
            <a:grpSpLocks/>
          </p:cNvGrpSpPr>
          <p:nvPr/>
        </p:nvGrpSpPr>
        <p:grpSpPr bwMode="auto">
          <a:xfrm>
            <a:off x="6527801" y="3412066"/>
            <a:ext cx="2436813" cy="2330450"/>
            <a:chOff x="3216" y="2400"/>
            <a:chExt cx="1535" cy="1468"/>
          </a:xfrm>
        </p:grpSpPr>
        <p:sp>
          <p:nvSpPr>
            <p:cNvPr id="69641" name="Line 21"/>
            <p:cNvSpPr>
              <a:spLocks noChangeShapeType="1"/>
            </p:cNvSpPr>
            <p:nvPr/>
          </p:nvSpPr>
          <p:spPr bwMode="auto">
            <a:xfrm flipH="1">
              <a:off x="4080" y="2400"/>
              <a:ext cx="215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642" name="Oval 22"/>
            <p:cNvSpPr>
              <a:spLocks noChangeArrowheads="1"/>
            </p:cNvSpPr>
            <p:nvPr/>
          </p:nvSpPr>
          <p:spPr bwMode="auto">
            <a:xfrm>
              <a:off x="3951" y="2688"/>
              <a:ext cx="201" cy="202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pPr algn="ctr" eaLnBrk="1" hangingPunct="1"/>
              <a:r>
                <a:rPr lang="en-US" altLang="zh-TW" i="1">
                  <a:sym typeface="Symbol" pitchFamily="18" charset="2"/>
                </a:rPr>
                <a:t>u</a:t>
              </a:r>
            </a:p>
          </p:txBody>
        </p:sp>
        <p:cxnSp>
          <p:nvCxnSpPr>
            <p:cNvPr id="69643" name="AutoShape 23"/>
            <p:cNvCxnSpPr>
              <a:cxnSpLocks noChangeShapeType="1"/>
              <a:stCxn id="69647" idx="0"/>
              <a:endCxn id="69642" idx="5"/>
            </p:cNvCxnSpPr>
            <p:nvPr/>
          </p:nvCxnSpPr>
          <p:spPr bwMode="auto">
            <a:xfrm flipH="1" flipV="1">
              <a:off x="4123" y="2869"/>
              <a:ext cx="443" cy="110"/>
            </a:xfrm>
            <a:prstGeom prst="straightConnector1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69644" name="AutoShape 24"/>
            <p:cNvCxnSpPr>
              <a:cxnSpLocks noChangeShapeType="1"/>
              <a:stCxn id="69645" idx="7"/>
              <a:endCxn id="69642" idx="3"/>
            </p:cNvCxnSpPr>
            <p:nvPr/>
          </p:nvCxnSpPr>
          <p:spPr bwMode="auto">
            <a:xfrm flipV="1">
              <a:off x="3545" y="2869"/>
              <a:ext cx="435" cy="152"/>
            </a:xfrm>
            <a:prstGeom prst="straightConnector1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</p:spPr>
        </p:cxnSp>
        <p:sp>
          <p:nvSpPr>
            <p:cNvPr id="69645" name="Oval 25"/>
            <p:cNvSpPr>
              <a:spLocks noChangeArrowheads="1"/>
            </p:cNvSpPr>
            <p:nvPr/>
          </p:nvSpPr>
          <p:spPr bwMode="auto">
            <a:xfrm>
              <a:off x="3373" y="3000"/>
              <a:ext cx="202" cy="202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pPr algn="ctr" eaLnBrk="1" hangingPunct="1"/>
              <a:r>
                <a:rPr lang="en-US" altLang="zh-TW" i="1">
                  <a:solidFill>
                    <a:schemeClr val="bg1"/>
                  </a:solidFill>
                  <a:sym typeface="Symbol" pitchFamily="18" charset="2"/>
                </a:rPr>
                <a:t>v</a:t>
              </a:r>
            </a:p>
          </p:txBody>
        </p:sp>
        <p:cxnSp>
          <p:nvCxnSpPr>
            <p:cNvPr id="69646" name="AutoShape 26"/>
            <p:cNvCxnSpPr>
              <a:cxnSpLocks noChangeShapeType="1"/>
              <a:endCxn id="69645" idx="3"/>
            </p:cNvCxnSpPr>
            <p:nvPr/>
          </p:nvCxnSpPr>
          <p:spPr bwMode="auto">
            <a:xfrm flipV="1">
              <a:off x="3216" y="3181"/>
              <a:ext cx="187" cy="167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69647" name="Oval 27"/>
            <p:cNvSpPr>
              <a:spLocks noChangeArrowheads="1"/>
            </p:cNvSpPr>
            <p:nvPr/>
          </p:nvSpPr>
          <p:spPr bwMode="auto">
            <a:xfrm>
              <a:off x="4465" y="2988"/>
              <a:ext cx="201" cy="202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pPr algn="ctr" eaLnBrk="1" hangingPunct="1"/>
              <a:r>
                <a:rPr lang="en-US" altLang="zh-TW" i="1">
                  <a:solidFill>
                    <a:schemeClr val="bg1"/>
                  </a:solidFill>
                  <a:sym typeface="Symbol" pitchFamily="18" charset="2"/>
                </a:rPr>
                <a:t>w</a:t>
              </a:r>
            </a:p>
          </p:txBody>
        </p:sp>
        <p:cxnSp>
          <p:nvCxnSpPr>
            <p:cNvPr id="69648" name="AutoShape 28"/>
            <p:cNvCxnSpPr>
              <a:cxnSpLocks noChangeShapeType="1"/>
              <a:endCxn id="69647" idx="5"/>
            </p:cNvCxnSpPr>
            <p:nvPr/>
          </p:nvCxnSpPr>
          <p:spPr bwMode="auto">
            <a:xfrm flipH="1" flipV="1">
              <a:off x="4637" y="3169"/>
              <a:ext cx="114" cy="17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9649" name="AutoShape 29"/>
            <p:cNvCxnSpPr>
              <a:cxnSpLocks noChangeShapeType="1"/>
              <a:endCxn id="69647" idx="3"/>
            </p:cNvCxnSpPr>
            <p:nvPr/>
          </p:nvCxnSpPr>
          <p:spPr bwMode="auto">
            <a:xfrm flipV="1">
              <a:off x="4381" y="3169"/>
              <a:ext cx="113" cy="17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69650" name="Oval 30"/>
            <p:cNvSpPr>
              <a:spLocks noChangeArrowheads="1"/>
            </p:cNvSpPr>
            <p:nvPr/>
          </p:nvSpPr>
          <p:spPr bwMode="auto">
            <a:xfrm>
              <a:off x="3637" y="3360"/>
              <a:ext cx="201" cy="202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pPr algn="ctr" eaLnBrk="1" hangingPunct="1"/>
              <a:r>
                <a:rPr lang="en-US" altLang="zh-TW" i="1">
                  <a:solidFill>
                    <a:schemeClr val="tx2"/>
                  </a:solidFill>
                  <a:sym typeface="Symbol" pitchFamily="18" charset="2"/>
                </a:rPr>
                <a:t>z</a:t>
              </a:r>
            </a:p>
          </p:txBody>
        </p:sp>
        <p:sp>
          <p:nvSpPr>
            <p:cNvPr id="69651" name="Rectangle 31"/>
            <p:cNvSpPr>
              <a:spLocks noChangeAspect="1" noChangeArrowheads="1"/>
            </p:cNvSpPr>
            <p:nvPr/>
          </p:nvSpPr>
          <p:spPr bwMode="auto">
            <a:xfrm>
              <a:off x="3480" y="3723"/>
              <a:ext cx="145" cy="145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zh-TW" altLang="zh-TW" i="1"/>
            </a:p>
          </p:txBody>
        </p:sp>
        <p:sp>
          <p:nvSpPr>
            <p:cNvPr id="69652" name="Rectangle 32"/>
            <p:cNvSpPr>
              <a:spLocks noChangeAspect="1" noChangeArrowheads="1"/>
            </p:cNvSpPr>
            <p:nvPr/>
          </p:nvSpPr>
          <p:spPr bwMode="auto">
            <a:xfrm>
              <a:off x="3887" y="3723"/>
              <a:ext cx="145" cy="145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zh-TW" altLang="zh-TW" i="1"/>
            </a:p>
          </p:txBody>
        </p:sp>
        <p:cxnSp>
          <p:nvCxnSpPr>
            <p:cNvPr id="69653" name="AutoShape 33"/>
            <p:cNvCxnSpPr>
              <a:cxnSpLocks noChangeShapeType="1"/>
              <a:stCxn id="69652" idx="0"/>
              <a:endCxn id="69650" idx="5"/>
            </p:cNvCxnSpPr>
            <p:nvPr/>
          </p:nvCxnSpPr>
          <p:spPr bwMode="auto">
            <a:xfrm flipH="1" flipV="1">
              <a:off x="3809" y="3541"/>
              <a:ext cx="151" cy="173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9654" name="AutoShape 34"/>
            <p:cNvCxnSpPr>
              <a:cxnSpLocks noChangeShapeType="1"/>
              <a:stCxn id="69651" idx="0"/>
              <a:endCxn id="69650" idx="3"/>
            </p:cNvCxnSpPr>
            <p:nvPr/>
          </p:nvCxnSpPr>
          <p:spPr bwMode="auto">
            <a:xfrm flipV="1">
              <a:off x="3553" y="3541"/>
              <a:ext cx="113" cy="173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9655" name="AutoShape 35"/>
            <p:cNvCxnSpPr>
              <a:cxnSpLocks noChangeShapeType="1"/>
              <a:stCxn id="69650" idx="0"/>
              <a:endCxn id="69645" idx="5"/>
            </p:cNvCxnSpPr>
            <p:nvPr/>
          </p:nvCxnSpPr>
          <p:spPr bwMode="auto">
            <a:xfrm flipH="1" flipV="1">
              <a:off x="3545" y="3181"/>
              <a:ext cx="193" cy="170"/>
            </a:xfrm>
            <a:prstGeom prst="straightConnector1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</p:spPr>
        </p:cxnSp>
      </p:grpSp>
      <p:sp>
        <p:nvSpPr>
          <p:cNvPr id="2310180" name="Oval 36"/>
          <p:cNvSpPr>
            <a:spLocks noChangeArrowheads="1"/>
          </p:cNvSpPr>
          <p:nvPr/>
        </p:nvSpPr>
        <p:spPr bwMode="auto">
          <a:xfrm rot="2151693">
            <a:off x="7670800" y="3107266"/>
            <a:ext cx="685800" cy="1371600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0453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0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310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0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310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10180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8F232BD-3B6F-4B17-82CB-30C41B35FABF}" type="slidenum">
              <a:rPr lang="en-US" altLang="zh-TW" smtClean="0">
                <a:latin typeface="Arial" charset="0"/>
              </a:rPr>
              <a:pPr/>
              <a:t>56</a:t>
            </a:fld>
            <a:endParaRPr lang="en-US" altLang="zh-TW" smtClean="0">
              <a:latin typeface="Arial" charset="0"/>
            </a:endParaRPr>
          </a:p>
        </p:txBody>
      </p:sp>
      <p:sp>
        <p:nvSpPr>
          <p:cNvPr id="706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ea typeface="新細明體" pitchFamily="18" charset="-120"/>
              </a:rPr>
              <a:t>Analysis of Insertion</a:t>
            </a:r>
          </a:p>
        </p:txBody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0" y="2086452"/>
            <a:ext cx="5257800" cy="4648200"/>
          </a:xfrm>
        </p:spPr>
        <p:txBody>
          <a:bodyPr>
            <a:normAutofit/>
          </a:bodyPr>
          <a:lstStyle/>
          <a:p>
            <a:r>
              <a:rPr lang="en-US" altLang="zh-TW" sz="2000" dirty="0">
                <a:ea typeface="新細明體" pitchFamily="18" charset="-120"/>
              </a:rPr>
              <a:t>Recall that a red-black tree has </a:t>
            </a:r>
            <a:r>
              <a:rPr lang="en-US" altLang="zh-TW" sz="2000" b="1" i="1" dirty="0">
                <a:ea typeface="新細明體" pitchFamily="18" charset="-120"/>
              </a:rPr>
              <a:t>O</a:t>
            </a:r>
            <a:r>
              <a:rPr lang="en-US" altLang="zh-TW" sz="2000" dirty="0">
                <a:ea typeface="新細明體" pitchFamily="18" charset="-120"/>
              </a:rPr>
              <a:t>(log </a:t>
            </a:r>
            <a:r>
              <a:rPr lang="en-US" altLang="zh-TW" sz="2000" b="1" i="1" dirty="0">
                <a:ea typeface="新細明體" pitchFamily="18" charset="-120"/>
              </a:rPr>
              <a:t>n</a:t>
            </a:r>
            <a:r>
              <a:rPr lang="en-US" altLang="zh-TW" sz="2000" dirty="0">
                <a:ea typeface="新細明體" pitchFamily="18" charset="-120"/>
              </a:rPr>
              <a:t>) height</a:t>
            </a:r>
          </a:p>
          <a:p>
            <a:r>
              <a:rPr lang="en-US" altLang="zh-TW" sz="2000" dirty="0">
                <a:ea typeface="新細明體" pitchFamily="18" charset="-120"/>
              </a:rPr>
              <a:t>Step 1 takes </a:t>
            </a:r>
            <a:r>
              <a:rPr lang="en-US" altLang="zh-TW" sz="2000" b="1" i="1" dirty="0">
                <a:ea typeface="新細明體" pitchFamily="18" charset="-120"/>
              </a:rPr>
              <a:t>O</a:t>
            </a:r>
            <a:r>
              <a:rPr lang="en-US" altLang="zh-TW" sz="2000" dirty="0">
                <a:ea typeface="新細明體" pitchFamily="18" charset="-120"/>
              </a:rPr>
              <a:t>(log </a:t>
            </a:r>
            <a:r>
              <a:rPr lang="en-US" altLang="zh-TW" sz="2000" b="1" i="1" dirty="0">
                <a:ea typeface="新細明體" pitchFamily="18" charset="-120"/>
              </a:rPr>
              <a:t>n</a:t>
            </a:r>
            <a:r>
              <a:rPr lang="en-US" altLang="zh-TW" sz="2000" dirty="0">
                <a:ea typeface="新細明體" pitchFamily="18" charset="-120"/>
              </a:rPr>
              <a:t>) time because we visit </a:t>
            </a:r>
            <a:r>
              <a:rPr lang="en-US" altLang="zh-TW" sz="2000" b="1" i="1" dirty="0">
                <a:ea typeface="新細明體" pitchFamily="18" charset="-120"/>
              </a:rPr>
              <a:t>O</a:t>
            </a:r>
            <a:r>
              <a:rPr lang="en-US" altLang="zh-TW" sz="2000" dirty="0">
                <a:ea typeface="新細明體" pitchFamily="18" charset="-120"/>
              </a:rPr>
              <a:t>(log </a:t>
            </a:r>
            <a:r>
              <a:rPr lang="en-US" altLang="zh-TW" sz="2000" b="1" i="1" dirty="0">
                <a:ea typeface="新細明體" pitchFamily="18" charset="-120"/>
              </a:rPr>
              <a:t>n</a:t>
            </a:r>
            <a:r>
              <a:rPr lang="en-US" altLang="zh-TW" sz="2000" dirty="0">
                <a:ea typeface="新細明體" pitchFamily="18" charset="-120"/>
              </a:rPr>
              <a:t>) nodes</a:t>
            </a:r>
          </a:p>
          <a:p>
            <a:r>
              <a:rPr lang="en-US" altLang="zh-TW" sz="2000" dirty="0">
                <a:ea typeface="新細明體" pitchFamily="18" charset="-120"/>
              </a:rPr>
              <a:t>Step 2 takes </a:t>
            </a:r>
            <a:r>
              <a:rPr lang="en-US" altLang="zh-TW" sz="2000" b="1" i="1" dirty="0">
                <a:ea typeface="新細明體" pitchFamily="18" charset="-120"/>
              </a:rPr>
              <a:t>O</a:t>
            </a:r>
            <a:r>
              <a:rPr lang="en-US" altLang="zh-TW" sz="2000" dirty="0">
                <a:ea typeface="新細明體" pitchFamily="18" charset="-120"/>
              </a:rPr>
              <a:t>(1) time</a:t>
            </a:r>
          </a:p>
          <a:p>
            <a:r>
              <a:rPr lang="en-US" altLang="zh-TW" sz="2000" dirty="0">
                <a:ea typeface="新細明體" pitchFamily="18" charset="-120"/>
              </a:rPr>
              <a:t>Step 3 takes </a:t>
            </a:r>
            <a:r>
              <a:rPr lang="en-US" altLang="zh-TW" sz="2000" b="1" i="1" dirty="0">
                <a:ea typeface="新細明體" pitchFamily="18" charset="-120"/>
              </a:rPr>
              <a:t>O</a:t>
            </a:r>
            <a:r>
              <a:rPr lang="en-US" altLang="zh-TW" sz="2000" dirty="0">
                <a:ea typeface="新細明體" pitchFamily="18" charset="-120"/>
              </a:rPr>
              <a:t>(log </a:t>
            </a:r>
            <a:r>
              <a:rPr lang="en-US" altLang="zh-TW" sz="2000" b="1" i="1" dirty="0">
                <a:ea typeface="新細明體" pitchFamily="18" charset="-120"/>
              </a:rPr>
              <a:t>n</a:t>
            </a:r>
            <a:r>
              <a:rPr lang="en-US" altLang="zh-TW" sz="2000" dirty="0">
                <a:ea typeface="新細明體" pitchFamily="18" charset="-120"/>
              </a:rPr>
              <a:t>) time because we perform</a:t>
            </a:r>
          </a:p>
          <a:p>
            <a:pPr lvl="1"/>
            <a:r>
              <a:rPr lang="en-US" altLang="zh-TW" sz="2000" b="1" i="1" dirty="0">
                <a:ea typeface="新細明體" pitchFamily="18" charset="-120"/>
              </a:rPr>
              <a:t>O</a:t>
            </a:r>
            <a:r>
              <a:rPr lang="en-US" altLang="zh-TW" sz="2000" dirty="0">
                <a:ea typeface="新細明體" pitchFamily="18" charset="-120"/>
              </a:rPr>
              <a:t>(log </a:t>
            </a:r>
            <a:r>
              <a:rPr lang="en-US" altLang="zh-TW" sz="2000" b="1" i="1" dirty="0">
                <a:ea typeface="新細明體" pitchFamily="18" charset="-120"/>
              </a:rPr>
              <a:t>n</a:t>
            </a:r>
            <a:r>
              <a:rPr lang="en-US" altLang="zh-TW" sz="2000" dirty="0">
                <a:ea typeface="新細明體" pitchFamily="18" charset="-120"/>
              </a:rPr>
              <a:t>) </a:t>
            </a:r>
            <a:r>
              <a:rPr lang="en-US" altLang="zh-TW" sz="2000" dirty="0" err="1">
                <a:ea typeface="新細明體" pitchFamily="18" charset="-120"/>
              </a:rPr>
              <a:t>recolorings</a:t>
            </a:r>
            <a:r>
              <a:rPr lang="en-US" altLang="zh-TW" sz="2000" dirty="0">
                <a:ea typeface="新細明體" pitchFamily="18" charset="-120"/>
              </a:rPr>
              <a:t>, each taking </a:t>
            </a:r>
            <a:r>
              <a:rPr lang="en-US" altLang="zh-TW" sz="2000" b="1" i="1" dirty="0">
                <a:ea typeface="新細明體" pitchFamily="18" charset="-120"/>
              </a:rPr>
              <a:t>O</a:t>
            </a:r>
            <a:r>
              <a:rPr lang="en-US" altLang="zh-TW" sz="2000" dirty="0">
                <a:ea typeface="新細明體" pitchFamily="18" charset="-120"/>
              </a:rPr>
              <a:t>(1) time, and</a:t>
            </a:r>
          </a:p>
          <a:p>
            <a:pPr lvl="1"/>
            <a:r>
              <a:rPr lang="en-US" altLang="zh-TW" sz="2000" dirty="0">
                <a:ea typeface="新細明體" pitchFamily="18" charset="-120"/>
              </a:rPr>
              <a:t>at most one restructuring taking </a:t>
            </a:r>
            <a:r>
              <a:rPr lang="en-US" altLang="zh-TW" sz="2000" b="1" i="1" dirty="0">
                <a:ea typeface="新細明體" pitchFamily="18" charset="-120"/>
              </a:rPr>
              <a:t>O</a:t>
            </a:r>
            <a:r>
              <a:rPr lang="en-US" altLang="zh-TW" sz="2000" dirty="0">
                <a:ea typeface="新細明體" pitchFamily="18" charset="-120"/>
              </a:rPr>
              <a:t>(1) time</a:t>
            </a:r>
          </a:p>
          <a:p>
            <a:r>
              <a:rPr lang="en-US" altLang="zh-TW" sz="2000" dirty="0">
                <a:ea typeface="新細明體" pitchFamily="18" charset="-120"/>
              </a:rPr>
              <a:t>Thus, an insertion in a red-black tree takes </a:t>
            </a:r>
            <a:r>
              <a:rPr lang="en-US" altLang="zh-TW" sz="2000" b="1" i="1" dirty="0">
                <a:ea typeface="新細明體" pitchFamily="18" charset="-120"/>
              </a:rPr>
              <a:t>O</a:t>
            </a:r>
            <a:r>
              <a:rPr lang="en-US" altLang="zh-TW" sz="2000" dirty="0">
                <a:ea typeface="新細明體" pitchFamily="18" charset="-120"/>
              </a:rPr>
              <a:t>(log </a:t>
            </a:r>
            <a:r>
              <a:rPr lang="en-US" altLang="zh-TW" sz="2000" b="1" i="1" dirty="0">
                <a:ea typeface="新細明體" pitchFamily="18" charset="-120"/>
              </a:rPr>
              <a:t>n</a:t>
            </a:r>
            <a:r>
              <a:rPr lang="en-US" altLang="zh-TW" sz="2000" dirty="0">
                <a:ea typeface="新細明體" pitchFamily="18" charset="-120"/>
              </a:rPr>
              <a:t>) time</a:t>
            </a:r>
          </a:p>
        </p:txBody>
      </p:sp>
      <p:sp>
        <p:nvSpPr>
          <p:cNvPr id="8" name="Rectangle 4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1770254" y="2086452"/>
            <a:ext cx="3876675" cy="3932872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defTabSz="91440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altLang="zh-TW" sz="2000" b="1" kern="0" dirty="0">
                <a:solidFill>
                  <a:srgbClr val="0000CC"/>
                </a:solidFill>
              </a:rPr>
              <a:t>Algorithm</a:t>
            </a:r>
            <a:r>
              <a:rPr lang="en-US" altLang="zh-TW" sz="2000" kern="0" dirty="0"/>
              <a:t> </a:t>
            </a:r>
            <a:r>
              <a:rPr lang="en-US" altLang="zh-TW" sz="2000" b="1" kern="0" dirty="0" smtClean="0"/>
              <a:t>insert</a:t>
            </a:r>
            <a:r>
              <a:rPr lang="en-US" altLang="zh-TW" sz="2000" kern="0" dirty="0" smtClean="0"/>
              <a:t>(</a:t>
            </a:r>
            <a:r>
              <a:rPr lang="en-US" altLang="zh-TW" sz="2000" b="1" i="1" kern="0" dirty="0" smtClean="0"/>
              <a:t>k</a:t>
            </a:r>
            <a:r>
              <a:rPr lang="en-US" altLang="zh-TW" sz="2000" kern="0" dirty="0" smtClean="0"/>
              <a:t>, </a:t>
            </a:r>
            <a:r>
              <a:rPr lang="en-US" altLang="zh-TW" sz="2000" b="1" i="1" kern="0" dirty="0"/>
              <a:t>o</a:t>
            </a:r>
            <a:r>
              <a:rPr lang="en-US" altLang="zh-TW" sz="2000" kern="0" dirty="0" smtClean="0"/>
              <a:t>)</a:t>
            </a:r>
            <a:endParaRPr lang="en-US" altLang="zh-TW" sz="2000" kern="0" dirty="0"/>
          </a:p>
          <a:p>
            <a:pPr marL="342900" indent="-342900" defTabSz="91440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altLang="zh-TW" sz="2000" kern="0" dirty="0"/>
              <a:t>1.	We search for key </a:t>
            </a:r>
            <a:r>
              <a:rPr lang="en-US" altLang="zh-TW" sz="2000" b="1" i="1" kern="0" dirty="0"/>
              <a:t>k</a:t>
            </a:r>
            <a:r>
              <a:rPr lang="en-US" altLang="zh-TW" sz="2000" kern="0" dirty="0"/>
              <a:t> to locate the insertion node </a:t>
            </a:r>
            <a:r>
              <a:rPr lang="en-US" altLang="zh-TW" sz="2000" b="1" i="1" kern="0" dirty="0" smtClean="0"/>
              <a:t>z</a:t>
            </a:r>
            <a:endParaRPr lang="en-US" altLang="zh-TW" sz="2000" kern="0" dirty="0"/>
          </a:p>
          <a:p>
            <a:pPr marL="342900" indent="-342900" defTabSz="91440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altLang="zh-TW" sz="2000" kern="0" dirty="0"/>
              <a:t>2.	We add the new entry (</a:t>
            </a:r>
            <a:r>
              <a:rPr lang="en-US" altLang="zh-TW" sz="2000" b="1" i="1" kern="0" dirty="0"/>
              <a:t>k</a:t>
            </a:r>
            <a:r>
              <a:rPr lang="en-US" altLang="zh-TW" sz="2000" kern="0" dirty="0"/>
              <a:t>, </a:t>
            </a:r>
            <a:r>
              <a:rPr lang="en-US" altLang="zh-TW" sz="2000" b="1" i="1" kern="0" dirty="0"/>
              <a:t>o</a:t>
            </a:r>
            <a:r>
              <a:rPr lang="en-US" altLang="zh-TW" sz="2000" kern="0" dirty="0"/>
              <a:t>) at node </a:t>
            </a:r>
            <a:r>
              <a:rPr lang="en-US" altLang="zh-TW" sz="2000" b="1" i="1" kern="0" dirty="0"/>
              <a:t>z</a:t>
            </a:r>
            <a:r>
              <a:rPr lang="en-US" altLang="zh-TW" sz="2000" b="1" kern="0" dirty="0"/>
              <a:t> </a:t>
            </a:r>
            <a:r>
              <a:rPr lang="en-US" altLang="zh-TW" sz="2000" kern="0" dirty="0"/>
              <a:t>and color </a:t>
            </a:r>
            <a:r>
              <a:rPr lang="en-US" altLang="zh-TW" sz="2000" b="1" i="1" kern="0" dirty="0"/>
              <a:t>z</a:t>
            </a:r>
            <a:r>
              <a:rPr lang="en-US" altLang="zh-TW" sz="2000" kern="0" dirty="0"/>
              <a:t> red </a:t>
            </a:r>
          </a:p>
          <a:p>
            <a:pPr marL="342900" indent="-342900" defTabSz="91440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altLang="zh-TW" sz="2000" kern="0" dirty="0"/>
              <a:t>3. </a:t>
            </a:r>
            <a:r>
              <a:rPr lang="en-US" altLang="zh-TW" sz="2000" b="1" kern="0" dirty="0">
                <a:solidFill>
                  <a:srgbClr val="0000CC"/>
                </a:solidFill>
              </a:rPr>
              <a:t>while</a:t>
            </a:r>
            <a:r>
              <a:rPr lang="en-US" altLang="zh-TW" sz="2000" kern="0" dirty="0"/>
              <a:t> </a:t>
            </a:r>
            <a:r>
              <a:rPr lang="en-US" altLang="zh-TW" sz="2000" b="1" kern="0" dirty="0" err="1"/>
              <a:t>doubleRed</a:t>
            </a:r>
            <a:r>
              <a:rPr lang="en-US" altLang="zh-TW" sz="2000" kern="0" dirty="0"/>
              <a:t>(</a:t>
            </a:r>
            <a:r>
              <a:rPr lang="en-US" altLang="zh-TW" sz="2000" b="1" i="1" kern="0" dirty="0"/>
              <a:t>z</a:t>
            </a:r>
            <a:r>
              <a:rPr lang="en-US" altLang="zh-TW" sz="2000" kern="0" dirty="0"/>
              <a:t>)</a:t>
            </a:r>
          </a:p>
          <a:p>
            <a:pPr marL="342900" indent="-342900" defTabSz="91440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altLang="zh-TW" sz="2000" b="1" kern="0" dirty="0"/>
              <a:t>	</a:t>
            </a:r>
            <a:r>
              <a:rPr lang="en-US" altLang="zh-TW" sz="2000" b="1" kern="0" dirty="0">
                <a:solidFill>
                  <a:srgbClr val="0000CC"/>
                </a:solidFill>
              </a:rPr>
              <a:t>if</a:t>
            </a:r>
            <a:r>
              <a:rPr lang="en-US" altLang="zh-TW" sz="2000" b="1" kern="0" dirty="0"/>
              <a:t> </a:t>
            </a:r>
            <a:r>
              <a:rPr lang="en-US" altLang="zh-TW" sz="2000" b="1" kern="0" dirty="0" err="1"/>
              <a:t>isBlack</a:t>
            </a:r>
            <a:r>
              <a:rPr lang="en-US" altLang="zh-TW" sz="2000" kern="0" dirty="0"/>
              <a:t>(</a:t>
            </a:r>
            <a:r>
              <a:rPr lang="en-US" altLang="zh-TW" sz="2000" b="1" kern="0" dirty="0"/>
              <a:t>sibling</a:t>
            </a:r>
            <a:r>
              <a:rPr lang="en-US" altLang="zh-TW" sz="2000" kern="0" dirty="0"/>
              <a:t>(</a:t>
            </a:r>
            <a:r>
              <a:rPr lang="en-US" altLang="zh-TW" sz="2000" b="1" kern="0" dirty="0"/>
              <a:t>parent</a:t>
            </a:r>
            <a:r>
              <a:rPr lang="en-US" altLang="zh-TW" sz="2000" kern="0" dirty="0"/>
              <a:t>(</a:t>
            </a:r>
            <a:r>
              <a:rPr lang="en-US" altLang="zh-TW" sz="2000" b="1" i="1" kern="0" dirty="0"/>
              <a:t>z</a:t>
            </a:r>
            <a:r>
              <a:rPr lang="en-US" altLang="zh-TW" sz="2000" kern="0" dirty="0"/>
              <a:t>)))</a:t>
            </a:r>
          </a:p>
          <a:p>
            <a:pPr marL="742950" lvl="1" indent="-285750" defTabSz="91440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altLang="zh-TW" sz="2000" b="1" kern="0" dirty="0"/>
              <a:t>	 </a:t>
            </a:r>
            <a:r>
              <a:rPr lang="en-US" altLang="zh-TW" sz="2000" b="1" i="1" kern="0" dirty="0"/>
              <a:t>z</a:t>
            </a:r>
            <a:r>
              <a:rPr lang="en-US" altLang="zh-TW" sz="2000" b="1" kern="0" dirty="0"/>
              <a:t> </a:t>
            </a:r>
            <a:r>
              <a:rPr lang="en-US" altLang="zh-TW" sz="2000" kern="0" dirty="0">
                <a:sym typeface="Symbol" pitchFamily="18" charset="2"/>
              </a:rPr>
              <a:t></a:t>
            </a:r>
            <a:r>
              <a:rPr lang="en-US" altLang="zh-TW" sz="2000" b="1" kern="0" dirty="0"/>
              <a:t> restructure</a:t>
            </a:r>
            <a:r>
              <a:rPr lang="en-US" altLang="zh-TW" sz="2000" kern="0" dirty="0"/>
              <a:t>(</a:t>
            </a:r>
            <a:r>
              <a:rPr lang="en-US" altLang="zh-TW" sz="2000" b="1" i="1" kern="0" dirty="0"/>
              <a:t>z</a:t>
            </a:r>
            <a:r>
              <a:rPr lang="en-US" altLang="zh-TW" sz="2000" kern="0" dirty="0"/>
              <a:t>)</a:t>
            </a:r>
          </a:p>
          <a:p>
            <a:pPr marL="742950" lvl="1" indent="-285750" defTabSz="91440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altLang="zh-TW" sz="2000" b="1" kern="0" dirty="0"/>
              <a:t>	</a:t>
            </a:r>
            <a:r>
              <a:rPr lang="en-US" altLang="zh-TW" sz="2000" b="1" kern="0" dirty="0">
                <a:solidFill>
                  <a:srgbClr val="0000CC"/>
                </a:solidFill>
              </a:rPr>
              <a:t>return</a:t>
            </a:r>
          </a:p>
          <a:p>
            <a:pPr marL="342900" indent="-342900" defTabSz="91440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altLang="zh-TW" sz="2000" b="1" kern="0" dirty="0"/>
              <a:t>	</a:t>
            </a:r>
            <a:r>
              <a:rPr lang="en-US" altLang="zh-TW" sz="2000" b="1" kern="0" dirty="0">
                <a:solidFill>
                  <a:srgbClr val="0000CC"/>
                </a:solidFill>
              </a:rPr>
              <a:t>else</a:t>
            </a:r>
            <a:r>
              <a:rPr lang="en-US" altLang="zh-TW" sz="2000" b="1" kern="0" dirty="0"/>
              <a:t> </a:t>
            </a:r>
            <a:r>
              <a:rPr lang="en-US" altLang="zh-TW" sz="2000" kern="0" dirty="0"/>
              <a:t>{</a:t>
            </a:r>
            <a:r>
              <a:rPr lang="en-US" altLang="zh-TW" sz="2000" b="1" kern="0" dirty="0"/>
              <a:t> sibling</a:t>
            </a:r>
            <a:r>
              <a:rPr lang="en-US" altLang="zh-TW" sz="2000" kern="0" dirty="0"/>
              <a:t>(</a:t>
            </a:r>
            <a:r>
              <a:rPr lang="en-US" altLang="zh-TW" sz="2000" b="1" kern="0" dirty="0"/>
              <a:t>parent</a:t>
            </a:r>
            <a:r>
              <a:rPr lang="en-US" altLang="zh-TW" sz="2000" kern="0" dirty="0"/>
              <a:t>(</a:t>
            </a:r>
            <a:r>
              <a:rPr lang="en-US" altLang="zh-TW" sz="2000" b="1" i="1" kern="0" dirty="0"/>
              <a:t>z</a:t>
            </a:r>
            <a:r>
              <a:rPr lang="en-US" altLang="zh-TW" sz="2000" kern="0" dirty="0"/>
              <a:t>)) is red }</a:t>
            </a:r>
          </a:p>
          <a:p>
            <a:pPr marL="742950" lvl="1" indent="-285750" defTabSz="91440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altLang="zh-TW" sz="2000" kern="0" dirty="0"/>
              <a:t>	 </a:t>
            </a:r>
            <a:r>
              <a:rPr lang="en-US" altLang="zh-TW" sz="2000" b="1" i="1" kern="0" dirty="0"/>
              <a:t>z</a:t>
            </a:r>
            <a:r>
              <a:rPr lang="en-US" altLang="zh-TW" sz="2000" b="1" kern="0" dirty="0"/>
              <a:t> </a:t>
            </a:r>
            <a:r>
              <a:rPr lang="en-US" altLang="zh-TW" sz="2000" kern="0" dirty="0">
                <a:sym typeface="Symbol" pitchFamily="18" charset="2"/>
              </a:rPr>
              <a:t></a:t>
            </a:r>
            <a:r>
              <a:rPr lang="en-US" altLang="zh-TW" sz="2000" b="1" kern="0" dirty="0"/>
              <a:t> recolor</a:t>
            </a:r>
            <a:r>
              <a:rPr lang="en-US" altLang="zh-TW" sz="2000" kern="0" dirty="0"/>
              <a:t>(</a:t>
            </a:r>
            <a:r>
              <a:rPr lang="en-US" altLang="zh-TW" sz="2000" b="1" i="1" kern="0" dirty="0"/>
              <a:t>z</a:t>
            </a:r>
            <a:r>
              <a:rPr lang="en-US" altLang="zh-TW" sz="2000" kern="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33122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Removal </a:t>
            </a:r>
          </a:p>
        </p:txBody>
      </p:sp>
      <p:sp>
        <p:nvSpPr>
          <p:cNvPr id="7168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dirty="0" smtClean="0">
                <a:ea typeface="新細明體" pitchFamily="18" charset="-120"/>
              </a:rPr>
              <a:t>Execute the deletion algorithm for binary search trees</a:t>
            </a:r>
          </a:p>
          <a:p>
            <a:pPr>
              <a:lnSpc>
                <a:spcPct val="90000"/>
              </a:lnSpc>
            </a:pPr>
            <a:r>
              <a:rPr lang="en-US" altLang="zh-TW" dirty="0" smtClean="0">
                <a:ea typeface="新細明體" pitchFamily="18" charset="-120"/>
              </a:rPr>
              <a:t>Consider node </a:t>
            </a:r>
            <a:r>
              <a:rPr lang="en-US" altLang="zh-TW" b="1" i="1" dirty="0" smtClean="0">
                <a:ea typeface="新細明體" pitchFamily="18" charset="-120"/>
              </a:rPr>
              <a:t>v</a:t>
            </a:r>
            <a:r>
              <a:rPr lang="en-US" altLang="zh-TW" dirty="0" smtClean="0">
                <a:ea typeface="新細明體" pitchFamily="18" charset="-120"/>
              </a:rPr>
              <a:t> which is really removed in the binary tree and the child </a:t>
            </a:r>
            <a:r>
              <a:rPr lang="en-US" altLang="zh-TW" b="1" i="1" dirty="0" smtClean="0">
                <a:ea typeface="新細明體" pitchFamily="18" charset="-120"/>
              </a:rPr>
              <a:t>r</a:t>
            </a:r>
            <a:r>
              <a:rPr lang="en-US" altLang="zh-TW" dirty="0" smtClean="0">
                <a:ea typeface="新細明體" pitchFamily="18" charset="-120"/>
              </a:rPr>
              <a:t> of </a:t>
            </a:r>
            <a:r>
              <a:rPr lang="en-US" altLang="zh-TW" b="1" i="1" dirty="0" smtClean="0">
                <a:ea typeface="新細明體" pitchFamily="18" charset="-120"/>
              </a:rPr>
              <a:t>v</a:t>
            </a:r>
            <a:r>
              <a:rPr lang="en-US" altLang="zh-TW" dirty="0" smtClean="0">
                <a:ea typeface="新細明體" pitchFamily="18" charset="-120"/>
              </a:rPr>
              <a:t> which is a new child of the parent </a:t>
            </a:r>
            <a:r>
              <a:rPr lang="en-US" altLang="zh-TW" b="1" i="1" dirty="0" smtClean="0">
                <a:ea typeface="新細明體" pitchFamily="18" charset="-120"/>
              </a:rPr>
              <a:t>x</a:t>
            </a:r>
            <a:r>
              <a:rPr lang="en-US" altLang="zh-TW" dirty="0" smtClean="0">
                <a:ea typeface="新細明體" pitchFamily="18" charset="-120"/>
              </a:rPr>
              <a:t> of </a:t>
            </a:r>
            <a:r>
              <a:rPr lang="en-US" altLang="zh-TW" b="1" i="1" dirty="0" smtClean="0">
                <a:ea typeface="新細明體" pitchFamily="18" charset="-120"/>
              </a:rPr>
              <a:t>v</a:t>
            </a:r>
            <a:endParaRPr lang="en-US" altLang="zh-TW" dirty="0" smtClean="0">
              <a:ea typeface="新細明體" pitchFamily="18" charset="-120"/>
            </a:endParaRPr>
          </a:p>
          <a:p>
            <a:pPr>
              <a:lnSpc>
                <a:spcPct val="90000"/>
              </a:lnSpc>
            </a:pPr>
            <a:r>
              <a:rPr lang="en-US" altLang="zh-TW" dirty="0" smtClean="0">
                <a:ea typeface="新細明體" pitchFamily="18" charset="-120"/>
              </a:rPr>
              <a:t>Color </a:t>
            </a:r>
            <a:r>
              <a:rPr lang="en-US" altLang="zh-TW" b="1" i="1" dirty="0" smtClean="0">
                <a:ea typeface="新細明體" pitchFamily="18" charset="-120"/>
              </a:rPr>
              <a:t>r</a:t>
            </a:r>
            <a:r>
              <a:rPr lang="en-US" altLang="zh-TW" dirty="0" smtClean="0">
                <a:ea typeface="新細明體" pitchFamily="18" charset="-120"/>
              </a:rPr>
              <a:t> black</a:t>
            </a:r>
          </a:p>
          <a:p>
            <a:pPr lvl="1">
              <a:lnSpc>
                <a:spcPct val="90000"/>
              </a:lnSpc>
            </a:pPr>
            <a:r>
              <a:rPr lang="en-US" altLang="zh-TW" dirty="0" smtClean="0">
                <a:ea typeface="新細明體" pitchFamily="18" charset="-120"/>
              </a:rPr>
              <a:t>If either </a:t>
            </a:r>
            <a:r>
              <a:rPr lang="en-US" altLang="zh-TW" b="1" i="1" dirty="0" smtClean="0">
                <a:ea typeface="新細明體" pitchFamily="18" charset="-120"/>
              </a:rPr>
              <a:t>v</a:t>
            </a:r>
            <a:r>
              <a:rPr lang="en-US" altLang="zh-TW" dirty="0" smtClean="0">
                <a:ea typeface="新細明體" pitchFamily="18" charset="-120"/>
              </a:rPr>
              <a:t> or </a:t>
            </a:r>
            <a:r>
              <a:rPr lang="en-US" altLang="zh-TW" b="1" i="1" dirty="0" smtClean="0">
                <a:ea typeface="新細明體" pitchFamily="18" charset="-120"/>
              </a:rPr>
              <a:t>r</a:t>
            </a:r>
            <a:r>
              <a:rPr lang="en-US" altLang="zh-TW" dirty="0" smtClean="0">
                <a:ea typeface="新細明體" pitchFamily="18" charset="-120"/>
              </a:rPr>
              <a:t> was red, ok;</a:t>
            </a:r>
          </a:p>
          <a:p>
            <a:pPr lvl="1">
              <a:lnSpc>
                <a:spcPct val="90000"/>
              </a:lnSpc>
            </a:pPr>
            <a:r>
              <a:rPr lang="en-US" altLang="zh-TW" dirty="0" smtClean="0">
                <a:ea typeface="新細明體" pitchFamily="18" charset="-120"/>
              </a:rPr>
              <a:t>Else (</a:t>
            </a:r>
            <a:r>
              <a:rPr lang="en-US" altLang="zh-TW" b="1" i="1" dirty="0" smtClean="0">
                <a:ea typeface="新細明體" pitchFamily="18" charset="-120"/>
              </a:rPr>
              <a:t>v</a:t>
            </a:r>
            <a:r>
              <a:rPr lang="en-US" altLang="zh-TW" dirty="0" smtClean="0">
                <a:ea typeface="新細明體" pitchFamily="18" charset="-120"/>
              </a:rPr>
              <a:t> and </a:t>
            </a:r>
            <a:r>
              <a:rPr lang="en-US" altLang="zh-TW" b="1" i="1" dirty="0" smtClean="0">
                <a:ea typeface="新細明體" pitchFamily="18" charset="-120"/>
              </a:rPr>
              <a:t>r</a:t>
            </a:r>
            <a:r>
              <a:rPr lang="en-US" altLang="zh-TW" dirty="0" smtClean="0">
                <a:ea typeface="新細明體" pitchFamily="18" charset="-120"/>
              </a:rPr>
              <a:t> were both black)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TW" dirty="0" smtClean="0">
                <a:ea typeface="新細明體" pitchFamily="18" charset="-120"/>
              </a:rPr>
              <a:t>	</a:t>
            </a:r>
            <a:r>
              <a:rPr lang="en-US" altLang="zh-TW" b="1" i="1" dirty="0" smtClean="0">
                <a:ea typeface="新細明體" pitchFamily="18" charset="-120"/>
              </a:rPr>
              <a:t>r</a:t>
            </a:r>
            <a:r>
              <a:rPr lang="en-US" altLang="zh-TW" dirty="0" smtClean="0">
                <a:ea typeface="新細明體" pitchFamily="18" charset="-120"/>
              </a:rPr>
              <a:t> is </a:t>
            </a:r>
            <a:r>
              <a:rPr lang="en-US" altLang="zh-TW" b="1" i="1" dirty="0" smtClean="0">
                <a:ea typeface="新細明體" pitchFamily="18" charset="-120"/>
              </a:rPr>
              <a:t>double black</a:t>
            </a:r>
            <a:endParaRPr lang="en-US" altLang="zh-TW" dirty="0" smtClean="0">
              <a:ea typeface="新細明體" pitchFamily="18" charset="-120"/>
            </a:endParaRPr>
          </a:p>
          <a:p>
            <a:pPr>
              <a:lnSpc>
                <a:spcPct val="90000"/>
              </a:lnSpc>
            </a:pPr>
            <a:r>
              <a:rPr lang="en-US" altLang="zh-TW" b="1" i="1" dirty="0" smtClean="0">
                <a:ea typeface="新細明體" pitchFamily="18" charset="-120"/>
              </a:rPr>
              <a:t>O</a:t>
            </a:r>
            <a:r>
              <a:rPr lang="en-US" altLang="zh-TW" dirty="0" smtClean="0">
                <a:ea typeface="新細明體" pitchFamily="18" charset="-120"/>
              </a:rPr>
              <a:t>(log </a:t>
            </a:r>
            <a:r>
              <a:rPr lang="en-US" altLang="zh-TW" b="1" i="1" dirty="0" smtClean="0">
                <a:ea typeface="新細明體" pitchFamily="18" charset="-120"/>
              </a:rPr>
              <a:t>n</a:t>
            </a:r>
            <a:r>
              <a:rPr lang="en-US" altLang="zh-TW" dirty="0" smtClean="0">
                <a:ea typeface="新細明體" pitchFamily="18" charset="-120"/>
              </a:rPr>
              <a:t>) time</a:t>
            </a:r>
          </a:p>
        </p:txBody>
      </p:sp>
      <p:sp>
        <p:nvSpPr>
          <p:cNvPr id="71682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1ECB630-CBF6-45E1-BCF4-F04ED094CB74}" type="slidenum">
              <a:rPr lang="en-US" altLang="zh-TW" smtClean="0">
                <a:latin typeface="Arial" charset="0"/>
              </a:rPr>
              <a:pPr/>
              <a:t>57</a:t>
            </a:fld>
            <a:endParaRPr lang="en-US" altLang="zh-TW" smtClean="0">
              <a:latin typeface="Arial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7708900" y="3276765"/>
            <a:ext cx="1752600" cy="2743200"/>
            <a:chOff x="3888" y="2400"/>
            <a:chExt cx="1104" cy="1728"/>
          </a:xfrm>
        </p:grpSpPr>
        <p:sp>
          <p:nvSpPr>
            <p:cNvPr id="71693" name="Line 5"/>
            <p:cNvSpPr>
              <a:spLocks noChangeShapeType="1"/>
            </p:cNvSpPr>
            <p:nvPr/>
          </p:nvSpPr>
          <p:spPr bwMode="auto">
            <a:xfrm>
              <a:off x="4656" y="3216"/>
              <a:ext cx="336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694" name="Freeform 6"/>
            <p:cNvSpPr>
              <a:spLocks/>
            </p:cNvSpPr>
            <p:nvPr/>
          </p:nvSpPr>
          <p:spPr bwMode="auto">
            <a:xfrm>
              <a:off x="4320" y="2400"/>
              <a:ext cx="192" cy="384"/>
            </a:xfrm>
            <a:custGeom>
              <a:avLst/>
              <a:gdLst>
                <a:gd name="T0" fmla="*/ 17 w 288"/>
                <a:gd name="T1" fmla="*/ 0 h 576"/>
                <a:gd name="T2" fmla="*/ 9 w 288"/>
                <a:gd name="T3" fmla="*/ 11 h 576"/>
                <a:gd name="T4" fmla="*/ 11 w 288"/>
                <a:gd name="T5" fmla="*/ 19 h 576"/>
                <a:gd name="T6" fmla="*/ 0 w 288"/>
                <a:gd name="T7" fmla="*/ 34 h 5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8"/>
                <a:gd name="T13" fmla="*/ 0 h 576"/>
                <a:gd name="T14" fmla="*/ 288 w 288"/>
                <a:gd name="T15" fmla="*/ 576 h 5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8" h="576">
                  <a:moveTo>
                    <a:pt x="288" y="0"/>
                  </a:moveTo>
                  <a:cubicBezTo>
                    <a:pt x="224" y="68"/>
                    <a:pt x="160" y="136"/>
                    <a:pt x="144" y="192"/>
                  </a:cubicBezTo>
                  <a:cubicBezTo>
                    <a:pt x="128" y="248"/>
                    <a:pt x="216" y="272"/>
                    <a:pt x="192" y="336"/>
                  </a:cubicBezTo>
                  <a:cubicBezTo>
                    <a:pt x="168" y="400"/>
                    <a:pt x="84" y="488"/>
                    <a:pt x="0" y="576"/>
                  </a:cubicBezTo>
                </a:path>
              </a:pathLst>
            </a:cu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695" name="Line 7"/>
            <p:cNvSpPr>
              <a:spLocks noChangeShapeType="1"/>
            </p:cNvSpPr>
            <p:nvPr/>
          </p:nvSpPr>
          <p:spPr bwMode="auto">
            <a:xfrm flipH="1">
              <a:off x="4080" y="2784"/>
              <a:ext cx="24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696" name="Line 8"/>
            <p:cNvSpPr>
              <a:spLocks noChangeShapeType="1"/>
            </p:cNvSpPr>
            <p:nvPr/>
          </p:nvSpPr>
          <p:spPr bwMode="auto">
            <a:xfrm>
              <a:off x="4512" y="3504"/>
              <a:ext cx="288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697" name="Freeform 9"/>
            <p:cNvSpPr>
              <a:spLocks/>
            </p:cNvSpPr>
            <p:nvPr/>
          </p:nvSpPr>
          <p:spPr bwMode="auto">
            <a:xfrm>
              <a:off x="4320" y="2784"/>
              <a:ext cx="440" cy="432"/>
            </a:xfrm>
            <a:custGeom>
              <a:avLst/>
              <a:gdLst>
                <a:gd name="T0" fmla="*/ 0 w 440"/>
                <a:gd name="T1" fmla="*/ 0 h 432"/>
                <a:gd name="T2" fmla="*/ 384 w 440"/>
                <a:gd name="T3" fmla="*/ 144 h 432"/>
                <a:gd name="T4" fmla="*/ 336 w 440"/>
                <a:gd name="T5" fmla="*/ 432 h 432"/>
                <a:gd name="T6" fmla="*/ 0 60000 65536"/>
                <a:gd name="T7" fmla="*/ 0 60000 65536"/>
                <a:gd name="T8" fmla="*/ 0 60000 65536"/>
                <a:gd name="T9" fmla="*/ 0 w 440"/>
                <a:gd name="T10" fmla="*/ 0 h 432"/>
                <a:gd name="T11" fmla="*/ 440 w 440"/>
                <a:gd name="T12" fmla="*/ 432 h 43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40" h="432">
                  <a:moveTo>
                    <a:pt x="0" y="0"/>
                  </a:moveTo>
                  <a:cubicBezTo>
                    <a:pt x="164" y="36"/>
                    <a:pt x="328" y="72"/>
                    <a:pt x="384" y="144"/>
                  </a:cubicBezTo>
                  <a:cubicBezTo>
                    <a:pt x="440" y="216"/>
                    <a:pt x="388" y="324"/>
                    <a:pt x="336" y="432"/>
                  </a:cubicBezTo>
                </a:path>
              </a:pathLst>
            </a:cu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698" name="Line 10"/>
            <p:cNvSpPr>
              <a:spLocks noChangeShapeType="1"/>
            </p:cNvSpPr>
            <p:nvPr/>
          </p:nvSpPr>
          <p:spPr bwMode="auto">
            <a:xfrm flipH="1">
              <a:off x="4512" y="3216"/>
              <a:ext cx="144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699" name="Rectangle 11"/>
            <p:cNvSpPr>
              <a:spLocks noChangeArrowheads="1"/>
            </p:cNvSpPr>
            <p:nvPr/>
          </p:nvSpPr>
          <p:spPr bwMode="auto">
            <a:xfrm>
              <a:off x="4176" y="3744"/>
              <a:ext cx="144" cy="14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2400" i="1"/>
                <a:t>w</a:t>
              </a:r>
            </a:p>
          </p:txBody>
        </p:sp>
        <p:sp>
          <p:nvSpPr>
            <p:cNvPr id="71700" name="Line 12"/>
            <p:cNvSpPr>
              <a:spLocks noChangeShapeType="1"/>
            </p:cNvSpPr>
            <p:nvPr/>
          </p:nvSpPr>
          <p:spPr bwMode="auto">
            <a:xfrm flipH="1">
              <a:off x="4272" y="3504"/>
              <a:ext cx="24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701" name="AutoShape 13"/>
            <p:cNvSpPr>
              <a:spLocks noChangeArrowheads="1"/>
            </p:cNvSpPr>
            <p:nvPr/>
          </p:nvSpPr>
          <p:spPr bwMode="auto">
            <a:xfrm>
              <a:off x="4656" y="3840"/>
              <a:ext cx="288" cy="288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1702" name="Oval 14"/>
            <p:cNvSpPr>
              <a:spLocks noChangeArrowheads="1"/>
            </p:cNvSpPr>
            <p:nvPr/>
          </p:nvSpPr>
          <p:spPr bwMode="auto">
            <a:xfrm>
              <a:off x="4224" y="2688"/>
              <a:ext cx="192" cy="192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2400" i="1"/>
                <a:t>u</a:t>
              </a:r>
            </a:p>
          </p:txBody>
        </p:sp>
        <p:sp>
          <p:nvSpPr>
            <p:cNvPr id="71703" name="AutoShape 15"/>
            <p:cNvSpPr>
              <a:spLocks noChangeArrowheads="1"/>
            </p:cNvSpPr>
            <p:nvPr/>
          </p:nvSpPr>
          <p:spPr bwMode="auto">
            <a:xfrm rot="1387744">
              <a:off x="3888" y="2784"/>
              <a:ext cx="288" cy="432"/>
            </a:xfrm>
            <a:prstGeom prst="triangle">
              <a:avLst>
                <a:gd name="adj" fmla="val 93750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1704" name="Oval 16"/>
            <p:cNvSpPr>
              <a:spLocks noChangeArrowheads="1"/>
            </p:cNvSpPr>
            <p:nvPr/>
          </p:nvSpPr>
          <p:spPr bwMode="auto">
            <a:xfrm>
              <a:off x="4560" y="3120"/>
              <a:ext cx="192" cy="192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2400" i="1"/>
                <a:t>x</a:t>
              </a:r>
            </a:p>
          </p:txBody>
        </p:sp>
        <p:sp>
          <p:nvSpPr>
            <p:cNvPr id="71705" name="Oval 17"/>
            <p:cNvSpPr>
              <a:spLocks noChangeArrowheads="1"/>
            </p:cNvSpPr>
            <p:nvPr/>
          </p:nvSpPr>
          <p:spPr bwMode="auto">
            <a:xfrm>
              <a:off x="4416" y="3408"/>
              <a:ext cx="192" cy="192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2400" i="1"/>
                <a:t>v</a:t>
              </a:r>
            </a:p>
          </p:txBody>
        </p:sp>
        <p:sp>
          <p:nvSpPr>
            <p:cNvPr id="71706" name="Oval 18"/>
            <p:cNvSpPr>
              <a:spLocks noChangeArrowheads="1"/>
            </p:cNvSpPr>
            <p:nvPr/>
          </p:nvSpPr>
          <p:spPr bwMode="auto">
            <a:xfrm>
              <a:off x="4704" y="3696"/>
              <a:ext cx="192" cy="192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2400" i="1"/>
                <a:t>r</a:t>
              </a:r>
            </a:p>
          </p:txBody>
        </p:sp>
      </p:grpSp>
      <p:sp>
        <p:nvSpPr>
          <p:cNvPr id="2312211" name="Oval 19"/>
          <p:cNvSpPr>
            <a:spLocks noChangeArrowheads="1"/>
          </p:cNvSpPr>
          <p:nvPr/>
        </p:nvSpPr>
        <p:spPr bwMode="auto">
          <a:xfrm rot="1830201">
            <a:off x="8166100" y="4648365"/>
            <a:ext cx="679450" cy="1219200"/>
          </a:xfrm>
          <a:prstGeom prst="ellipse">
            <a:avLst/>
          </a:prstGeom>
          <a:solidFill>
            <a:schemeClr val="accent2">
              <a:alpha val="30196"/>
            </a:schemeClr>
          </a:solidFill>
          <a:ln w="28575">
            <a:solidFill>
              <a:schemeClr val="accent2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312212" name="Line 20"/>
          <p:cNvSpPr>
            <a:spLocks noChangeShapeType="1"/>
          </p:cNvSpPr>
          <p:nvPr/>
        </p:nvSpPr>
        <p:spPr bwMode="auto">
          <a:xfrm>
            <a:off x="9004300" y="4724565"/>
            <a:ext cx="152400" cy="60960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12213" name="Oval 21"/>
          <p:cNvSpPr>
            <a:spLocks noChangeArrowheads="1"/>
          </p:cNvSpPr>
          <p:nvPr/>
        </p:nvSpPr>
        <p:spPr bwMode="auto">
          <a:xfrm>
            <a:off x="9004300" y="5334165"/>
            <a:ext cx="304800" cy="304800"/>
          </a:xfrm>
          <a:prstGeom prst="ellips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TW" altLang="zh-TW" sz="2400" i="1"/>
          </a:p>
        </p:txBody>
      </p:sp>
      <p:sp>
        <p:nvSpPr>
          <p:cNvPr id="2312214" name="Oval 22"/>
          <p:cNvSpPr>
            <a:spLocks noChangeArrowheads="1"/>
          </p:cNvSpPr>
          <p:nvPr/>
        </p:nvSpPr>
        <p:spPr bwMode="auto">
          <a:xfrm>
            <a:off x="8242300" y="3733965"/>
            <a:ext cx="304800" cy="304800"/>
          </a:xfrm>
          <a:prstGeom prst="ellips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TW" altLang="zh-TW" sz="2400" i="1"/>
          </a:p>
        </p:txBody>
      </p:sp>
      <p:sp>
        <p:nvSpPr>
          <p:cNvPr id="2312215" name="Line 23"/>
          <p:cNvSpPr>
            <a:spLocks noChangeShapeType="1"/>
          </p:cNvSpPr>
          <p:nvPr/>
        </p:nvSpPr>
        <p:spPr bwMode="auto">
          <a:xfrm>
            <a:off x="8470900" y="4038765"/>
            <a:ext cx="228600" cy="838200"/>
          </a:xfrm>
          <a:prstGeom prst="line">
            <a:avLst/>
          </a:prstGeom>
          <a:noFill/>
          <a:ln w="57150">
            <a:solidFill>
              <a:schemeClr val="accent2"/>
            </a:solidFill>
            <a:prstDash val="sysDot"/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312216" name="Oval 24"/>
          <p:cNvSpPr>
            <a:spLocks noChangeArrowheads="1"/>
          </p:cNvSpPr>
          <p:nvPr/>
        </p:nvSpPr>
        <p:spPr bwMode="auto">
          <a:xfrm>
            <a:off x="8547100" y="4876965"/>
            <a:ext cx="304800" cy="304800"/>
          </a:xfrm>
          <a:prstGeom prst="ellips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TW" altLang="zh-TW" sz="2400" i="1"/>
          </a:p>
        </p:txBody>
      </p:sp>
    </p:spTree>
    <p:extLst>
      <p:ext uri="{BB962C8B-B14F-4D97-AF65-F5344CB8AC3E}">
        <p14:creationId xmlns:p14="http://schemas.microsoft.com/office/powerpoint/2010/main" val="170329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2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312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2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312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2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312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6" dur="500"/>
                                        <p:tgtEl>
                                          <p:spTgt spid="23122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12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9" dur="500"/>
                                        <p:tgtEl>
                                          <p:spTgt spid="23122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12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2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2312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2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2312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2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2312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12211" grpId="0" animBg="1"/>
      <p:bldP spid="2312212" grpId="0" animBg="1"/>
      <p:bldP spid="2312213" grpId="0" animBg="1"/>
      <p:bldP spid="2312214" grpId="0" animBg="1"/>
      <p:bldP spid="2312214" grpId="1" animBg="1"/>
      <p:bldP spid="2312215" grpId="0" animBg="1"/>
      <p:bldP spid="2312215" grpId="1" animBg="1"/>
      <p:bldP spid="2312216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投影片編號版面配置區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39B2806-2938-47A7-978F-BA24FFBC0213}" type="slidenum">
              <a:rPr lang="en-US" altLang="zh-TW" smtClean="0">
                <a:latin typeface="Arial" charset="0"/>
              </a:rPr>
              <a:pPr/>
              <a:t>58</a:t>
            </a:fld>
            <a:endParaRPr lang="en-US" altLang="zh-TW" smtClean="0">
              <a:latin typeface="Arial" charset="0"/>
            </a:endParaRPr>
          </a:p>
        </p:txBody>
      </p:sp>
      <p:sp>
        <p:nvSpPr>
          <p:cNvPr id="727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Cases Having no Impact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226733" y="1900237"/>
            <a:ext cx="1676400" cy="2743200"/>
            <a:chOff x="576" y="1344"/>
            <a:chExt cx="1056" cy="1728"/>
          </a:xfrm>
        </p:grpSpPr>
        <p:sp>
          <p:nvSpPr>
            <p:cNvPr id="72753" name="Line 4"/>
            <p:cNvSpPr>
              <a:spLocks noChangeShapeType="1"/>
            </p:cNvSpPr>
            <p:nvPr/>
          </p:nvSpPr>
          <p:spPr bwMode="auto">
            <a:xfrm>
              <a:off x="1344" y="2160"/>
              <a:ext cx="288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72754" name="Group 5"/>
            <p:cNvGrpSpPr>
              <a:grpSpLocks/>
            </p:cNvGrpSpPr>
            <p:nvPr/>
          </p:nvGrpSpPr>
          <p:grpSpPr bwMode="auto">
            <a:xfrm>
              <a:off x="576" y="1344"/>
              <a:ext cx="1056" cy="1728"/>
              <a:chOff x="576" y="1344"/>
              <a:chExt cx="1056" cy="1728"/>
            </a:xfrm>
          </p:grpSpPr>
          <p:grpSp>
            <p:nvGrpSpPr>
              <p:cNvPr id="72755" name="Group 6"/>
              <p:cNvGrpSpPr>
                <a:grpSpLocks/>
              </p:cNvGrpSpPr>
              <p:nvPr/>
            </p:nvGrpSpPr>
            <p:grpSpPr bwMode="auto">
              <a:xfrm>
                <a:off x="576" y="1344"/>
                <a:ext cx="1056" cy="1728"/>
                <a:chOff x="3888" y="2400"/>
                <a:chExt cx="1056" cy="1728"/>
              </a:xfrm>
            </p:grpSpPr>
            <p:sp>
              <p:nvSpPr>
                <p:cNvPr id="72757" name="Freeform 7"/>
                <p:cNvSpPr>
                  <a:spLocks/>
                </p:cNvSpPr>
                <p:nvPr/>
              </p:nvSpPr>
              <p:spPr bwMode="auto">
                <a:xfrm>
                  <a:off x="4320" y="2400"/>
                  <a:ext cx="192" cy="384"/>
                </a:xfrm>
                <a:custGeom>
                  <a:avLst/>
                  <a:gdLst>
                    <a:gd name="T0" fmla="*/ 17 w 288"/>
                    <a:gd name="T1" fmla="*/ 0 h 576"/>
                    <a:gd name="T2" fmla="*/ 9 w 288"/>
                    <a:gd name="T3" fmla="*/ 11 h 576"/>
                    <a:gd name="T4" fmla="*/ 11 w 288"/>
                    <a:gd name="T5" fmla="*/ 19 h 576"/>
                    <a:gd name="T6" fmla="*/ 0 w 288"/>
                    <a:gd name="T7" fmla="*/ 34 h 576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8"/>
                    <a:gd name="T13" fmla="*/ 0 h 576"/>
                    <a:gd name="T14" fmla="*/ 288 w 288"/>
                    <a:gd name="T15" fmla="*/ 576 h 57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8" h="576">
                      <a:moveTo>
                        <a:pt x="288" y="0"/>
                      </a:moveTo>
                      <a:cubicBezTo>
                        <a:pt x="224" y="68"/>
                        <a:pt x="160" y="136"/>
                        <a:pt x="144" y="192"/>
                      </a:cubicBezTo>
                      <a:cubicBezTo>
                        <a:pt x="128" y="248"/>
                        <a:pt x="216" y="272"/>
                        <a:pt x="192" y="336"/>
                      </a:cubicBezTo>
                      <a:cubicBezTo>
                        <a:pt x="168" y="400"/>
                        <a:pt x="84" y="488"/>
                        <a:pt x="0" y="576"/>
                      </a:cubicBezTo>
                    </a:path>
                  </a:pathLst>
                </a:custGeom>
                <a:solidFill>
                  <a:schemeClr val="bg1"/>
                </a:solidFill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2758" name="Line 8"/>
                <p:cNvSpPr>
                  <a:spLocks noChangeShapeType="1"/>
                </p:cNvSpPr>
                <p:nvPr/>
              </p:nvSpPr>
              <p:spPr bwMode="auto">
                <a:xfrm flipH="1">
                  <a:off x="4080" y="2784"/>
                  <a:ext cx="240" cy="19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2759" name="Line 9"/>
                <p:cNvSpPr>
                  <a:spLocks noChangeShapeType="1"/>
                </p:cNvSpPr>
                <p:nvPr/>
              </p:nvSpPr>
              <p:spPr bwMode="auto">
                <a:xfrm>
                  <a:off x="4512" y="3504"/>
                  <a:ext cx="288" cy="28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2760" name="Freeform 10"/>
                <p:cNvSpPr>
                  <a:spLocks/>
                </p:cNvSpPr>
                <p:nvPr/>
              </p:nvSpPr>
              <p:spPr bwMode="auto">
                <a:xfrm>
                  <a:off x="4320" y="2784"/>
                  <a:ext cx="440" cy="432"/>
                </a:xfrm>
                <a:custGeom>
                  <a:avLst/>
                  <a:gdLst>
                    <a:gd name="T0" fmla="*/ 0 w 440"/>
                    <a:gd name="T1" fmla="*/ 0 h 432"/>
                    <a:gd name="T2" fmla="*/ 384 w 440"/>
                    <a:gd name="T3" fmla="*/ 144 h 432"/>
                    <a:gd name="T4" fmla="*/ 336 w 440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440"/>
                    <a:gd name="T10" fmla="*/ 0 h 432"/>
                    <a:gd name="T11" fmla="*/ 440 w 440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40" h="432">
                      <a:moveTo>
                        <a:pt x="0" y="0"/>
                      </a:moveTo>
                      <a:cubicBezTo>
                        <a:pt x="164" y="36"/>
                        <a:pt x="328" y="72"/>
                        <a:pt x="384" y="144"/>
                      </a:cubicBezTo>
                      <a:cubicBezTo>
                        <a:pt x="440" y="216"/>
                        <a:pt x="388" y="324"/>
                        <a:pt x="336" y="432"/>
                      </a:cubicBezTo>
                    </a:path>
                  </a:pathLst>
                </a:custGeom>
                <a:solidFill>
                  <a:schemeClr val="bg1"/>
                </a:solidFill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2761" name="Line 11"/>
                <p:cNvSpPr>
                  <a:spLocks noChangeShapeType="1"/>
                </p:cNvSpPr>
                <p:nvPr/>
              </p:nvSpPr>
              <p:spPr bwMode="auto">
                <a:xfrm flipH="1">
                  <a:off x="4512" y="3216"/>
                  <a:ext cx="144" cy="28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2762" name="Rectangle 12"/>
                <p:cNvSpPr>
                  <a:spLocks noChangeArrowheads="1"/>
                </p:cNvSpPr>
                <p:nvPr/>
              </p:nvSpPr>
              <p:spPr bwMode="auto">
                <a:xfrm>
                  <a:off x="4176" y="3744"/>
                  <a:ext cx="144" cy="144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altLang="zh-TW" sz="2400" i="1"/>
                    <a:t>w</a:t>
                  </a:r>
                </a:p>
              </p:txBody>
            </p:sp>
            <p:sp>
              <p:nvSpPr>
                <p:cNvPr id="72763" name="Line 13"/>
                <p:cNvSpPr>
                  <a:spLocks noChangeShapeType="1"/>
                </p:cNvSpPr>
                <p:nvPr/>
              </p:nvSpPr>
              <p:spPr bwMode="auto">
                <a:xfrm flipH="1">
                  <a:off x="4272" y="3504"/>
                  <a:ext cx="240" cy="24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2764" name="AutoShape 14"/>
                <p:cNvSpPr>
                  <a:spLocks noChangeArrowheads="1"/>
                </p:cNvSpPr>
                <p:nvPr/>
              </p:nvSpPr>
              <p:spPr bwMode="auto">
                <a:xfrm>
                  <a:off x="4656" y="3840"/>
                  <a:ext cx="288" cy="288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72765" name="Oval 15"/>
                <p:cNvSpPr>
                  <a:spLocks noChangeArrowheads="1"/>
                </p:cNvSpPr>
                <p:nvPr/>
              </p:nvSpPr>
              <p:spPr bwMode="auto">
                <a:xfrm>
                  <a:off x="4224" y="2688"/>
                  <a:ext cx="192" cy="192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altLang="zh-TW" sz="2400" i="1"/>
                    <a:t>u</a:t>
                  </a:r>
                </a:p>
              </p:txBody>
            </p:sp>
            <p:sp>
              <p:nvSpPr>
                <p:cNvPr id="72766" name="AutoShape 16"/>
                <p:cNvSpPr>
                  <a:spLocks noChangeArrowheads="1"/>
                </p:cNvSpPr>
                <p:nvPr/>
              </p:nvSpPr>
              <p:spPr bwMode="auto">
                <a:xfrm rot="1387744">
                  <a:off x="3888" y="2784"/>
                  <a:ext cx="288" cy="432"/>
                </a:xfrm>
                <a:prstGeom prst="triangle">
                  <a:avLst>
                    <a:gd name="adj" fmla="val 93750"/>
                  </a:avLst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72767" name="Oval 17"/>
                <p:cNvSpPr>
                  <a:spLocks noChangeArrowheads="1"/>
                </p:cNvSpPr>
                <p:nvPr/>
              </p:nvSpPr>
              <p:spPr bwMode="auto">
                <a:xfrm>
                  <a:off x="4560" y="3120"/>
                  <a:ext cx="192" cy="192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altLang="zh-TW" sz="2400" i="1"/>
                    <a:t>x</a:t>
                  </a:r>
                </a:p>
              </p:txBody>
            </p:sp>
            <p:sp>
              <p:nvSpPr>
                <p:cNvPr id="72768" name="Oval 18"/>
                <p:cNvSpPr>
                  <a:spLocks noChangeArrowheads="1"/>
                </p:cNvSpPr>
                <p:nvPr/>
              </p:nvSpPr>
              <p:spPr bwMode="auto">
                <a:xfrm>
                  <a:off x="4416" y="3408"/>
                  <a:ext cx="192" cy="192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altLang="zh-TW" sz="2400" i="1"/>
                    <a:t>v</a:t>
                  </a:r>
                </a:p>
              </p:txBody>
            </p:sp>
            <p:sp>
              <p:nvSpPr>
                <p:cNvPr id="72769" name="Oval 19"/>
                <p:cNvSpPr>
                  <a:spLocks noChangeArrowheads="1"/>
                </p:cNvSpPr>
                <p:nvPr/>
              </p:nvSpPr>
              <p:spPr bwMode="auto">
                <a:xfrm>
                  <a:off x="4704" y="3696"/>
                  <a:ext cx="192" cy="192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altLang="zh-TW" sz="2400" i="1">
                      <a:solidFill>
                        <a:schemeClr val="bg1"/>
                      </a:solidFill>
                    </a:rPr>
                    <a:t>r</a:t>
                  </a:r>
                </a:p>
              </p:txBody>
            </p:sp>
          </p:grpSp>
          <p:sp>
            <p:nvSpPr>
              <p:cNvPr id="72756" name="Oval 20"/>
              <p:cNvSpPr>
                <a:spLocks noChangeArrowheads="1"/>
              </p:cNvSpPr>
              <p:nvPr/>
            </p:nvSpPr>
            <p:spPr bwMode="auto">
              <a:xfrm>
                <a:off x="1104" y="2352"/>
                <a:ext cx="192" cy="192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zh-TW" altLang="zh-TW" sz="2400" i="1"/>
              </a:p>
            </p:txBody>
          </p:sp>
        </p:grpSp>
      </p:grpSp>
      <p:grpSp>
        <p:nvGrpSpPr>
          <p:cNvPr id="5" name="Group 21"/>
          <p:cNvGrpSpPr>
            <a:grpSpLocks/>
          </p:cNvGrpSpPr>
          <p:nvPr/>
        </p:nvGrpSpPr>
        <p:grpSpPr bwMode="auto">
          <a:xfrm>
            <a:off x="4969933" y="1900237"/>
            <a:ext cx="1676400" cy="2743200"/>
            <a:chOff x="2304" y="1344"/>
            <a:chExt cx="1056" cy="1728"/>
          </a:xfrm>
        </p:grpSpPr>
        <p:sp>
          <p:nvSpPr>
            <p:cNvPr id="72738" name="Line 22"/>
            <p:cNvSpPr>
              <a:spLocks noChangeShapeType="1"/>
            </p:cNvSpPr>
            <p:nvPr/>
          </p:nvSpPr>
          <p:spPr bwMode="auto">
            <a:xfrm>
              <a:off x="3072" y="2160"/>
              <a:ext cx="288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72739" name="Group 23"/>
            <p:cNvGrpSpPr>
              <a:grpSpLocks/>
            </p:cNvGrpSpPr>
            <p:nvPr/>
          </p:nvGrpSpPr>
          <p:grpSpPr bwMode="auto">
            <a:xfrm>
              <a:off x="2304" y="1344"/>
              <a:ext cx="1056" cy="1728"/>
              <a:chOff x="2304" y="1344"/>
              <a:chExt cx="1056" cy="1728"/>
            </a:xfrm>
          </p:grpSpPr>
          <p:sp>
            <p:nvSpPr>
              <p:cNvPr id="72740" name="Freeform 24"/>
              <p:cNvSpPr>
                <a:spLocks/>
              </p:cNvSpPr>
              <p:nvPr/>
            </p:nvSpPr>
            <p:spPr bwMode="auto">
              <a:xfrm>
                <a:off x="2736" y="1344"/>
                <a:ext cx="192" cy="384"/>
              </a:xfrm>
              <a:custGeom>
                <a:avLst/>
                <a:gdLst>
                  <a:gd name="T0" fmla="*/ 17 w 288"/>
                  <a:gd name="T1" fmla="*/ 0 h 576"/>
                  <a:gd name="T2" fmla="*/ 9 w 288"/>
                  <a:gd name="T3" fmla="*/ 11 h 576"/>
                  <a:gd name="T4" fmla="*/ 11 w 288"/>
                  <a:gd name="T5" fmla="*/ 19 h 576"/>
                  <a:gd name="T6" fmla="*/ 0 w 288"/>
                  <a:gd name="T7" fmla="*/ 34 h 57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8"/>
                  <a:gd name="T13" fmla="*/ 0 h 576"/>
                  <a:gd name="T14" fmla="*/ 288 w 288"/>
                  <a:gd name="T15" fmla="*/ 576 h 57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8" h="576">
                    <a:moveTo>
                      <a:pt x="288" y="0"/>
                    </a:moveTo>
                    <a:cubicBezTo>
                      <a:pt x="224" y="68"/>
                      <a:pt x="160" y="136"/>
                      <a:pt x="144" y="192"/>
                    </a:cubicBezTo>
                    <a:cubicBezTo>
                      <a:pt x="128" y="248"/>
                      <a:pt x="216" y="272"/>
                      <a:pt x="192" y="336"/>
                    </a:cubicBezTo>
                    <a:cubicBezTo>
                      <a:pt x="168" y="400"/>
                      <a:pt x="84" y="488"/>
                      <a:pt x="0" y="576"/>
                    </a:cubicBezTo>
                  </a:path>
                </a:pathLst>
              </a:cu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741" name="Line 25"/>
              <p:cNvSpPr>
                <a:spLocks noChangeShapeType="1"/>
              </p:cNvSpPr>
              <p:nvPr/>
            </p:nvSpPr>
            <p:spPr bwMode="auto">
              <a:xfrm flipH="1">
                <a:off x="2496" y="1728"/>
                <a:ext cx="240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742" name="Line 26"/>
              <p:cNvSpPr>
                <a:spLocks noChangeShapeType="1"/>
              </p:cNvSpPr>
              <p:nvPr/>
            </p:nvSpPr>
            <p:spPr bwMode="auto">
              <a:xfrm>
                <a:off x="2928" y="2448"/>
                <a:ext cx="288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743" name="Freeform 27"/>
              <p:cNvSpPr>
                <a:spLocks/>
              </p:cNvSpPr>
              <p:nvPr/>
            </p:nvSpPr>
            <p:spPr bwMode="auto">
              <a:xfrm>
                <a:off x="2736" y="1728"/>
                <a:ext cx="440" cy="432"/>
              </a:xfrm>
              <a:custGeom>
                <a:avLst/>
                <a:gdLst>
                  <a:gd name="T0" fmla="*/ 0 w 440"/>
                  <a:gd name="T1" fmla="*/ 0 h 432"/>
                  <a:gd name="T2" fmla="*/ 384 w 440"/>
                  <a:gd name="T3" fmla="*/ 144 h 432"/>
                  <a:gd name="T4" fmla="*/ 336 w 440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440"/>
                  <a:gd name="T10" fmla="*/ 0 h 432"/>
                  <a:gd name="T11" fmla="*/ 440 w 440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40" h="432">
                    <a:moveTo>
                      <a:pt x="0" y="0"/>
                    </a:moveTo>
                    <a:cubicBezTo>
                      <a:pt x="164" y="36"/>
                      <a:pt x="328" y="72"/>
                      <a:pt x="384" y="144"/>
                    </a:cubicBezTo>
                    <a:cubicBezTo>
                      <a:pt x="440" y="216"/>
                      <a:pt x="388" y="324"/>
                      <a:pt x="336" y="432"/>
                    </a:cubicBezTo>
                  </a:path>
                </a:pathLst>
              </a:cu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744" name="Line 28"/>
              <p:cNvSpPr>
                <a:spLocks noChangeShapeType="1"/>
              </p:cNvSpPr>
              <p:nvPr/>
            </p:nvSpPr>
            <p:spPr bwMode="auto">
              <a:xfrm flipH="1">
                <a:off x="2928" y="2160"/>
                <a:ext cx="144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745" name="Rectangle 29"/>
              <p:cNvSpPr>
                <a:spLocks noChangeArrowheads="1"/>
              </p:cNvSpPr>
              <p:nvPr/>
            </p:nvSpPr>
            <p:spPr bwMode="auto">
              <a:xfrm>
                <a:off x="2592" y="268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TW" sz="2400" i="1"/>
                  <a:t>w</a:t>
                </a:r>
              </a:p>
            </p:txBody>
          </p:sp>
          <p:sp>
            <p:nvSpPr>
              <p:cNvPr id="72746" name="Line 30"/>
              <p:cNvSpPr>
                <a:spLocks noChangeShapeType="1"/>
              </p:cNvSpPr>
              <p:nvPr/>
            </p:nvSpPr>
            <p:spPr bwMode="auto">
              <a:xfrm flipH="1">
                <a:off x="2688" y="2448"/>
                <a:ext cx="240" cy="2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747" name="AutoShape 31"/>
              <p:cNvSpPr>
                <a:spLocks noChangeArrowheads="1"/>
              </p:cNvSpPr>
              <p:nvPr/>
            </p:nvSpPr>
            <p:spPr bwMode="auto">
              <a:xfrm>
                <a:off x="3072" y="2784"/>
                <a:ext cx="288" cy="288"/>
              </a:xfrm>
              <a:prstGeom prst="triangle">
                <a:avLst>
                  <a:gd name="adj" fmla="val 50000"/>
                </a:avLst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72748" name="Oval 32"/>
              <p:cNvSpPr>
                <a:spLocks noChangeArrowheads="1"/>
              </p:cNvSpPr>
              <p:nvPr/>
            </p:nvSpPr>
            <p:spPr bwMode="auto">
              <a:xfrm>
                <a:off x="2640" y="1632"/>
                <a:ext cx="192" cy="192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TW" sz="2400" i="1"/>
                  <a:t>u</a:t>
                </a:r>
              </a:p>
            </p:txBody>
          </p:sp>
          <p:sp>
            <p:nvSpPr>
              <p:cNvPr id="72749" name="AutoShape 33"/>
              <p:cNvSpPr>
                <a:spLocks noChangeArrowheads="1"/>
              </p:cNvSpPr>
              <p:nvPr/>
            </p:nvSpPr>
            <p:spPr bwMode="auto">
              <a:xfrm rot="1387744">
                <a:off x="2304" y="1728"/>
                <a:ext cx="288" cy="432"/>
              </a:xfrm>
              <a:prstGeom prst="triangle">
                <a:avLst>
                  <a:gd name="adj" fmla="val 93750"/>
                </a:avLst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72750" name="Oval 34"/>
              <p:cNvSpPr>
                <a:spLocks noChangeArrowheads="1"/>
              </p:cNvSpPr>
              <p:nvPr/>
            </p:nvSpPr>
            <p:spPr bwMode="auto">
              <a:xfrm>
                <a:off x="2976" y="2064"/>
                <a:ext cx="192" cy="192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TW" sz="2400" i="1"/>
                  <a:t>x</a:t>
                </a:r>
              </a:p>
            </p:txBody>
          </p:sp>
          <p:sp>
            <p:nvSpPr>
              <p:cNvPr id="72751" name="Oval 35"/>
              <p:cNvSpPr>
                <a:spLocks noChangeArrowheads="1"/>
              </p:cNvSpPr>
              <p:nvPr/>
            </p:nvSpPr>
            <p:spPr bwMode="auto">
              <a:xfrm>
                <a:off x="2832" y="2352"/>
                <a:ext cx="192" cy="192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TW" sz="2400" i="1">
                    <a:solidFill>
                      <a:schemeClr val="bg1"/>
                    </a:solidFill>
                  </a:rPr>
                  <a:t>v</a:t>
                </a:r>
              </a:p>
            </p:txBody>
          </p:sp>
          <p:sp>
            <p:nvSpPr>
              <p:cNvPr id="72752" name="Oval 36"/>
              <p:cNvSpPr>
                <a:spLocks noChangeArrowheads="1"/>
              </p:cNvSpPr>
              <p:nvPr/>
            </p:nvSpPr>
            <p:spPr bwMode="auto">
              <a:xfrm>
                <a:off x="3120" y="2640"/>
                <a:ext cx="192" cy="192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TW" sz="2400" i="1"/>
                  <a:t>r</a:t>
                </a:r>
              </a:p>
            </p:txBody>
          </p:sp>
        </p:grpSp>
      </p:grpSp>
      <p:grpSp>
        <p:nvGrpSpPr>
          <p:cNvPr id="7" name="Group 37"/>
          <p:cNvGrpSpPr>
            <a:grpSpLocks/>
          </p:cNvGrpSpPr>
          <p:nvPr/>
        </p:nvGrpSpPr>
        <p:grpSpPr bwMode="auto">
          <a:xfrm>
            <a:off x="7179733" y="1824037"/>
            <a:ext cx="2743200" cy="2743200"/>
            <a:chOff x="3696" y="1296"/>
            <a:chExt cx="1728" cy="1728"/>
          </a:xfrm>
        </p:grpSpPr>
        <p:sp>
          <p:nvSpPr>
            <p:cNvPr id="72718" name="Line 38"/>
            <p:cNvSpPr>
              <a:spLocks noChangeShapeType="1"/>
            </p:cNvSpPr>
            <p:nvPr/>
          </p:nvSpPr>
          <p:spPr bwMode="auto">
            <a:xfrm>
              <a:off x="5136" y="2112"/>
              <a:ext cx="288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72719" name="Group 39"/>
            <p:cNvGrpSpPr>
              <a:grpSpLocks/>
            </p:cNvGrpSpPr>
            <p:nvPr/>
          </p:nvGrpSpPr>
          <p:grpSpPr bwMode="auto">
            <a:xfrm>
              <a:off x="4368" y="1296"/>
              <a:ext cx="1056" cy="1728"/>
              <a:chOff x="4032" y="1584"/>
              <a:chExt cx="1056" cy="1728"/>
            </a:xfrm>
          </p:grpSpPr>
          <p:sp>
            <p:nvSpPr>
              <p:cNvPr id="72721" name="Oval 40"/>
              <p:cNvSpPr>
                <a:spLocks noChangeArrowheads="1"/>
              </p:cNvSpPr>
              <p:nvPr/>
            </p:nvSpPr>
            <p:spPr bwMode="auto">
              <a:xfrm>
                <a:off x="4848" y="2880"/>
                <a:ext cx="192" cy="192"/>
              </a:xfrm>
              <a:prstGeom prst="ellips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zh-TW" altLang="zh-TW" sz="2400" i="1"/>
              </a:p>
            </p:txBody>
          </p:sp>
          <p:grpSp>
            <p:nvGrpSpPr>
              <p:cNvPr id="72722" name="Group 41"/>
              <p:cNvGrpSpPr>
                <a:grpSpLocks/>
              </p:cNvGrpSpPr>
              <p:nvPr/>
            </p:nvGrpSpPr>
            <p:grpSpPr bwMode="auto">
              <a:xfrm>
                <a:off x="4032" y="1584"/>
                <a:ext cx="1056" cy="1728"/>
                <a:chOff x="3888" y="2400"/>
                <a:chExt cx="1056" cy="1728"/>
              </a:xfrm>
            </p:grpSpPr>
            <p:sp>
              <p:nvSpPr>
                <p:cNvPr id="72725" name="Freeform 42"/>
                <p:cNvSpPr>
                  <a:spLocks/>
                </p:cNvSpPr>
                <p:nvPr/>
              </p:nvSpPr>
              <p:spPr bwMode="auto">
                <a:xfrm>
                  <a:off x="4320" y="2400"/>
                  <a:ext cx="192" cy="384"/>
                </a:xfrm>
                <a:custGeom>
                  <a:avLst/>
                  <a:gdLst>
                    <a:gd name="T0" fmla="*/ 17 w 288"/>
                    <a:gd name="T1" fmla="*/ 0 h 576"/>
                    <a:gd name="T2" fmla="*/ 9 w 288"/>
                    <a:gd name="T3" fmla="*/ 11 h 576"/>
                    <a:gd name="T4" fmla="*/ 11 w 288"/>
                    <a:gd name="T5" fmla="*/ 19 h 576"/>
                    <a:gd name="T6" fmla="*/ 0 w 288"/>
                    <a:gd name="T7" fmla="*/ 34 h 576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8"/>
                    <a:gd name="T13" fmla="*/ 0 h 576"/>
                    <a:gd name="T14" fmla="*/ 288 w 288"/>
                    <a:gd name="T15" fmla="*/ 576 h 57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8" h="576">
                      <a:moveTo>
                        <a:pt x="288" y="0"/>
                      </a:moveTo>
                      <a:cubicBezTo>
                        <a:pt x="224" y="68"/>
                        <a:pt x="160" y="136"/>
                        <a:pt x="144" y="192"/>
                      </a:cubicBezTo>
                      <a:cubicBezTo>
                        <a:pt x="128" y="248"/>
                        <a:pt x="216" y="272"/>
                        <a:pt x="192" y="336"/>
                      </a:cubicBezTo>
                      <a:cubicBezTo>
                        <a:pt x="168" y="400"/>
                        <a:pt x="84" y="488"/>
                        <a:pt x="0" y="576"/>
                      </a:cubicBezTo>
                    </a:path>
                  </a:pathLst>
                </a:custGeom>
                <a:solidFill>
                  <a:schemeClr val="bg1"/>
                </a:solidFill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2726" name="Line 43"/>
                <p:cNvSpPr>
                  <a:spLocks noChangeShapeType="1"/>
                </p:cNvSpPr>
                <p:nvPr/>
              </p:nvSpPr>
              <p:spPr bwMode="auto">
                <a:xfrm flipH="1">
                  <a:off x="4080" y="2784"/>
                  <a:ext cx="240" cy="19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2727" name="Line 44"/>
                <p:cNvSpPr>
                  <a:spLocks noChangeShapeType="1"/>
                </p:cNvSpPr>
                <p:nvPr/>
              </p:nvSpPr>
              <p:spPr bwMode="auto">
                <a:xfrm>
                  <a:off x="4512" y="3504"/>
                  <a:ext cx="288" cy="28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2728" name="Freeform 45"/>
                <p:cNvSpPr>
                  <a:spLocks/>
                </p:cNvSpPr>
                <p:nvPr/>
              </p:nvSpPr>
              <p:spPr bwMode="auto">
                <a:xfrm>
                  <a:off x="4320" y="2784"/>
                  <a:ext cx="440" cy="432"/>
                </a:xfrm>
                <a:custGeom>
                  <a:avLst/>
                  <a:gdLst>
                    <a:gd name="T0" fmla="*/ 0 w 440"/>
                    <a:gd name="T1" fmla="*/ 0 h 432"/>
                    <a:gd name="T2" fmla="*/ 384 w 440"/>
                    <a:gd name="T3" fmla="*/ 144 h 432"/>
                    <a:gd name="T4" fmla="*/ 336 w 440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440"/>
                    <a:gd name="T10" fmla="*/ 0 h 432"/>
                    <a:gd name="T11" fmla="*/ 440 w 440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40" h="432">
                      <a:moveTo>
                        <a:pt x="0" y="0"/>
                      </a:moveTo>
                      <a:cubicBezTo>
                        <a:pt x="164" y="36"/>
                        <a:pt x="328" y="72"/>
                        <a:pt x="384" y="144"/>
                      </a:cubicBezTo>
                      <a:cubicBezTo>
                        <a:pt x="440" y="216"/>
                        <a:pt x="388" y="324"/>
                        <a:pt x="336" y="432"/>
                      </a:cubicBezTo>
                    </a:path>
                  </a:pathLst>
                </a:custGeom>
                <a:solidFill>
                  <a:schemeClr val="bg1"/>
                </a:solidFill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2729" name="Line 46"/>
                <p:cNvSpPr>
                  <a:spLocks noChangeShapeType="1"/>
                </p:cNvSpPr>
                <p:nvPr/>
              </p:nvSpPr>
              <p:spPr bwMode="auto">
                <a:xfrm flipH="1">
                  <a:off x="4512" y="3216"/>
                  <a:ext cx="144" cy="28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2730" name="Rectangle 47"/>
                <p:cNvSpPr>
                  <a:spLocks noChangeArrowheads="1"/>
                </p:cNvSpPr>
                <p:nvPr/>
              </p:nvSpPr>
              <p:spPr bwMode="auto">
                <a:xfrm>
                  <a:off x="4176" y="3744"/>
                  <a:ext cx="144" cy="144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altLang="zh-TW" sz="2400" i="1"/>
                    <a:t>w</a:t>
                  </a:r>
                </a:p>
              </p:txBody>
            </p:sp>
            <p:sp>
              <p:nvSpPr>
                <p:cNvPr id="72731" name="Line 48"/>
                <p:cNvSpPr>
                  <a:spLocks noChangeShapeType="1"/>
                </p:cNvSpPr>
                <p:nvPr/>
              </p:nvSpPr>
              <p:spPr bwMode="auto">
                <a:xfrm flipH="1">
                  <a:off x="4272" y="3504"/>
                  <a:ext cx="240" cy="24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2732" name="AutoShape 49"/>
                <p:cNvSpPr>
                  <a:spLocks noChangeArrowheads="1"/>
                </p:cNvSpPr>
                <p:nvPr/>
              </p:nvSpPr>
              <p:spPr bwMode="auto">
                <a:xfrm>
                  <a:off x="4656" y="3840"/>
                  <a:ext cx="288" cy="288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72733" name="Oval 50"/>
                <p:cNvSpPr>
                  <a:spLocks noChangeArrowheads="1"/>
                </p:cNvSpPr>
                <p:nvPr/>
              </p:nvSpPr>
              <p:spPr bwMode="auto">
                <a:xfrm>
                  <a:off x="4224" y="2688"/>
                  <a:ext cx="192" cy="192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altLang="zh-TW" sz="2400" i="1"/>
                    <a:t>u</a:t>
                  </a:r>
                </a:p>
              </p:txBody>
            </p:sp>
            <p:sp>
              <p:nvSpPr>
                <p:cNvPr id="72734" name="AutoShape 51"/>
                <p:cNvSpPr>
                  <a:spLocks noChangeArrowheads="1"/>
                </p:cNvSpPr>
                <p:nvPr/>
              </p:nvSpPr>
              <p:spPr bwMode="auto">
                <a:xfrm rot="1387744">
                  <a:off x="3888" y="2784"/>
                  <a:ext cx="288" cy="432"/>
                </a:xfrm>
                <a:prstGeom prst="triangle">
                  <a:avLst>
                    <a:gd name="adj" fmla="val 93750"/>
                  </a:avLst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72735" name="Oval 52"/>
                <p:cNvSpPr>
                  <a:spLocks noChangeArrowheads="1"/>
                </p:cNvSpPr>
                <p:nvPr/>
              </p:nvSpPr>
              <p:spPr bwMode="auto">
                <a:xfrm>
                  <a:off x="4560" y="3120"/>
                  <a:ext cx="192" cy="192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altLang="zh-TW" sz="2400" i="1"/>
                    <a:t>x</a:t>
                  </a:r>
                </a:p>
              </p:txBody>
            </p:sp>
            <p:sp>
              <p:nvSpPr>
                <p:cNvPr id="72736" name="Oval 53"/>
                <p:cNvSpPr>
                  <a:spLocks noChangeArrowheads="1"/>
                </p:cNvSpPr>
                <p:nvPr/>
              </p:nvSpPr>
              <p:spPr bwMode="auto">
                <a:xfrm>
                  <a:off x="4416" y="3408"/>
                  <a:ext cx="192" cy="192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altLang="zh-TW" sz="2400" i="1"/>
                    <a:t>v</a:t>
                  </a:r>
                </a:p>
              </p:txBody>
            </p:sp>
            <p:sp>
              <p:nvSpPr>
                <p:cNvPr id="72737" name="Oval 54"/>
                <p:cNvSpPr>
                  <a:spLocks noChangeArrowheads="1"/>
                </p:cNvSpPr>
                <p:nvPr/>
              </p:nvSpPr>
              <p:spPr bwMode="auto">
                <a:xfrm>
                  <a:off x="4704" y="3696"/>
                  <a:ext cx="192" cy="192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altLang="zh-TW" sz="2400" i="1">
                      <a:solidFill>
                        <a:schemeClr val="bg1"/>
                      </a:solidFill>
                    </a:rPr>
                    <a:t>r</a:t>
                  </a:r>
                </a:p>
              </p:txBody>
            </p:sp>
          </p:grpSp>
          <p:sp>
            <p:nvSpPr>
              <p:cNvPr id="72723" name="Oval 55"/>
              <p:cNvSpPr>
                <a:spLocks noChangeArrowheads="1"/>
              </p:cNvSpPr>
              <p:nvPr/>
            </p:nvSpPr>
            <p:spPr bwMode="auto">
              <a:xfrm rot="1830201">
                <a:off x="4320" y="2448"/>
                <a:ext cx="428" cy="768"/>
              </a:xfrm>
              <a:prstGeom prst="ellipse">
                <a:avLst/>
              </a:prstGeom>
              <a:solidFill>
                <a:schemeClr val="accent2">
                  <a:alpha val="30196"/>
                </a:schemeClr>
              </a:solidFill>
              <a:ln w="28575">
                <a:solidFill>
                  <a:schemeClr val="accent2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72724" name="Line 56"/>
              <p:cNvSpPr>
                <a:spLocks noChangeShapeType="1"/>
              </p:cNvSpPr>
              <p:nvPr/>
            </p:nvSpPr>
            <p:spPr bwMode="auto">
              <a:xfrm>
                <a:off x="4848" y="2496"/>
                <a:ext cx="96" cy="384"/>
              </a:xfrm>
              <a:prstGeom prst="line">
                <a:avLst/>
              </a:prstGeom>
              <a:noFill/>
              <a:ln w="7620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2720" name="AutoShape 57"/>
            <p:cNvSpPr>
              <a:spLocks noChangeArrowheads="1"/>
            </p:cNvSpPr>
            <p:nvPr/>
          </p:nvSpPr>
          <p:spPr bwMode="auto">
            <a:xfrm>
              <a:off x="3696" y="2112"/>
              <a:ext cx="384" cy="144"/>
            </a:xfrm>
            <a:prstGeom prst="rightArrow">
              <a:avLst>
                <a:gd name="adj1" fmla="val 50000"/>
                <a:gd name="adj2" fmla="val 6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2313274" name="Text Box 58"/>
          <p:cNvSpPr txBox="1">
            <a:spLocks noChangeArrowheads="1"/>
          </p:cNvSpPr>
          <p:nvPr/>
        </p:nvSpPr>
        <p:spPr bwMode="auto">
          <a:xfrm>
            <a:off x="4055533" y="2662237"/>
            <a:ext cx="52228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3200"/>
              <a:t>or</a:t>
            </a:r>
          </a:p>
        </p:txBody>
      </p:sp>
      <p:grpSp>
        <p:nvGrpSpPr>
          <p:cNvPr id="10" name="Group 59"/>
          <p:cNvGrpSpPr>
            <a:grpSpLocks/>
          </p:cNvGrpSpPr>
          <p:nvPr/>
        </p:nvGrpSpPr>
        <p:grpSpPr bwMode="auto">
          <a:xfrm>
            <a:off x="3869325" y="4008437"/>
            <a:ext cx="5715000" cy="1879600"/>
            <a:chOff x="1584" y="2736"/>
            <a:chExt cx="3600" cy="1184"/>
          </a:xfrm>
        </p:grpSpPr>
        <p:sp>
          <p:nvSpPr>
            <p:cNvPr id="72714" name="Text Box 60"/>
            <p:cNvSpPr txBox="1">
              <a:spLocks noChangeArrowheads="1"/>
            </p:cNvSpPr>
            <p:nvPr/>
          </p:nvSpPr>
          <p:spPr bwMode="auto">
            <a:xfrm>
              <a:off x="1824" y="3552"/>
              <a:ext cx="3026" cy="368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3200"/>
                <a:t>Black depth is still the same</a:t>
              </a:r>
            </a:p>
          </p:txBody>
        </p:sp>
        <p:sp>
          <p:nvSpPr>
            <p:cNvPr id="72715" name="Line 61"/>
            <p:cNvSpPr>
              <a:spLocks noChangeShapeType="1"/>
            </p:cNvSpPr>
            <p:nvPr/>
          </p:nvSpPr>
          <p:spPr bwMode="auto">
            <a:xfrm>
              <a:off x="1584" y="2784"/>
              <a:ext cx="960" cy="768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716" name="Line 62"/>
            <p:cNvSpPr>
              <a:spLocks noChangeShapeType="1"/>
            </p:cNvSpPr>
            <p:nvPr/>
          </p:nvSpPr>
          <p:spPr bwMode="auto">
            <a:xfrm flipV="1">
              <a:off x="4176" y="2736"/>
              <a:ext cx="1008" cy="816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717" name="Freeform 63"/>
            <p:cNvSpPr>
              <a:spLocks/>
            </p:cNvSpPr>
            <p:nvPr/>
          </p:nvSpPr>
          <p:spPr bwMode="auto">
            <a:xfrm>
              <a:off x="2856" y="2784"/>
              <a:ext cx="408" cy="768"/>
            </a:xfrm>
            <a:custGeom>
              <a:avLst/>
              <a:gdLst>
                <a:gd name="T0" fmla="*/ 408 w 408"/>
                <a:gd name="T1" fmla="*/ 768 h 768"/>
                <a:gd name="T2" fmla="*/ 24 w 408"/>
                <a:gd name="T3" fmla="*/ 432 h 768"/>
                <a:gd name="T4" fmla="*/ 264 w 408"/>
                <a:gd name="T5" fmla="*/ 0 h 768"/>
                <a:gd name="T6" fmla="*/ 0 60000 65536"/>
                <a:gd name="T7" fmla="*/ 0 60000 65536"/>
                <a:gd name="T8" fmla="*/ 0 60000 65536"/>
                <a:gd name="T9" fmla="*/ 0 w 408"/>
                <a:gd name="T10" fmla="*/ 0 h 768"/>
                <a:gd name="T11" fmla="*/ 408 w 408"/>
                <a:gd name="T12" fmla="*/ 768 h 76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08" h="768">
                  <a:moveTo>
                    <a:pt x="408" y="768"/>
                  </a:moveTo>
                  <a:cubicBezTo>
                    <a:pt x="228" y="664"/>
                    <a:pt x="48" y="560"/>
                    <a:pt x="24" y="432"/>
                  </a:cubicBezTo>
                  <a:cubicBezTo>
                    <a:pt x="0" y="304"/>
                    <a:pt x="132" y="152"/>
                    <a:pt x="264" y="0"/>
                  </a:cubicBezTo>
                </a:path>
              </a:pathLst>
            </a:cu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88461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3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2313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13274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投影片編號版面配置區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CA782BE-C36E-46B5-81A9-72A9903E3463}" type="slidenum">
              <a:rPr lang="en-US" altLang="zh-TW" smtClean="0">
                <a:latin typeface="Arial" charset="0"/>
              </a:rPr>
              <a:pPr/>
              <a:t>59</a:t>
            </a:fld>
            <a:endParaRPr lang="en-US" altLang="zh-TW" smtClean="0">
              <a:latin typeface="Arial" charset="0"/>
            </a:endParaRPr>
          </a:p>
        </p:txBody>
      </p:sp>
      <p:sp>
        <p:nvSpPr>
          <p:cNvPr id="737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Double Black Problem</a:t>
            </a:r>
          </a:p>
        </p:txBody>
      </p:sp>
      <p:grpSp>
        <p:nvGrpSpPr>
          <p:cNvPr id="73732" name="Group 44"/>
          <p:cNvGrpSpPr>
            <a:grpSpLocks/>
          </p:cNvGrpSpPr>
          <p:nvPr/>
        </p:nvGrpSpPr>
        <p:grpSpPr bwMode="auto">
          <a:xfrm>
            <a:off x="3394124" y="1888066"/>
            <a:ext cx="1676400" cy="2743200"/>
            <a:chOff x="960" y="1008"/>
            <a:chExt cx="1056" cy="1728"/>
          </a:xfrm>
        </p:grpSpPr>
        <p:sp>
          <p:nvSpPr>
            <p:cNvPr id="73757" name="Line 4"/>
            <p:cNvSpPr>
              <a:spLocks noChangeShapeType="1"/>
            </p:cNvSpPr>
            <p:nvPr/>
          </p:nvSpPr>
          <p:spPr bwMode="auto">
            <a:xfrm>
              <a:off x="1728" y="1824"/>
              <a:ext cx="288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73758" name="Group 6"/>
            <p:cNvGrpSpPr>
              <a:grpSpLocks/>
            </p:cNvGrpSpPr>
            <p:nvPr/>
          </p:nvGrpSpPr>
          <p:grpSpPr bwMode="auto">
            <a:xfrm>
              <a:off x="960" y="1008"/>
              <a:ext cx="1056" cy="1728"/>
              <a:chOff x="3888" y="2400"/>
              <a:chExt cx="1056" cy="1728"/>
            </a:xfrm>
          </p:grpSpPr>
          <p:sp>
            <p:nvSpPr>
              <p:cNvPr id="73760" name="Freeform 7"/>
              <p:cNvSpPr>
                <a:spLocks/>
              </p:cNvSpPr>
              <p:nvPr/>
            </p:nvSpPr>
            <p:spPr bwMode="auto">
              <a:xfrm>
                <a:off x="4320" y="2400"/>
                <a:ext cx="192" cy="384"/>
              </a:xfrm>
              <a:custGeom>
                <a:avLst/>
                <a:gdLst>
                  <a:gd name="T0" fmla="*/ 17 w 288"/>
                  <a:gd name="T1" fmla="*/ 0 h 576"/>
                  <a:gd name="T2" fmla="*/ 9 w 288"/>
                  <a:gd name="T3" fmla="*/ 11 h 576"/>
                  <a:gd name="T4" fmla="*/ 11 w 288"/>
                  <a:gd name="T5" fmla="*/ 19 h 576"/>
                  <a:gd name="T6" fmla="*/ 0 w 288"/>
                  <a:gd name="T7" fmla="*/ 34 h 57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8"/>
                  <a:gd name="T13" fmla="*/ 0 h 576"/>
                  <a:gd name="T14" fmla="*/ 288 w 288"/>
                  <a:gd name="T15" fmla="*/ 576 h 57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8" h="576">
                    <a:moveTo>
                      <a:pt x="288" y="0"/>
                    </a:moveTo>
                    <a:cubicBezTo>
                      <a:pt x="224" y="68"/>
                      <a:pt x="160" y="136"/>
                      <a:pt x="144" y="192"/>
                    </a:cubicBezTo>
                    <a:cubicBezTo>
                      <a:pt x="128" y="248"/>
                      <a:pt x="216" y="272"/>
                      <a:pt x="192" y="336"/>
                    </a:cubicBezTo>
                    <a:cubicBezTo>
                      <a:pt x="168" y="400"/>
                      <a:pt x="84" y="488"/>
                      <a:pt x="0" y="576"/>
                    </a:cubicBezTo>
                  </a:path>
                </a:pathLst>
              </a:cu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3761" name="Line 8"/>
              <p:cNvSpPr>
                <a:spLocks noChangeShapeType="1"/>
              </p:cNvSpPr>
              <p:nvPr/>
            </p:nvSpPr>
            <p:spPr bwMode="auto">
              <a:xfrm flipH="1">
                <a:off x="4080" y="2784"/>
                <a:ext cx="240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3762" name="Line 9"/>
              <p:cNvSpPr>
                <a:spLocks noChangeShapeType="1"/>
              </p:cNvSpPr>
              <p:nvPr/>
            </p:nvSpPr>
            <p:spPr bwMode="auto">
              <a:xfrm>
                <a:off x="4512" y="3504"/>
                <a:ext cx="288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3763" name="Freeform 10"/>
              <p:cNvSpPr>
                <a:spLocks/>
              </p:cNvSpPr>
              <p:nvPr/>
            </p:nvSpPr>
            <p:spPr bwMode="auto">
              <a:xfrm>
                <a:off x="4320" y="2784"/>
                <a:ext cx="440" cy="432"/>
              </a:xfrm>
              <a:custGeom>
                <a:avLst/>
                <a:gdLst>
                  <a:gd name="T0" fmla="*/ 0 w 440"/>
                  <a:gd name="T1" fmla="*/ 0 h 432"/>
                  <a:gd name="T2" fmla="*/ 384 w 440"/>
                  <a:gd name="T3" fmla="*/ 144 h 432"/>
                  <a:gd name="T4" fmla="*/ 336 w 440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440"/>
                  <a:gd name="T10" fmla="*/ 0 h 432"/>
                  <a:gd name="T11" fmla="*/ 440 w 440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40" h="432">
                    <a:moveTo>
                      <a:pt x="0" y="0"/>
                    </a:moveTo>
                    <a:cubicBezTo>
                      <a:pt x="164" y="36"/>
                      <a:pt x="328" y="72"/>
                      <a:pt x="384" y="144"/>
                    </a:cubicBezTo>
                    <a:cubicBezTo>
                      <a:pt x="440" y="216"/>
                      <a:pt x="388" y="324"/>
                      <a:pt x="336" y="432"/>
                    </a:cubicBezTo>
                  </a:path>
                </a:pathLst>
              </a:cu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3764" name="Line 11"/>
              <p:cNvSpPr>
                <a:spLocks noChangeShapeType="1"/>
              </p:cNvSpPr>
              <p:nvPr/>
            </p:nvSpPr>
            <p:spPr bwMode="auto">
              <a:xfrm flipH="1">
                <a:off x="4512" y="3216"/>
                <a:ext cx="144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3765" name="Rectangle 12"/>
              <p:cNvSpPr>
                <a:spLocks noChangeArrowheads="1"/>
              </p:cNvSpPr>
              <p:nvPr/>
            </p:nvSpPr>
            <p:spPr bwMode="auto">
              <a:xfrm>
                <a:off x="4176" y="374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TW" sz="2400" i="1"/>
                  <a:t>w</a:t>
                </a:r>
              </a:p>
            </p:txBody>
          </p:sp>
          <p:sp>
            <p:nvSpPr>
              <p:cNvPr id="73766" name="Line 13"/>
              <p:cNvSpPr>
                <a:spLocks noChangeShapeType="1"/>
              </p:cNvSpPr>
              <p:nvPr/>
            </p:nvSpPr>
            <p:spPr bwMode="auto">
              <a:xfrm flipH="1">
                <a:off x="4272" y="3504"/>
                <a:ext cx="240" cy="2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3767" name="AutoShape 14"/>
              <p:cNvSpPr>
                <a:spLocks noChangeArrowheads="1"/>
              </p:cNvSpPr>
              <p:nvPr/>
            </p:nvSpPr>
            <p:spPr bwMode="auto">
              <a:xfrm>
                <a:off x="4656" y="3840"/>
                <a:ext cx="288" cy="288"/>
              </a:xfrm>
              <a:prstGeom prst="triangle">
                <a:avLst>
                  <a:gd name="adj" fmla="val 50000"/>
                </a:avLst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73768" name="Oval 15"/>
              <p:cNvSpPr>
                <a:spLocks noChangeArrowheads="1"/>
              </p:cNvSpPr>
              <p:nvPr/>
            </p:nvSpPr>
            <p:spPr bwMode="auto">
              <a:xfrm>
                <a:off x="4224" y="2688"/>
                <a:ext cx="192" cy="192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TW" sz="2400" i="1"/>
                  <a:t>u</a:t>
                </a:r>
              </a:p>
            </p:txBody>
          </p:sp>
          <p:sp>
            <p:nvSpPr>
              <p:cNvPr id="73769" name="AutoShape 16"/>
              <p:cNvSpPr>
                <a:spLocks noChangeArrowheads="1"/>
              </p:cNvSpPr>
              <p:nvPr/>
            </p:nvSpPr>
            <p:spPr bwMode="auto">
              <a:xfrm rot="1387744">
                <a:off x="3888" y="2784"/>
                <a:ext cx="288" cy="432"/>
              </a:xfrm>
              <a:prstGeom prst="triangle">
                <a:avLst>
                  <a:gd name="adj" fmla="val 93750"/>
                </a:avLst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73770" name="Oval 17"/>
              <p:cNvSpPr>
                <a:spLocks noChangeArrowheads="1"/>
              </p:cNvSpPr>
              <p:nvPr/>
            </p:nvSpPr>
            <p:spPr bwMode="auto">
              <a:xfrm>
                <a:off x="4560" y="3120"/>
                <a:ext cx="192" cy="192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TW" sz="2400" i="1"/>
                  <a:t>x</a:t>
                </a:r>
              </a:p>
            </p:txBody>
          </p:sp>
          <p:sp>
            <p:nvSpPr>
              <p:cNvPr id="73771" name="Oval 18"/>
              <p:cNvSpPr>
                <a:spLocks noChangeArrowheads="1"/>
              </p:cNvSpPr>
              <p:nvPr/>
            </p:nvSpPr>
            <p:spPr bwMode="auto">
              <a:xfrm>
                <a:off x="4416" y="3408"/>
                <a:ext cx="192" cy="192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TW" sz="2400" i="1">
                    <a:solidFill>
                      <a:schemeClr val="bg1"/>
                    </a:solidFill>
                  </a:rPr>
                  <a:t>v</a:t>
                </a:r>
              </a:p>
            </p:txBody>
          </p:sp>
          <p:sp>
            <p:nvSpPr>
              <p:cNvPr id="73772" name="Oval 19"/>
              <p:cNvSpPr>
                <a:spLocks noChangeArrowheads="1"/>
              </p:cNvSpPr>
              <p:nvPr/>
            </p:nvSpPr>
            <p:spPr bwMode="auto">
              <a:xfrm>
                <a:off x="4704" y="3696"/>
                <a:ext cx="192" cy="192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TW" sz="2400" i="1">
                    <a:solidFill>
                      <a:schemeClr val="bg1"/>
                    </a:solidFill>
                  </a:rPr>
                  <a:t>r</a:t>
                </a:r>
              </a:p>
            </p:txBody>
          </p:sp>
        </p:grpSp>
        <p:sp>
          <p:nvSpPr>
            <p:cNvPr id="73759" name="Oval 20"/>
            <p:cNvSpPr>
              <a:spLocks noChangeArrowheads="1"/>
            </p:cNvSpPr>
            <p:nvPr/>
          </p:nvSpPr>
          <p:spPr bwMode="auto">
            <a:xfrm>
              <a:off x="1488" y="2016"/>
              <a:ext cx="192" cy="192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TW" altLang="zh-TW" sz="2400" i="1">
                <a:solidFill>
                  <a:schemeClr val="bg1"/>
                </a:solidFill>
              </a:endParaRPr>
            </a:p>
          </p:txBody>
        </p:sp>
      </p:grpSp>
      <p:sp>
        <p:nvSpPr>
          <p:cNvPr id="2314261" name="AutoShape 21"/>
          <p:cNvSpPr>
            <a:spLocks noChangeArrowheads="1"/>
          </p:cNvSpPr>
          <p:nvPr/>
        </p:nvSpPr>
        <p:spPr bwMode="auto">
          <a:xfrm>
            <a:off x="5094777" y="4566938"/>
            <a:ext cx="3754947" cy="1986262"/>
          </a:xfrm>
          <a:prstGeom prst="cloudCallout">
            <a:avLst>
              <a:gd name="adj1" fmla="val 57378"/>
              <a:gd name="adj2" fmla="val -66356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altLang="zh-TW" sz="2000" b="1" dirty="0">
                <a:solidFill>
                  <a:srgbClr val="FFFF00"/>
                </a:solidFill>
              </a:rPr>
              <a:t>Double Black</a:t>
            </a:r>
            <a:r>
              <a:rPr lang="en-US" altLang="zh-TW" sz="2000" dirty="0">
                <a:solidFill>
                  <a:srgbClr val="FFFF00"/>
                </a:solidFill>
              </a:rPr>
              <a:t>:</a:t>
            </a:r>
          </a:p>
          <a:p>
            <a:pPr algn="ctr"/>
            <a:r>
              <a:rPr lang="en-US" altLang="zh-TW" sz="2000" dirty="0">
                <a:solidFill>
                  <a:srgbClr val="FFFF00"/>
                </a:solidFill>
              </a:rPr>
              <a:t>black depth now becomes less 1 than the original black depth.</a:t>
            </a:r>
          </a:p>
        </p:txBody>
      </p:sp>
      <p:sp>
        <p:nvSpPr>
          <p:cNvPr id="2314262" name="AutoShape 22"/>
          <p:cNvSpPr>
            <a:spLocks noChangeArrowheads="1"/>
          </p:cNvSpPr>
          <p:nvPr/>
        </p:nvSpPr>
        <p:spPr bwMode="auto">
          <a:xfrm>
            <a:off x="6155267" y="3069166"/>
            <a:ext cx="533400" cy="228600"/>
          </a:xfrm>
          <a:prstGeom prst="rightArrow">
            <a:avLst>
              <a:gd name="adj1" fmla="val 50000"/>
              <a:gd name="adj2" fmla="val 58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grpSp>
        <p:nvGrpSpPr>
          <p:cNvPr id="4" name="Group 23"/>
          <p:cNvGrpSpPr>
            <a:grpSpLocks/>
          </p:cNvGrpSpPr>
          <p:nvPr/>
        </p:nvGrpSpPr>
        <p:grpSpPr bwMode="auto">
          <a:xfrm>
            <a:off x="7907867" y="1888066"/>
            <a:ext cx="1676400" cy="2743200"/>
            <a:chOff x="3792" y="960"/>
            <a:chExt cx="1056" cy="1728"/>
          </a:xfrm>
        </p:grpSpPr>
        <p:grpSp>
          <p:nvGrpSpPr>
            <p:cNvPr id="73737" name="Group 24"/>
            <p:cNvGrpSpPr>
              <a:grpSpLocks/>
            </p:cNvGrpSpPr>
            <p:nvPr/>
          </p:nvGrpSpPr>
          <p:grpSpPr bwMode="auto">
            <a:xfrm>
              <a:off x="3792" y="960"/>
              <a:ext cx="1056" cy="1728"/>
              <a:chOff x="1200" y="912"/>
              <a:chExt cx="1056" cy="1728"/>
            </a:xfrm>
          </p:grpSpPr>
          <p:sp>
            <p:nvSpPr>
              <p:cNvPr id="73740" name="Line 25"/>
              <p:cNvSpPr>
                <a:spLocks noChangeShapeType="1"/>
              </p:cNvSpPr>
              <p:nvPr/>
            </p:nvSpPr>
            <p:spPr bwMode="auto">
              <a:xfrm>
                <a:off x="1968" y="1728"/>
                <a:ext cx="288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73741" name="Group 26"/>
              <p:cNvGrpSpPr>
                <a:grpSpLocks/>
              </p:cNvGrpSpPr>
              <p:nvPr/>
            </p:nvGrpSpPr>
            <p:grpSpPr bwMode="auto">
              <a:xfrm>
                <a:off x="1200" y="912"/>
                <a:ext cx="1056" cy="1728"/>
                <a:chOff x="1200" y="1152"/>
                <a:chExt cx="1056" cy="1728"/>
              </a:xfrm>
            </p:grpSpPr>
            <p:grpSp>
              <p:nvGrpSpPr>
                <p:cNvPr id="73742" name="Group 27"/>
                <p:cNvGrpSpPr>
                  <a:grpSpLocks/>
                </p:cNvGrpSpPr>
                <p:nvPr/>
              </p:nvGrpSpPr>
              <p:grpSpPr bwMode="auto">
                <a:xfrm>
                  <a:off x="1200" y="1152"/>
                  <a:ext cx="1056" cy="1728"/>
                  <a:chOff x="3888" y="2400"/>
                  <a:chExt cx="1056" cy="1728"/>
                </a:xfrm>
              </p:grpSpPr>
              <p:sp>
                <p:nvSpPr>
                  <p:cNvPr id="73744" name="Freeform 28"/>
                  <p:cNvSpPr>
                    <a:spLocks/>
                  </p:cNvSpPr>
                  <p:nvPr/>
                </p:nvSpPr>
                <p:spPr bwMode="auto">
                  <a:xfrm>
                    <a:off x="4320" y="2400"/>
                    <a:ext cx="192" cy="384"/>
                  </a:xfrm>
                  <a:custGeom>
                    <a:avLst/>
                    <a:gdLst>
                      <a:gd name="T0" fmla="*/ 17 w 288"/>
                      <a:gd name="T1" fmla="*/ 0 h 576"/>
                      <a:gd name="T2" fmla="*/ 9 w 288"/>
                      <a:gd name="T3" fmla="*/ 11 h 576"/>
                      <a:gd name="T4" fmla="*/ 11 w 288"/>
                      <a:gd name="T5" fmla="*/ 19 h 576"/>
                      <a:gd name="T6" fmla="*/ 0 w 288"/>
                      <a:gd name="T7" fmla="*/ 34 h 576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288"/>
                      <a:gd name="T13" fmla="*/ 0 h 576"/>
                      <a:gd name="T14" fmla="*/ 288 w 288"/>
                      <a:gd name="T15" fmla="*/ 576 h 57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88" h="576">
                        <a:moveTo>
                          <a:pt x="288" y="0"/>
                        </a:moveTo>
                        <a:cubicBezTo>
                          <a:pt x="224" y="68"/>
                          <a:pt x="160" y="136"/>
                          <a:pt x="144" y="192"/>
                        </a:cubicBezTo>
                        <a:cubicBezTo>
                          <a:pt x="128" y="248"/>
                          <a:pt x="216" y="272"/>
                          <a:pt x="192" y="336"/>
                        </a:cubicBezTo>
                        <a:cubicBezTo>
                          <a:pt x="168" y="400"/>
                          <a:pt x="84" y="488"/>
                          <a:pt x="0" y="576"/>
                        </a:cubicBezTo>
                      </a:path>
                    </a:pathLst>
                  </a:cu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3745" name="Line 2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080" y="2784"/>
                    <a:ext cx="240" cy="192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3746" name="Line 30"/>
                  <p:cNvSpPr>
                    <a:spLocks noChangeShapeType="1"/>
                  </p:cNvSpPr>
                  <p:nvPr/>
                </p:nvSpPr>
                <p:spPr bwMode="auto">
                  <a:xfrm>
                    <a:off x="4512" y="3504"/>
                    <a:ext cx="288" cy="288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3747" name="Freeform 31"/>
                  <p:cNvSpPr>
                    <a:spLocks/>
                  </p:cNvSpPr>
                  <p:nvPr/>
                </p:nvSpPr>
                <p:spPr bwMode="auto">
                  <a:xfrm>
                    <a:off x="4320" y="2784"/>
                    <a:ext cx="440" cy="432"/>
                  </a:xfrm>
                  <a:custGeom>
                    <a:avLst/>
                    <a:gdLst>
                      <a:gd name="T0" fmla="*/ 0 w 440"/>
                      <a:gd name="T1" fmla="*/ 0 h 432"/>
                      <a:gd name="T2" fmla="*/ 384 w 440"/>
                      <a:gd name="T3" fmla="*/ 144 h 432"/>
                      <a:gd name="T4" fmla="*/ 336 w 440"/>
                      <a:gd name="T5" fmla="*/ 432 h 432"/>
                      <a:gd name="T6" fmla="*/ 0 60000 65536"/>
                      <a:gd name="T7" fmla="*/ 0 60000 65536"/>
                      <a:gd name="T8" fmla="*/ 0 60000 65536"/>
                      <a:gd name="T9" fmla="*/ 0 w 440"/>
                      <a:gd name="T10" fmla="*/ 0 h 432"/>
                      <a:gd name="T11" fmla="*/ 440 w 440"/>
                      <a:gd name="T12" fmla="*/ 432 h 432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440" h="432">
                        <a:moveTo>
                          <a:pt x="0" y="0"/>
                        </a:moveTo>
                        <a:cubicBezTo>
                          <a:pt x="164" y="36"/>
                          <a:pt x="328" y="72"/>
                          <a:pt x="384" y="144"/>
                        </a:cubicBezTo>
                        <a:cubicBezTo>
                          <a:pt x="440" y="216"/>
                          <a:pt x="388" y="324"/>
                          <a:pt x="336" y="432"/>
                        </a:cubicBezTo>
                      </a:path>
                    </a:pathLst>
                  </a:cu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3748" name="Line 32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512" y="3216"/>
                    <a:ext cx="144" cy="288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3749" name="Rectangle 33"/>
                  <p:cNvSpPr>
                    <a:spLocks noChangeArrowheads="1"/>
                  </p:cNvSpPr>
                  <p:nvPr/>
                </p:nvSpPr>
                <p:spPr bwMode="auto">
                  <a:xfrm>
                    <a:off x="4176" y="3744"/>
                    <a:ext cx="144" cy="144"/>
                  </a:xfrm>
                  <a:prstGeom prst="rect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en-US" altLang="zh-TW" sz="2400" i="1"/>
                      <a:t>w</a:t>
                    </a:r>
                  </a:p>
                </p:txBody>
              </p:sp>
              <p:sp>
                <p:nvSpPr>
                  <p:cNvPr id="73750" name="Line 34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272" y="3504"/>
                    <a:ext cx="240" cy="24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3751" name="AutoShape 35"/>
                  <p:cNvSpPr>
                    <a:spLocks noChangeArrowheads="1"/>
                  </p:cNvSpPr>
                  <p:nvPr/>
                </p:nvSpPr>
                <p:spPr bwMode="auto">
                  <a:xfrm>
                    <a:off x="4656" y="3840"/>
                    <a:ext cx="288" cy="288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  <p:sp>
                <p:nvSpPr>
                  <p:cNvPr id="73752" name="Oval 36"/>
                  <p:cNvSpPr>
                    <a:spLocks noChangeArrowheads="1"/>
                  </p:cNvSpPr>
                  <p:nvPr/>
                </p:nvSpPr>
                <p:spPr bwMode="auto">
                  <a:xfrm>
                    <a:off x="4224" y="2688"/>
                    <a:ext cx="192" cy="192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en-US" altLang="zh-TW" sz="2400" i="1"/>
                      <a:t>u</a:t>
                    </a:r>
                  </a:p>
                </p:txBody>
              </p:sp>
              <p:sp>
                <p:nvSpPr>
                  <p:cNvPr id="73753" name="AutoShape 37"/>
                  <p:cNvSpPr>
                    <a:spLocks noChangeArrowheads="1"/>
                  </p:cNvSpPr>
                  <p:nvPr/>
                </p:nvSpPr>
                <p:spPr bwMode="auto">
                  <a:xfrm rot="1387744">
                    <a:off x="3888" y="2784"/>
                    <a:ext cx="288" cy="432"/>
                  </a:xfrm>
                  <a:prstGeom prst="triangle">
                    <a:avLst>
                      <a:gd name="adj" fmla="val 93750"/>
                    </a:avLst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  <p:sp>
                <p:nvSpPr>
                  <p:cNvPr id="73754" name="Oval 38"/>
                  <p:cNvSpPr>
                    <a:spLocks noChangeArrowheads="1"/>
                  </p:cNvSpPr>
                  <p:nvPr/>
                </p:nvSpPr>
                <p:spPr bwMode="auto">
                  <a:xfrm>
                    <a:off x="4560" y="3120"/>
                    <a:ext cx="192" cy="192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en-US" altLang="zh-TW" sz="2400" i="1"/>
                      <a:t>x</a:t>
                    </a:r>
                  </a:p>
                </p:txBody>
              </p:sp>
              <p:sp>
                <p:nvSpPr>
                  <p:cNvPr id="73755" name="Oval 39"/>
                  <p:cNvSpPr>
                    <a:spLocks noChangeArrowheads="1"/>
                  </p:cNvSpPr>
                  <p:nvPr/>
                </p:nvSpPr>
                <p:spPr bwMode="auto">
                  <a:xfrm>
                    <a:off x="4416" y="3408"/>
                    <a:ext cx="192" cy="192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en-US" altLang="zh-TW" sz="2400" i="1"/>
                      <a:t>v</a:t>
                    </a:r>
                  </a:p>
                </p:txBody>
              </p:sp>
              <p:sp>
                <p:nvSpPr>
                  <p:cNvPr id="73756" name="Oval 40"/>
                  <p:cNvSpPr>
                    <a:spLocks noChangeArrowheads="1"/>
                  </p:cNvSpPr>
                  <p:nvPr/>
                </p:nvSpPr>
                <p:spPr bwMode="auto">
                  <a:xfrm>
                    <a:off x="4704" y="3696"/>
                    <a:ext cx="192" cy="192"/>
                  </a:xfrm>
                  <a:prstGeom prst="ellipse">
                    <a:avLst/>
                  </a:prstGeom>
                  <a:solidFill>
                    <a:schemeClr val="tx1"/>
                  </a:solidFill>
                  <a:ln w="57150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en-US" altLang="zh-TW" sz="2400" i="1">
                        <a:solidFill>
                          <a:schemeClr val="bg1"/>
                        </a:solidFill>
                      </a:rPr>
                      <a:t>r</a:t>
                    </a:r>
                  </a:p>
                </p:txBody>
              </p:sp>
            </p:grpSp>
            <p:sp>
              <p:nvSpPr>
                <p:cNvPr id="73743" name="Oval 41"/>
                <p:cNvSpPr>
                  <a:spLocks noChangeArrowheads="1"/>
                </p:cNvSpPr>
                <p:nvPr/>
              </p:nvSpPr>
              <p:spPr bwMode="auto">
                <a:xfrm>
                  <a:off x="1728" y="2160"/>
                  <a:ext cx="192" cy="192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zh-TW" altLang="zh-TW" sz="2400" i="1"/>
                </a:p>
              </p:txBody>
            </p:sp>
          </p:grpSp>
        </p:grpSp>
        <p:sp>
          <p:nvSpPr>
            <p:cNvPr id="73738" name="Oval 42"/>
            <p:cNvSpPr>
              <a:spLocks noChangeArrowheads="1"/>
            </p:cNvSpPr>
            <p:nvPr/>
          </p:nvSpPr>
          <p:spPr bwMode="auto">
            <a:xfrm rot="1830201">
              <a:off x="4080" y="1824"/>
              <a:ext cx="428" cy="768"/>
            </a:xfrm>
            <a:prstGeom prst="ellipse">
              <a:avLst/>
            </a:prstGeom>
            <a:solidFill>
              <a:schemeClr val="accent2">
                <a:alpha val="30196"/>
              </a:schemeClr>
            </a:solidFill>
            <a:ln w="28575">
              <a:solidFill>
                <a:schemeClr val="accent2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3739" name="Line 43"/>
            <p:cNvSpPr>
              <a:spLocks noChangeShapeType="1"/>
            </p:cNvSpPr>
            <p:nvPr/>
          </p:nvSpPr>
          <p:spPr bwMode="auto">
            <a:xfrm>
              <a:off x="4608" y="1872"/>
              <a:ext cx="96" cy="384"/>
            </a:xfrm>
            <a:prstGeom prst="line">
              <a:avLst/>
            </a:prstGeom>
            <a:noFill/>
            <a:ln w="7620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54811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314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2314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14261" grpId="0" animBg="1"/>
      <p:bldP spid="231426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Height of an AVL Tree</a:t>
            </a:r>
          </a:p>
        </p:txBody>
      </p:sp>
      <p:sp>
        <p:nvSpPr>
          <p:cNvPr id="2253827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825625"/>
            <a:ext cx="11353800" cy="4351338"/>
          </a:xfrm>
        </p:spPr>
        <p:txBody>
          <a:bodyPr>
            <a:normAutofit fontScale="85000" lnSpcReduction="20000"/>
          </a:bodyPr>
          <a:lstStyle/>
          <a:p>
            <a:pPr marL="381000" indent="-381000">
              <a:lnSpc>
                <a:spcPct val="80000"/>
              </a:lnSpc>
              <a:buNone/>
            </a:pPr>
            <a:r>
              <a:rPr lang="en-US" altLang="en-US" sz="2200" dirty="0"/>
              <a:t>The </a:t>
            </a:r>
            <a:r>
              <a:rPr lang="en-US" altLang="en-US" sz="2200" b="1" i="1" dirty="0">
                <a:solidFill>
                  <a:srgbClr val="FF0000"/>
                </a:solidFill>
              </a:rPr>
              <a:t>height</a:t>
            </a:r>
            <a:r>
              <a:rPr lang="en-US" altLang="en-US" sz="2200" dirty="0"/>
              <a:t> of an AVL tree storing </a:t>
            </a:r>
            <a:r>
              <a:rPr lang="en-US" altLang="en-US" sz="2200" b="1" i="1" dirty="0"/>
              <a:t>n</a:t>
            </a:r>
            <a:r>
              <a:rPr lang="en-US" altLang="en-US" sz="2200" dirty="0"/>
              <a:t> keys is O(log </a:t>
            </a:r>
            <a:r>
              <a:rPr lang="en-US" altLang="en-US" sz="2200" b="1" i="1" dirty="0"/>
              <a:t>n</a:t>
            </a:r>
            <a:r>
              <a:rPr lang="en-US" altLang="en-US" sz="2200" dirty="0"/>
              <a:t>).</a:t>
            </a:r>
          </a:p>
          <a:p>
            <a:pPr marL="381000" indent="-381000">
              <a:lnSpc>
                <a:spcPct val="80000"/>
              </a:lnSpc>
              <a:buNone/>
            </a:pPr>
            <a:r>
              <a:rPr lang="en-US" altLang="en-US" sz="2200" dirty="0">
                <a:solidFill>
                  <a:srgbClr val="FF0000"/>
                </a:solidFill>
              </a:rPr>
              <a:t>Proof: </a:t>
            </a:r>
            <a:endParaRPr lang="en-US" altLang="zh-TW" sz="2200" dirty="0">
              <a:solidFill>
                <a:srgbClr val="FF0000"/>
              </a:solidFill>
            </a:endParaRPr>
          </a:p>
          <a:p>
            <a:pPr marL="381000" indent="-381000">
              <a:lnSpc>
                <a:spcPct val="80000"/>
              </a:lnSpc>
              <a:buFontTx/>
              <a:buAutoNum type="circleNumWdWhitePlain"/>
            </a:pPr>
            <a:r>
              <a:rPr lang="en-US" altLang="zh-TW" sz="2200" dirty="0"/>
              <a:t>Let </a:t>
            </a:r>
            <a:r>
              <a:rPr lang="en-US" altLang="zh-TW" sz="2200" i="1" dirty="0"/>
              <a:t>T</a:t>
            </a:r>
            <a:r>
              <a:rPr lang="en-US" altLang="zh-TW" sz="2200" dirty="0"/>
              <a:t> be an </a:t>
            </a:r>
            <a:r>
              <a:rPr lang="en-US" altLang="zh-TW" sz="2200" b="1" i="1" dirty="0"/>
              <a:t>n</a:t>
            </a:r>
            <a:r>
              <a:rPr lang="en-US" altLang="zh-TW" sz="2200" dirty="0"/>
              <a:t>-</a:t>
            </a:r>
            <a:r>
              <a:rPr lang="en-US" altLang="zh-TW" sz="2200" dirty="0" err="1"/>
              <a:t>ndoe</a:t>
            </a:r>
            <a:r>
              <a:rPr lang="en-US" altLang="zh-TW" sz="2200" dirty="0"/>
              <a:t> AVL</a:t>
            </a:r>
            <a:r>
              <a:rPr lang="zh-TW" altLang="en-US" sz="2200" dirty="0"/>
              <a:t> </a:t>
            </a:r>
            <a:r>
              <a:rPr lang="en-US" altLang="zh-TW" sz="2200" dirty="0"/>
              <a:t>tree of height </a:t>
            </a:r>
            <a:r>
              <a:rPr lang="en-US" altLang="zh-TW" sz="2200" b="1" i="1" dirty="0"/>
              <a:t>h</a:t>
            </a:r>
          </a:p>
          <a:p>
            <a:pPr marL="381000" indent="-381000">
              <a:lnSpc>
                <a:spcPct val="80000"/>
              </a:lnSpc>
              <a:buFontTx/>
              <a:buAutoNum type="circleNumWdWhitePlain"/>
            </a:pPr>
            <a:r>
              <a:rPr lang="en-US" altLang="zh-TW" sz="2200" dirty="0"/>
              <a:t>Define </a:t>
            </a:r>
            <a:r>
              <a:rPr lang="en-US" altLang="en-US" sz="2200" b="1" i="1" dirty="0"/>
              <a:t>n</a:t>
            </a:r>
            <a:r>
              <a:rPr lang="en-US" altLang="en-US" sz="2200" b="1" dirty="0"/>
              <a:t>(</a:t>
            </a:r>
            <a:r>
              <a:rPr lang="en-US" altLang="en-US" sz="2200" b="1" i="1" dirty="0"/>
              <a:t>h</a:t>
            </a:r>
            <a:r>
              <a:rPr lang="en-US" altLang="en-US" sz="2200" b="1" dirty="0"/>
              <a:t>)</a:t>
            </a:r>
            <a:r>
              <a:rPr lang="en-US" altLang="zh-TW" sz="2200" b="1" dirty="0"/>
              <a:t> </a:t>
            </a:r>
            <a:r>
              <a:rPr lang="en-US" altLang="zh-TW" sz="2200" dirty="0"/>
              <a:t>to be </a:t>
            </a:r>
            <a:r>
              <a:rPr lang="en-US" altLang="en-US" sz="2200" dirty="0"/>
              <a:t>the minimum number of internal nodes of an AVL tree of height </a:t>
            </a:r>
            <a:r>
              <a:rPr lang="en-US" altLang="en-US" sz="2200" b="1" i="1" dirty="0"/>
              <a:t>h</a:t>
            </a:r>
            <a:r>
              <a:rPr lang="en-US" altLang="en-US" sz="2200" dirty="0"/>
              <a:t>.</a:t>
            </a:r>
            <a:endParaRPr lang="en-US" altLang="zh-TW" sz="2200" dirty="0"/>
          </a:p>
          <a:p>
            <a:pPr marL="381000" indent="-381000">
              <a:lnSpc>
                <a:spcPct val="80000"/>
              </a:lnSpc>
              <a:buFontTx/>
              <a:buAutoNum type="circleNumWdWhitePlain"/>
            </a:pPr>
            <a:r>
              <a:rPr lang="en-US" altLang="zh-TW" sz="2200" dirty="0"/>
              <a:t>Note that</a:t>
            </a:r>
            <a:r>
              <a:rPr lang="en-US" altLang="en-US" sz="2200" dirty="0"/>
              <a:t> </a:t>
            </a:r>
            <a:r>
              <a:rPr lang="en-US" altLang="en-US" sz="2200" b="1" i="1" dirty="0"/>
              <a:t>n</a:t>
            </a:r>
            <a:r>
              <a:rPr lang="en-US" altLang="en-US" sz="2200" dirty="0"/>
              <a:t>(1) = 1 and </a:t>
            </a:r>
            <a:r>
              <a:rPr lang="en-US" altLang="en-US" sz="2200" b="1" i="1" dirty="0"/>
              <a:t>n</a:t>
            </a:r>
            <a:r>
              <a:rPr lang="en-US" altLang="en-US" sz="2200" dirty="0"/>
              <a:t>(2) = 2</a:t>
            </a:r>
            <a:r>
              <a:rPr lang="en-US" altLang="zh-TW" sz="2200" dirty="0"/>
              <a:t>.</a:t>
            </a:r>
          </a:p>
          <a:p>
            <a:pPr marL="381000" indent="-381000">
              <a:lnSpc>
                <a:spcPct val="80000"/>
              </a:lnSpc>
              <a:buFontTx/>
              <a:buAutoNum type="circleNumWdWhitePlain"/>
            </a:pPr>
            <a:r>
              <a:rPr lang="en-US" altLang="en-US" sz="2200" dirty="0"/>
              <a:t>For </a:t>
            </a:r>
            <a:r>
              <a:rPr lang="en-US" altLang="zh-TW" sz="2200" b="1" i="1" dirty="0"/>
              <a:t>h</a:t>
            </a:r>
            <a:r>
              <a:rPr lang="en-US" altLang="en-US" sz="2200" dirty="0"/>
              <a:t> &gt; 2, </a:t>
            </a:r>
            <a:r>
              <a:rPr lang="en-US" altLang="zh-TW" sz="2200" dirty="0"/>
              <a:t>we can derive</a:t>
            </a:r>
          </a:p>
          <a:p>
            <a:pPr marL="381000" indent="-381000">
              <a:lnSpc>
                <a:spcPct val="80000"/>
              </a:lnSpc>
              <a:buNone/>
            </a:pPr>
            <a:r>
              <a:rPr lang="en-US" altLang="zh-TW" sz="2200" dirty="0"/>
              <a:t>		 </a:t>
            </a:r>
            <a:r>
              <a:rPr lang="en-US" altLang="en-US" sz="2200" b="1" i="1" dirty="0"/>
              <a:t>n</a:t>
            </a:r>
            <a:r>
              <a:rPr lang="en-US" altLang="en-US" sz="2200" dirty="0"/>
              <a:t>(</a:t>
            </a:r>
            <a:r>
              <a:rPr lang="en-US" altLang="en-US" sz="2200" b="1" i="1" dirty="0"/>
              <a:t>h</a:t>
            </a:r>
            <a:r>
              <a:rPr lang="en-US" altLang="en-US" sz="2200" dirty="0"/>
              <a:t>) = 1 + </a:t>
            </a:r>
            <a:r>
              <a:rPr lang="en-US" altLang="en-US" sz="2200" b="1" i="1" dirty="0"/>
              <a:t>n</a:t>
            </a:r>
            <a:r>
              <a:rPr lang="en-US" altLang="en-US" sz="2200" dirty="0"/>
              <a:t>(</a:t>
            </a:r>
            <a:r>
              <a:rPr lang="en-US" altLang="en-US" sz="2200" b="1" i="1" dirty="0"/>
              <a:t>h</a:t>
            </a:r>
            <a:r>
              <a:rPr lang="en-US" altLang="en-US" sz="2200" dirty="0"/>
              <a:t>-1) + </a:t>
            </a:r>
            <a:r>
              <a:rPr lang="en-US" altLang="en-US" sz="2200" b="1" i="1" dirty="0"/>
              <a:t>n</a:t>
            </a:r>
            <a:r>
              <a:rPr lang="en-US" altLang="en-US" sz="2200" dirty="0"/>
              <a:t>(</a:t>
            </a:r>
            <a:r>
              <a:rPr lang="en-US" altLang="en-US" sz="2200" b="1" i="1" dirty="0"/>
              <a:t>h</a:t>
            </a:r>
            <a:r>
              <a:rPr lang="en-US" altLang="en-US" sz="2200" dirty="0"/>
              <a:t>-2)</a:t>
            </a:r>
            <a:r>
              <a:rPr lang="en-US" altLang="zh-TW" sz="2200" dirty="0"/>
              <a:t> </a:t>
            </a:r>
          </a:p>
          <a:p>
            <a:pPr marL="381000" indent="-381000">
              <a:lnSpc>
                <a:spcPct val="80000"/>
              </a:lnSpc>
              <a:buNone/>
            </a:pPr>
            <a:r>
              <a:rPr lang="en-US" altLang="zh-TW" sz="2200" dirty="0"/>
              <a:t>	since </a:t>
            </a:r>
            <a:r>
              <a:rPr lang="en-US" altLang="en-US" sz="2200" dirty="0"/>
              <a:t>an AVL tree of height </a:t>
            </a:r>
            <a:r>
              <a:rPr lang="en-US" altLang="en-US" sz="2200" b="1" i="1" dirty="0"/>
              <a:t>h</a:t>
            </a:r>
            <a:r>
              <a:rPr lang="en-US" altLang="en-US" sz="2200" dirty="0"/>
              <a:t> contains the root node, one AVL </a:t>
            </a:r>
            <a:r>
              <a:rPr lang="en-US" altLang="en-US" sz="2200" dirty="0" err="1"/>
              <a:t>subtree</a:t>
            </a:r>
            <a:r>
              <a:rPr lang="en-US" altLang="en-US" sz="2200" dirty="0"/>
              <a:t> of height </a:t>
            </a:r>
            <a:r>
              <a:rPr lang="en-US" altLang="zh-TW" sz="2200" b="1" i="1" dirty="0"/>
              <a:t>h</a:t>
            </a:r>
            <a:r>
              <a:rPr lang="en-US" altLang="en-US" sz="2200" dirty="0"/>
              <a:t>-1 and another of height </a:t>
            </a:r>
            <a:r>
              <a:rPr lang="en-US" altLang="zh-TW" sz="2200" b="1" i="1" dirty="0"/>
              <a:t>h</a:t>
            </a:r>
            <a:r>
              <a:rPr lang="en-US" altLang="en-US" sz="2200" dirty="0"/>
              <a:t>-2.</a:t>
            </a:r>
            <a:endParaRPr lang="en-US" altLang="zh-TW" sz="2200" dirty="0"/>
          </a:p>
          <a:p>
            <a:pPr marL="381000" indent="-381000">
              <a:lnSpc>
                <a:spcPct val="80000"/>
              </a:lnSpc>
              <a:buFontTx/>
              <a:buAutoNum type="circleNumWdWhitePlain" startAt="4"/>
            </a:pPr>
            <a:r>
              <a:rPr lang="en-US" altLang="en-US" sz="2200" dirty="0"/>
              <a:t>Knowing </a:t>
            </a:r>
            <a:r>
              <a:rPr lang="en-US" altLang="en-US" sz="2200" b="1" i="1" dirty="0"/>
              <a:t>n</a:t>
            </a:r>
            <a:r>
              <a:rPr lang="en-US" altLang="en-US" sz="2200" dirty="0"/>
              <a:t>(</a:t>
            </a:r>
            <a:r>
              <a:rPr lang="en-US" altLang="en-US" sz="2200" b="1" i="1" dirty="0"/>
              <a:t>h</a:t>
            </a:r>
            <a:r>
              <a:rPr lang="en-US" altLang="en-US" sz="2200" dirty="0"/>
              <a:t>-1) &gt; </a:t>
            </a:r>
            <a:r>
              <a:rPr lang="en-US" altLang="en-US" sz="2200" b="1" i="1" dirty="0"/>
              <a:t>n</a:t>
            </a:r>
            <a:r>
              <a:rPr lang="en-US" altLang="en-US" sz="2200" dirty="0"/>
              <a:t>(</a:t>
            </a:r>
            <a:r>
              <a:rPr lang="en-US" altLang="en-US" sz="2200" b="1" i="1" dirty="0"/>
              <a:t>h</a:t>
            </a:r>
            <a:r>
              <a:rPr lang="en-US" altLang="en-US" sz="2200" dirty="0"/>
              <a:t>-2), we get </a:t>
            </a:r>
            <a:r>
              <a:rPr lang="en-US" altLang="en-US" sz="2200" b="1" i="1" dirty="0"/>
              <a:t>n</a:t>
            </a:r>
            <a:r>
              <a:rPr lang="en-US" altLang="en-US" sz="2200" dirty="0"/>
              <a:t>(</a:t>
            </a:r>
            <a:r>
              <a:rPr lang="en-US" altLang="en-US" sz="2200" b="1" i="1" dirty="0"/>
              <a:t>h</a:t>
            </a:r>
            <a:r>
              <a:rPr lang="en-US" altLang="en-US" sz="2200" dirty="0"/>
              <a:t>) &gt; </a:t>
            </a:r>
            <a:r>
              <a:rPr lang="en-US" altLang="zh-TW" sz="2200" dirty="0"/>
              <a:t>2</a:t>
            </a:r>
            <a:r>
              <a:rPr lang="en-US" altLang="en-US" sz="2200" b="1" i="1" dirty="0"/>
              <a:t>n</a:t>
            </a:r>
            <a:r>
              <a:rPr lang="en-US" altLang="en-US" sz="2200" dirty="0"/>
              <a:t>(</a:t>
            </a:r>
            <a:r>
              <a:rPr lang="en-US" altLang="en-US" sz="2200" b="1" i="1" dirty="0"/>
              <a:t>h</a:t>
            </a:r>
            <a:r>
              <a:rPr lang="en-US" altLang="en-US" sz="2200" dirty="0"/>
              <a:t>-2)</a:t>
            </a:r>
            <a:r>
              <a:rPr lang="en-US" altLang="zh-TW" sz="2200" dirty="0"/>
              <a:t>.</a:t>
            </a:r>
          </a:p>
          <a:p>
            <a:pPr marL="381000" indent="-381000">
              <a:lnSpc>
                <a:spcPct val="80000"/>
              </a:lnSpc>
              <a:buFontTx/>
              <a:buAutoNum type="circleNumWdWhitePlain" startAt="4"/>
            </a:pPr>
            <a:r>
              <a:rPr lang="en-US" altLang="en-US" sz="2200" dirty="0">
                <a:solidFill>
                  <a:schemeClr val="tx2"/>
                </a:solidFill>
              </a:rPr>
              <a:t>by induction</a:t>
            </a:r>
            <a:r>
              <a:rPr lang="en-US" altLang="zh-TW" sz="2200" dirty="0">
                <a:solidFill>
                  <a:schemeClr val="tx2"/>
                </a:solidFill>
              </a:rPr>
              <a:t>, </a:t>
            </a:r>
            <a:r>
              <a:rPr lang="en-US" altLang="en-US" sz="2200" b="1" i="1" dirty="0">
                <a:solidFill>
                  <a:schemeClr val="tx2"/>
                </a:solidFill>
              </a:rPr>
              <a:t>n</a:t>
            </a:r>
            <a:r>
              <a:rPr lang="en-US" altLang="en-US" sz="2200" dirty="0">
                <a:solidFill>
                  <a:schemeClr val="tx2"/>
                </a:solidFill>
              </a:rPr>
              <a:t>(</a:t>
            </a:r>
            <a:r>
              <a:rPr lang="en-US" altLang="en-US" sz="2200" b="1" i="1" dirty="0">
                <a:solidFill>
                  <a:schemeClr val="tx2"/>
                </a:solidFill>
              </a:rPr>
              <a:t>h</a:t>
            </a:r>
            <a:r>
              <a:rPr lang="en-US" altLang="en-US" sz="2200" dirty="0">
                <a:solidFill>
                  <a:schemeClr val="tx2"/>
                </a:solidFill>
              </a:rPr>
              <a:t>) &gt; 2</a:t>
            </a:r>
            <a:r>
              <a:rPr lang="en-US" altLang="en-US" sz="2200" b="1" i="1" baseline="30000" dirty="0">
                <a:solidFill>
                  <a:schemeClr val="tx2"/>
                </a:solidFill>
              </a:rPr>
              <a:t>i</a:t>
            </a:r>
            <a:r>
              <a:rPr lang="en-US" altLang="en-US" sz="2200" b="1" i="1" dirty="0">
                <a:solidFill>
                  <a:schemeClr val="tx2"/>
                </a:solidFill>
              </a:rPr>
              <a:t>n</a:t>
            </a:r>
            <a:r>
              <a:rPr lang="en-US" altLang="en-US" sz="2200" dirty="0">
                <a:solidFill>
                  <a:schemeClr val="tx2"/>
                </a:solidFill>
              </a:rPr>
              <a:t>(</a:t>
            </a:r>
            <a:r>
              <a:rPr lang="en-US" altLang="en-US" sz="2200" b="1" i="1" dirty="0">
                <a:solidFill>
                  <a:schemeClr val="tx2"/>
                </a:solidFill>
              </a:rPr>
              <a:t>h</a:t>
            </a:r>
            <a:r>
              <a:rPr lang="en-US" altLang="en-US" sz="2200" dirty="0">
                <a:solidFill>
                  <a:schemeClr val="tx2"/>
                </a:solidFill>
              </a:rPr>
              <a:t>-2</a:t>
            </a:r>
            <a:r>
              <a:rPr lang="en-US" altLang="en-US" sz="2200" b="1" i="1" dirty="0">
                <a:solidFill>
                  <a:schemeClr val="tx2"/>
                </a:solidFill>
              </a:rPr>
              <a:t>i</a:t>
            </a:r>
            <a:r>
              <a:rPr lang="en-US" altLang="en-US" sz="2200" dirty="0">
                <a:solidFill>
                  <a:schemeClr val="tx2"/>
                </a:solidFill>
              </a:rPr>
              <a:t>)</a:t>
            </a:r>
            <a:r>
              <a:rPr lang="en-US" altLang="zh-TW" sz="2200" dirty="0">
                <a:solidFill>
                  <a:schemeClr val="tx2"/>
                </a:solidFill>
              </a:rPr>
              <a:t>.</a:t>
            </a:r>
          </a:p>
          <a:p>
            <a:pPr marL="381000" indent="-381000">
              <a:lnSpc>
                <a:spcPct val="80000"/>
              </a:lnSpc>
              <a:buFontTx/>
              <a:buAutoNum type="circleNumWdWhitePlain" startAt="4"/>
            </a:pPr>
            <a:r>
              <a:rPr lang="en-US" altLang="zh-TW" sz="2200" dirty="0"/>
              <a:t>picking </a:t>
            </a:r>
            <a:r>
              <a:rPr lang="en-US" altLang="zh-TW" sz="2200" b="1" i="1" dirty="0" err="1">
                <a:solidFill>
                  <a:schemeClr val="tx2"/>
                </a:solidFill>
              </a:rPr>
              <a:t>i</a:t>
            </a:r>
            <a:r>
              <a:rPr lang="en-US" altLang="zh-TW" sz="2200" b="1" i="1" dirty="0">
                <a:solidFill>
                  <a:schemeClr val="tx2"/>
                </a:solidFill>
              </a:rPr>
              <a:t> </a:t>
            </a:r>
            <a:r>
              <a:rPr lang="en-US" altLang="zh-TW" sz="2200" dirty="0"/>
              <a:t>so that </a:t>
            </a:r>
            <a:r>
              <a:rPr lang="en-US" altLang="en-US" sz="2200" b="1" i="1" dirty="0">
                <a:solidFill>
                  <a:schemeClr val="tx2"/>
                </a:solidFill>
              </a:rPr>
              <a:t>h</a:t>
            </a:r>
            <a:r>
              <a:rPr lang="en-US" altLang="en-US" sz="2200" dirty="0">
                <a:solidFill>
                  <a:schemeClr val="tx2"/>
                </a:solidFill>
              </a:rPr>
              <a:t>-2</a:t>
            </a:r>
            <a:r>
              <a:rPr lang="en-US" altLang="en-US" sz="2200" b="1" i="1" dirty="0">
                <a:solidFill>
                  <a:schemeClr val="tx2"/>
                </a:solidFill>
              </a:rPr>
              <a:t>i </a:t>
            </a:r>
            <a:r>
              <a:rPr lang="en-US" altLang="zh-TW" sz="2200" dirty="0"/>
              <a:t>= 1 or 2.</a:t>
            </a:r>
          </a:p>
          <a:p>
            <a:pPr marL="381000" indent="-381000">
              <a:lnSpc>
                <a:spcPct val="80000"/>
              </a:lnSpc>
              <a:buFontTx/>
              <a:buAutoNum type="circleNumWdWhitePlain" startAt="4"/>
            </a:pPr>
            <a:r>
              <a:rPr lang="en-US" altLang="en-US" sz="2200" dirty="0"/>
              <a:t>Solving the base case</a:t>
            </a:r>
            <a:r>
              <a:rPr lang="en-US" altLang="zh-TW" sz="2200" dirty="0"/>
              <a:t>,</a:t>
            </a:r>
            <a:r>
              <a:rPr lang="en-US" altLang="en-US" sz="2200" dirty="0"/>
              <a:t> we get: </a:t>
            </a:r>
            <a:r>
              <a:rPr lang="en-US" altLang="en-US" sz="2200" b="1" i="1" dirty="0"/>
              <a:t>n</a:t>
            </a:r>
            <a:r>
              <a:rPr lang="en-US" altLang="en-US" sz="2200" dirty="0"/>
              <a:t>(</a:t>
            </a:r>
            <a:r>
              <a:rPr lang="en-US" altLang="en-US" sz="2200" b="1" i="1" dirty="0"/>
              <a:t>h</a:t>
            </a:r>
            <a:r>
              <a:rPr lang="en-US" altLang="en-US" sz="2200" dirty="0"/>
              <a:t>) &gt; 2 </a:t>
            </a:r>
            <a:r>
              <a:rPr lang="en-US" altLang="en-US" sz="2200" b="1" i="1" baseline="30000" dirty="0"/>
              <a:t>h</a:t>
            </a:r>
            <a:r>
              <a:rPr lang="en-US" altLang="en-US" sz="2200" baseline="30000" dirty="0"/>
              <a:t>/2-1</a:t>
            </a:r>
            <a:r>
              <a:rPr lang="en-US" altLang="zh-TW" sz="2200" dirty="0"/>
              <a:t>.</a:t>
            </a:r>
          </a:p>
          <a:p>
            <a:pPr marL="381000" indent="-381000">
              <a:lnSpc>
                <a:spcPct val="80000"/>
              </a:lnSpc>
              <a:buFontTx/>
              <a:buAutoNum type="circleNumWdWhitePlain" startAt="4"/>
            </a:pPr>
            <a:r>
              <a:rPr lang="en-US" altLang="en-US" sz="2200" dirty="0"/>
              <a:t>Taking logarithms: </a:t>
            </a:r>
            <a:r>
              <a:rPr lang="en-US" altLang="en-US" sz="2200" b="1" i="1" dirty="0"/>
              <a:t>h</a:t>
            </a:r>
            <a:r>
              <a:rPr lang="en-US" altLang="en-US" sz="2200" dirty="0"/>
              <a:t> &lt; 2log </a:t>
            </a:r>
            <a:r>
              <a:rPr lang="en-US" altLang="en-US" sz="2200" b="1" i="1" dirty="0"/>
              <a:t>n</a:t>
            </a:r>
            <a:r>
              <a:rPr lang="en-US" altLang="en-US" sz="2200" dirty="0"/>
              <a:t>(</a:t>
            </a:r>
            <a:r>
              <a:rPr lang="en-US" altLang="en-US" sz="2200" b="1" i="1" dirty="0"/>
              <a:t>h</a:t>
            </a:r>
            <a:r>
              <a:rPr lang="en-US" altLang="en-US" sz="2200" dirty="0"/>
              <a:t>) +2</a:t>
            </a:r>
            <a:r>
              <a:rPr lang="en-US" altLang="zh-TW" sz="2200" dirty="0"/>
              <a:t>.</a:t>
            </a:r>
          </a:p>
          <a:p>
            <a:pPr marL="381000" indent="-381000">
              <a:lnSpc>
                <a:spcPct val="80000"/>
              </a:lnSpc>
              <a:buFontTx/>
              <a:buAutoNum type="circleNumWdWhitePlain" startAt="4"/>
            </a:pPr>
            <a:r>
              <a:rPr lang="en-US" altLang="en-US" sz="2200" dirty="0"/>
              <a:t>Thus the height of AVL tree </a:t>
            </a:r>
            <a:r>
              <a:rPr lang="en-US" altLang="zh-TW" sz="2200" i="1" dirty="0"/>
              <a:t>T</a:t>
            </a:r>
            <a:r>
              <a:rPr lang="en-US" altLang="en-US" sz="2200" dirty="0"/>
              <a:t> is O(log </a:t>
            </a:r>
            <a:r>
              <a:rPr lang="en-US" altLang="en-US" sz="2200" b="1" i="1" dirty="0"/>
              <a:t>n</a:t>
            </a:r>
            <a:r>
              <a:rPr lang="en-US" altLang="en-US" sz="2200" dirty="0"/>
              <a:t>)</a:t>
            </a:r>
            <a:r>
              <a:rPr lang="en-US" altLang="zh-TW" sz="2200" dirty="0"/>
              <a:t>.</a:t>
            </a:r>
            <a:endParaRPr lang="en-US" altLang="en-US" sz="2200" dirty="0"/>
          </a:p>
        </p:txBody>
      </p:sp>
      <p:sp>
        <p:nvSpPr>
          <p:cNvPr id="9218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A994AB0-CA6E-4A0F-AEE7-AE9496F33957}" type="slidenum">
              <a:rPr lang="en-US" altLang="zh-TW" smtClean="0">
                <a:latin typeface="Arial" charset="0"/>
              </a:rPr>
              <a:pPr/>
              <a:t>6</a:t>
            </a:fld>
            <a:endParaRPr lang="en-US" altLang="zh-TW" smtClean="0">
              <a:latin typeface="Arial" charset="0"/>
            </a:endParaRPr>
          </a:p>
        </p:txBody>
      </p:sp>
      <p:pic>
        <p:nvPicPr>
          <p:cNvPr id="14" name="圖片 1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4075" y="4625000"/>
            <a:ext cx="1299585" cy="530743"/>
          </a:xfrm>
          <a:prstGeom prst="rect">
            <a:avLst/>
          </a:prstGeom>
        </p:spPr>
      </p:pic>
      <p:grpSp>
        <p:nvGrpSpPr>
          <p:cNvPr id="31" name="Group 19"/>
          <p:cNvGrpSpPr>
            <a:grpSpLocks/>
          </p:cNvGrpSpPr>
          <p:nvPr/>
        </p:nvGrpSpPr>
        <p:grpSpPr bwMode="auto">
          <a:xfrm>
            <a:off x="7009616" y="4584129"/>
            <a:ext cx="2686645" cy="1276015"/>
            <a:chOff x="3744" y="3134"/>
            <a:chExt cx="1871" cy="850"/>
          </a:xfrm>
        </p:grpSpPr>
        <p:sp>
          <p:nvSpPr>
            <p:cNvPr id="32" name="Oval 5"/>
            <p:cNvSpPr>
              <a:spLocks noChangeArrowheads="1"/>
            </p:cNvSpPr>
            <p:nvPr/>
          </p:nvSpPr>
          <p:spPr bwMode="auto">
            <a:xfrm>
              <a:off x="4593" y="3134"/>
              <a:ext cx="156" cy="164"/>
            </a:xfrm>
            <a:prstGeom prst="ellipse">
              <a:avLst/>
            </a:prstGeom>
            <a:solidFill>
              <a:srgbClr val="339933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2000" b="0" i="1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新細明體" pitchFamily="18" charset="-120"/>
                  <a:sym typeface="Symbol" pitchFamily="18" charset="2"/>
                </a:rPr>
                <a:t>r</a:t>
              </a:r>
            </a:p>
          </p:txBody>
        </p:sp>
        <p:cxnSp>
          <p:nvCxnSpPr>
            <p:cNvPr id="33" name="AutoShape 7"/>
            <p:cNvCxnSpPr>
              <a:cxnSpLocks noChangeShapeType="1"/>
              <a:stCxn id="37" idx="0"/>
              <a:endCxn id="32" idx="3"/>
            </p:cNvCxnSpPr>
            <p:nvPr/>
          </p:nvCxnSpPr>
          <p:spPr bwMode="auto">
            <a:xfrm flipV="1">
              <a:off x="4344" y="3280"/>
              <a:ext cx="272" cy="116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34" name="AutoShape 13"/>
            <p:cNvCxnSpPr>
              <a:cxnSpLocks noChangeShapeType="1"/>
              <a:stCxn id="38" idx="0"/>
              <a:endCxn id="32" idx="5"/>
            </p:cNvCxnSpPr>
            <p:nvPr/>
          </p:nvCxnSpPr>
          <p:spPr bwMode="auto">
            <a:xfrm flipH="1" flipV="1">
              <a:off x="4726" y="3280"/>
              <a:ext cx="290" cy="116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35" name="Text Box 14"/>
            <p:cNvSpPr txBox="1">
              <a:spLocks noChangeArrowheads="1"/>
            </p:cNvSpPr>
            <p:nvPr/>
          </p:nvSpPr>
          <p:spPr bwMode="auto">
            <a:xfrm>
              <a:off x="5088" y="3456"/>
              <a:ext cx="527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2000" b="0" i="1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新細明體" pitchFamily="18" charset="-120"/>
                </a:rPr>
                <a:t>n</a:t>
              </a:r>
              <a:r>
                <a:rPr kumimoji="1" lang="en-US" altLang="zh-TW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新細明體" pitchFamily="18" charset="-120"/>
                </a:rPr>
                <a:t>(</a:t>
              </a:r>
              <a:r>
                <a:rPr kumimoji="1" lang="en-US" altLang="zh-TW" sz="2000" b="0" i="1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新細明體" pitchFamily="18" charset="-120"/>
                </a:rPr>
                <a:t>h</a:t>
              </a:r>
              <a:r>
                <a:rPr kumimoji="1" lang="en-US" altLang="zh-TW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新細明體" pitchFamily="18" charset="-120"/>
                </a:rPr>
                <a:t>-1)</a:t>
              </a:r>
            </a:p>
          </p:txBody>
        </p:sp>
        <p:sp>
          <p:nvSpPr>
            <p:cNvPr id="36" name="Text Box 15"/>
            <p:cNvSpPr txBox="1">
              <a:spLocks noChangeArrowheads="1"/>
            </p:cNvSpPr>
            <p:nvPr/>
          </p:nvSpPr>
          <p:spPr bwMode="auto">
            <a:xfrm>
              <a:off x="3744" y="3456"/>
              <a:ext cx="527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2000" b="0" i="1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新細明體" pitchFamily="18" charset="-120"/>
                </a:rPr>
                <a:t>n</a:t>
              </a:r>
              <a:r>
                <a:rPr kumimoji="1" lang="en-US" altLang="zh-TW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新細明體" pitchFamily="18" charset="-120"/>
                </a:rPr>
                <a:t>(</a:t>
              </a:r>
              <a:r>
                <a:rPr kumimoji="1" lang="en-US" altLang="zh-TW" sz="2000" b="0" i="1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新細明體" pitchFamily="18" charset="-120"/>
                </a:rPr>
                <a:t>h</a:t>
              </a:r>
              <a:r>
                <a:rPr kumimoji="1" lang="en-US" altLang="zh-TW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新細明體" pitchFamily="18" charset="-120"/>
                </a:rPr>
                <a:t>-2)</a:t>
              </a:r>
            </a:p>
          </p:txBody>
        </p:sp>
        <p:sp>
          <p:nvSpPr>
            <p:cNvPr id="37" name="AutoShape 16"/>
            <p:cNvSpPr>
              <a:spLocks noChangeArrowheads="1"/>
            </p:cNvSpPr>
            <p:nvPr/>
          </p:nvSpPr>
          <p:spPr bwMode="auto">
            <a:xfrm>
              <a:off x="4176" y="3408"/>
              <a:ext cx="336" cy="432"/>
            </a:xfrm>
            <a:prstGeom prst="triangle">
              <a:avLst>
                <a:gd name="adj" fmla="val 50000"/>
              </a:avLst>
            </a:prstGeom>
            <a:noFill/>
            <a:ln w="38100">
              <a:solidFill>
                <a:srgbClr val="000000"/>
              </a:solidFill>
              <a:prstDash val="dash"/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TW" altLang="en-US" sz="2400" b="0" i="1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新細明體" pitchFamily="18" charset="-120"/>
              </a:endParaRPr>
            </a:p>
          </p:txBody>
        </p:sp>
        <p:sp>
          <p:nvSpPr>
            <p:cNvPr id="38" name="AutoShape 17"/>
            <p:cNvSpPr>
              <a:spLocks noChangeArrowheads="1"/>
            </p:cNvSpPr>
            <p:nvPr/>
          </p:nvSpPr>
          <p:spPr bwMode="auto">
            <a:xfrm>
              <a:off x="4752" y="3408"/>
              <a:ext cx="528" cy="576"/>
            </a:xfrm>
            <a:prstGeom prst="triangle">
              <a:avLst>
                <a:gd name="adj" fmla="val 50000"/>
              </a:avLst>
            </a:prstGeom>
            <a:noFill/>
            <a:ln w="38100">
              <a:solidFill>
                <a:srgbClr val="000000"/>
              </a:solidFill>
              <a:prstDash val="dash"/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TW" altLang="en-US" sz="2400" b="0" i="1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新細明體" pitchFamily="18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18733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2253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253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253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253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253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253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253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253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253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253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253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253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253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253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253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253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253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253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253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8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2538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2538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2538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8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2538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2538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2538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8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2538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2538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22538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8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2538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2538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22538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8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2538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2538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22538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8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22538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22538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22538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82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225382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225382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225382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4D62D95-C2CA-48B5-95DD-78227B9A303D}" type="slidenum">
              <a:rPr lang="en-US" altLang="zh-TW" smtClean="0">
                <a:latin typeface="Arial" charset="0"/>
              </a:rPr>
              <a:pPr/>
              <a:t>60</a:t>
            </a:fld>
            <a:endParaRPr lang="en-US" altLang="zh-TW" smtClean="0">
              <a:latin typeface="Arial" charset="0"/>
            </a:endParaRPr>
          </a:p>
        </p:txBody>
      </p:sp>
      <p:sp>
        <p:nvSpPr>
          <p:cNvPr id="747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ea typeface="新細明體" pitchFamily="18" charset="-120"/>
              </a:rPr>
              <a:t>Remedying a Double Black</a:t>
            </a:r>
          </a:p>
        </p:txBody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mtClean="0"/>
              <a:t>We consider the sibling </a:t>
            </a:r>
            <a:r>
              <a:rPr lang="en-US" altLang="zh-TW" b="1" i="1" smtClean="0"/>
              <a:t>y</a:t>
            </a:r>
            <a:r>
              <a:rPr lang="en-US" altLang="zh-TW" smtClean="0"/>
              <a:t> of </a:t>
            </a:r>
            <a:r>
              <a:rPr lang="en-US" altLang="zh-TW" b="1" i="1" smtClean="0"/>
              <a:t>r</a:t>
            </a:r>
            <a:r>
              <a:rPr lang="en-US" altLang="zh-TW" i="1" smtClean="0"/>
              <a:t> </a:t>
            </a:r>
            <a:r>
              <a:rPr lang="en-US" altLang="zh-TW" smtClean="0"/>
              <a:t>and there are three cases</a:t>
            </a:r>
          </a:p>
          <a:p>
            <a:pPr lvl="1"/>
            <a:r>
              <a:rPr lang="en-US" altLang="zh-TW" b="1" i="1" smtClean="0">
                <a:ea typeface="新細明體" pitchFamily="18" charset="-120"/>
              </a:rPr>
              <a:t>y</a:t>
            </a:r>
            <a:r>
              <a:rPr lang="en-US" altLang="zh-TW" smtClean="0">
                <a:ea typeface="新細明體" pitchFamily="18" charset="-120"/>
              </a:rPr>
              <a:t> is black </a:t>
            </a:r>
          </a:p>
          <a:p>
            <a:pPr lvl="2"/>
            <a:r>
              <a:rPr lang="en-US" altLang="zh-TW" smtClean="0">
                <a:ea typeface="新細明體" pitchFamily="18" charset="-120"/>
              </a:rPr>
              <a:t>has a red child  </a:t>
            </a:r>
            <a:r>
              <a:rPr lang="en-US" altLang="zh-TW" sz="2800">
                <a:ea typeface="新細明體" pitchFamily="18" charset="-120"/>
              </a:rPr>
              <a:t>(Case 1)</a:t>
            </a:r>
          </a:p>
          <a:p>
            <a:pPr lvl="2"/>
            <a:r>
              <a:rPr lang="en-US" altLang="zh-TW" smtClean="0">
                <a:ea typeface="新細明體" pitchFamily="18" charset="-120"/>
              </a:rPr>
              <a:t>its children are both black </a:t>
            </a:r>
            <a:r>
              <a:rPr lang="en-US" altLang="zh-TW" sz="2800">
                <a:ea typeface="新細明體" pitchFamily="18" charset="-120"/>
              </a:rPr>
              <a:t>(Case 2)</a:t>
            </a:r>
          </a:p>
          <a:p>
            <a:pPr lvl="1"/>
            <a:r>
              <a:rPr lang="en-US" altLang="zh-TW" b="1" i="1" smtClean="0">
                <a:ea typeface="新細明體" pitchFamily="18" charset="-120"/>
              </a:rPr>
              <a:t>y</a:t>
            </a:r>
            <a:r>
              <a:rPr lang="en-US" altLang="zh-TW" smtClean="0">
                <a:ea typeface="新細明體" pitchFamily="18" charset="-120"/>
              </a:rPr>
              <a:t> is red (Case 3)</a:t>
            </a:r>
          </a:p>
        </p:txBody>
      </p:sp>
    </p:spTree>
    <p:extLst>
      <p:ext uri="{BB962C8B-B14F-4D97-AF65-F5344CB8AC3E}">
        <p14:creationId xmlns:p14="http://schemas.microsoft.com/office/powerpoint/2010/main" val="3382007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投影片編號版面配置區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5E76F1D-8552-401E-BC56-715BD652A005}" type="slidenum">
              <a:rPr lang="en-US" altLang="zh-TW" smtClean="0">
                <a:latin typeface="Arial" charset="0"/>
              </a:rPr>
              <a:pPr/>
              <a:t>61</a:t>
            </a:fld>
            <a:endParaRPr lang="en-US" altLang="zh-TW" smtClean="0">
              <a:latin typeface="Arial" charset="0"/>
            </a:endParaRPr>
          </a:p>
        </p:txBody>
      </p:sp>
      <p:sp>
        <p:nvSpPr>
          <p:cNvPr id="757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Case 1 – Restructuring </a:t>
            </a:r>
          </a:p>
        </p:txBody>
      </p:sp>
      <p:grpSp>
        <p:nvGrpSpPr>
          <p:cNvPr id="75780" name="Group 3"/>
          <p:cNvGrpSpPr>
            <a:grpSpLocks/>
          </p:cNvGrpSpPr>
          <p:nvPr/>
        </p:nvGrpSpPr>
        <p:grpSpPr bwMode="auto">
          <a:xfrm>
            <a:off x="2362200" y="2286000"/>
            <a:ext cx="2971800" cy="2971800"/>
            <a:chOff x="480" y="1200"/>
            <a:chExt cx="1872" cy="1872"/>
          </a:xfrm>
        </p:grpSpPr>
        <p:grpSp>
          <p:nvGrpSpPr>
            <p:cNvPr id="75805" name="Group 4"/>
            <p:cNvGrpSpPr>
              <a:grpSpLocks/>
            </p:cNvGrpSpPr>
            <p:nvPr/>
          </p:nvGrpSpPr>
          <p:grpSpPr bwMode="auto">
            <a:xfrm>
              <a:off x="576" y="1200"/>
              <a:ext cx="1776" cy="1872"/>
              <a:chOff x="576" y="1200"/>
              <a:chExt cx="1776" cy="1872"/>
            </a:xfrm>
          </p:grpSpPr>
          <p:sp>
            <p:nvSpPr>
              <p:cNvPr id="75808" name="Line 5"/>
              <p:cNvSpPr>
                <a:spLocks noChangeShapeType="1"/>
              </p:cNvSpPr>
              <p:nvPr/>
            </p:nvSpPr>
            <p:spPr bwMode="auto">
              <a:xfrm>
                <a:off x="1344" y="2016"/>
                <a:ext cx="288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5809" name="Oval 6"/>
              <p:cNvSpPr>
                <a:spLocks noChangeArrowheads="1"/>
              </p:cNvSpPr>
              <p:nvPr/>
            </p:nvSpPr>
            <p:spPr bwMode="auto">
              <a:xfrm>
                <a:off x="960" y="2304"/>
                <a:ext cx="192" cy="192"/>
              </a:xfrm>
              <a:prstGeom prst="ellips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zh-TW" altLang="zh-TW" sz="2400" i="1"/>
              </a:p>
            </p:txBody>
          </p:sp>
          <p:sp>
            <p:nvSpPr>
              <p:cNvPr id="75810" name="Freeform 7"/>
              <p:cNvSpPr>
                <a:spLocks/>
              </p:cNvSpPr>
              <p:nvPr/>
            </p:nvSpPr>
            <p:spPr bwMode="auto">
              <a:xfrm>
                <a:off x="1008" y="1200"/>
                <a:ext cx="192" cy="384"/>
              </a:xfrm>
              <a:custGeom>
                <a:avLst/>
                <a:gdLst>
                  <a:gd name="T0" fmla="*/ 17 w 288"/>
                  <a:gd name="T1" fmla="*/ 0 h 576"/>
                  <a:gd name="T2" fmla="*/ 9 w 288"/>
                  <a:gd name="T3" fmla="*/ 11 h 576"/>
                  <a:gd name="T4" fmla="*/ 11 w 288"/>
                  <a:gd name="T5" fmla="*/ 19 h 576"/>
                  <a:gd name="T6" fmla="*/ 0 w 288"/>
                  <a:gd name="T7" fmla="*/ 34 h 57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8"/>
                  <a:gd name="T13" fmla="*/ 0 h 576"/>
                  <a:gd name="T14" fmla="*/ 288 w 288"/>
                  <a:gd name="T15" fmla="*/ 576 h 57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8" h="576">
                    <a:moveTo>
                      <a:pt x="288" y="0"/>
                    </a:moveTo>
                    <a:cubicBezTo>
                      <a:pt x="224" y="68"/>
                      <a:pt x="160" y="136"/>
                      <a:pt x="144" y="192"/>
                    </a:cubicBezTo>
                    <a:cubicBezTo>
                      <a:pt x="128" y="248"/>
                      <a:pt x="216" y="272"/>
                      <a:pt x="192" y="336"/>
                    </a:cubicBezTo>
                    <a:cubicBezTo>
                      <a:pt x="168" y="400"/>
                      <a:pt x="84" y="488"/>
                      <a:pt x="0" y="576"/>
                    </a:cubicBezTo>
                  </a:path>
                </a:pathLst>
              </a:cu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5811" name="Line 8"/>
              <p:cNvSpPr>
                <a:spLocks noChangeShapeType="1"/>
              </p:cNvSpPr>
              <p:nvPr/>
            </p:nvSpPr>
            <p:spPr bwMode="auto">
              <a:xfrm flipH="1">
                <a:off x="768" y="1584"/>
                <a:ext cx="240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5812" name="Freeform 9"/>
              <p:cNvSpPr>
                <a:spLocks/>
              </p:cNvSpPr>
              <p:nvPr/>
            </p:nvSpPr>
            <p:spPr bwMode="auto">
              <a:xfrm>
                <a:off x="1008" y="1584"/>
                <a:ext cx="440" cy="432"/>
              </a:xfrm>
              <a:custGeom>
                <a:avLst/>
                <a:gdLst>
                  <a:gd name="T0" fmla="*/ 0 w 440"/>
                  <a:gd name="T1" fmla="*/ 0 h 432"/>
                  <a:gd name="T2" fmla="*/ 384 w 440"/>
                  <a:gd name="T3" fmla="*/ 144 h 432"/>
                  <a:gd name="T4" fmla="*/ 336 w 440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440"/>
                  <a:gd name="T10" fmla="*/ 0 h 432"/>
                  <a:gd name="T11" fmla="*/ 440 w 440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40" h="432">
                    <a:moveTo>
                      <a:pt x="0" y="0"/>
                    </a:moveTo>
                    <a:cubicBezTo>
                      <a:pt x="164" y="36"/>
                      <a:pt x="328" y="72"/>
                      <a:pt x="384" y="144"/>
                    </a:cubicBezTo>
                    <a:cubicBezTo>
                      <a:pt x="440" y="216"/>
                      <a:pt x="388" y="324"/>
                      <a:pt x="336" y="432"/>
                    </a:cubicBezTo>
                  </a:path>
                </a:pathLst>
              </a:cu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5813" name="Line 10"/>
              <p:cNvSpPr>
                <a:spLocks noChangeShapeType="1"/>
              </p:cNvSpPr>
              <p:nvPr/>
            </p:nvSpPr>
            <p:spPr bwMode="auto">
              <a:xfrm>
                <a:off x="1728" y="2448"/>
                <a:ext cx="240" cy="2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5814" name="AutoShape 11"/>
              <p:cNvSpPr>
                <a:spLocks noChangeArrowheads="1"/>
              </p:cNvSpPr>
              <p:nvPr/>
            </p:nvSpPr>
            <p:spPr bwMode="auto">
              <a:xfrm>
                <a:off x="912" y="2448"/>
                <a:ext cx="288" cy="288"/>
              </a:xfrm>
              <a:prstGeom prst="triangle">
                <a:avLst>
                  <a:gd name="adj" fmla="val 50000"/>
                </a:avLst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75815" name="Oval 12"/>
              <p:cNvSpPr>
                <a:spLocks noChangeArrowheads="1"/>
              </p:cNvSpPr>
              <p:nvPr/>
            </p:nvSpPr>
            <p:spPr bwMode="auto">
              <a:xfrm>
                <a:off x="912" y="1488"/>
                <a:ext cx="192" cy="192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TW" sz="2400" i="1"/>
                  <a:t>u</a:t>
                </a:r>
              </a:p>
            </p:txBody>
          </p:sp>
          <p:sp>
            <p:nvSpPr>
              <p:cNvPr id="75816" name="AutoShape 13"/>
              <p:cNvSpPr>
                <a:spLocks noChangeArrowheads="1"/>
              </p:cNvSpPr>
              <p:nvPr/>
            </p:nvSpPr>
            <p:spPr bwMode="auto">
              <a:xfrm rot="1387744">
                <a:off x="576" y="1584"/>
                <a:ext cx="288" cy="432"/>
              </a:xfrm>
              <a:prstGeom prst="triangle">
                <a:avLst>
                  <a:gd name="adj" fmla="val 93750"/>
                </a:avLst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75817" name="Oval 14"/>
              <p:cNvSpPr>
                <a:spLocks noChangeArrowheads="1"/>
              </p:cNvSpPr>
              <p:nvPr/>
            </p:nvSpPr>
            <p:spPr bwMode="auto">
              <a:xfrm>
                <a:off x="1248" y="1920"/>
                <a:ext cx="192" cy="192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TW" sz="2400" i="1"/>
                  <a:t>x</a:t>
                </a:r>
              </a:p>
            </p:txBody>
          </p:sp>
          <p:sp>
            <p:nvSpPr>
              <p:cNvPr id="75818" name="Oval 15"/>
              <p:cNvSpPr>
                <a:spLocks noChangeArrowheads="1"/>
              </p:cNvSpPr>
              <p:nvPr/>
            </p:nvSpPr>
            <p:spPr bwMode="auto">
              <a:xfrm>
                <a:off x="1584" y="2304"/>
                <a:ext cx="192" cy="192"/>
              </a:xfrm>
              <a:prstGeom prst="ellipse">
                <a:avLst/>
              </a:prstGeom>
              <a:solidFill>
                <a:schemeClr val="tx1"/>
              </a:solidFill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TW" sz="2400" i="1">
                    <a:solidFill>
                      <a:schemeClr val="bg1"/>
                    </a:solidFill>
                  </a:rPr>
                  <a:t>y</a:t>
                </a:r>
              </a:p>
            </p:txBody>
          </p:sp>
          <p:sp>
            <p:nvSpPr>
              <p:cNvPr id="75819" name="Oval 16"/>
              <p:cNvSpPr>
                <a:spLocks noChangeArrowheads="1"/>
              </p:cNvSpPr>
              <p:nvPr/>
            </p:nvSpPr>
            <p:spPr bwMode="auto">
              <a:xfrm>
                <a:off x="960" y="2304"/>
                <a:ext cx="192" cy="192"/>
              </a:xfrm>
              <a:prstGeom prst="ellipse">
                <a:avLst/>
              </a:prstGeom>
              <a:solidFill>
                <a:schemeClr val="tx1"/>
              </a:solidFill>
              <a:ln w="571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TW" sz="2400" i="1">
                    <a:solidFill>
                      <a:schemeClr val="bg1"/>
                    </a:solidFill>
                  </a:rPr>
                  <a:t>r</a:t>
                </a:r>
              </a:p>
            </p:txBody>
          </p:sp>
          <p:sp>
            <p:nvSpPr>
              <p:cNvPr id="75820" name="Line 17"/>
              <p:cNvSpPr>
                <a:spLocks noChangeShapeType="1"/>
              </p:cNvSpPr>
              <p:nvPr/>
            </p:nvSpPr>
            <p:spPr bwMode="auto">
              <a:xfrm flipH="1">
                <a:off x="1104" y="2112"/>
                <a:ext cx="192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5821" name="Line 18"/>
              <p:cNvSpPr>
                <a:spLocks noChangeShapeType="1"/>
              </p:cNvSpPr>
              <p:nvPr/>
            </p:nvSpPr>
            <p:spPr bwMode="auto">
              <a:xfrm>
                <a:off x="2112" y="2832"/>
                <a:ext cx="240" cy="2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5822" name="Line 19"/>
              <p:cNvSpPr>
                <a:spLocks noChangeShapeType="1"/>
              </p:cNvSpPr>
              <p:nvPr/>
            </p:nvSpPr>
            <p:spPr bwMode="auto">
              <a:xfrm flipH="1">
                <a:off x="1440" y="2496"/>
                <a:ext cx="240" cy="2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5823" name="Line 20"/>
              <p:cNvSpPr>
                <a:spLocks noChangeShapeType="1"/>
              </p:cNvSpPr>
              <p:nvPr/>
            </p:nvSpPr>
            <p:spPr bwMode="auto">
              <a:xfrm flipH="1">
                <a:off x="1728" y="2832"/>
                <a:ext cx="240" cy="2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5824" name="Oval 21"/>
              <p:cNvSpPr>
                <a:spLocks noChangeArrowheads="1"/>
              </p:cNvSpPr>
              <p:nvPr/>
            </p:nvSpPr>
            <p:spPr bwMode="auto">
              <a:xfrm>
                <a:off x="1920" y="2688"/>
                <a:ext cx="192" cy="192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TW" sz="2400" i="1"/>
                  <a:t>z</a:t>
                </a:r>
              </a:p>
            </p:txBody>
          </p:sp>
        </p:grpSp>
        <p:sp>
          <p:nvSpPr>
            <p:cNvPr id="75806" name="Text Box 22"/>
            <p:cNvSpPr txBox="1">
              <a:spLocks noChangeArrowheads="1"/>
            </p:cNvSpPr>
            <p:nvPr/>
          </p:nvSpPr>
          <p:spPr bwMode="auto">
            <a:xfrm>
              <a:off x="1824" y="2208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2800" i="1">
                  <a:solidFill>
                    <a:srgbClr val="0000CC"/>
                  </a:solidFill>
                </a:rPr>
                <a:t>b</a:t>
              </a:r>
            </a:p>
          </p:txBody>
        </p:sp>
        <p:sp>
          <p:nvSpPr>
            <p:cNvPr id="75807" name="Text Box 23"/>
            <p:cNvSpPr txBox="1">
              <a:spLocks noChangeArrowheads="1"/>
            </p:cNvSpPr>
            <p:nvPr/>
          </p:nvSpPr>
          <p:spPr bwMode="auto">
            <a:xfrm>
              <a:off x="480" y="2208"/>
              <a:ext cx="470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2800" i="1" dirty="0">
                  <a:solidFill>
                    <a:srgbClr val="0000CC"/>
                  </a:solidFill>
                </a:rPr>
                <a:t>b</a:t>
              </a:r>
              <a:r>
                <a:rPr lang="en-US" altLang="zh-TW" sz="2800" dirty="0">
                  <a:solidFill>
                    <a:srgbClr val="0000CC"/>
                  </a:solidFill>
                </a:rPr>
                <a:t>+1</a:t>
              </a:r>
            </a:p>
          </p:txBody>
        </p:sp>
      </p:grpSp>
      <p:grpSp>
        <p:nvGrpSpPr>
          <p:cNvPr id="4" name="Group 24"/>
          <p:cNvGrpSpPr>
            <a:grpSpLocks/>
          </p:cNvGrpSpPr>
          <p:nvPr/>
        </p:nvGrpSpPr>
        <p:grpSpPr bwMode="auto">
          <a:xfrm>
            <a:off x="6019800" y="2286000"/>
            <a:ext cx="3028950" cy="3048000"/>
            <a:chOff x="2688" y="1248"/>
            <a:chExt cx="1908" cy="1920"/>
          </a:xfrm>
        </p:grpSpPr>
        <p:sp>
          <p:nvSpPr>
            <p:cNvPr id="75785" name="Line 25"/>
            <p:cNvSpPr>
              <a:spLocks noChangeShapeType="1"/>
            </p:cNvSpPr>
            <p:nvPr/>
          </p:nvSpPr>
          <p:spPr bwMode="auto">
            <a:xfrm>
              <a:off x="3888" y="2064"/>
              <a:ext cx="288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786" name="Oval 26"/>
            <p:cNvSpPr>
              <a:spLocks noChangeArrowheads="1"/>
            </p:cNvSpPr>
            <p:nvPr/>
          </p:nvSpPr>
          <p:spPr bwMode="auto">
            <a:xfrm>
              <a:off x="3168" y="2736"/>
              <a:ext cx="192" cy="192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TW" altLang="zh-TW" sz="2400" i="1"/>
            </a:p>
          </p:txBody>
        </p:sp>
        <p:sp>
          <p:nvSpPr>
            <p:cNvPr id="75787" name="Freeform 27"/>
            <p:cNvSpPr>
              <a:spLocks/>
            </p:cNvSpPr>
            <p:nvPr/>
          </p:nvSpPr>
          <p:spPr bwMode="auto">
            <a:xfrm>
              <a:off x="3552" y="1248"/>
              <a:ext cx="192" cy="384"/>
            </a:xfrm>
            <a:custGeom>
              <a:avLst/>
              <a:gdLst>
                <a:gd name="T0" fmla="*/ 17 w 288"/>
                <a:gd name="T1" fmla="*/ 0 h 576"/>
                <a:gd name="T2" fmla="*/ 9 w 288"/>
                <a:gd name="T3" fmla="*/ 11 h 576"/>
                <a:gd name="T4" fmla="*/ 11 w 288"/>
                <a:gd name="T5" fmla="*/ 19 h 576"/>
                <a:gd name="T6" fmla="*/ 0 w 288"/>
                <a:gd name="T7" fmla="*/ 34 h 5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8"/>
                <a:gd name="T13" fmla="*/ 0 h 576"/>
                <a:gd name="T14" fmla="*/ 288 w 288"/>
                <a:gd name="T15" fmla="*/ 576 h 5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8" h="576">
                  <a:moveTo>
                    <a:pt x="288" y="0"/>
                  </a:moveTo>
                  <a:cubicBezTo>
                    <a:pt x="224" y="68"/>
                    <a:pt x="160" y="136"/>
                    <a:pt x="144" y="192"/>
                  </a:cubicBezTo>
                  <a:cubicBezTo>
                    <a:pt x="128" y="248"/>
                    <a:pt x="216" y="272"/>
                    <a:pt x="192" y="336"/>
                  </a:cubicBezTo>
                  <a:cubicBezTo>
                    <a:pt x="168" y="400"/>
                    <a:pt x="84" y="488"/>
                    <a:pt x="0" y="576"/>
                  </a:cubicBezTo>
                </a:path>
              </a:pathLst>
            </a:cu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788" name="Line 28"/>
            <p:cNvSpPr>
              <a:spLocks noChangeShapeType="1"/>
            </p:cNvSpPr>
            <p:nvPr/>
          </p:nvSpPr>
          <p:spPr bwMode="auto">
            <a:xfrm flipH="1">
              <a:off x="3312" y="1632"/>
              <a:ext cx="24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789" name="Freeform 29"/>
            <p:cNvSpPr>
              <a:spLocks/>
            </p:cNvSpPr>
            <p:nvPr/>
          </p:nvSpPr>
          <p:spPr bwMode="auto">
            <a:xfrm>
              <a:off x="3552" y="1632"/>
              <a:ext cx="440" cy="432"/>
            </a:xfrm>
            <a:custGeom>
              <a:avLst/>
              <a:gdLst>
                <a:gd name="T0" fmla="*/ 0 w 440"/>
                <a:gd name="T1" fmla="*/ 0 h 432"/>
                <a:gd name="T2" fmla="*/ 384 w 440"/>
                <a:gd name="T3" fmla="*/ 144 h 432"/>
                <a:gd name="T4" fmla="*/ 336 w 440"/>
                <a:gd name="T5" fmla="*/ 432 h 432"/>
                <a:gd name="T6" fmla="*/ 0 60000 65536"/>
                <a:gd name="T7" fmla="*/ 0 60000 65536"/>
                <a:gd name="T8" fmla="*/ 0 60000 65536"/>
                <a:gd name="T9" fmla="*/ 0 w 440"/>
                <a:gd name="T10" fmla="*/ 0 h 432"/>
                <a:gd name="T11" fmla="*/ 440 w 440"/>
                <a:gd name="T12" fmla="*/ 432 h 43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40" h="432">
                  <a:moveTo>
                    <a:pt x="0" y="0"/>
                  </a:moveTo>
                  <a:cubicBezTo>
                    <a:pt x="164" y="36"/>
                    <a:pt x="328" y="72"/>
                    <a:pt x="384" y="144"/>
                  </a:cubicBezTo>
                  <a:cubicBezTo>
                    <a:pt x="440" y="216"/>
                    <a:pt x="388" y="324"/>
                    <a:pt x="336" y="432"/>
                  </a:cubicBezTo>
                </a:path>
              </a:pathLst>
            </a:cu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790" name="Line 30"/>
            <p:cNvSpPr>
              <a:spLocks noChangeShapeType="1"/>
            </p:cNvSpPr>
            <p:nvPr/>
          </p:nvSpPr>
          <p:spPr bwMode="auto">
            <a:xfrm>
              <a:off x="4272" y="2496"/>
              <a:ext cx="24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791" name="AutoShape 31"/>
            <p:cNvSpPr>
              <a:spLocks noChangeArrowheads="1"/>
            </p:cNvSpPr>
            <p:nvPr/>
          </p:nvSpPr>
          <p:spPr bwMode="auto">
            <a:xfrm>
              <a:off x="3120" y="2880"/>
              <a:ext cx="288" cy="288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5792" name="Oval 32"/>
            <p:cNvSpPr>
              <a:spLocks noChangeArrowheads="1"/>
            </p:cNvSpPr>
            <p:nvPr/>
          </p:nvSpPr>
          <p:spPr bwMode="auto">
            <a:xfrm>
              <a:off x="3456" y="1536"/>
              <a:ext cx="192" cy="192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2400" i="1"/>
                <a:t>u</a:t>
              </a:r>
            </a:p>
          </p:txBody>
        </p:sp>
        <p:sp>
          <p:nvSpPr>
            <p:cNvPr id="75793" name="AutoShape 33"/>
            <p:cNvSpPr>
              <a:spLocks noChangeArrowheads="1"/>
            </p:cNvSpPr>
            <p:nvPr/>
          </p:nvSpPr>
          <p:spPr bwMode="auto">
            <a:xfrm rot="1387744">
              <a:off x="3120" y="1632"/>
              <a:ext cx="288" cy="432"/>
            </a:xfrm>
            <a:prstGeom prst="triangle">
              <a:avLst>
                <a:gd name="adj" fmla="val 93750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5794" name="Oval 34"/>
            <p:cNvSpPr>
              <a:spLocks noChangeArrowheads="1"/>
            </p:cNvSpPr>
            <p:nvPr/>
          </p:nvSpPr>
          <p:spPr bwMode="auto">
            <a:xfrm>
              <a:off x="3456" y="2352"/>
              <a:ext cx="192" cy="192"/>
            </a:xfrm>
            <a:prstGeom prst="ellipse">
              <a:avLst/>
            </a:prstGeom>
            <a:solidFill>
              <a:schemeClr val="tx1"/>
            </a:solidFill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2400" i="1">
                  <a:solidFill>
                    <a:schemeClr val="bg1"/>
                  </a:solidFill>
                </a:rPr>
                <a:t>x</a:t>
              </a:r>
            </a:p>
          </p:txBody>
        </p:sp>
        <p:sp>
          <p:nvSpPr>
            <p:cNvPr id="75795" name="Oval 35"/>
            <p:cNvSpPr>
              <a:spLocks noChangeArrowheads="1"/>
            </p:cNvSpPr>
            <p:nvPr/>
          </p:nvSpPr>
          <p:spPr bwMode="auto">
            <a:xfrm>
              <a:off x="3792" y="1968"/>
              <a:ext cx="192" cy="192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2400" i="1"/>
                <a:t>y</a:t>
              </a:r>
            </a:p>
          </p:txBody>
        </p:sp>
        <p:sp>
          <p:nvSpPr>
            <p:cNvPr id="75796" name="Oval 36"/>
            <p:cNvSpPr>
              <a:spLocks noChangeArrowheads="1"/>
            </p:cNvSpPr>
            <p:nvPr/>
          </p:nvSpPr>
          <p:spPr bwMode="auto">
            <a:xfrm>
              <a:off x="3168" y="2736"/>
              <a:ext cx="192" cy="192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2400" i="1">
                  <a:solidFill>
                    <a:schemeClr val="bg1"/>
                  </a:solidFill>
                </a:rPr>
                <a:t>r</a:t>
              </a:r>
            </a:p>
          </p:txBody>
        </p:sp>
        <p:sp>
          <p:nvSpPr>
            <p:cNvPr id="75797" name="Line 37"/>
            <p:cNvSpPr>
              <a:spLocks noChangeShapeType="1"/>
            </p:cNvSpPr>
            <p:nvPr/>
          </p:nvSpPr>
          <p:spPr bwMode="auto">
            <a:xfrm flipH="1">
              <a:off x="3312" y="2544"/>
              <a:ext cx="192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798" name="Line 38"/>
            <p:cNvSpPr>
              <a:spLocks noChangeShapeType="1"/>
            </p:cNvSpPr>
            <p:nvPr/>
          </p:nvSpPr>
          <p:spPr bwMode="auto">
            <a:xfrm>
              <a:off x="3600" y="2544"/>
              <a:ext cx="24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799" name="Line 39"/>
            <p:cNvSpPr>
              <a:spLocks noChangeShapeType="1"/>
            </p:cNvSpPr>
            <p:nvPr/>
          </p:nvSpPr>
          <p:spPr bwMode="auto">
            <a:xfrm flipH="1">
              <a:off x="3552" y="2112"/>
              <a:ext cx="24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800" name="Line 40"/>
            <p:cNvSpPr>
              <a:spLocks noChangeShapeType="1"/>
            </p:cNvSpPr>
            <p:nvPr/>
          </p:nvSpPr>
          <p:spPr bwMode="auto">
            <a:xfrm flipH="1">
              <a:off x="3984" y="2496"/>
              <a:ext cx="192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801" name="Oval 41"/>
            <p:cNvSpPr>
              <a:spLocks noChangeArrowheads="1"/>
            </p:cNvSpPr>
            <p:nvPr/>
          </p:nvSpPr>
          <p:spPr bwMode="auto">
            <a:xfrm>
              <a:off x="4128" y="2352"/>
              <a:ext cx="192" cy="192"/>
            </a:xfrm>
            <a:prstGeom prst="ellipse">
              <a:avLst/>
            </a:prstGeom>
            <a:solidFill>
              <a:schemeClr val="tx1"/>
            </a:solidFill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2400" i="1">
                  <a:solidFill>
                    <a:schemeClr val="bg1"/>
                  </a:solidFill>
                </a:rPr>
                <a:t>z</a:t>
              </a:r>
            </a:p>
          </p:txBody>
        </p:sp>
        <p:sp>
          <p:nvSpPr>
            <p:cNvPr id="75802" name="Text Box 42"/>
            <p:cNvSpPr txBox="1">
              <a:spLocks noChangeArrowheads="1"/>
            </p:cNvSpPr>
            <p:nvPr/>
          </p:nvSpPr>
          <p:spPr bwMode="auto">
            <a:xfrm>
              <a:off x="3168" y="2256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2800" i="1">
                  <a:solidFill>
                    <a:srgbClr val="0000CC"/>
                  </a:solidFill>
                </a:rPr>
                <a:t>b</a:t>
              </a:r>
            </a:p>
          </p:txBody>
        </p:sp>
        <p:sp>
          <p:nvSpPr>
            <p:cNvPr id="75803" name="Text Box 43"/>
            <p:cNvSpPr txBox="1">
              <a:spLocks noChangeArrowheads="1"/>
            </p:cNvSpPr>
            <p:nvPr/>
          </p:nvSpPr>
          <p:spPr bwMode="auto">
            <a:xfrm>
              <a:off x="2688" y="2592"/>
              <a:ext cx="470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2800" i="1" dirty="0">
                  <a:solidFill>
                    <a:srgbClr val="0000CC"/>
                  </a:solidFill>
                </a:rPr>
                <a:t>b</a:t>
              </a:r>
              <a:r>
                <a:rPr lang="en-US" altLang="zh-TW" sz="2800" dirty="0">
                  <a:solidFill>
                    <a:srgbClr val="0000CC"/>
                  </a:solidFill>
                </a:rPr>
                <a:t>+1</a:t>
              </a:r>
            </a:p>
          </p:txBody>
        </p:sp>
        <p:sp>
          <p:nvSpPr>
            <p:cNvPr id="75804" name="Text Box 44"/>
            <p:cNvSpPr txBox="1">
              <a:spLocks noChangeArrowheads="1"/>
            </p:cNvSpPr>
            <p:nvPr/>
          </p:nvSpPr>
          <p:spPr bwMode="auto">
            <a:xfrm>
              <a:off x="4368" y="2256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2800" i="1">
                  <a:solidFill>
                    <a:srgbClr val="0000CC"/>
                  </a:solidFill>
                </a:rPr>
                <a:t>b</a:t>
              </a:r>
            </a:p>
          </p:txBody>
        </p:sp>
      </p:grpSp>
      <p:sp>
        <p:nvSpPr>
          <p:cNvPr id="2316333" name="AutoShape 45"/>
          <p:cNvSpPr>
            <a:spLocks noChangeArrowheads="1"/>
          </p:cNvSpPr>
          <p:nvPr/>
        </p:nvSpPr>
        <p:spPr bwMode="auto">
          <a:xfrm>
            <a:off x="5105400" y="3505200"/>
            <a:ext cx="762000" cy="304800"/>
          </a:xfrm>
          <a:prstGeom prst="rightArrow">
            <a:avLst>
              <a:gd name="adj1" fmla="val 50000"/>
              <a:gd name="adj2" fmla="val 62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316334" name="AutoShape 46"/>
          <p:cNvSpPr>
            <a:spLocks noChangeArrowheads="1"/>
          </p:cNvSpPr>
          <p:nvPr/>
        </p:nvSpPr>
        <p:spPr bwMode="auto">
          <a:xfrm>
            <a:off x="8001000" y="1752600"/>
            <a:ext cx="2514600" cy="914400"/>
          </a:xfrm>
          <a:prstGeom prst="wedgeRoundRectCallout">
            <a:avLst>
              <a:gd name="adj1" fmla="val -46907"/>
              <a:gd name="adj2" fmla="val 142014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TW" sz="2400">
                <a:solidFill>
                  <a:srgbClr val="FFFF00"/>
                </a:solidFill>
              </a:rPr>
              <a:t>Keep the original color of </a:t>
            </a:r>
            <a:r>
              <a:rPr lang="en-US" altLang="zh-TW" sz="2400" i="1">
                <a:solidFill>
                  <a:srgbClr val="FFFF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672988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6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316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6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2316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16333" grpId="0" animBg="1"/>
      <p:bldP spid="2316334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投影片編號版面配置區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3BE3EC6-2D7B-4AF5-8D7A-123447E0B2F1}" type="slidenum">
              <a:rPr lang="en-US" altLang="zh-TW" smtClean="0">
                <a:latin typeface="Arial" charset="0"/>
              </a:rPr>
              <a:pPr/>
              <a:t>62</a:t>
            </a:fld>
            <a:endParaRPr lang="en-US" altLang="zh-TW" smtClean="0">
              <a:latin typeface="Arial" charset="0"/>
            </a:endParaRPr>
          </a:p>
        </p:txBody>
      </p:sp>
      <p:sp>
        <p:nvSpPr>
          <p:cNvPr id="768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Case 2 – Recoloring </a:t>
            </a:r>
          </a:p>
        </p:txBody>
      </p:sp>
      <p:sp>
        <p:nvSpPr>
          <p:cNvPr id="2317336" name="Text Box 24"/>
          <p:cNvSpPr txBox="1">
            <a:spLocks noChangeArrowheads="1"/>
          </p:cNvSpPr>
          <p:nvPr/>
        </p:nvSpPr>
        <p:spPr bwMode="auto">
          <a:xfrm>
            <a:off x="5580432" y="1834384"/>
            <a:ext cx="13430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400" dirty="0"/>
              <a:t>if </a:t>
            </a:r>
            <a:r>
              <a:rPr lang="en-US" altLang="zh-TW" sz="2400" i="1" dirty="0"/>
              <a:t>x</a:t>
            </a:r>
            <a:r>
              <a:rPr lang="en-US" altLang="zh-TW" sz="2400" dirty="0"/>
              <a:t> is red</a:t>
            </a:r>
          </a:p>
        </p:txBody>
      </p:sp>
      <p:grpSp>
        <p:nvGrpSpPr>
          <p:cNvPr id="2" name="Group 25"/>
          <p:cNvGrpSpPr>
            <a:grpSpLocks/>
          </p:cNvGrpSpPr>
          <p:nvPr/>
        </p:nvGrpSpPr>
        <p:grpSpPr bwMode="auto">
          <a:xfrm>
            <a:off x="7485431" y="1072384"/>
            <a:ext cx="2780196" cy="2514600"/>
            <a:chOff x="3696" y="1104"/>
            <a:chExt cx="1520" cy="1392"/>
          </a:xfrm>
        </p:grpSpPr>
        <p:sp>
          <p:nvSpPr>
            <p:cNvPr id="76857" name="Line 26"/>
            <p:cNvSpPr>
              <a:spLocks noChangeShapeType="1"/>
            </p:cNvSpPr>
            <p:nvPr/>
          </p:nvSpPr>
          <p:spPr bwMode="auto">
            <a:xfrm>
              <a:off x="4316" y="1711"/>
              <a:ext cx="207" cy="21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858" name="Oval 27"/>
            <p:cNvSpPr>
              <a:spLocks noChangeArrowheads="1"/>
            </p:cNvSpPr>
            <p:nvPr/>
          </p:nvSpPr>
          <p:spPr bwMode="auto">
            <a:xfrm>
              <a:off x="4041" y="1925"/>
              <a:ext cx="137" cy="143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TW" altLang="zh-TW" sz="2400" i="1"/>
            </a:p>
          </p:txBody>
        </p:sp>
        <p:sp>
          <p:nvSpPr>
            <p:cNvPr id="76859" name="Freeform 28"/>
            <p:cNvSpPr>
              <a:spLocks/>
            </p:cNvSpPr>
            <p:nvPr/>
          </p:nvSpPr>
          <p:spPr bwMode="auto">
            <a:xfrm>
              <a:off x="4075" y="1104"/>
              <a:ext cx="138" cy="286"/>
            </a:xfrm>
            <a:custGeom>
              <a:avLst/>
              <a:gdLst>
                <a:gd name="T0" fmla="*/ 1 w 288"/>
                <a:gd name="T1" fmla="*/ 0 h 576"/>
                <a:gd name="T2" fmla="*/ 1 w 288"/>
                <a:gd name="T3" fmla="*/ 1 h 576"/>
                <a:gd name="T4" fmla="*/ 1 w 288"/>
                <a:gd name="T5" fmla="*/ 2 h 576"/>
                <a:gd name="T6" fmla="*/ 0 w 288"/>
                <a:gd name="T7" fmla="*/ 4 h 5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8"/>
                <a:gd name="T13" fmla="*/ 0 h 576"/>
                <a:gd name="T14" fmla="*/ 288 w 288"/>
                <a:gd name="T15" fmla="*/ 576 h 5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8" h="576">
                  <a:moveTo>
                    <a:pt x="288" y="0"/>
                  </a:moveTo>
                  <a:cubicBezTo>
                    <a:pt x="224" y="68"/>
                    <a:pt x="160" y="136"/>
                    <a:pt x="144" y="192"/>
                  </a:cubicBezTo>
                  <a:cubicBezTo>
                    <a:pt x="128" y="248"/>
                    <a:pt x="216" y="272"/>
                    <a:pt x="192" y="336"/>
                  </a:cubicBezTo>
                  <a:cubicBezTo>
                    <a:pt x="168" y="400"/>
                    <a:pt x="84" y="488"/>
                    <a:pt x="0" y="576"/>
                  </a:cubicBezTo>
                </a:path>
              </a:pathLst>
            </a:cu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860" name="Line 29"/>
            <p:cNvSpPr>
              <a:spLocks noChangeShapeType="1"/>
            </p:cNvSpPr>
            <p:nvPr/>
          </p:nvSpPr>
          <p:spPr bwMode="auto">
            <a:xfrm flipH="1">
              <a:off x="3903" y="1390"/>
              <a:ext cx="172" cy="14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861" name="Freeform 30"/>
            <p:cNvSpPr>
              <a:spLocks/>
            </p:cNvSpPr>
            <p:nvPr/>
          </p:nvSpPr>
          <p:spPr bwMode="auto">
            <a:xfrm>
              <a:off x="4075" y="1390"/>
              <a:ext cx="316" cy="321"/>
            </a:xfrm>
            <a:custGeom>
              <a:avLst/>
              <a:gdLst>
                <a:gd name="T0" fmla="*/ 0 w 440"/>
                <a:gd name="T1" fmla="*/ 0 h 432"/>
                <a:gd name="T2" fmla="*/ 37 w 440"/>
                <a:gd name="T3" fmla="*/ 19 h 432"/>
                <a:gd name="T4" fmla="*/ 33 w 440"/>
                <a:gd name="T5" fmla="*/ 54 h 432"/>
                <a:gd name="T6" fmla="*/ 0 60000 65536"/>
                <a:gd name="T7" fmla="*/ 0 60000 65536"/>
                <a:gd name="T8" fmla="*/ 0 60000 65536"/>
                <a:gd name="T9" fmla="*/ 0 w 440"/>
                <a:gd name="T10" fmla="*/ 0 h 432"/>
                <a:gd name="T11" fmla="*/ 440 w 440"/>
                <a:gd name="T12" fmla="*/ 432 h 43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40" h="432">
                  <a:moveTo>
                    <a:pt x="0" y="0"/>
                  </a:moveTo>
                  <a:cubicBezTo>
                    <a:pt x="164" y="36"/>
                    <a:pt x="328" y="72"/>
                    <a:pt x="384" y="144"/>
                  </a:cubicBezTo>
                  <a:cubicBezTo>
                    <a:pt x="440" y="216"/>
                    <a:pt x="388" y="324"/>
                    <a:pt x="336" y="432"/>
                  </a:cubicBezTo>
                </a:path>
              </a:pathLst>
            </a:cu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862" name="Line 31"/>
            <p:cNvSpPr>
              <a:spLocks noChangeShapeType="1"/>
            </p:cNvSpPr>
            <p:nvPr/>
          </p:nvSpPr>
          <p:spPr bwMode="auto">
            <a:xfrm>
              <a:off x="4592" y="2032"/>
              <a:ext cx="172" cy="17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863" name="AutoShape 32"/>
            <p:cNvSpPr>
              <a:spLocks noChangeArrowheads="1"/>
            </p:cNvSpPr>
            <p:nvPr/>
          </p:nvSpPr>
          <p:spPr bwMode="auto">
            <a:xfrm>
              <a:off x="4006" y="2032"/>
              <a:ext cx="207" cy="214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6864" name="Oval 33"/>
            <p:cNvSpPr>
              <a:spLocks noChangeArrowheads="1"/>
            </p:cNvSpPr>
            <p:nvPr/>
          </p:nvSpPr>
          <p:spPr bwMode="auto">
            <a:xfrm>
              <a:off x="4006" y="1318"/>
              <a:ext cx="138" cy="143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2400" i="1"/>
                <a:t>u</a:t>
              </a:r>
            </a:p>
          </p:txBody>
        </p:sp>
        <p:sp>
          <p:nvSpPr>
            <p:cNvPr id="76865" name="AutoShape 34"/>
            <p:cNvSpPr>
              <a:spLocks noChangeArrowheads="1"/>
            </p:cNvSpPr>
            <p:nvPr/>
          </p:nvSpPr>
          <p:spPr bwMode="auto">
            <a:xfrm rot="1387744">
              <a:off x="3765" y="1390"/>
              <a:ext cx="207" cy="321"/>
            </a:xfrm>
            <a:prstGeom prst="triangle">
              <a:avLst>
                <a:gd name="adj" fmla="val 93750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6866" name="Oval 35"/>
            <p:cNvSpPr>
              <a:spLocks noChangeArrowheads="1"/>
            </p:cNvSpPr>
            <p:nvPr/>
          </p:nvSpPr>
          <p:spPr bwMode="auto">
            <a:xfrm>
              <a:off x="4247" y="1639"/>
              <a:ext cx="138" cy="14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2400" i="1">
                  <a:solidFill>
                    <a:schemeClr val="bg1"/>
                  </a:solidFill>
                </a:rPr>
                <a:t>x</a:t>
              </a:r>
            </a:p>
          </p:txBody>
        </p:sp>
        <p:sp>
          <p:nvSpPr>
            <p:cNvPr id="76867" name="Oval 36"/>
            <p:cNvSpPr>
              <a:spLocks noChangeArrowheads="1"/>
            </p:cNvSpPr>
            <p:nvPr/>
          </p:nvSpPr>
          <p:spPr bwMode="auto">
            <a:xfrm>
              <a:off x="4489" y="1925"/>
              <a:ext cx="137" cy="143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2400" i="1"/>
                <a:t>y</a:t>
              </a:r>
            </a:p>
          </p:txBody>
        </p:sp>
        <p:sp>
          <p:nvSpPr>
            <p:cNvPr id="76868" name="Oval 37"/>
            <p:cNvSpPr>
              <a:spLocks noChangeArrowheads="1"/>
            </p:cNvSpPr>
            <p:nvPr/>
          </p:nvSpPr>
          <p:spPr bwMode="auto">
            <a:xfrm>
              <a:off x="4041" y="1925"/>
              <a:ext cx="137" cy="14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2400" i="1">
                  <a:solidFill>
                    <a:schemeClr val="bg1"/>
                  </a:solidFill>
                </a:rPr>
                <a:t>r</a:t>
              </a:r>
            </a:p>
          </p:txBody>
        </p:sp>
        <p:sp>
          <p:nvSpPr>
            <p:cNvPr id="76869" name="Line 38"/>
            <p:cNvSpPr>
              <a:spLocks noChangeShapeType="1"/>
            </p:cNvSpPr>
            <p:nvPr/>
          </p:nvSpPr>
          <p:spPr bwMode="auto">
            <a:xfrm flipH="1">
              <a:off x="4144" y="1782"/>
              <a:ext cx="138" cy="14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870" name="Line 39"/>
            <p:cNvSpPr>
              <a:spLocks noChangeShapeType="1"/>
            </p:cNvSpPr>
            <p:nvPr/>
          </p:nvSpPr>
          <p:spPr bwMode="auto">
            <a:xfrm>
              <a:off x="4868" y="2318"/>
              <a:ext cx="172" cy="17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871" name="Line 40"/>
            <p:cNvSpPr>
              <a:spLocks noChangeShapeType="1"/>
            </p:cNvSpPr>
            <p:nvPr/>
          </p:nvSpPr>
          <p:spPr bwMode="auto">
            <a:xfrm flipH="1">
              <a:off x="4385" y="2068"/>
              <a:ext cx="173" cy="17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872" name="Line 41"/>
            <p:cNvSpPr>
              <a:spLocks noChangeShapeType="1"/>
            </p:cNvSpPr>
            <p:nvPr/>
          </p:nvSpPr>
          <p:spPr bwMode="auto">
            <a:xfrm flipH="1">
              <a:off x="4592" y="2318"/>
              <a:ext cx="172" cy="17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873" name="Oval 42"/>
            <p:cNvSpPr>
              <a:spLocks noChangeArrowheads="1"/>
            </p:cNvSpPr>
            <p:nvPr/>
          </p:nvSpPr>
          <p:spPr bwMode="auto">
            <a:xfrm>
              <a:off x="4730" y="2210"/>
              <a:ext cx="138" cy="143"/>
            </a:xfrm>
            <a:prstGeom prst="ellipse">
              <a:avLst/>
            </a:prstGeom>
            <a:solidFill>
              <a:schemeClr val="tx1"/>
            </a:solidFill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TW" altLang="zh-TW" sz="2400" i="1"/>
            </a:p>
          </p:txBody>
        </p:sp>
        <p:sp>
          <p:nvSpPr>
            <p:cNvPr id="76874" name="Text Box 43"/>
            <p:cNvSpPr txBox="1">
              <a:spLocks noChangeArrowheads="1"/>
            </p:cNvSpPr>
            <p:nvPr/>
          </p:nvSpPr>
          <p:spPr bwMode="auto">
            <a:xfrm>
              <a:off x="4416" y="1536"/>
              <a:ext cx="170" cy="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2000" i="1">
                  <a:solidFill>
                    <a:srgbClr val="0000CC"/>
                  </a:solidFill>
                </a:rPr>
                <a:t>b</a:t>
              </a:r>
            </a:p>
          </p:txBody>
        </p:sp>
        <p:sp>
          <p:nvSpPr>
            <p:cNvPr id="76875" name="Text Box 44"/>
            <p:cNvSpPr txBox="1">
              <a:spLocks noChangeArrowheads="1"/>
            </p:cNvSpPr>
            <p:nvPr/>
          </p:nvSpPr>
          <p:spPr bwMode="auto">
            <a:xfrm>
              <a:off x="3696" y="1917"/>
              <a:ext cx="366" cy="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TW" sz="2000" i="1" dirty="0">
                  <a:solidFill>
                    <a:srgbClr val="0000CC"/>
                  </a:solidFill>
                </a:rPr>
                <a:t>b</a:t>
              </a:r>
              <a:r>
                <a:rPr lang="en-US" altLang="zh-TW" sz="2000" dirty="0">
                  <a:solidFill>
                    <a:srgbClr val="0000CC"/>
                  </a:solidFill>
                </a:rPr>
                <a:t>+1</a:t>
              </a:r>
            </a:p>
          </p:txBody>
        </p:sp>
        <p:sp>
          <p:nvSpPr>
            <p:cNvPr id="76876" name="Oval 45"/>
            <p:cNvSpPr>
              <a:spLocks noChangeArrowheads="1"/>
            </p:cNvSpPr>
            <p:nvPr/>
          </p:nvSpPr>
          <p:spPr bwMode="auto">
            <a:xfrm>
              <a:off x="4316" y="2210"/>
              <a:ext cx="138" cy="143"/>
            </a:xfrm>
            <a:prstGeom prst="ellipse">
              <a:avLst/>
            </a:prstGeom>
            <a:solidFill>
              <a:schemeClr val="tx1"/>
            </a:solidFill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TW" altLang="zh-TW" sz="2400" i="1"/>
            </a:p>
          </p:txBody>
        </p:sp>
        <p:sp>
          <p:nvSpPr>
            <p:cNvPr id="76877" name="Text Box 46"/>
            <p:cNvSpPr txBox="1">
              <a:spLocks noChangeArrowheads="1"/>
            </p:cNvSpPr>
            <p:nvPr/>
          </p:nvSpPr>
          <p:spPr bwMode="auto">
            <a:xfrm>
              <a:off x="4896" y="2064"/>
              <a:ext cx="320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2000" i="1" dirty="0">
                  <a:solidFill>
                    <a:srgbClr val="0000CC"/>
                  </a:solidFill>
                </a:rPr>
                <a:t>b</a:t>
              </a:r>
              <a:r>
                <a:rPr lang="en-US" altLang="zh-TW" sz="2000" dirty="0">
                  <a:solidFill>
                    <a:srgbClr val="0000CC"/>
                  </a:solidFill>
                </a:rPr>
                <a:t>+1</a:t>
              </a:r>
            </a:p>
          </p:txBody>
        </p:sp>
        <p:sp>
          <p:nvSpPr>
            <p:cNvPr id="76878" name="Text Box 47"/>
            <p:cNvSpPr txBox="1">
              <a:spLocks noChangeArrowheads="1"/>
            </p:cNvSpPr>
            <p:nvPr/>
          </p:nvSpPr>
          <p:spPr bwMode="auto">
            <a:xfrm>
              <a:off x="3936" y="2256"/>
              <a:ext cx="320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2000" i="1" dirty="0">
                  <a:solidFill>
                    <a:srgbClr val="0000CC"/>
                  </a:solidFill>
                </a:rPr>
                <a:t>b</a:t>
              </a:r>
              <a:r>
                <a:rPr lang="en-US" altLang="zh-TW" sz="2000" dirty="0">
                  <a:solidFill>
                    <a:srgbClr val="0000CC"/>
                  </a:solidFill>
                </a:rPr>
                <a:t>+1</a:t>
              </a:r>
            </a:p>
          </p:txBody>
        </p:sp>
      </p:grpSp>
      <p:sp>
        <p:nvSpPr>
          <p:cNvPr id="2317360" name="Text Box 48"/>
          <p:cNvSpPr txBox="1">
            <a:spLocks noChangeArrowheads="1"/>
          </p:cNvSpPr>
          <p:nvPr/>
        </p:nvSpPr>
        <p:spPr bwMode="auto">
          <a:xfrm>
            <a:off x="5580431" y="4425184"/>
            <a:ext cx="1612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400" dirty="0"/>
              <a:t>if </a:t>
            </a:r>
            <a:r>
              <a:rPr lang="en-US" altLang="zh-TW" sz="2400" i="1" dirty="0"/>
              <a:t>x</a:t>
            </a:r>
            <a:r>
              <a:rPr lang="en-US" altLang="zh-TW" sz="2400" dirty="0"/>
              <a:t> is black</a:t>
            </a:r>
          </a:p>
        </p:txBody>
      </p:sp>
      <p:grpSp>
        <p:nvGrpSpPr>
          <p:cNvPr id="3" name="Group 49"/>
          <p:cNvGrpSpPr>
            <a:grpSpLocks/>
          </p:cNvGrpSpPr>
          <p:nvPr/>
        </p:nvGrpSpPr>
        <p:grpSpPr bwMode="auto">
          <a:xfrm>
            <a:off x="7392691" y="3502377"/>
            <a:ext cx="2570296" cy="2417951"/>
            <a:chOff x="3648" y="2640"/>
            <a:chExt cx="1554" cy="1438"/>
          </a:xfrm>
        </p:grpSpPr>
        <p:sp>
          <p:nvSpPr>
            <p:cNvPr id="76836" name="Line 50"/>
            <p:cNvSpPr>
              <a:spLocks noChangeShapeType="1"/>
            </p:cNvSpPr>
            <p:nvPr/>
          </p:nvSpPr>
          <p:spPr bwMode="auto">
            <a:xfrm>
              <a:off x="4268" y="3247"/>
              <a:ext cx="207" cy="21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837" name="Oval 51"/>
            <p:cNvSpPr>
              <a:spLocks noChangeArrowheads="1"/>
            </p:cNvSpPr>
            <p:nvPr/>
          </p:nvSpPr>
          <p:spPr bwMode="auto">
            <a:xfrm>
              <a:off x="3993" y="3461"/>
              <a:ext cx="137" cy="143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TW" altLang="zh-TW" sz="2400" i="1"/>
            </a:p>
          </p:txBody>
        </p:sp>
        <p:sp>
          <p:nvSpPr>
            <p:cNvPr id="76838" name="Freeform 52"/>
            <p:cNvSpPr>
              <a:spLocks/>
            </p:cNvSpPr>
            <p:nvPr/>
          </p:nvSpPr>
          <p:spPr bwMode="auto">
            <a:xfrm>
              <a:off x="4027" y="2640"/>
              <a:ext cx="138" cy="286"/>
            </a:xfrm>
            <a:custGeom>
              <a:avLst/>
              <a:gdLst>
                <a:gd name="T0" fmla="*/ 1 w 288"/>
                <a:gd name="T1" fmla="*/ 0 h 576"/>
                <a:gd name="T2" fmla="*/ 1 w 288"/>
                <a:gd name="T3" fmla="*/ 1 h 576"/>
                <a:gd name="T4" fmla="*/ 1 w 288"/>
                <a:gd name="T5" fmla="*/ 2 h 576"/>
                <a:gd name="T6" fmla="*/ 0 w 288"/>
                <a:gd name="T7" fmla="*/ 4 h 5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8"/>
                <a:gd name="T13" fmla="*/ 0 h 576"/>
                <a:gd name="T14" fmla="*/ 288 w 288"/>
                <a:gd name="T15" fmla="*/ 576 h 5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8" h="576">
                  <a:moveTo>
                    <a:pt x="288" y="0"/>
                  </a:moveTo>
                  <a:cubicBezTo>
                    <a:pt x="224" y="68"/>
                    <a:pt x="160" y="136"/>
                    <a:pt x="144" y="192"/>
                  </a:cubicBezTo>
                  <a:cubicBezTo>
                    <a:pt x="128" y="248"/>
                    <a:pt x="216" y="272"/>
                    <a:pt x="192" y="336"/>
                  </a:cubicBezTo>
                  <a:cubicBezTo>
                    <a:pt x="168" y="400"/>
                    <a:pt x="84" y="488"/>
                    <a:pt x="0" y="576"/>
                  </a:cubicBezTo>
                </a:path>
              </a:pathLst>
            </a:cu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839" name="Line 53"/>
            <p:cNvSpPr>
              <a:spLocks noChangeShapeType="1"/>
            </p:cNvSpPr>
            <p:nvPr/>
          </p:nvSpPr>
          <p:spPr bwMode="auto">
            <a:xfrm flipH="1">
              <a:off x="3855" y="2926"/>
              <a:ext cx="172" cy="14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840" name="Freeform 54"/>
            <p:cNvSpPr>
              <a:spLocks/>
            </p:cNvSpPr>
            <p:nvPr/>
          </p:nvSpPr>
          <p:spPr bwMode="auto">
            <a:xfrm>
              <a:off x="4027" y="2926"/>
              <a:ext cx="316" cy="321"/>
            </a:xfrm>
            <a:custGeom>
              <a:avLst/>
              <a:gdLst>
                <a:gd name="T0" fmla="*/ 0 w 440"/>
                <a:gd name="T1" fmla="*/ 0 h 432"/>
                <a:gd name="T2" fmla="*/ 37 w 440"/>
                <a:gd name="T3" fmla="*/ 19 h 432"/>
                <a:gd name="T4" fmla="*/ 33 w 440"/>
                <a:gd name="T5" fmla="*/ 54 h 432"/>
                <a:gd name="T6" fmla="*/ 0 60000 65536"/>
                <a:gd name="T7" fmla="*/ 0 60000 65536"/>
                <a:gd name="T8" fmla="*/ 0 60000 65536"/>
                <a:gd name="T9" fmla="*/ 0 w 440"/>
                <a:gd name="T10" fmla="*/ 0 h 432"/>
                <a:gd name="T11" fmla="*/ 440 w 440"/>
                <a:gd name="T12" fmla="*/ 432 h 43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40" h="432">
                  <a:moveTo>
                    <a:pt x="0" y="0"/>
                  </a:moveTo>
                  <a:cubicBezTo>
                    <a:pt x="164" y="36"/>
                    <a:pt x="328" y="72"/>
                    <a:pt x="384" y="144"/>
                  </a:cubicBezTo>
                  <a:cubicBezTo>
                    <a:pt x="440" y="216"/>
                    <a:pt x="388" y="324"/>
                    <a:pt x="336" y="432"/>
                  </a:cubicBezTo>
                </a:path>
              </a:pathLst>
            </a:cu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841" name="Line 55"/>
            <p:cNvSpPr>
              <a:spLocks noChangeShapeType="1"/>
            </p:cNvSpPr>
            <p:nvPr/>
          </p:nvSpPr>
          <p:spPr bwMode="auto">
            <a:xfrm>
              <a:off x="4544" y="3568"/>
              <a:ext cx="172" cy="17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842" name="AutoShape 56"/>
            <p:cNvSpPr>
              <a:spLocks noChangeArrowheads="1"/>
            </p:cNvSpPr>
            <p:nvPr/>
          </p:nvSpPr>
          <p:spPr bwMode="auto">
            <a:xfrm>
              <a:off x="3958" y="3568"/>
              <a:ext cx="207" cy="214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6843" name="Oval 57"/>
            <p:cNvSpPr>
              <a:spLocks noChangeArrowheads="1"/>
            </p:cNvSpPr>
            <p:nvPr/>
          </p:nvSpPr>
          <p:spPr bwMode="auto">
            <a:xfrm>
              <a:off x="3958" y="2854"/>
              <a:ext cx="138" cy="143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2400" i="1"/>
                <a:t>u</a:t>
              </a:r>
            </a:p>
          </p:txBody>
        </p:sp>
        <p:sp>
          <p:nvSpPr>
            <p:cNvPr id="76844" name="AutoShape 58"/>
            <p:cNvSpPr>
              <a:spLocks noChangeArrowheads="1"/>
            </p:cNvSpPr>
            <p:nvPr/>
          </p:nvSpPr>
          <p:spPr bwMode="auto">
            <a:xfrm rot="1387744">
              <a:off x="3717" y="2926"/>
              <a:ext cx="207" cy="321"/>
            </a:xfrm>
            <a:prstGeom prst="triangle">
              <a:avLst>
                <a:gd name="adj" fmla="val 93750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6845" name="Oval 59"/>
            <p:cNvSpPr>
              <a:spLocks noChangeArrowheads="1"/>
            </p:cNvSpPr>
            <p:nvPr/>
          </p:nvSpPr>
          <p:spPr bwMode="auto">
            <a:xfrm>
              <a:off x="4199" y="3175"/>
              <a:ext cx="138" cy="143"/>
            </a:xfrm>
            <a:prstGeom prst="ellipse">
              <a:avLst/>
            </a:prstGeom>
            <a:solidFill>
              <a:schemeClr val="tx1"/>
            </a:solidFill>
            <a:ln w="5715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2400" i="1">
                  <a:solidFill>
                    <a:schemeClr val="bg1"/>
                  </a:solidFill>
                </a:rPr>
                <a:t>x</a:t>
              </a:r>
            </a:p>
          </p:txBody>
        </p:sp>
        <p:sp>
          <p:nvSpPr>
            <p:cNvPr id="76846" name="Oval 60"/>
            <p:cNvSpPr>
              <a:spLocks noChangeArrowheads="1"/>
            </p:cNvSpPr>
            <p:nvPr/>
          </p:nvSpPr>
          <p:spPr bwMode="auto">
            <a:xfrm>
              <a:off x="4441" y="3461"/>
              <a:ext cx="137" cy="143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2400" i="1"/>
                <a:t>y</a:t>
              </a:r>
            </a:p>
          </p:txBody>
        </p:sp>
        <p:sp>
          <p:nvSpPr>
            <p:cNvPr id="76847" name="Oval 61"/>
            <p:cNvSpPr>
              <a:spLocks noChangeArrowheads="1"/>
            </p:cNvSpPr>
            <p:nvPr/>
          </p:nvSpPr>
          <p:spPr bwMode="auto">
            <a:xfrm>
              <a:off x="3993" y="3461"/>
              <a:ext cx="137" cy="14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2400" i="1">
                  <a:solidFill>
                    <a:schemeClr val="bg1"/>
                  </a:solidFill>
                </a:rPr>
                <a:t>r</a:t>
              </a:r>
            </a:p>
          </p:txBody>
        </p:sp>
        <p:sp>
          <p:nvSpPr>
            <p:cNvPr id="76848" name="Line 62"/>
            <p:cNvSpPr>
              <a:spLocks noChangeShapeType="1"/>
            </p:cNvSpPr>
            <p:nvPr/>
          </p:nvSpPr>
          <p:spPr bwMode="auto">
            <a:xfrm flipH="1">
              <a:off x="4096" y="3318"/>
              <a:ext cx="138" cy="14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849" name="Line 63"/>
            <p:cNvSpPr>
              <a:spLocks noChangeShapeType="1"/>
            </p:cNvSpPr>
            <p:nvPr/>
          </p:nvSpPr>
          <p:spPr bwMode="auto">
            <a:xfrm>
              <a:off x="4820" y="3854"/>
              <a:ext cx="172" cy="17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850" name="Line 64"/>
            <p:cNvSpPr>
              <a:spLocks noChangeShapeType="1"/>
            </p:cNvSpPr>
            <p:nvPr/>
          </p:nvSpPr>
          <p:spPr bwMode="auto">
            <a:xfrm flipH="1">
              <a:off x="4337" y="3604"/>
              <a:ext cx="173" cy="17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851" name="Line 65"/>
            <p:cNvSpPr>
              <a:spLocks noChangeShapeType="1"/>
            </p:cNvSpPr>
            <p:nvPr/>
          </p:nvSpPr>
          <p:spPr bwMode="auto">
            <a:xfrm flipH="1">
              <a:off x="4544" y="3854"/>
              <a:ext cx="172" cy="17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852" name="Oval 66"/>
            <p:cNvSpPr>
              <a:spLocks noChangeArrowheads="1"/>
            </p:cNvSpPr>
            <p:nvPr/>
          </p:nvSpPr>
          <p:spPr bwMode="auto">
            <a:xfrm>
              <a:off x="4682" y="3746"/>
              <a:ext cx="138" cy="143"/>
            </a:xfrm>
            <a:prstGeom prst="ellipse">
              <a:avLst/>
            </a:prstGeom>
            <a:solidFill>
              <a:schemeClr val="tx1"/>
            </a:solidFill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TW" altLang="zh-TW" sz="2400" i="1"/>
            </a:p>
          </p:txBody>
        </p:sp>
        <p:sp>
          <p:nvSpPr>
            <p:cNvPr id="76853" name="Text Box 67"/>
            <p:cNvSpPr txBox="1">
              <a:spLocks noChangeArrowheads="1"/>
            </p:cNvSpPr>
            <p:nvPr/>
          </p:nvSpPr>
          <p:spPr bwMode="auto">
            <a:xfrm>
              <a:off x="3648" y="3453"/>
              <a:ext cx="354" cy="2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2000" i="1" dirty="0">
                  <a:solidFill>
                    <a:srgbClr val="0000CC"/>
                  </a:solidFill>
                </a:rPr>
                <a:t>b</a:t>
              </a:r>
              <a:r>
                <a:rPr lang="en-US" altLang="zh-TW" sz="2000" dirty="0">
                  <a:solidFill>
                    <a:srgbClr val="0000CC"/>
                  </a:solidFill>
                </a:rPr>
                <a:t>+1</a:t>
              </a:r>
            </a:p>
          </p:txBody>
        </p:sp>
        <p:sp>
          <p:nvSpPr>
            <p:cNvPr id="76854" name="Oval 68"/>
            <p:cNvSpPr>
              <a:spLocks noChangeArrowheads="1"/>
            </p:cNvSpPr>
            <p:nvPr/>
          </p:nvSpPr>
          <p:spPr bwMode="auto">
            <a:xfrm>
              <a:off x="4268" y="3746"/>
              <a:ext cx="138" cy="143"/>
            </a:xfrm>
            <a:prstGeom prst="ellipse">
              <a:avLst/>
            </a:prstGeom>
            <a:solidFill>
              <a:schemeClr val="tx1"/>
            </a:solidFill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TW" altLang="zh-TW" sz="2400" i="1"/>
            </a:p>
          </p:txBody>
        </p:sp>
        <p:sp>
          <p:nvSpPr>
            <p:cNvPr id="76855" name="Text Box 69"/>
            <p:cNvSpPr txBox="1">
              <a:spLocks noChangeArrowheads="1"/>
            </p:cNvSpPr>
            <p:nvPr/>
          </p:nvSpPr>
          <p:spPr bwMode="auto">
            <a:xfrm>
              <a:off x="4848" y="3600"/>
              <a:ext cx="354" cy="2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2000" i="1" dirty="0">
                  <a:solidFill>
                    <a:srgbClr val="0000CC"/>
                  </a:solidFill>
                </a:rPr>
                <a:t>b</a:t>
              </a:r>
              <a:r>
                <a:rPr lang="en-US" altLang="zh-TW" sz="2000" dirty="0">
                  <a:solidFill>
                    <a:srgbClr val="0000CC"/>
                  </a:solidFill>
                </a:rPr>
                <a:t>+1</a:t>
              </a:r>
            </a:p>
          </p:txBody>
        </p:sp>
        <p:sp>
          <p:nvSpPr>
            <p:cNvPr id="76856" name="Text Box 70"/>
            <p:cNvSpPr txBox="1">
              <a:spLocks noChangeArrowheads="1"/>
            </p:cNvSpPr>
            <p:nvPr/>
          </p:nvSpPr>
          <p:spPr bwMode="auto">
            <a:xfrm>
              <a:off x="4032" y="3840"/>
              <a:ext cx="354" cy="2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2000" i="1" dirty="0">
                  <a:solidFill>
                    <a:srgbClr val="0000CC"/>
                  </a:solidFill>
                </a:rPr>
                <a:t>b</a:t>
              </a:r>
              <a:r>
                <a:rPr lang="en-US" altLang="zh-TW" sz="2000" dirty="0">
                  <a:solidFill>
                    <a:srgbClr val="0000CC"/>
                  </a:solidFill>
                </a:rPr>
                <a:t>+1</a:t>
              </a:r>
            </a:p>
          </p:txBody>
        </p:sp>
      </p:grpSp>
      <p:sp>
        <p:nvSpPr>
          <p:cNvPr id="2317383" name="AutoShape 71"/>
          <p:cNvSpPr>
            <a:spLocks noChangeArrowheads="1"/>
          </p:cNvSpPr>
          <p:nvPr/>
        </p:nvSpPr>
        <p:spPr bwMode="auto">
          <a:xfrm>
            <a:off x="5047031" y="5187184"/>
            <a:ext cx="2286000" cy="457200"/>
          </a:xfrm>
          <a:prstGeom prst="wedgeRoundRectCallout">
            <a:avLst>
              <a:gd name="adj1" fmla="val 88056"/>
              <a:gd name="adj2" fmla="val -200000"/>
              <a:gd name="adj3" fmla="val 16667"/>
            </a:avLst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TW" sz="2400" dirty="0"/>
              <a:t>double black</a:t>
            </a:r>
          </a:p>
        </p:txBody>
      </p:sp>
      <p:sp>
        <p:nvSpPr>
          <p:cNvPr id="2317384" name="AutoShape 72"/>
          <p:cNvSpPr>
            <a:spLocks noChangeArrowheads="1"/>
          </p:cNvSpPr>
          <p:nvPr/>
        </p:nvSpPr>
        <p:spPr bwMode="auto">
          <a:xfrm rot="-1150740">
            <a:off x="5351831" y="2443984"/>
            <a:ext cx="1931988" cy="279400"/>
          </a:xfrm>
          <a:prstGeom prst="rightArrow">
            <a:avLst>
              <a:gd name="adj1" fmla="val 50000"/>
              <a:gd name="adj2" fmla="val 17286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317385" name="AutoShape 73"/>
          <p:cNvSpPr>
            <a:spLocks noChangeArrowheads="1"/>
          </p:cNvSpPr>
          <p:nvPr/>
        </p:nvSpPr>
        <p:spPr bwMode="auto">
          <a:xfrm rot="833588">
            <a:off x="5351831" y="4044184"/>
            <a:ext cx="1931988" cy="279400"/>
          </a:xfrm>
          <a:prstGeom prst="rightArrow">
            <a:avLst>
              <a:gd name="adj1" fmla="val 50000"/>
              <a:gd name="adj2" fmla="val 17286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317386" name="Text Box 74"/>
          <p:cNvSpPr txBox="1">
            <a:spLocks noChangeArrowheads="1"/>
          </p:cNvSpPr>
          <p:nvPr/>
        </p:nvSpPr>
        <p:spPr bwMode="auto">
          <a:xfrm>
            <a:off x="1722852" y="5709149"/>
            <a:ext cx="639361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000" dirty="0">
                <a:solidFill>
                  <a:srgbClr val="0000CC"/>
                </a:solidFill>
              </a:rPr>
              <a:t>Double black propagation – repeat the remedy at the parent.</a:t>
            </a:r>
          </a:p>
        </p:txBody>
      </p:sp>
      <p:grpSp>
        <p:nvGrpSpPr>
          <p:cNvPr id="76812" name="Group 77"/>
          <p:cNvGrpSpPr>
            <a:grpSpLocks/>
          </p:cNvGrpSpPr>
          <p:nvPr/>
        </p:nvGrpSpPr>
        <p:grpSpPr bwMode="auto">
          <a:xfrm>
            <a:off x="2380032" y="1758184"/>
            <a:ext cx="3032125" cy="2971800"/>
            <a:chOff x="480" y="1344"/>
            <a:chExt cx="1910" cy="1872"/>
          </a:xfrm>
        </p:grpSpPr>
        <p:sp>
          <p:nvSpPr>
            <p:cNvPr id="76814" name="Line 4"/>
            <p:cNvSpPr>
              <a:spLocks noChangeShapeType="1"/>
            </p:cNvSpPr>
            <p:nvPr/>
          </p:nvSpPr>
          <p:spPr bwMode="auto">
            <a:xfrm>
              <a:off x="1344" y="2160"/>
              <a:ext cx="288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815" name="Oval 5"/>
            <p:cNvSpPr>
              <a:spLocks noChangeArrowheads="1"/>
            </p:cNvSpPr>
            <p:nvPr/>
          </p:nvSpPr>
          <p:spPr bwMode="auto">
            <a:xfrm>
              <a:off x="960" y="2448"/>
              <a:ext cx="192" cy="192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TW" altLang="zh-TW" sz="2400" i="1"/>
            </a:p>
          </p:txBody>
        </p:sp>
        <p:sp>
          <p:nvSpPr>
            <p:cNvPr id="76816" name="Freeform 6"/>
            <p:cNvSpPr>
              <a:spLocks/>
            </p:cNvSpPr>
            <p:nvPr/>
          </p:nvSpPr>
          <p:spPr bwMode="auto">
            <a:xfrm>
              <a:off x="1008" y="1344"/>
              <a:ext cx="192" cy="384"/>
            </a:xfrm>
            <a:custGeom>
              <a:avLst/>
              <a:gdLst>
                <a:gd name="T0" fmla="*/ 17 w 288"/>
                <a:gd name="T1" fmla="*/ 0 h 576"/>
                <a:gd name="T2" fmla="*/ 9 w 288"/>
                <a:gd name="T3" fmla="*/ 11 h 576"/>
                <a:gd name="T4" fmla="*/ 11 w 288"/>
                <a:gd name="T5" fmla="*/ 19 h 576"/>
                <a:gd name="T6" fmla="*/ 0 w 288"/>
                <a:gd name="T7" fmla="*/ 34 h 5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8"/>
                <a:gd name="T13" fmla="*/ 0 h 576"/>
                <a:gd name="T14" fmla="*/ 288 w 288"/>
                <a:gd name="T15" fmla="*/ 576 h 5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8" h="576">
                  <a:moveTo>
                    <a:pt x="288" y="0"/>
                  </a:moveTo>
                  <a:cubicBezTo>
                    <a:pt x="224" y="68"/>
                    <a:pt x="160" y="136"/>
                    <a:pt x="144" y="192"/>
                  </a:cubicBezTo>
                  <a:cubicBezTo>
                    <a:pt x="128" y="248"/>
                    <a:pt x="216" y="272"/>
                    <a:pt x="192" y="336"/>
                  </a:cubicBezTo>
                  <a:cubicBezTo>
                    <a:pt x="168" y="400"/>
                    <a:pt x="84" y="488"/>
                    <a:pt x="0" y="576"/>
                  </a:cubicBezTo>
                </a:path>
              </a:pathLst>
            </a:cu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817" name="Line 7"/>
            <p:cNvSpPr>
              <a:spLocks noChangeShapeType="1"/>
            </p:cNvSpPr>
            <p:nvPr/>
          </p:nvSpPr>
          <p:spPr bwMode="auto">
            <a:xfrm flipH="1">
              <a:off x="768" y="1728"/>
              <a:ext cx="24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818" name="Freeform 8"/>
            <p:cNvSpPr>
              <a:spLocks/>
            </p:cNvSpPr>
            <p:nvPr/>
          </p:nvSpPr>
          <p:spPr bwMode="auto">
            <a:xfrm>
              <a:off x="1008" y="1728"/>
              <a:ext cx="440" cy="432"/>
            </a:xfrm>
            <a:custGeom>
              <a:avLst/>
              <a:gdLst>
                <a:gd name="T0" fmla="*/ 0 w 440"/>
                <a:gd name="T1" fmla="*/ 0 h 432"/>
                <a:gd name="T2" fmla="*/ 384 w 440"/>
                <a:gd name="T3" fmla="*/ 144 h 432"/>
                <a:gd name="T4" fmla="*/ 336 w 440"/>
                <a:gd name="T5" fmla="*/ 432 h 432"/>
                <a:gd name="T6" fmla="*/ 0 60000 65536"/>
                <a:gd name="T7" fmla="*/ 0 60000 65536"/>
                <a:gd name="T8" fmla="*/ 0 60000 65536"/>
                <a:gd name="T9" fmla="*/ 0 w 440"/>
                <a:gd name="T10" fmla="*/ 0 h 432"/>
                <a:gd name="T11" fmla="*/ 440 w 440"/>
                <a:gd name="T12" fmla="*/ 432 h 43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40" h="432">
                  <a:moveTo>
                    <a:pt x="0" y="0"/>
                  </a:moveTo>
                  <a:cubicBezTo>
                    <a:pt x="164" y="36"/>
                    <a:pt x="328" y="72"/>
                    <a:pt x="384" y="144"/>
                  </a:cubicBezTo>
                  <a:cubicBezTo>
                    <a:pt x="440" y="216"/>
                    <a:pt x="388" y="324"/>
                    <a:pt x="336" y="432"/>
                  </a:cubicBezTo>
                </a:path>
              </a:pathLst>
            </a:cu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819" name="Line 9"/>
            <p:cNvSpPr>
              <a:spLocks noChangeShapeType="1"/>
            </p:cNvSpPr>
            <p:nvPr/>
          </p:nvSpPr>
          <p:spPr bwMode="auto">
            <a:xfrm>
              <a:off x="1728" y="2592"/>
              <a:ext cx="24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820" name="AutoShape 10"/>
            <p:cNvSpPr>
              <a:spLocks noChangeArrowheads="1"/>
            </p:cNvSpPr>
            <p:nvPr/>
          </p:nvSpPr>
          <p:spPr bwMode="auto">
            <a:xfrm>
              <a:off x="912" y="2592"/>
              <a:ext cx="288" cy="288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6821" name="Oval 11"/>
            <p:cNvSpPr>
              <a:spLocks noChangeArrowheads="1"/>
            </p:cNvSpPr>
            <p:nvPr/>
          </p:nvSpPr>
          <p:spPr bwMode="auto">
            <a:xfrm>
              <a:off x="912" y="1632"/>
              <a:ext cx="192" cy="192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2400" i="1"/>
                <a:t>u</a:t>
              </a:r>
            </a:p>
          </p:txBody>
        </p:sp>
        <p:sp>
          <p:nvSpPr>
            <p:cNvPr id="76822" name="AutoShape 12"/>
            <p:cNvSpPr>
              <a:spLocks noChangeArrowheads="1"/>
            </p:cNvSpPr>
            <p:nvPr/>
          </p:nvSpPr>
          <p:spPr bwMode="auto">
            <a:xfrm rot="1387744">
              <a:off x="576" y="1728"/>
              <a:ext cx="288" cy="432"/>
            </a:xfrm>
            <a:prstGeom prst="triangle">
              <a:avLst>
                <a:gd name="adj" fmla="val 93750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6823" name="Oval 13"/>
            <p:cNvSpPr>
              <a:spLocks noChangeArrowheads="1"/>
            </p:cNvSpPr>
            <p:nvPr/>
          </p:nvSpPr>
          <p:spPr bwMode="auto">
            <a:xfrm>
              <a:off x="1248" y="2064"/>
              <a:ext cx="192" cy="192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993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2400" i="1"/>
                <a:t>x</a:t>
              </a:r>
            </a:p>
          </p:txBody>
        </p:sp>
        <p:sp>
          <p:nvSpPr>
            <p:cNvPr id="76824" name="Oval 14"/>
            <p:cNvSpPr>
              <a:spLocks noChangeArrowheads="1"/>
            </p:cNvSpPr>
            <p:nvPr/>
          </p:nvSpPr>
          <p:spPr bwMode="auto">
            <a:xfrm>
              <a:off x="1584" y="2448"/>
              <a:ext cx="192" cy="192"/>
            </a:xfrm>
            <a:prstGeom prst="ellipse">
              <a:avLst/>
            </a:prstGeom>
            <a:solidFill>
              <a:schemeClr val="tx1"/>
            </a:solidFill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2400" i="1">
                  <a:solidFill>
                    <a:schemeClr val="bg1"/>
                  </a:solidFill>
                </a:rPr>
                <a:t>y</a:t>
              </a:r>
            </a:p>
          </p:txBody>
        </p:sp>
        <p:sp>
          <p:nvSpPr>
            <p:cNvPr id="76825" name="Oval 15"/>
            <p:cNvSpPr>
              <a:spLocks noChangeArrowheads="1"/>
            </p:cNvSpPr>
            <p:nvPr/>
          </p:nvSpPr>
          <p:spPr bwMode="auto">
            <a:xfrm>
              <a:off x="960" y="2448"/>
              <a:ext cx="192" cy="192"/>
            </a:xfrm>
            <a:prstGeom prst="ellipse">
              <a:avLst/>
            </a:prstGeom>
            <a:solidFill>
              <a:schemeClr val="tx1"/>
            </a:solidFill>
            <a:ln w="5715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2400" i="1">
                  <a:solidFill>
                    <a:schemeClr val="bg1"/>
                  </a:solidFill>
                </a:rPr>
                <a:t>r</a:t>
              </a:r>
            </a:p>
          </p:txBody>
        </p:sp>
        <p:sp>
          <p:nvSpPr>
            <p:cNvPr id="76826" name="Line 16"/>
            <p:cNvSpPr>
              <a:spLocks noChangeShapeType="1"/>
            </p:cNvSpPr>
            <p:nvPr/>
          </p:nvSpPr>
          <p:spPr bwMode="auto">
            <a:xfrm flipH="1">
              <a:off x="1104" y="2256"/>
              <a:ext cx="192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827" name="Line 17"/>
            <p:cNvSpPr>
              <a:spLocks noChangeShapeType="1"/>
            </p:cNvSpPr>
            <p:nvPr/>
          </p:nvSpPr>
          <p:spPr bwMode="auto">
            <a:xfrm>
              <a:off x="2112" y="2976"/>
              <a:ext cx="24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828" name="Line 18"/>
            <p:cNvSpPr>
              <a:spLocks noChangeShapeType="1"/>
            </p:cNvSpPr>
            <p:nvPr/>
          </p:nvSpPr>
          <p:spPr bwMode="auto">
            <a:xfrm flipH="1">
              <a:off x="1440" y="2640"/>
              <a:ext cx="24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829" name="Line 19"/>
            <p:cNvSpPr>
              <a:spLocks noChangeShapeType="1"/>
            </p:cNvSpPr>
            <p:nvPr/>
          </p:nvSpPr>
          <p:spPr bwMode="auto">
            <a:xfrm flipH="1">
              <a:off x="1728" y="2976"/>
              <a:ext cx="24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830" name="Oval 20"/>
            <p:cNvSpPr>
              <a:spLocks noChangeArrowheads="1"/>
            </p:cNvSpPr>
            <p:nvPr/>
          </p:nvSpPr>
          <p:spPr bwMode="auto">
            <a:xfrm>
              <a:off x="1920" y="2832"/>
              <a:ext cx="192" cy="192"/>
            </a:xfrm>
            <a:prstGeom prst="ellipse">
              <a:avLst/>
            </a:prstGeom>
            <a:solidFill>
              <a:schemeClr val="tx1"/>
            </a:solidFill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TW" altLang="zh-TW" sz="2400" i="1"/>
            </a:p>
          </p:txBody>
        </p:sp>
        <p:sp>
          <p:nvSpPr>
            <p:cNvPr id="76831" name="Text Box 21"/>
            <p:cNvSpPr txBox="1">
              <a:spLocks noChangeArrowheads="1"/>
            </p:cNvSpPr>
            <p:nvPr/>
          </p:nvSpPr>
          <p:spPr bwMode="auto">
            <a:xfrm>
              <a:off x="1776" y="2256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2800" i="1">
                  <a:solidFill>
                    <a:srgbClr val="0000CC"/>
                  </a:solidFill>
                </a:rPr>
                <a:t>b</a:t>
              </a:r>
            </a:p>
          </p:txBody>
        </p:sp>
        <p:sp>
          <p:nvSpPr>
            <p:cNvPr id="76832" name="Text Box 22"/>
            <p:cNvSpPr txBox="1">
              <a:spLocks noChangeArrowheads="1"/>
            </p:cNvSpPr>
            <p:nvPr/>
          </p:nvSpPr>
          <p:spPr bwMode="auto">
            <a:xfrm>
              <a:off x="480" y="2379"/>
              <a:ext cx="470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2800" i="1" dirty="0">
                  <a:solidFill>
                    <a:srgbClr val="0000CC"/>
                  </a:solidFill>
                </a:rPr>
                <a:t>b</a:t>
              </a:r>
              <a:r>
                <a:rPr lang="en-US" altLang="zh-TW" sz="2800" dirty="0">
                  <a:solidFill>
                    <a:srgbClr val="0000CC"/>
                  </a:solidFill>
                </a:rPr>
                <a:t>+1</a:t>
              </a:r>
            </a:p>
          </p:txBody>
        </p:sp>
        <p:sp>
          <p:nvSpPr>
            <p:cNvPr id="76833" name="Oval 23"/>
            <p:cNvSpPr>
              <a:spLocks noChangeArrowheads="1"/>
            </p:cNvSpPr>
            <p:nvPr/>
          </p:nvSpPr>
          <p:spPr bwMode="auto">
            <a:xfrm>
              <a:off x="1344" y="2832"/>
              <a:ext cx="192" cy="192"/>
            </a:xfrm>
            <a:prstGeom prst="ellipse">
              <a:avLst/>
            </a:prstGeom>
            <a:solidFill>
              <a:schemeClr val="tx1"/>
            </a:solidFill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TW" altLang="zh-TW" sz="2400" i="1"/>
            </a:p>
          </p:txBody>
        </p:sp>
        <p:sp>
          <p:nvSpPr>
            <p:cNvPr id="76834" name="Text Box 75"/>
            <p:cNvSpPr txBox="1">
              <a:spLocks noChangeArrowheads="1"/>
            </p:cNvSpPr>
            <p:nvPr/>
          </p:nvSpPr>
          <p:spPr bwMode="auto">
            <a:xfrm>
              <a:off x="960" y="2880"/>
              <a:ext cx="470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2800" i="1" dirty="0">
                  <a:solidFill>
                    <a:srgbClr val="0000CC"/>
                  </a:solidFill>
                </a:rPr>
                <a:t>b</a:t>
              </a:r>
              <a:r>
                <a:rPr lang="en-US" altLang="zh-TW" sz="2800" dirty="0">
                  <a:solidFill>
                    <a:srgbClr val="0000CC"/>
                  </a:solidFill>
                </a:rPr>
                <a:t>+1</a:t>
              </a:r>
            </a:p>
          </p:txBody>
        </p:sp>
        <p:sp>
          <p:nvSpPr>
            <p:cNvPr id="76835" name="Text Box 76"/>
            <p:cNvSpPr txBox="1">
              <a:spLocks noChangeArrowheads="1"/>
            </p:cNvSpPr>
            <p:nvPr/>
          </p:nvSpPr>
          <p:spPr bwMode="auto">
            <a:xfrm>
              <a:off x="1920" y="2544"/>
              <a:ext cx="470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2800" i="1" dirty="0">
                  <a:solidFill>
                    <a:srgbClr val="0000CC"/>
                  </a:solidFill>
                </a:rPr>
                <a:t>b</a:t>
              </a:r>
              <a:r>
                <a:rPr lang="en-US" altLang="zh-TW" sz="2800" dirty="0">
                  <a:solidFill>
                    <a:srgbClr val="0000CC"/>
                  </a:solidFill>
                </a:rPr>
                <a:t>+1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84342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7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317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7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317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7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2317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7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2317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7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2317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7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317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17336" grpId="0"/>
      <p:bldP spid="2317360" grpId="0"/>
      <p:bldP spid="2317383" grpId="0" animBg="1"/>
      <p:bldP spid="2317384" grpId="0" animBg="1"/>
      <p:bldP spid="2317385" grpId="0" animBg="1"/>
      <p:bldP spid="2317386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投影片編號版面配置區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32C1E71-9A72-459E-A2A4-A6B1CCB5FDD7}" type="slidenum">
              <a:rPr lang="en-US" altLang="zh-TW" smtClean="0">
                <a:latin typeface="Arial" charset="0"/>
              </a:rPr>
              <a:pPr/>
              <a:t>63</a:t>
            </a:fld>
            <a:endParaRPr lang="en-US" altLang="zh-TW" smtClean="0">
              <a:latin typeface="Arial" charset="0"/>
            </a:endParaRPr>
          </a:p>
        </p:txBody>
      </p:sp>
      <p:sp>
        <p:nvSpPr>
          <p:cNvPr id="778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Case 3 – Adjustment 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6477000" y="1600200"/>
            <a:ext cx="3028950" cy="3048000"/>
            <a:chOff x="3024" y="1440"/>
            <a:chExt cx="1908" cy="1920"/>
          </a:xfrm>
        </p:grpSpPr>
        <p:sp>
          <p:nvSpPr>
            <p:cNvPr id="77861" name="Line 4"/>
            <p:cNvSpPr>
              <a:spLocks noChangeShapeType="1"/>
            </p:cNvSpPr>
            <p:nvPr/>
          </p:nvSpPr>
          <p:spPr bwMode="auto">
            <a:xfrm>
              <a:off x="4224" y="2256"/>
              <a:ext cx="288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862" name="Oval 5"/>
            <p:cNvSpPr>
              <a:spLocks noChangeArrowheads="1"/>
            </p:cNvSpPr>
            <p:nvPr/>
          </p:nvSpPr>
          <p:spPr bwMode="auto">
            <a:xfrm>
              <a:off x="3504" y="2928"/>
              <a:ext cx="192" cy="192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TW" altLang="zh-TW" sz="2400" i="1"/>
            </a:p>
          </p:txBody>
        </p:sp>
        <p:sp>
          <p:nvSpPr>
            <p:cNvPr id="77863" name="Freeform 6"/>
            <p:cNvSpPr>
              <a:spLocks/>
            </p:cNvSpPr>
            <p:nvPr/>
          </p:nvSpPr>
          <p:spPr bwMode="auto">
            <a:xfrm>
              <a:off x="3888" y="1440"/>
              <a:ext cx="192" cy="384"/>
            </a:xfrm>
            <a:custGeom>
              <a:avLst/>
              <a:gdLst>
                <a:gd name="T0" fmla="*/ 17 w 288"/>
                <a:gd name="T1" fmla="*/ 0 h 576"/>
                <a:gd name="T2" fmla="*/ 9 w 288"/>
                <a:gd name="T3" fmla="*/ 11 h 576"/>
                <a:gd name="T4" fmla="*/ 11 w 288"/>
                <a:gd name="T5" fmla="*/ 19 h 576"/>
                <a:gd name="T6" fmla="*/ 0 w 288"/>
                <a:gd name="T7" fmla="*/ 34 h 5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8"/>
                <a:gd name="T13" fmla="*/ 0 h 576"/>
                <a:gd name="T14" fmla="*/ 288 w 288"/>
                <a:gd name="T15" fmla="*/ 576 h 5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8" h="576">
                  <a:moveTo>
                    <a:pt x="288" y="0"/>
                  </a:moveTo>
                  <a:cubicBezTo>
                    <a:pt x="224" y="68"/>
                    <a:pt x="160" y="136"/>
                    <a:pt x="144" y="192"/>
                  </a:cubicBezTo>
                  <a:cubicBezTo>
                    <a:pt x="128" y="248"/>
                    <a:pt x="216" y="272"/>
                    <a:pt x="192" y="336"/>
                  </a:cubicBezTo>
                  <a:cubicBezTo>
                    <a:pt x="168" y="400"/>
                    <a:pt x="84" y="488"/>
                    <a:pt x="0" y="576"/>
                  </a:cubicBezTo>
                </a:path>
              </a:pathLst>
            </a:cu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864" name="Line 7"/>
            <p:cNvSpPr>
              <a:spLocks noChangeShapeType="1"/>
            </p:cNvSpPr>
            <p:nvPr/>
          </p:nvSpPr>
          <p:spPr bwMode="auto">
            <a:xfrm flipH="1">
              <a:off x="3648" y="1824"/>
              <a:ext cx="24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865" name="Freeform 8"/>
            <p:cNvSpPr>
              <a:spLocks/>
            </p:cNvSpPr>
            <p:nvPr/>
          </p:nvSpPr>
          <p:spPr bwMode="auto">
            <a:xfrm>
              <a:off x="3888" y="1824"/>
              <a:ext cx="440" cy="432"/>
            </a:xfrm>
            <a:custGeom>
              <a:avLst/>
              <a:gdLst>
                <a:gd name="T0" fmla="*/ 0 w 440"/>
                <a:gd name="T1" fmla="*/ 0 h 432"/>
                <a:gd name="T2" fmla="*/ 384 w 440"/>
                <a:gd name="T3" fmla="*/ 144 h 432"/>
                <a:gd name="T4" fmla="*/ 336 w 440"/>
                <a:gd name="T5" fmla="*/ 432 h 432"/>
                <a:gd name="T6" fmla="*/ 0 60000 65536"/>
                <a:gd name="T7" fmla="*/ 0 60000 65536"/>
                <a:gd name="T8" fmla="*/ 0 60000 65536"/>
                <a:gd name="T9" fmla="*/ 0 w 440"/>
                <a:gd name="T10" fmla="*/ 0 h 432"/>
                <a:gd name="T11" fmla="*/ 440 w 440"/>
                <a:gd name="T12" fmla="*/ 432 h 43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40" h="432">
                  <a:moveTo>
                    <a:pt x="0" y="0"/>
                  </a:moveTo>
                  <a:cubicBezTo>
                    <a:pt x="164" y="36"/>
                    <a:pt x="328" y="72"/>
                    <a:pt x="384" y="144"/>
                  </a:cubicBezTo>
                  <a:cubicBezTo>
                    <a:pt x="440" y="216"/>
                    <a:pt x="388" y="324"/>
                    <a:pt x="336" y="432"/>
                  </a:cubicBezTo>
                </a:path>
              </a:pathLst>
            </a:cu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866" name="Line 9"/>
            <p:cNvSpPr>
              <a:spLocks noChangeShapeType="1"/>
            </p:cNvSpPr>
            <p:nvPr/>
          </p:nvSpPr>
          <p:spPr bwMode="auto">
            <a:xfrm>
              <a:off x="4608" y="2688"/>
              <a:ext cx="24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867" name="AutoShape 10"/>
            <p:cNvSpPr>
              <a:spLocks noChangeArrowheads="1"/>
            </p:cNvSpPr>
            <p:nvPr/>
          </p:nvSpPr>
          <p:spPr bwMode="auto">
            <a:xfrm>
              <a:off x="3456" y="3072"/>
              <a:ext cx="288" cy="288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7868" name="Oval 11"/>
            <p:cNvSpPr>
              <a:spLocks noChangeArrowheads="1"/>
            </p:cNvSpPr>
            <p:nvPr/>
          </p:nvSpPr>
          <p:spPr bwMode="auto">
            <a:xfrm>
              <a:off x="3792" y="1728"/>
              <a:ext cx="192" cy="192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2400" i="1"/>
                <a:t>u</a:t>
              </a:r>
            </a:p>
          </p:txBody>
        </p:sp>
        <p:sp>
          <p:nvSpPr>
            <p:cNvPr id="77869" name="AutoShape 12"/>
            <p:cNvSpPr>
              <a:spLocks noChangeArrowheads="1"/>
            </p:cNvSpPr>
            <p:nvPr/>
          </p:nvSpPr>
          <p:spPr bwMode="auto">
            <a:xfrm rot="1387744">
              <a:off x="3456" y="1824"/>
              <a:ext cx="288" cy="432"/>
            </a:xfrm>
            <a:prstGeom prst="triangle">
              <a:avLst>
                <a:gd name="adj" fmla="val 93750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7870" name="Oval 13"/>
            <p:cNvSpPr>
              <a:spLocks noChangeArrowheads="1"/>
            </p:cNvSpPr>
            <p:nvPr/>
          </p:nvSpPr>
          <p:spPr bwMode="auto">
            <a:xfrm>
              <a:off x="3792" y="2544"/>
              <a:ext cx="192" cy="192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2400" i="1"/>
                <a:t>x</a:t>
              </a:r>
            </a:p>
          </p:txBody>
        </p:sp>
        <p:sp>
          <p:nvSpPr>
            <p:cNvPr id="77871" name="Oval 14"/>
            <p:cNvSpPr>
              <a:spLocks noChangeArrowheads="1"/>
            </p:cNvSpPr>
            <p:nvPr/>
          </p:nvSpPr>
          <p:spPr bwMode="auto">
            <a:xfrm>
              <a:off x="4128" y="2160"/>
              <a:ext cx="192" cy="192"/>
            </a:xfrm>
            <a:prstGeom prst="ellipse">
              <a:avLst/>
            </a:prstGeom>
            <a:solidFill>
              <a:schemeClr val="tx1"/>
            </a:solidFill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2400" i="1">
                  <a:solidFill>
                    <a:schemeClr val="bg1"/>
                  </a:solidFill>
                </a:rPr>
                <a:t>y</a:t>
              </a:r>
            </a:p>
          </p:txBody>
        </p:sp>
        <p:sp>
          <p:nvSpPr>
            <p:cNvPr id="77872" name="Oval 15"/>
            <p:cNvSpPr>
              <a:spLocks noChangeArrowheads="1"/>
            </p:cNvSpPr>
            <p:nvPr/>
          </p:nvSpPr>
          <p:spPr bwMode="auto">
            <a:xfrm>
              <a:off x="3504" y="2928"/>
              <a:ext cx="192" cy="192"/>
            </a:xfrm>
            <a:prstGeom prst="ellipse">
              <a:avLst/>
            </a:prstGeom>
            <a:solidFill>
              <a:schemeClr val="tx1"/>
            </a:solidFill>
            <a:ln w="5715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2400" i="1">
                  <a:solidFill>
                    <a:schemeClr val="bg1"/>
                  </a:solidFill>
                </a:rPr>
                <a:t>r</a:t>
              </a:r>
            </a:p>
          </p:txBody>
        </p:sp>
        <p:sp>
          <p:nvSpPr>
            <p:cNvPr id="77873" name="Line 16"/>
            <p:cNvSpPr>
              <a:spLocks noChangeShapeType="1"/>
            </p:cNvSpPr>
            <p:nvPr/>
          </p:nvSpPr>
          <p:spPr bwMode="auto">
            <a:xfrm flipH="1">
              <a:off x="3648" y="2736"/>
              <a:ext cx="192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874" name="Line 17"/>
            <p:cNvSpPr>
              <a:spLocks noChangeShapeType="1"/>
            </p:cNvSpPr>
            <p:nvPr/>
          </p:nvSpPr>
          <p:spPr bwMode="auto">
            <a:xfrm>
              <a:off x="3936" y="2736"/>
              <a:ext cx="24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875" name="Line 18"/>
            <p:cNvSpPr>
              <a:spLocks noChangeShapeType="1"/>
            </p:cNvSpPr>
            <p:nvPr/>
          </p:nvSpPr>
          <p:spPr bwMode="auto">
            <a:xfrm flipH="1">
              <a:off x="3888" y="2304"/>
              <a:ext cx="24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876" name="Line 19"/>
            <p:cNvSpPr>
              <a:spLocks noChangeShapeType="1"/>
            </p:cNvSpPr>
            <p:nvPr/>
          </p:nvSpPr>
          <p:spPr bwMode="auto">
            <a:xfrm flipH="1">
              <a:off x="4320" y="2688"/>
              <a:ext cx="192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877" name="Oval 20"/>
            <p:cNvSpPr>
              <a:spLocks noChangeArrowheads="1"/>
            </p:cNvSpPr>
            <p:nvPr/>
          </p:nvSpPr>
          <p:spPr bwMode="auto">
            <a:xfrm>
              <a:off x="4464" y="2544"/>
              <a:ext cx="192" cy="192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2400" i="1">
                  <a:solidFill>
                    <a:schemeClr val="bg1"/>
                  </a:solidFill>
                </a:rPr>
                <a:t>z</a:t>
              </a:r>
            </a:p>
          </p:txBody>
        </p:sp>
        <p:sp>
          <p:nvSpPr>
            <p:cNvPr id="77878" name="Text Box 21"/>
            <p:cNvSpPr txBox="1">
              <a:spLocks noChangeArrowheads="1"/>
            </p:cNvSpPr>
            <p:nvPr/>
          </p:nvSpPr>
          <p:spPr bwMode="auto">
            <a:xfrm>
              <a:off x="4368" y="1968"/>
              <a:ext cx="415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2800" i="1" dirty="0">
                  <a:solidFill>
                    <a:srgbClr val="0000CC"/>
                  </a:solidFill>
                </a:rPr>
                <a:t>b</a:t>
              </a:r>
              <a:r>
                <a:rPr lang="en-US" altLang="zh-TW" sz="2800" dirty="0">
                  <a:solidFill>
                    <a:srgbClr val="0000CC"/>
                  </a:solidFill>
                </a:rPr>
                <a:t>-1</a:t>
              </a:r>
            </a:p>
          </p:txBody>
        </p:sp>
        <p:sp>
          <p:nvSpPr>
            <p:cNvPr id="77879" name="Text Box 22"/>
            <p:cNvSpPr txBox="1">
              <a:spLocks noChangeArrowheads="1"/>
            </p:cNvSpPr>
            <p:nvPr/>
          </p:nvSpPr>
          <p:spPr bwMode="auto">
            <a:xfrm>
              <a:off x="3024" y="2784"/>
              <a:ext cx="470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2800" i="1" dirty="0">
                  <a:solidFill>
                    <a:srgbClr val="0000CC"/>
                  </a:solidFill>
                </a:rPr>
                <a:t>b</a:t>
              </a:r>
              <a:r>
                <a:rPr lang="en-US" altLang="zh-TW" sz="2800" dirty="0">
                  <a:solidFill>
                    <a:srgbClr val="0000CC"/>
                  </a:solidFill>
                </a:rPr>
                <a:t>+1</a:t>
              </a:r>
            </a:p>
          </p:txBody>
        </p:sp>
        <p:sp>
          <p:nvSpPr>
            <p:cNvPr id="77880" name="Text Box 23"/>
            <p:cNvSpPr txBox="1">
              <a:spLocks noChangeArrowheads="1"/>
            </p:cNvSpPr>
            <p:nvPr/>
          </p:nvSpPr>
          <p:spPr bwMode="auto">
            <a:xfrm>
              <a:off x="4704" y="2448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2800" i="1">
                  <a:solidFill>
                    <a:srgbClr val="0000CC"/>
                  </a:solidFill>
                </a:rPr>
                <a:t>b</a:t>
              </a:r>
            </a:p>
          </p:txBody>
        </p:sp>
        <p:sp>
          <p:nvSpPr>
            <p:cNvPr id="77881" name="Oval 24"/>
            <p:cNvSpPr>
              <a:spLocks noChangeArrowheads="1"/>
            </p:cNvSpPr>
            <p:nvPr/>
          </p:nvSpPr>
          <p:spPr bwMode="auto">
            <a:xfrm>
              <a:off x="4080" y="2928"/>
              <a:ext cx="192" cy="192"/>
            </a:xfrm>
            <a:prstGeom prst="ellipse">
              <a:avLst/>
            </a:prstGeom>
            <a:solidFill>
              <a:schemeClr val="tx1"/>
            </a:solidFill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2400" i="1">
                  <a:solidFill>
                    <a:schemeClr val="bg1"/>
                  </a:solidFill>
                </a:rPr>
                <a:t>t</a:t>
              </a:r>
            </a:p>
          </p:txBody>
        </p:sp>
        <p:sp>
          <p:nvSpPr>
            <p:cNvPr id="77882" name="Text Box 25"/>
            <p:cNvSpPr txBox="1">
              <a:spLocks noChangeArrowheads="1"/>
            </p:cNvSpPr>
            <p:nvPr/>
          </p:nvSpPr>
          <p:spPr bwMode="auto">
            <a:xfrm>
              <a:off x="3360" y="2400"/>
              <a:ext cx="415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2800" i="1" dirty="0">
                  <a:solidFill>
                    <a:srgbClr val="0000CC"/>
                  </a:solidFill>
                </a:rPr>
                <a:t>b</a:t>
              </a:r>
              <a:r>
                <a:rPr lang="en-US" altLang="zh-TW" sz="2800" dirty="0">
                  <a:solidFill>
                    <a:srgbClr val="0000CC"/>
                  </a:solidFill>
                </a:rPr>
                <a:t>-1</a:t>
              </a:r>
            </a:p>
          </p:txBody>
        </p:sp>
      </p:grpSp>
      <p:grpSp>
        <p:nvGrpSpPr>
          <p:cNvPr id="77829" name="Group 26"/>
          <p:cNvGrpSpPr>
            <a:grpSpLocks/>
          </p:cNvGrpSpPr>
          <p:nvPr/>
        </p:nvGrpSpPr>
        <p:grpSpPr bwMode="auto">
          <a:xfrm>
            <a:off x="2438400" y="1600200"/>
            <a:ext cx="2971800" cy="2971800"/>
            <a:chOff x="528" y="1440"/>
            <a:chExt cx="1872" cy="1872"/>
          </a:xfrm>
        </p:grpSpPr>
        <p:grpSp>
          <p:nvGrpSpPr>
            <p:cNvPr id="77838" name="Group 27"/>
            <p:cNvGrpSpPr>
              <a:grpSpLocks/>
            </p:cNvGrpSpPr>
            <p:nvPr/>
          </p:nvGrpSpPr>
          <p:grpSpPr bwMode="auto">
            <a:xfrm>
              <a:off x="528" y="1440"/>
              <a:ext cx="1872" cy="1872"/>
              <a:chOff x="528" y="1440"/>
              <a:chExt cx="1872" cy="1872"/>
            </a:xfrm>
          </p:grpSpPr>
          <p:grpSp>
            <p:nvGrpSpPr>
              <p:cNvPr id="77840" name="Group 28"/>
              <p:cNvGrpSpPr>
                <a:grpSpLocks/>
              </p:cNvGrpSpPr>
              <p:nvPr/>
            </p:nvGrpSpPr>
            <p:grpSpPr bwMode="auto">
              <a:xfrm>
                <a:off x="624" y="1440"/>
                <a:ext cx="1776" cy="1872"/>
                <a:chOff x="576" y="1200"/>
                <a:chExt cx="1776" cy="1872"/>
              </a:xfrm>
            </p:grpSpPr>
            <p:sp>
              <p:nvSpPr>
                <p:cNvPr id="77844" name="Line 29"/>
                <p:cNvSpPr>
                  <a:spLocks noChangeShapeType="1"/>
                </p:cNvSpPr>
                <p:nvPr/>
              </p:nvSpPr>
              <p:spPr bwMode="auto">
                <a:xfrm>
                  <a:off x="1344" y="2016"/>
                  <a:ext cx="288" cy="28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7845" name="Oval 30"/>
                <p:cNvSpPr>
                  <a:spLocks noChangeArrowheads="1"/>
                </p:cNvSpPr>
                <p:nvPr/>
              </p:nvSpPr>
              <p:spPr bwMode="auto">
                <a:xfrm>
                  <a:off x="960" y="2304"/>
                  <a:ext cx="192" cy="192"/>
                </a:xfrm>
                <a:prstGeom prst="ellipse">
                  <a:avLst/>
                </a:prstGeom>
                <a:noFill/>
                <a:ln w="571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zh-TW" altLang="zh-TW" sz="2400" i="1"/>
                </a:p>
              </p:txBody>
            </p:sp>
            <p:sp>
              <p:nvSpPr>
                <p:cNvPr id="77846" name="Freeform 31"/>
                <p:cNvSpPr>
                  <a:spLocks/>
                </p:cNvSpPr>
                <p:nvPr/>
              </p:nvSpPr>
              <p:spPr bwMode="auto">
                <a:xfrm>
                  <a:off x="1008" y="1200"/>
                  <a:ext cx="192" cy="384"/>
                </a:xfrm>
                <a:custGeom>
                  <a:avLst/>
                  <a:gdLst>
                    <a:gd name="T0" fmla="*/ 17 w 288"/>
                    <a:gd name="T1" fmla="*/ 0 h 576"/>
                    <a:gd name="T2" fmla="*/ 9 w 288"/>
                    <a:gd name="T3" fmla="*/ 11 h 576"/>
                    <a:gd name="T4" fmla="*/ 11 w 288"/>
                    <a:gd name="T5" fmla="*/ 19 h 576"/>
                    <a:gd name="T6" fmla="*/ 0 w 288"/>
                    <a:gd name="T7" fmla="*/ 34 h 576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8"/>
                    <a:gd name="T13" fmla="*/ 0 h 576"/>
                    <a:gd name="T14" fmla="*/ 288 w 288"/>
                    <a:gd name="T15" fmla="*/ 576 h 57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8" h="576">
                      <a:moveTo>
                        <a:pt x="288" y="0"/>
                      </a:moveTo>
                      <a:cubicBezTo>
                        <a:pt x="224" y="68"/>
                        <a:pt x="160" y="136"/>
                        <a:pt x="144" y="192"/>
                      </a:cubicBezTo>
                      <a:cubicBezTo>
                        <a:pt x="128" y="248"/>
                        <a:pt x="216" y="272"/>
                        <a:pt x="192" y="336"/>
                      </a:cubicBezTo>
                      <a:cubicBezTo>
                        <a:pt x="168" y="400"/>
                        <a:pt x="84" y="488"/>
                        <a:pt x="0" y="576"/>
                      </a:cubicBezTo>
                    </a:path>
                  </a:pathLst>
                </a:custGeom>
                <a:solidFill>
                  <a:schemeClr val="bg1"/>
                </a:solidFill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7847" name="Line 32"/>
                <p:cNvSpPr>
                  <a:spLocks noChangeShapeType="1"/>
                </p:cNvSpPr>
                <p:nvPr/>
              </p:nvSpPr>
              <p:spPr bwMode="auto">
                <a:xfrm flipH="1">
                  <a:off x="768" y="1584"/>
                  <a:ext cx="240" cy="19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7848" name="Freeform 33"/>
                <p:cNvSpPr>
                  <a:spLocks/>
                </p:cNvSpPr>
                <p:nvPr/>
              </p:nvSpPr>
              <p:spPr bwMode="auto">
                <a:xfrm>
                  <a:off x="1008" y="1584"/>
                  <a:ext cx="440" cy="432"/>
                </a:xfrm>
                <a:custGeom>
                  <a:avLst/>
                  <a:gdLst>
                    <a:gd name="T0" fmla="*/ 0 w 440"/>
                    <a:gd name="T1" fmla="*/ 0 h 432"/>
                    <a:gd name="T2" fmla="*/ 384 w 440"/>
                    <a:gd name="T3" fmla="*/ 144 h 432"/>
                    <a:gd name="T4" fmla="*/ 336 w 440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440"/>
                    <a:gd name="T10" fmla="*/ 0 h 432"/>
                    <a:gd name="T11" fmla="*/ 440 w 440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40" h="432">
                      <a:moveTo>
                        <a:pt x="0" y="0"/>
                      </a:moveTo>
                      <a:cubicBezTo>
                        <a:pt x="164" y="36"/>
                        <a:pt x="328" y="72"/>
                        <a:pt x="384" y="144"/>
                      </a:cubicBezTo>
                      <a:cubicBezTo>
                        <a:pt x="440" y="216"/>
                        <a:pt x="388" y="324"/>
                        <a:pt x="336" y="432"/>
                      </a:cubicBezTo>
                    </a:path>
                  </a:pathLst>
                </a:custGeom>
                <a:solidFill>
                  <a:schemeClr val="bg1"/>
                </a:solidFill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7849" name="Line 34"/>
                <p:cNvSpPr>
                  <a:spLocks noChangeShapeType="1"/>
                </p:cNvSpPr>
                <p:nvPr/>
              </p:nvSpPr>
              <p:spPr bwMode="auto">
                <a:xfrm>
                  <a:off x="1728" y="2448"/>
                  <a:ext cx="240" cy="24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7850" name="AutoShape 35"/>
                <p:cNvSpPr>
                  <a:spLocks noChangeArrowheads="1"/>
                </p:cNvSpPr>
                <p:nvPr/>
              </p:nvSpPr>
              <p:spPr bwMode="auto">
                <a:xfrm>
                  <a:off x="912" y="2448"/>
                  <a:ext cx="288" cy="288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77851" name="Oval 36"/>
                <p:cNvSpPr>
                  <a:spLocks noChangeArrowheads="1"/>
                </p:cNvSpPr>
                <p:nvPr/>
              </p:nvSpPr>
              <p:spPr bwMode="auto">
                <a:xfrm>
                  <a:off x="912" y="1488"/>
                  <a:ext cx="192" cy="192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altLang="zh-TW" sz="2400" i="1"/>
                    <a:t>u</a:t>
                  </a:r>
                </a:p>
              </p:txBody>
            </p:sp>
            <p:sp>
              <p:nvSpPr>
                <p:cNvPr id="77852" name="AutoShape 37"/>
                <p:cNvSpPr>
                  <a:spLocks noChangeArrowheads="1"/>
                </p:cNvSpPr>
                <p:nvPr/>
              </p:nvSpPr>
              <p:spPr bwMode="auto">
                <a:xfrm rot="1387744">
                  <a:off x="576" y="1584"/>
                  <a:ext cx="288" cy="432"/>
                </a:xfrm>
                <a:prstGeom prst="triangle">
                  <a:avLst>
                    <a:gd name="adj" fmla="val 93750"/>
                  </a:avLst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77853" name="Oval 38"/>
                <p:cNvSpPr>
                  <a:spLocks noChangeArrowheads="1"/>
                </p:cNvSpPr>
                <p:nvPr/>
              </p:nvSpPr>
              <p:spPr bwMode="auto">
                <a:xfrm>
                  <a:off x="1248" y="1920"/>
                  <a:ext cx="192" cy="192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altLang="zh-TW" sz="2400" i="1">
                      <a:solidFill>
                        <a:schemeClr val="bg1"/>
                      </a:solidFill>
                    </a:rPr>
                    <a:t>x</a:t>
                  </a:r>
                </a:p>
              </p:txBody>
            </p:sp>
            <p:sp>
              <p:nvSpPr>
                <p:cNvPr id="77854" name="Oval 39"/>
                <p:cNvSpPr>
                  <a:spLocks noChangeArrowheads="1"/>
                </p:cNvSpPr>
                <p:nvPr/>
              </p:nvSpPr>
              <p:spPr bwMode="auto">
                <a:xfrm>
                  <a:off x="1584" y="2304"/>
                  <a:ext cx="192" cy="192"/>
                </a:xfrm>
                <a:prstGeom prst="ellipse">
                  <a:avLst/>
                </a:prstGeom>
                <a:solidFill>
                  <a:schemeClr val="bg1"/>
                </a:solidFill>
                <a:ln w="5715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altLang="zh-TW" sz="2400" i="1"/>
                    <a:t>y</a:t>
                  </a:r>
                </a:p>
              </p:txBody>
            </p:sp>
            <p:sp>
              <p:nvSpPr>
                <p:cNvPr id="77855" name="Oval 40"/>
                <p:cNvSpPr>
                  <a:spLocks noChangeArrowheads="1"/>
                </p:cNvSpPr>
                <p:nvPr/>
              </p:nvSpPr>
              <p:spPr bwMode="auto">
                <a:xfrm>
                  <a:off x="960" y="2304"/>
                  <a:ext cx="192" cy="192"/>
                </a:xfrm>
                <a:prstGeom prst="ellipse">
                  <a:avLst/>
                </a:prstGeom>
                <a:solidFill>
                  <a:schemeClr val="tx1"/>
                </a:solidFill>
                <a:ln w="571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altLang="zh-TW" sz="2400" i="1">
                      <a:solidFill>
                        <a:schemeClr val="bg1"/>
                      </a:solidFill>
                    </a:rPr>
                    <a:t>r</a:t>
                  </a:r>
                </a:p>
              </p:txBody>
            </p:sp>
            <p:sp>
              <p:nvSpPr>
                <p:cNvPr id="77856" name="Line 41"/>
                <p:cNvSpPr>
                  <a:spLocks noChangeShapeType="1"/>
                </p:cNvSpPr>
                <p:nvPr/>
              </p:nvSpPr>
              <p:spPr bwMode="auto">
                <a:xfrm flipH="1">
                  <a:off x="1104" y="2112"/>
                  <a:ext cx="192" cy="19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7857" name="Line 42"/>
                <p:cNvSpPr>
                  <a:spLocks noChangeShapeType="1"/>
                </p:cNvSpPr>
                <p:nvPr/>
              </p:nvSpPr>
              <p:spPr bwMode="auto">
                <a:xfrm>
                  <a:off x="2112" y="2832"/>
                  <a:ext cx="240" cy="24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7858" name="Line 43"/>
                <p:cNvSpPr>
                  <a:spLocks noChangeShapeType="1"/>
                </p:cNvSpPr>
                <p:nvPr/>
              </p:nvSpPr>
              <p:spPr bwMode="auto">
                <a:xfrm flipH="1">
                  <a:off x="1440" y="2496"/>
                  <a:ext cx="240" cy="24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7859" name="Line 44"/>
                <p:cNvSpPr>
                  <a:spLocks noChangeShapeType="1"/>
                </p:cNvSpPr>
                <p:nvPr/>
              </p:nvSpPr>
              <p:spPr bwMode="auto">
                <a:xfrm flipH="1">
                  <a:off x="1728" y="2832"/>
                  <a:ext cx="240" cy="24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7860" name="Oval 45"/>
                <p:cNvSpPr>
                  <a:spLocks noChangeArrowheads="1"/>
                </p:cNvSpPr>
                <p:nvPr/>
              </p:nvSpPr>
              <p:spPr bwMode="auto">
                <a:xfrm>
                  <a:off x="1920" y="2688"/>
                  <a:ext cx="192" cy="192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altLang="zh-TW" sz="2400" i="1">
                      <a:solidFill>
                        <a:schemeClr val="bg1"/>
                      </a:solidFill>
                    </a:rPr>
                    <a:t>z</a:t>
                  </a:r>
                </a:p>
              </p:txBody>
            </p:sp>
          </p:grpSp>
          <p:sp>
            <p:nvSpPr>
              <p:cNvPr id="77841" name="Text Box 46"/>
              <p:cNvSpPr txBox="1">
                <a:spLocks noChangeArrowheads="1"/>
              </p:cNvSpPr>
              <p:nvPr/>
            </p:nvSpPr>
            <p:spPr bwMode="auto">
              <a:xfrm>
                <a:off x="2160" y="2688"/>
                <a:ext cx="228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800" i="1">
                    <a:solidFill>
                      <a:srgbClr val="0000CC"/>
                    </a:solidFill>
                  </a:rPr>
                  <a:t>b</a:t>
                </a:r>
              </a:p>
            </p:txBody>
          </p:sp>
          <p:sp>
            <p:nvSpPr>
              <p:cNvPr id="77842" name="Text Box 47"/>
              <p:cNvSpPr txBox="1">
                <a:spLocks noChangeArrowheads="1"/>
              </p:cNvSpPr>
              <p:nvPr/>
            </p:nvSpPr>
            <p:spPr bwMode="auto">
              <a:xfrm>
                <a:off x="528" y="2448"/>
                <a:ext cx="470" cy="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800" i="1" dirty="0">
                    <a:solidFill>
                      <a:srgbClr val="0000CC"/>
                    </a:solidFill>
                  </a:rPr>
                  <a:t>b</a:t>
                </a:r>
                <a:r>
                  <a:rPr lang="en-US" altLang="zh-TW" sz="2800" dirty="0">
                    <a:solidFill>
                      <a:srgbClr val="0000CC"/>
                    </a:solidFill>
                  </a:rPr>
                  <a:t>+1</a:t>
                </a:r>
              </a:p>
            </p:txBody>
          </p:sp>
          <p:sp>
            <p:nvSpPr>
              <p:cNvPr id="77843" name="Text Box 48"/>
              <p:cNvSpPr txBox="1">
                <a:spLocks noChangeArrowheads="1"/>
              </p:cNvSpPr>
              <p:nvPr/>
            </p:nvSpPr>
            <p:spPr bwMode="auto">
              <a:xfrm>
                <a:off x="1488" y="2016"/>
                <a:ext cx="415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800" i="1" dirty="0">
                    <a:solidFill>
                      <a:srgbClr val="0000CC"/>
                    </a:solidFill>
                  </a:rPr>
                  <a:t>b</a:t>
                </a:r>
                <a:r>
                  <a:rPr lang="en-US" altLang="zh-TW" sz="2800" dirty="0">
                    <a:solidFill>
                      <a:srgbClr val="0000CC"/>
                    </a:solidFill>
                  </a:rPr>
                  <a:t>-1</a:t>
                </a:r>
              </a:p>
            </p:txBody>
          </p:sp>
        </p:grpSp>
        <p:sp>
          <p:nvSpPr>
            <p:cNvPr id="77839" name="Oval 49"/>
            <p:cNvSpPr>
              <a:spLocks noChangeArrowheads="1"/>
            </p:cNvSpPr>
            <p:nvPr/>
          </p:nvSpPr>
          <p:spPr bwMode="auto">
            <a:xfrm>
              <a:off x="1392" y="2928"/>
              <a:ext cx="192" cy="192"/>
            </a:xfrm>
            <a:prstGeom prst="ellipse">
              <a:avLst/>
            </a:prstGeom>
            <a:solidFill>
              <a:schemeClr val="tx1"/>
            </a:solidFill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2400" i="1">
                  <a:solidFill>
                    <a:schemeClr val="bg1"/>
                  </a:solidFill>
                </a:rPr>
                <a:t>t</a:t>
              </a:r>
            </a:p>
          </p:txBody>
        </p:sp>
      </p:grpSp>
      <p:sp>
        <p:nvSpPr>
          <p:cNvPr id="2318386" name="AutoShape 50"/>
          <p:cNvSpPr>
            <a:spLocks noChangeArrowheads="1"/>
          </p:cNvSpPr>
          <p:nvPr/>
        </p:nvSpPr>
        <p:spPr bwMode="auto">
          <a:xfrm>
            <a:off x="4800600" y="2819400"/>
            <a:ext cx="1905000" cy="304800"/>
          </a:xfrm>
          <a:prstGeom prst="rightArrow">
            <a:avLst>
              <a:gd name="adj1" fmla="val 50000"/>
              <a:gd name="adj2" fmla="val 15625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318387" name="Text Box 51"/>
          <p:cNvSpPr txBox="1">
            <a:spLocks noChangeArrowheads="1"/>
          </p:cNvSpPr>
          <p:nvPr/>
        </p:nvSpPr>
        <p:spPr bwMode="auto">
          <a:xfrm>
            <a:off x="4876800" y="2286001"/>
            <a:ext cx="153279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400"/>
              <a:t>adjustment</a:t>
            </a:r>
          </a:p>
        </p:txBody>
      </p:sp>
      <p:sp>
        <p:nvSpPr>
          <p:cNvPr id="2318388" name="Oval 52"/>
          <p:cNvSpPr>
            <a:spLocks noChangeArrowheads="1"/>
          </p:cNvSpPr>
          <p:nvPr/>
        </p:nvSpPr>
        <p:spPr bwMode="auto">
          <a:xfrm rot="-2779705">
            <a:off x="6959600" y="3479800"/>
            <a:ext cx="1371600" cy="660400"/>
          </a:xfrm>
          <a:prstGeom prst="ellipse">
            <a:avLst/>
          </a:prstGeom>
          <a:noFill/>
          <a:ln w="38100">
            <a:solidFill>
              <a:srgbClr val="008000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318389" name="Text Box 53"/>
          <p:cNvSpPr txBox="1">
            <a:spLocks noChangeArrowheads="1"/>
          </p:cNvSpPr>
          <p:nvPr/>
        </p:nvSpPr>
        <p:spPr bwMode="auto">
          <a:xfrm>
            <a:off x="3962401" y="4800600"/>
            <a:ext cx="4765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400" dirty="0"/>
              <a:t>The double black problem still exists.</a:t>
            </a:r>
          </a:p>
        </p:txBody>
      </p:sp>
      <p:sp>
        <p:nvSpPr>
          <p:cNvPr id="2318390" name="Text Box 54"/>
          <p:cNvSpPr txBox="1">
            <a:spLocks noChangeArrowheads="1"/>
          </p:cNvSpPr>
          <p:nvPr/>
        </p:nvSpPr>
        <p:spPr bwMode="auto">
          <a:xfrm>
            <a:off x="3978275" y="5143500"/>
            <a:ext cx="32273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400" dirty="0"/>
              <a:t>- Case 3 will never meet.</a:t>
            </a:r>
          </a:p>
        </p:txBody>
      </p:sp>
      <p:sp>
        <p:nvSpPr>
          <p:cNvPr id="2318391" name="Text Box 55"/>
          <p:cNvSpPr txBox="1">
            <a:spLocks noChangeArrowheads="1"/>
          </p:cNvSpPr>
          <p:nvPr/>
        </p:nvSpPr>
        <p:spPr bwMode="auto">
          <a:xfrm>
            <a:off x="3978276" y="5524500"/>
            <a:ext cx="43291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400"/>
              <a:t>- For case 1, use the restructuring.</a:t>
            </a:r>
          </a:p>
        </p:txBody>
      </p:sp>
      <p:sp>
        <p:nvSpPr>
          <p:cNvPr id="2318392" name="Text Box 56"/>
          <p:cNvSpPr txBox="1">
            <a:spLocks noChangeArrowheads="1"/>
          </p:cNvSpPr>
          <p:nvPr/>
        </p:nvSpPr>
        <p:spPr bwMode="auto">
          <a:xfrm>
            <a:off x="3978276" y="5905500"/>
            <a:ext cx="55292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400"/>
              <a:t>- For case 2, recoloring is applied and done.</a:t>
            </a:r>
          </a:p>
        </p:txBody>
      </p:sp>
    </p:spTree>
    <p:extLst>
      <p:ext uri="{BB962C8B-B14F-4D97-AF65-F5344CB8AC3E}">
        <p14:creationId xmlns:p14="http://schemas.microsoft.com/office/powerpoint/2010/main" val="3737294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8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318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8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318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8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2318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8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2318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8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2318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8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2318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8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2318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18386" grpId="0" animBg="1"/>
      <p:bldP spid="2318387" grpId="0"/>
      <p:bldP spid="2318388" grpId="0" animBg="1"/>
      <p:bldP spid="2318389" grpId="0"/>
      <p:bldP spid="2318390" grpId="0"/>
      <p:bldP spid="2318391" grpId="0"/>
      <p:bldP spid="2318392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8435458-2980-40ED-8955-CDE863F1EA75}" type="slidenum">
              <a:rPr lang="en-US" altLang="zh-TW" smtClean="0">
                <a:latin typeface="Arial" charset="0"/>
              </a:rPr>
              <a:pPr/>
              <a:t>64</a:t>
            </a:fld>
            <a:endParaRPr lang="en-US" altLang="zh-TW" smtClean="0">
              <a:latin typeface="Arial" charset="0"/>
            </a:endParaRPr>
          </a:p>
        </p:txBody>
      </p:sp>
      <p:sp>
        <p:nvSpPr>
          <p:cNvPr id="788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Red-Black Tree Reorganization</a:t>
            </a:r>
          </a:p>
        </p:txBody>
      </p:sp>
      <p:graphicFrame>
        <p:nvGraphicFramePr>
          <p:cNvPr id="2319363" name="Group 3"/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3728995750"/>
              </p:ext>
            </p:extLst>
          </p:nvPr>
        </p:nvGraphicFramePr>
        <p:xfrm>
          <a:off x="2159000" y="1862666"/>
          <a:ext cx="7620000" cy="2103120"/>
        </p:xfrm>
        <a:graphic>
          <a:graphicData uri="http://schemas.openxmlformats.org/drawingml/2006/table">
            <a:tbl>
              <a:tblPr/>
              <a:tblGrid>
                <a:gridCol w="29028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948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222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76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Insertion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remedy double red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38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Red-black tree action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(2,4) tree action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result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47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restructuring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change of 4-node representation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double red removed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47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recoloring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split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double red removed or propagated up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319387" name="Group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0324191"/>
              </p:ext>
            </p:extLst>
          </p:nvPr>
        </p:nvGraphicFramePr>
        <p:xfrm>
          <a:off x="2159000" y="4070032"/>
          <a:ext cx="7620000" cy="2468880"/>
        </p:xfrm>
        <a:graphic>
          <a:graphicData uri="http://schemas.openxmlformats.org/drawingml/2006/table">
            <a:tbl>
              <a:tblPr/>
              <a:tblGrid>
                <a:gridCol w="29028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948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222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0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Deletion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remedy double black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0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Red-black tree action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(2,4) tree action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result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40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restructuring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transfer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double black removed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11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recoloring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fusion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double black removed or propagated up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11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adjustment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0D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change of 3-node representation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0D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restructuring or recoloring follows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0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2874979"/>
      </p:ext>
    </p:extLst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88"/>
          <p:cNvGrpSpPr>
            <a:grpSpLocks/>
          </p:cNvGrpSpPr>
          <p:nvPr/>
        </p:nvGrpSpPr>
        <p:grpSpPr bwMode="auto">
          <a:xfrm>
            <a:off x="4648200" y="4114800"/>
            <a:ext cx="609600" cy="838200"/>
            <a:chOff x="2667000" y="2971800"/>
            <a:chExt cx="609600" cy="838200"/>
          </a:xfrm>
        </p:grpSpPr>
        <p:sp>
          <p:nvSpPr>
            <p:cNvPr id="71" name="矩形 70"/>
            <p:cNvSpPr/>
            <p:nvPr/>
          </p:nvSpPr>
          <p:spPr bwMode="auto">
            <a:xfrm>
              <a:off x="2667000" y="3429000"/>
              <a:ext cx="533400" cy="381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innerShdw blurRad="114300">
                <a:prstClr val="black"/>
              </a:innerShdw>
            </a:effectLst>
          </p:spPr>
          <p:txBody>
            <a:bodyPr wrap="none" anchor="ctr" anchorCtr="1"/>
            <a:lstStyle/>
            <a:p>
              <a:pPr>
                <a:defRPr/>
              </a:pPr>
              <a:endParaRPr lang="zh-TW" altLang="en-US" sz="2800" baseline="-25000" dirty="0">
                <a:solidFill>
                  <a:srgbClr val="FF0000"/>
                </a:solidFill>
              </a:endParaRPr>
            </a:p>
          </p:txBody>
        </p:sp>
        <p:cxnSp>
          <p:nvCxnSpPr>
            <p:cNvPr id="10289" name="直線接點 71"/>
            <p:cNvCxnSpPr>
              <a:cxnSpLocks noChangeShapeType="1"/>
              <a:endCxn id="10274" idx="4"/>
            </p:cNvCxnSpPr>
            <p:nvPr/>
          </p:nvCxnSpPr>
          <p:spPr bwMode="auto">
            <a:xfrm rot="5400000" flipH="1" flipV="1">
              <a:off x="2876550" y="3028950"/>
              <a:ext cx="457200" cy="342900"/>
            </a:xfrm>
            <a:prstGeom prst="line">
              <a:avLst/>
            </a:prstGeom>
            <a:noFill/>
            <a:ln w="38100" algn="ctr">
              <a:solidFill>
                <a:srgbClr val="FFC000"/>
              </a:solidFill>
              <a:round/>
              <a:headEnd/>
              <a:tailEnd/>
            </a:ln>
          </p:spPr>
        </p:cxnSp>
      </p:grpSp>
      <p:sp>
        <p:nvSpPr>
          <p:cNvPr id="10243" name="Rectangle 1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Insertion is as in a binary search tree</a:t>
            </a:r>
            <a:r>
              <a:rPr lang="en-US" altLang="zh-TW" smtClean="0"/>
              <a:t>.</a:t>
            </a:r>
          </a:p>
          <a:p>
            <a:r>
              <a:rPr lang="en-US" altLang="en-US" smtClean="0"/>
              <a:t>Always done by expanding an external node</a:t>
            </a:r>
            <a:r>
              <a:rPr lang="en-US" altLang="zh-TW" smtClean="0"/>
              <a:t>.</a:t>
            </a:r>
          </a:p>
          <a:p>
            <a:r>
              <a:rPr lang="en-US" altLang="zh-TW" smtClean="0"/>
              <a:t>Example:</a:t>
            </a:r>
          </a:p>
        </p:txBody>
      </p:sp>
      <p:sp>
        <p:nvSpPr>
          <p:cNvPr id="10244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7FEBA32-FA76-4776-B532-DB83D60AE82E}" type="slidenum">
              <a:rPr lang="en-US" altLang="zh-TW" smtClean="0">
                <a:latin typeface="Arial" charset="0"/>
              </a:rPr>
              <a:pPr/>
              <a:t>7</a:t>
            </a:fld>
            <a:endParaRPr lang="en-US" altLang="zh-TW" smtClean="0">
              <a:latin typeface="Arial" charset="0"/>
            </a:endParaRPr>
          </a:p>
        </p:txBody>
      </p:sp>
      <p:sp>
        <p:nvSpPr>
          <p:cNvPr id="2254850" name="Oval 2"/>
          <p:cNvSpPr>
            <a:spLocks noChangeArrowheads="1"/>
          </p:cNvSpPr>
          <p:nvPr/>
        </p:nvSpPr>
        <p:spPr bwMode="auto">
          <a:xfrm>
            <a:off x="5791200" y="6096000"/>
            <a:ext cx="457200" cy="457200"/>
          </a:xfrm>
          <a:prstGeom prst="ellips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TW" altLang="zh-TW" sz="2800">
              <a:solidFill>
                <a:srgbClr val="FFFF00"/>
              </a:solidFill>
            </a:endParaRPr>
          </a:p>
        </p:txBody>
      </p:sp>
      <p:grpSp>
        <p:nvGrpSpPr>
          <p:cNvPr id="3" name="Group 3"/>
          <p:cNvGrpSpPr>
            <a:grpSpLocks/>
          </p:cNvGrpSpPr>
          <p:nvPr/>
        </p:nvGrpSpPr>
        <p:grpSpPr bwMode="auto">
          <a:xfrm>
            <a:off x="5791200" y="5486400"/>
            <a:ext cx="609600" cy="1066800"/>
            <a:chOff x="192" y="2016"/>
            <a:chExt cx="384" cy="672"/>
          </a:xfrm>
        </p:grpSpPr>
        <p:sp>
          <p:nvSpPr>
            <p:cNvPr id="10284" name="Line 4"/>
            <p:cNvSpPr>
              <a:spLocks noChangeShapeType="1"/>
            </p:cNvSpPr>
            <p:nvPr/>
          </p:nvSpPr>
          <p:spPr bwMode="auto">
            <a:xfrm flipH="1">
              <a:off x="336" y="2016"/>
              <a:ext cx="240" cy="528"/>
            </a:xfrm>
            <a:prstGeom prst="line">
              <a:avLst/>
            </a:prstGeom>
            <a:noFill/>
            <a:ln w="38100">
              <a:solidFill>
                <a:srgbClr val="FF993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85" name="Oval 5"/>
            <p:cNvSpPr>
              <a:spLocks noChangeArrowheads="1"/>
            </p:cNvSpPr>
            <p:nvPr/>
          </p:nvSpPr>
          <p:spPr bwMode="auto">
            <a:xfrm>
              <a:off x="192" y="2400"/>
              <a:ext cx="288" cy="288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rgbClr val="FF993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2800">
                  <a:solidFill>
                    <a:srgbClr val="FFFF00"/>
                  </a:solidFill>
                </a:rPr>
                <a:t>45</a:t>
              </a:r>
            </a:p>
          </p:txBody>
        </p:sp>
      </p:grpSp>
      <p:sp>
        <p:nvSpPr>
          <p:cNvPr id="2254854" name="Oval 6"/>
          <p:cNvSpPr>
            <a:spLocks noChangeArrowheads="1"/>
          </p:cNvSpPr>
          <p:nvPr/>
        </p:nvSpPr>
        <p:spPr bwMode="auto">
          <a:xfrm>
            <a:off x="6934200" y="5257800"/>
            <a:ext cx="457200" cy="457200"/>
          </a:xfrm>
          <a:prstGeom prst="ellips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TW" altLang="zh-TW" sz="2800">
              <a:solidFill>
                <a:srgbClr val="FFFF00"/>
              </a:solidFill>
            </a:endParaRPr>
          </a:p>
        </p:txBody>
      </p:sp>
      <p:grpSp>
        <p:nvGrpSpPr>
          <p:cNvPr id="4" name="Group 8"/>
          <p:cNvGrpSpPr>
            <a:grpSpLocks/>
          </p:cNvGrpSpPr>
          <p:nvPr/>
        </p:nvGrpSpPr>
        <p:grpSpPr bwMode="auto">
          <a:xfrm>
            <a:off x="4572000" y="3962400"/>
            <a:ext cx="762000" cy="990600"/>
            <a:chOff x="1248" y="2400"/>
            <a:chExt cx="480" cy="624"/>
          </a:xfrm>
        </p:grpSpPr>
        <p:sp>
          <p:nvSpPr>
            <p:cNvPr id="10282" name="Line 9"/>
            <p:cNvSpPr>
              <a:spLocks noChangeShapeType="1"/>
            </p:cNvSpPr>
            <p:nvPr/>
          </p:nvSpPr>
          <p:spPr bwMode="auto">
            <a:xfrm flipH="1">
              <a:off x="1392" y="2400"/>
              <a:ext cx="336" cy="480"/>
            </a:xfrm>
            <a:prstGeom prst="line">
              <a:avLst/>
            </a:prstGeom>
            <a:noFill/>
            <a:ln w="38100">
              <a:solidFill>
                <a:srgbClr val="FF993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83" name="Oval 10"/>
            <p:cNvSpPr>
              <a:spLocks noChangeArrowheads="1"/>
            </p:cNvSpPr>
            <p:nvPr/>
          </p:nvSpPr>
          <p:spPr bwMode="auto">
            <a:xfrm>
              <a:off x="1248" y="2736"/>
              <a:ext cx="288" cy="288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rgbClr val="FF993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2800">
                  <a:solidFill>
                    <a:srgbClr val="FFFF00"/>
                  </a:solidFill>
                </a:rPr>
                <a:t>8</a:t>
              </a:r>
            </a:p>
          </p:txBody>
        </p:sp>
      </p:grpSp>
      <p:sp>
        <p:nvSpPr>
          <p:cNvPr id="10249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Insertion</a:t>
            </a:r>
          </a:p>
        </p:txBody>
      </p:sp>
      <p:grpSp>
        <p:nvGrpSpPr>
          <p:cNvPr id="5" name="Group 13"/>
          <p:cNvGrpSpPr>
            <a:grpSpLocks/>
          </p:cNvGrpSpPr>
          <p:nvPr/>
        </p:nvGrpSpPr>
        <p:grpSpPr bwMode="auto">
          <a:xfrm>
            <a:off x="6781800" y="4648200"/>
            <a:ext cx="609600" cy="1066800"/>
            <a:chOff x="336" y="3408"/>
            <a:chExt cx="384" cy="672"/>
          </a:xfrm>
        </p:grpSpPr>
        <p:sp>
          <p:nvSpPr>
            <p:cNvPr id="10280" name="Line 14"/>
            <p:cNvSpPr>
              <a:spLocks noChangeShapeType="1"/>
            </p:cNvSpPr>
            <p:nvPr/>
          </p:nvSpPr>
          <p:spPr bwMode="auto">
            <a:xfrm>
              <a:off x="336" y="3408"/>
              <a:ext cx="240" cy="528"/>
            </a:xfrm>
            <a:prstGeom prst="line">
              <a:avLst/>
            </a:prstGeom>
            <a:noFill/>
            <a:ln w="38100">
              <a:solidFill>
                <a:srgbClr val="FF993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81" name="Oval 15"/>
            <p:cNvSpPr>
              <a:spLocks noChangeArrowheads="1"/>
            </p:cNvSpPr>
            <p:nvPr/>
          </p:nvSpPr>
          <p:spPr bwMode="auto">
            <a:xfrm>
              <a:off x="432" y="3792"/>
              <a:ext cx="288" cy="288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rgbClr val="FF993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2800">
                  <a:solidFill>
                    <a:srgbClr val="FFFF00"/>
                  </a:solidFill>
                </a:rPr>
                <a:t>65</a:t>
              </a:r>
            </a:p>
          </p:txBody>
        </p:sp>
      </p:grpSp>
      <p:grpSp>
        <p:nvGrpSpPr>
          <p:cNvPr id="10251" name="Group 16"/>
          <p:cNvGrpSpPr>
            <a:grpSpLocks/>
          </p:cNvGrpSpPr>
          <p:nvPr/>
        </p:nvGrpSpPr>
        <p:grpSpPr bwMode="auto">
          <a:xfrm>
            <a:off x="5029200" y="2971800"/>
            <a:ext cx="2895600" cy="2743200"/>
            <a:chOff x="2064" y="1872"/>
            <a:chExt cx="1824" cy="1728"/>
          </a:xfrm>
        </p:grpSpPr>
        <p:sp>
          <p:nvSpPr>
            <p:cNvPr id="10267" name="Line 17"/>
            <p:cNvSpPr>
              <a:spLocks noChangeShapeType="1"/>
            </p:cNvSpPr>
            <p:nvPr/>
          </p:nvSpPr>
          <p:spPr bwMode="auto">
            <a:xfrm>
              <a:off x="2784" y="2016"/>
              <a:ext cx="624" cy="384"/>
            </a:xfrm>
            <a:prstGeom prst="line">
              <a:avLst/>
            </a:prstGeom>
            <a:noFill/>
            <a:ln w="38100">
              <a:solidFill>
                <a:srgbClr val="FF993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68" name="Line 18"/>
            <p:cNvSpPr>
              <a:spLocks noChangeShapeType="1"/>
            </p:cNvSpPr>
            <p:nvPr/>
          </p:nvSpPr>
          <p:spPr bwMode="auto">
            <a:xfrm flipH="1">
              <a:off x="2208" y="2016"/>
              <a:ext cx="576" cy="432"/>
            </a:xfrm>
            <a:prstGeom prst="line">
              <a:avLst/>
            </a:prstGeom>
            <a:noFill/>
            <a:ln w="38100">
              <a:solidFill>
                <a:srgbClr val="FF993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69" name="Line 19"/>
            <p:cNvSpPr>
              <a:spLocks noChangeShapeType="1"/>
            </p:cNvSpPr>
            <p:nvPr/>
          </p:nvSpPr>
          <p:spPr bwMode="auto">
            <a:xfrm>
              <a:off x="2208" y="2448"/>
              <a:ext cx="384" cy="480"/>
            </a:xfrm>
            <a:prstGeom prst="line">
              <a:avLst/>
            </a:prstGeom>
            <a:noFill/>
            <a:ln w="38100">
              <a:solidFill>
                <a:srgbClr val="FF993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70" name="Line 20"/>
            <p:cNvSpPr>
              <a:spLocks noChangeShapeType="1"/>
            </p:cNvSpPr>
            <p:nvPr/>
          </p:nvSpPr>
          <p:spPr bwMode="auto">
            <a:xfrm flipH="1">
              <a:off x="3168" y="2400"/>
              <a:ext cx="240" cy="528"/>
            </a:xfrm>
            <a:prstGeom prst="line">
              <a:avLst/>
            </a:prstGeom>
            <a:noFill/>
            <a:ln w="38100">
              <a:solidFill>
                <a:srgbClr val="FF993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71" name="Line 21"/>
            <p:cNvSpPr>
              <a:spLocks noChangeShapeType="1"/>
            </p:cNvSpPr>
            <p:nvPr/>
          </p:nvSpPr>
          <p:spPr bwMode="auto">
            <a:xfrm>
              <a:off x="3408" y="2400"/>
              <a:ext cx="336" cy="528"/>
            </a:xfrm>
            <a:prstGeom prst="line">
              <a:avLst/>
            </a:prstGeom>
            <a:noFill/>
            <a:ln w="38100">
              <a:solidFill>
                <a:srgbClr val="FF993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72" name="Line 22"/>
            <p:cNvSpPr>
              <a:spLocks noChangeShapeType="1"/>
            </p:cNvSpPr>
            <p:nvPr/>
          </p:nvSpPr>
          <p:spPr bwMode="auto">
            <a:xfrm flipH="1">
              <a:off x="2928" y="2928"/>
              <a:ext cx="240" cy="528"/>
            </a:xfrm>
            <a:prstGeom prst="line">
              <a:avLst/>
            </a:prstGeom>
            <a:noFill/>
            <a:ln w="38100">
              <a:solidFill>
                <a:srgbClr val="FF993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73" name="Oval 23"/>
            <p:cNvSpPr>
              <a:spLocks noChangeArrowheads="1"/>
            </p:cNvSpPr>
            <p:nvPr/>
          </p:nvSpPr>
          <p:spPr bwMode="auto">
            <a:xfrm>
              <a:off x="2640" y="1872"/>
              <a:ext cx="288" cy="288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rgbClr val="FF993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2800">
                  <a:solidFill>
                    <a:srgbClr val="FFFF00"/>
                  </a:solidFill>
                </a:rPr>
                <a:t>40</a:t>
              </a:r>
            </a:p>
          </p:txBody>
        </p:sp>
        <p:sp>
          <p:nvSpPr>
            <p:cNvPr id="10274" name="Oval 24"/>
            <p:cNvSpPr>
              <a:spLocks noChangeArrowheads="1"/>
            </p:cNvSpPr>
            <p:nvPr/>
          </p:nvSpPr>
          <p:spPr bwMode="auto">
            <a:xfrm>
              <a:off x="2064" y="2304"/>
              <a:ext cx="288" cy="288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rgbClr val="FF993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2800">
                  <a:solidFill>
                    <a:srgbClr val="FFFF00"/>
                  </a:solidFill>
                </a:rPr>
                <a:t>12</a:t>
              </a:r>
            </a:p>
          </p:txBody>
        </p:sp>
        <p:sp>
          <p:nvSpPr>
            <p:cNvPr id="10275" name="Oval 25"/>
            <p:cNvSpPr>
              <a:spLocks noChangeArrowheads="1"/>
            </p:cNvSpPr>
            <p:nvPr/>
          </p:nvSpPr>
          <p:spPr bwMode="auto">
            <a:xfrm>
              <a:off x="3264" y="2256"/>
              <a:ext cx="288" cy="288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rgbClr val="FF993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2800">
                  <a:solidFill>
                    <a:srgbClr val="FFFF00"/>
                  </a:solidFill>
                </a:rPr>
                <a:t>72</a:t>
              </a:r>
            </a:p>
          </p:txBody>
        </p:sp>
        <p:sp>
          <p:nvSpPr>
            <p:cNvPr id="10276" name="Oval 26"/>
            <p:cNvSpPr>
              <a:spLocks noChangeArrowheads="1"/>
            </p:cNvSpPr>
            <p:nvPr/>
          </p:nvSpPr>
          <p:spPr bwMode="auto">
            <a:xfrm>
              <a:off x="2448" y="2784"/>
              <a:ext cx="288" cy="288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rgbClr val="FF993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2800">
                  <a:solidFill>
                    <a:srgbClr val="FFFF00"/>
                  </a:solidFill>
                </a:rPr>
                <a:t>20</a:t>
              </a:r>
            </a:p>
          </p:txBody>
        </p:sp>
        <p:sp>
          <p:nvSpPr>
            <p:cNvPr id="10277" name="Oval 27"/>
            <p:cNvSpPr>
              <a:spLocks noChangeArrowheads="1"/>
            </p:cNvSpPr>
            <p:nvPr/>
          </p:nvSpPr>
          <p:spPr bwMode="auto">
            <a:xfrm>
              <a:off x="3024" y="2784"/>
              <a:ext cx="288" cy="288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rgbClr val="FF993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2800">
                  <a:solidFill>
                    <a:srgbClr val="FFFF00"/>
                  </a:solidFill>
                </a:rPr>
                <a:t>60</a:t>
              </a:r>
            </a:p>
          </p:txBody>
        </p:sp>
        <p:sp>
          <p:nvSpPr>
            <p:cNvPr id="10278" name="Oval 28"/>
            <p:cNvSpPr>
              <a:spLocks noChangeArrowheads="1"/>
            </p:cNvSpPr>
            <p:nvPr/>
          </p:nvSpPr>
          <p:spPr bwMode="auto">
            <a:xfrm>
              <a:off x="2784" y="3312"/>
              <a:ext cx="288" cy="288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rgbClr val="FF993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2800">
                  <a:solidFill>
                    <a:srgbClr val="FFFF00"/>
                  </a:solidFill>
                </a:rPr>
                <a:t>50</a:t>
              </a:r>
            </a:p>
          </p:txBody>
        </p:sp>
        <p:sp>
          <p:nvSpPr>
            <p:cNvPr id="10279" name="Oval 29"/>
            <p:cNvSpPr>
              <a:spLocks noChangeArrowheads="1"/>
            </p:cNvSpPr>
            <p:nvPr/>
          </p:nvSpPr>
          <p:spPr bwMode="auto">
            <a:xfrm>
              <a:off x="3600" y="2784"/>
              <a:ext cx="288" cy="288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rgbClr val="FF993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2800">
                  <a:solidFill>
                    <a:srgbClr val="FFFF00"/>
                  </a:solidFill>
                </a:rPr>
                <a:t>94</a:t>
              </a:r>
            </a:p>
          </p:txBody>
        </p:sp>
      </p:grpSp>
      <p:sp>
        <p:nvSpPr>
          <p:cNvPr id="2254878" name="Text Box 30"/>
          <p:cNvSpPr txBox="1">
            <a:spLocks noChangeArrowheads="1"/>
          </p:cNvSpPr>
          <p:nvPr/>
        </p:nvSpPr>
        <p:spPr bwMode="auto">
          <a:xfrm>
            <a:off x="8458201" y="3048000"/>
            <a:ext cx="161766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TW" sz="3200" dirty="0"/>
              <a:t>Insert 8</a:t>
            </a:r>
          </a:p>
        </p:txBody>
      </p:sp>
      <p:sp>
        <p:nvSpPr>
          <p:cNvPr id="2254879" name="Text Box 31"/>
          <p:cNvSpPr txBox="1">
            <a:spLocks noChangeArrowheads="1"/>
          </p:cNvSpPr>
          <p:nvPr/>
        </p:nvSpPr>
        <p:spPr bwMode="auto">
          <a:xfrm>
            <a:off x="8458201" y="3733800"/>
            <a:ext cx="161766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3200"/>
              <a:t>Insert 65</a:t>
            </a:r>
          </a:p>
        </p:txBody>
      </p:sp>
      <p:sp>
        <p:nvSpPr>
          <p:cNvPr id="2254880" name="Text Box 32"/>
          <p:cNvSpPr txBox="1">
            <a:spLocks noChangeArrowheads="1"/>
          </p:cNvSpPr>
          <p:nvPr/>
        </p:nvSpPr>
        <p:spPr bwMode="auto">
          <a:xfrm>
            <a:off x="8458201" y="4419600"/>
            <a:ext cx="161766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3200"/>
              <a:t>Insert 45</a:t>
            </a:r>
          </a:p>
        </p:txBody>
      </p:sp>
      <p:grpSp>
        <p:nvGrpSpPr>
          <p:cNvPr id="7" name="群組 91"/>
          <p:cNvGrpSpPr>
            <a:grpSpLocks/>
          </p:cNvGrpSpPr>
          <p:nvPr/>
        </p:nvGrpSpPr>
        <p:grpSpPr bwMode="auto">
          <a:xfrm>
            <a:off x="4167188" y="4503738"/>
            <a:ext cx="1219200" cy="1219200"/>
            <a:chOff x="2628900" y="4495800"/>
            <a:chExt cx="1219200" cy="1219200"/>
          </a:xfrm>
        </p:grpSpPr>
        <p:sp>
          <p:nvSpPr>
            <p:cNvPr id="10258" name="Oval 7"/>
            <p:cNvSpPr>
              <a:spLocks noChangeArrowheads="1"/>
            </p:cNvSpPr>
            <p:nvPr/>
          </p:nvSpPr>
          <p:spPr bwMode="auto">
            <a:xfrm>
              <a:off x="3048000" y="4495800"/>
              <a:ext cx="457200" cy="457200"/>
            </a:xfrm>
            <a:prstGeom prst="ellipse">
              <a:avLst/>
            </a:prstGeom>
            <a:noFill/>
            <a:ln w="38100">
              <a:solidFill>
                <a:srgbClr val="FF993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TW" altLang="zh-TW" sz="2800">
                <a:solidFill>
                  <a:srgbClr val="FFFF00"/>
                </a:solidFill>
              </a:endParaRPr>
            </a:p>
          </p:txBody>
        </p:sp>
        <p:sp>
          <p:nvSpPr>
            <p:cNvPr id="73" name="矩形 72"/>
            <p:cNvSpPr/>
            <p:nvPr/>
          </p:nvSpPr>
          <p:spPr bwMode="auto">
            <a:xfrm>
              <a:off x="3314700" y="5334000"/>
              <a:ext cx="533400" cy="381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innerShdw blurRad="114300">
                <a:prstClr val="black"/>
              </a:innerShdw>
            </a:effectLst>
          </p:spPr>
          <p:txBody>
            <a:bodyPr wrap="none" anchor="ctr" anchorCtr="1"/>
            <a:lstStyle/>
            <a:p>
              <a:pPr>
                <a:defRPr/>
              </a:pPr>
              <a:endParaRPr lang="zh-TW" altLang="en-US" sz="2800" baseline="-25000" dirty="0">
                <a:solidFill>
                  <a:srgbClr val="FF0000"/>
                </a:solidFill>
              </a:endParaRPr>
            </a:p>
          </p:txBody>
        </p:sp>
        <p:cxnSp>
          <p:nvCxnSpPr>
            <p:cNvPr id="10262" name="直線接點 73"/>
            <p:cNvCxnSpPr>
              <a:cxnSpLocks noChangeShapeType="1"/>
              <a:endCxn id="10258" idx="4"/>
            </p:cNvCxnSpPr>
            <p:nvPr/>
          </p:nvCxnSpPr>
          <p:spPr bwMode="auto">
            <a:xfrm rot="16200000" flipV="1">
              <a:off x="3238500" y="4991100"/>
              <a:ext cx="381000" cy="304800"/>
            </a:xfrm>
            <a:prstGeom prst="line">
              <a:avLst/>
            </a:prstGeom>
            <a:noFill/>
            <a:ln w="38100" algn="ctr">
              <a:solidFill>
                <a:srgbClr val="FFC000"/>
              </a:solidFill>
              <a:round/>
              <a:headEnd/>
              <a:tailEnd/>
            </a:ln>
          </p:spPr>
        </p:cxnSp>
        <p:sp>
          <p:nvSpPr>
            <p:cNvPr id="77" name="矩形 76"/>
            <p:cNvSpPr/>
            <p:nvPr/>
          </p:nvSpPr>
          <p:spPr bwMode="auto">
            <a:xfrm>
              <a:off x="2628900" y="5334000"/>
              <a:ext cx="533400" cy="381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innerShdw blurRad="114300">
                <a:prstClr val="black"/>
              </a:innerShdw>
            </a:effectLst>
          </p:spPr>
          <p:txBody>
            <a:bodyPr wrap="none" anchor="ctr" anchorCtr="1"/>
            <a:lstStyle/>
            <a:p>
              <a:pPr>
                <a:defRPr/>
              </a:pPr>
              <a:endParaRPr lang="zh-TW" altLang="en-US" sz="2800" baseline="-25000" dirty="0">
                <a:solidFill>
                  <a:srgbClr val="FF0000"/>
                </a:solidFill>
              </a:endParaRPr>
            </a:p>
          </p:txBody>
        </p:sp>
        <p:cxnSp>
          <p:nvCxnSpPr>
            <p:cNvPr id="10266" name="直線接點 77"/>
            <p:cNvCxnSpPr>
              <a:cxnSpLocks noChangeShapeType="1"/>
              <a:endCxn id="10258" idx="4"/>
            </p:cNvCxnSpPr>
            <p:nvPr/>
          </p:nvCxnSpPr>
          <p:spPr bwMode="auto">
            <a:xfrm rot="5400000" flipH="1" flipV="1">
              <a:off x="2895600" y="4953000"/>
              <a:ext cx="381000" cy="381000"/>
            </a:xfrm>
            <a:prstGeom prst="line">
              <a:avLst/>
            </a:prstGeom>
            <a:noFill/>
            <a:ln w="38100" algn="ctr">
              <a:solidFill>
                <a:srgbClr val="FFC000"/>
              </a:solidFill>
              <a:round/>
              <a:headEnd/>
              <a:tailEnd/>
            </a:ln>
          </p:spPr>
        </p:cxnSp>
      </p:grpSp>
      <p:sp>
        <p:nvSpPr>
          <p:cNvPr id="2254881" name="AutoShape 33"/>
          <p:cNvSpPr>
            <a:spLocks noChangeArrowheads="1"/>
          </p:cNvSpPr>
          <p:nvPr/>
        </p:nvSpPr>
        <p:spPr bwMode="auto">
          <a:xfrm>
            <a:off x="1721768" y="3987800"/>
            <a:ext cx="2667000" cy="1828800"/>
          </a:xfrm>
          <a:prstGeom prst="cloudCallout">
            <a:avLst>
              <a:gd name="adj1" fmla="val 89106"/>
              <a:gd name="adj2" fmla="val 73958"/>
            </a:avLst>
          </a:prstGeom>
          <a:solidFill>
            <a:schemeClr val="accent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anchor="ctr" anchorCtr="1"/>
          <a:lstStyle/>
          <a:p>
            <a:pPr algn="ctr"/>
            <a:r>
              <a:rPr lang="en-US" altLang="zh-TW" sz="3200" dirty="0">
                <a:solidFill>
                  <a:srgbClr val="FFFF00"/>
                </a:solidFill>
              </a:rPr>
              <a:t>Height Balanced? </a:t>
            </a:r>
          </a:p>
        </p:txBody>
      </p:sp>
    </p:spTree>
    <p:extLst>
      <p:ext uri="{BB962C8B-B14F-4D97-AF65-F5344CB8AC3E}">
        <p14:creationId xmlns:p14="http://schemas.microsoft.com/office/powerpoint/2010/main" val="1351615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254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254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254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2254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254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2254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4850" grpId="0" animBg="1"/>
      <p:bldP spid="2254854" grpId="0" animBg="1"/>
      <p:bldP spid="2254878" grpId="0"/>
      <p:bldP spid="2254879" grpId="0"/>
      <p:bldP spid="2254880" grpId="0"/>
      <p:bldP spid="225488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投影片編號版面配置區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DB283B4-422A-49B0-A0E1-3BDAC2C8C14C}" type="slidenum">
              <a:rPr lang="en-US" altLang="zh-TW" smtClean="0">
                <a:latin typeface="Arial" charset="0"/>
              </a:rPr>
              <a:pPr/>
              <a:t>8</a:t>
            </a:fld>
            <a:endParaRPr lang="en-US" altLang="zh-TW" smtClean="0">
              <a:latin typeface="Arial" charset="0"/>
            </a:endParaRPr>
          </a:p>
        </p:txBody>
      </p:sp>
      <p:sp>
        <p:nvSpPr>
          <p:cNvPr id="2402306" name="Line 2"/>
          <p:cNvSpPr>
            <a:spLocks noChangeShapeType="1"/>
          </p:cNvSpPr>
          <p:nvPr/>
        </p:nvSpPr>
        <p:spPr bwMode="auto">
          <a:xfrm flipH="1" flipV="1">
            <a:off x="6858000" y="3124200"/>
            <a:ext cx="533400" cy="838200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02307" name="Line 3"/>
          <p:cNvSpPr>
            <a:spLocks noChangeShapeType="1"/>
          </p:cNvSpPr>
          <p:nvPr/>
        </p:nvSpPr>
        <p:spPr bwMode="auto">
          <a:xfrm flipV="1">
            <a:off x="6858000" y="3962400"/>
            <a:ext cx="533400" cy="838200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6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Single Rotation</a:t>
            </a:r>
          </a:p>
        </p:txBody>
      </p:sp>
      <p:sp>
        <p:nvSpPr>
          <p:cNvPr id="2402309" name="Line 5"/>
          <p:cNvSpPr>
            <a:spLocks noChangeShapeType="1"/>
          </p:cNvSpPr>
          <p:nvPr/>
        </p:nvSpPr>
        <p:spPr bwMode="auto">
          <a:xfrm flipH="1">
            <a:off x="5715000" y="4800600"/>
            <a:ext cx="381000" cy="838200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02310" name="Oval 6"/>
          <p:cNvSpPr>
            <a:spLocks noChangeArrowheads="1"/>
          </p:cNvSpPr>
          <p:nvPr/>
        </p:nvSpPr>
        <p:spPr bwMode="auto">
          <a:xfrm>
            <a:off x="5486400" y="5410200"/>
            <a:ext cx="457200" cy="457200"/>
          </a:xfrm>
          <a:prstGeom prst="ellipse">
            <a:avLst/>
          </a:prstGeom>
          <a:solidFill>
            <a:schemeClr val="accent1"/>
          </a:solidFill>
          <a:ln w="38100">
            <a:solidFill>
              <a:srgbClr val="FF9933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2800">
                <a:solidFill>
                  <a:srgbClr val="FFFF00"/>
                </a:solidFill>
              </a:rPr>
              <a:t>45</a:t>
            </a:r>
          </a:p>
        </p:txBody>
      </p:sp>
      <p:sp>
        <p:nvSpPr>
          <p:cNvPr id="11272" name="Line 7"/>
          <p:cNvSpPr>
            <a:spLocks noChangeShapeType="1"/>
          </p:cNvSpPr>
          <p:nvPr/>
        </p:nvSpPr>
        <p:spPr bwMode="auto">
          <a:xfrm flipH="1">
            <a:off x="4495800" y="3276600"/>
            <a:ext cx="533400" cy="762000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73" name="Oval 8"/>
          <p:cNvSpPr>
            <a:spLocks noChangeArrowheads="1"/>
          </p:cNvSpPr>
          <p:nvPr/>
        </p:nvSpPr>
        <p:spPr bwMode="auto">
          <a:xfrm>
            <a:off x="4267200" y="3810000"/>
            <a:ext cx="457200" cy="457200"/>
          </a:xfrm>
          <a:prstGeom prst="ellipse">
            <a:avLst/>
          </a:prstGeom>
          <a:solidFill>
            <a:schemeClr val="accent1"/>
          </a:solidFill>
          <a:ln w="38100">
            <a:solidFill>
              <a:srgbClr val="FF9933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2800">
                <a:solidFill>
                  <a:srgbClr val="FFFF00"/>
                </a:solidFill>
              </a:rPr>
              <a:t>8</a:t>
            </a:r>
          </a:p>
        </p:txBody>
      </p:sp>
      <p:sp>
        <p:nvSpPr>
          <p:cNvPr id="2402313" name="Line 9"/>
          <p:cNvSpPr>
            <a:spLocks noChangeShapeType="1"/>
          </p:cNvSpPr>
          <p:nvPr/>
        </p:nvSpPr>
        <p:spPr bwMode="auto">
          <a:xfrm>
            <a:off x="6477000" y="3962400"/>
            <a:ext cx="381000" cy="838200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75" name="Oval 10"/>
          <p:cNvSpPr>
            <a:spLocks noChangeArrowheads="1"/>
          </p:cNvSpPr>
          <p:nvPr/>
        </p:nvSpPr>
        <p:spPr bwMode="auto">
          <a:xfrm>
            <a:off x="6629400" y="4572000"/>
            <a:ext cx="457200" cy="457200"/>
          </a:xfrm>
          <a:prstGeom prst="ellipse">
            <a:avLst/>
          </a:prstGeom>
          <a:solidFill>
            <a:schemeClr val="accent1"/>
          </a:solidFill>
          <a:ln w="38100">
            <a:solidFill>
              <a:srgbClr val="FF9933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2800">
                <a:solidFill>
                  <a:srgbClr val="FFFF00"/>
                </a:solidFill>
              </a:rPr>
              <a:t>65</a:t>
            </a:r>
          </a:p>
        </p:txBody>
      </p:sp>
      <p:sp>
        <p:nvSpPr>
          <p:cNvPr id="11276" name="Line 11"/>
          <p:cNvSpPr>
            <a:spLocks noChangeShapeType="1"/>
          </p:cNvSpPr>
          <p:nvPr/>
        </p:nvSpPr>
        <p:spPr bwMode="auto">
          <a:xfrm>
            <a:off x="5867400" y="2514600"/>
            <a:ext cx="990600" cy="609600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77" name="Line 12"/>
          <p:cNvSpPr>
            <a:spLocks noChangeShapeType="1"/>
          </p:cNvSpPr>
          <p:nvPr/>
        </p:nvSpPr>
        <p:spPr bwMode="auto">
          <a:xfrm flipH="1">
            <a:off x="4953000" y="2514600"/>
            <a:ext cx="914400" cy="685800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78" name="Line 13"/>
          <p:cNvSpPr>
            <a:spLocks noChangeShapeType="1"/>
          </p:cNvSpPr>
          <p:nvPr/>
        </p:nvSpPr>
        <p:spPr bwMode="auto">
          <a:xfrm>
            <a:off x="4953000" y="3200400"/>
            <a:ext cx="609600" cy="762000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02318" name="Line 14"/>
          <p:cNvSpPr>
            <a:spLocks noChangeShapeType="1"/>
          </p:cNvSpPr>
          <p:nvPr/>
        </p:nvSpPr>
        <p:spPr bwMode="auto">
          <a:xfrm flipH="1">
            <a:off x="6477000" y="3124200"/>
            <a:ext cx="381000" cy="838200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02319" name="Line 15"/>
          <p:cNvSpPr>
            <a:spLocks noChangeShapeType="1"/>
          </p:cNvSpPr>
          <p:nvPr/>
        </p:nvSpPr>
        <p:spPr bwMode="auto">
          <a:xfrm flipH="1">
            <a:off x="6096000" y="3962400"/>
            <a:ext cx="381000" cy="838200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81" name="Oval 16"/>
          <p:cNvSpPr>
            <a:spLocks noChangeArrowheads="1"/>
          </p:cNvSpPr>
          <p:nvPr/>
        </p:nvSpPr>
        <p:spPr bwMode="auto">
          <a:xfrm>
            <a:off x="5638800" y="2286000"/>
            <a:ext cx="457200" cy="457200"/>
          </a:xfrm>
          <a:prstGeom prst="ellipse">
            <a:avLst/>
          </a:prstGeom>
          <a:solidFill>
            <a:schemeClr val="accent1"/>
          </a:solidFill>
          <a:ln w="38100">
            <a:solidFill>
              <a:srgbClr val="FF9933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2800">
                <a:solidFill>
                  <a:srgbClr val="FFFF00"/>
                </a:solidFill>
              </a:rPr>
              <a:t>40</a:t>
            </a:r>
          </a:p>
        </p:txBody>
      </p:sp>
      <p:sp>
        <p:nvSpPr>
          <p:cNvPr id="11282" name="Oval 17"/>
          <p:cNvSpPr>
            <a:spLocks noChangeArrowheads="1"/>
          </p:cNvSpPr>
          <p:nvPr/>
        </p:nvSpPr>
        <p:spPr bwMode="auto">
          <a:xfrm>
            <a:off x="4724400" y="2971800"/>
            <a:ext cx="457200" cy="457200"/>
          </a:xfrm>
          <a:prstGeom prst="ellipse">
            <a:avLst/>
          </a:prstGeom>
          <a:solidFill>
            <a:schemeClr val="accent1"/>
          </a:solidFill>
          <a:ln w="38100">
            <a:solidFill>
              <a:srgbClr val="FF9933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2800">
                <a:solidFill>
                  <a:srgbClr val="FFFF00"/>
                </a:solidFill>
              </a:rPr>
              <a:t>12</a:t>
            </a:r>
          </a:p>
        </p:txBody>
      </p:sp>
      <p:sp>
        <p:nvSpPr>
          <p:cNvPr id="11283" name="Oval 18"/>
          <p:cNvSpPr>
            <a:spLocks noChangeArrowheads="1"/>
          </p:cNvSpPr>
          <p:nvPr/>
        </p:nvSpPr>
        <p:spPr bwMode="auto">
          <a:xfrm>
            <a:off x="5334000" y="3733800"/>
            <a:ext cx="457200" cy="457200"/>
          </a:xfrm>
          <a:prstGeom prst="ellipse">
            <a:avLst/>
          </a:prstGeom>
          <a:solidFill>
            <a:schemeClr val="accent1"/>
          </a:solidFill>
          <a:ln w="38100">
            <a:solidFill>
              <a:srgbClr val="FF9933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2800">
                <a:solidFill>
                  <a:srgbClr val="FFFF00"/>
                </a:solidFill>
              </a:rPr>
              <a:t>20</a:t>
            </a:r>
          </a:p>
        </p:txBody>
      </p:sp>
      <p:sp>
        <p:nvSpPr>
          <p:cNvPr id="2402323" name="Oval 19"/>
          <p:cNvSpPr>
            <a:spLocks noChangeArrowheads="1"/>
          </p:cNvSpPr>
          <p:nvPr/>
        </p:nvSpPr>
        <p:spPr bwMode="auto">
          <a:xfrm>
            <a:off x="6248400" y="3733800"/>
            <a:ext cx="457200" cy="457200"/>
          </a:xfrm>
          <a:prstGeom prst="ellipse">
            <a:avLst/>
          </a:prstGeom>
          <a:solidFill>
            <a:schemeClr val="accent1"/>
          </a:solidFill>
          <a:ln w="38100">
            <a:solidFill>
              <a:srgbClr val="FF9933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2800">
                <a:solidFill>
                  <a:srgbClr val="FFFF00"/>
                </a:solidFill>
              </a:rPr>
              <a:t>60</a:t>
            </a:r>
          </a:p>
        </p:txBody>
      </p:sp>
      <p:sp>
        <p:nvSpPr>
          <p:cNvPr id="2402324" name="Oval 20"/>
          <p:cNvSpPr>
            <a:spLocks noChangeArrowheads="1"/>
          </p:cNvSpPr>
          <p:nvPr/>
        </p:nvSpPr>
        <p:spPr bwMode="auto">
          <a:xfrm>
            <a:off x="5867400" y="4572000"/>
            <a:ext cx="457200" cy="457200"/>
          </a:xfrm>
          <a:prstGeom prst="ellipse">
            <a:avLst/>
          </a:prstGeom>
          <a:solidFill>
            <a:schemeClr val="accent1"/>
          </a:solidFill>
          <a:ln w="38100">
            <a:solidFill>
              <a:srgbClr val="FF9933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2800" dirty="0">
                <a:solidFill>
                  <a:srgbClr val="FFFF00"/>
                </a:solidFill>
              </a:rPr>
              <a:t>50</a:t>
            </a:r>
          </a:p>
        </p:txBody>
      </p:sp>
      <p:grpSp>
        <p:nvGrpSpPr>
          <p:cNvPr id="2" name="Group 21"/>
          <p:cNvGrpSpPr>
            <a:grpSpLocks/>
          </p:cNvGrpSpPr>
          <p:nvPr/>
        </p:nvGrpSpPr>
        <p:grpSpPr bwMode="auto">
          <a:xfrm>
            <a:off x="6629400" y="2895600"/>
            <a:ext cx="990600" cy="1295400"/>
            <a:chOff x="3216" y="1824"/>
            <a:chExt cx="624" cy="816"/>
          </a:xfrm>
        </p:grpSpPr>
        <p:sp>
          <p:nvSpPr>
            <p:cNvPr id="11292" name="Line 22"/>
            <p:cNvSpPr>
              <a:spLocks noChangeShapeType="1"/>
            </p:cNvSpPr>
            <p:nvPr/>
          </p:nvSpPr>
          <p:spPr bwMode="auto">
            <a:xfrm>
              <a:off x="3360" y="1968"/>
              <a:ext cx="336" cy="528"/>
            </a:xfrm>
            <a:prstGeom prst="line">
              <a:avLst/>
            </a:prstGeom>
            <a:noFill/>
            <a:ln w="38100">
              <a:solidFill>
                <a:srgbClr val="FF993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93" name="Oval 23"/>
            <p:cNvSpPr>
              <a:spLocks noChangeArrowheads="1"/>
            </p:cNvSpPr>
            <p:nvPr/>
          </p:nvSpPr>
          <p:spPr bwMode="auto">
            <a:xfrm>
              <a:off x="3216" y="1824"/>
              <a:ext cx="288" cy="288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rgbClr val="FF993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2800">
                  <a:solidFill>
                    <a:srgbClr val="FFFF00"/>
                  </a:solidFill>
                </a:rPr>
                <a:t>72</a:t>
              </a:r>
            </a:p>
          </p:txBody>
        </p:sp>
        <p:sp>
          <p:nvSpPr>
            <p:cNvPr id="11294" name="Oval 24"/>
            <p:cNvSpPr>
              <a:spLocks noChangeArrowheads="1"/>
            </p:cNvSpPr>
            <p:nvPr/>
          </p:nvSpPr>
          <p:spPr bwMode="auto">
            <a:xfrm>
              <a:off x="3552" y="2352"/>
              <a:ext cx="288" cy="288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rgbClr val="FF993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2800">
                  <a:solidFill>
                    <a:srgbClr val="FFFF00"/>
                  </a:solidFill>
                </a:rPr>
                <a:t>94</a:t>
              </a:r>
            </a:p>
          </p:txBody>
        </p:sp>
      </p:grpSp>
      <p:sp>
        <p:nvSpPr>
          <p:cNvPr id="2402329" name="Text Box 25"/>
          <p:cNvSpPr txBox="1">
            <a:spLocks noChangeArrowheads="1"/>
          </p:cNvSpPr>
          <p:nvPr/>
        </p:nvSpPr>
        <p:spPr bwMode="auto">
          <a:xfrm>
            <a:off x="5181600" y="5181600"/>
            <a:ext cx="3429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3200" i="1" dirty="0">
                <a:solidFill>
                  <a:srgbClr val="0000CC"/>
                </a:solidFill>
              </a:rPr>
              <a:t>z</a:t>
            </a:r>
          </a:p>
        </p:txBody>
      </p:sp>
      <p:sp>
        <p:nvSpPr>
          <p:cNvPr id="2402330" name="Text Box 26"/>
          <p:cNvSpPr txBox="1">
            <a:spLocks noChangeArrowheads="1"/>
          </p:cNvSpPr>
          <p:nvPr/>
        </p:nvSpPr>
        <p:spPr bwMode="auto">
          <a:xfrm>
            <a:off x="6248400" y="4267201"/>
            <a:ext cx="36740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3200" i="1">
                <a:solidFill>
                  <a:srgbClr val="0000CC"/>
                </a:solidFill>
              </a:rPr>
              <a:t>x</a:t>
            </a:r>
          </a:p>
        </p:txBody>
      </p:sp>
      <p:sp>
        <p:nvSpPr>
          <p:cNvPr id="2402331" name="Text Box 27"/>
          <p:cNvSpPr txBox="1">
            <a:spLocks noChangeArrowheads="1"/>
          </p:cNvSpPr>
          <p:nvPr/>
        </p:nvSpPr>
        <p:spPr bwMode="auto">
          <a:xfrm>
            <a:off x="6705601" y="3429000"/>
            <a:ext cx="3651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3200" i="1" dirty="0">
                <a:solidFill>
                  <a:srgbClr val="0000CC"/>
                </a:solidFill>
              </a:rPr>
              <a:t>y</a:t>
            </a:r>
          </a:p>
        </p:txBody>
      </p:sp>
      <p:sp>
        <p:nvSpPr>
          <p:cNvPr id="2402332" name="Oval 28"/>
          <p:cNvSpPr>
            <a:spLocks noChangeArrowheads="1"/>
          </p:cNvSpPr>
          <p:nvPr/>
        </p:nvSpPr>
        <p:spPr bwMode="auto">
          <a:xfrm>
            <a:off x="6248400" y="3733800"/>
            <a:ext cx="457200" cy="4572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TW" altLang="zh-TW" sz="280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0250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2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402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4.81481E-6 L 0.03464 -0.12361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24023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93" y="-59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464 -0.12362 L 0.06589 -0.24584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24023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63" y="-64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589 -0.24584 L 0.09219 -0.35325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24023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15" y="-53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2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2402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2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2402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2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402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8" dur="500"/>
                                        <p:tgtEl>
                                          <p:spTgt spid="24023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02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3.33333E-6 L 0.04558 0.12222 " pathEditMode="relative" rAng="0" ptsTypes="AA">
                                      <p:cBhvr>
                                        <p:cTn id="43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79" y="61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7" dur="500"/>
                                        <p:tgtEl>
                                          <p:spTgt spid="24023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02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3.33333E-6 L 0.03334 -0.12777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24023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67" y="-6389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22222E-6 L 0.03125 -0.12222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24023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63" y="-6111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1.11111E-6 L 0.03438 -0.12778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24023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19" y="-6389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2.22222E-6 L 0.03125 -0.12222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24023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63" y="-6111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3125 -0.12223 " pathEditMode="relative" rAng="0" ptsTypes="AA">
                                      <p:cBhvr>
                                        <p:cTn id="60" dur="2000" fill="hold"/>
                                        <p:tgtEl>
                                          <p:spTgt spid="24023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63" y="-622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4" dur="500"/>
                                        <p:tgtEl>
                                          <p:spTgt spid="24023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02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2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0" dur="500"/>
                                        <p:tgtEl>
                                          <p:spTgt spid="2402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2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5" dur="500"/>
                                        <p:tgtEl>
                                          <p:spTgt spid="2402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02306" grpId="0" animBg="1"/>
      <p:bldP spid="2402307" grpId="0" animBg="1"/>
      <p:bldP spid="2402309" grpId="0" animBg="1"/>
      <p:bldP spid="2402310" grpId="0" animBg="1"/>
      <p:bldP spid="2402313" grpId="0" animBg="1"/>
      <p:bldP spid="2402318" grpId="0" animBg="1"/>
      <p:bldP spid="2402319" grpId="0" animBg="1"/>
      <p:bldP spid="2402323" grpId="0" animBg="1"/>
      <p:bldP spid="2402324" grpId="0" animBg="1"/>
      <p:bldP spid="2402329" grpId="0"/>
      <p:bldP spid="2402329" grpId="1"/>
      <p:bldP spid="2402329" grpId="2"/>
      <p:bldP spid="2402329" grpId="3"/>
      <p:bldP spid="2402330" grpId="0"/>
      <p:bldP spid="2402331" grpId="0"/>
      <p:bldP spid="2402332" grpId="0" animBg="1"/>
      <p:bldP spid="2402332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投影片編號版面配置區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68AA5FA-6060-4EEB-AB31-1F805B4FEA61}" type="slidenum">
              <a:rPr lang="en-US" altLang="zh-TW" smtClean="0">
                <a:latin typeface="Arial" charset="0"/>
              </a:rPr>
              <a:pPr/>
              <a:t>9</a:t>
            </a:fld>
            <a:endParaRPr lang="en-US" altLang="zh-TW" smtClean="0">
              <a:latin typeface="Arial" charset="0"/>
            </a:endParaRPr>
          </a:p>
        </p:txBody>
      </p:sp>
      <p:sp>
        <p:nvSpPr>
          <p:cNvPr id="2405409" name="Line 33"/>
          <p:cNvSpPr>
            <a:spLocks noChangeShapeType="1"/>
          </p:cNvSpPr>
          <p:nvPr/>
        </p:nvSpPr>
        <p:spPr bwMode="auto">
          <a:xfrm flipH="1">
            <a:off x="8001000" y="4114800"/>
            <a:ext cx="304800" cy="685800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Double Rotation – I</a:t>
            </a:r>
          </a:p>
        </p:txBody>
      </p:sp>
      <p:sp>
        <p:nvSpPr>
          <p:cNvPr id="2405380" name="Line 4"/>
          <p:cNvSpPr>
            <a:spLocks noChangeShapeType="1"/>
          </p:cNvSpPr>
          <p:nvPr/>
        </p:nvSpPr>
        <p:spPr bwMode="auto">
          <a:xfrm>
            <a:off x="7391400" y="2895600"/>
            <a:ext cx="914400" cy="1066800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05381" name="Line 5"/>
          <p:cNvSpPr>
            <a:spLocks noChangeShapeType="1"/>
          </p:cNvSpPr>
          <p:nvPr/>
        </p:nvSpPr>
        <p:spPr bwMode="auto">
          <a:xfrm>
            <a:off x="6400800" y="5181600"/>
            <a:ext cx="228600" cy="609600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05382" name="Line 6"/>
          <p:cNvSpPr>
            <a:spLocks noChangeShapeType="1"/>
          </p:cNvSpPr>
          <p:nvPr/>
        </p:nvSpPr>
        <p:spPr bwMode="auto">
          <a:xfrm>
            <a:off x="8305800" y="4114800"/>
            <a:ext cx="457200" cy="838200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05383" name="Oval 7"/>
          <p:cNvSpPr>
            <a:spLocks noChangeArrowheads="1"/>
          </p:cNvSpPr>
          <p:nvPr/>
        </p:nvSpPr>
        <p:spPr bwMode="auto">
          <a:xfrm>
            <a:off x="8534400" y="4724400"/>
            <a:ext cx="457200" cy="457200"/>
          </a:xfrm>
          <a:prstGeom prst="ellipse">
            <a:avLst/>
          </a:prstGeom>
          <a:solidFill>
            <a:schemeClr val="accent1"/>
          </a:solidFill>
          <a:ln w="38100">
            <a:solidFill>
              <a:srgbClr val="FF9933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2800">
                <a:solidFill>
                  <a:srgbClr val="FFFF00"/>
                </a:solidFill>
              </a:rPr>
              <a:t>94</a:t>
            </a:r>
          </a:p>
        </p:txBody>
      </p:sp>
      <p:sp>
        <p:nvSpPr>
          <p:cNvPr id="12297" name="Line 9"/>
          <p:cNvSpPr>
            <a:spLocks noChangeShapeType="1"/>
          </p:cNvSpPr>
          <p:nvPr/>
        </p:nvSpPr>
        <p:spPr bwMode="auto">
          <a:xfrm flipH="1">
            <a:off x="4038600" y="3124200"/>
            <a:ext cx="762000" cy="838200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298" name="Oval 10"/>
          <p:cNvSpPr>
            <a:spLocks noChangeArrowheads="1"/>
          </p:cNvSpPr>
          <p:nvPr/>
        </p:nvSpPr>
        <p:spPr bwMode="auto">
          <a:xfrm>
            <a:off x="3810000" y="3733800"/>
            <a:ext cx="457200" cy="457200"/>
          </a:xfrm>
          <a:prstGeom prst="ellipse">
            <a:avLst/>
          </a:prstGeom>
          <a:solidFill>
            <a:schemeClr val="accent1"/>
          </a:solidFill>
          <a:ln w="38100">
            <a:solidFill>
              <a:srgbClr val="FF9933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2800">
                <a:solidFill>
                  <a:srgbClr val="FFFF00"/>
                </a:solidFill>
              </a:rPr>
              <a:t>8</a:t>
            </a:r>
          </a:p>
        </p:txBody>
      </p:sp>
      <p:sp>
        <p:nvSpPr>
          <p:cNvPr id="2405387" name="Line 11"/>
          <p:cNvSpPr>
            <a:spLocks noChangeShapeType="1"/>
          </p:cNvSpPr>
          <p:nvPr/>
        </p:nvSpPr>
        <p:spPr bwMode="auto">
          <a:xfrm flipH="1">
            <a:off x="7909185" y="4110687"/>
            <a:ext cx="304800" cy="762000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05388" name="Oval 12"/>
          <p:cNvSpPr>
            <a:spLocks noChangeArrowheads="1"/>
          </p:cNvSpPr>
          <p:nvPr/>
        </p:nvSpPr>
        <p:spPr bwMode="auto">
          <a:xfrm>
            <a:off x="7772400" y="4724400"/>
            <a:ext cx="457200" cy="457200"/>
          </a:xfrm>
          <a:prstGeom prst="ellipse">
            <a:avLst/>
          </a:prstGeom>
          <a:solidFill>
            <a:schemeClr val="accent1"/>
          </a:solidFill>
          <a:ln w="38100">
            <a:solidFill>
              <a:srgbClr val="FF9933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2800">
                <a:solidFill>
                  <a:srgbClr val="FFFF00"/>
                </a:solidFill>
              </a:rPr>
              <a:t>65</a:t>
            </a:r>
          </a:p>
        </p:txBody>
      </p:sp>
      <p:sp>
        <p:nvSpPr>
          <p:cNvPr id="12301" name="Line 13"/>
          <p:cNvSpPr>
            <a:spLocks noChangeShapeType="1"/>
          </p:cNvSpPr>
          <p:nvPr/>
        </p:nvSpPr>
        <p:spPr bwMode="auto">
          <a:xfrm>
            <a:off x="6324600" y="2133600"/>
            <a:ext cx="990600" cy="609600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302" name="Line 14"/>
          <p:cNvSpPr>
            <a:spLocks noChangeShapeType="1"/>
          </p:cNvSpPr>
          <p:nvPr/>
        </p:nvSpPr>
        <p:spPr bwMode="auto">
          <a:xfrm flipH="1">
            <a:off x="4953000" y="2133600"/>
            <a:ext cx="914400" cy="685800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303" name="Line 15"/>
          <p:cNvSpPr>
            <a:spLocks noChangeShapeType="1"/>
          </p:cNvSpPr>
          <p:nvPr/>
        </p:nvSpPr>
        <p:spPr bwMode="auto">
          <a:xfrm>
            <a:off x="4953000" y="3124200"/>
            <a:ext cx="609600" cy="762000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05392" name="Line 16"/>
          <p:cNvSpPr>
            <a:spLocks noChangeShapeType="1"/>
          </p:cNvSpPr>
          <p:nvPr/>
        </p:nvSpPr>
        <p:spPr bwMode="auto">
          <a:xfrm flipH="1">
            <a:off x="6705600" y="2895600"/>
            <a:ext cx="685800" cy="1066800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05393" name="Line 17"/>
          <p:cNvSpPr>
            <a:spLocks noChangeShapeType="1"/>
          </p:cNvSpPr>
          <p:nvPr/>
        </p:nvSpPr>
        <p:spPr bwMode="auto">
          <a:xfrm>
            <a:off x="7467600" y="2895600"/>
            <a:ext cx="838200" cy="1066800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05394" name="Line 18"/>
          <p:cNvSpPr>
            <a:spLocks noChangeShapeType="1"/>
          </p:cNvSpPr>
          <p:nvPr/>
        </p:nvSpPr>
        <p:spPr bwMode="auto">
          <a:xfrm flipH="1">
            <a:off x="6324600" y="4191000"/>
            <a:ext cx="381000" cy="685800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307" name="Oval 19"/>
          <p:cNvSpPr>
            <a:spLocks noChangeArrowheads="1"/>
          </p:cNvSpPr>
          <p:nvPr/>
        </p:nvSpPr>
        <p:spPr bwMode="auto">
          <a:xfrm>
            <a:off x="5867400" y="1828800"/>
            <a:ext cx="457200" cy="457200"/>
          </a:xfrm>
          <a:prstGeom prst="ellipse">
            <a:avLst/>
          </a:prstGeom>
          <a:solidFill>
            <a:schemeClr val="accent1"/>
          </a:solidFill>
          <a:ln w="38100">
            <a:solidFill>
              <a:srgbClr val="FF9933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2800">
                <a:solidFill>
                  <a:srgbClr val="FFFF00"/>
                </a:solidFill>
              </a:rPr>
              <a:t>40</a:t>
            </a:r>
          </a:p>
        </p:txBody>
      </p:sp>
      <p:sp>
        <p:nvSpPr>
          <p:cNvPr id="12308" name="Oval 20"/>
          <p:cNvSpPr>
            <a:spLocks noChangeArrowheads="1"/>
          </p:cNvSpPr>
          <p:nvPr/>
        </p:nvSpPr>
        <p:spPr bwMode="auto">
          <a:xfrm>
            <a:off x="4648200" y="2667000"/>
            <a:ext cx="457200" cy="457200"/>
          </a:xfrm>
          <a:prstGeom prst="ellipse">
            <a:avLst/>
          </a:prstGeom>
          <a:solidFill>
            <a:schemeClr val="accent1"/>
          </a:solidFill>
          <a:ln w="38100">
            <a:solidFill>
              <a:srgbClr val="FF9933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2800">
                <a:solidFill>
                  <a:srgbClr val="FFFF00"/>
                </a:solidFill>
              </a:rPr>
              <a:t>12</a:t>
            </a:r>
          </a:p>
        </p:txBody>
      </p:sp>
      <p:sp>
        <p:nvSpPr>
          <p:cNvPr id="2405397" name="Oval 21"/>
          <p:cNvSpPr>
            <a:spLocks noChangeArrowheads="1"/>
          </p:cNvSpPr>
          <p:nvPr/>
        </p:nvSpPr>
        <p:spPr bwMode="auto">
          <a:xfrm>
            <a:off x="7162800" y="2667000"/>
            <a:ext cx="457200" cy="457200"/>
          </a:xfrm>
          <a:prstGeom prst="ellipse">
            <a:avLst/>
          </a:prstGeom>
          <a:solidFill>
            <a:schemeClr val="accent1"/>
          </a:solidFill>
          <a:ln w="38100">
            <a:solidFill>
              <a:srgbClr val="FF9933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2800">
                <a:solidFill>
                  <a:srgbClr val="FFFF00"/>
                </a:solidFill>
              </a:rPr>
              <a:t>60</a:t>
            </a:r>
          </a:p>
        </p:txBody>
      </p:sp>
      <p:sp>
        <p:nvSpPr>
          <p:cNvPr id="12310" name="Oval 22"/>
          <p:cNvSpPr>
            <a:spLocks noChangeArrowheads="1"/>
          </p:cNvSpPr>
          <p:nvPr/>
        </p:nvSpPr>
        <p:spPr bwMode="auto">
          <a:xfrm>
            <a:off x="5334000" y="3733800"/>
            <a:ext cx="457200" cy="457200"/>
          </a:xfrm>
          <a:prstGeom prst="ellipse">
            <a:avLst/>
          </a:prstGeom>
          <a:solidFill>
            <a:schemeClr val="accent1"/>
          </a:solidFill>
          <a:ln w="38100">
            <a:solidFill>
              <a:srgbClr val="FF9933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2800">
                <a:solidFill>
                  <a:srgbClr val="FFFF00"/>
                </a:solidFill>
              </a:rPr>
              <a:t>20</a:t>
            </a:r>
          </a:p>
        </p:txBody>
      </p:sp>
      <p:sp>
        <p:nvSpPr>
          <p:cNvPr id="2405399" name="Oval 23"/>
          <p:cNvSpPr>
            <a:spLocks noChangeArrowheads="1"/>
          </p:cNvSpPr>
          <p:nvPr/>
        </p:nvSpPr>
        <p:spPr bwMode="auto">
          <a:xfrm>
            <a:off x="6477000" y="3733800"/>
            <a:ext cx="457200" cy="457200"/>
          </a:xfrm>
          <a:prstGeom prst="ellipse">
            <a:avLst/>
          </a:prstGeom>
          <a:solidFill>
            <a:schemeClr val="accent1"/>
          </a:solidFill>
          <a:ln w="38100">
            <a:solidFill>
              <a:srgbClr val="FF9933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2800">
                <a:solidFill>
                  <a:srgbClr val="FFFF00"/>
                </a:solidFill>
              </a:rPr>
              <a:t>50</a:t>
            </a:r>
          </a:p>
        </p:txBody>
      </p:sp>
      <p:sp>
        <p:nvSpPr>
          <p:cNvPr id="2405400" name="Oval 24"/>
          <p:cNvSpPr>
            <a:spLocks noChangeArrowheads="1"/>
          </p:cNvSpPr>
          <p:nvPr/>
        </p:nvSpPr>
        <p:spPr bwMode="auto">
          <a:xfrm>
            <a:off x="6096000" y="4724400"/>
            <a:ext cx="457200" cy="457200"/>
          </a:xfrm>
          <a:prstGeom prst="ellipse">
            <a:avLst/>
          </a:prstGeom>
          <a:solidFill>
            <a:schemeClr val="accent1"/>
          </a:solidFill>
          <a:ln w="38100">
            <a:solidFill>
              <a:srgbClr val="FF9933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2800">
                <a:solidFill>
                  <a:srgbClr val="FFFF00"/>
                </a:solidFill>
              </a:rPr>
              <a:t>45</a:t>
            </a:r>
          </a:p>
        </p:txBody>
      </p:sp>
      <p:sp>
        <p:nvSpPr>
          <p:cNvPr id="2405401" name="Oval 25"/>
          <p:cNvSpPr>
            <a:spLocks noChangeArrowheads="1"/>
          </p:cNvSpPr>
          <p:nvPr/>
        </p:nvSpPr>
        <p:spPr bwMode="auto">
          <a:xfrm>
            <a:off x="8077200" y="3733800"/>
            <a:ext cx="457200" cy="457200"/>
          </a:xfrm>
          <a:prstGeom prst="ellipse">
            <a:avLst/>
          </a:prstGeom>
          <a:solidFill>
            <a:schemeClr val="accent1"/>
          </a:solidFill>
          <a:ln w="38100">
            <a:solidFill>
              <a:srgbClr val="FF9933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2800">
                <a:solidFill>
                  <a:srgbClr val="FFFF00"/>
                </a:solidFill>
              </a:rPr>
              <a:t>72</a:t>
            </a:r>
          </a:p>
        </p:txBody>
      </p:sp>
      <p:sp>
        <p:nvSpPr>
          <p:cNvPr id="2405402" name="Oval 26"/>
          <p:cNvSpPr>
            <a:spLocks noChangeArrowheads="1"/>
          </p:cNvSpPr>
          <p:nvPr/>
        </p:nvSpPr>
        <p:spPr bwMode="auto">
          <a:xfrm>
            <a:off x="6400800" y="5791200"/>
            <a:ext cx="457200" cy="457200"/>
          </a:xfrm>
          <a:prstGeom prst="ellipse">
            <a:avLst/>
          </a:prstGeom>
          <a:solidFill>
            <a:schemeClr val="accent1"/>
          </a:solidFill>
          <a:ln w="38100">
            <a:solidFill>
              <a:srgbClr val="FF9933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2800">
                <a:solidFill>
                  <a:srgbClr val="FFFF00"/>
                </a:solidFill>
              </a:rPr>
              <a:t>48</a:t>
            </a:r>
          </a:p>
        </p:txBody>
      </p:sp>
      <p:sp>
        <p:nvSpPr>
          <p:cNvPr id="2405403" name="Text Box 27"/>
          <p:cNvSpPr txBox="1">
            <a:spLocks noChangeArrowheads="1"/>
          </p:cNvSpPr>
          <p:nvPr/>
        </p:nvSpPr>
        <p:spPr bwMode="auto">
          <a:xfrm>
            <a:off x="6400800" y="1676400"/>
            <a:ext cx="3429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3200" i="1" dirty="0">
                <a:solidFill>
                  <a:srgbClr val="0000CC"/>
                </a:solidFill>
              </a:rPr>
              <a:t>z</a:t>
            </a:r>
          </a:p>
        </p:txBody>
      </p:sp>
      <p:sp>
        <p:nvSpPr>
          <p:cNvPr id="2405404" name="Text Box 28"/>
          <p:cNvSpPr txBox="1">
            <a:spLocks noChangeArrowheads="1"/>
          </p:cNvSpPr>
          <p:nvPr/>
        </p:nvSpPr>
        <p:spPr bwMode="auto">
          <a:xfrm>
            <a:off x="6187041" y="3347462"/>
            <a:ext cx="36740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3200" i="1" dirty="0">
                <a:solidFill>
                  <a:srgbClr val="0000CC"/>
                </a:solidFill>
              </a:rPr>
              <a:t>x</a:t>
            </a:r>
          </a:p>
        </p:txBody>
      </p:sp>
      <p:sp>
        <p:nvSpPr>
          <p:cNvPr id="2405405" name="Text Box 29"/>
          <p:cNvSpPr txBox="1">
            <a:spLocks noChangeArrowheads="1"/>
          </p:cNvSpPr>
          <p:nvPr/>
        </p:nvSpPr>
        <p:spPr bwMode="auto">
          <a:xfrm>
            <a:off x="7640872" y="2280301"/>
            <a:ext cx="3651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3200" i="1">
                <a:solidFill>
                  <a:srgbClr val="0000CC"/>
                </a:solidFill>
              </a:rPr>
              <a:t>y</a:t>
            </a:r>
          </a:p>
        </p:txBody>
      </p:sp>
      <p:sp>
        <p:nvSpPr>
          <p:cNvPr id="2405407" name="Line 31"/>
          <p:cNvSpPr>
            <a:spLocks noChangeShapeType="1"/>
          </p:cNvSpPr>
          <p:nvPr/>
        </p:nvSpPr>
        <p:spPr bwMode="auto">
          <a:xfrm>
            <a:off x="6781800" y="4191000"/>
            <a:ext cx="457200" cy="685800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05406" name="Oval 30"/>
          <p:cNvSpPr>
            <a:spLocks noChangeArrowheads="1"/>
          </p:cNvSpPr>
          <p:nvPr/>
        </p:nvSpPr>
        <p:spPr bwMode="auto">
          <a:xfrm>
            <a:off x="7010400" y="4724400"/>
            <a:ext cx="457200" cy="457200"/>
          </a:xfrm>
          <a:prstGeom prst="ellipse">
            <a:avLst/>
          </a:prstGeom>
          <a:solidFill>
            <a:schemeClr val="accent1"/>
          </a:solidFill>
          <a:ln w="38100">
            <a:solidFill>
              <a:srgbClr val="FF9933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2800">
                <a:solidFill>
                  <a:srgbClr val="FFFF00"/>
                </a:solidFill>
              </a:rPr>
              <a:t>55</a:t>
            </a:r>
          </a:p>
        </p:txBody>
      </p:sp>
      <p:sp>
        <p:nvSpPr>
          <p:cNvPr id="2405408" name="Text Box 32"/>
          <p:cNvSpPr txBox="1">
            <a:spLocks noChangeArrowheads="1"/>
          </p:cNvSpPr>
          <p:nvPr/>
        </p:nvSpPr>
        <p:spPr bwMode="auto">
          <a:xfrm>
            <a:off x="2133601" y="1828800"/>
            <a:ext cx="161766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3200"/>
              <a:t>Insert 48</a:t>
            </a:r>
          </a:p>
        </p:txBody>
      </p:sp>
    </p:spTree>
    <p:extLst>
      <p:ext uri="{BB962C8B-B14F-4D97-AF65-F5344CB8AC3E}">
        <p14:creationId xmlns:p14="http://schemas.microsoft.com/office/powerpoint/2010/main" val="831131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5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405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5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405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5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2405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5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405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5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405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5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4054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054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2.96296E-6 L 0.0819 0.19213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24054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89" y="96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-1.11111E-6 L 0.04935 0.14769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24053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61" y="7384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-2.22222E-6 L 0.05703 0.15533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24053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52" y="7755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1.11111E-6 L 0.05 0.15833 " pathEditMode="relative" rAng="0" ptsTypes="AA">
                                      <p:cBhvr>
                                        <p:cTn id="43" dur="2000" fill="hold"/>
                                        <p:tgtEl>
                                          <p:spTgt spid="24053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0" y="7917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-2.22222E-6 L 0.05807 0.15347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24053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04" y="7662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0 L 0.05626 0.16111 " pathEditMode="relative" rAng="0" ptsTypes="AA">
                                      <p:cBhvr>
                                        <p:cTn id="47" dur="2000" fill="hold"/>
                                        <p:tgtEl>
                                          <p:spTgt spid="24053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12" y="8056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-2.22222E-6 L 0.075 0.15555 " pathEditMode="relative" rAng="0" ptsTypes="AA">
                                      <p:cBhvr>
                                        <p:cTn id="49" dur="2000" fill="hold"/>
                                        <p:tgtEl>
                                          <p:spTgt spid="24053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50" y="7801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2.22222E-6 L 0.0375 0.14444 " pathEditMode="relative" rAng="0" ptsTypes="AA">
                                      <p:cBhvr>
                                        <p:cTn id="51" dur="2000" fill="hold"/>
                                        <p:tgtEl>
                                          <p:spTgt spid="24054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75" y="72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5" dur="500"/>
                                        <p:tgtEl>
                                          <p:spTgt spid="24053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05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-2.22222E-6 L 0.0625 -2.22222E-6 " pathEditMode="relative" rAng="0" ptsTypes="AA">
                                      <p:cBhvr>
                                        <p:cTn id="60" dur="2000" fill="hold"/>
                                        <p:tgtEl>
                                          <p:spTgt spid="24054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2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4" dur="500"/>
                                        <p:tgtEl>
                                          <p:spTgt spid="24054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05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5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0" dur="500"/>
                                        <p:tgtEl>
                                          <p:spTgt spid="2405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77 -0.0088 L 0.04622 -0.11968 " pathEditMode="relative" rAng="0" ptsTypes="AA">
                                      <p:cBhvr>
                                        <p:cTn id="74" dur="2000" fill="hold"/>
                                        <p:tgtEl>
                                          <p:spTgt spid="24054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22" y="-55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2.22222E-6 L 0.05 -0.15556 " pathEditMode="relative" rAng="0" ptsTypes="AA">
                                      <p:cBhvr>
                                        <p:cTn id="78" dur="2000" fill="hold"/>
                                        <p:tgtEl>
                                          <p:spTgt spid="24054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0" y="-7778"/>
                                    </p:animMotion>
                                  </p:childTnLst>
                                </p:cTn>
                              </p:par>
                              <p:par>
                                <p:cTn id="7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0 L 0.04063 -0.15556 " pathEditMode="relative" rAng="0" ptsTypes="AA">
                                      <p:cBhvr>
                                        <p:cTn id="80" dur="2000" fill="hold"/>
                                        <p:tgtEl>
                                          <p:spTgt spid="24053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31" y="-7778"/>
                                    </p:animMotion>
                                  </p:childTnLst>
                                </p:cTn>
                              </p:par>
                              <p:par>
                                <p:cTn id="8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22222E-6 L 0.03125 -0.14444 " pathEditMode="relative" rAng="0" ptsTypes="AA">
                                      <p:cBhvr>
                                        <p:cTn id="82" dur="2000" fill="hold"/>
                                        <p:tgtEl>
                                          <p:spTgt spid="24054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49" y="-7222"/>
                                    </p:animMotion>
                                  </p:childTnLst>
                                </p:cTn>
                              </p:par>
                              <p:par>
                                <p:cTn id="8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1.11111E-6 L 0.04675 -0.16157 " pathEditMode="relative" rAng="0" ptsTypes="AA">
                                      <p:cBhvr>
                                        <p:cTn id="84" dur="2000" fill="hold"/>
                                        <p:tgtEl>
                                          <p:spTgt spid="24053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31" y="-8079"/>
                                    </p:animMotion>
                                  </p:childTnLst>
                                </p:cTn>
                              </p:par>
                              <p:par>
                                <p:cTn id="8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2.22222E-6 L 0.05625 -0.15556 " pathEditMode="relative" rAng="0" ptsTypes="AA">
                                      <p:cBhvr>
                                        <p:cTn id="86" dur="2000" fill="hold"/>
                                        <p:tgtEl>
                                          <p:spTgt spid="24053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12" y="-7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5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1" dur="500"/>
                                        <p:tgtEl>
                                          <p:spTgt spid="2405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05409" grpId="0" animBg="1"/>
      <p:bldP spid="2405380" grpId="0" animBg="1"/>
      <p:bldP spid="2405381" grpId="0" animBg="1"/>
      <p:bldP spid="2405381" grpId="1" animBg="1"/>
      <p:bldP spid="2405382" grpId="0" animBg="1"/>
      <p:bldP spid="2405383" grpId="0" animBg="1"/>
      <p:bldP spid="2405387" grpId="0" animBg="1"/>
      <p:bldP spid="2405388" grpId="0" animBg="1"/>
      <p:bldP spid="2405392" grpId="0" animBg="1"/>
      <p:bldP spid="2405393" grpId="0" animBg="1"/>
      <p:bldP spid="2405394" grpId="0" animBg="1"/>
      <p:bldP spid="2405397" grpId="0" animBg="1"/>
      <p:bldP spid="2405399" grpId="0" animBg="1"/>
      <p:bldP spid="2405400" grpId="0" animBg="1"/>
      <p:bldP spid="2405401" grpId="0" animBg="1"/>
      <p:bldP spid="2405402" grpId="0" animBg="1"/>
      <p:bldP spid="2405402" grpId="1" animBg="1"/>
      <p:bldP spid="2405403" grpId="0"/>
      <p:bldP spid="2405404" grpId="0"/>
      <p:bldP spid="2405404" grpId="1"/>
      <p:bldP spid="2405405" grpId="0"/>
      <p:bldP spid="2405405" grpId="1"/>
      <p:bldP spid="2405407" grpId="0" animBg="1"/>
      <p:bldP spid="2405406" grpId="0" animBg="1"/>
      <p:bldP spid="2405408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9.2126"/>
  <p:tag name="ORIGINALWIDTH" val="732.6584"/>
  <p:tag name="LATEXADDIN" val="\documentclass{article}&#10;\usepackage{amsmath}&#10;\usepackage{xcolor}&#10;&#10;\definecolor{ao}{rgb}{0.0, 0.0, 1.0}&#10;\definecolor{americanrose}{rgb}{1.0, 0.01, 0.24}&#10;&#10;\pagestyle{empty}&#10;\begin{document}&#10;\textcolor{ao}{&#10;{\boldmath \[&#10; i=\left\lceil \frac{h}{2} \right\rceil -1&#10;\]&#10;}&#10;}&#10;\end{document} "/>
  <p:tag name="IGUANATEXSIZE" val="20"/>
  <p:tag name="IGUANATEXCURSOR" val="226"/>
  <p:tag name="TRANSPARENCY" val="True"/>
  <p:tag name="FILENAME" val=""/>
  <p:tag name="LATEXENGINEID" val="0"/>
  <p:tag name="TEMPFOLDER" val="E:\Temp\"/>
  <p:tag name="LATEXFORMHEIGHT" val="512"/>
  <p:tag name="LATEXFORMWIDTH" val="678"/>
  <p:tag name="LATEXFORMWRAP" val="True"/>
  <p:tag name="BITMAPVECTOR" val="0"/>
</p:tagLst>
</file>

<file path=ppt/theme/theme1.xml><?xml version="1.0" encoding="utf-8"?>
<a:theme xmlns:a="http://schemas.openxmlformats.org/drawingml/2006/main" name="Office Theme">
  <a:themeElements>
    <a:clrScheme name="氣流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自訂 1">
      <a:majorFont>
        <a:latin typeface="Times New Roman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981</TotalTime>
  <Words>3402</Words>
  <Application>Microsoft Office PowerPoint</Application>
  <PresentationFormat>寬螢幕</PresentationFormat>
  <Paragraphs>991</Paragraphs>
  <Slides>64</Slides>
  <Notes>55</Notes>
  <HiddenSlides>0</HiddenSlides>
  <MMClips>0</MMClips>
  <ScaleCrop>false</ScaleCrop>
  <HeadingPairs>
    <vt:vector size="6" baseType="variant">
      <vt:variant>
        <vt:lpstr>使用字型</vt:lpstr>
      </vt:variant>
      <vt:variant>
        <vt:i4>11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64</vt:i4>
      </vt:variant>
    </vt:vector>
  </HeadingPairs>
  <TitlesOfParts>
    <vt:vector size="76" baseType="lpstr">
      <vt:lpstr>Arial Unicode MS</vt:lpstr>
      <vt:lpstr>MS UI Gothic</vt:lpstr>
      <vt:lpstr>新細明體</vt:lpstr>
      <vt:lpstr>標楷體</vt:lpstr>
      <vt:lpstr>Arial</vt:lpstr>
      <vt:lpstr>Calibri</vt:lpstr>
      <vt:lpstr>Monotype Corsiva</vt:lpstr>
      <vt:lpstr>Symbol</vt:lpstr>
      <vt:lpstr>Tahoma</vt:lpstr>
      <vt:lpstr>Times</vt:lpstr>
      <vt:lpstr>Times New Roman</vt:lpstr>
      <vt:lpstr>Office Theme</vt:lpstr>
      <vt:lpstr>Search Trees</vt:lpstr>
      <vt:lpstr>Contents </vt:lpstr>
      <vt:lpstr>Contents </vt:lpstr>
      <vt:lpstr>Height-Balance Property</vt:lpstr>
      <vt:lpstr>An AVL Tree</vt:lpstr>
      <vt:lpstr>Height of an AVL Tree</vt:lpstr>
      <vt:lpstr>Insertion</vt:lpstr>
      <vt:lpstr>Single Rotation</vt:lpstr>
      <vt:lpstr>Double Rotation – I</vt:lpstr>
      <vt:lpstr>Double Rotation – II</vt:lpstr>
      <vt:lpstr>Cases for Single Rotations</vt:lpstr>
      <vt:lpstr>Cases for Double Rotations</vt:lpstr>
      <vt:lpstr>Trinode Restructuring</vt:lpstr>
      <vt:lpstr>Question</vt:lpstr>
      <vt:lpstr>Removal</vt:lpstr>
      <vt:lpstr>Example – Removal </vt:lpstr>
      <vt:lpstr>Example – Locating Nodes</vt:lpstr>
      <vt:lpstr>Example – Restructuring </vt:lpstr>
      <vt:lpstr>Example – Result </vt:lpstr>
      <vt:lpstr>Performance</vt:lpstr>
      <vt:lpstr>Contents </vt:lpstr>
      <vt:lpstr>Multi-Way Search Tree</vt:lpstr>
      <vt:lpstr>Example</vt:lpstr>
      <vt:lpstr>Multi-Way Inorder Traversal</vt:lpstr>
      <vt:lpstr>Multi-Way Searching</vt:lpstr>
      <vt:lpstr>Example: Search for 30</vt:lpstr>
      <vt:lpstr>B-trees</vt:lpstr>
      <vt:lpstr>Observations about B-trees</vt:lpstr>
      <vt:lpstr>(2,4) Trees</vt:lpstr>
      <vt:lpstr>Example</vt:lpstr>
      <vt:lpstr>Height of a (2,4) Tree</vt:lpstr>
      <vt:lpstr>Insertion</vt:lpstr>
      <vt:lpstr>Example – Inserting Key 30 </vt:lpstr>
      <vt:lpstr>Splitting the Overflow Node</vt:lpstr>
      <vt:lpstr>Example – Split Operation</vt:lpstr>
      <vt:lpstr>Analysis of Insertion</vt:lpstr>
      <vt:lpstr>Removal </vt:lpstr>
      <vt:lpstr>Example – Removal</vt:lpstr>
      <vt:lpstr>Underflow </vt:lpstr>
      <vt:lpstr>Fusion for Underflow</vt:lpstr>
      <vt:lpstr>Transfer for Underflow</vt:lpstr>
      <vt:lpstr>Analysis of Removal</vt:lpstr>
      <vt:lpstr>Implementing a Dictionary</vt:lpstr>
      <vt:lpstr>Contents </vt:lpstr>
      <vt:lpstr>Red-Black Trees</vt:lpstr>
      <vt:lpstr>From Red-Black to (2,4) Trees</vt:lpstr>
      <vt:lpstr>From (2,4) to Red-Black Trees</vt:lpstr>
      <vt:lpstr>Height of a Red-Black Tree</vt:lpstr>
      <vt:lpstr>Insertion</vt:lpstr>
      <vt:lpstr>Inserting a New Node z</vt:lpstr>
      <vt:lpstr>Two Cases of a Double Red </vt:lpstr>
      <vt:lpstr>Restructuring for Case 1</vt:lpstr>
      <vt:lpstr>Example – Restructuring </vt:lpstr>
      <vt:lpstr>Four Configurations for Case 1</vt:lpstr>
      <vt:lpstr>Re-coloring for Case 2</vt:lpstr>
      <vt:lpstr>Analysis of Insertion</vt:lpstr>
      <vt:lpstr>Removal </vt:lpstr>
      <vt:lpstr>Cases Having no Impact</vt:lpstr>
      <vt:lpstr>Double Black Problem</vt:lpstr>
      <vt:lpstr>Remedying a Double Black</vt:lpstr>
      <vt:lpstr>Case 1 – Restructuring </vt:lpstr>
      <vt:lpstr>Case 2 – Recoloring </vt:lpstr>
      <vt:lpstr>Case 3 – Adjustment </vt:lpstr>
      <vt:lpstr>Red-Black Tree Reorganization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Structures Spring 2020</dc:title>
  <dc:creator>Chuan-Ming Liu</dc:creator>
  <cp:lastModifiedBy>Chuan-Ming Liu</cp:lastModifiedBy>
  <cp:revision>87</cp:revision>
  <cp:lastPrinted>2021-12-14T04:42:34Z</cp:lastPrinted>
  <dcterms:created xsi:type="dcterms:W3CDTF">2020-07-20T07:39:49Z</dcterms:created>
  <dcterms:modified xsi:type="dcterms:W3CDTF">2021-12-14T04:43:08Z</dcterms:modified>
</cp:coreProperties>
</file>