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433" r:id="rId22"/>
    <p:sldId id="277" r:id="rId23"/>
    <p:sldId id="426" r:id="rId24"/>
    <p:sldId id="427" r:id="rId25"/>
    <p:sldId id="428" r:id="rId26"/>
    <p:sldId id="432" r:id="rId27"/>
    <p:sldId id="431" r:id="rId28"/>
    <p:sldId id="278" r:id="rId29"/>
    <p:sldId id="279" r:id="rId30"/>
    <p:sldId id="280" r:id="rId31"/>
    <p:sldId id="281" r:id="rId32"/>
    <p:sldId id="282" r:id="rId33"/>
    <p:sldId id="419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434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436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435" r:id="rId110"/>
    <p:sldId id="360" r:id="rId111"/>
    <p:sldId id="437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38" r:id="rId128"/>
    <p:sldId id="362" r:id="rId129"/>
    <p:sldId id="363" r:id="rId130"/>
    <p:sldId id="364" r:id="rId131"/>
    <p:sldId id="365" r:id="rId132"/>
    <p:sldId id="366" r:id="rId133"/>
    <p:sldId id="367" r:id="rId134"/>
    <p:sldId id="368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377" r:id="rId144"/>
    <p:sldId id="378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9ECE1-801C-4578-8D30-5BC2CD7968DB}" type="datetime1">
              <a:rPr lang="zh-TW" altLang="en-US" smtClean="0"/>
              <a:t>2021/12/30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26A9-2F91-4097-AA44-5D99608923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17487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impactscool.com/en/speciali/google-maps-e-la-teoria-dei-grafi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rnell.edu/info2040/2011/09/14/google-maps-its-just-one-big-grap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Graphs</a:t>
            </a:r>
            <a:endParaRPr lang="zh-TW" altLang="en-US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17589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  <a:r>
              <a:rPr lang="en-US" altLang="zh-TW" dirty="0" smtClean="0"/>
              <a:t>Undirected Graphs (Trees</a:t>
            </a:r>
            <a:r>
              <a:rPr lang="en-US" altLang="zh-TW" dirty="0"/>
              <a:t>)</a:t>
            </a:r>
          </a:p>
        </p:txBody>
      </p:sp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CF920-A95F-42CB-A647-B498D4E2178F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>
              <a:latin typeface="Arial" charset="0"/>
            </a:endParaRP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2063552" y="1988841"/>
            <a:ext cx="3528194" cy="2447975"/>
            <a:chOff x="1837" y="1480"/>
            <a:chExt cx="1950" cy="131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2699" y="1480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4345" name="Oval 5"/>
            <p:cNvSpPr>
              <a:spLocks noChangeArrowheads="1"/>
            </p:cNvSpPr>
            <p:nvPr/>
          </p:nvSpPr>
          <p:spPr bwMode="auto">
            <a:xfrm>
              <a:off x="2200" y="202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4346" name="Oval 6"/>
            <p:cNvSpPr>
              <a:spLocks noChangeArrowheads="1"/>
            </p:cNvSpPr>
            <p:nvPr/>
          </p:nvSpPr>
          <p:spPr bwMode="auto">
            <a:xfrm>
              <a:off x="3198" y="202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4347" name="Oval 7"/>
            <p:cNvSpPr>
              <a:spLocks noChangeArrowheads="1"/>
            </p:cNvSpPr>
            <p:nvPr/>
          </p:nvSpPr>
          <p:spPr bwMode="auto">
            <a:xfrm>
              <a:off x="1837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4348" name="Oval 8"/>
            <p:cNvSpPr>
              <a:spLocks noChangeArrowheads="1"/>
            </p:cNvSpPr>
            <p:nvPr/>
          </p:nvSpPr>
          <p:spPr bwMode="auto">
            <a:xfrm>
              <a:off x="2472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>
              <a:off x="2971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14350" name="Oval 10"/>
            <p:cNvSpPr>
              <a:spLocks noChangeArrowheads="1"/>
            </p:cNvSpPr>
            <p:nvPr/>
          </p:nvSpPr>
          <p:spPr bwMode="auto">
            <a:xfrm>
              <a:off x="3606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 flipH="1">
              <a:off x="2290" y="1661"/>
              <a:ext cx="499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2"/>
            <p:cNvSpPr>
              <a:spLocks noChangeShapeType="1"/>
            </p:cNvSpPr>
            <p:nvPr/>
          </p:nvSpPr>
          <p:spPr bwMode="auto">
            <a:xfrm>
              <a:off x="2789" y="1661"/>
              <a:ext cx="499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3"/>
            <p:cNvSpPr>
              <a:spLocks noChangeShapeType="1"/>
            </p:cNvSpPr>
            <p:nvPr/>
          </p:nvSpPr>
          <p:spPr bwMode="auto">
            <a:xfrm flipH="1">
              <a:off x="1927" y="2205"/>
              <a:ext cx="363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>
              <a:off x="2290" y="2205"/>
              <a:ext cx="272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H="1">
              <a:off x="3061" y="2205"/>
              <a:ext cx="227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3288" y="2205"/>
              <a:ext cx="408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050318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085945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911559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424366" y="1988840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424366" y="4099870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9496288" y="4099871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9460691" y="1988842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7435145" y="3170941"/>
            <a:ext cx="61517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8377806" y="3170941"/>
            <a:ext cx="535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 flipV="1">
            <a:off x="6659520" y="2325784"/>
            <a:ext cx="488846" cy="7431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6600056" y="3335215"/>
            <a:ext cx="568606" cy="7646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9099049" y="3357035"/>
            <a:ext cx="548003" cy="7428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9075303" y="2325786"/>
            <a:ext cx="571748" cy="657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991544" y="4630421"/>
            <a:ext cx="30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Rooted Tree (rooted at node 1)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7494053" y="4630420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General Tree</a:t>
            </a:r>
          </a:p>
        </p:txBody>
      </p:sp>
    </p:spTree>
    <p:extLst>
      <p:ext uri="{BB962C8B-B14F-4D97-AF65-F5344CB8AC3E}">
        <p14:creationId xmlns:p14="http://schemas.microsoft.com/office/powerpoint/2010/main" val="4391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Topological Sorting</a:t>
            </a:r>
          </a:p>
        </p:txBody>
      </p:sp>
      <p:sp>
        <p:nvSpPr>
          <p:cNvPr id="747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Running time: O(</a:t>
            </a:r>
            <a:r>
              <a:rPr lang="en-US" altLang="en-US" b="1" i="1" dirty="0"/>
              <a:t>n</a:t>
            </a:r>
            <a:r>
              <a:rPr lang="en-US" altLang="en-US" dirty="0"/>
              <a:t> + </a:t>
            </a:r>
            <a:r>
              <a:rPr lang="en-US" altLang="en-US" b="1" i="1" dirty="0"/>
              <a:t>m</a:t>
            </a:r>
            <a:r>
              <a:rPr lang="en-US" altLang="en-US" dirty="0"/>
              <a:t>).  How…?</a:t>
            </a:r>
          </a:p>
        </p:txBody>
      </p:sp>
      <p:sp>
        <p:nvSpPr>
          <p:cNvPr id="7475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8A0D0-9CD2-4BDD-BCFB-49CAFA42C956}" type="slidenum">
              <a:rPr lang="en-US" altLang="zh-TW" smtClean="0">
                <a:latin typeface="Arial" charset="0"/>
              </a:rPr>
              <a:pPr/>
              <a:t>100</a:t>
            </a:fld>
            <a:endParaRPr lang="en-US" altLang="zh-TW">
              <a:latin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259836" y="1937409"/>
            <a:ext cx="5257800" cy="2549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dirty="0">
                <a:solidFill>
                  <a:srgbClr val="FF0000"/>
                </a:solidFill>
              </a:rPr>
              <a:t>Method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TopologicalSort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i="1" dirty="0">
                <a:solidFill>
                  <a:schemeClr val="tx2"/>
                </a:solidFill>
              </a:rPr>
              <a:t>G</a:t>
            </a:r>
            <a:r>
              <a:rPr lang="en-US" altLang="zh-TW" sz="2000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</a:rPr>
              <a:t>      </a:t>
            </a:r>
            <a:r>
              <a:rPr lang="en-US" altLang="zh-TW" sz="2000" i="1" dirty="0">
                <a:solidFill>
                  <a:schemeClr val="tx2"/>
                </a:solidFill>
              </a:rPr>
              <a:t>H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altLang="zh-TW" sz="2000" dirty="0">
                <a:sym typeface="Symbol" pitchFamily="18" charset="2"/>
              </a:rPr>
              <a:t>	// Temporary copy of </a:t>
            </a:r>
            <a:r>
              <a:rPr lang="en-US" altLang="zh-TW" sz="2000" i="1" dirty="0">
                <a:sym typeface="Symbol" pitchFamily="18" charset="2"/>
              </a:rPr>
              <a:t>G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</a:rPr>
              <a:t>      </a:t>
            </a:r>
            <a:r>
              <a:rPr lang="en-US" altLang="zh-TW" sz="2000" i="1" dirty="0">
                <a:solidFill>
                  <a:schemeClr val="tx2"/>
                </a:solidFill>
              </a:rPr>
              <a:t>n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 </a:t>
            </a:r>
            <a:r>
              <a:rPr lang="en-US" altLang="zh-TW" sz="2000" i="1" dirty="0" err="1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altLang="zh-TW" sz="2000" dirty="0" err="1">
                <a:solidFill>
                  <a:schemeClr val="tx2"/>
                </a:solidFill>
                <a:sym typeface="Symbol" pitchFamily="18" charset="2"/>
              </a:rPr>
              <a:t>.numVertices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()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     while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H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is not empty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do</a:t>
            </a: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	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be a vertex with no outgoing edges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Label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- 1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Remove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from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088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215C-0B31-49ED-931E-5A409E17E3D6}" type="slidenum">
              <a:rPr lang="en-US" altLang="zh-TW" smtClean="0">
                <a:latin typeface="Arial" charset="0"/>
              </a:rPr>
              <a:pPr/>
              <a:t>101</a:t>
            </a:fld>
            <a:endParaRPr lang="en-US" altLang="zh-TW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Topological Sorting using DFS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33872" y="1889409"/>
            <a:ext cx="4472880" cy="45520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 smtClean="0">
                <a:solidFill>
                  <a:srgbClr val="0000CC"/>
                </a:solidFill>
              </a:rPr>
              <a:t>Input</a:t>
            </a:r>
            <a:r>
              <a:rPr lang="en-US" altLang="zh-TW" kern="0" dirty="0" smtClean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</a:rPr>
              <a:t>graph </a:t>
            </a:r>
            <a:r>
              <a:rPr lang="en-US" altLang="zh-TW" b="1" kern="0" dirty="0">
                <a:solidFill>
                  <a:srgbClr val="0000CC"/>
                </a:solidFill>
              </a:rPr>
              <a:t>G </a:t>
            </a:r>
            <a:r>
              <a:rPr lang="en-US" altLang="zh-TW" kern="0" dirty="0">
                <a:solidFill>
                  <a:srgbClr val="0000CC"/>
                </a:solidFill>
              </a:rPr>
              <a:t>and a start vertex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 smtClean="0">
                <a:solidFill>
                  <a:srgbClr val="0000CC"/>
                </a:solidFill>
              </a:rPr>
              <a:t>Output</a:t>
            </a:r>
            <a:r>
              <a:rPr lang="en-US" altLang="zh-TW" kern="0" dirty="0" smtClean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</a:rPr>
              <a:t>labeling of the vertices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br>
              <a:rPr lang="en-US" altLang="zh-TW" kern="0" dirty="0">
                <a:solidFill>
                  <a:srgbClr val="0000CC"/>
                </a:solidFill>
              </a:rPr>
            </a:br>
            <a:r>
              <a:rPr lang="en-US" altLang="zh-TW" kern="0" dirty="0">
                <a:solidFill>
                  <a:srgbClr val="0000CC"/>
                </a:solidFill>
              </a:rPr>
              <a:t>		in the connected component of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VISITED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w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w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e, DISCOVERY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w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else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{e </a:t>
            </a:r>
            <a:r>
              <a:rPr lang="en-US" altLang="zh-TW" kern="0" dirty="0">
                <a:solidFill>
                  <a:srgbClr val="0000CC"/>
                </a:solidFill>
              </a:rPr>
              <a:t>is a forward or cross edge</a:t>
            </a:r>
            <a:r>
              <a:rPr lang="en-US" altLang="zh-TW" b="1" kern="0" dirty="0">
                <a:solidFill>
                  <a:srgbClr val="0000CC"/>
                </a:solidFill>
              </a:rPr>
              <a:t>}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 smtClean="0">
                <a:solidFill>
                  <a:srgbClr val="0000CC"/>
                </a:solidFill>
              </a:rPr>
              <a:t>        Label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with topological number </a:t>
            </a:r>
            <a:r>
              <a:rPr lang="en-US" altLang="zh-TW" b="1" kern="0" dirty="0">
                <a:solidFill>
                  <a:srgbClr val="0000CC"/>
                </a:solidFill>
              </a:rPr>
              <a:t>n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 smtClean="0">
                <a:solidFill>
                  <a:srgbClr val="0000CC"/>
                </a:solidFill>
              </a:rPr>
              <a:t>       </a:t>
            </a:r>
            <a:r>
              <a:rPr lang="en-US" altLang="zh-TW" b="1" kern="0" dirty="0" smtClean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</a:rPr>
              <a:t>- 1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04544" y="2253311"/>
            <a:ext cx="3886200" cy="333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 smtClean="0">
                <a:solidFill>
                  <a:srgbClr val="0000CC"/>
                </a:solidFill>
              </a:rPr>
              <a:t>Input</a:t>
            </a:r>
            <a:r>
              <a:rPr lang="en-US" altLang="zh-TW" kern="0" dirty="0" smtClean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</a:rPr>
              <a:t>dag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 smtClean="0">
                <a:solidFill>
                  <a:srgbClr val="0000CC"/>
                </a:solidFill>
              </a:rPr>
              <a:t>Output</a:t>
            </a:r>
            <a:r>
              <a:rPr lang="en-US" altLang="zh-TW" kern="0" dirty="0" smtClean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</a:rPr>
              <a:t>topological ordering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br>
              <a:rPr lang="en-US" altLang="zh-TW" kern="0" dirty="0">
                <a:solidFill>
                  <a:srgbClr val="0000CC"/>
                </a:solidFill>
              </a:rPr>
            </a:br>
            <a:r>
              <a:rPr lang="en-US" altLang="zh-TW" kern="0" dirty="0">
                <a:solidFill>
                  <a:srgbClr val="0000CC"/>
                </a:solidFill>
              </a:rPr>
              <a:t>    </a:t>
            </a:r>
            <a:r>
              <a:rPr lang="en-US" altLang="zh-TW" b="1" kern="0" dirty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G.numVertices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u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  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u, UNEXPLORED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G.edges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  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e, UNEXPLORED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 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0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5C396-2F60-4D8F-ADCE-7A1D6ADD79D4}" type="slidenum">
              <a:rPr lang="en-US" altLang="zh-TW" smtClean="0">
                <a:latin typeface="Arial" charset="0"/>
              </a:rPr>
              <a:pPr/>
              <a:t>102</a:t>
            </a:fld>
            <a:endParaRPr lang="en-US" altLang="zh-TW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Topological Sort</a:t>
            </a:r>
          </a:p>
        </p:txBody>
      </p:sp>
      <p:sp>
        <p:nvSpPr>
          <p:cNvPr id="76804" name="Oval 3"/>
          <p:cNvSpPr>
            <a:spLocks noChangeArrowheads="1"/>
          </p:cNvSpPr>
          <p:nvPr/>
        </p:nvSpPr>
        <p:spPr bwMode="auto">
          <a:xfrm>
            <a:off x="2255490" y="2947987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805" name="Oval 4"/>
          <p:cNvSpPr>
            <a:spLocks noChangeArrowheads="1"/>
          </p:cNvSpPr>
          <p:nvPr/>
        </p:nvSpPr>
        <p:spPr bwMode="auto">
          <a:xfrm>
            <a:off x="3912840" y="2012950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6806" name="Oval 5"/>
          <p:cNvSpPr>
            <a:spLocks noChangeArrowheads="1"/>
          </p:cNvSpPr>
          <p:nvPr/>
        </p:nvSpPr>
        <p:spPr bwMode="auto">
          <a:xfrm>
            <a:off x="3120679" y="4316412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807" name="Oval 6"/>
          <p:cNvSpPr>
            <a:spLocks noChangeArrowheads="1"/>
          </p:cNvSpPr>
          <p:nvPr/>
        </p:nvSpPr>
        <p:spPr bwMode="auto">
          <a:xfrm>
            <a:off x="2184054" y="5324475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76808" name="Oval 7"/>
          <p:cNvSpPr>
            <a:spLocks noChangeArrowheads="1"/>
          </p:cNvSpPr>
          <p:nvPr/>
        </p:nvSpPr>
        <p:spPr bwMode="auto">
          <a:xfrm>
            <a:off x="5640040" y="2516187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6809" name="Oval 8"/>
          <p:cNvSpPr>
            <a:spLocks noChangeArrowheads="1"/>
          </p:cNvSpPr>
          <p:nvPr/>
        </p:nvSpPr>
        <p:spPr bwMode="auto">
          <a:xfrm>
            <a:off x="4631979" y="3740150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6810" name="Oval 9"/>
          <p:cNvSpPr>
            <a:spLocks noChangeArrowheads="1"/>
          </p:cNvSpPr>
          <p:nvPr/>
        </p:nvSpPr>
        <p:spPr bwMode="auto">
          <a:xfrm>
            <a:off x="4776440" y="5108575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6811" name="Oval 10"/>
          <p:cNvSpPr>
            <a:spLocks noChangeArrowheads="1"/>
          </p:cNvSpPr>
          <p:nvPr/>
        </p:nvSpPr>
        <p:spPr bwMode="auto">
          <a:xfrm>
            <a:off x="6864004" y="4029075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76812" name="Group 11"/>
          <p:cNvGrpSpPr>
            <a:grpSpLocks/>
          </p:cNvGrpSpPr>
          <p:nvPr/>
        </p:nvGrpSpPr>
        <p:grpSpPr bwMode="auto">
          <a:xfrm>
            <a:off x="2318990" y="2381251"/>
            <a:ext cx="3321050" cy="2943225"/>
            <a:chOff x="1196" y="1213"/>
            <a:chExt cx="2092" cy="1854"/>
          </a:xfrm>
        </p:grpSpPr>
        <p:cxnSp>
          <p:nvCxnSpPr>
            <p:cNvPr id="76871" name="AutoShape 12"/>
            <p:cNvCxnSpPr>
              <a:cxnSpLocks noChangeShapeType="1"/>
              <a:stCxn id="76804" idx="7"/>
              <a:endCxn id="76805" idx="3"/>
            </p:cNvCxnSpPr>
            <p:nvPr/>
          </p:nvCxnSpPr>
          <p:spPr bwMode="auto">
            <a:xfrm flipV="1">
              <a:off x="1389" y="1213"/>
              <a:ext cx="851" cy="3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2" name="AutoShape 13"/>
            <p:cNvCxnSpPr>
              <a:cxnSpLocks noChangeShapeType="1"/>
              <a:stCxn id="76804" idx="6"/>
              <a:endCxn id="76808" idx="2"/>
            </p:cNvCxnSpPr>
            <p:nvPr/>
          </p:nvCxnSpPr>
          <p:spPr bwMode="auto">
            <a:xfrm flipV="1">
              <a:off x="1429" y="1434"/>
              <a:ext cx="1859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3" name="AutoShape 14"/>
            <p:cNvCxnSpPr>
              <a:cxnSpLocks noChangeShapeType="1"/>
              <a:stCxn id="76804" idx="5"/>
              <a:endCxn id="76809" idx="2"/>
            </p:cNvCxnSpPr>
            <p:nvPr/>
          </p:nvCxnSpPr>
          <p:spPr bwMode="auto">
            <a:xfrm>
              <a:off x="1389" y="1802"/>
              <a:ext cx="1264" cy="40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4" name="AutoShape 15"/>
            <p:cNvCxnSpPr>
              <a:cxnSpLocks noChangeShapeType="1"/>
              <a:stCxn id="76804" idx="4"/>
              <a:endCxn id="76806" idx="1"/>
            </p:cNvCxnSpPr>
            <p:nvPr/>
          </p:nvCxnSpPr>
          <p:spPr bwMode="auto">
            <a:xfrm>
              <a:off x="1293" y="1842"/>
              <a:ext cx="448" cy="63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5" name="AutoShape 16"/>
            <p:cNvCxnSpPr>
              <a:cxnSpLocks noChangeShapeType="1"/>
              <a:stCxn id="76804" idx="3"/>
              <a:endCxn id="76807" idx="0"/>
            </p:cNvCxnSpPr>
            <p:nvPr/>
          </p:nvCxnSpPr>
          <p:spPr bwMode="auto">
            <a:xfrm>
              <a:off x="1196" y="1802"/>
              <a:ext cx="52" cy="12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76813" name="AutoShape 17"/>
          <p:cNvCxnSpPr>
            <a:cxnSpLocks noChangeShapeType="1"/>
            <a:stCxn id="76806" idx="3"/>
            <a:endCxn id="76807" idx="7"/>
          </p:cNvCxnSpPr>
          <p:nvPr/>
        </p:nvCxnSpPr>
        <p:spPr bwMode="auto">
          <a:xfrm flipH="1">
            <a:off x="2553940" y="4684713"/>
            <a:ext cx="630238" cy="703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4" name="AutoShape 18"/>
          <p:cNvCxnSpPr>
            <a:cxnSpLocks noChangeShapeType="1"/>
            <a:stCxn id="76806" idx="5"/>
            <a:endCxn id="76810" idx="1"/>
          </p:cNvCxnSpPr>
          <p:nvPr/>
        </p:nvCxnSpPr>
        <p:spPr bwMode="auto">
          <a:xfrm>
            <a:off x="3490566" y="4684713"/>
            <a:ext cx="1349375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6815" name="Group 19"/>
          <p:cNvGrpSpPr>
            <a:grpSpLocks/>
          </p:cNvGrpSpPr>
          <p:nvPr/>
        </p:nvGrpSpPr>
        <p:grpSpPr bwMode="auto">
          <a:xfrm>
            <a:off x="4282728" y="2381251"/>
            <a:ext cx="1420812" cy="2727325"/>
            <a:chOff x="2433" y="1213"/>
            <a:chExt cx="895" cy="1718"/>
          </a:xfrm>
        </p:grpSpPr>
        <p:cxnSp>
          <p:nvCxnSpPr>
            <p:cNvPr id="76868" name="AutoShape 20"/>
            <p:cNvCxnSpPr>
              <a:cxnSpLocks noChangeShapeType="1"/>
              <a:stCxn id="76809" idx="0"/>
              <a:endCxn id="76805" idx="5"/>
            </p:cNvCxnSpPr>
            <p:nvPr/>
          </p:nvCxnSpPr>
          <p:spPr bwMode="auto">
            <a:xfrm flipH="1" flipV="1">
              <a:off x="2433" y="1213"/>
              <a:ext cx="357" cy="8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69" name="AutoShape 21"/>
            <p:cNvCxnSpPr>
              <a:cxnSpLocks noChangeShapeType="1"/>
              <a:stCxn id="76809" idx="4"/>
              <a:endCxn id="76810" idx="0"/>
            </p:cNvCxnSpPr>
            <p:nvPr/>
          </p:nvCxnSpPr>
          <p:spPr bwMode="auto">
            <a:xfrm>
              <a:off x="2790" y="2341"/>
              <a:ext cx="91" cy="5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0" name="AutoShape 22"/>
            <p:cNvCxnSpPr>
              <a:cxnSpLocks noChangeShapeType="1"/>
              <a:stCxn id="76809" idx="7"/>
              <a:endCxn id="76808" idx="3"/>
            </p:cNvCxnSpPr>
            <p:nvPr/>
          </p:nvCxnSpPr>
          <p:spPr bwMode="auto">
            <a:xfrm flipV="1">
              <a:off x="2886" y="1530"/>
              <a:ext cx="442" cy="57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76816" name="AutoShape 23"/>
          <p:cNvCxnSpPr>
            <a:cxnSpLocks noChangeShapeType="1"/>
            <a:stCxn id="76808" idx="5"/>
            <a:endCxn id="76811" idx="0"/>
          </p:cNvCxnSpPr>
          <p:nvPr/>
        </p:nvCxnSpPr>
        <p:spPr bwMode="auto">
          <a:xfrm>
            <a:off x="6009928" y="2884487"/>
            <a:ext cx="1071562" cy="1144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7" name="AutoShape 24"/>
          <p:cNvCxnSpPr>
            <a:cxnSpLocks noChangeShapeType="1"/>
            <a:stCxn id="76810" idx="7"/>
            <a:endCxn id="76811" idx="3"/>
          </p:cNvCxnSpPr>
          <p:nvPr/>
        </p:nvCxnSpPr>
        <p:spPr bwMode="auto">
          <a:xfrm flipV="1">
            <a:off x="5146329" y="4397375"/>
            <a:ext cx="1781175" cy="774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91065" name="Oval 25"/>
          <p:cNvSpPr>
            <a:spLocks noChangeArrowheads="1"/>
          </p:cNvSpPr>
          <p:nvPr/>
        </p:nvSpPr>
        <p:spPr bwMode="auto">
          <a:xfrm>
            <a:off x="2255490" y="2947987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6" name="Oval 26"/>
          <p:cNvSpPr>
            <a:spLocks noChangeArrowheads="1"/>
          </p:cNvSpPr>
          <p:nvPr/>
        </p:nvSpPr>
        <p:spPr bwMode="auto">
          <a:xfrm>
            <a:off x="5640040" y="2516187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7" name="Oval 27"/>
          <p:cNvSpPr>
            <a:spLocks noChangeArrowheads="1"/>
          </p:cNvSpPr>
          <p:nvPr/>
        </p:nvSpPr>
        <p:spPr bwMode="auto">
          <a:xfrm>
            <a:off x="6864004" y="4027487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8" name="Oval 28"/>
          <p:cNvSpPr>
            <a:spLocks noChangeArrowheads="1"/>
          </p:cNvSpPr>
          <p:nvPr/>
        </p:nvSpPr>
        <p:spPr bwMode="auto">
          <a:xfrm>
            <a:off x="3912840" y="2011362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9" name="Oval 29"/>
          <p:cNvSpPr>
            <a:spLocks noChangeArrowheads="1"/>
          </p:cNvSpPr>
          <p:nvPr/>
        </p:nvSpPr>
        <p:spPr bwMode="auto">
          <a:xfrm>
            <a:off x="2184054" y="5324475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0" name="Oval 30"/>
          <p:cNvSpPr>
            <a:spLocks noChangeArrowheads="1"/>
          </p:cNvSpPr>
          <p:nvPr/>
        </p:nvSpPr>
        <p:spPr bwMode="auto">
          <a:xfrm>
            <a:off x="3120679" y="4316412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1" name="Oval 31"/>
          <p:cNvSpPr>
            <a:spLocks noChangeArrowheads="1"/>
          </p:cNvSpPr>
          <p:nvPr/>
        </p:nvSpPr>
        <p:spPr bwMode="auto">
          <a:xfrm>
            <a:off x="4776440" y="5108575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2" name="Oval 32"/>
          <p:cNvSpPr>
            <a:spLocks noChangeArrowheads="1"/>
          </p:cNvSpPr>
          <p:nvPr/>
        </p:nvSpPr>
        <p:spPr bwMode="auto">
          <a:xfrm>
            <a:off x="4631979" y="3740150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758276" y="2653505"/>
            <a:ext cx="3457575" cy="461963"/>
            <a:chOff x="1701" y="3748"/>
            <a:chExt cx="2178" cy="291"/>
          </a:xfrm>
        </p:grpSpPr>
        <p:sp>
          <p:nvSpPr>
            <p:cNvPr id="76860" name="Text Box 34"/>
            <p:cNvSpPr txBox="1">
              <a:spLocks noChangeArrowheads="1"/>
            </p:cNvSpPr>
            <p:nvPr/>
          </p:nvSpPr>
          <p:spPr bwMode="auto">
            <a:xfrm>
              <a:off x="3334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e</a:t>
              </a:r>
            </a:p>
          </p:txBody>
        </p:sp>
        <p:sp>
          <p:nvSpPr>
            <p:cNvPr id="76861" name="Text Box 35"/>
            <p:cNvSpPr txBox="1">
              <a:spLocks noChangeArrowheads="1"/>
            </p:cNvSpPr>
            <p:nvPr/>
          </p:nvSpPr>
          <p:spPr bwMode="auto">
            <a:xfrm>
              <a:off x="3062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b</a:t>
              </a:r>
            </a:p>
          </p:txBody>
        </p:sp>
        <p:sp>
          <p:nvSpPr>
            <p:cNvPr id="76862" name="Text Box 36"/>
            <p:cNvSpPr txBox="1">
              <a:spLocks noChangeArrowheads="1"/>
            </p:cNvSpPr>
            <p:nvPr/>
          </p:nvSpPr>
          <p:spPr bwMode="auto">
            <a:xfrm>
              <a:off x="2518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f</a:t>
              </a:r>
            </a:p>
          </p:txBody>
        </p:sp>
        <p:sp>
          <p:nvSpPr>
            <p:cNvPr id="76863" name="Text Box 37"/>
            <p:cNvSpPr txBox="1">
              <a:spLocks noChangeArrowheads="1"/>
            </p:cNvSpPr>
            <p:nvPr/>
          </p:nvSpPr>
          <p:spPr bwMode="auto">
            <a:xfrm>
              <a:off x="1973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d</a:t>
              </a:r>
            </a:p>
          </p:txBody>
        </p:sp>
        <p:sp>
          <p:nvSpPr>
            <p:cNvPr id="76864" name="Text Box 38"/>
            <p:cNvSpPr txBox="1">
              <a:spLocks noChangeArrowheads="1"/>
            </p:cNvSpPr>
            <p:nvPr/>
          </p:nvSpPr>
          <p:spPr bwMode="auto">
            <a:xfrm>
              <a:off x="3606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h</a:t>
              </a:r>
            </a:p>
          </p:txBody>
        </p:sp>
        <p:sp>
          <p:nvSpPr>
            <p:cNvPr id="76865" name="Text Box 39"/>
            <p:cNvSpPr txBox="1">
              <a:spLocks noChangeArrowheads="1"/>
            </p:cNvSpPr>
            <p:nvPr/>
          </p:nvSpPr>
          <p:spPr bwMode="auto">
            <a:xfrm>
              <a:off x="1701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a</a:t>
              </a:r>
            </a:p>
          </p:txBody>
        </p:sp>
        <p:sp>
          <p:nvSpPr>
            <p:cNvPr id="76866" name="Text Box 40"/>
            <p:cNvSpPr txBox="1">
              <a:spLocks noChangeArrowheads="1"/>
            </p:cNvSpPr>
            <p:nvPr/>
          </p:nvSpPr>
          <p:spPr bwMode="auto">
            <a:xfrm>
              <a:off x="2790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g</a:t>
              </a:r>
            </a:p>
          </p:txBody>
        </p:sp>
        <p:sp>
          <p:nvSpPr>
            <p:cNvPr id="76867" name="Text Box 41"/>
            <p:cNvSpPr txBox="1">
              <a:spLocks noChangeArrowheads="1"/>
            </p:cNvSpPr>
            <p:nvPr/>
          </p:nvSpPr>
          <p:spPr bwMode="auto">
            <a:xfrm>
              <a:off x="2245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c</a:t>
              </a:r>
            </a:p>
          </p:txBody>
        </p:sp>
      </p:grpSp>
      <p:sp>
        <p:nvSpPr>
          <p:cNvPr id="2391082" name="Text Box 42"/>
          <p:cNvSpPr txBox="1">
            <a:spLocks noChangeArrowheads="1"/>
          </p:cNvSpPr>
          <p:nvPr/>
        </p:nvSpPr>
        <p:spPr bwMode="auto">
          <a:xfrm>
            <a:off x="4914553" y="4100512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14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79678" y="4100512"/>
            <a:ext cx="704850" cy="457200"/>
            <a:chOff x="3061" y="2387"/>
            <a:chExt cx="444" cy="288"/>
          </a:xfrm>
        </p:grpSpPr>
        <p:sp>
          <p:nvSpPr>
            <p:cNvPr id="76858" name="Text Box 44"/>
            <p:cNvSpPr txBox="1">
              <a:spLocks noChangeArrowheads="1"/>
            </p:cNvSpPr>
            <p:nvPr/>
          </p:nvSpPr>
          <p:spPr bwMode="auto">
            <a:xfrm>
              <a:off x="3061" y="2387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9" name="Text Box 45"/>
            <p:cNvSpPr txBox="1">
              <a:spLocks noChangeArrowheads="1"/>
            </p:cNvSpPr>
            <p:nvPr/>
          </p:nvSpPr>
          <p:spPr bwMode="auto">
            <a:xfrm>
              <a:off x="3197" y="2387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2391086" name="Text Box 46"/>
          <p:cNvSpPr txBox="1">
            <a:spLocks noChangeArrowheads="1"/>
          </p:cNvSpPr>
          <p:nvPr/>
        </p:nvSpPr>
        <p:spPr bwMode="auto">
          <a:xfrm>
            <a:off x="1895128" y="2371725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184053" y="2371725"/>
            <a:ext cx="704850" cy="457200"/>
            <a:chOff x="1111" y="1298"/>
            <a:chExt cx="444" cy="288"/>
          </a:xfrm>
        </p:grpSpPr>
        <p:sp>
          <p:nvSpPr>
            <p:cNvPr id="76856" name="Text Box 48"/>
            <p:cNvSpPr txBox="1">
              <a:spLocks noChangeArrowheads="1"/>
            </p:cNvSpPr>
            <p:nvPr/>
          </p:nvSpPr>
          <p:spPr bwMode="auto">
            <a:xfrm>
              <a:off x="1111" y="1298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7" name="Text Box 49"/>
            <p:cNvSpPr txBox="1">
              <a:spLocks noChangeArrowheads="1"/>
            </p:cNvSpPr>
            <p:nvPr/>
          </p:nvSpPr>
          <p:spPr bwMode="auto">
            <a:xfrm>
              <a:off x="1247" y="1298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16</a:t>
              </a:r>
            </a:p>
          </p:txBody>
        </p:sp>
      </p:grpSp>
      <p:sp>
        <p:nvSpPr>
          <p:cNvPr id="2391090" name="Text Box 50"/>
          <p:cNvSpPr txBox="1">
            <a:spLocks noChangeArrowheads="1"/>
          </p:cNvSpPr>
          <p:nvPr/>
        </p:nvSpPr>
        <p:spPr bwMode="auto">
          <a:xfrm>
            <a:off x="3068289" y="1690688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357215" y="1690688"/>
            <a:ext cx="555625" cy="457200"/>
            <a:chOff x="2288" y="754"/>
            <a:chExt cx="350" cy="288"/>
          </a:xfrm>
        </p:grpSpPr>
        <p:sp>
          <p:nvSpPr>
            <p:cNvPr id="76854" name="Text Box 52"/>
            <p:cNvSpPr txBox="1">
              <a:spLocks noChangeArrowheads="1"/>
            </p:cNvSpPr>
            <p:nvPr/>
          </p:nvSpPr>
          <p:spPr bwMode="auto">
            <a:xfrm>
              <a:off x="2288" y="754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5" name="Text Box 53"/>
            <p:cNvSpPr txBox="1">
              <a:spLocks noChangeArrowheads="1"/>
            </p:cNvSpPr>
            <p:nvPr/>
          </p:nvSpPr>
          <p:spPr bwMode="auto">
            <a:xfrm>
              <a:off x="2426" y="754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2391094" name="Text Box 54"/>
          <p:cNvSpPr txBox="1">
            <a:spLocks noChangeArrowheads="1"/>
          </p:cNvSpPr>
          <p:nvPr/>
        </p:nvSpPr>
        <p:spPr bwMode="auto">
          <a:xfrm>
            <a:off x="6213128" y="2300287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502054" y="2300287"/>
            <a:ext cx="555625" cy="457200"/>
            <a:chOff x="3831" y="1253"/>
            <a:chExt cx="350" cy="288"/>
          </a:xfrm>
        </p:grpSpPr>
        <p:sp>
          <p:nvSpPr>
            <p:cNvPr id="76852" name="Text Box 56"/>
            <p:cNvSpPr txBox="1">
              <a:spLocks noChangeArrowheads="1"/>
            </p:cNvSpPr>
            <p:nvPr/>
          </p:nvSpPr>
          <p:spPr bwMode="auto">
            <a:xfrm>
              <a:off x="3831" y="1253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3" name="Text Box 57"/>
            <p:cNvSpPr txBox="1">
              <a:spLocks noChangeArrowheads="1"/>
            </p:cNvSpPr>
            <p:nvPr/>
          </p:nvSpPr>
          <p:spPr bwMode="auto">
            <a:xfrm>
              <a:off x="3969" y="1253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391098" name="Text Box 58"/>
          <p:cNvSpPr txBox="1">
            <a:spLocks noChangeArrowheads="1"/>
          </p:cNvSpPr>
          <p:nvPr/>
        </p:nvSpPr>
        <p:spPr bwMode="auto">
          <a:xfrm>
            <a:off x="7076728" y="3524250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7365654" y="3524250"/>
            <a:ext cx="555625" cy="457200"/>
            <a:chOff x="4375" y="2024"/>
            <a:chExt cx="350" cy="288"/>
          </a:xfrm>
        </p:grpSpPr>
        <p:sp>
          <p:nvSpPr>
            <p:cNvPr id="76850" name="Text Box 60"/>
            <p:cNvSpPr txBox="1">
              <a:spLocks noChangeArrowheads="1"/>
            </p:cNvSpPr>
            <p:nvPr/>
          </p:nvSpPr>
          <p:spPr bwMode="auto">
            <a:xfrm>
              <a:off x="4375" y="2024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1" name="Text Box 61"/>
            <p:cNvSpPr txBox="1">
              <a:spLocks noChangeArrowheads="1"/>
            </p:cNvSpPr>
            <p:nvPr/>
          </p:nvSpPr>
          <p:spPr bwMode="auto">
            <a:xfrm>
              <a:off x="4513" y="2024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391102" name="Text Box 62"/>
          <p:cNvSpPr txBox="1">
            <a:spLocks noChangeArrowheads="1"/>
          </p:cNvSpPr>
          <p:nvPr/>
        </p:nvSpPr>
        <p:spPr bwMode="auto">
          <a:xfrm>
            <a:off x="5284582" y="5180013"/>
            <a:ext cx="46961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11</a:t>
            </a:r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640040" y="5180012"/>
            <a:ext cx="704850" cy="457200"/>
            <a:chOff x="3288" y="3067"/>
            <a:chExt cx="444" cy="288"/>
          </a:xfrm>
        </p:grpSpPr>
        <p:sp>
          <p:nvSpPr>
            <p:cNvPr id="76848" name="Text Box 64"/>
            <p:cNvSpPr txBox="1">
              <a:spLocks noChangeArrowheads="1"/>
            </p:cNvSpPr>
            <p:nvPr/>
          </p:nvSpPr>
          <p:spPr bwMode="auto">
            <a:xfrm>
              <a:off x="3288" y="3067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9" name="Text Box 65"/>
            <p:cNvSpPr txBox="1">
              <a:spLocks noChangeArrowheads="1"/>
            </p:cNvSpPr>
            <p:nvPr/>
          </p:nvSpPr>
          <p:spPr bwMode="auto">
            <a:xfrm>
              <a:off x="3424" y="3067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12</a:t>
              </a:r>
            </a:p>
          </p:txBody>
        </p:sp>
      </p:grpSp>
      <p:sp>
        <p:nvSpPr>
          <p:cNvPr id="2391106" name="Text Box 66"/>
          <p:cNvSpPr txBox="1">
            <a:spLocks noChangeArrowheads="1"/>
          </p:cNvSpPr>
          <p:nvPr/>
        </p:nvSpPr>
        <p:spPr bwMode="auto">
          <a:xfrm>
            <a:off x="2898428" y="4748212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3263553" y="4748212"/>
            <a:ext cx="704850" cy="457200"/>
            <a:chOff x="1791" y="2795"/>
            <a:chExt cx="444" cy="288"/>
          </a:xfrm>
        </p:grpSpPr>
        <p:sp>
          <p:nvSpPr>
            <p:cNvPr id="76846" name="Text Box 68"/>
            <p:cNvSpPr txBox="1">
              <a:spLocks noChangeArrowheads="1"/>
            </p:cNvSpPr>
            <p:nvPr/>
          </p:nvSpPr>
          <p:spPr bwMode="auto">
            <a:xfrm>
              <a:off x="1791" y="2795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7" name="Text Box 69"/>
            <p:cNvSpPr txBox="1">
              <a:spLocks noChangeArrowheads="1"/>
            </p:cNvSpPr>
            <p:nvPr/>
          </p:nvSpPr>
          <p:spPr bwMode="auto">
            <a:xfrm>
              <a:off x="1927" y="2795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13</a:t>
              </a:r>
            </a:p>
          </p:txBody>
        </p:sp>
      </p:grpSp>
      <p:sp>
        <p:nvSpPr>
          <p:cNvPr id="2391110" name="Text Box 70"/>
          <p:cNvSpPr txBox="1">
            <a:spLocks noChangeArrowheads="1"/>
          </p:cNvSpPr>
          <p:nvPr/>
        </p:nvSpPr>
        <p:spPr bwMode="auto">
          <a:xfrm>
            <a:off x="1895128" y="5827712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2184053" y="5827712"/>
            <a:ext cx="552450" cy="457200"/>
            <a:chOff x="1111" y="3475"/>
            <a:chExt cx="348" cy="288"/>
          </a:xfrm>
        </p:grpSpPr>
        <p:sp>
          <p:nvSpPr>
            <p:cNvPr id="76844" name="Text Box 72"/>
            <p:cNvSpPr txBox="1">
              <a:spLocks noChangeArrowheads="1"/>
            </p:cNvSpPr>
            <p:nvPr/>
          </p:nvSpPr>
          <p:spPr bwMode="auto">
            <a:xfrm>
              <a:off x="1111" y="3475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5" name="Text Box 73"/>
            <p:cNvSpPr txBox="1">
              <a:spLocks noChangeArrowheads="1"/>
            </p:cNvSpPr>
            <p:nvPr/>
          </p:nvSpPr>
          <p:spPr bwMode="auto">
            <a:xfrm>
              <a:off x="1247" y="3475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89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9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9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9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9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9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9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9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9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39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9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065" grpId="0" animBg="1"/>
      <p:bldP spid="2391066" grpId="0" animBg="1"/>
      <p:bldP spid="2391067" grpId="0" animBg="1"/>
      <p:bldP spid="2391068" grpId="0" animBg="1"/>
      <p:bldP spid="2391069" grpId="0" animBg="1"/>
      <p:bldP spid="2391070" grpId="0" animBg="1"/>
      <p:bldP spid="2391071" grpId="0" animBg="1"/>
      <p:bldP spid="2391072" grpId="0" animBg="1"/>
      <p:bldP spid="2391082" grpId="0"/>
      <p:bldP spid="2391086" grpId="0"/>
      <p:bldP spid="2391090" grpId="0"/>
      <p:bldP spid="2391094" grpId="0"/>
      <p:bldP spid="2391098" grpId="0"/>
      <p:bldP spid="2391102" grpId="0"/>
      <p:bldP spid="2391106" grpId="0"/>
      <p:bldP spid="23911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Reachability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FF0000"/>
                </a:solidFill>
              </a:rPr>
              <a:t>DFS tree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/>
              <a:t>rooted at </a:t>
            </a:r>
            <a:r>
              <a:rPr lang="en-US" altLang="en-US" sz="3600" b="1" i="1" dirty="0"/>
              <a:t>v</a:t>
            </a:r>
            <a:r>
              <a:rPr lang="en-US" altLang="en-US" sz="3600" dirty="0"/>
              <a:t>: vertices </a:t>
            </a:r>
            <a:r>
              <a:rPr lang="en-US" altLang="en-US" sz="3600" b="1" i="1" dirty="0">
                <a:solidFill>
                  <a:srgbClr val="FF0000"/>
                </a:solidFill>
              </a:rPr>
              <a:t>reachable</a:t>
            </a:r>
            <a:r>
              <a:rPr lang="en-US" altLang="en-US" sz="3600" dirty="0"/>
              <a:t> from </a:t>
            </a:r>
            <a:r>
              <a:rPr lang="en-US" altLang="en-US" sz="3600" b="1" i="1" dirty="0"/>
              <a:t>v</a:t>
            </a:r>
            <a:r>
              <a:rPr lang="en-US" altLang="en-US" sz="3600" dirty="0"/>
              <a:t> via directed paths</a:t>
            </a:r>
            <a:endParaRPr lang="en-US" altLang="en-US" dirty="0"/>
          </a:p>
        </p:txBody>
      </p:sp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A10A00-3FE6-424E-B0DE-CF864D49971F}" type="slidenum">
              <a:rPr lang="en-US" altLang="zh-TW" smtClean="0">
                <a:latin typeface="Arial" charset="0"/>
              </a:rPr>
              <a:pPr/>
              <a:t>103</a:t>
            </a:fld>
            <a:endParaRPr lang="en-US" altLang="zh-TW">
              <a:latin typeface="Arial" charset="0"/>
            </a:endParaRP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2962449" y="4884812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3932412" y="4122813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2960861" y="3284612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4923012" y="4884812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4923011" y="3284612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cxnSp>
        <p:nvCxnSpPr>
          <p:cNvPr id="65546" name="AutoShape 9"/>
          <p:cNvCxnSpPr>
            <a:cxnSpLocks noChangeShapeType="1"/>
            <a:stCxn id="65553" idx="1"/>
            <a:endCxn id="65545" idx="5"/>
          </p:cNvCxnSpPr>
          <p:nvPr/>
        </p:nvCxnSpPr>
        <p:spPr bwMode="auto">
          <a:xfrm flipH="1" flipV="1">
            <a:off x="5232575" y="3627513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47" name="AutoShape 10"/>
          <p:cNvCxnSpPr>
            <a:cxnSpLocks noChangeShapeType="1"/>
            <a:stCxn id="65541" idx="6"/>
            <a:endCxn id="65544" idx="2"/>
          </p:cNvCxnSpPr>
          <p:nvPr/>
        </p:nvCxnSpPr>
        <p:spPr bwMode="auto">
          <a:xfrm>
            <a:off x="3337100" y="5078487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65548" name="AutoShape 11"/>
          <p:cNvCxnSpPr>
            <a:cxnSpLocks noChangeShapeType="1"/>
            <a:stCxn id="65542" idx="1"/>
            <a:endCxn id="65543" idx="5"/>
          </p:cNvCxnSpPr>
          <p:nvPr/>
        </p:nvCxnSpPr>
        <p:spPr bwMode="auto">
          <a:xfrm flipH="1" flipV="1">
            <a:off x="3270425" y="3627513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49" name="AutoShape 12"/>
          <p:cNvCxnSpPr>
            <a:cxnSpLocks noChangeShapeType="1"/>
            <a:stCxn id="65545" idx="2"/>
            <a:endCxn id="65543" idx="6"/>
          </p:cNvCxnSpPr>
          <p:nvPr/>
        </p:nvCxnSpPr>
        <p:spPr bwMode="auto">
          <a:xfrm flipH="1">
            <a:off x="3337100" y="3478287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65550" name="AutoShape 13"/>
          <p:cNvCxnSpPr>
            <a:cxnSpLocks noChangeShapeType="1"/>
            <a:stCxn id="65544" idx="0"/>
            <a:endCxn id="65545" idx="4"/>
          </p:cNvCxnSpPr>
          <p:nvPr/>
        </p:nvCxnSpPr>
        <p:spPr bwMode="auto">
          <a:xfrm flipV="1">
            <a:off x="5103986" y="3684662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51" name="AutoShape 14"/>
          <p:cNvCxnSpPr>
            <a:cxnSpLocks noChangeShapeType="1"/>
            <a:stCxn id="65541" idx="7"/>
            <a:endCxn id="65542" idx="3"/>
          </p:cNvCxnSpPr>
          <p:nvPr/>
        </p:nvCxnSpPr>
        <p:spPr bwMode="auto">
          <a:xfrm flipV="1">
            <a:off x="3270425" y="4465712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52" name="AutoShape 15"/>
          <p:cNvCxnSpPr>
            <a:cxnSpLocks noChangeShapeType="1"/>
            <a:stCxn id="65542" idx="7"/>
            <a:endCxn id="65545" idx="3"/>
          </p:cNvCxnSpPr>
          <p:nvPr/>
        </p:nvCxnSpPr>
        <p:spPr bwMode="auto">
          <a:xfrm flipV="1">
            <a:off x="4240387" y="3627513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sp>
        <p:nvSpPr>
          <p:cNvPr id="65553" name="Oval 16"/>
          <p:cNvSpPr>
            <a:spLocks noChangeArrowheads="1"/>
          </p:cNvSpPr>
          <p:nvPr/>
        </p:nvSpPr>
        <p:spPr bwMode="auto">
          <a:xfrm>
            <a:off x="6161261" y="4172025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F</a:t>
            </a:r>
          </a:p>
        </p:txBody>
      </p:sp>
      <p:cxnSp>
        <p:nvCxnSpPr>
          <p:cNvPr id="65554" name="AutoShape 17"/>
          <p:cNvCxnSpPr>
            <a:cxnSpLocks noChangeShapeType="1"/>
            <a:stCxn id="65543" idx="4"/>
            <a:endCxn id="65541" idx="0"/>
          </p:cNvCxnSpPr>
          <p:nvPr/>
        </p:nvCxnSpPr>
        <p:spPr bwMode="auto">
          <a:xfrm>
            <a:off x="3141836" y="3684662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555" name="AutoShape 18"/>
          <p:cNvCxnSpPr>
            <a:cxnSpLocks noChangeShapeType="1"/>
            <a:stCxn id="65544" idx="7"/>
            <a:endCxn id="65553" idx="3"/>
          </p:cNvCxnSpPr>
          <p:nvPr/>
        </p:nvCxnSpPr>
        <p:spPr bwMode="auto">
          <a:xfrm flipV="1">
            <a:off x="5230987" y="4514924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556" name="AutoShape 19"/>
          <p:cNvCxnSpPr>
            <a:cxnSpLocks noChangeShapeType="1"/>
            <a:stCxn id="65544" idx="1"/>
            <a:endCxn id="65542" idx="5"/>
          </p:cNvCxnSpPr>
          <p:nvPr/>
        </p:nvCxnSpPr>
        <p:spPr bwMode="auto">
          <a:xfrm flipH="1" flipV="1">
            <a:off x="4240387" y="4465712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5557" name="Group 20"/>
          <p:cNvGrpSpPr>
            <a:grpSpLocks/>
          </p:cNvGrpSpPr>
          <p:nvPr/>
        </p:nvGrpSpPr>
        <p:grpSpPr bwMode="auto">
          <a:xfrm>
            <a:off x="7320137" y="2636912"/>
            <a:ext cx="1916113" cy="1643062"/>
            <a:chOff x="3382" y="1797"/>
            <a:chExt cx="1207" cy="1035"/>
          </a:xfrm>
        </p:grpSpPr>
        <p:sp>
          <p:nvSpPr>
            <p:cNvPr id="65571" name="Oval 21"/>
            <p:cNvSpPr>
              <a:spLocks noChangeArrowheads="1"/>
            </p:cNvSpPr>
            <p:nvPr/>
          </p:nvSpPr>
          <p:spPr bwMode="auto">
            <a:xfrm>
              <a:off x="3383" y="26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65572" name="Oval 22"/>
            <p:cNvSpPr>
              <a:spLocks noChangeArrowheads="1"/>
            </p:cNvSpPr>
            <p:nvPr/>
          </p:nvSpPr>
          <p:spPr bwMode="auto">
            <a:xfrm>
              <a:off x="3887" y="2234"/>
              <a:ext cx="187" cy="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sp>
          <p:nvSpPr>
            <p:cNvPr id="65573" name="Oval 23"/>
            <p:cNvSpPr>
              <a:spLocks noChangeArrowheads="1"/>
            </p:cNvSpPr>
            <p:nvPr/>
          </p:nvSpPr>
          <p:spPr bwMode="auto">
            <a:xfrm>
              <a:off x="3382" y="17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sp>
          <p:nvSpPr>
            <p:cNvPr id="65574" name="Oval 24"/>
            <p:cNvSpPr>
              <a:spLocks noChangeArrowheads="1"/>
            </p:cNvSpPr>
            <p:nvPr/>
          </p:nvSpPr>
          <p:spPr bwMode="auto">
            <a:xfrm>
              <a:off x="4401" y="17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5575" name="AutoShape 25"/>
            <p:cNvCxnSpPr>
              <a:cxnSpLocks noChangeShapeType="1"/>
              <a:stCxn id="65572" idx="1"/>
              <a:endCxn id="65573" idx="5"/>
            </p:cNvCxnSpPr>
            <p:nvPr/>
          </p:nvCxnSpPr>
          <p:spPr bwMode="auto">
            <a:xfrm flipH="1" flipV="1">
              <a:off x="3543" y="1976"/>
              <a:ext cx="371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5576" name="AutoShape 26"/>
            <p:cNvCxnSpPr>
              <a:cxnSpLocks noChangeShapeType="1"/>
              <a:stCxn id="65574" idx="2"/>
              <a:endCxn id="65573" idx="6"/>
            </p:cNvCxnSpPr>
            <p:nvPr/>
          </p:nvCxnSpPr>
          <p:spPr bwMode="auto">
            <a:xfrm flipH="1">
              <a:off x="3577" y="1898"/>
              <a:ext cx="81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</p:cxnSp>
        <p:cxnSp>
          <p:nvCxnSpPr>
            <p:cNvPr id="65577" name="AutoShape 27"/>
            <p:cNvCxnSpPr>
              <a:cxnSpLocks noChangeShapeType="1"/>
              <a:stCxn id="65573" idx="4"/>
              <a:endCxn id="65571" idx="0"/>
            </p:cNvCxnSpPr>
            <p:nvPr/>
          </p:nvCxnSpPr>
          <p:spPr bwMode="auto">
            <a:xfrm>
              <a:off x="3476" y="2005"/>
              <a:ext cx="1" cy="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5558" name="Group 28"/>
          <p:cNvGrpSpPr>
            <a:grpSpLocks/>
          </p:cNvGrpSpPr>
          <p:nvPr/>
        </p:nvGrpSpPr>
        <p:grpSpPr bwMode="auto">
          <a:xfrm>
            <a:off x="7320137" y="4541912"/>
            <a:ext cx="2936875" cy="1643062"/>
            <a:chOff x="3382" y="2997"/>
            <a:chExt cx="1850" cy="1035"/>
          </a:xfrm>
        </p:grpSpPr>
        <p:sp>
          <p:nvSpPr>
            <p:cNvPr id="65560" name="Oval 29"/>
            <p:cNvSpPr>
              <a:spLocks noChangeArrowheads="1"/>
            </p:cNvSpPr>
            <p:nvPr/>
          </p:nvSpPr>
          <p:spPr bwMode="auto">
            <a:xfrm>
              <a:off x="3383" y="38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65561" name="Oval 30"/>
            <p:cNvSpPr>
              <a:spLocks noChangeArrowheads="1"/>
            </p:cNvSpPr>
            <p:nvPr/>
          </p:nvSpPr>
          <p:spPr bwMode="auto">
            <a:xfrm>
              <a:off x="3887" y="3434"/>
              <a:ext cx="187" cy="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sp>
          <p:nvSpPr>
            <p:cNvPr id="65562" name="Oval 31"/>
            <p:cNvSpPr>
              <a:spLocks noChangeArrowheads="1"/>
            </p:cNvSpPr>
            <p:nvPr/>
          </p:nvSpPr>
          <p:spPr bwMode="auto">
            <a:xfrm>
              <a:off x="3382" y="29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sp>
          <p:nvSpPr>
            <p:cNvPr id="65563" name="Oval 32"/>
            <p:cNvSpPr>
              <a:spLocks noChangeArrowheads="1"/>
            </p:cNvSpPr>
            <p:nvPr/>
          </p:nvSpPr>
          <p:spPr bwMode="auto">
            <a:xfrm>
              <a:off x="4401" y="38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65564" name="Oval 33"/>
            <p:cNvSpPr>
              <a:spLocks noChangeArrowheads="1"/>
            </p:cNvSpPr>
            <p:nvPr/>
          </p:nvSpPr>
          <p:spPr bwMode="auto">
            <a:xfrm>
              <a:off x="4401" y="29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5565" name="AutoShape 34"/>
            <p:cNvCxnSpPr>
              <a:cxnSpLocks noChangeShapeType="1"/>
              <a:stCxn id="65560" idx="6"/>
              <a:endCxn id="65563" idx="2"/>
            </p:cNvCxnSpPr>
            <p:nvPr/>
          </p:nvCxnSpPr>
          <p:spPr bwMode="auto">
            <a:xfrm>
              <a:off x="3577" y="3932"/>
              <a:ext cx="81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</p:cxnSp>
        <p:cxnSp>
          <p:nvCxnSpPr>
            <p:cNvPr id="65566" name="AutoShape 35"/>
            <p:cNvCxnSpPr>
              <a:cxnSpLocks noChangeShapeType="1"/>
              <a:stCxn id="65561" idx="1"/>
              <a:endCxn id="65562" idx="5"/>
            </p:cNvCxnSpPr>
            <p:nvPr/>
          </p:nvCxnSpPr>
          <p:spPr bwMode="auto">
            <a:xfrm flipH="1" flipV="1">
              <a:off x="3543" y="3176"/>
              <a:ext cx="371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sp>
          <p:nvSpPr>
            <p:cNvPr id="65568" name="Oval 37"/>
            <p:cNvSpPr>
              <a:spLocks noChangeArrowheads="1"/>
            </p:cNvSpPr>
            <p:nvPr/>
          </p:nvSpPr>
          <p:spPr bwMode="auto">
            <a:xfrm>
              <a:off x="5044" y="3459"/>
              <a:ext cx="188" cy="20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5569" name="AutoShape 38"/>
            <p:cNvCxnSpPr>
              <a:cxnSpLocks noChangeShapeType="1"/>
              <a:stCxn id="65563" idx="7"/>
              <a:endCxn id="65568" idx="3"/>
            </p:cNvCxnSpPr>
            <p:nvPr/>
          </p:nvCxnSpPr>
          <p:spPr bwMode="auto">
            <a:xfrm flipV="1">
              <a:off x="4561" y="3638"/>
              <a:ext cx="510" cy="2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70" name="AutoShape 39"/>
            <p:cNvCxnSpPr>
              <a:cxnSpLocks noChangeShapeType="1"/>
              <a:stCxn id="65563" idx="1"/>
              <a:endCxn id="65561" idx="5"/>
            </p:cNvCxnSpPr>
            <p:nvPr/>
          </p:nvCxnSpPr>
          <p:spPr bwMode="auto">
            <a:xfrm flipH="1" flipV="1">
              <a:off x="4046" y="3613"/>
              <a:ext cx="382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42" name="AutoShape 12"/>
          <p:cNvCxnSpPr>
            <a:cxnSpLocks noChangeShapeType="1"/>
            <a:stCxn id="65564" idx="2"/>
            <a:endCxn id="65562" idx="6"/>
          </p:cNvCxnSpPr>
          <p:nvPr/>
        </p:nvCxnSpPr>
        <p:spPr bwMode="auto">
          <a:xfrm rot="10800000">
            <a:off x="7618588" y="4701456"/>
            <a:ext cx="13192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28816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Strong Connectivity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vertex can reach all other vertices</a:t>
            </a:r>
          </a:p>
        </p:txBody>
      </p:sp>
      <p:sp>
        <p:nvSpPr>
          <p:cNvPr id="6656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34F36-E073-4DE6-99F1-E43BBD644B6A}" type="slidenum">
              <a:rPr lang="en-US" altLang="zh-TW" smtClean="0">
                <a:latin typeface="Arial" charset="0"/>
              </a:rPr>
              <a:pPr/>
              <a:t>104</a:t>
            </a:fld>
            <a:endParaRPr lang="en-US" altLang="zh-TW">
              <a:latin typeface="Arial" charset="0"/>
            </a:endParaRPr>
          </a:p>
        </p:txBody>
      </p:sp>
      <p:grpSp>
        <p:nvGrpSpPr>
          <p:cNvPr id="66565" name="Group 4"/>
          <p:cNvGrpSpPr>
            <a:grpSpLocks/>
          </p:cNvGrpSpPr>
          <p:nvPr/>
        </p:nvGrpSpPr>
        <p:grpSpPr bwMode="auto">
          <a:xfrm>
            <a:off x="3657600" y="2392363"/>
            <a:ext cx="4953000" cy="3646487"/>
            <a:chOff x="1584" y="1591"/>
            <a:chExt cx="3120" cy="2297"/>
          </a:xfrm>
        </p:grpSpPr>
        <p:sp>
          <p:nvSpPr>
            <p:cNvPr id="66567" name="Oval 5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6572" name="Oval 10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f</a:t>
              </a:r>
            </a:p>
          </p:txBody>
        </p:sp>
        <p:sp>
          <p:nvSpPr>
            <p:cNvPr id="66573" name="Oval 11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6574" name="AutoShape 12"/>
            <p:cNvCxnSpPr>
              <a:cxnSpLocks noChangeShapeType="1"/>
              <a:stCxn id="66567" idx="4"/>
              <a:endCxn id="66572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5" name="AutoShape 13"/>
            <p:cNvCxnSpPr>
              <a:cxnSpLocks noChangeShapeType="1"/>
              <a:stCxn id="66567" idx="5"/>
              <a:endCxn id="66568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6" name="AutoShape 14"/>
            <p:cNvCxnSpPr>
              <a:cxnSpLocks noChangeShapeType="1"/>
              <a:stCxn id="66567" idx="6"/>
              <a:endCxn id="66569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7" name="AutoShape 15"/>
            <p:cNvCxnSpPr>
              <a:cxnSpLocks noChangeShapeType="1"/>
              <a:stCxn id="66573" idx="1"/>
              <a:endCxn id="66567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8" name="AutoShape 16"/>
            <p:cNvCxnSpPr>
              <a:cxnSpLocks noChangeShapeType="1"/>
              <a:stCxn id="66569" idx="6"/>
              <a:endCxn id="66573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9" name="AutoShape 17"/>
            <p:cNvCxnSpPr>
              <a:cxnSpLocks noChangeShapeType="1"/>
              <a:stCxn id="66573" idx="4"/>
              <a:endCxn id="66570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0" name="AutoShape 18"/>
            <p:cNvCxnSpPr>
              <a:cxnSpLocks noChangeShapeType="1"/>
              <a:stCxn id="66568" idx="6"/>
              <a:endCxn id="66571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1" name="AutoShape 19"/>
            <p:cNvCxnSpPr>
              <a:cxnSpLocks noChangeShapeType="1"/>
              <a:stCxn id="66571" idx="5"/>
              <a:endCxn id="66570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2" name="AutoShape 20"/>
            <p:cNvCxnSpPr>
              <a:cxnSpLocks noChangeShapeType="1"/>
              <a:stCxn id="66572" idx="7"/>
              <a:endCxn id="66568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3" name="AutoShape 21"/>
            <p:cNvCxnSpPr>
              <a:cxnSpLocks noChangeShapeType="1"/>
              <a:stCxn id="66572" idx="6"/>
              <a:endCxn id="66571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4" name="AutoShape 22"/>
            <p:cNvCxnSpPr>
              <a:cxnSpLocks noChangeShapeType="1"/>
              <a:stCxn id="66570" idx="2"/>
              <a:endCxn id="66572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5" name="AutoShape 23"/>
            <p:cNvCxnSpPr>
              <a:cxnSpLocks noChangeShapeType="1"/>
              <a:stCxn id="66568" idx="7"/>
              <a:endCxn id="66573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4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1D08-40F0-4552-975E-04C92BDDBE46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189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Transpose of a Graph </a:t>
            </a:r>
          </a:p>
        </p:txBody>
      </p:sp>
      <p:sp>
        <p:nvSpPr>
          <p:cNvPr id="189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transpose</a:t>
            </a:r>
            <a:r>
              <a:rPr lang="en-US" altLang="zh-TW" dirty="0"/>
              <a:t> of a graph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) is </a:t>
            </a:r>
            <a:r>
              <a:rPr lang="en-US" altLang="zh-TW" i="1" dirty="0"/>
              <a:t>G</a:t>
            </a:r>
            <a:r>
              <a:rPr lang="en-US" altLang="zh-TW" i="1" baseline="30000" dirty="0"/>
              <a:t>T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i="1" baseline="30000" dirty="0"/>
              <a:t>T</a:t>
            </a:r>
            <a:r>
              <a:rPr lang="en-US" altLang="zh-TW" dirty="0"/>
              <a:t>), where </a:t>
            </a:r>
            <a:r>
              <a:rPr lang="en-US" altLang="zh-TW" i="1" dirty="0"/>
              <a:t>E</a:t>
            </a:r>
            <a:r>
              <a:rPr lang="en-US" altLang="zh-TW" i="1" baseline="30000" dirty="0"/>
              <a:t>T</a:t>
            </a:r>
            <a:r>
              <a:rPr lang="en-US" altLang="zh-TW" dirty="0"/>
              <a:t>={(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</a:t>
            </a:r>
            <a:r>
              <a:rPr lang="en-US" altLang="zh-TW" dirty="0">
                <a:sym typeface="Wingdings" pitchFamily="2" charset="2"/>
              </a:rPr>
              <a:t>: (</a:t>
            </a:r>
            <a:r>
              <a:rPr lang="en-US" altLang="zh-TW" i="1" dirty="0">
                <a:sym typeface="Wingdings" pitchFamily="2" charset="2"/>
              </a:rPr>
              <a:t>v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en-US" altLang="zh-TW" i="1" dirty="0">
                <a:sym typeface="Wingdings" pitchFamily="2" charset="2"/>
              </a:rPr>
              <a:t>u</a:t>
            </a:r>
            <a:r>
              <a:rPr lang="en-US" altLang="zh-TW" dirty="0">
                <a:sym typeface="Wingdings" pitchFamily="2" charset="2"/>
              </a:rPr>
              <a:t>)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}.</a:t>
            </a:r>
          </a:p>
          <a:p>
            <a:r>
              <a:rPr lang="en-US" altLang="zh-TW" dirty="0">
                <a:sym typeface="Symbol" pitchFamily="18" charset="2"/>
              </a:rPr>
              <a:t>Given an adjacency-list representation of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, the time to create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i="1" baseline="30000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is </a:t>
            </a:r>
            <a:r>
              <a:rPr lang="en-US" altLang="zh-TW" dirty="0" smtClean="0">
                <a:sym typeface="Symbol" pitchFamily="18" charset="2"/>
              </a:rPr>
              <a:t>O(|</a:t>
            </a:r>
            <a:r>
              <a:rPr lang="en-US" altLang="zh-TW" i="1" dirty="0" smtClean="0">
                <a:sym typeface="Symbol" pitchFamily="18" charset="2"/>
              </a:rPr>
              <a:t>V|</a:t>
            </a:r>
            <a:r>
              <a:rPr lang="en-US" altLang="zh-TW" dirty="0" smtClean="0">
                <a:sym typeface="Symbol" pitchFamily="18" charset="2"/>
              </a:rPr>
              <a:t>+|</a:t>
            </a:r>
            <a:r>
              <a:rPr lang="en-US" altLang="zh-TW" i="1" dirty="0" smtClean="0">
                <a:sym typeface="Symbol" pitchFamily="18" charset="2"/>
              </a:rPr>
              <a:t>E|</a:t>
            </a:r>
            <a:r>
              <a:rPr lang="en-US" altLang="zh-TW" dirty="0" smtClean="0">
                <a:sym typeface="Symbol" pitchFamily="18" charset="2"/>
              </a:rPr>
              <a:t>)</a:t>
            </a:r>
            <a:endParaRPr lang="en-US" altLang="zh-TW" dirty="0">
              <a:sym typeface="Symbol" pitchFamily="18" charset="2"/>
            </a:endParaRPr>
          </a:p>
          <a:p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i="1" baseline="30000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have the  same strongly connected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5385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4FE1D-9804-4364-B056-755E2BB79685}" type="slidenum">
              <a:rPr lang="en-US" altLang="zh-TW" smtClean="0">
                <a:latin typeface="Arial" charset="0"/>
              </a:rPr>
              <a:pPr/>
              <a:t>106</a:t>
            </a:fld>
            <a:endParaRPr lang="en-US" altLang="zh-TW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Connectivity </a:t>
            </a:r>
            <a:r>
              <a:rPr lang="en-US" altLang="en-US" dirty="0" smtClean="0"/>
              <a:t>Verification</a:t>
            </a:r>
            <a:endParaRPr lang="en-US" altLang="en-US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Pick a vertex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Perform a DFS from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there’s a </a:t>
            </a:r>
            <a:r>
              <a:rPr lang="en-US" altLang="en-US" b="1" i="1" dirty="0"/>
              <a:t>w</a:t>
            </a:r>
            <a:r>
              <a:rPr lang="en-US" altLang="en-US" dirty="0"/>
              <a:t> not visited, print “no”.</a:t>
            </a:r>
          </a:p>
          <a:p>
            <a:r>
              <a:rPr lang="en-US" altLang="en-US" dirty="0"/>
              <a:t>Let </a:t>
            </a:r>
            <a:r>
              <a:rPr lang="en-US" altLang="en-US" b="1" i="1" dirty="0"/>
              <a:t>G’</a:t>
            </a:r>
            <a:r>
              <a:rPr lang="en-US" altLang="en-US" dirty="0"/>
              <a:t> be </a:t>
            </a:r>
            <a:r>
              <a:rPr lang="en-US" altLang="en-US" b="1" i="1" dirty="0"/>
              <a:t>G</a:t>
            </a:r>
            <a:r>
              <a:rPr lang="en-US" altLang="en-US" dirty="0"/>
              <a:t> with edges reversed.</a:t>
            </a:r>
          </a:p>
          <a:p>
            <a:r>
              <a:rPr lang="en-US" altLang="en-US" dirty="0"/>
              <a:t>Perform a DFS from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G’.</a:t>
            </a:r>
          </a:p>
          <a:p>
            <a:pPr lvl="1"/>
            <a:r>
              <a:rPr lang="en-US" altLang="en-US" dirty="0"/>
              <a:t>If there’s a </a:t>
            </a:r>
            <a:r>
              <a:rPr lang="en-US" altLang="en-US" b="1" i="1" dirty="0"/>
              <a:t>w</a:t>
            </a:r>
            <a:r>
              <a:rPr lang="en-US" altLang="en-US" dirty="0"/>
              <a:t> not visited, print “no”.</a:t>
            </a:r>
          </a:p>
          <a:p>
            <a:pPr lvl="1"/>
            <a:r>
              <a:rPr lang="en-US" altLang="en-US" dirty="0"/>
              <a:t>Else, print “yes”.</a:t>
            </a:r>
          </a:p>
          <a:p>
            <a:r>
              <a:rPr lang="en-US" altLang="en-US" dirty="0"/>
              <a:t>Running time: O(</a:t>
            </a:r>
            <a:r>
              <a:rPr lang="en-US" altLang="en-US" b="1" i="1" dirty="0" err="1"/>
              <a:t>n</a:t>
            </a:r>
            <a:r>
              <a:rPr lang="en-US" altLang="en-US" dirty="0" err="1"/>
              <a:t>+</a:t>
            </a:r>
            <a:r>
              <a:rPr lang="en-US" altLang="en-US" b="1" i="1" dirty="0" err="1"/>
              <a:t>m</a:t>
            </a:r>
            <a:r>
              <a:rPr lang="en-US" altLang="en-US" dirty="0"/>
              <a:t>).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Why does this algorithm work?</a:t>
            </a:r>
            <a:endParaRPr lang="en-US" altLang="en-US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180264" y="1973264"/>
            <a:ext cx="3114675" cy="1836737"/>
            <a:chOff x="3563" y="1243"/>
            <a:chExt cx="1962" cy="1157"/>
          </a:xfrm>
        </p:grpSpPr>
        <p:sp>
          <p:nvSpPr>
            <p:cNvPr id="67612" name="Text Box 5"/>
            <p:cNvSpPr txBox="1">
              <a:spLocks noChangeArrowheads="1"/>
            </p:cNvSpPr>
            <p:nvPr/>
          </p:nvSpPr>
          <p:spPr bwMode="auto">
            <a:xfrm>
              <a:off x="3563" y="1305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G:</a:t>
              </a:r>
            </a:p>
          </p:txBody>
        </p:sp>
        <p:sp>
          <p:nvSpPr>
            <p:cNvPr id="67613" name="Oval 6"/>
            <p:cNvSpPr>
              <a:spLocks noChangeArrowheads="1"/>
            </p:cNvSpPr>
            <p:nvPr/>
          </p:nvSpPr>
          <p:spPr bwMode="auto">
            <a:xfrm>
              <a:off x="3926" y="1243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a</a:t>
              </a:r>
            </a:p>
          </p:txBody>
        </p:sp>
        <p:sp>
          <p:nvSpPr>
            <p:cNvPr id="67614" name="Oval 7"/>
            <p:cNvSpPr>
              <a:spLocks noChangeArrowheads="1"/>
            </p:cNvSpPr>
            <p:nvPr/>
          </p:nvSpPr>
          <p:spPr bwMode="auto">
            <a:xfrm>
              <a:off x="4387" y="1792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d</a:t>
              </a:r>
            </a:p>
          </p:txBody>
        </p:sp>
        <p:sp>
          <p:nvSpPr>
            <p:cNvPr id="67615" name="Oval 8"/>
            <p:cNvSpPr>
              <a:spLocks noChangeArrowheads="1"/>
            </p:cNvSpPr>
            <p:nvPr/>
          </p:nvSpPr>
          <p:spPr bwMode="auto">
            <a:xfrm>
              <a:off x="4705" y="144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c</a:t>
              </a:r>
            </a:p>
          </p:txBody>
        </p:sp>
        <p:sp>
          <p:nvSpPr>
            <p:cNvPr id="67616" name="Oval 9"/>
            <p:cNvSpPr>
              <a:spLocks noChangeArrowheads="1"/>
            </p:cNvSpPr>
            <p:nvPr/>
          </p:nvSpPr>
          <p:spPr bwMode="auto">
            <a:xfrm>
              <a:off x="5321" y="2154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b</a:t>
              </a:r>
            </a:p>
          </p:txBody>
        </p:sp>
        <p:sp>
          <p:nvSpPr>
            <p:cNvPr id="67617" name="Oval 10"/>
            <p:cNvSpPr>
              <a:spLocks noChangeArrowheads="1"/>
            </p:cNvSpPr>
            <p:nvPr/>
          </p:nvSpPr>
          <p:spPr bwMode="auto">
            <a:xfrm>
              <a:off x="4904" y="191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e</a:t>
              </a:r>
            </a:p>
          </p:txBody>
        </p:sp>
        <p:sp>
          <p:nvSpPr>
            <p:cNvPr id="67618" name="Oval 11"/>
            <p:cNvSpPr>
              <a:spLocks noChangeArrowheads="1"/>
            </p:cNvSpPr>
            <p:nvPr/>
          </p:nvSpPr>
          <p:spPr bwMode="auto">
            <a:xfrm>
              <a:off x="3875" y="220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f</a:t>
              </a:r>
            </a:p>
          </p:txBody>
        </p:sp>
        <p:sp>
          <p:nvSpPr>
            <p:cNvPr id="67619" name="Oval 12"/>
            <p:cNvSpPr>
              <a:spLocks noChangeArrowheads="1"/>
            </p:cNvSpPr>
            <p:nvPr/>
          </p:nvSpPr>
          <p:spPr bwMode="auto">
            <a:xfrm>
              <a:off x="5304" y="1376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7620" name="AutoShape 13"/>
            <p:cNvCxnSpPr>
              <a:cxnSpLocks noChangeShapeType="1"/>
              <a:stCxn id="67613" idx="4"/>
              <a:endCxn id="67618" idx="0"/>
            </p:cNvCxnSpPr>
            <p:nvPr/>
          </p:nvCxnSpPr>
          <p:spPr bwMode="auto">
            <a:xfrm flipH="1">
              <a:off x="3977" y="1446"/>
              <a:ext cx="51" cy="7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1" name="AutoShape 14"/>
            <p:cNvCxnSpPr>
              <a:cxnSpLocks noChangeShapeType="1"/>
              <a:stCxn id="67618" idx="7"/>
              <a:endCxn id="67614" idx="3"/>
            </p:cNvCxnSpPr>
            <p:nvPr/>
          </p:nvCxnSpPr>
          <p:spPr bwMode="auto">
            <a:xfrm flipV="1">
              <a:off x="4049" y="1955"/>
              <a:ext cx="368" cy="28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2" name="AutoShape 15"/>
            <p:cNvCxnSpPr>
              <a:cxnSpLocks noChangeShapeType="1"/>
              <a:stCxn id="67613" idx="6"/>
              <a:endCxn id="67615" idx="2"/>
            </p:cNvCxnSpPr>
            <p:nvPr/>
          </p:nvCxnSpPr>
          <p:spPr bwMode="auto">
            <a:xfrm>
              <a:off x="4142" y="1339"/>
              <a:ext cx="551" cy="20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3" name="AutoShape 16"/>
            <p:cNvCxnSpPr>
              <a:cxnSpLocks noChangeShapeType="1"/>
              <a:stCxn id="67619" idx="1"/>
              <a:endCxn id="67613" idx="7"/>
            </p:cNvCxnSpPr>
            <p:nvPr/>
          </p:nvCxnSpPr>
          <p:spPr bwMode="auto">
            <a:xfrm flipH="1" flipV="1">
              <a:off x="4100" y="1259"/>
              <a:ext cx="1234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4" name="AutoShape 17"/>
            <p:cNvCxnSpPr>
              <a:cxnSpLocks noChangeShapeType="1"/>
              <a:stCxn id="67615" idx="6"/>
              <a:endCxn id="67619" idx="2"/>
            </p:cNvCxnSpPr>
            <p:nvPr/>
          </p:nvCxnSpPr>
          <p:spPr bwMode="auto">
            <a:xfrm flipV="1">
              <a:off x="4921" y="1472"/>
              <a:ext cx="371" cy="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5" name="AutoShape 18"/>
            <p:cNvCxnSpPr>
              <a:cxnSpLocks noChangeShapeType="1"/>
              <a:stCxn id="67619" idx="4"/>
              <a:endCxn id="67616" idx="0"/>
            </p:cNvCxnSpPr>
            <p:nvPr/>
          </p:nvCxnSpPr>
          <p:spPr bwMode="auto">
            <a:xfrm>
              <a:off x="5406" y="1579"/>
              <a:ext cx="17" cy="56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6" name="AutoShape 19"/>
            <p:cNvCxnSpPr>
              <a:cxnSpLocks noChangeShapeType="1"/>
              <a:stCxn id="67614" idx="6"/>
              <a:endCxn id="67617" idx="2"/>
            </p:cNvCxnSpPr>
            <p:nvPr/>
          </p:nvCxnSpPr>
          <p:spPr bwMode="auto">
            <a:xfrm>
              <a:off x="4603" y="1888"/>
              <a:ext cx="28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7" name="AutoShape 20"/>
            <p:cNvCxnSpPr>
              <a:cxnSpLocks noChangeShapeType="1"/>
              <a:stCxn id="67617" idx="5"/>
              <a:endCxn id="67616" idx="1"/>
            </p:cNvCxnSpPr>
            <p:nvPr/>
          </p:nvCxnSpPr>
          <p:spPr bwMode="auto">
            <a:xfrm>
              <a:off x="5078" y="2094"/>
              <a:ext cx="273" cy="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8" name="AutoShape 21"/>
            <p:cNvCxnSpPr>
              <a:cxnSpLocks noChangeShapeType="1"/>
              <a:stCxn id="67618" idx="7"/>
              <a:endCxn id="67614" idx="3"/>
            </p:cNvCxnSpPr>
            <p:nvPr/>
          </p:nvCxnSpPr>
          <p:spPr bwMode="auto">
            <a:xfrm flipV="1">
              <a:off x="4049" y="1967"/>
              <a:ext cx="368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9" name="AutoShape 22"/>
            <p:cNvCxnSpPr>
              <a:cxnSpLocks noChangeShapeType="1"/>
            </p:cNvCxnSpPr>
            <p:nvPr/>
          </p:nvCxnSpPr>
          <p:spPr bwMode="auto">
            <a:xfrm flipV="1">
              <a:off x="4090" y="2059"/>
              <a:ext cx="843" cy="21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30" name="AutoShape 23"/>
            <p:cNvCxnSpPr>
              <a:cxnSpLocks noChangeShapeType="1"/>
              <a:stCxn id="67616" idx="2"/>
              <a:endCxn id="67618" idx="5"/>
            </p:cNvCxnSpPr>
            <p:nvPr/>
          </p:nvCxnSpPr>
          <p:spPr bwMode="auto">
            <a:xfrm flipH="1">
              <a:off x="4049" y="2250"/>
              <a:ext cx="1260" cy="13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31" name="AutoShape 24"/>
            <p:cNvCxnSpPr>
              <a:cxnSpLocks noChangeShapeType="1"/>
              <a:stCxn id="67614" idx="7"/>
              <a:endCxn id="67619" idx="3"/>
            </p:cNvCxnSpPr>
            <p:nvPr/>
          </p:nvCxnSpPr>
          <p:spPr bwMode="auto">
            <a:xfrm flipV="1">
              <a:off x="4561" y="1551"/>
              <a:ext cx="773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7590" name="Group 25"/>
          <p:cNvGrpSpPr>
            <a:grpSpLocks/>
          </p:cNvGrpSpPr>
          <p:nvPr/>
        </p:nvGrpSpPr>
        <p:grpSpPr bwMode="auto">
          <a:xfrm>
            <a:off x="7104064" y="4259264"/>
            <a:ext cx="3179763" cy="1836737"/>
            <a:chOff x="3515" y="2683"/>
            <a:chExt cx="2003" cy="1157"/>
          </a:xfrm>
        </p:grpSpPr>
        <p:sp>
          <p:nvSpPr>
            <p:cNvPr id="67592" name="Text Box 26"/>
            <p:cNvSpPr txBox="1">
              <a:spLocks noChangeArrowheads="1"/>
            </p:cNvSpPr>
            <p:nvPr/>
          </p:nvSpPr>
          <p:spPr bwMode="auto">
            <a:xfrm>
              <a:off x="3515" y="2842"/>
              <a:ext cx="35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G’:</a:t>
              </a:r>
            </a:p>
          </p:txBody>
        </p:sp>
        <p:sp>
          <p:nvSpPr>
            <p:cNvPr id="67593" name="Oval 27"/>
            <p:cNvSpPr>
              <a:spLocks noChangeArrowheads="1"/>
            </p:cNvSpPr>
            <p:nvPr/>
          </p:nvSpPr>
          <p:spPr bwMode="auto">
            <a:xfrm>
              <a:off x="3919" y="2683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a</a:t>
              </a:r>
            </a:p>
          </p:txBody>
        </p:sp>
        <p:sp>
          <p:nvSpPr>
            <p:cNvPr id="67594" name="Oval 28"/>
            <p:cNvSpPr>
              <a:spLocks noChangeArrowheads="1"/>
            </p:cNvSpPr>
            <p:nvPr/>
          </p:nvSpPr>
          <p:spPr bwMode="auto">
            <a:xfrm>
              <a:off x="4380" y="3232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d</a:t>
              </a:r>
            </a:p>
          </p:txBody>
        </p:sp>
        <p:sp>
          <p:nvSpPr>
            <p:cNvPr id="67595" name="Oval 29"/>
            <p:cNvSpPr>
              <a:spLocks noChangeArrowheads="1"/>
            </p:cNvSpPr>
            <p:nvPr/>
          </p:nvSpPr>
          <p:spPr bwMode="auto">
            <a:xfrm>
              <a:off x="4698" y="288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c</a:t>
              </a:r>
            </a:p>
          </p:txBody>
        </p:sp>
        <p:sp>
          <p:nvSpPr>
            <p:cNvPr id="67596" name="Oval 30"/>
            <p:cNvSpPr>
              <a:spLocks noChangeArrowheads="1"/>
            </p:cNvSpPr>
            <p:nvPr/>
          </p:nvSpPr>
          <p:spPr bwMode="auto">
            <a:xfrm>
              <a:off x="5314" y="3594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b</a:t>
              </a:r>
            </a:p>
          </p:txBody>
        </p:sp>
        <p:sp>
          <p:nvSpPr>
            <p:cNvPr id="67597" name="Oval 31"/>
            <p:cNvSpPr>
              <a:spLocks noChangeArrowheads="1"/>
            </p:cNvSpPr>
            <p:nvPr/>
          </p:nvSpPr>
          <p:spPr bwMode="auto">
            <a:xfrm>
              <a:off x="4897" y="335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e</a:t>
              </a:r>
            </a:p>
          </p:txBody>
        </p:sp>
        <p:sp>
          <p:nvSpPr>
            <p:cNvPr id="67598" name="Oval 32"/>
            <p:cNvSpPr>
              <a:spLocks noChangeArrowheads="1"/>
            </p:cNvSpPr>
            <p:nvPr/>
          </p:nvSpPr>
          <p:spPr bwMode="auto">
            <a:xfrm>
              <a:off x="3868" y="364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f</a:t>
              </a:r>
            </a:p>
          </p:txBody>
        </p:sp>
        <p:sp>
          <p:nvSpPr>
            <p:cNvPr id="67599" name="Oval 33"/>
            <p:cNvSpPr>
              <a:spLocks noChangeArrowheads="1"/>
            </p:cNvSpPr>
            <p:nvPr/>
          </p:nvSpPr>
          <p:spPr bwMode="auto">
            <a:xfrm>
              <a:off x="5297" y="2816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7600" name="AutoShape 34"/>
            <p:cNvCxnSpPr>
              <a:cxnSpLocks noChangeShapeType="1"/>
              <a:stCxn id="67593" idx="4"/>
              <a:endCxn id="67598" idx="0"/>
            </p:cNvCxnSpPr>
            <p:nvPr/>
          </p:nvCxnSpPr>
          <p:spPr bwMode="auto">
            <a:xfrm flipH="1">
              <a:off x="3970" y="2886"/>
              <a:ext cx="51" cy="7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1" name="AutoShape 35"/>
            <p:cNvCxnSpPr>
              <a:cxnSpLocks noChangeShapeType="1"/>
              <a:stCxn id="67593" idx="5"/>
              <a:endCxn id="67594" idx="1"/>
            </p:cNvCxnSpPr>
            <p:nvPr/>
          </p:nvCxnSpPr>
          <p:spPr bwMode="auto">
            <a:xfrm>
              <a:off x="4093" y="2858"/>
              <a:ext cx="317" cy="3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2" name="AutoShape 36"/>
            <p:cNvCxnSpPr>
              <a:cxnSpLocks noChangeShapeType="1"/>
              <a:stCxn id="67593" idx="6"/>
              <a:endCxn id="67595" idx="2"/>
            </p:cNvCxnSpPr>
            <p:nvPr/>
          </p:nvCxnSpPr>
          <p:spPr bwMode="auto">
            <a:xfrm>
              <a:off x="4135" y="2779"/>
              <a:ext cx="551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3" name="AutoShape 37"/>
            <p:cNvCxnSpPr>
              <a:cxnSpLocks noChangeShapeType="1"/>
              <a:stCxn id="67599" idx="1"/>
              <a:endCxn id="67593" idx="7"/>
            </p:cNvCxnSpPr>
            <p:nvPr/>
          </p:nvCxnSpPr>
          <p:spPr bwMode="auto">
            <a:xfrm flipH="1" flipV="1">
              <a:off x="4093" y="2699"/>
              <a:ext cx="1234" cy="13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4" name="AutoShape 38"/>
            <p:cNvCxnSpPr>
              <a:cxnSpLocks noChangeShapeType="1"/>
              <a:stCxn id="67595" idx="6"/>
              <a:endCxn id="67599" idx="2"/>
            </p:cNvCxnSpPr>
            <p:nvPr/>
          </p:nvCxnSpPr>
          <p:spPr bwMode="auto">
            <a:xfrm flipV="1">
              <a:off x="4914" y="2912"/>
              <a:ext cx="371" cy="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5" name="AutoShape 39"/>
            <p:cNvCxnSpPr>
              <a:cxnSpLocks noChangeShapeType="1"/>
              <a:stCxn id="67599" idx="4"/>
              <a:endCxn id="67596" idx="0"/>
            </p:cNvCxnSpPr>
            <p:nvPr/>
          </p:nvCxnSpPr>
          <p:spPr bwMode="auto">
            <a:xfrm>
              <a:off x="5399" y="3019"/>
              <a:ext cx="17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6" name="AutoShape 40"/>
            <p:cNvCxnSpPr>
              <a:cxnSpLocks noChangeShapeType="1"/>
              <a:stCxn id="67594" idx="6"/>
              <a:endCxn id="67597" idx="2"/>
            </p:cNvCxnSpPr>
            <p:nvPr/>
          </p:nvCxnSpPr>
          <p:spPr bwMode="auto">
            <a:xfrm>
              <a:off x="4596" y="3328"/>
              <a:ext cx="28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7" name="AutoShape 41"/>
            <p:cNvCxnSpPr>
              <a:cxnSpLocks noChangeShapeType="1"/>
              <a:stCxn id="67597" idx="5"/>
              <a:endCxn id="67596" idx="1"/>
            </p:cNvCxnSpPr>
            <p:nvPr/>
          </p:nvCxnSpPr>
          <p:spPr bwMode="auto">
            <a:xfrm>
              <a:off x="5071" y="3534"/>
              <a:ext cx="273" cy="7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8" name="AutoShape 42"/>
            <p:cNvCxnSpPr>
              <a:cxnSpLocks noChangeShapeType="1"/>
              <a:stCxn id="67598" idx="7"/>
              <a:endCxn id="67594" idx="3"/>
            </p:cNvCxnSpPr>
            <p:nvPr/>
          </p:nvCxnSpPr>
          <p:spPr bwMode="auto">
            <a:xfrm flipV="1">
              <a:off x="4042" y="3407"/>
              <a:ext cx="368" cy="25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9" name="AutoShape 43"/>
            <p:cNvCxnSpPr>
              <a:cxnSpLocks noChangeShapeType="1"/>
              <a:stCxn id="67598" idx="6"/>
              <a:endCxn id="67597" idx="3"/>
            </p:cNvCxnSpPr>
            <p:nvPr/>
          </p:nvCxnSpPr>
          <p:spPr bwMode="auto">
            <a:xfrm flipV="1">
              <a:off x="4084" y="3534"/>
              <a:ext cx="843" cy="2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10" name="AutoShape 44"/>
            <p:cNvCxnSpPr>
              <a:cxnSpLocks noChangeShapeType="1"/>
              <a:stCxn id="67596" idx="2"/>
              <a:endCxn id="67598" idx="5"/>
            </p:cNvCxnSpPr>
            <p:nvPr/>
          </p:nvCxnSpPr>
          <p:spPr bwMode="auto">
            <a:xfrm flipH="1">
              <a:off x="4042" y="3690"/>
              <a:ext cx="1260" cy="13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11" name="AutoShape 45"/>
            <p:cNvCxnSpPr>
              <a:cxnSpLocks noChangeShapeType="1"/>
              <a:stCxn id="67599" idx="3"/>
              <a:endCxn id="67594" idx="7"/>
            </p:cNvCxnSpPr>
            <p:nvPr/>
          </p:nvCxnSpPr>
          <p:spPr bwMode="auto">
            <a:xfrm flipH="1">
              <a:off x="4554" y="2991"/>
              <a:ext cx="773" cy="25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49" name="AutoShape 19"/>
          <p:cNvCxnSpPr>
            <a:cxnSpLocks noChangeShapeType="1"/>
            <a:stCxn id="67613" idx="5"/>
            <a:endCxn id="67614" idx="1"/>
          </p:cNvCxnSpPr>
          <p:nvPr/>
        </p:nvCxnSpPr>
        <p:spPr bwMode="auto">
          <a:xfrm>
            <a:off x="8032950" y="2232072"/>
            <a:ext cx="502841" cy="6571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98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Transitive Closure</a:t>
            </a:r>
          </a:p>
        </p:txBody>
      </p:sp>
      <p:sp>
        <p:nvSpPr>
          <p:cNvPr id="69637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Given a digraph </a:t>
            </a:r>
            <a:r>
              <a:rPr lang="en-US" altLang="zh-TW" sz="2400" b="1" i="1" dirty="0">
                <a:ea typeface="新細明體" pitchFamily="18" charset="-120"/>
              </a:rPr>
              <a:t>G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solidFill>
                  <a:srgbClr val="FF0000"/>
                </a:solidFill>
                <a:ea typeface="新細明體" pitchFamily="18" charset="-120"/>
              </a:rPr>
              <a:t>the transitive closure</a:t>
            </a:r>
            <a:r>
              <a:rPr lang="en-US" altLang="zh-TW" sz="2400" dirty="0">
                <a:ea typeface="新細明體" pitchFamily="18" charset="-120"/>
              </a:rPr>
              <a:t> of </a:t>
            </a:r>
            <a:r>
              <a:rPr lang="en-US" altLang="zh-TW" sz="2400" b="1" i="1" dirty="0">
                <a:ea typeface="新細明體" pitchFamily="18" charset="-120"/>
              </a:rPr>
              <a:t>G</a:t>
            </a:r>
            <a:r>
              <a:rPr lang="en-US" altLang="zh-TW" sz="2400" dirty="0">
                <a:ea typeface="新細明體" pitchFamily="18" charset="-120"/>
              </a:rPr>
              <a:t> is the digraph </a:t>
            </a:r>
            <a:r>
              <a:rPr lang="en-US" altLang="zh-TW" sz="2400" b="1" i="1" dirty="0">
                <a:ea typeface="新細明體" pitchFamily="18" charset="-120"/>
              </a:rPr>
              <a:t>G*</a:t>
            </a:r>
            <a:r>
              <a:rPr lang="en-US" altLang="zh-TW" sz="2400" dirty="0">
                <a:ea typeface="新細明體" pitchFamily="18" charset="-120"/>
              </a:rPr>
              <a:t> such that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G*</a:t>
            </a:r>
            <a:r>
              <a:rPr lang="en-US" altLang="zh-TW" dirty="0">
                <a:ea typeface="新細明體" pitchFamily="18" charset="-120"/>
              </a:rPr>
              <a:t> has the same vertices as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has a directed path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u 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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), </a:t>
            </a:r>
            <a:r>
              <a:rPr lang="en-US" altLang="zh-TW" b="1" i="1" dirty="0">
                <a:ea typeface="新細明體" pitchFamily="18" charset="-120"/>
              </a:rPr>
              <a:t>G*</a:t>
            </a:r>
            <a:r>
              <a:rPr lang="en-US" altLang="zh-TW" dirty="0">
                <a:ea typeface="新細明體" pitchFamily="18" charset="-120"/>
              </a:rPr>
              <a:t> has a directed edge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transitive closure provides reachability information about a digraph</a:t>
            </a:r>
          </a:p>
        </p:txBody>
      </p:sp>
      <p:sp>
        <p:nvSpPr>
          <p:cNvPr id="696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194D8-A8BD-4003-8B7D-0543D10AD26E}" type="slidenum">
              <a:rPr lang="en-US" altLang="zh-TW" smtClean="0">
                <a:latin typeface="Arial" charset="0"/>
              </a:rPr>
              <a:pPr/>
              <a:t>107</a:t>
            </a:fld>
            <a:endParaRPr lang="en-US" altLang="zh-TW">
              <a:latin typeface="Arial" charset="0"/>
            </a:endParaRPr>
          </a:p>
        </p:txBody>
      </p:sp>
      <p:sp>
        <p:nvSpPr>
          <p:cNvPr id="69635" name="Freeform 2"/>
          <p:cNvSpPr>
            <a:spLocks/>
          </p:cNvSpPr>
          <p:nvPr/>
        </p:nvSpPr>
        <p:spPr bwMode="auto">
          <a:xfrm>
            <a:off x="7315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5"/>
          <p:cNvSpPr>
            <a:spLocks noChangeArrowheads="1"/>
          </p:cNvSpPr>
          <p:nvPr/>
        </p:nvSpPr>
        <p:spPr bwMode="auto">
          <a:xfrm>
            <a:off x="6943725" y="25630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6943725" y="35536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9640" name="Oval 7"/>
          <p:cNvSpPr>
            <a:spLocks noChangeArrowheads="1"/>
          </p:cNvSpPr>
          <p:nvPr/>
        </p:nvSpPr>
        <p:spPr bwMode="auto">
          <a:xfrm>
            <a:off x="8239125" y="1953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sp>
        <p:nvSpPr>
          <p:cNvPr id="69641" name="Oval 8"/>
          <p:cNvSpPr>
            <a:spLocks noChangeArrowheads="1"/>
          </p:cNvSpPr>
          <p:nvPr/>
        </p:nvSpPr>
        <p:spPr bwMode="auto">
          <a:xfrm>
            <a:off x="8239125" y="3096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9642" name="Oval 9"/>
          <p:cNvSpPr>
            <a:spLocks noChangeArrowheads="1"/>
          </p:cNvSpPr>
          <p:nvPr/>
        </p:nvSpPr>
        <p:spPr bwMode="auto">
          <a:xfrm>
            <a:off x="9525000" y="1953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69643" name="AutoShape 10"/>
          <p:cNvCxnSpPr>
            <a:cxnSpLocks noChangeShapeType="1"/>
            <a:stCxn id="69638" idx="7"/>
            <a:endCxn id="69640" idx="2"/>
          </p:cNvCxnSpPr>
          <p:nvPr/>
        </p:nvCxnSpPr>
        <p:spPr bwMode="auto">
          <a:xfrm flipV="1">
            <a:off x="7334250" y="218201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4" name="AutoShape 11"/>
          <p:cNvCxnSpPr>
            <a:cxnSpLocks noChangeShapeType="1"/>
            <a:stCxn id="69638" idx="5"/>
            <a:endCxn id="69641" idx="2"/>
          </p:cNvCxnSpPr>
          <p:nvPr/>
        </p:nvCxnSpPr>
        <p:spPr bwMode="auto">
          <a:xfrm>
            <a:off x="7334250" y="296306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5" name="AutoShape 12"/>
          <p:cNvCxnSpPr>
            <a:cxnSpLocks noChangeShapeType="1"/>
            <a:stCxn id="69640" idx="6"/>
            <a:endCxn id="69642" idx="2"/>
          </p:cNvCxnSpPr>
          <p:nvPr/>
        </p:nvCxnSpPr>
        <p:spPr bwMode="auto">
          <a:xfrm>
            <a:off x="8705851" y="218201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6" name="AutoShape 13"/>
          <p:cNvCxnSpPr>
            <a:cxnSpLocks noChangeShapeType="1"/>
            <a:stCxn id="69641" idx="0"/>
            <a:endCxn id="69640" idx="4"/>
          </p:cNvCxnSpPr>
          <p:nvPr/>
        </p:nvCxnSpPr>
        <p:spPr bwMode="auto">
          <a:xfrm flipV="1">
            <a:off x="8467725" y="242014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7" name="AutoShape 14"/>
          <p:cNvCxnSpPr>
            <a:cxnSpLocks noChangeShapeType="1"/>
            <a:stCxn id="69639" idx="6"/>
            <a:endCxn id="69641" idx="3"/>
          </p:cNvCxnSpPr>
          <p:nvPr/>
        </p:nvCxnSpPr>
        <p:spPr bwMode="auto">
          <a:xfrm flipV="1">
            <a:off x="7410450" y="349646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648" name="Oval 15"/>
          <p:cNvSpPr>
            <a:spLocks noChangeArrowheads="1"/>
          </p:cNvSpPr>
          <p:nvPr/>
        </p:nvSpPr>
        <p:spPr bwMode="auto">
          <a:xfrm>
            <a:off x="6934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9649" name="Oval 16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9650" name="Oval 17"/>
          <p:cNvSpPr>
            <a:spLocks noChangeArrowheads="1"/>
          </p:cNvSpPr>
          <p:nvPr/>
        </p:nvSpPr>
        <p:spPr bwMode="auto">
          <a:xfrm>
            <a:off x="8229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sp>
        <p:nvSpPr>
          <p:cNvPr id="69651" name="Oval 18"/>
          <p:cNvSpPr>
            <a:spLocks noChangeArrowheads="1"/>
          </p:cNvSpPr>
          <p:nvPr/>
        </p:nvSpPr>
        <p:spPr bwMode="auto">
          <a:xfrm>
            <a:off x="8229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9652" name="Oval 19"/>
          <p:cNvSpPr>
            <a:spLocks noChangeArrowheads="1"/>
          </p:cNvSpPr>
          <p:nvPr/>
        </p:nvSpPr>
        <p:spPr bwMode="auto">
          <a:xfrm>
            <a:off x="9515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69653" name="AutoShape 20"/>
          <p:cNvCxnSpPr>
            <a:cxnSpLocks noChangeShapeType="1"/>
            <a:stCxn id="69648" idx="7"/>
            <a:endCxn id="69650" idx="2"/>
          </p:cNvCxnSpPr>
          <p:nvPr/>
        </p:nvCxnSpPr>
        <p:spPr bwMode="auto">
          <a:xfrm flipV="1">
            <a:off x="7324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4" name="AutoShape 21"/>
          <p:cNvCxnSpPr>
            <a:cxnSpLocks noChangeShapeType="1"/>
            <a:stCxn id="69648" idx="5"/>
            <a:endCxn id="69651" idx="2"/>
          </p:cNvCxnSpPr>
          <p:nvPr/>
        </p:nvCxnSpPr>
        <p:spPr bwMode="auto">
          <a:xfrm>
            <a:off x="7324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5" name="AutoShape 22"/>
          <p:cNvCxnSpPr>
            <a:cxnSpLocks noChangeShapeType="1"/>
            <a:stCxn id="69650" idx="6"/>
            <a:endCxn id="69652" idx="2"/>
          </p:cNvCxnSpPr>
          <p:nvPr/>
        </p:nvCxnSpPr>
        <p:spPr bwMode="auto">
          <a:xfrm>
            <a:off x="8696326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6" name="AutoShape 23"/>
          <p:cNvCxnSpPr>
            <a:cxnSpLocks noChangeShapeType="1"/>
            <a:stCxn id="69651" idx="0"/>
            <a:endCxn id="69650" idx="4"/>
          </p:cNvCxnSpPr>
          <p:nvPr/>
        </p:nvCxnSpPr>
        <p:spPr bwMode="auto">
          <a:xfrm flipV="1">
            <a:off x="8458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7" name="AutoShape 24"/>
          <p:cNvCxnSpPr>
            <a:cxnSpLocks noChangeShapeType="1"/>
            <a:stCxn id="69649" idx="6"/>
            <a:endCxn id="69651" idx="3"/>
          </p:cNvCxnSpPr>
          <p:nvPr/>
        </p:nvCxnSpPr>
        <p:spPr bwMode="auto">
          <a:xfrm flipV="1">
            <a:off x="7400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8" name="AutoShape 25"/>
          <p:cNvCxnSpPr>
            <a:cxnSpLocks noChangeShapeType="1"/>
            <a:stCxn id="69648" idx="0"/>
            <a:endCxn id="69652" idx="1"/>
          </p:cNvCxnSpPr>
          <p:nvPr/>
        </p:nvCxnSpPr>
        <p:spPr bwMode="auto">
          <a:xfrm rot="-5400000">
            <a:off x="8101013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9659" name="AutoShape 26"/>
          <p:cNvCxnSpPr>
            <a:cxnSpLocks noChangeShapeType="1"/>
            <a:stCxn id="69649" idx="5"/>
            <a:endCxn id="69652" idx="4"/>
          </p:cNvCxnSpPr>
          <p:nvPr/>
        </p:nvCxnSpPr>
        <p:spPr bwMode="auto">
          <a:xfrm rot="5400000" flipH="1" flipV="1">
            <a:off x="7767638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9660" name="AutoShape 27"/>
          <p:cNvCxnSpPr>
            <a:cxnSpLocks noChangeShapeType="1"/>
            <a:stCxn id="69651" idx="7"/>
            <a:endCxn id="69652" idx="3"/>
          </p:cNvCxnSpPr>
          <p:nvPr/>
        </p:nvCxnSpPr>
        <p:spPr bwMode="auto">
          <a:xfrm flipV="1">
            <a:off x="8620126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69661" name="Text Box 28"/>
          <p:cNvSpPr txBox="1">
            <a:spLocks noChangeArrowheads="1"/>
          </p:cNvSpPr>
          <p:nvPr/>
        </p:nvSpPr>
        <p:spPr bwMode="auto">
          <a:xfrm>
            <a:off x="9409113" y="2909094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G</a:t>
            </a:r>
          </a:p>
        </p:txBody>
      </p:sp>
      <p:sp>
        <p:nvSpPr>
          <p:cNvPr id="69662" name="Text Box 29"/>
          <p:cNvSpPr txBox="1">
            <a:spLocks noChangeArrowheads="1"/>
          </p:cNvSpPr>
          <p:nvPr/>
        </p:nvSpPr>
        <p:spPr bwMode="auto">
          <a:xfrm>
            <a:off x="9424988" y="586740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6320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11CA3-5C09-47E0-A760-70D99B77A178}" type="slidenum">
              <a:rPr lang="en-US" altLang="zh-TW" smtClean="0">
                <a:latin typeface="Arial" charset="0"/>
              </a:rPr>
              <a:pPr/>
              <a:t>108</a:t>
            </a:fld>
            <a:endParaRPr lang="en-US" altLang="zh-TW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/>
          <a:lstStyle/>
          <a:p>
            <a:r>
              <a:rPr lang="en-US" altLang="en-US"/>
              <a:t>Computing the Transitive Closure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perform DFS starting at each vertex</a:t>
            </a:r>
          </a:p>
          <a:p>
            <a:pPr lvl="1"/>
            <a:r>
              <a:rPr lang="en-US" altLang="en-US"/>
              <a:t>O(</a:t>
            </a:r>
            <a:r>
              <a:rPr lang="en-US" altLang="en-US" b="1" i="1"/>
              <a:t>n</a:t>
            </a:r>
            <a:r>
              <a:rPr lang="en-US" altLang="en-US"/>
              <a:t>(</a:t>
            </a:r>
            <a:r>
              <a:rPr lang="en-US" altLang="en-US" b="1" i="1"/>
              <a:t>n</a:t>
            </a:r>
            <a:r>
              <a:rPr lang="en-US" altLang="en-US"/>
              <a:t>+</a:t>
            </a:r>
            <a:r>
              <a:rPr lang="en-US" altLang="en-US" b="1" i="1"/>
              <a:t>m</a:t>
            </a:r>
            <a:r>
              <a:rPr lang="en-US" altLang="en-US"/>
              <a:t>))</a:t>
            </a:r>
          </a:p>
        </p:txBody>
      </p:sp>
      <p:pic>
        <p:nvPicPr>
          <p:cNvPr id="70661" name="Picture 4" descr="j0210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4267200"/>
            <a:ext cx="1247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662" name="Group 5"/>
          <p:cNvGrpSpPr>
            <a:grpSpLocks/>
          </p:cNvGrpSpPr>
          <p:nvPr/>
        </p:nvGrpSpPr>
        <p:grpSpPr bwMode="auto">
          <a:xfrm>
            <a:off x="3581400" y="2590800"/>
            <a:ext cx="4343400" cy="2133600"/>
            <a:chOff x="2400" y="1872"/>
            <a:chExt cx="2736" cy="1344"/>
          </a:xfrm>
        </p:grpSpPr>
        <p:sp>
          <p:nvSpPr>
            <p:cNvPr id="7066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FF0000"/>
                  </a:solidFill>
                </a:rPr>
                <a:t> If there's a way to get  from A to B and from B to C, then there's a way to get from A to C.</a:t>
              </a:r>
              <a:endParaRPr lang="en-US" altLang="en-US" sz="2400" dirty="0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70666" name="AutoShape 7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TW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4953000" y="4724401"/>
            <a:ext cx="5105400" cy="17383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800" dirty="0">
                <a:latin typeface="Tahoma" pitchFamily="34" charset="0"/>
              </a:rPr>
              <a:t>Alternatively ... Use dynamic programming: The Floyd-</a:t>
            </a:r>
            <a:r>
              <a:rPr lang="en-US" altLang="en-US" sz="2800" dirty="0" err="1">
                <a:latin typeface="Tahoma" pitchFamily="34" charset="0"/>
              </a:rPr>
              <a:t>Warshall</a:t>
            </a:r>
            <a:r>
              <a:rPr lang="en-US" altLang="en-US" sz="2800" dirty="0">
                <a:latin typeface="Tahoma" pitchFamily="34" charset="0"/>
              </a:rPr>
              <a:t> Algorithm</a:t>
            </a:r>
            <a:r>
              <a:rPr lang="en-US" altLang="zh-TW" sz="2800" dirty="0">
                <a:latin typeface="Tahoma" pitchFamily="34" charset="0"/>
              </a:rPr>
              <a:t> (</a:t>
            </a:r>
            <a:r>
              <a:rPr lang="en-US" altLang="zh-TW" sz="2800" dirty="0">
                <a:solidFill>
                  <a:srgbClr val="FF0000"/>
                </a:solidFill>
                <a:latin typeface="Tahoma" pitchFamily="34" charset="0"/>
              </a:rPr>
              <a:t>Skip</a:t>
            </a:r>
            <a:r>
              <a:rPr lang="en-US" altLang="zh-TW" sz="2800" dirty="0">
                <a:latin typeface="Tahoma" pitchFamily="34" charset="0"/>
              </a:rPr>
              <a:t>)</a:t>
            </a:r>
            <a:endParaRPr lang="en-US" altLang="en-US" sz="2800" dirty="0">
              <a:latin typeface="Tahoma" pitchFamily="34" charset="0"/>
            </a:endParaRPr>
          </a:p>
          <a:p>
            <a:pPr eaLnBrk="1" hangingPunct="1"/>
            <a:endParaRPr lang="en-US" altLang="zh-TW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109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24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Terminology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b="1" i="1" dirty="0"/>
              <a:t>G</a:t>
            </a:r>
            <a:r>
              <a:rPr lang="en-US" altLang="zh-TW" i="1" dirty="0"/>
              <a:t>=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i="1" dirty="0"/>
              <a:t>, </a:t>
            </a:r>
            <a:r>
              <a:rPr lang="en-US" altLang="zh-TW" b="1" i="1" dirty="0"/>
              <a:t>E</a:t>
            </a:r>
            <a:r>
              <a:rPr lang="en-US" altLang="zh-TW" dirty="0"/>
              <a:t>) be a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an edge</a:t>
            </a:r>
          </a:p>
          <a:p>
            <a:pPr lvl="1"/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are</a:t>
            </a:r>
            <a:r>
              <a:rPr lang="en-US" altLang="zh-TW" i="1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adjacent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vertices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r>
              <a:rPr lang="en-US" altLang="zh-TW" dirty="0"/>
              <a:t>If </a:t>
            </a:r>
            <a:r>
              <a:rPr lang="en-US" altLang="zh-TW" b="1" i="1" dirty="0"/>
              <a:t>G</a:t>
            </a:r>
            <a:r>
              <a:rPr lang="en-US" altLang="zh-TW" dirty="0"/>
              <a:t> is a directed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be an edge</a:t>
            </a:r>
          </a:p>
          <a:p>
            <a:pPr lvl="1"/>
            <a:r>
              <a:rPr lang="en-US" altLang="zh-TW" dirty="0"/>
              <a:t>vertex </a:t>
            </a:r>
            <a:r>
              <a:rPr lang="en-US" altLang="zh-TW" b="1" i="1" dirty="0"/>
              <a:t>u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to</a:t>
            </a:r>
            <a:r>
              <a:rPr lang="en-US" altLang="zh-TW" dirty="0"/>
              <a:t> </a:t>
            </a:r>
            <a:r>
              <a:rPr lang="en-US" altLang="zh-TW" b="1" i="1" dirty="0"/>
              <a:t>v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from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to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outgoing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incoming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v</a:t>
            </a:r>
          </a:p>
        </p:txBody>
      </p:sp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7BE5D-DA5D-43C3-9659-DA3CE409B123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1651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Weighted Graphs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In a weighted graph, each edge has an associated numerical value, called the weight of the edge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Edge weights may represent, distances, costs, etc.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In a  flight route graph, the weight of an edge represents the distance in miles between the endpoint airports</a:t>
            </a:r>
          </a:p>
        </p:txBody>
      </p:sp>
      <p:sp>
        <p:nvSpPr>
          <p:cNvPr id="788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63E9F-A88B-4275-8827-D108C2158781}" type="slidenum">
              <a:rPr lang="en-US" altLang="zh-TW" smtClean="0">
                <a:latin typeface="Arial" charset="0"/>
              </a:rPr>
              <a:pPr/>
              <a:t>110</a:t>
            </a:fld>
            <a:endParaRPr lang="en-US" altLang="zh-TW">
              <a:latin typeface="Arial" charset="0"/>
            </a:endParaRP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6324601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8839201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8588376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6035676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4114801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4267201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LAX</a:t>
            </a: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7902576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78860" name="Oval 11"/>
          <p:cNvSpPr>
            <a:spLocks noChangeArrowheads="1"/>
          </p:cNvSpPr>
          <p:nvPr/>
        </p:nvSpPr>
        <p:spPr bwMode="auto">
          <a:xfrm>
            <a:off x="2286001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78861" name="AutoShape 12"/>
          <p:cNvCxnSpPr>
            <a:cxnSpLocks noChangeShapeType="1"/>
            <a:stCxn id="78857" idx="6"/>
            <a:endCxn id="78853" idx="2"/>
          </p:cNvCxnSpPr>
          <p:nvPr/>
        </p:nvCxnSpPr>
        <p:spPr bwMode="auto">
          <a:xfrm flipV="1">
            <a:off x="5060951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2" name="AutoShape 13"/>
          <p:cNvCxnSpPr>
            <a:cxnSpLocks noChangeShapeType="1"/>
            <a:stCxn id="78856" idx="0"/>
            <a:endCxn id="78853" idx="4"/>
          </p:cNvCxnSpPr>
          <p:nvPr/>
        </p:nvCxnSpPr>
        <p:spPr bwMode="auto">
          <a:xfrm flipV="1">
            <a:off x="6503989" y="4451351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3" name="AutoShape 14"/>
          <p:cNvCxnSpPr>
            <a:cxnSpLocks noChangeShapeType="1"/>
            <a:stCxn id="78856" idx="7"/>
            <a:endCxn id="78859" idx="3"/>
          </p:cNvCxnSpPr>
          <p:nvPr/>
        </p:nvCxnSpPr>
        <p:spPr bwMode="auto">
          <a:xfrm flipV="1">
            <a:off x="6835776" y="49942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4" name="AutoShape 15"/>
          <p:cNvCxnSpPr>
            <a:cxnSpLocks noChangeShapeType="1"/>
            <a:stCxn id="78859" idx="0"/>
            <a:endCxn id="78854" idx="3"/>
          </p:cNvCxnSpPr>
          <p:nvPr/>
        </p:nvCxnSpPr>
        <p:spPr bwMode="auto">
          <a:xfrm flipV="1">
            <a:off x="8370889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5" name="AutoShape 16"/>
          <p:cNvCxnSpPr>
            <a:cxnSpLocks noChangeShapeType="1"/>
            <a:stCxn id="78853" idx="6"/>
            <a:endCxn id="78854" idx="2"/>
          </p:cNvCxnSpPr>
          <p:nvPr/>
        </p:nvCxnSpPr>
        <p:spPr bwMode="auto">
          <a:xfrm flipV="1">
            <a:off x="7270751" y="4057651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6" name="AutoShape 17"/>
          <p:cNvCxnSpPr>
            <a:cxnSpLocks noChangeShapeType="1"/>
            <a:stCxn id="78860" idx="6"/>
            <a:endCxn id="78858" idx="2"/>
          </p:cNvCxnSpPr>
          <p:nvPr/>
        </p:nvCxnSpPr>
        <p:spPr bwMode="auto">
          <a:xfrm>
            <a:off x="3232151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7" name="AutoShape 18"/>
          <p:cNvCxnSpPr>
            <a:cxnSpLocks noChangeShapeType="1"/>
            <a:stCxn id="78857" idx="4"/>
            <a:endCxn id="78858" idx="0"/>
          </p:cNvCxnSpPr>
          <p:nvPr/>
        </p:nvCxnSpPr>
        <p:spPr bwMode="auto">
          <a:xfrm>
            <a:off x="4583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8" name="AutoShape 19"/>
          <p:cNvCxnSpPr>
            <a:cxnSpLocks noChangeShapeType="1"/>
            <a:stCxn id="78859" idx="4"/>
            <a:endCxn id="78855" idx="0"/>
          </p:cNvCxnSpPr>
          <p:nvPr/>
        </p:nvCxnSpPr>
        <p:spPr bwMode="auto">
          <a:xfrm>
            <a:off x="8370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AutoShape 20"/>
          <p:cNvCxnSpPr>
            <a:cxnSpLocks noChangeShapeType="1"/>
            <a:endCxn id="78856" idx="6"/>
          </p:cNvCxnSpPr>
          <p:nvPr/>
        </p:nvCxnSpPr>
        <p:spPr bwMode="auto">
          <a:xfrm flipH="1" flipV="1">
            <a:off x="6981826" y="57277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0" name="AutoShape 21"/>
          <p:cNvCxnSpPr>
            <a:cxnSpLocks noChangeShapeType="1"/>
            <a:stCxn id="78858" idx="6"/>
            <a:endCxn id="78856" idx="2"/>
          </p:cNvCxnSpPr>
          <p:nvPr/>
        </p:nvCxnSpPr>
        <p:spPr bwMode="auto">
          <a:xfrm>
            <a:off x="5213350" y="5584826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1" name="AutoShape 22"/>
          <p:cNvCxnSpPr>
            <a:cxnSpLocks noChangeShapeType="1"/>
            <a:stCxn id="78858" idx="7"/>
            <a:endCxn id="78853" idx="3"/>
          </p:cNvCxnSpPr>
          <p:nvPr/>
        </p:nvCxnSpPr>
        <p:spPr bwMode="auto">
          <a:xfrm flipV="1">
            <a:off x="5067301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2" name="Text Box 23"/>
          <p:cNvSpPr txBox="1">
            <a:spLocks noChangeArrowheads="1"/>
          </p:cNvSpPr>
          <p:nvPr/>
        </p:nvSpPr>
        <p:spPr bwMode="auto">
          <a:xfrm rot="-347285">
            <a:off x="7605714" y="3810001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849</a:t>
            </a:r>
          </a:p>
        </p:txBody>
      </p:sp>
      <p:sp>
        <p:nvSpPr>
          <p:cNvPr id="78873" name="Text Box 24"/>
          <p:cNvSpPr txBox="1">
            <a:spLocks noChangeArrowheads="1"/>
          </p:cNvSpPr>
          <p:nvPr/>
        </p:nvSpPr>
        <p:spPr bwMode="auto">
          <a:xfrm rot="-4662247">
            <a:off x="6284119" y="4542632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 rot="-1544869">
            <a:off x="6959600" y="49593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1387</a:t>
            </a:r>
          </a:p>
        </p:txBody>
      </p:sp>
      <p:sp>
        <p:nvSpPr>
          <p:cNvPr id="78875" name="Text Box 26"/>
          <p:cNvSpPr txBox="1">
            <a:spLocks noChangeArrowheads="1"/>
          </p:cNvSpPr>
          <p:nvPr/>
        </p:nvSpPr>
        <p:spPr bwMode="auto">
          <a:xfrm rot="-2136302">
            <a:off x="5146675" y="47212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1743</a:t>
            </a:r>
          </a:p>
        </p:txBody>
      </p:sp>
      <p:sp>
        <p:nvSpPr>
          <p:cNvPr id="78876" name="Text Box 27"/>
          <p:cNvSpPr txBox="1">
            <a:spLocks noChangeArrowheads="1"/>
          </p:cNvSpPr>
          <p:nvPr/>
        </p:nvSpPr>
        <p:spPr bwMode="auto">
          <a:xfrm rot="-689345">
            <a:off x="5257800" y="39846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1843</a:t>
            </a:r>
          </a:p>
        </p:txBody>
      </p:sp>
      <p:sp>
        <p:nvSpPr>
          <p:cNvPr id="78877" name="Text Box 28"/>
          <p:cNvSpPr txBox="1">
            <a:spLocks noChangeArrowheads="1"/>
          </p:cNvSpPr>
          <p:nvPr/>
        </p:nvSpPr>
        <p:spPr bwMode="auto">
          <a:xfrm rot="2626382">
            <a:off x="8555038" y="51879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 rot="565849">
            <a:off x="7499350" y="54927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78879" name="Text Box 30"/>
          <p:cNvSpPr txBox="1">
            <a:spLocks noChangeArrowheads="1"/>
          </p:cNvSpPr>
          <p:nvPr/>
        </p:nvSpPr>
        <p:spPr bwMode="auto">
          <a:xfrm rot="695916">
            <a:off x="5299075" y="531177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78880" name="Text Box 31"/>
          <p:cNvSpPr txBox="1">
            <a:spLocks noChangeArrowheads="1"/>
          </p:cNvSpPr>
          <p:nvPr/>
        </p:nvSpPr>
        <p:spPr bwMode="auto">
          <a:xfrm rot="4665015">
            <a:off x="4518820" y="484902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78881" name="Text Box 32"/>
          <p:cNvSpPr txBox="1">
            <a:spLocks noChangeArrowheads="1"/>
          </p:cNvSpPr>
          <p:nvPr/>
        </p:nvSpPr>
        <p:spPr bwMode="auto">
          <a:xfrm rot="832501">
            <a:off x="3451225" y="51276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2555</a:t>
            </a:r>
          </a:p>
        </p:txBody>
      </p:sp>
      <p:sp>
        <p:nvSpPr>
          <p:cNvPr id="78882" name="Text Box 33"/>
          <p:cNvSpPr txBox="1">
            <a:spLocks noChangeArrowheads="1"/>
          </p:cNvSpPr>
          <p:nvPr/>
        </p:nvSpPr>
        <p:spPr bwMode="auto">
          <a:xfrm rot="-1891667">
            <a:off x="8307389" y="4111626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142</a:t>
            </a:r>
          </a:p>
        </p:txBody>
      </p:sp>
      <p:cxnSp>
        <p:nvCxnSpPr>
          <p:cNvPr id="78883" name="AutoShape 34"/>
          <p:cNvCxnSpPr>
            <a:cxnSpLocks noChangeShapeType="1"/>
            <a:stCxn id="78854" idx="4"/>
            <a:endCxn id="78855" idx="7"/>
          </p:cNvCxnSpPr>
          <p:nvPr/>
        </p:nvCxnSpPr>
        <p:spPr bwMode="auto">
          <a:xfrm>
            <a:off x="9307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84" name="Text Box 35"/>
          <p:cNvSpPr txBox="1">
            <a:spLocks noChangeArrowheads="1"/>
          </p:cNvSpPr>
          <p:nvPr/>
        </p:nvSpPr>
        <p:spPr bwMode="auto">
          <a:xfrm rot="5207815">
            <a:off x="9186863" y="46974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21720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111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Minimum </a:t>
            </a:r>
            <a:r>
              <a:rPr lang="en-US" altLang="zh-TW" b="1" i="1" dirty="0">
                <a:solidFill>
                  <a:srgbClr val="FF0000"/>
                </a:solidFill>
              </a:rPr>
              <a:t>Spanning </a:t>
            </a:r>
            <a:r>
              <a:rPr lang="en-US" altLang="zh-TW" b="1" i="1" dirty="0" smtClean="0">
                <a:solidFill>
                  <a:srgbClr val="FF0000"/>
                </a:solidFill>
              </a:rPr>
              <a:t>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E8994-1714-41AB-BB0D-461F4E1F541B}" type="slidenum">
              <a:rPr lang="en-US" altLang="zh-TW" smtClean="0">
                <a:latin typeface="Arial" charset="0"/>
              </a:rPr>
              <a:pPr/>
              <a:t>112</a:t>
            </a:fld>
            <a:endParaRPr lang="en-US" altLang="zh-TW">
              <a:latin typeface="Arial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Spanning Trees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/>
              <a:t>	Let </a:t>
            </a:r>
            <a:r>
              <a:rPr lang="en-US" altLang="zh-TW" b="1" i="1" dirty="0"/>
              <a:t>G</a:t>
            </a:r>
            <a:r>
              <a:rPr lang="en-US" altLang="zh-TW" dirty="0"/>
              <a:t>=(</a:t>
            </a:r>
            <a:r>
              <a:rPr lang="en-US" altLang="zh-TW" b="1" i="1" dirty="0"/>
              <a:t>V</a:t>
            </a:r>
            <a:r>
              <a:rPr lang="en-US" altLang="zh-TW" dirty="0"/>
              <a:t>, </a:t>
            </a:r>
            <a:r>
              <a:rPr lang="en-US" altLang="zh-TW" b="1" i="1" dirty="0"/>
              <a:t>E</a:t>
            </a:r>
            <a:r>
              <a:rPr lang="en-US" altLang="zh-TW" dirty="0"/>
              <a:t>) be an undirected connected graph. A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  <a:r>
              <a:rPr lang="en-US" altLang="zh-TW" b="1" i="1" dirty="0"/>
              <a:t>T</a:t>
            </a:r>
            <a:r>
              <a:rPr lang="en-US" altLang="zh-TW" dirty="0"/>
              <a:t>=(</a:t>
            </a:r>
            <a:r>
              <a:rPr lang="en-US" altLang="zh-TW" b="1" i="1" dirty="0"/>
              <a:t>V</a:t>
            </a:r>
            <a:r>
              <a:rPr lang="en-US" altLang="zh-TW" dirty="0"/>
              <a:t>, </a:t>
            </a:r>
            <a:r>
              <a:rPr lang="en-US" altLang="zh-TW" b="1" i="1" dirty="0"/>
              <a:t>E’</a:t>
            </a:r>
            <a:r>
              <a:rPr lang="en-US" altLang="zh-TW" dirty="0"/>
              <a:t>) of </a:t>
            </a:r>
            <a:r>
              <a:rPr lang="en-US" altLang="zh-TW" b="1" i="1" dirty="0"/>
              <a:t>G </a:t>
            </a:r>
            <a:r>
              <a:rPr lang="en-US" altLang="zh-TW" dirty="0"/>
              <a:t>is a </a:t>
            </a:r>
            <a:r>
              <a:rPr lang="en-US" altLang="zh-TW" b="1" i="1" dirty="0">
                <a:solidFill>
                  <a:srgbClr val="FF0000"/>
                </a:solidFill>
              </a:rPr>
              <a:t>spanning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G</a:t>
            </a:r>
            <a:r>
              <a:rPr lang="en-US" altLang="zh-TW" dirty="0"/>
              <a:t>  </a:t>
            </a:r>
            <a:r>
              <a:rPr lang="en-US" altLang="zh-TW" b="1" i="1" dirty="0"/>
              <a:t>if and only if</a:t>
            </a:r>
            <a:r>
              <a:rPr lang="en-US" altLang="zh-TW" dirty="0"/>
              <a:t>  </a:t>
            </a:r>
            <a:r>
              <a:rPr lang="en-US" altLang="zh-TW" b="1" i="1" dirty="0"/>
              <a:t>T</a:t>
            </a:r>
            <a:r>
              <a:rPr lang="en-US" altLang="zh-TW" dirty="0"/>
              <a:t> is a tree.</a:t>
            </a:r>
          </a:p>
        </p:txBody>
      </p:sp>
      <p:grpSp>
        <p:nvGrpSpPr>
          <p:cNvPr id="99333" name="Group 4"/>
          <p:cNvGrpSpPr>
            <a:grpSpLocks/>
          </p:cNvGrpSpPr>
          <p:nvPr/>
        </p:nvGrpSpPr>
        <p:grpSpPr bwMode="auto">
          <a:xfrm>
            <a:off x="2107629" y="3427349"/>
            <a:ext cx="1657350" cy="1512888"/>
            <a:chOff x="793" y="2341"/>
            <a:chExt cx="1044" cy="953"/>
          </a:xfrm>
        </p:grpSpPr>
        <p:sp>
          <p:nvSpPr>
            <p:cNvPr id="99363" name="Line 5"/>
            <p:cNvSpPr>
              <a:spLocks noChangeShapeType="1"/>
            </p:cNvSpPr>
            <p:nvPr/>
          </p:nvSpPr>
          <p:spPr bwMode="auto">
            <a:xfrm>
              <a:off x="884" y="2432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Line 6"/>
            <p:cNvSpPr>
              <a:spLocks noChangeShapeType="1"/>
            </p:cNvSpPr>
            <p:nvPr/>
          </p:nvSpPr>
          <p:spPr bwMode="auto">
            <a:xfrm>
              <a:off x="930" y="2432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Line 7"/>
            <p:cNvSpPr>
              <a:spLocks noChangeShapeType="1"/>
            </p:cNvSpPr>
            <p:nvPr/>
          </p:nvSpPr>
          <p:spPr bwMode="auto">
            <a:xfrm>
              <a:off x="1701" y="2432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Line 8"/>
            <p:cNvSpPr>
              <a:spLocks noChangeShapeType="1"/>
            </p:cNvSpPr>
            <p:nvPr/>
          </p:nvSpPr>
          <p:spPr bwMode="auto">
            <a:xfrm flipH="1">
              <a:off x="930" y="3158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7" name="Line 9"/>
            <p:cNvSpPr>
              <a:spLocks noChangeShapeType="1"/>
            </p:cNvSpPr>
            <p:nvPr/>
          </p:nvSpPr>
          <p:spPr bwMode="auto">
            <a:xfrm flipV="1">
              <a:off x="930" y="2432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8" name="Oval 10"/>
            <p:cNvSpPr>
              <a:spLocks noChangeArrowheads="1"/>
            </p:cNvSpPr>
            <p:nvPr/>
          </p:nvSpPr>
          <p:spPr bwMode="auto">
            <a:xfrm>
              <a:off x="793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9" name="Oval 11"/>
            <p:cNvSpPr>
              <a:spLocks noChangeArrowheads="1"/>
            </p:cNvSpPr>
            <p:nvPr/>
          </p:nvSpPr>
          <p:spPr bwMode="auto">
            <a:xfrm>
              <a:off x="1610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70" name="Oval 12"/>
            <p:cNvSpPr>
              <a:spLocks noChangeArrowheads="1"/>
            </p:cNvSpPr>
            <p:nvPr/>
          </p:nvSpPr>
          <p:spPr bwMode="auto">
            <a:xfrm>
              <a:off x="793" y="3067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71" name="Oval 13"/>
            <p:cNvSpPr>
              <a:spLocks noChangeArrowheads="1"/>
            </p:cNvSpPr>
            <p:nvPr/>
          </p:nvSpPr>
          <p:spPr bwMode="auto">
            <a:xfrm>
              <a:off x="1610" y="3067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9334" name="Text Box 14"/>
          <p:cNvSpPr txBox="1">
            <a:spLocks noChangeArrowheads="1"/>
          </p:cNvSpPr>
          <p:nvPr/>
        </p:nvSpPr>
        <p:spPr bwMode="auto">
          <a:xfrm>
            <a:off x="2682305" y="2778063"/>
            <a:ext cx="477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i="1"/>
              <a:t>G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409504" y="2851087"/>
            <a:ext cx="1657350" cy="2087562"/>
            <a:chOff x="1881" y="2251"/>
            <a:chExt cx="1044" cy="1315"/>
          </a:xfrm>
        </p:grpSpPr>
        <p:sp>
          <p:nvSpPr>
            <p:cNvPr id="99355" name="Line 16"/>
            <p:cNvSpPr>
              <a:spLocks noChangeShapeType="1"/>
            </p:cNvSpPr>
            <p:nvPr/>
          </p:nvSpPr>
          <p:spPr bwMode="auto">
            <a:xfrm>
              <a:off x="1972" y="2704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Line 17"/>
            <p:cNvSpPr>
              <a:spLocks noChangeShapeType="1"/>
            </p:cNvSpPr>
            <p:nvPr/>
          </p:nvSpPr>
          <p:spPr bwMode="auto">
            <a:xfrm>
              <a:off x="2018" y="2704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Line 18"/>
            <p:cNvSpPr>
              <a:spLocks noChangeShapeType="1"/>
            </p:cNvSpPr>
            <p:nvPr/>
          </p:nvSpPr>
          <p:spPr bwMode="auto">
            <a:xfrm flipV="1">
              <a:off x="2018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Oval 19"/>
            <p:cNvSpPr>
              <a:spLocks noChangeArrowheads="1"/>
            </p:cNvSpPr>
            <p:nvPr/>
          </p:nvSpPr>
          <p:spPr bwMode="auto">
            <a:xfrm>
              <a:off x="1881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9" name="Oval 20"/>
            <p:cNvSpPr>
              <a:spLocks noChangeArrowheads="1"/>
            </p:cNvSpPr>
            <p:nvPr/>
          </p:nvSpPr>
          <p:spPr bwMode="auto">
            <a:xfrm>
              <a:off x="2698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0" name="Oval 21"/>
            <p:cNvSpPr>
              <a:spLocks noChangeArrowheads="1"/>
            </p:cNvSpPr>
            <p:nvPr/>
          </p:nvSpPr>
          <p:spPr bwMode="auto">
            <a:xfrm>
              <a:off x="1881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1" name="Oval 22"/>
            <p:cNvSpPr>
              <a:spLocks noChangeArrowheads="1"/>
            </p:cNvSpPr>
            <p:nvPr/>
          </p:nvSpPr>
          <p:spPr bwMode="auto">
            <a:xfrm>
              <a:off x="2698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2" name="Text Box 23"/>
            <p:cNvSpPr txBox="1">
              <a:spLocks noChangeArrowheads="1"/>
            </p:cNvSpPr>
            <p:nvPr/>
          </p:nvSpPr>
          <p:spPr bwMode="auto">
            <a:xfrm>
              <a:off x="2245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T1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498654" y="2851087"/>
            <a:ext cx="1657350" cy="2087562"/>
            <a:chOff x="3197" y="2251"/>
            <a:chExt cx="1044" cy="1315"/>
          </a:xfrm>
        </p:grpSpPr>
        <p:sp>
          <p:nvSpPr>
            <p:cNvPr id="99347" name="Line 25"/>
            <p:cNvSpPr>
              <a:spLocks noChangeShapeType="1"/>
            </p:cNvSpPr>
            <p:nvPr/>
          </p:nvSpPr>
          <p:spPr bwMode="auto">
            <a:xfrm>
              <a:off x="3334" y="2704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Line 26"/>
            <p:cNvSpPr>
              <a:spLocks noChangeShapeType="1"/>
            </p:cNvSpPr>
            <p:nvPr/>
          </p:nvSpPr>
          <p:spPr bwMode="auto">
            <a:xfrm>
              <a:off x="4105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9" name="Line 27"/>
            <p:cNvSpPr>
              <a:spLocks noChangeShapeType="1"/>
            </p:cNvSpPr>
            <p:nvPr/>
          </p:nvSpPr>
          <p:spPr bwMode="auto">
            <a:xfrm flipV="1">
              <a:off x="3334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Oval 28"/>
            <p:cNvSpPr>
              <a:spLocks noChangeArrowheads="1"/>
            </p:cNvSpPr>
            <p:nvPr/>
          </p:nvSpPr>
          <p:spPr bwMode="auto">
            <a:xfrm>
              <a:off x="3197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1" name="Oval 29"/>
            <p:cNvSpPr>
              <a:spLocks noChangeArrowheads="1"/>
            </p:cNvSpPr>
            <p:nvPr/>
          </p:nvSpPr>
          <p:spPr bwMode="auto">
            <a:xfrm>
              <a:off x="4014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2" name="Oval 30"/>
            <p:cNvSpPr>
              <a:spLocks noChangeArrowheads="1"/>
            </p:cNvSpPr>
            <p:nvPr/>
          </p:nvSpPr>
          <p:spPr bwMode="auto">
            <a:xfrm>
              <a:off x="3197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3" name="Oval 31"/>
            <p:cNvSpPr>
              <a:spLocks noChangeArrowheads="1"/>
            </p:cNvSpPr>
            <p:nvPr/>
          </p:nvSpPr>
          <p:spPr bwMode="auto">
            <a:xfrm>
              <a:off x="4014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560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T2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586216" y="2851087"/>
            <a:ext cx="1657350" cy="2087562"/>
            <a:chOff x="4512" y="2251"/>
            <a:chExt cx="1044" cy="1315"/>
          </a:xfrm>
        </p:grpSpPr>
        <p:sp>
          <p:nvSpPr>
            <p:cNvPr id="99339" name="Line 34"/>
            <p:cNvSpPr>
              <a:spLocks noChangeShapeType="1"/>
            </p:cNvSpPr>
            <p:nvPr/>
          </p:nvSpPr>
          <p:spPr bwMode="auto">
            <a:xfrm>
              <a:off x="4603" y="2704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35"/>
            <p:cNvSpPr>
              <a:spLocks noChangeShapeType="1"/>
            </p:cNvSpPr>
            <p:nvPr/>
          </p:nvSpPr>
          <p:spPr bwMode="auto">
            <a:xfrm>
              <a:off x="5420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36"/>
            <p:cNvSpPr>
              <a:spLocks noChangeShapeType="1"/>
            </p:cNvSpPr>
            <p:nvPr/>
          </p:nvSpPr>
          <p:spPr bwMode="auto">
            <a:xfrm flipV="1">
              <a:off x="4649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Oval 37"/>
            <p:cNvSpPr>
              <a:spLocks noChangeArrowheads="1"/>
            </p:cNvSpPr>
            <p:nvPr/>
          </p:nvSpPr>
          <p:spPr bwMode="auto">
            <a:xfrm>
              <a:off x="4512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3" name="Oval 38"/>
            <p:cNvSpPr>
              <a:spLocks noChangeArrowheads="1"/>
            </p:cNvSpPr>
            <p:nvPr/>
          </p:nvSpPr>
          <p:spPr bwMode="auto">
            <a:xfrm>
              <a:off x="5329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4" name="Oval 39"/>
            <p:cNvSpPr>
              <a:spLocks noChangeArrowheads="1"/>
            </p:cNvSpPr>
            <p:nvPr/>
          </p:nvSpPr>
          <p:spPr bwMode="auto">
            <a:xfrm>
              <a:off x="4512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5" name="Oval 40"/>
            <p:cNvSpPr>
              <a:spLocks noChangeArrowheads="1"/>
            </p:cNvSpPr>
            <p:nvPr/>
          </p:nvSpPr>
          <p:spPr bwMode="auto">
            <a:xfrm>
              <a:off x="5329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6" name="Text Box 41"/>
            <p:cNvSpPr txBox="1">
              <a:spLocks noChangeArrowheads="1"/>
            </p:cNvSpPr>
            <p:nvPr/>
          </p:nvSpPr>
          <p:spPr bwMode="auto">
            <a:xfrm>
              <a:off x="4876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5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1C9AD-7FAC-4475-9EA2-C69E1A5557E9}" type="slidenum">
              <a:rPr lang="en-US" altLang="zh-TW" smtClean="0">
                <a:latin typeface="Arial" charset="0"/>
              </a:rPr>
              <a:pPr/>
              <a:t>113</a:t>
            </a:fld>
            <a:endParaRPr lang="en-US" altLang="zh-TW">
              <a:latin typeface="Arial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Input: Given an edge weighted graph </a:t>
            </a:r>
            <a:r>
              <a:rPr lang="en-US" altLang="zh-TW" b="1" i="1"/>
              <a:t>G</a:t>
            </a:r>
          </a:p>
          <a:p>
            <a:r>
              <a:rPr lang="en-US" altLang="zh-TW"/>
              <a:t>Output: a spanning tree </a:t>
            </a:r>
            <a:r>
              <a:rPr lang="en-US" altLang="zh-TW" b="1" i="1"/>
              <a:t>T</a:t>
            </a:r>
            <a:r>
              <a:rPr lang="en-US" altLang="zh-TW"/>
              <a:t> of </a:t>
            </a:r>
            <a:r>
              <a:rPr lang="en-US" altLang="zh-TW" b="1" i="1"/>
              <a:t>G</a:t>
            </a:r>
            <a:r>
              <a:rPr lang="en-US" altLang="zh-TW"/>
              <a:t> with minimum cost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3379153" y="5376863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70</a:t>
            </a: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2226628" y="3000376"/>
            <a:ext cx="2844800" cy="2662237"/>
            <a:chOff x="385" y="2251"/>
            <a:chExt cx="1792" cy="1677"/>
          </a:xfrm>
        </p:grpSpPr>
        <p:grpSp>
          <p:nvGrpSpPr>
            <p:cNvPr id="100392" name="Group 6"/>
            <p:cNvGrpSpPr>
              <a:grpSpLocks/>
            </p:cNvGrpSpPr>
            <p:nvPr/>
          </p:nvGrpSpPr>
          <p:grpSpPr bwMode="auto">
            <a:xfrm>
              <a:off x="567" y="2387"/>
              <a:ext cx="1406" cy="1406"/>
              <a:chOff x="567" y="2387"/>
              <a:chExt cx="1406" cy="1406"/>
            </a:xfrm>
          </p:grpSpPr>
          <p:sp>
            <p:nvSpPr>
              <p:cNvPr id="100408" name="Line 7"/>
              <p:cNvSpPr>
                <a:spLocks noChangeShapeType="1"/>
              </p:cNvSpPr>
              <p:nvPr/>
            </p:nvSpPr>
            <p:spPr bwMode="auto">
              <a:xfrm flipH="1">
                <a:off x="567" y="2387"/>
                <a:ext cx="544" cy="5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9" name="Line 8"/>
              <p:cNvSpPr>
                <a:spLocks noChangeShapeType="1"/>
              </p:cNvSpPr>
              <p:nvPr/>
            </p:nvSpPr>
            <p:spPr bwMode="auto">
              <a:xfrm>
                <a:off x="612" y="2976"/>
                <a:ext cx="181" cy="8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0" name="Line 9"/>
              <p:cNvSpPr>
                <a:spLocks noChangeShapeType="1"/>
              </p:cNvSpPr>
              <p:nvPr/>
            </p:nvSpPr>
            <p:spPr bwMode="auto">
              <a:xfrm flipV="1">
                <a:off x="793" y="3748"/>
                <a:ext cx="998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1" name="Line 10"/>
              <p:cNvSpPr>
                <a:spLocks noChangeShapeType="1"/>
              </p:cNvSpPr>
              <p:nvPr/>
            </p:nvSpPr>
            <p:spPr bwMode="auto">
              <a:xfrm flipV="1">
                <a:off x="1791" y="2750"/>
                <a:ext cx="182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2" name="Line 11"/>
              <p:cNvSpPr>
                <a:spLocks noChangeShapeType="1"/>
              </p:cNvSpPr>
              <p:nvPr/>
            </p:nvSpPr>
            <p:spPr bwMode="auto">
              <a:xfrm>
                <a:off x="1111" y="2387"/>
                <a:ext cx="816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3" name="Line 12"/>
              <p:cNvSpPr>
                <a:spLocks noChangeShapeType="1"/>
              </p:cNvSpPr>
              <p:nvPr/>
            </p:nvSpPr>
            <p:spPr bwMode="auto">
              <a:xfrm flipH="1">
                <a:off x="1338" y="2750"/>
                <a:ext cx="589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4" name="Line 13"/>
              <p:cNvSpPr>
                <a:spLocks noChangeShapeType="1"/>
              </p:cNvSpPr>
              <p:nvPr/>
            </p:nvSpPr>
            <p:spPr bwMode="auto">
              <a:xfrm flipH="1" flipV="1">
                <a:off x="1111" y="2387"/>
                <a:ext cx="227" cy="7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5" name="Line 14"/>
              <p:cNvSpPr>
                <a:spLocks noChangeShapeType="1"/>
              </p:cNvSpPr>
              <p:nvPr/>
            </p:nvSpPr>
            <p:spPr bwMode="auto">
              <a:xfrm flipH="1">
                <a:off x="839" y="3158"/>
                <a:ext cx="499" cy="6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6" name="Line 15"/>
              <p:cNvSpPr>
                <a:spLocks noChangeShapeType="1"/>
              </p:cNvSpPr>
              <p:nvPr/>
            </p:nvSpPr>
            <p:spPr bwMode="auto">
              <a:xfrm>
                <a:off x="1338" y="3158"/>
                <a:ext cx="453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393" name="Group 16"/>
            <p:cNvGrpSpPr>
              <a:grpSpLocks/>
            </p:cNvGrpSpPr>
            <p:nvPr/>
          </p:nvGrpSpPr>
          <p:grpSpPr bwMode="auto">
            <a:xfrm>
              <a:off x="476" y="2251"/>
              <a:ext cx="1588" cy="1677"/>
              <a:chOff x="476" y="2251"/>
              <a:chExt cx="1588" cy="1677"/>
            </a:xfrm>
          </p:grpSpPr>
          <p:sp>
            <p:nvSpPr>
              <p:cNvPr id="100402" name="Oval 17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1</a:t>
                </a:r>
              </a:p>
            </p:txBody>
          </p:sp>
          <p:sp>
            <p:nvSpPr>
              <p:cNvPr id="100403" name="Oval 18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2</a:t>
                </a:r>
              </a:p>
            </p:txBody>
          </p:sp>
          <p:sp>
            <p:nvSpPr>
              <p:cNvPr id="100404" name="Oval 19"/>
              <p:cNvSpPr>
                <a:spLocks noChangeArrowheads="1"/>
              </p:cNvSpPr>
              <p:nvPr/>
            </p:nvSpPr>
            <p:spPr bwMode="auto">
              <a:xfrm>
                <a:off x="703" y="370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3</a:t>
                </a:r>
              </a:p>
            </p:txBody>
          </p:sp>
          <p:sp>
            <p:nvSpPr>
              <p:cNvPr id="100405" name="Oval 20"/>
              <p:cNvSpPr>
                <a:spLocks noChangeArrowheads="1"/>
              </p:cNvSpPr>
              <p:nvPr/>
            </p:nvSpPr>
            <p:spPr bwMode="auto">
              <a:xfrm>
                <a:off x="1837" y="2659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6</a:t>
                </a:r>
              </a:p>
            </p:txBody>
          </p:sp>
          <p:sp>
            <p:nvSpPr>
              <p:cNvPr id="100406" name="Oval 21"/>
              <p:cNvSpPr>
                <a:spLocks noChangeArrowheads="1"/>
              </p:cNvSpPr>
              <p:nvPr/>
            </p:nvSpPr>
            <p:spPr bwMode="auto">
              <a:xfrm>
                <a:off x="1202" y="302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4</a:t>
                </a:r>
              </a:p>
            </p:txBody>
          </p:sp>
          <p:sp>
            <p:nvSpPr>
              <p:cNvPr id="100407" name="Oval 22"/>
              <p:cNvSpPr>
                <a:spLocks noChangeArrowheads="1"/>
              </p:cNvSpPr>
              <p:nvPr/>
            </p:nvSpPr>
            <p:spPr bwMode="auto">
              <a:xfrm>
                <a:off x="1701" y="361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5</a:t>
                </a:r>
              </a:p>
            </p:txBody>
          </p:sp>
        </p:grpSp>
        <p:sp>
          <p:nvSpPr>
            <p:cNvPr id="100394" name="Text Box 23"/>
            <p:cNvSpPr txBox="1">
              <a:spLocks noChangeArrowheads="1"/>
            </p:cNvSpPr>
            <p:nvPr/>
          </p:nvSpPr>
          <p:spPr bwMode="auto">
            <a:xfrm>
              <a:off x="567" y="238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0395" name="Text Box 24"/>
            <p:cNvSpPr txBox="1">
              <a:spLocks noChangeArrowheads="1"/>
            </p:cNvSpPr>
            <p:nvPr/>
          </p:nvSpPr>
          <p:spPr bwMode="auto">
            <a:xfrm>
              <a:off x="385" y="320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20</a:t>
              </a:r>
            </a:p>
          </p:txBody>
        </p:sp>
        <p:sp>
          <p:nvSpPr>
            <p:cNvPr id="100396" name="Text Box 25"/>
            <p:cNvSpPr txBox="1">
              <a:spLocks noChangeArrowheads="1"/>
            </p:cNvSpPr>
            <p:nvPr/>
          </p:nvSpPr>
          <p:spPr bwMode="auto">
            <a:xfrm>
              <a:off x="1383" y="270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50</a:t>
              </a:r>
            </a:p>
          </p:txBody>
        </p:sp>
        <p:sp>
          <p:nvSpPr>
            <p:cNvPr id="100397" name="Text Box 26"/>
            <p:cNvSpPr txBox="1">
              <a:spLocks noChangeArrowheads="1"/>
            </p:cNvSpPr>
            <p:nvPr/>
          </p:nvSpPr>
          <p:spPr bwMode="auto">
            <a:xfrm>
              <a:off x="930" y="265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30</a:t>
              </a:r>
            </a:p>
          </p:txBody>
        </p:sp>
        <p:sp>
          <p:nvSpPr>
            <p:cNvPr id="100398" name="Text Box 27"/>
            <p:cNvSpPr txBox="1">
              <a:spLocks noChangeArrowheads="1"/>
            </p:cNvSpPr>
            <p:nvPr/>
          </p:nvSpPr>
          <p:spPr bwMode="auto">
            <a:xfrm>
              <a:off x="793" y="324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60</a:t>
              </a:r>
            </a:p>
          </p:txBody>
        </p:sp>
        <p:sp>
          <p:nvSpPr>
            <p:cNvPr id="100399" name="Text Box 28"/>
            <p:cNvSpPr txBox="1">
              <a:spLocks noChangeArrowheads="1"/>
            </p:cNvSpPr>
            <p:nvPr/>
          </p:nvSpPr>
          <p:spPr bwMode="auto">
            <a:xfrm>
              <a:off x="1383" y="229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40</a:t>
              </a:r>
            </a:p>
          </p:txBody>
        </p:sp>
        <p:sp>
          <p:nvSpPr>
            <p:cNvPr id="100400" name="Text Box 29"/>
            <p:cNvSpPr txBox="1">
              <a:spLocks noChangeArrowheads="1"/>
            </p:cNvSpPr>
            <p:nvPr/>
          </p:nvSpPr>
          <p:spPr bwMode="auto">
            <a:xfrm>
              <a:off x="1247" y="329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35</a:t>
              </a:r>
            </a:p>
          </p:txBody>
        </p:sp>
        <p:sp>
          <p:nvSpPr>
            <p:cNvPr id="100401" name="Text Box 30"/>
            <p:cNvSpPr txBox="1">
              <a:spLocks noChangeArrowheads="1"/>
            </p:cNvSpPr>
            <p:nvPr/>
          </p:nvSpPr>
          <p:spPr bwMode="auto">
            <a:xfrm>
              <a:off x="1837" y="311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21</a:t>
              </a:r>
            </a:p>
          </p:txBody>
        </p:sp>
      </p:grpSp>
      <p:grpSp>
        <p:nvGrpSpPr>
          <p:cNvPr id="100359" name="Group 31"/>
          <p:cNvGrpSpPr>
            <a:grpSpLocks/>
          </p:cNvGrpSpPr>
          <p:nvPr/>
        </p:nvGrpSpPr>
        <p:grpSpPr bwMode="auto">
          <a:xfrm>
            <a:off x="6331903" y="3071812"/>
            <a:ext cx="2844800" cy="2967038"/>
            <a:chOff x="2971" y="2296"/>
            <a:chExt cx="1792" cy="1869"/>
          </a:xfrm>
        </p:grpSpPr>
        <p:sp>
          <p:nvSpPr>
            <p:cNvPr id="100367" name="Line 32"/>
            <p:cNvSpPr>
              <a:spLocks noChangeShapeType="1"/>
            </p:cNvSpPr>
            <p:nvPr/>
          </p:nvSpPr>
          <p:spPr bwMode="auto">
            <a:xfrm flipH="1">
              <a:off x="3153" y="2432"/>
              <a:ext cx="544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Line 33"/>
            <p:cNvSpPr>
              <a:spLocks noChangeShapeType="1"/>
            </p:cNvSpPr>
            <p:nvPr/>
          </p:nvSpPr>
          <p:spPr bwMode="auto">
            <a:xfrm>
              <a:off x="3198" y="3021"/>
              <a:ext cx="181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Line 34"/>
            <p:cNvSpPr>
              <a:spLocks noChangeShapeType="1"/>
            </p:cNvSpPr>
            <p:nvPr/>
          </p:nvSpPr>
          <p:spPr bwMode="auto">
            <a:xfrm flipV="1">
              <a:off x="3379" y="3793"/>
              <a:ext cx="998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Line 35"/>
            <p:cNvSpPr>
              <a:spLocks noChangeShapeType="1"/>
            </p:cNvSpPr>
            <p:nvPr/>
          </p:nvSpPr>
          <p:spPr bwMode="auto">
            <a:xfrm flipV="1">
              <a:off x="4377" y="2795"/>
              <a:ext cx="182" cy="9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Line 36"/>
            <p:cNvSpPr>
              <a:spLocks noChangeShapeType="1"/>
            </p:cNvSpPr>
            <p:nvPr/>
          </p:nvSpPr>
          <p:spPr bwMode="auto">
            <a:xfrm>
              <a:off x="3697" y="2432"/>
              <a:ext cx="81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37"/>
            <p:cNvSpPr>
              <a:spLocks noChangeShapeType="1"/>
            </p:cNvSpPr>
            <p:nvPr/>
          </p:nvSpPr>
          <p:spPr bwMode="auto">
            <a:xfrm flipH="1">
              <a:off x="3924" y="2795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Line 38"/>
            <p:cNvSpPr>
              <a:spLocks noChangeShapeType="1"/>
            </p:cNvSpPr>
            <p:nvPr/>
          </p:nvSpPr>
          <p:spPr bwMode="auto">
            <a:xfrm flipH="1" flipV="1">
              <a:off x="3697" y="2432"/>
              <a:ext cx="227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Line 39"/>
            <p:cNvSpPr>
              <a:spLocks noChangeShapeType="1"/>
            </p:cNvSpPr>
            <p:nvPr/>
          </p:nvSpPr>
          <p:spPr bwMode="auto">
            <a:xfrm flipH="1">
              <a:off x="3425" y="3203"/>
              <a:ext cx="499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40"/>
            <p:cNvSpPr>
              <a:spLocks noChangeShapeType="1"/>
            </p:cNvSpPr>
            <p:nvPr/>
          </p:nvSpPr>
          <p:spPr bwMode="auto">
            <a:xfrm>
              <a:off x="3924" y="3203"/>
              <a:ext cx="453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76" name="Group 41"/>
            <p:cNvGrpSpPr>
              <a:grpSpLocks/>
            </p:cNvGrpSpPr>
            <p:nvPr/>
          </p:nvGrpSpPr>
          <p:grpSpPr bwMode="auto">
            <a:xfrm>
              <a:off x="3062" y="2296"/>
              <a:ext cx="1588" cy="1677"/>
              <a:chOff x="476" y="2251"/>
              <a:chExt cx="1588" cy="1677"/>
            </a:xfrm>
          </p:grpSpPr>
          <p:sp>
            <p:nvSpPr>
              <p:cNvPr id="100386" name="Oval 42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1</a:t>
                </a:r>
              </a:p>
            </p:txBody>
          </p:sp>
          <p:sp>
            <p:nvSpPr>
              <p:cNvPr id="100387" name="Oval 43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2</a:t>
                </a:r>
              </a:p>
            </p:txBody>
          </p:sp>
          <p:sp>
            <p:nvSpPr>
              <p:cNvPr id="100388" name="Oval 44"/>
              <p:cNvSpPr>
                <a:spLocks noChangeArrowheads="1"/>
              </p:cNvSpPr>
              <p:nvPr/>
            </p:nvSpPr>
            <p:spPr bwMode="auto">
              <a:xfrm>
                <a:off x="703" y="370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3</a:t>
                </a:r>
              </a:p>
            </p:txBody>
          </p:sp>
          <p:sp>
            <p:nvSpPr>
              <p:cNvPr id="100389" name="Oval 45"/>
              <p:cNvSpPr>
                <a:spLocks noChangeArrowheads="1"/>
              </p:cNvSpPr>
              <p:nvPr/>
            </p:nvSpPr>
            <p:spPr bwMode="auto">
              <a:xfrm>
                <a:off x="1837" y="2659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6</a:t>
                </a:r>
              </a:p>
            </p:txBody>
          </p:sp>
          <p:sp>
            <p:nvSpPr>
              <p:cNvPr id="100390" name="Oval 46"/>
              <p:cNvSpPr>
                <a:spLocks noChangeArrowheads="1"/>
              </p:cNvSpPr>
              <p:nvPr/>
            </p:nvSpPr>
            <p:spPr bwMode="auto">
              <a:xfrm>
                <a:off x="1202" y="302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4</a:t>
                </a:r>
              </a:p>
            </p:txBody>
          </p:sp>
          <p:sp>
            <p:nvSpPr>
              <p:cNvPr id="100391" name="Oval 47"/>
              <p:cNvSpPr>
                <a:spLocks noChangeArrowheads="1"/>
              </p:cNvSpPr>
              <p:nvPr/>
            </p:nvSpPr>
            <p:spPr bwMode="auto">
              <a:xfrm>
                <a:off x="1701" y="361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5</a:t>
                </a:r>
              </a:p>
            </p:txBody>
          </p:sp>
        </p:grpSp>
        <p:sp>
          <p:nvSpPr>
            <p:cNvPr id="100377" name="Text Box 48"/>
            <p:cNvSpPr txBox="1">
              <a:spLocks noChangeArrowheads="1"/>
            </p:cNvSpPr>
            <p:nvPr/>
          </p:nvSpPr>
          <p:spPr bwMode="auto">
            <a:xfrm>
              <a:off x="3153" y="243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0378" name="Text Box 49"/>
            <p:cNvSpPr txBox="1">
              <a:spLocks noChangeArrowheads="1"/>
            </p:cNvSpPr>
            <p:nvPr/>
          </p:nvSpPr>
          <p:spPr bwMode="auto">
            <a:xfrm>
              <a:off x="2971" y="32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20</a:t>
              </a:r>
            </a:p>
          </p:txBody>
        </p:sp>
        <p:sp>
          <p:nvSpPr>
            <p:cNvPr id="100379" name="Text Box 50"/>
            <p:cNvSpPr txBox="1">
              <a:spLocks noChangeArrowheads="1"/>
            </p:cNvSpPr>
            <p:nvPr/>
          </p:nvSpPr>
          <p:spPr bwMode="auto">
            <a:xfrm>
              <a:off x="3969" y="274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50</a:t>
              </a:r>
            </a:p>
          </p:txBody>
        </p:sp>
        <p:sp>
          <p:nvSpPr>
            <p:cNvPr id="100380" name="Text Box 51"/>
            <p:cNvSpPr txBox="1">
              <a:spLocks noChangeArrowheads="1"/>
            </p:cNvSpPr>
            <p:nvPr/>
          </p:nvSpPr>
          <p:spPr bwMode="auto">
            <a:xfrm>
              <a:off x="3516" y="270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30</a:t>
              </a:r>
            </a:p>
          </p:txBody>
        </p:sp>
        <p:sp>
          <p:nvSpPr>
            <p:cNvPr id="100381" name="Text Box 52"/>
            <p:cNvSpPr txBox="1">
              <a:spLocks noChangeArrowheads="1"/>
            </p:cNvSpPr>
            <p:nvPr/>
          </p:nvSpPr>
          <p:spPr bwMode="auto">
            <a:xfrm>
              <a:off x="3379" y="329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60</a:t>
              </a:r>
            </a:p>
          </p:txBody>
        </p:sp>
        <p:sp>
          <p:nvSpPr>
            <p:cNvPr id="100382" name="Text Box 53"/>
            <p:cNvSpPr txBox="1">
              <a:spLocks noChangeArrowheads="1"/>
            </p:cNvSpPr>
            <p:nvPr/>
          </p:nvSpPr>
          <p:spPr bwMode="auto">
            <a:xfrm>
              <a:off x="3969" y="23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40</a:t>
              </a:r>
            </a:p>
          </p:txBody>
        </p:sp>
        <p:sp>
          <p:nvSpPr>
            <p:cNvPr id="100383" name="Text Box 54"/>
            <p:cNvSpPr txBox="1">
              <a:spLocks noChangeArrowheads="1"/>
            </p:cNvSpPr>
            <p:nvPr/>
          </p:nvSpPr>
          <p:spPr bwMode="auto">
            <a:xfrm>
              <a:off x="3833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35</a:t>
              </a:r>
            </a:p>
          </p:txBody>
        </p:sp>
        <p:sp>
          <p:nvSpPr>
            <p:cNvPr id="100384" name="Text Box 55"/>
            <p:cNvSpPr txBox="1">
              <a:spLocks noChangeArrowheads="1"/>
            </p:cNvSpPr>
            <p:nvPr/>
          </p:nvSpPr>
          <p:spPr bwMode="auto">
            <a:xfrm>
              <a:off x="4423" y="315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21</a:t>
              </a:r>
            </a:p>
          </p:txBody>
        </p:sp>
        <p:sp>
          <p:nvSpPr>
            <p:cNvPr id="100385" name="Text Box 56"/>
            <p:cNvSpPr txBox="1">
              <a:spLocks noChangeArrowheads="1"/>
            </p:cNvSpPr>
            <p:nvPr/>
          </p:nvSpPr>
          <p:spPr bwMode="auto">
            <a:xfrm>
              <a:off x="3787" y="383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70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619241" y="3287712"/>
            <a:ext cx="2232025" cy="2305050"/>
            <a:chOff x="3152" y="2432"/>
            <a:chExt cx="1406" cy="1452"/>
          </a:xfrm>
        </p:grpSpPr>
        <p:sp>
          <p:nvSpPr>
            <p:cNvPr id="100362" name="Line 58"/>
            <p:cNvSpPr>
              <a:spLocks noChangeShapeType="1"/>
            </p:cNvSpPr>
            <p:nvPr/>
          </p:nvSpPr>
          <p:spPr bwMode="auto">
            <a:xfrm flipH="1">
              <a:off x="3152" y="2432"/>
              <a:ext cx="544" cy="59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Line 59"/>
            <p:cNvSpPr>
              <a:spLocks noChangeShapeType="1"/>
            </p:cNvSpPr>
            <p:nvPr/>
          </p:nvSpPr>
          <p:spPr bwMode="auto">
            <a:xfrm>
              <a:off x="3198" y="3022"/>
              <a:ext cx="181" cy="86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Line 60"/>
            <p:cNvSpPr>
              <a:spLocks noChangeShapeType="1"/>
            </p:cNvSpPr>
            <p:nvPr/>
          </p:nvSpPr>
          <p:spPr bwMode="auto">
            <a:xfrm>
              <a:off x="3696" y="2432"/>
              <a:ext cx="227" cy="77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Line 61"/>
            <p:cNvSpPr>
              <a:spLocks noChangeShapeType="1"/>
            </p:cNvSpPr>
            <p:nvPr/>
          </p:nvSpPr>
          <p:spPr bwMode="auto">
            <a:xfrm flipH="1">
              <a:off x="4377" y="2840"/>
              <a:ext cx="181" cy="9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Line 62"/>
            <p:cNvSpPr>
              <a:spLocks noChangeShapeType="1"/>
            </p:cNvSpPr>
            <p:nvPr/>
          </p:nvSpPr>
          <p:spPr bwMode="auto">
            <a:xfrm>
              <a:off x="3923" y="3203"/>
              <a:ext cx="454" cy="54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65C6F-537C-4C8D-B363-76AA6ECF3B0C}" type="slidenum">
              <a:rPr lang="en-US" altLang="zh-TW" smtClean="0">
                <a:latin typeface="Arial" charset="0"/>
              </a:rPr>
              <a:pPr/>
              <a:t>114</a:t>
            </a:fld>
            <a:endParaRPr lang="en-US" altLang="zh-TW">
              <a:latin typeface="Arial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Generic Solution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62112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Greedy method is applied by considering edge by edge from smallest weight to the largest one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r>
              <a:rPr lang="en-US" altLang="zh-TW" dirty="0"/>
              <a:t>Two different criterions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Prim’s Algorithm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</a:p>
        </p:txBody>
      </p:sp>
      <p:pic>
        <p:nvPicPr>
          <p:cNvPr id="101381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10129" y="2465832"/>
            <a:ext cx="5903913" cy="2514600"/>
          </a:xfrm>
          <a:noFill/>
        </p:spPr>
      </p:pic>
    </p:spTree>
    <p:extLst>
      <p:ext uri="{BB962C8B-B14F-4D97-AF65-F5344CB8AC3E}">
        <p14:creationId xmlns:p14="http://schemas.microsoft.com/office/powerpoint/2010/main" val="181094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CA3A-A86D-405A-962B-57A51E9592FE}" type="slidenum">
              <a:rPr lang="en-US" altLang="zh-TW" smtClean="0">
                <a:latin typeface="Arial" charset="0"/>
              </a:rPr>
              <a:pPr/>
              <a:t>115</a:t>
            </a:fld>
            <a:endParaRPr lang="en-US" altLang="zh-TW">
              <a:latin typeface="Arial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Algorithm</a:t>
            </a:r>
          </a:p>
        </p:txBody>
      </p:sp>
      <p:sp>
        <p:nvSpPr>
          <p:cNvPr id="241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6575" y="1830386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s.t</a:t>
            </a:r>
            <a:r>
              <a:rPr lang="en-US" altLang="zh-TW" dirty="0">
                <a:sym typeface="Symbol" pitchFamily="18" charset="2"/>
              </a:rPr>
              <a:t>.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={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33A68-FEFF-469D-A26D-E440DC716688}" type="slidenum">
              <a:rPr lang="en-US" altLang="zh-TW" smtClean="0">
                <a:latin typeface="Arial" charset="0"/>
              </a:rPr>
              <a:pPr/>
              <a:t>116</a:t>
            </a:fld>
            <a:endParaRPr lang="en-US" altLang="zh-TW">
              <a:latin typeface="Arial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3216275" y="1557338"/>
            <a:ext cx="5761038" cy="4679950"/>
            <a:chOff x="1066" y="981"/>
            <a:chExt cx="3629" cy="2948"/>
          </a:xfrm>
        </p:grpSpPr>
        <p:grpSp>
          <p:nvGrpSpPr>
            <p:cNvPr id="103446" name="Group 4"/>
            <p:cNvGrpSpPr>
              <a:grpSpLocks/>
            </p:cNvGrpSpPr>
            <p:nvPr/>
          </p:nvGrpSpPr>
          <p:grpSpPr bwMode="auto">
            <a:xfrm>
              <a:off x="1247" y="1117"/>
              <a:ext cx="3266" cy="2631"/>
              <a:chOff x="1247" y="1117"/>
              <a:chExt cx="3266" cy="2631"/>
            </a:xfrm>
          </p:grpSpPr>
          <p:sp>
            <p:nvSpPr>
              <p:cNvPr id="103463" name="Line 5"/>
              <p:cNvSpPr>
                <a:spLocks noChangeShapeType="1"/>
              </p:cNvSpPr>
              <p:nvPr/>
            </p:nvSpPr>
            <p:spPr bwMode="auto">
              <a:xfrm flipV="1">
                <a:off x="1610" y="1117"/>
                <a:ext cx="1633" cy="4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4" name="Line 6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127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5" name="Line 7"/>
              <p:cNvSpPr>
                <a:spLocks noChangeShapeType="1"/>
              </p:cNvSpPr>
              <p:nvPr/>
            </p:nvSpPr>
            <p:spPr bwMode="auto">
              <a:xfrm flipH="1">
                <a:off x="4014" y="2251"/>
                <a:ext cx="499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6" name="Line 8"/>
              <p:cNvSpPr>
                <a:spLocks noChangeShapeType="1"/>
              </p:cNvSpPr>
              <p:nvPr/>
            </p:nvSpPr>
            <p:spPr bwMode="auto">
              <a:xfrm>
                <a:off x="2880" y="2478"/>
                <a:ext cx="1134" cy="12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7" name="Line 9"/>
              <p:cNvSpPr>
                <a:spLocks noChangeShapeType="1"/>
              </p:cNvSpPr>
              <p:nvPr/>
            </p:nvSpPr>
            <p:spPr bwMode="auto">
              <a:xfrm flipV="1">
                <a:off x="2880" y="1117"/>
                <a:ext cx="363" cy="14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8" name="Line 10"/>
              <p:cNvSpPr>
                <a:spLocks noChangeShapeType="1"/>
              </p:cNvSpPr>
              <p:nvPr/>
            </p:nvSpPr>
            <p:spPr bwMode="auto">
              <a:xfrm flipH="1">
                <a:off x="2381" y="2523"/>
                <a:ext cx="499" cy="108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9" name="Line 11"/>
              <p:cNvSpPr>
                <a:spLocks noChangeShapeType="1"/>
              </p:cNvSpPr>
              <p:nvPr/>
            </p:nvSpPr>
            <p:spPr bwMode="auto">
              <a:xfrm>
                <a:off x="2381" y="3612"/>
                <a:ext cx="1633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0" name="Line 12"/>
              <p:cNvSpPr>
                <a:spLocks noChangeShapeType="1"/>
              </p:cNvSpPr>
              <p:nvPr/>
            </p:nvSpPr>
            <p:spPr bwMode="auto">
              <a:xfrm flipH="1">
                <a:off x="1247" y="1525"/>
                <a:ext cx="363" cy="131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1" name="Line 1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1089" cy="77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47" name="Oval 14"/>
            <p:cNvSpPr>
              <a:spLocks noChangeArrowheads="1"/>
            </p:cNvSpPr>
            <p:nvPr/>
          </p:nvSpPr>
          <p:spPr bwMode="auto">
            <a:xfrm>
              <a:off x="1429" y="1344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1</a:t>
              </a:r>
            </a:p>
          </p:txBody>
        </p:sp>
        <p:sp>
          <p:nvSpPr>
            <p:cNvPr id="103448" name="Oval 15"/>
            <p:cNvSpPr>
              <a:spLocks noChangeArrowheads="1"/>
            </p:cNvSpPr>
            <p:nvPr/>
          </p:nvSpPr>
          <p:spPr bwMode="auto">
            <a:xfrm>
              <a:off x="1066" y="2659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6</a:t>
              </a:r>
            </a:p>
          </p:txBody>
        </p:sp>
        <p:sp>
          <p:nvSpPr>
            <p:cNvPr id="103449" name="Oval 16"/>
            <p:cNvSpPr>
              <a:spLocks noChangeArrowheads="1"/>
            </p:cNvSpPr>
            <p:nvPr/>
          </p:nvSpPr>
          <p:spPr bwMode="auto">
            <a:xfrm>
              <a:off x="2154" y="3475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5</a:t>
              </a:r>
            </a:p>
          </p:txBody>
        </p:sp>
        <p:sp>
          <p:nvSpPr>
            <p:cNvPr id="103450" name="Oval 17"/>
            <p:cNvSpPr>
              <a:spLocks noChangeArrowheads="1"/>
            </p:cNvSpPr>
            <p:nvPr/>
          </p:nvSpPr>
          <p:spPr bwMode="auto">
            <a:xfrm>
              <a:off x="3787" y="3566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4</a:t>
              </a:r>
            </a:p>
          </p:txBody>
        </p:sp>
        <p:sp>
          <p:nvSpPr>
            <p:cNvPr id="103451" name="Oval 18"/>
            <p:cNvSpPr>
              <a:spLocks noChangeArrowheads="1"/>
            </p:cNvSpPr>
            <p:nvPr/>
          </p:nvSpPr>
          <p:spPr bwMode="auto">
            <a:xfrm>
              <a:off x="4286" y="2115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3</a:t>
              </a:r>
            </a:p>
          </p:txBody>
        </p:sp>
        <p:sp>
          <p:nvSpPr>
            <p:cNvPr id="103452" name="Oval 19"/>
            <p:cNvSpPr>
              <a:spLocks noChangeArrowheads="1"/>
            </p:cNvSpPr>
            <p:nvPr/>
          </p:nvSpPr>
          <p:spPr bwMode="auto">
            <a:xfrm>
              <a:off x="3061" y="981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2</a:t>
              </a:r>
            </a:p>
          </p:txBody>
        </p:sp>
        <p:sp>
          <p:nvSpPr>
            <p:cNvPr id="103453" name="Oval 20"/>
            <p:cNvSpPr>
              <a:spLocks noChangeArrowheads="1"/>
            </p:cNvSpPr>
            <p:nvPr/>
          </p:nvSpPr>
          <p:spPr bwMode="auto">
            <a:xfrm>
              <a:off x="2653" y="2296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7</a:t>
              </a:r>
            </a:p>
          </p:txBody>
        </p:sp>
        <p:sp>
          <p:nvSpPr>
            <p:cNvPr id="103454" name="Text Box 21"/>
            <p:cNvSpPr txBox="1">
              <a:spLocks noChangeArrowheads="1"/>
            </p:cNvSpPr>
            <p:nvPr/>
          </p:nvSpPr>
          <p:spPr bwMode="auto">
            <a:xfrm>
              <a:off x="1519" y="194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3455" name="Text Box 22"/>
            <p:cNvSpPr txBox="1">
              <a:spLocks noChangeArrowheads="1"/>
            </p:cNvSpPr>
            <p:nvPr/>
          </p:nvSpPr>
          <p:spPr bwMode="auto">
            <a:xfrm>
              <a:off x="1701" y="284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25</a:t>
              </a:r>
            </a:p>
          </p:txBody>
        </p:sp>
        <p:sp>
          <p:nvSpPr>
            <p:cNvPr id="103456" name="Text Box 23"/>
            <p:cNvSpPr txBox="1">
              <a:spLocks noChangeArrowheads="1"/>
            </p:cNvSpPr>
            <p:nvPr/>
          </p:nvSpPr>
          <p:spPr bwMode="auto">
            <a:xfrm>
              <a:off x="2336" y="2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24</a:t>
              </a:r>
            </a:p>
          </p:txBody>
        </p:sp>
        <p:sp>
          <p:nvSpPr>
            <p:cNvPr id="103457" name="Text Box 24"/>
            <p:cNvSpPr txBox="1">
              <a:spLocks noChangeArrowheads="1"/>
            </p:cNvSpPr>
            <p:nvPr/>
          </p:nvSpPr>
          <p:spPr bwMode="auto">
            <a:xfrm>
              <a:off x="2971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22</a:t>
              </a:r>
            </a:p>
          </p:txBody>
        </p:sp>
        <p:sp>
          <p:nvSpPr>
            <p:cNvPr id="103458" name="Text Box 25"/>
            <p:cNvSpPr txBox="1">
              <a:spLocks noChangeArrowheads="1"/>
            </p:cNvSpPr>
            <p:nvPr/>
          </p:nvSpPr>
          <p:spPr bwMode="auto">
            <a:xfrm>
              <a:off x="3424" y="279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18</a:t>
              </a:r>
            </a:p>
          </p:txBody>
        </p:sp>
        <p:sp>
          <p:nvSpPr>
            <p:cNvPr id="103459" name="Text Box 26"/>
            <p:cNvSpPr txBox="1">
              <a:spLocks noChangeArrowheads="1"/>
            </p:cNvSpPr>
            <p:nvPr/>
          </p:nvSpPr>
          <p:spPr bwMode="auto">
            <a:xfrm>
              <a:off x="3969" y="26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12</a:t>
              </a:r>
            </a:p>
          </p:txBody>
        </p:sp>
        <p:sp>
          <p:nvSpPr>
            <p:cNvPr id="103460" name="Text Box 27"/>
            <p:cNvSpPr txBox="1">
              <a:spLocks noChangeArrowheads="1"/>
            </p:cNvSpPr>
            <p:nvPr/>
          </p:nvSpPr>
          <p:spPr bwMode="auto">
            <a:xfrm>
              <a:off x="3787" y="18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16</a:t>
              </a:r>
            </a:p>
          </p:txBody>
        </p:sp>
        <p:sp>
          <p:nvSpPr>
            <p:cNvPr id="103461" name="Text Box 28"/>
            <p:cNvSpPr txBox="1">
              <a:spLocks noChangeArrowheads="1"/>
            </p:cNvSpPr>
            <p:nvPr/>
          </p:nvSpPr>
          <p:spPr bwMode="auto">
            <a:xfrm>
              <a:off x="2290" y="14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28</a:t>
              </a:r>
            </a:p>
          </p:txBody>
        </p:sp>
        <p:sp>
          <p:nvSpPr>
            <p:cNvPr id="103462" name="Text Box 29"/>
            <p:cNvSpPr txBox="1">
              <a:spLocks noChangeArrowheads="1"/>
            </p:cNvSpPr>
            <p:nvPr/>
          </p:nvSpPr>
          <p:spPr bwMode="auto">
            <a:xfrm>
              <a:off x="3107" y="167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14</a:t>
              </a:r>
            </a:p>
          </p:txBody>
        </p:sp>
      </p:grpSp>
      <p:sp>
        <p:nvSpPr>
          <p:cNvPr id="2416670" name="Line 30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1" name="Line 31"/>
          <p:cNvSpPr>
            <a:spLocks noChangeShapeType="1"/>
          </p:cNvSpPr>
          <p:nvPr/>
        </p:nvSpPr>
        <p:spPr bwMode="auto">
          <a:xfrm>
            <a:off x="5591175" y="5734050"/>
            <a:ext cx="194468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2" name="Line 32"/>
          <p:cNvSpPr>
            <a:spLocks noChangeShapeType="1"/>
          </p:cNvSpPr>
          <p:nvPr/>
        </p:nvSpPr>
        <p:spPr bwMode="auto">
          <a:xfrm flipH="1">
            <a:off x="7967663" y="3933825"/>
            <a:ext cx="576262" cy="172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3" name="Line 33"/>
          <p:cNvSpPr>
            <a:spLocks noChangeShapeType="1"/>
          </p:cNvSpPr>
          <p:nvPr/>
        </p:nvSpPr>
        <p:spPr bwMode="auto">
          <a:xfrm>
            <a:off x="6959600" y="2060575"/>
            <a:ext cx="1512888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4" name="Line 34"/>
          <p:cNvSpPr>
            <a:spLocks noChangeShapeType="1"/>
          </p:cNvSpPr>
          <p:nvPr/>
        </p:nvSpPr>
        <p:spPr bwMode="auto">
          <a:xfrm flipH="1">
            <a:off x="6167439" y="2133600"/>
            <a:ext cx="433387" cy="15827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216275" y="2133601"/>
            <a:ext cx="1225550" cy="2663825"/>
            <a:chOff x="1066" y="1344"/>
            <a:chExt cx="772" cy="1678"/>
          </a:xfrm>
        </p:grpSpPr>
        <p:sp>
          <p:nvSpPr>
            <p:cNvPr id="103443" name="Line 36"/>
            <p:cNvSpPr>
              <a:spLocks noChangeShapeType="1"/>
            </p:cNvSpPr>
            <p:nvPr/>
          </p:nvSpPr>
          <p:spPr bwMode="auto">
            <a:xfrm flipH="1">
              <a:off x="1292" y="1706"/>
              <a:ext cx="273" cy="9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Oval 37"/>
            <p:cNvSpPr>
              <a:spLocks noChangeArrowheads="1"/>
            </p:cNvSpPr>
            <p:nvPr/>
          </p:nvSpPr>
          <p:spPr bwMode="auto">
            <a:xfrm>
              <a:off x="1429" y="1344"/>
              <a:ext cx="409" cy="36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TW" altLang="zh-TW" sz="2800"/>
            </a:p>
          </p:txBody>
        </p:sp>
        <p:sp>
          <p:nvSpPr>
            <p:cNvPr id="103445" name="Oval 38"/>
            <p:cNvSpPr>
              <a:spLocks noChangeArrowheads="1"/>
            </p:cNvSpPr>
            <p:nvPr/>
          </p:nvSpPr>
          <p:spPr bwMode="auto">
            <a:xfrm>
              <a:off x="1066" y="2659"/>
              <a:ext cx="409" cy="36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TW" altLang="zh-TW" sz="2800"/>
            </a:p>
          </p:txBody>
        </p:sp>
      </p:grpSp>
      <p:sp>
        <p:nvSpPr>
          <p:cNvPr id="2416679" name="Oval 39"/>
          <p:cNvSpPr>
            <a:spLocks noChangeArrowheads="1"/>
          </p:cNvSpPr>
          <p:nvPr/>
        </p:nvSpPr>
        <p:spPr bwMode="auto">
          <a:xfrm>
            <a:off x="4943475" y="5516563"/>
            <a:ext cx="649288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0" name="Line 40"/>
          <p:cNvSpPr>
            <a:spLocks noChangeShapeType="1"/>
          </p:cNvSpPr>
          <p:nvPr/>
        </p:nvSpPr>
        <p:spPr bwMode="auto">
          <a:xfrm flipV="1">
            <a:off x="4440238" y="1844676"/>
            <a:ext cx="1943100" cy="5048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81" name="Line 41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82" name="Oval 42"/>
          <p:cNvSpPr>
            <a:spLocks noChangeArrowheads="1"/>
          </p:cNvSpPr>
          <p:nvPr/>
        </p:nvSpPr>
        <p:spPr bwMode="auto">
          <a:xfrm>
            <a:off x="7535864" y="5661026"/>
            <a:ext cx="649287" cy="5762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3" name="Oval 43"/>
          <p:cNvSpPr>
            <a:spLocks noChangeArrowheads="1"/>
          </p:cNvSpPr>
          <p:nvPr/>
        </p:nvSpPr>
        <p:spPr bwMode="auto">
          <a:xfrm>
            <a:off x="8328025" y="3357563"/>
            <a:ext cx="649288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4" name="Oval 44"/>
          <p:cNvSpPr>
            <a:spLocks noChangeArrowheads="1"/>
          </p:cNvSpPr>
          <p:nvPr/>
        </p:nvSpPr>
        <p:spPr bwMode="auto">
          <a:xfrm>
            <a:off x="6383339" y="1557338"/>
            <a:ext cx="649287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5" name="Oval 45"/>
          <p:cNvSpPr>
            <a:spLocks noChangeArrowheads="1"/>
          </p:cNvSpPr>
          <p:nvPr/>
        </p:nvSpPr>
        <p:spPr bwMode="auto">
          <a:xfrm>
            <a:off x="5735639" y="3644901"/>
            <a:ext cx="649287" cy="5762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</p:spTree>
    <p:extLst>
      <p:ext uri="{BB962C8B-B14F-4D97-AF65-F5344CB8AC3E}">
        <p14:creationId xmlns:p14="http://schemas.microsoft.com/office/powerpoint/2010/main" val="16771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41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41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1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1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1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1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1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0" grpId="0" animBg="1"/>
      <p:bldP spid="2416671" grpId="0" animBg="1"/>
      <p:bldP spid="2416672" grpId="0" animBg="1"/>
      <p:bldP spid="2416673" grpId="0" animBg="1"/>
      <p:bldP spid="2416674" grpId="0" animBg="1"/>
      <p:bldP spid="2416679" grpId="0" animBg="1"/>
      <p:bldP spid="2416680" grpId="0" animBg="1"/>
      <p:bldP spid="2416680" grpId="1" animBg="1"/>
      <p:bldP spid="2416681" grpId="0" animBg="1"/>
      <p:bldP spid="2416681" grpId="1" animBg="1"/>
      <p:bldP spid="2416682" grpId="0" animBg="1"/>
      <p:bldP spid="2416683" grpId="0" animBg="1"/>
      <p:bldP spid="2416684" grpId="0" animBg="1"/>
      <p:bldP spid="241668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EB8E13-8F55-4C09-9AD8-73746956DC08}" type="slidenum">
              <a:rPr lang="en-US" altLang="zh-TW" smtClean="0">
                <a:latin typeface="Arial" charset="0"/>
              </a:rPr>
              <a:pPr/>
              <a:t>117</a:t>
            </a:fld>
            <a:endParaRPr lang="en-US" altLang="zh-TW">
              <a:latin typeface="Arial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Algorithm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416" y="1769492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i="1" dirty="0">
                <a:sym typeface="Symbol" pitchFamily="18" charset="2"/>
              </a:rPr>
              <a:t>e </a:t>
            </a:r>
            <a:r>
              <a:rPr lang="en-US" altLang="zh-TW" dirty="0">
                <a:sym typeface="Symbol" pitchFamily="18" charset="2"/>
              </a:rPr>
              <a:t>is the minimum edge incident to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 vertex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by considering each node incident to the new node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417668" name="AutoShape 4"/>
          <p:cNvSpPr>
            <a:spLocks noChangeArrowheads="1"/>
          </p:cNvSpPr>
          <p:nvPr/>
        </p:nvSpPr>
        <p:spPr bwMode="auto">
          <a:xfrm>
            <a:off x="8734929" y="1930491"/>
            <a:ext cx="1079500" cy="649288"/>
          </a:xfrm>
          <a:prstGeom prst="wedgeRoundRectCallout">
            <a:avLst>
              <a:gd name="adj1" fmla="val -207479"/>
              <a:gd name="adj2" fmla="val 871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O(|</a:t>
            </a:r>
            <a:r>
              <a:rPr kumimoji="1" lang="en-US" altLang="zh-TW" sz="2800" i="1" dirty="0"/>
              <a:t>E</a:t>
            </a:r>
            <a:r>
              <a:rPr kumimoji="1" lang="en-US" altLang="zh-TW" sz="2800" dirty="0"/>
              <a:t>|)</a:t>
            </a:r>
          </a:p>
        </p:txBody>
      </p:sp>
      <p:sp>
        <p:nvSpPr>
          <p:cNvPr id="2417669" name="AutoShape 5"/>
          <p:cNvSpPr>
            <a:spLocks noChangeArrowheads="1"/>
          </p:cNvSpPr>
          <p:nvPr/>
        </p:nvSpPr>
        <p:spPr bwMode="auto">
          <a:xfrm>
            <a:off x="10105625" y="2593367"/>
            <a:ext cx="1079500" cy="504825"/>
          </a:xfrm>
          <a:prstGeom prst="wedgeRoundRectCallout">
            <a:avLst>
              <a:gd name="adj1" fmla="val -198047"/>
              <a:gd name="adj2" fmla="val 120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)</a:t>
            </a:r>
          </a:p>
        </p:txBody>
      </p:sp>
      <p:sp>
        <p:nvSpPr>
          <p:cNvPr id="2417670" name="AutoShape 6"/>
          <p:cNvSpPr>
            <a:spLocks noChangeArrowheads="1"/>
          </p:cNvSpPr>
          <p:nvPr/>
        </p:nvSpPr>
        <p:spPr bwMode="auto">
          <a:xfrm>
            <a:off x="8966192" y="4341623"/>
            <a:ext cx="1079500" cy="504825"/>
          </a:xfrm>
          <a:prstGeom prst="wedgeRoundRectCallout">
            <a:avLst>
              <a:gd name="adj1" fmla="val -142350"/>
              <a:gd name="adj2" fmla="val 402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417671" name="AutoShape 7"/>
          <p:cNvSpPr>
            <a:spLocks noChangeArrowheads="1"/>
          </p:cNvSpPr>
          <p:nvPr/>
        </p:nvSpPr>
        <p:spPr bwMode="auto">
          <a:xfrm>
            <a:off x="10495534" y="5010522"/>
            <a:ext cx="1079500" cy="504825"/>
          </a:xfrm>
          <a:prstGeom prst="wedgeRoundRectCallout">
            <a:avLst>
              <a:gd name="adj1" fmla="val -127828"/>
              <a:gd name="adj2" fmla="val 508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417672" name="AutoShape 8"/>
          <p:cNvSpPr>
            <a:spLocks noChangeArrowheads="1"/>
          </p:cNvSpPr>
          <p:nvPr/>
        </p:nvSpPr>
        <p:spPr bwMode="auto">
          <a:xfrm>
            <a:off x="6095712" y="5041255"/>
            <a:ext cx="1079500" cy="504825"/>
          </a:xfrm>
          <a:prstGeom prst="wedgeRoundRectCallout">
            <a:avLst>
              <a:gd name="adj1" fmla="val -84560"/>
              <a:gd name="adj2" fmla="val 6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O(1)</a:t>
            </a:r>
          </a:p>
        </p:txBody>
      </p:sp>
      <p:sp>
        <p:nvSpPr>
          <p:cNvPr id="2417673" name="AutoShape 9"/>
          <p:cNvSpPr>
            <a:spLocks noChangeArrowheads="1"/>
          </p:cNvSpPr>
          <p:nvPr/>
        </p:nvSpPr>
        <p:spPr bwMode="auto">
          <a:xfrm>
            <a:off x="5082094" y="4089210"/>
            <a:ext cx="1079500" cy="504825"/>
          </a:xfrm>
          <a:prstGeom prst="wedgeRoundRectCallout">
            <a:avLst>
              <a:gd name="adj1" fmla="val -111542"/>
              <a:gd name="adj2" fmla="val 125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1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1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1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68" grpId="0" animBg="1"/>
      <p:bldP spid="2417669" grpId="0" animBg="1"/>
      <p:bldP spid="2417670" grpId="0" animBg="1"/>
      <p:bldP spid="2417671" grpId="0" animBg="1"/>
      <p:bldP spid="2417672" grpId="0" animBg="1"/>
      <p:bldP spid="241767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6F5FF-DAF6-4AE9-9EDC-6F78FAB8720D}" type="slidenum">
              <a:rPr lang="en-US" altLang="zh-TW" smtClean="0">
                <a:latin typeface="Arial" charset="0"/>
              </a:rPr>
              <a:pPr/>
              <a:t>118</a:t>
            </a:fld>
            <a:endParaRPr lang="en-US" altLang="zh-TW">
              <a:latin typeface="Arial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Time Complexity</a:t>
            </a:r>
          </a:p>
        </p:txBody>
      </p:sp>
      <p:sp>
        <p:nvSpPr>
          <p:cNvPr id="241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01369"/>
            <a:ext cx="8229600" cy="4924425"/>
          </a:xfrm>
        </p:spPr>
        <p:txBody>
          <a:bodyPr/>
          <a:lstStyle/>
          <a:p>
            <a:r>
              <a:rPr lang="en-US" altLang="zh-TW" dirty="0"/>
              <a:t>Step 3: O(|</a:t>
            </a:r>
            <a:r>
              <a:rPr lang="en-US" altLang="zh-TW" i="1" dirty="0"/>
              <a:t>E</a:t>
            </a:r>
            <a:r>
              <a:rPr lang="en-US" altLang="zh-TW" dirty="0"/>
              <a:t>|)</a:t>
            </a:r>
          </a:p>
          <a:p>
            <a:r>
              <a:rPr lang="en-US" altLang="zh-TW" dirty="0"/>
              <a:t>Step 4: depends on the generation of </a:t>
            </a:r>
            <a:r>
              <a:rPr lang="en-US" altLang="zh-TW" b="1" i="1" dirty="0"/>
              <a:t>S</a:t>
            </a:r>
          </a:p>
          <a:p>
            <a:pPr>
              <a:buFontTx/>
              <a:buNone/>
            </a:pPr>
            <a:r>
              <a:rPr lang="en-US" altLang="zh-TW" dirty="0"/>
              <a:t>			and we follow the textbook,  O(</a:t>
            </a:r>
            <a:r>
              <a:rPr lang="en-US" altLang="zh-TW" b="1" i="1" dirty="0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Step 5.1: O(</a:t>
            </a:r>
            <a:r>
              <a:rPr lang="en-US" altLang="zh-TW" b="1" i="1" dirty="0"/>
              <a:t>n</a:t>
            </a:r>
            <a:r>
              <a:rPr lang="en-US" altLang="zh-TW" dirty="0"/>
              <a:t>) by scanning each node in S with 		its minimum cost edge</a:t>
            </a:r>
          </a:p>
          <a:p>
            <a:r>
              <a:rPr lang="en-US" altLang="zh-TW" dirty="0"/>
              <a:t>Step 5.2: O(1)</a:t>
            </a:r>
          </a:p>
          <a:p>
            <a:r>
              <a:rPr lang="en-US" altLang="zh-TW" dirty="0"/>
              <a:t>Step 5.3: O(</a:t>
            </a:r>
            <a:r>
              <a:rPr lang="en-US" altLang="zh-TW" b="1" i="1" dirty="0"/>
              <a:t>n</a:t>
            </a:r>
            <a:r>
              <a:rPr lang="en-US" altLang="zh-TW" dirty="0"/>
              <a:t>) for updating the </a:t>
            </a:r>
            <a:r>
              <a:rPr lang="en-US" altLang="zh-TW" b="1" i="1" dirty="0"/>
              <a:t>S</a:t>
            </a:r>
            <a:r>
              <a:rPr lang="en-US" altLang="zh-TW" dirty="0"/>
              <a:t> by considering 		each node incident to the new node</a:t>
            </a:r>
          </a:p>
          <a:p>
            <a:r>
              <a:rPr lang="en-US" altLang="zh-TW" dirty="0"/>
              <a:t>Overall, in general, is O(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2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3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Algorithm</a:t>
            </a:r>
          </a:p>
        </p:txBody>
      </p:sp>
      <p:sp>
        <p:nvSpPr>
          <p:cNvPr id="241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We can make a better time complexity by using a priority queue (</a:t>
            </a:r>
            <a:r>
              <a:rPr lang="en-US" altLang="zh-TW" dirty="0" err="1"/>
              <a:t>min_heap</a:t>
            </a:r>
            <a:r>
              <a:rPr lang="en-US" altLang="zh-TW" dirty="0"/>
              <a:t>, red-black tree, …) for implementing </a:t>
            </a:r>
            <a:r>
              <a:rPr lang="en-US" altLang="zh-TW" b="1" i="1" dirty="0"/>
              <a:t>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element in </a:t>
            </a:r>
            <a:r>
              <a:rPr lang="en-US" altLang="zh-TW" b="1" i="1" dirty="0"/>
              <a:t>S</a:t>
            </a:r>
            <a:r>
              <a:rPr lang="en-US" altLang="zh-TW" dirty="0"/>
              <a:t> is a node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</a:t>
            </a:r>
            <a:r>
              <a:rPr lang="en-US" altLang="zh-TW" dirty="0"/>
              <a:t>not in </a:t>
            </a:r>
            <a:r>
              <a:rPr lang="en-US" altLang="zh-TW" b="1" i="1" dirty="0"/>
              <a:t>T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u</a:t>
            </a:r>
            <a:r>
              <a:rPr lang="en-US" altLang="zh-TW" dirty="0" err="1">
                <a:solidFill>
                  <a:srgbClr val="FF0000"/>
                </a:solidFill>
              </a:rPr>
              <a:t>,</a:t>
            </a:r>
            <a:r>
              <a:rPr lang="en-US" altLang="zh-TW" b="1" i="1" dirty="0" err="1">
                <a:solidFill>
                  <a:srgbClr val="FF0000"/>
                </a:solidFill>
              </a:rPr>
              <a:t>v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is the </a:t>
            </a:r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en-US" altLang="zh-TW" dirty="0"/>
              <a:t> for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</a:t>
            </a:r>
            <a:r>
              <a:rPr lang="en-US" altLang="zh-TW" dirty="0"/>
              <a:t>where (</a:t>
            </a:r>
            <a:r>
              <a:rPr lang="en-US" altLang="zh-TW" b="1" i="1" dirty="0" err="1"/>
              <a:t>u</a:t>
            </a:r>
            <a:r>
              <a:rPr lang="en-US" altLang="zh-TW" dirty="0" err="1"/>
              <a:t>,</a:t>
            </a:r>
            <a:r>
              <a:rPr lang="en-US" altLang="zh-TW" b="1" i="1" dirty="0" err="1"/>
              <a:t>v</a:t>
            </a:r>
            <a:r>
              <a:rPr lang="en-US" altLang="zh-TW" dirty="0"/>
              <a:t>) is an edge incident to some node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b="1" i="1" dirty="0"/>
              <a:t>T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minimum cost</a:t>
            </a:r>
            <a:r>
              <a:rPr lang="en-US" altLang="zh-TW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Step 5.1: O(log </a:t>
            </a:r>
            <a:r>
              <a:rPr lang="en-US" altLang="zh-TW" b="1" i="1" dirty="0"/>
              <a:t>n</a:t>
            </a:r>
            <a:r>
              <a:rPr lang="en-US" altLang="zh-TW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Step 5.3: O(log </a:t>
            </a:r>
            <a:r>
              <a:rPr lang="en-US" altLang="zh-TW" b="1" i="1" dirty="0"/>
              <a:t>n</a:t>
            </a:r>
            <a:r>
              <a:rPr lang="en-US" altLang="zh-TW" dirty="0"/>
              <a:t>) for updating </a:t>
            </a:r>
            <a:r>
              <a:rPr lang="en-US" altLang="zh-TW" dirty="0" smtClean="0"/>
              <a:t>one element in </a:t>
            </a:r>
            <a:r>
              <a:rPr lang="en-US" altLang="zh-TW" b="1" i="1" dirty="0" smtClean="0"/>
              <a:t>S</a:t>
            </a:r>
            <a:endParaRPr lang="en-US" altLang="zh-TW" dirty="0"/>
          </a:p>
        </p:txBody>
      </p:sp>
      <p:sp>
        <p:nvSpPr>
          <p:cNvPr id="1064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3240D-E59C-4C19-960B-8779478FF607}" type="slidenum">
              <a:rPr lang="en-US" altLang="zh-TW" smtClean="0">
                <a:latin typeface="Arial" charset="0"/>
              </a:rPr>
              <a:pPr/>
              <a:t>119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97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Degree of a Vertex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degree</a:t>
            </a:r>
            <a:r>
              <a:rPr lang="en-US" altLang="zh-TW" dirty="0">
                <a:ea typeface="新細明體" pitchFamily="18" charset="-120"/>
              </a:rPr>
              <a:t> of a vertex,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incident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in-degree</a:t>
            </a:r>
            <a:r>
              <a:rPr lang="en-US" altLang="zh-TW" dirty="0">
                <a:ea typeface="新細明體" pitchFamily="18" charset="-120"/>
              </a:rPr>
              <a:t> 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indeg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incoming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out-degree</a:t>
            </a:r>
            <a:r>
              <a:rPr lang="en-US" altLang="zh-TW" dirty="0">
                <a:ea typeface="新細明體" pitchFamily="18" charset="-120"/>
              </a:rPr>
              <a:t> 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outdeg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outgoing edges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8BA91-BEBF-47BD-9000-47F36ACD99D1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>
              <a:latin typeface="Arial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4882121" y="3502599"/>
            <a:ext cx="3183801" cy="2448272"/>
            <a:chOff x="2808" y="1104"/>
            <a:chExt cx="2670" cy="2016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U</a:t>
              </a: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9466" name="Oval 8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W</a:t>
              </a: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Z</a:t>
              </a:r>
            </a:p>
          </p:txBody>
        </p:sp>
        <p:cxnSp>
          <p:nvCxnSpPr>
            <p:cNvPr id="19468" name="AutoShape 10"/>
            <p:cNvCxnSpPr>
              <a:cxnSpLocks noChangeShapeType="1"/>
              <a:stCxn id="19465" idx="3"/>
              <a:endCxn id="19464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69" name="AutoShape 11"/>
            <p:cNvCxnSpPr>
              <a:cxnSpLocks noChangeShapeType="1"/>
              <a:stCxn id="19466" idx="1"/>
              <a:endCxn id="19464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0" name="AutoShape 12"/>
            <p:cNvCxnSpPr>
              <a:cxnSpLocks noChangeShapeType="1"/>
              <a:stCxn id="19466" idx="7"/>
              <a:endCxn id="19463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1" name="AutoShape 13"/>
            <p:cNvCxnSpPr>
              <a:cxnSpLocks noChangeShapeType="1"/>
              <a:stCxn id="19465" idx="5"/>
              <a:endCxn id="19463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2" name="AutoShape 14"/>
            <p:cNvCxnSpPr>
              <a:cxnSpLocks noChangeShapeType="1"/>
              <a:stCxn id="19465" idx="4"/>
              <a:endCxn id="19466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Y</a:t>
              </a:r>
            </a:p>
          </p:txBody>
        </p:sp>
        <p:cxnSp>
          <p:nvCxnSpPr>
            <p:cNvPr id="19474" name="AutoShape 16"/>
            <p:cNvCxnSpPr>
              <a:cxnSpLocks noChangeShapeType="1"/>
              <a:stCxn id="19466" idx="5"/>
              <a:endCxn id="19473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5" name="AutoShape 17"/>
            <p:cNvCxnSpPr>
              <a:cxnSpLocks noChangeShapeType="1"/>
              <a:stCxn id="19463" idx="4"/>
              <a:endCxn id="19473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011" y="1192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3015" y="1979"/>
              <a:ext cx="269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c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3786" y="1182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b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3764" y="2010"/>
              <a:ext cx="269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e</a:t>
              </a: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3474" y="1686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d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3553" y="2574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f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4112" y="2233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g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4367" y="1268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h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4374" y="1958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 err="1"/>
                <a:t>i</a:t>
              </a:r>
              <a:endParaRPr lang="en-US" altLang="zh-TW" sz="2400" i="1" dirty="0"/>
            </a:p>
          </p:txBody>
        </p:sp>
        <p:sp>
          <p:nvSpPr>
            <p:cNvPr id="19485" name="Text Box 27"/>
            <p:cNvSpPr txBox="1">
              <a:spLocks noChangeArrowheads="1"/>
            </p:cNvSpPr>
            <p:nvPr/>
          </p:nvSpPr>
          <p:spPr bwMode="auto">
            <a:xfrm>
              <a:off x="5252" y="1284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j</a:t>
              </a:r>
            </a:p>
          </p:txBody>
        </p:sp>
        <p:cxnSp>
          <p:nvCxnSpPr>
            <p:cNvPr id="19486" name="AutoShape 28"/>
            <p:cNvCxnSpPr>
              <a:cxnSpLocks noChangeShapeType="1"/>
              <a:stCxn id="19463" idx="5"/>
              <a:endCxn id="19467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7" name="AutoShape 29"/>
            <p:cNvCxnSpPr>
              <a:cxnSpLocks noChangeShapeType="1"/>
              <a:stCxn id="19463" idx="7"/>
              <a:endCxn id="19467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8" name="AutoShape 30"/>
            <p:cNvCxnSpPr>
              <a:cxnSpLocks noChangeShapeType="1"/>
              <a:stCxn id="19467" idx="5"/>
              <a:endCxn id="19467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006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CF60E-9396-448C-B47D-35E37F193EA9}" type="slidenum">
              <a:rPr lang="en-US" altLang="zh-TW" smtClean="0">
                <a:latin typeface="Arial" charset="0"/>
              </a:rPr>
              <a:pPr/>
              <a:t>120</a:t>
            </a:fld>
            <a:endParaRPr lang="en-US" altLang="zh-TW">
              <a:latin typeface="Arial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6575" y="1669256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i="1" dirty="0">
                <a:sym typeface="Symbol" pitchFamily="18" charset="2"/>
              </a:rPr>
              <a:t>e </a:t>
            </a:r>
            <a:r>
              <a:rPr lang="en-US" altLang="zh-TW" dirty="0">
                <a:sym typeface="Symbol" pitchFamily="18" charset="2"/>
              </a:rPr>
              <a:t>is the minimum edge incident to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 vertex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by considering each node incident to the new node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420740" name="AutoShape 4"/>
          <p:cNvSpPr>
            <a:spLocks noChangeArrowheads="1"/>
          </p:cNvSpPr>
          <p:nvPr/>
        </p:nvSpPr>
        <p:spPr bwMode="auto">
          <a:xfrm>
            <a:off x="9321801" y="4425221"/>
            <a:ext cx="1547812" cy="504825"/>
          </a:xfrm>
          <a:prstGeom prst="wedgeRoundRectCallout">
            <a:avLst>
              <a:gd name="adj1" fmla="val -141939"/>
              <a:gd name="adj2" fmla="val 212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O(log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)</a:t>
            </a:r>
          </a:p>
        </p:txBody>
      </p:sp>
      <p:sp>
        <p:nvSpPr>
          <p:cNvPr id="2420741" name="AutoShape 5"/>
          <p:cNvSpPr>
            <a:spLocks noChangeArrowheads="1"/>
          </p:cNvSpPr>
          <p:nvPr/>
        </p:nvSpPr>
        <p:spPr bwMode="auto">
          <a:xfrm>
            <a:off x="9225756" y="5913033"/>
            <a:ext cx="1512887" cy="504825"/>
          </a:xfrm>
          <a:prstGeom prst="wedgeRoundRectCallout">
            <a:avLst>
              <a:gd name="adj1" fmla="val -142595"/>
              <a:gd name="adj2" fmla="val -858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O(log </a:t>
            </a:r>
            <a:r>
              <a:rPr lang="en-US" altLang="zh-TW" sz="2800" i="1" dirty="0"/>
              <a:t>n</a:t>
            </a:r>
            <a:r>
              <a:rPr lang="en-US" altLang="zh-TW" sz="2800" dirty="0"/>
              <a:t>) </a:t>
            </a:r>
          </a:p>
        </p:txBody>
      </p:sp>
      <p:sp>
        <p:nvSpPr>
          <p:cNvPr id="2420742" name="AutoShape 6"/>
          <p:cNvSpPr>
            <a:spLocks noChangeArrowheads="1"/>
          </p:cNvSpPr>
          <p:nvPr/>
        </p:nvSpPr>
        <p:spPr bwMode="auto">
          <a:xfrm>
            <a:off x="6311900" y="4906471"/>
            <a:ext cx="1079500" cy="504825"/>
          </a:xfrm>
          <a:prstGeom prst="wedgeRoundRectCallout">
            <a:avLst>
              <a:gd name="adj1" fmla="val -99807"/>
              <a:gd name="adj2" fmla="val -24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O(1)</a:t>
            </a:r>
          </a:p>
        </p:txBody>
      </p:sp>
      <p:sp>
        <p:nvSpPr>
          <p:cNvPr id="2420743" name="AutoShape 7"/>
          <p:cNvSpPr>
            <a:spLocks noChangeArrowheads="1"/>
          </p:cNvSpPr>
          <p:nvPr/>
        </p:nvSpPr>
        <p:spPr bwMode="auto">
          <a:xfrm>
            <a:off x="5232400" y="4076956"/>
            <a:ext cx="1079500" cy="504825"/>
          </a:xfrm>
          <a:prstGeom prst="wedgeRoundRectCallout">
            <a:avLst>
              <a:gd name="adj1" fmla="val -124808"/>
              <a:gd name="adj2" fmla="val -8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" name="圓角矩形 1"/>
          <p:cNvSpPr/>
          <p:nvPr/>
        </p:nvSpPr>
        <p:spPr bwMode="auto">
          <a:xfrm>
            <a:off x="3575720" y="5733541"/>
            <a:ext cx="4032448" cy="8638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Note here, the total number of updates is O(|</a:t>
            </a:r>
            <a:r>
              <a:rPr kumimoji="1" lang="en-US" altLang="zh-TW" sz="2400" i="1" dirty="0">
                <a:latin typeface="Times New Roman" pitchFamily="18" charset="0"/>
                <a:ea typeface="新細明體" pitchFamily="18" charset="-120"/>
              </a:rPr>
              <a:t>E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|).</a:t>
            </a:r>
            <a:endParaRPr kumimoji="1" lang="zh-TW" altLang="en-US" sz="2400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8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40" grpId="0" animBg="1"/>
      <p:bldP spid="2420741" grpId="0" animBg="1"/>
      <p:bldP spid="2420742" grpId="0" animBg="1"/>
      <p:bldP spid="2420743" grpId="0" animBg="1"/>
      <p:bldP spid="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Prim’s Algorithm using Priority Queue</a:t>
            </a:r>
          </a:p>
        </p:txBody>
      </p:sp>
      <p:sp>
        <p:nvSpPr>
          <p:cNvPr id="242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Step 5.3, we only need to update all the nodes incident to </a:t>
            </a:r>
            <a:r>
              <a:rPr lang="en-US" altLang="zh-TW" i="1" dirty="0"/>
              <a:t>v</a:t>
            </a:r>
            <a:r>
              <a:rPr lang="en-US" altLang="zh-TW" dirty="0"/>
              <a:t>; therefore, </a:t>
            </a:r>
            <a:r>
              <a:rPr lang="en-US" altLang="zh-TW" dirty="0">
                <a:solidFill>
                  <a:srgbClr val="FF0000"/>
                </a:solidFill>
              </a:rPr>
              <a:t>the number of edges examined is O(|</a:t>
            </a:r>
            <a:r>
              <a:rPr lang="en-US" altLang="zh-TW" i="1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|) overall</a:t>
            </a:r>
          </a:p>
          <a:p>
            <a:r>
              <a:rPr lang="en-US" altLang="zh-TW" dirty="0"/>
              <a:t>The total time complexity is O(</a:t>
            </a:r>
            <a:r>
              <a:rPr lang="en-US" altLang="zh-TW" b="1" i="1" dirty="0"/>
              <a:t>n</a:t>
            </a:r>
            <a:r>
              <a:rPr lang="en-US" altLang="zh-TW" dirty="0"/>
              <a:t> log </a:t>
            </a:r>
            <a:r>
              <a:rPr lang="en-US" altLang="zh-TW" b="1" i="1" dirty="0"/>
              <a:t>n</a:t>
            </a:r>
            <a:r>
              <a:rPr lang="en-US" altLang="zh-TW" dirty="0"/>
              <a:t> + |</a:t>
            </a:r>
            <a:r>
              <a:rPr lang="en-US" altLang="zh-TW" i="1" dirty="0" err="1"/>
              <a:t>E</a:t>
            </a:r>
            <a:r>
              <a:rPr lang="en-US" altLang="zh-TW" dirty="0" err="1"/>
              <a:t>|log</a:t>
            </a:r>
            <a:r>
              <a:rPr lang="en-US" altLang="zh-TW" dirty="0"/>
              <a:t> </a:t>
            </a:r>
            <a:r>
              <a:rPr lang="en-US" altLang="zh-TW" b="1" i="1" dirty="0"/>
              <a:t>n</a:t>
            </a:r>
            <a:r>
              <a:rPr lang="en-US" altLang="zh-TW" dirty="0"/>
              <a:t>) = </a:t>
            </a:r>
            <a:r>
              <a:rPr lang="en-US" altLang="zh-TW" dirty="0">
                <a:solidFill>
                  <a:srgbClr val="0000FF"/>
                </a:solidFill>
              </a:rPr>
              <a:t>O((</a:t>
            </a:r>
            <a:r>
              <a:rPr lang="en-US" altLang="zh-TW" b="1" i="1" dirty="0">
                <a:solidFill>
                  <a:srgbClr val="0000FF"/>
                </a:solidFill>
              </a:rPr>
              <a:t>n</a:t>
            </a:r>
            <a:r>
              <a:rPr lang="en-US" altLang="zh-TW" dirty="0">
                <a:solidFill>
                  <a:srgbClr val="0000FF"/>
                </a:solidFill>
              </a:rPr>
              <a:t>+|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FF"/>
                </a:solidFill>
              </a:rPr>
              <a:t>|)log </a:t>
            </a:r>
            <a:r>
              <a:rPr lang="en-US" altLang="zh-TW" b="1" i="1" dirty="0">
                <a:solidFill>
                  <a:srgbClr val="0000FF"/>
                </a:solidFill>
              </a:rPr>
              <a:t>n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85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4987FD-FBFA-443C-885E-1350E4DB0A52}" type="slidenum">
              <a:rPr lang="en-US" altLang="zh-TW" smtClean="0">
                <a:latin typeface="Arial" charset="0"/>
              </a:rPr>
              <a:pPr/>
              <a:t>121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6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E520F-876C-48B9-9479-4781E9026F4D}" type="slidenum">
              <a:rPr lang="en-US" altLang="zh-TW" smtClean="0">
                <a:latin typeface="Arial" charset="0"/>
              </a:rPr>
              <a:pPr/>
              <a:t>122</a:t>
            </a:fld>
            <a:endParaRPr lang="en-US" altLang="zh-TW">
              <a:latin typeface="Arial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Property for Spanning Trees</a:t>
            </a:r>
          </a:p>
        </p:txBody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 minimum spanning tree includes for each vertex </a:t>
            </a:r>
            <a:r>
              <a:rPr lang="en-US" altLang="zh-TW" b="1" i="1" dirty="0">
                <a:solidFill>
                  <a:srgbClr val="FF0000"/>
                </a:solidFill>
              </a:rPr>
              <a:t>v</a:t>
            </a:r>
            <a:r>
              <a:rPr lang="en-US" altLang="zh-TW" dirty="0">
                <a:solidFill>
                  <a:srgbClr val="FF0000"/>
                </a:solidFill>
              </a:rPr>
              <a:t> a minimum-cost edge incident to </a:t>
            </a:r>
            <a:r>
              <a:rPr lang="en-US" altLang="zh-TW" b="1" i="1" dirty="0">
                <a:solidFill>
                  <a:srgbClr val="FF0000"/>
                </a:solidFill>
              </a:rPr>
              <a:t>v</a:t>
            </a:r>
          </a:p>
          <a:p>
            <a:r>
              <a:rPr lang="en-US" altLang="zh-TW" dirty="0"/>
              <a:t>Question: is Step 3 </a:t>
            </a:r>
            <a:r>
              <a:rPr lang="en-US" altLang="zh-TW" dirty="0" smtClean="0"/>
              <a:t>necessary?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2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4F47E-4C00-4252-9BAB-2DF8A12BCF56}" type="slidenum">
              <a:rPr lang="en-US" altLang="zh-TW" smtClean="0">
                <a:latin typeface="Arial" charset="0"/>
              </a:rPr>
              <a:pPr/>
              <a:t>123</a:t>
            </a:fld>
            <a:endParaRPr lang="en-US" altLang="zh-TW">
              <a:latin typeface="Arial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Kruskal’s Algorithm</a:t>
            </a:r>
          </a:p>
        </p:txBody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/>
              <a:t>Let </a:t>
            </a:r>
            <a:r>
              <a:rPr lang="en-US" altLang="zh-TW" i="1"/>
              <a:t>G</a:t>
            </a:r>
            <a:r>
              <a:rPr lang="en-US" altLang="zh-TW"/>
              <a:t>=(</a:t>
            </a:r>
            <a:r>
              <a:rPr lang="en-US" altLang="zh-TW" i="1"/>
              <a:t>V</a:t>
            </a:r>
            <a:r>
              <a:rPr lang="en-US" altLang="zh-TW"/>
              <a:t>,</a:t>
            </a:r>
            <a:r>
              <a:rPr lang="en-US" altLang="zh-TW" i="1"/>
              <a:t>E</a:t>
            </a:r>
            <a:r>
              <a:rPr lang="en-US" altLang="zh-TW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/>
              <a:t>Spanning tree </a:t>
            </a:r>
            <a:r>
              <a:rPr lang="en-US" altLang="zh-TW" i="1"/>
              <a:t>T</a:t>
            </a:r>
            <a:r>
              <a:rPr lang="en-US" altLang="zh-TW"/>
              <a:t>=</a:t>
            </a:r>
            <a:r>
              <a:rPr lang="en-US" altLang="zh-TW" i="1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>
                <a:sym typeface="Symbol" pitchFamily="18" charset="2"/>
              </a:rPr>
              <a:t>while (|</a:t>
            </a:r>
            <a:r>
              <a:rPr lang="en-US" altLang="zh-TW" i="1">
                <a:sym typeface="Symbol" pitchFamily="18" charset="2"/>
              </a:rPr>
              <a:t>T</a:t>
            </a:r>
            <a:r>
              <a:rPr lang="en-US" altLang="zh-TW">
                <a:sym typeface="Symbol" pitchFamily="18" charset="2"/>
              </a:rPr>
              <a:t>|&lt;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-1) and (</a:t>
            </a:r>
            <a:r>
              <a:rPr lang="en-US" altLang="zh-TW" i="1">
                <a:sym typeface="Symbol" pitchFamily="18" charset="2"/>
              </a:rPr>
              <a:t>E</a:t>
            </a:r>
            <a:r>
              <a:rPr lang="en-US" altLang="zh-TW">
                <a:sym typeface="Symbol" pitchFamily="18" charset="2"/>
              </a:rPr>
              <a:t> </a:t>
            </a:r>
            <a:r>
              <a:rPr lang="en-US" altLang="zh-TW" i="1">
                <a:sym typeface="Symbol" pitchFamily="18" charset="2"/>
              </a:rPr>
              <a:t></a:t>
            </a:r>
            <a:r>
              <a:rPr lang="en-US" altLang="zh-TW">
                <a:sym typeface="Symbol" pitchFamily="18" charset="2"/>
              </a:rPr>
              <a:t>)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>
                <a:sym typeface="Symbol" pitchFamily="18" charset="2"/>
              </a:rPr>
              <a:t>Select an edge (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 from </a:t>
            </a:r>
            <a:r>
              <a:rPr lang="en-US" altLang="zh-TW" i="1">
                <a:sym typeface="Symbol" pitchFamily="18" charset="2"/>
              </a:rPr>
              <a:t>E</a:t>
            </a:r>
            <a:r>
              <a:rPr lang="en-US" altLang="zh-TW">
                <a:sym typeface="Symbol" pitchFamily="18" charset="2"/>
              </a:rPr>
              <a:t> with lowest cost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 i="1">
                <a:sym typeface="Symbol" pitchFamily="18" charset="2"/>
              </a:rPr>
              <a:t>E</a:t>
            </a:r>
            <a:r>
              <a:rPr lang="en-US" altLang="zh-TW">
                <a:sym typeface="Symbol" pitchFamily="18" charset="2"/>
              </a:rPr>
              <a:t>=</a:t>
            </a:r>
            <a:r>
              <a:rPr lang="en-US" altLang="zh-TW" i="1">
                <a:sym typeface="Symbol" pitchFamily="18" charset="2"/>
              </a:rPr>
              <a:t>E</a:t>
            </a:r>
            <a:r>
              <a:rPr lang="en-US" altLang="zh-TW">
                <a:sym typeface="Symbol" pitchFamily="18" charset="2"/>
              </a:rPr>
              <a:t>-{(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>
                <a:sym typeface="Symbol" pitchFamily="18" charset="2"/>
              </a:rPr>
              <a:t>If (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 does not create a cycle in </a:t>
            </a:r>
            <a:r>
              <a:rPr lang="en-US" altLang="zh-TW" i="1">
                <a:sym typeface="Symbol" pitchFamily="18" charset="2"/>
              </a:rPr>
              <a:t>T</a:t>
            </a:r>
          </a:p>
          <a:p>
            <a:pPr marL="990600" lvl="1" indent="-533400">
              <a:buClr>
                <a:srgbClr val="0000FF"/>
              </a:buClr>
              <a:buNone/>
            </a:pPr>
            <a:r>
              <a:rPr lang="en-US" altLang="zh-TW">
                <a:sym typeface="Symbol" pitchFamily="18" charset="2"/>
              </a:rPr>
              <a:t>	then </a:t>
            </a:r>
            <a:r>
              <a:rPr lang="en-US" altLang="zh-TW" i="1">
                <a:sym typeface="Symbol" pitchFamily="18" charset="2"/>
              </a:rPr>
              <a:t>T</a:t>
            </a:r>
            <a:r>
              <a:rPr lang="en-US" altLang="zh-TW">
                <a:sym typeface="Symbol" pitchFamily="18" charset="2"/>
              </a:rPr>
              <a:t>=</a:t>
            </a:r>
            <a:r>
              <a:rPr lang="en-US" altLang="zh-TW" i="1">
                <a:sym typeface="Symbol" pitchFamily="18" charset="2"/>
              </a:rPr>
              <a:t>T</a:t>
            </a:r>
            <a:r>
              <a:rPr lang="en-US" altLang="zh-TW">
                <a:sym typeface="Symbol" pitchFamily="18" charset="2"/>
              </a:rPr>
              <a:t>{(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)}</a:t>
            </a:r>
          </a:p>
          <a:p>
            <a:pPr marL="990600" lvl="1" indent="-533400">
              <a:buClr>
                <a:srgbClr val="0000FF"/>
              </a:buClr>
              <a:buNone/>
            </a:pPr>
            <a:r>
              <a:rPr lang="en-US" altLang="zh-TW">
                <a:sym typeface="Symbol" pitchFamily="18" charset="2"/>
              </a:rPr>
              <a:t>	else discard (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 i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6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83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AC5AAD-D756-4DCE-B2C7-3BCA76C5E357}" type="slidenum">
              <a:rPr lang="en-US" altLang="zh-TW" smtClean="0">
                <a:latin typeface="Arial" charset="0"/>
              </a:rPr>
              <a:pPr/>
              <a:t>124</a:t>
            </a:fld>
            <a:endParaRPr lang="en-US" altLang="zh-TW">
              <a:latin typeface="Arial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112644" name="Group 3"/>
          <p:cNvGrpSpPr>
            <a:grpSpLocks/>
          </p:cNvGrpSpPr>
          <p:nvPr/>
        </p:nvGrpSpPr>
        <p:grpSpPr bwMode="auto">
          <a:xfrm>
            <a:off x="3216275" y="1557338"/>
            <a:ext cx="5761038" cy="4679950"/>
            <a:chOff x="1066" y="981"/>
            <a:chExt cx="3629" cy="2948"/>
          </a:xfrm>
        </p:grpSpPr>
        <p:grpSp>
          <p:nvGrpSpPr>
            <p:cNvPr id="112652" name="Group 4"/>
            <p:cNvGrpSpPr>
              <a:grpSpLocks/>
            </p:cNvGrpSpPr>
            <p:nvPr/>
          </p:nvGrpSpPr>
          <p:grpSpPr bwMode="auto">
            <a:xfrm>
              <a:off x="1247" y="1117"/>
              <a:ext cx="3266" cy="2631"/>
              <a:chOff x="1247" y="1117"/>
              <a:chExt cx="3266" cy="2631"/>
            </a:xfrm>
          </p:grpSpPr>
          <p:sp>
            <p:nvSpPr>
              <p:cNvPr id="112670" name="Line 5"/>
              <p:cNvSpPr>
                <a:spLocks noChangeShapeType="1"/>
              </p:cNvSpPr>
              <p:nvPr/>
            </p:nvSpPr>
            <p:spPr bwMode="auto">
              <a:xfrm flipV="1">
                <a:off x="1610" y="1117"/>
                <a:ext cx="1633" cy="4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1" name="Line 6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127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2" name="Line 7"/>
              <p:cNvSpPr>
                <a:spLocks noChangeShapeType="1"/>
              </p:cNvSpPr>
              <p:nvPr/>
            </p:nvSpPr>
            <p:spPr bwMode="auto">
              <a:xfrm flipH="1">
                <a:off x="4014" y="2251"/>
                <a:ext cx="499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3" name="Line 8"/>
              <p:cNvSpPr>
                <a:spLocks noChangeShapeType="1"/>
              </p:cNvSpPr>
              <p:nvPr/>
            </p:nvSpPr>
            <p:spPr bwMode="auto">
              <a:xfrm>
                <a:off x="2880" y="2478"/>
                <a:ext cx="1134" cy="12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4" name="Line 9"/>
              <p:cNvSpPr>
                <a:spLocks noChangeShapeType="1"/>
              </p:cNvSpPr>
              <p:nvPr/>
            </p:nvSpPr>
            <p:spPr bwMode="auto">
              <a:xfrm flipV="1">
                <a:off x="2880" y="1117"/>
                <a:ext cx="363" cy="14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5" name="Line 10"/>
              <p:cNvSpPr>
                <a:spLocks noChangeShapeType="1"/>
              </p:cNvSpPr>
              <p:nvPr/>
            </p:nvSpPr>
            <p:spPr bwMode="auto">
              <a:xfrm flipH="1">
                <a:off x="2381" y="2523"/>
                <a:ext cx="499" cy="108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6" name="Line 11"/>
              <p:cNvSpPr>
                <a:spLocks noChangeShapeType="1"/>
              </p:cNvSpPr>
              <p:nvPr/>
            </p:nvSpPr>
            <p:spPr bwMode="auto">
              <a:xfrm>
                <a:off x="2381" y="3612"/>
                <a:ext cx="1633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7" name="Line 12"/>
              <p:cNvSpPr>
                <a:spLocks noChangeShapeType="1"/>
              </p:cNvSpPr>
              <p:nvPr/>
            </p:nvSpPr>
            <p:spPr bwMode="auto">
              <a:xfrm flipH="1">
                <a:off x="1247" y="1525"/>
                <a:ext cx="363" cy="131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8" name="Line 1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1089" cy="77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653" name="Group 14"/>
            <p:cNvGrpSpPr>
              <a:grpSpLocks/>
            </p:cNvGrpSpPr>
            <p:nvPr/>
          </p:nvGrpSpPr>
          <p:grpSpPr bwMode="auto">
            <a:xfrm>
              <a:off x="1066" y="981"/>
              <a:ext cx="3629" cy="2948"/>
              <a:chOff x="1066" y="981"/>
              <a:chExt cx="3629" cy="2948"/>
            </a:xfrm>
          </p:grpSpPr>
          <p:sp>
            <p:nvSpPr>
              <p:cNvPr id="112663" name="Oval 15"/>
              <p:cNvSpPr>
                <a:spLocks noChangeArrowheads="1"/>
              </p:cNvSpPr>
              <p:nvPr/>
            </p:nvSpPr>
            <p:spPr bwMode="auto">
              <a:xfrm>
                <a:off x="1429" y="1344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1</a:t>
                </a:r>
              </a:p>
            </p:txBody>
          </p:sp>
          <p:sp>
            <p:nvSpPr>
              <p:cNvPr id="112664" name="Oval 16"/>
              <p:cNvSpPr>
                <a:spLocks noChangeArrowheads="1"/>
              </p:cNvSpPr>
              <p:nvPr/>
            </p:nvSpPr>
            <p:spPr bwMode="auto">
              <a:xfrm>
                <a:off x="1066" y="2659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6</a:t>
                </a:r>
              </a:p>
            </p:txBody>
          </p:sp>
          <p:sp>
            <p:nvSpPr>
              <p:cNvPr id="112665" name="Oval 17"/>
              <p:cNvSpPr>
                <a:spLocks noChangeArrowheads="1"/>
              </p:cNvSpPr>
              <p:nvPr/>
            </p:nvSpPr>
            <p:spPr bwMode="auto">
              <a:xfrm>
                <a:off x="2154" y="3475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5</a:t>
                </a:r>
              </a:p>
            </p:txBody>
          </p:sp>
          <p:sp>
            <p:nvSpPr>
              <p:cNvPr id="112666" name="Oval 18"/>
              <p:cNvSpPr>
                <a:spLocks noChangeArrowheads="1"/>
              </p:cNvSpPr>
              <p:nvPr/>
            </p:nvSpPr>
            <p:spPr bwMode="auto">
              <a:xfrm>
                <a:off x="3787" y="3566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4</a:t>
                </a:r>
              </a:p>
            </p:txBody>
          </p:sp>
          <p:sp>
            <p:nvSpPr>
              <p:cNvPr id="112667" name="Oval 19"/>
              <p:cNvSpPr>
                <a:spLocks noChangeArrowheads="1"/>
              </p:cNvSpPr>
              <p:nvPr/>
            </p:nvSpPr>
            <p:spPr bwMode="auto">
              <a:xfrm>
                <a:off x="4286" y="2115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3</a:t>
                </a:r>
              </a:p>
            </p:txBody>
          </p:sp>
          <p:sp>
            <p:nvSpPr>
              <p:cNvPr id="112668" name="Oval 20"/>
              <p:cNvSpPr>
                <a:spLocks noChangeArrowheads="1"/>
              </p:cNvSpPr>
              <p:nvPr/>
            </p:nvSpPr>
            <p:spPr bwMode="auto">
              <a:xfrm>
                <a:off x="3061" y="981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2</a:t>
                </a:r>
              </a:p>
            </p:txBody>
          </p:sp>
          <p:sp>
            <p:nvSpPr>
              <p:cNvPr id="112669" name="Oval 21"/>
              <p:cNvSpPr>
                <a:spLocks noChangeArrowheads="1"/>
              </p:cNvSpPr>
              <p:nvPr/>
            </p:nvSpPr>
            <p:spPr bwMode="auto">
              <a:xfrm>
                <a:off x="2653" y="2296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7</a:t>
                </a:r>
              </a:p>
            </p:txBody>
          </p:sp>
        </p:grpSp>
        <p:sp>
          <p:nvSpPr>
            <p:cNvPr id="112654" name="Text Box 22"/>
            <p:cNvSpPr txBox="1">
              <a:spLocks noChangeArrowheads="1"/>
            </p:cNvSpPr>
            <p:nvPr/>
          </p:nvSpPr>
          <p:spPr bwMode="auto">
            <a:xfrm>
              <a:off x="1519" y="194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12655" name="Text Box 23"/>
            <p:cNvSpPr txBox="1">
              <a:spLocks noChangeArrowheads="1"/>
            </p:cNvSpPr>
            <p:nvPr/>
          </p:nvSpPr>
          <p:spPr bwMode="auto">
            <a:xfrm>
              <a:off x="1701" y="284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25</a:t>
              </a:r>
            </a:p>
          </p:txBody>
        </p:sp>
        <p:sp>
          <p:nvSpPr>
            <p:cNvPr id="112656" name="Text Box 24"/>
            <p:cNvSpPr txBox="1">
              <a:spLocks noChangeArrowheads="1"/>
            </p:cNvSpPr>
            <p:nvPr/>
          </p:nvSpPr>
          <p:spPr bwMode="auto">
            <a:xfrm>
              <a:off x="2336" y="2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24</a:t>
              </a:r>
            </a:p>
          </p:txBody>
        </p:sp>
        <p:sp>
          <p:nvSpPr>
            <p:cNvPr id="112657" name="Text Box 25"/>
            <p:cNvSpPr txBox="1">
              <a:spLocks noChangeArrowheads="1"/>
            </p:cNvSpPr>
            <p:nvPr/>
          </p:nvSpPr>
          <p:spPr bwMode="auto">
            <a:xfrm>
              <a:off x="2971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22</a:t>
              </a:r>
            </a:p>
          </p:txBody>
        </p:sp>
        <p:sp>
          <p:nvSpPr>
            <p:cNvPr id="112658" name="Text Box 26"/>
            <p:cNvSpPr txBox="1">
              <a:spLocks noChangeArrowheads="1"/>
            </p:cNvSpPr>
            <p:nvPr/>
          </p:nvSpPr>
          <p:spPr bwMode="auto">
            <a:xfrm>
              <a:off x="3424" y="279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18</a:t>
              </a:r>
            </a:p>
          </p:txBody>
        </p:sp>
        <p:sp>
          <p:nvSpPr>
            <p:cNvPr id="112659" name="Text Box 27"/>
            <p:cNvSpPr txBox="1">
              <a:spLocks noChangeArrowheads="1"/>
            </p:cNvSpPr>
            <p:nvPr/>
          </p:nvSpPr>
          <p:spPr bwMode="auto">
            <a:xfrm>
              <a:off x="3969" y="26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12</a:t>
              </a:r>
            </a:p>
          </p:txBody>
        </p:sp>
        <p:sp>
          <p:nvSpPr>
            <p:cNvPr id="112660" name="Text Box 28"/>
            <p:cNvSpPr txBox="1">
              <a:spLocks noChangeArrowheads="1"/>
            </p:cNvSpPr>
            <p:nvPr/>
          </p:nvSpPr>
          <p:spPr bwMode="auto">
            <a:xfrm>
              <a:off x="3787" y="18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16</a:t>
              </a:r>
            </a:p>
          </p:txBody>
        </p:sp>
        <p:sp>
          <p:nvSpPr>
            <p:cNvPr id="112661" name="Text Box 29"/>
            <p:cNvSpPr txBox="1">
              <a:spLocks noChangeArrowheads="1"/>
            </p:cNvSpPr>
            <p:nvPr/>
          </p:nvSpPr>
          <p:spPr bwMode="auto">
            <a:xfrm>
              <a:off x="2290" y="14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28</a:t>
              </a:r>
            </a:p>
          </p:txBody>
        </p:sp>
        <p:sp>
          <p:nvSpPr>
            <p:cNvPr id="112662" name="Text Box 30"/>
            <p:cNvSpPr txBox="1">
              <a:spLocks noChangeArrowheads="1"/>
            </p:cNvSpPr>
            <p:nvPr/>
          </p:nvSpPr>
          <p:spPr bwMode="auto">
            <a:xfrm>
              <a:off x="3107" y="167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14</a:t>
              </a:r>
            </a:p>
          </p:txBody>
        </p:sp>
      </p:grpSp>
      <p:sp>
        <p:nvSpPr>
          <p:cNvPr id="2425887" name="Line 31"/>
          <p:cNvSpPr>
            <a:spLocks noChangeShapeType="1"/>
          </p:cNvSpPr>
          <p:nvPr/>
        </p:nvSpPr>
        <p:spPr bwMode="auto">
          <a:xfrm flipH="1">
            <a:off x="3575050" y="2708275"/>
            <a:ext cx="433388" cy="15128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88" name="Line 32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89" name="Line 33"/>
          <p:cNvSpPr>
            <a:spLocks noChangeShapeType="1"/>
          </p:cNvSpPr>
          <p:nvPr/>
        </p:nvSpPr>
        <p:spPr bwMode="auto">
          <a:xfrm>
            <a:off x="5591175" y="5734050"/>
            <a:ext cx="194468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0" name="Line 34"/>
          <p:cNvSpPr>
            <a:spLocks noChangeShapeType="1"/>
          </p:cNvSpPr>
          <p:nvPr/>
        </p:nvSpPr>
        <p:spPr bwMode="auto">
          <a:xfrm flipH="1">
            <a:off x="7967663" y="3933825"/>
            <a:ext cx="576262" cy="172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1" name="Line 35"/>
          <p:cNvSpPr>
            <a:spLocks noChangeShapeType="1"/>
          </p:cNvSpPr>
          <p:nvPr/>
        </p:nvSpPr>
        <p:spPr bwMode="auto">
          <a:xfrm>
            <a:off x="6959600" y="2060575"/>
            <a:ext cx="1512888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2" name="Line 36"/>
          <p:cNvSpPr>
            <a:spLocks noChangeShapeType="1"/>
          </p:cNvSpPr>
          <p:nvPr/>
        </p:nvSpPr>
        <p:spPr bwMode="auto">
          <a:xfrm flipH="1">
            <a:off x="6167439" y="2133600"/>
            <a:ext cx="433387" cy="15827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2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887" grpId="0" animBg="1"/>
      <p:bldP spid="2425888" grpId="0" animBg="1"/>
      <p:bldP spid="2425889" grpId="0" animBg="1"/>
      <p:bldP spid="2425890" grpId="0" animBg="1"/>
      <p:bldP spid="2425891" grpId="0" animBg="1"/>
      <p:bldP spid="242589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E3ABC-7024-4B59-9D9F-DC125A5D7EAF}" type="slidenum">
              <a:rPr lang="en-US" altLang="zh-TW" smtClean="0">
                <a:latin typeface="Arial" charset="0"/>
              </a:rPr>
              <a:pPr/>
              <a:t>125</a:t>
            </a:fld>
            <a:endParaRPr lang="en-US" altLang="zh-TW">
              <a:latin typeface="Arial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Correctness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Theorem </a:t>
            </a:r>
          </a:p>
          <a:p>
            <a:pPr>
              <a:buFontTx/>
              <a:buNone/>
            </a:pPr>
            <a:r>
              <a:rPr lang="en-US" altLang="zh-TW"/>
              <a:t>	Kruskal’s algorithm generates a minimum-cost spanning tree for every connected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662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FEC75-B623-4CFE-8518-CDE9CC6E63DF}" type="slidenum">
              <a:rPr lang="en-US" altLang="zh-TW" smtClean="0">
                <a:latin typeface="Arial" charset="0"/>
              </a:rPr>
              <a:pPr/>
              <a:t>126</a:t>
            </a:fld>
            <a:endParaRPr lang="en-US" altLang="zh-TW">
              <a:latin typeface="Arial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Kruskal’s Time Complexity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Step 3.1 and Step 3.2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Can be done easily if </a:t>
            </a:r>
            <a:r>
              <a:rPr lang="en-US" altLang="zh-TW" i="1"/>
              <a:t>E</a:t>
            </a:r>
            <a:r>
              <a:rPr lang="en-US" altLang="zh-TW"/>
              <a:t> is sorted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Min_heap can be used: O(log |</a:t>
            </a:r>
            <a:r>
              <a:rPr lang="en-US" altLang="zh-TW" i="1"/>
              <a:t>E</a:t>
            </a:r>
            <a:r>
              <a:rPr lang="en-US" altLang="zh-TW"/>
              <a:t>|) but needs O(|</a:t>
            </a:r>
            <a:r>
              <a:rPr lang="en-US" altLang="zh-TW" i="1"/>
              <a:t>E</a:t>
            </a:r>
            <a:r>
              <a:rPr lang="en-US" altLang="zh-TW"/>
              <a:t>|) to construct the min_heap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Step 3.3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How to implement it efficiently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Using </a:t>
            </a:r>
            <a:r>
              <a:rPr lang="en-US" altLang="zh-TW" b="1" i="1"/>
              <a:t>find</a:t>
            </a:r>
            <a:r>
              <a:rPr lang="en-US" altLang="zh-TW"/>
              <a:t> and </a:t>
            </a:r>
            <a:r>
              <a:rPr lang="en-US" altLang="zh-TW" b="1" i="1"/>
              <a:t>union</a:t>
            </a:r>
            <a:r>
              <a:rPr lang="en-US" altLang="zh-TW"/>
              <a:t> which all can be done in linear time overall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Therefore: O(|</a:t>
            </a:r>
            <a:r>
              <a:rPr lang="en-US" altLang="zh-TW" i="1"/>
              <a:t>E</a:t>
            </a:r>
            <a:r>
              <a:rPr lang="en-US" altLang="zh-TW"/>
              <a:t>| log |</a:t>
            </a:r>
            <a:r>
              <a:rPr lang="en-US" altLang="zh-TW" i="1"/>
              <a:t>E</a:t>
            </a:r>
            <a:r>
              <a:rPr lang="en-US" altLang="zh-TW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913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0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127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Given a weighted graph and two vertices </a:t>
            </a:r>
            <a:r>
              <a:rPr lang="en-US" altLang="zh-TW" sz="2400" b="1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, we want to find a path of minimum total weight between </a:t>
            </a:r>
            <a:r>
              <a:rPr lang="en-US" altLang="zh-TW" sz="2400" b="1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b="1" i="1" dirty="0">
                <a:ea typeface="新細明體" pitchFamily="18" charset="-120"/>
              </a:rPr>
              <a:t>v.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Length of a path is the sum of the weights of its edges.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Shortest path between Providence and Honolulu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Internet packet routing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Flight reservations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Driving directions</a:t>
            </a:r>
          </a:p>
        </p:txBody>
      </p:sp>
      <p:sp>
        <p:nvSpPr>
          <p:cNvPr id="808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D33D3-38B1-49DE-8D11-EE661CB5FF11}" type="slidenum">
              <a:rPr lang="en-US" altLang="zh-TW" smtClean="0">
                <a:latin typeface="Arial" charset="0"/>
              </a:rPr>
              <a:pPr/>
              <a:t>128</a:t>
            </a:fld>
            <a:endParaRPr lang="en-US" altLang="zh-TW">
              <a:latin typeface="Arial" charset="0"/>
            </a:endParaRP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8142287" y="37010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10656887" y="3545459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10406062" y="5453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853362" y="52155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5932487" y="3929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084887" y="50726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LAX</a:t>
            </a:r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9720262" y="4310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80908" name="Oval 11"/>
          <p:cNvSpPr>
            <a:spLocks noChangeArrowheads="1"/>
          </p:cNvSpPr>
          <p:nvPr/>
        </p:nvSpPr>
        <p:spPr bwMode="auto">
          <a:xfrm>
            <a:off x="4103687" y="48440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80909" name="AutoShape 12"/>
          <p:cNvCxnSpPr>
            <a:cxnSpLocks noChangeShapeType="1"/>
            <a:stCxn id="80905" idx="6"/>
            <a:endCxn id="80901" idx="2"/>
          </p:cNvCxnSpPr>
          <p:nvPr/>
        </p:nvCxnSpPr>
        <p:spPr bwMode="auto">
          <a:xfrm flipV="1">
            <a:off x="6878636" y="3929634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0" name="AutoShape 13"/>
          <p:cNvCxnSpPr>
            <a:cxnSpLocks noChangeShapeType="1"/>
            <a:stCxn id="80904" idx="0"/>
            <a:endCxn id="80901" idx="4"/>
          </p:cNvCxnSpPr>
          <p:nvPr/>
        </p:nvCxnSpPr>
        <p:spPr bwMode="auto">
          <a:xfrm flipV="1">
            <a:off x="8321675" y="4177284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1" name="AutoShape 14"/>
          <p:cNvCxnSpPr>
            <a:cxnSpLocks noChangeShapeType="1"/>
            <a:stCxn id="80904" idx="7"/>
            <a:endCxn id="80907" idx="3"/>
          </p:cNvCxnSpPr>
          <p:nvPr/>
        </p:nvCxnSpPr>
        <p:spPr bwMode="auto">
          <a:xfrm flipV="1">
            <a:off x="8653462" y="471068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2" name="AutoShape 15"/>
          <p:cNvCxnSpPr>
            <a:cxnSpLocks noChangeShapeType="1"/>
            <a:stCxn id="80907" idx="0"/>
            <a:endCxn id="80902" idx="3"/>
          </p:cNvCxnSpPr>
          <p:nvPr/>
        </p:nvCxnSpPr>
        <p:spPr bwMode="auto">
          <a:xfrm flipV="1">
            <a:off x="10188575" y="395503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3" name="AutoShape 16"/>
          <p:cNvCxnSpPr>
            <a:cxnSpLocks noChangeShapeType="1"/>
            <a:stCxn id="80901" idx="6"/>
            <a:endCxn id="80902" idx="2"/>
          </p:cNvCxnSpPr>
          <p:nvPr/>
        </p:nvCxnSpPr>
        <p:spPr bwMode="auto">
          <a:xfrm flipV="1">
            <a:off x="9097962" y="377406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0914" name="AutoShape 17"/>
          <p:cNvCxnSpPr>
            <a:cxnSpLocks noChangeShapeType="1"/>
            <a:stCxn id="80908" idx="6"/>
            <a:endCxn id="80906" idx="2"/>
          </p:cNvCxnSpPr>
          <p:nvPr/>
        </p:nvCxnSpPr>
        <p:spPr bwMode="auto">
          <a:xfrm>
            <a:off x="5059362" y="5072634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0915" name="AutoShape 18"/>
          <p:cNvCxnSpPr>
            <a:cxnSpLocks noChangeShapeType="1"/>
            <a:stCxn id="80905" idx="4"/>
            <a:endCxn id="80906" idx="0"/>
          </p:cNvCxnSpPr>
          <p:nvPr/>
        </p:nvCxnSpPr>
        <p:spPr bwMode="auto">
          <a:xfrm>
            <a:off x="6400799" y="439636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6" name="AutoShape 19"/>
          <p:cNvCxnSpPr>
            <a:cxnSpLocks noChangeShapeType="1"/>
            <a:stCxn id="80907" idx="4"/>
            <a:endCxn id="80903" idx="0"/>
          </p:cNvCxnSpPr>
          <p:nvPr/>
        </p:nvCxnSpPr>
        <p:spPr bwMode="auto">
          <a:xfrm>
            <a:off x="10188574" y="4777359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7" name="AutoShape 20"/>
          <p:cNvCxnSpPr>
            <a:cxnSpLocks noChangeShapeType="1"/>
            <a:endCxn id="80904" idx="6"/>
          </p:cNvCxnSpPr>
          <p:nvPr/>
        </p:nvCxnSpPr>
        <p:spPr bwMode="auto">
          <a:xfrm flipH="1" flipV="1">
            <a:off x="8799512" y="544411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8" name="AutoShape 21"/>
          <p:cNvCxnSpPr>
            <a:cxnSpLocks noChangeShapeType="1"/>
            <a:stCxn id="80906" idx="6"/>
            <a:endCxn id="80904" idx="2"/>
          </p:cNvCxnSpPr>
          <p:nvPr/>
        </p:nvCxnSpPr>
        <p:spPr bwMode="auto">
          <a:xfrm>
            <a:off x="7040562" y="530123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9" name="AutoShape 22"/>
          <p:cNvCxnSpPr>
            <a:cxnSpLocks noChangeShapeType="1"/>
            <a:stCxn id="80906" idx="7"/>
            <a:endCxn id="80901" idx="3"/>
          </p:cNvCxnSpPr>
          <p:nvPr/>
        </p:nvCxnSpPr>
        <p:spPr bwMode="auto">
          <a:xfrm flipV="1">
            <a:off x="6884987" y="4110609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0920" name="Text Box 23"/>
          <p:cNvSpPr txBox="1">
            <a:spLocks noChangeArrowheads="1"/>
          </p:cNvSpPr>
          <p:nvPr/>
        </p:nvSpPr>
        <p:spPr bwMode="auto">
          <a:xfrm rot="-347285">
            <a:off x="9423400" y="352641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849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 rot="-4662247">
            <a:off x="8101805" y="4259041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 rot="-1544869">
            <a:off x="8777286" y="46757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1387</a:t>
            </a:r>
          </a:p>
        </p:txBody>
      </p:sp>
      <p:sp>
        <p:nvSpPr>
          <p:cNvPr id="80923" name="Text Box 26"/>
          <p:cNvSpPr txBox="1">
            <a:spLocks noChangeArrowheads="1"/>
          </p:cNvSpPr>
          <p:nvPr/>
        </p:nvSpPr>
        <p:spPr bwMode="auto">
          <a:xfrm rot="-2136302">
            <a:off x="6964361" y="44376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1743</a:t>
            </a:r>
          </a:p>
        </p:txBody>
      </p:sp>
      <p:sp>
        <p:nvSpPr>
          <p:cNvPr id="80924" name="Text Box 27"/>
          <p:cNvSpPr txBox="1">
            <a:spLocks noChangeArrowheads="1"/>
          </p:cNvSpPr>
          <p:nvPr/>
        </p:nvSpPr>
        <p:spPr bwMode="auto">
          <a:xfrm rot="-689345">
            <a:off x="7075486" y="37010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1843</a:t>
            </a:r>
          </a:p>
        </p:txBody>
      </p:sp>
      <p:sp>
        <p:nvSpPr>
          <p:cNvPr id="80925" name="Text Box 28"/>
          <p:cNvSpPr txBox="1">
            <a:spLocks noChangeArrowheads="1"/>
          </p:cNvSpPr>
          <p:nvPr/>
        </p:nvSpPr>
        <p:spPr bwMode="auto">
          <a:xfrm rot="2626382">
            <a:off x="10372724" y="49043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80926" name="Text Box 29"/>
          <p:cNvSpPr txBox="1">
            <a:spLocks noChangeArrowheads="1"/>
          </p:cNvSpPr>
          <p:nvPr/>
        </p:nvSpPr>
        <p:spPr bwMode="auto">
          <a:xfrm rot="565849">
            <a:off x="9317036" y="52091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80927" name="Text Box 30"/>
          <p:cNvSpPr txBox="1">
            <a:spLocks noChangeArrowheads="1"/>
          </p:cNvSpPr>
          <p:nvPr/>
        </p:nvSpPr>
        <p:spPr bwMode="auto">
          <a:xfrm rot="695916">
            <a:off x="7116761" y="502818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80928" name="Text Box 31"/>
          <p:cNvSpPr txBox="1">
            <a:spLocks noChangeArrowheads="1"/>
          </p:cNvSpPr>
          <p:nvPr/>
        </p:nvSpPr>
        <p:spPr bwMode="auto">
          <a:xfrm rot="4665015">
            <a:off x="6336506" y="4565429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80929" name="Text Box 32"/>
          <p:cNvSpPr txBox="1">
            <a:spLocks noChangeArrowheads="1"/>
          </p:cNvSpPr>
          <p:nvPr/>
        </p:nvSpPr>
        <p:spPr bwMode="auto">
          <a:xfrm rot="832501">
            <a:off x="5268911" y="48440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2555</a:t>
            </a:r>
          </a:p>
        </p:txBody>
      </p:sp>
      <p:sp>
        <p:nvSpPr>
          <p:cNvPr id="80930" name="Text Box 33"/>
          <p:cNvSpPr txBox="1">
            <a:spLocks noChangeArrowheads="1"/>
          </p:cNvSpPr>
          <p:nvPr/>
        </p:nvSpPr>
        <p:spPr bwMode="auto">
          <a:xfrm rot="-1891667">
            <a:off x="10125075" y="382803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142</a:t>
            </a:r>
          </a:p>
        </p:txBody>
      </p:sp>
      <p:cxnSp>
        <p:nvCxnSpPr>
          <p:cNvPr id="80931" name="AutoShape 34"/>
          <p:cNvCxnSpPr>
            <a:cxnSpLocks noChangeShapeType="1"/>
            <a:stCxn id="80902" idx="4"/>
            <a:endCxn id="80903" idx="7"/>
          </p:cNvCxnSpPr>
          <p:nvPr/>
        </p:nvCxnSpPr>
        <p:spPr bwMode="auto">
          <a:xfrm>
            <a:off x="11125199" y="402171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32" name="Text Box 35"/>
          <p:cNvSpPr txBox="1">
            <a:spLocks noChangeArrowheads="1"/>
          </p:cNvSpPr>
          <p:nvPr/>
        </p:nvSpPr>
        <p:spPr bwMode="auto">
          <a:xfrm rot="5207815">
            <a:off x="11004549" y="4413822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39477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 Properties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Property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A </a:t>
            </a:r>
            <a:r>
              <a:rPr lang="en-US" altLang="zh-TW" sz="2400" dirty="0" err="1">
                <a:ea typeface="新細明體" pitchFamily="18" charset="-120"/>
              </a:rPr>
              <a:t>subpath</a:t>
            </a:r>
            <a:r>
              <a:rPr lang="en-US" altLang="zh-TW" sz="2400" dirty="0">
                <a:ea typeface="新細明體" pitchFamily="18" charset="-120"/>
              </a:rPr>
              <a:t> of a shortest path is itself a shortest path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Property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There is a tree of shortest paths from a start vertex to all the other vertices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Tree of shortest paths from Providence</a:t>
            </a:r>
          </a:p>
        </p:txBody>
      </p:sp>
      <p:sp>
        <p:nvSpPr>
          <p:cNvPr id="819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4F590-1852-4779-9210-2BDF9B2A81C7}" type="slidenum">
              <a:rPr lang="en-US" altLang="zh-TW" smtClean="0">
                <a:latin typeface="Arial" charset="0"/>
              </a:rPr>
              <a:pPr/>
              <a:t>129</a:t>
            </a:fld>
            <a:endParaRPr lang="en-US" altLang="zh-TW">
              <a:latin typeface="Arial" charset="0"/>
            </a:endParaRP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7074409" y="43291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9589009" y="4173537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9338184" y="6081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6785484" y="5843587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4864609" y="4557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81930" name="Oval 9"/>
          <p:cNvSpPr>
            <a:spLocks noChangeArrowheads="1"/>
          </p:cNvSpPr>
          <p:nvPr/>
        </p:nvSpPr>
        <p:spPr bwMode="auto">
          <a:xfrm>
            <a:off x="5017009" y="5700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LAX</a:t>
            </a:r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8652384" y="4938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3035809" y="54721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81933" name="AutoShape 12"/>
          <p:cNvCxnSpPr>
            <a:cxnSpLocks noChangeShapeType="1"/>
            <a:stCxn id="81929" idx="6"/>
            <a:endCxn id="81925" idx="2"/>
          </p:cNvCxnSpPr>
          <p:nvPr/>
        </p:nvCxnSpPr>
        <p:spPr bwMode="auto">
          <a:xfrm flipV="1">
            <a:off x="5820284" y="4557712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4" name="AutoShape 13"/>
          <p:cNvCxnSpPr>
            <a:cxnSpLocks noChangeShapeType="1"/>
            <a:stCxn id="81928" idx="0"/>
            <a:endCxn id="81925" idx="4"/>
          </p:cNvCxnSpPr>
          <p:nvPr/>
        </p:nvCxnSpPr>
        <p:spPr bwMode="auto">
          <a:xfrm flipV="1">
            <a:off x="7253797" y="4805363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5" name="AutoShape 14"/>
          <p:cNvCxnSpPr>
            <a:cxnSpLocks noChangeShapeType="1"/>
            <a:stCxn id="81928" idx="7"/>
            <a:endCxn id="81931" idx="3"/>
          </p:cNvCxnSpPr>
          <p:nvPr/>
        </p:nvCxnSpPr>
        <p:spPr bwMode="auto">
          <a:xfrm flipV="1">
            <a:off x="7585584" y="5348288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6" name="AutoShape 15"/>
          <p:cNvCxnSpPr>
            <a:cxnSpLocks noChangeShapeType="1"/>
            <a:stCxn id="81931" idx="0"/>
            <a:endCxn id="81926" idx="3"/>
          </p:cNvCxnSpPr>
          <p:nvPr/>
        </p:nvCxnSpPr>
        <p:spPr bwMode="auto">
          <a:xfrm flipV="1">
            <a:off x="9120697" y="4583112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7" name="AutoShape 16"/>
          <p:cNvCxnSpPr>
            <a:cxnSpLocks noChangeShapeType="1"/>
            <a:stCxn id="81925" idx="6"/>
            <a:endCxn id="81926" idx="2"/>
          </p:cNvCxnSpPr>
          <p:nvPr/>
        </p:nvCxnSpPr>
        <p:spPr bwMode="auto">
          <a:xfrm flipV="1">
            <a:off x="8030084" y="4402138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8" name="AutoShape 17"/>
          <p:cNvCxnSpPr>
            <a:cxnSpLocks noChangeShapeType="1"/>
            <a:stCxn id="81932" idx="6"/>
            <a:endCxn id="81930" idx="2"/>
          </p:cNvCxnSpPr>
          <p:nvPr/>
        </p:nvCxnSpPr>
        <p:spPr bwMode="auto">
          <a:xfrm>
            <a:off x="3991484" y="5700712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9" name="AutoShape 18"/>
          <p:cNvCxnSpPr>
            <a:cxnSpLocks noChangeShapeType="1"/>
            <a:stCxn id="81929" idx="4"/>
            <a:endCxn id="81930" idx="0"/>
          </p:cNvCxnSpPr>
          <p:nvPr/>
        </p:nvCxnSpPr>
        <p:spPr bwMode="auto">
          <a:xfrm>
            <a:off x="5332921" y="5033962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0" name="AutoShape 19"/>
          <p:cNvCxnSpPr>
            <a:cxnSpLocks noChangeShapeType="1"/>
            <a:stCxn id="81931" idx="4"/>
            <a:endCxn id="81927" idx="0"/>
          </p:cNvCxnSpPr>
          <p:nvPr/>
        </p:nvCxnSpPr>
        <p:spPr bwMode="auto">
          <a:xfrm>
            <a:off x="9120696" y="5414962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1" name="AutoShape 20"/>
          <p:cNvCxnSpPr>
            <a:cxnSpLocks noChangeShapeType="1"/>
            <a:endCxn id="81928" idx="6"/>
          </p:cNvCxnSpPr>
          <p:nvPr/>
        </p:nvCxnSpPr>
        <p:spPr bwMode="auto">
          <a:xfrm flipH="1" flipV="1">
            <a:off x="7741159" y="6072188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2" name="AutoShape 21"/>
          <p:cNvCxnSpPr>
            <a:cxnSpLocks noChangeShapeType="1"/>
            <a:stCxn id="81930" idx="6"/>
            <a:endCxn id="81928" idx="2"/>
          </p:cNvCxnSpPr>
          <p:nvPr/>
        </p:nvCxnSpPr>
        <p:spPr bwMode="auto">
          <a:xfrm>
            <a:off x="5972683" y="5929313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3" name="AutoShape 22"/>
          <p:cNvCxnSpPr>
            <a:cxnSpLocks noChangeShapeType="1"/>
            <a:stCxn id="81930" idx="7"/>
            <a:endCxn id="81925" idx="3"/>
          </p:cNvCxnSpPr>
          <p:nvPr/>
        </p:nvCxnSpPr>
        <p:spPr bwMode="auto">
          <a:xfrm flipV="1">
            <a:off x="5817109" y="4738687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1944" name="Text Box 23"/>
          <p:cNvSpPr txBox="1">
            <a:spLocks noChangeArrowheads="1"/>
          </p:cNvSpPr>
          <p:nvPr/>
        </p:nvSpPr>
        <p:spPr bwMode="auto">
          <a:xfrm rot="-347285">
            <a:off x="8355522" y="4154488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849</a:t>
            </a:r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 rot="-4662247">
            <a:off x="7033927" y="4887119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 rot="-1544869">
            <a:off x="7709408" y="53038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1387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 rot="-2136302">
            <a:off x="5896483" y="50657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1743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 rot="-689345">
            <a:off x="6007608" y="43291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1843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 rot="2626382">
            <a:off x="9304846" y="55324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 rot="565849">
            <a:off x="8249158" y="58372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 rot="695916">
            <a:off x="6048883" y="565626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81952" name="Text Box 31"/>
          <p:cNvSpPr txBox="1">
            <a:spLocks noChangeArrowheads="1"/>
          </p:cNvSpPr>
          <p:nvPr/>
        </p:nvSpPr>
        <p:spPr bwMode="auto">
          <a:xfrm rot="4665015">
            <a:off x="5268628" y="5193507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81953" name="Text Box 32"/>
          <p:cNvSpPr txBox="1">
            <a:spLocks noChangeArrowheads="1"/>
          </p:cNvSpPr>
          <p:nvPr/>
        </p:nvSpPr>
        <p:spPr bwMode="auto">
          <a:xfrm rot="832501">
            <a:off x="4201033" y="54721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solidFill>
                  <a:schemeClr val="tx2"/>
                </a:solidFill>
                <a:latin typeface="Tahoma" pitchFamily="34" charset="0"/>
              </a:rPr>
              <a:t>2555</a:t>
            </a:r>
          </a:p>
        </p:txBody>
      </p:sp>
      <p:sp>
        <p:nvSpPr>
          <p:cNvPr id="81954" name="Text Box 33"/>
          <p:cNvSpPr txBox="1">
            <a:spLocks noChangeArrowheads="1"/>
          </p:cNvSpPr>
          <p:nvPr/>
        </p:nvSpPr>
        <p:spPr bwMode="auto">
          <a:xfrm rot="-1891667">
            <a:off x="9057197" y="4456113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142</a:t>
            </a:r>
          </a:p>
        </p:txBody>
      </p:sp>
      <p:cxnSp>
        <p:nvCxnSpPr>
          <p:cNvPr id="81955" name="AutoShape 34"/>
          <p:cNvCxnSpPr>
            <a:cxnSpLocks noChangeShapeType="1"/>
            <a:stCxn id="81926" idx="4"/>
            <a:endCxn id="81927" idx="7"/>
          </p:cNvCxnSpPr>
          <p:nvPr/>
        </p:nvCxnSpPr>
        <p:spPr bwMode="auto">
          <a:xfrm>
            <a:off x="10057321" y="4649787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1956" name="Text Box 35"/>
          <p:cNvSpPr txBox="1">
            <a:spLocks noChangeArrowheads="1"/>
          </p:cNvSpPr>
          <p:nvPr/>
        </p:nvSpPr>
        <p:spPr bwMode="auto">
          <a:xfrm rot="5207815">
            <a:off x="9936671" y="50419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1627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Paths</a:t>
            </a:r>
          </a:p>
        </p:txBody>
      </p:sp>
      <p:sp>
        <p:nvSpPr>
          <p:cNvPr id="233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path</a:t>
            </a:r>
            <a:r>
              <a:rPr lang="en-US" altLang="zh-TW" i="1" dirty="0"/>
              <a:t> </a:t>
            </a:r>
            <a:r>
              <a:rPr lang="en-US" altLang="zh-TW" b="1" i="1" dirty="0"/>
              <a:t>P</a:t>
            </a:r>
            <a:r>
              <a:rPr lang="en-US" altLang="zh-TW" dirty="0"/>
              <a:t> from vertex </a:t>
            </a:r>
            <a:r>
              <a:rPr lang="en-US" altLang="zh-TW" b="1" i="1" dirty="0"/>
              <a:t>u</a:t>
            </a:r>
            <a:r>
              <a:rPr lang="en-US" altLang="zh-TW" dirty="0"/>
              <a:t> to vertex </a:t>
            </a:r>
            <a:r>
              <a:rPr lang="en-US" altLang="zh-TW" b="1" i="1" dirty="0"/>
              <a:t>v</a:t>
            </a:r>
            <a:r>
              <a:rPr lang="en-US" altLang="zh-TW" dirty="0"/>
              <a:t> in a graph </a:t>
            </a:r>
            <a:r>
              <a:rPr lang="en-US" altLang="zh-TW" b="1" i="1" dirty="0"/>
              <a:t>G</a:t>
            </a:r>
            <a:r>
              <a:rPr lang="en-US" altLang="zh-TW" dirty="0"/>
              <a:t> is a sequence of vertices 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i="1" dirty="0"/>
              <a:t>, …, 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, such that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), (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dirty="0"/>
              <a:t>), …, (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are edges in </a:t>
            </a:r>
            <a:r>
              <a:rPr lang="en-US" altLang="zh-TW" b="1" i="1" dirty="0"/>
              <a:t>E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The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length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a path is the number of edges on it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path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path in which all vertices are distinct</a:t>
            </a:r>
          </a:p>
        </p:txBody>
      </p:sp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E6C4B-9EDB-4DAA-A8AB-1ACF39506BEE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47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>
                <a:ea typeface="新細明體" pitchFamily="18" charset="-120"/>
              </a:rPr>
              <a:t>The distance of a vertex </a:t>
            </a:r>
            <a:r>
              <a:rPr lang="en-US" altLang="zh-TW" sz="2000" b="1" i="1">
                <a:ea typeface="新細明體" pitchFamily="18" charset="-120"/>
              </a:rPr>
              <a:t>v</a:t>
            </a:r>
            <a:r>
              <a:rPr lang="en-US" altLang="zh-TW" sz="2000">
                <a:ea typeface="新細明體" pitchFamily="18" charset="-120"/>
              </a:rPr>
              <a:t> from a vertex </a:t>
            </a:r>
            <a:r>
              <a:rPr lang="en-US" altLang="zh-TW" sz="2000" b="1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is the length of a shortest path between </a:t>
            </a:r>
            <a:r>
              <a:rPr lang="en-US" altLang="zh-TW" sz="2000" b="1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and </a:t>
            </a:r>
            <a:r>
              <a:rPr lang="en-US" altLang="zh-TW" sz="2000" b="1" i="1">
                <a:ea typeface="新細明體" pitchFamily="18" charset="-120"/>
              </a:rPr>
              <a:t>v</a:t>
            </a:r>
            <a:endParaRPr lang="en-US" altLang="zh-TW" sz="2000">
              <a:ea typeface="新細明體" pitchFamily="18" charset="-120"/>
            </a:endParaRPr>
          </a:p>
          <a:p>
            <a:r>
              <a:rPr lang="en-US" altLang="zh-TW" sz="2000">
                <a:ea typeface="新細明體" pitchFamily="18" charset="-120"/>
              </a:rPr>
              <a:t>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computes </a:t>
            </a:r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the distances of all the vertices from a given start vertex </a:t>
            </a:r>
            <a:r>
              <a:rPr lang="en-US" altLang="zh-TW" sz="2000" b="1" i="1">
                <a:solidFill>
                  <a:srgbClr val="FF0000"/>
                </a:solidFill>
                <a:ea typeface="新細明體" pitchFamily="18" charset="-120"/>
              </a:rPr>
              <a:t>s</a:t>
            </a:r>
            <a:endParaRPr lang="en-US" altLang="zh-TW" sz="2000">
              <a:solidFill>
                <a:srgbClr val="FF0000"/>
              </a:solidFill>
              <a:ea typeface="新細明體" pitchFamily="18" charset="-120"/>
            </a:endParaRPr>
          </a:p>
          <a:p>
            <a:r>
              <a:rPr lang="en-US" altLang="zh-TW" sz="2000">
                <a:ea typeface="新細明體" pitchFamily="18" charset="-120"/>
              </a:rPr>
              <a:t>Assumptions: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graph is connected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edges are undirected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edge weights are </a:t>
            </a:r>
            <a:r>
              <a:rPr lang="en-US" altLang="zh-TW" sz="1800">
                <a:solidFill>
                  <a:schemeClr val="tx2"/>
                </a:solidFill>
                <a:ea typeface="新細明體" pitchFamily="18" charset="-120"/>
              </a:rPr>
              <a:t>nonnegative</a:t>
            </a:r>
            <a:endParaRPr lang="en-US" altLang="zh-TW" sz="28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8294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825625"/>
            <a:ext cx="5367528" cy="4351338"/>
          </a:xfrm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We grow a 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z="2000" b="1" dirty="0">
                <a:solidFill>
                  <a:schemeClr val="tx2"/>
                </a:solidFill>
                <a:ea typeface="新細明體" pitchFamily="18" charset="-120"/>
              </a:rPr>
              <a:t>cloud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sz="2000" dirty="0">
                <a:ea typeface="新細明體" pitchFamily="18" charset="-120"/>
              </a:rPr>
              <a:t> of vertices, beginning with </a:t>
            </a:r>
            <a:r>
              <a:rPr lang="en-US" altLang="zh-TW" sz="2000" b="1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and eventually covering all the vertices</a:t>
            </a:r>
          </a:p>
          <a:p>
            <a:r>
              <a:rPr lang="en-US" altLang="zh-TW" sz="2000" dirty="0">
                <a:ea typeface="新細明體" pitchFamily="18" charset="-120"/>
              </a:rPr>
              <a:t>We store with each vertex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a label </a:t>
            </a:r>
            <a:r>
              <a:rPr lang="en-US" altLang="zh-TW" sz="2000" b="1" i="1" dirty="0">
                <a:solidFill>
                  <a:schemeClr val="tx2"/>
                </a:solidFill>
                <a:ea typeface="新細明體" pitchFamily="18" charset="-120"/>
              </a:rPr>
              <a:t>d</a:t>
            </a:r>
            <a:r>
              <a:rPr lang="en-US" altLang="zh-TW" sz="2000" dirty="0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sz="2000" b="1" i="1" dirty="0">
                <a:solidFill>
                  <a:schemeClr val="tx2"/>
                </a:solidFill>
                <a:ea typeface="新細明體" pitchFamily="18" charset="-120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ea typeface="新細明體" pitchFamily="18" charset="-120"/>
              </a:rPr>
              <a:t>)</a:t>
            </a:r>
            <a:r>
              <a:rPr lang="en-US" altLang="zh-TW" sz="2000" dirty="0">
                <a:ea typeface="新細明體" pitchFamily="18" charset="-120"/>
              </a:rPr>
              <a:t> representing the distance of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b="1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in the subgraph consisting of the cloud and its adjacent vertices</a:t>
            </a:r>
          </a:p>
          <a:p>
            <a:r>
              <a:rPr lang="en-US" altLang="zh-TW" sz="2000" dirty="0">
                <a:ea typeface="新細明體" pitchFamily="18" charset="-120"/>
              </a:rPr>
              <a:t>At each step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We add to the cloud the vertex </a:t>
            </a:r>
            <a:r>
              <a:rPr lang="en-US" altLang="zh-TW" sz="1800" b="1" i="1" dirty="0">
                <a:ea typeface="新細明體" pitchFamily="18" charset="-120"/>
              </a:rPr>
              <a:t>u </a:t>
            </a:r>
            <a:r>
              <a:rPr lang="en-US" altLang="zh-TW" sz="1800" dirty="0">
                <a:ea typeface="新細明體" pitchFamily="18" charset="-120"/>
              </a:rPr>
              <a:t>outside the cloud with the smallest distance label, 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We update the labels of the vertices adjacent to 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 </a:t>
            </a:r>
          </a:p>
        </p:txBody>
      </p:sp>
      <p:sp>
        <p:nvSpPr>
          <p:cNvPr id="8294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BE917-9132-49F9-AEDA-695004038527}" type="slidenum">
              <a:rPr lang="en-US" altLang="zh-TW" smtClean="0">
                <a:latin typeface="Arial" charset="0"/>
              </a:rPr>
              <a:pPr/>
              <a:t>130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Edge Relaxation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Consider an edge </a:t>
            </a:r>
            <a:r>
              <a:rPr lang="en-US" altLang="zh-TW" sz="2000" b="1" i="1" dirty="0">
                <a:ea typeface="新細明體" pitchFamily="18" charset="-120"/>
              </a:rPr>
              <a:t>e </a:t>
            </a:r>
            <a:r>
              <a:rPr lang="en-US" altLang="zh-TW" sz="2000" b="1" i="1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b="1" i="1" dirty="0">
                <a:ea typeface="新細明體" pitchFamily="18" charset="-120"/>
              </a:rPr>
              <a:t>u, z</a:t>
            </a:r>
            <a:r>
              <a:rPr lang="en-US" altLang="zh-TW" sz="2000" dirty="0">
                <a:ea typeface="新細明體" pitchFamily="18" charset="-120"/>
              </a:rPr>
              <a:t>) such that</a:t>
            </a:r>
          </a:p>
          <a:p>
            <a:pPr lvl="1"/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 is the vertex most recently added to the cloud</a:t>
            </a:r>
          </a:p>
          <a:p>
            <a:pPr lvl="1"/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 is not in the cloud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The relaxation of edge </a:t>
            </a:r>
            <a:r>
              <a:rPr lang="en-US" altLang="zh-TW" sz="2000" b="1" i="1" dirty="0">
                <a:ea typeface="新細明體" pitchFamily="18" charset="-120"/>
              </a:rPr>
              <a:t>e </a:t>
            </a:r>
            <a:r>
              <a:rPr lang="en-US" altLang="zh-TW" sz="2000" dirty="0">
                <a:ea typeface="新細明體" pitchFamily="18" charset="-120"/>
              </a:rPr>
              <a:t>updates distance </a:t>
            </a:r>
            <a:r>
              <a:rPr lang="en-US" altLang="zh-TW" sz="2000" b="1" i="1" dirty="0">
                <a:ea typeface="新細明體" pitchFamily="18" charset="-120"/>
              </a:rPr>
              <a:t>d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b="1" i="1" dirty="0">
                <a:ea typeface="新細明體" pitchFamily="18" charset="-120"/>
              </a:rPr>
              <a:t>z</a:t>
            </a:r>
            <a:r>
              <a:rPr lang="en-US" altLang="zh-TW" sz="2000" dirty="0">
                <a:ea typeface="新細明體" pitchFamily="18" charset="-120"/>
              </a:rPr>
              <a:t>) as follows:</a:t>
            </a:r>
          </a:p>
          <a:p>
            <a:pPr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dirty="0">
                <a:ea typeface="新細明體" pitchFamily="18" charset="-120"/>
              </a:rPr>
              <a:t> min{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)</a:t>
            </a:r>
            <a:r>
              <a:rPr lang="en-US" altLang="zh-TW" sz="1800" b="1" i="1" dirty="0">
                <a:ea typeface="新細明體" pitchFamily="18" charset="-120"/>
              </a:rPr>
              <a:t>, 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r>
              <a:rPr lang="en-US" altLang="zh-TW" sz="1800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sz="1800" b="1" i="1" dirty="0">
                <a:ea typeface="新細明體" pitchFamily="18" charset="-120"/>
              </a:rPr>
              <a:t>weight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e</a:t>
            </a:r>
            <a:r>
              <a:rPr lang="en-US" altLang="zh-TW" sz="1800" dirty="0">
                <a:ea typeface="新細明體" pitchFamily="18" charset="-120"/>
              </a:rPr>
              <a:t>)}</a:t>
            </a:r>
          </a:p>
        </p:txBody>
      </p:sp>
      <p:sp>
        <p:nvSpPr>
          <p:cNvPr id="839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6D6E0-51E3-42C9-88EE-1C3468F7EB65}" type="slidenum">
              <a:rPr lang="en-US" altLang="zh-TW" smtClean="0">
                <a:latin typeface="Arial" charset="0"/>
              </a:rPr>
              <a:pPr/>
              <a:t>131</a:t>
            </a:fld>
            <a:endParaRPr lang="en-US" altLang="zh-TW">
              <a:latin typeface="Arial" charset="0"/>
            </a:endParaRPr>
          </a:p>
        </p:txBody>
      </p:sp>
      <p:sp>
        <p:nvSpPr>
          <p:cNvPr id="83973" name="AutoShape 4"/>
          <p:cNvSpPr>
            <a:spLocks noChangeArrowheads="1"/>
          </p:cNvSpPr>
          <p:nvPr/>
        </p:nvSpPr>
        <p:spPr bwMode="auto">
          <a:xfrm rot="5400000">
            <a:off x="8223505" y="37322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9607804" y="2046288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d</a:t>
            </a:r>
            <a:r>
              <a:rPr lang="en-US" altLang="zh-TW" sz="2000">
                <a:solidFill>
                  <a:schemeClr val="tx2"/>
                </a:solidFill>
              </a:rPr>
              <a:t>(</a:t>
            </a:r>
            <a:r>
              <a:rPr lang="en-US" altLang="zh-TW" sz="2000" i="1">
                <a:solidFill>
                  <a:schemeClr val="tx2"/>
                </a:solidFill>
              </a:rPr>
              <a:t>z</a:t>
            </a:r>
            <a:r>
              <a:rPr lang="en-US" altLang="zh-TW" sz="2000">
                <a:solidFill>
                  <a:schemeClr val="tx2"/>
                </a:solidFill>
              </a:rPr>
              <a:t>) </a:t>
            </a:r>
            <a:r>
              <a:rPr lang="en-US" altLang="zh-TW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sz="2000">
                <a:solidFill>
                  <a:schemeClr val="tx2"/>
                </a:solidFill>
              </a:rPr>
              <a:t>75</a:t>
            </a:r>
          </a:p>
        </p:txBody>
      </p:sp>
      <p:sp>
        <p:nvSpPr>
          <p:cNvPr id="83975" name="Freeform 6"/>
          <p:cNvSpPr>
            <a:spLocks/>
          </p:cNvSpPr>
          <p:nvPr/>
        </p:nvSpPr>
        <p:spPr bwMode="auto">
          <a:xfrm>
            <a:off x="6199442" y="1825625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9912605" y="2427288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cxnSp>
        <p:nvCxnSpPr>
          <p:cNvPr id="83977" name="AutoShape 8"/>
          <p:cNvCxnSpPr>
            <a:cxnSpLocks noChangeShapeType="1"/>
            <a:stCxn id="83980" idx="7"/>
            <a:endCxn id="83981" idx="2"/>
          </p:cNvCxnSpPr>
          <p:nvPr/>
        </p:nvCxnSpPr>
        <p:spPr bwMode="auto">
          <a:xfrm rot="-5400000">
            <a:off x="7299580" y="1655763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78" name="AutoShape 9"/>
          <p:cNvCxnSpPr>
            <a:cxnSpLocks noChangeShapeType="1"/>
            <a:stCxn id="83980" idx="6"/>
            <a:endCxn id="83982" idx="2"/>
          </p:cNvCxnSpPr>
          <p:nvPr/>
        </p:nvCxnSpPr>
        <p:spPr bwMode="auto">
          <a:xfrm>
            <a:off x="6670929" y="2949576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79" name="AutoShape 10"/>
          <p:cNvCxnSpPr>
            <a:cxnSpLocks noChangeShapeType="1"/>
            <a:stCxn id="83981" idx="6"/>
            <a:endCxn id="83976" idx="1"/>
          </p:cNvCxnSpPr>
          <p:nvPr/>
        </p:nvCxnSpPr>
        <p:spPr bwMode="auto">
          <a:xfrm>
            <a:off x="8793417" y="2338387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6378829" y="2811463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8494967" y="2198688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8272717" y="2978150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r>
              <a:rPr lang="en-US" altLang="zh-TW" i="1"/>
              <a:t> </a:t>
            </a:r>
          </a:p>
        </p:txBody>
      </p:sp>
      <p:cxnSp>
        <p:nvCxnSpPr>
          <p:cNvPr id="83983" name="AutoShape 14"/>
          <p:cNvCxnSpPr>
            <a:cxnSpLocks noChangeShapeType="1"/>
            <a:stCxn id="83982" idx="6"/>
            <a:endCxn id="83976" idx="3"/>
          </p:cNvCxnSpPr>
          <p:nvPr/>
        </p:nvCxnSpPr>
        <p:spPr bwMode="auto">
          <a:xfrm flipV="1">
            <a:off x="8569579" y="2673350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3984" name="Rectangle 15"/>
          <p:cNvSpPr>
            <a:spLocks noChangeArrowheads="1"/>
          </p:cNvSpPr>
          <p:nvPr/>
        </p:nvSpPr>
        <p:spPr bwMode="auto">
          <a:xfrm>
            <a:off x="7893305" y="1889125"/>
            <a:ext cx="10461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d</a:t>
            </a:r>
            <a:r>
              <a:rPr lang="en-US" altLang="zh-TW">
                <a:solidFill>
                  <a:schemeClr val="tx2"/>
                </a:solidFill>
              </a:rPr>
              <a:t>(</a:t>
            </a:r>
            <a:r>
              <a:rPr lang="en-US" altLang="zh-TW" i="1">
                <a:solidFill>
                  <a:schemeClr val="tx2"/>
                </a:solidFill>
              </a:rPr>
              <a:t>u</a:t>
            </a:r>
            <a:r>
              <a:rPr lang="en-US" altLang="zh-TW">
                <a:solidFill>
                  <a:schemeClr val="tx2"/>
                </a:solidFill>
              </a:rPr>
              <a:t>) </a:t>
            </a:r>
            <a:r>
              <a:rPr lang="en-US" altLang="zh-TW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>
                <a:solidFill>
                  <a:schemeClr val="tx2"/>
                </a:solidFill>
              </a:rPr>
              <a:t>50</a:t>
            </a:r>
            <a:endParaRPr lang="en-US" altLang="zh-TW" baseline="-25000">
              <a:solidFill>
                <a:schemeClr val="tx2"/>
              </a:solidFill>
            </a:endParaRPr>
          </a:p>
        </p:txBody>
      </p:sp>
      <p:sp>
        <p:nvSpPr>
          <p:cNvPr id="83985" name="Rectangle 16"/>
          <p:cNvSpPr>
            <a:spLocks noChangeArrowheads="1"/>
          </p:cNvSpPr>
          <p:nvPr/>
        </p:nvSpPr>
        <p:spPr bwMode="auto">
          <a:xfrm rot="230089">
            <a:off x="9226804" y="206533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10</a:t>
            </a:r>
            <a:endParaRPr lang="en-US" altLang="zh-TW" baseline="-25000"/>
          </a:p>
        </p:txBody>
      </p:sp>
      <p:sp>
        <p:nvSpPr>
          <p:cNvPr id="83986" name="Rectangle 17"/>
          <p:cNvSpPr>
            <a:spLocks noChangeArrowheads="1"/>
          </p:cNvSpPr>
          <p:nvPr/>
        </p:nvSpPr>
        <p:spPr bwMode="auto">
          <a:xfrm>
            <a:off x="10130092" y="2503488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z</a:t>
            </a:r>
            <a:endParaRPr lang="en-US" altLang="zh-TW"/>
          </a:p>
        </p:txBody>
      </p:sp>
      <p:sp>
        <p:nvSpPr>
          <p:cNvPr id="83987" name="Rectangle 18"/>
          <p:cNvSpPr>
            <a:spLocks noChangeArrowheads="1"/>
          </p:cNvSpPr>
          <p:nvPr/>
        </p:nvSpPr>
        <p:spPr bwMode="auto">
          <a:xfrm>
            <a:off x="6380417" y="2517775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s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8312404" y="2351088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u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9606217" y="4516438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d</a:t>
            </a:r>
            <a:r>
              <a:rPr lang="en-US" altLang="zh-TW" sz="2000">
                <a:solidFill>
                  <a:schemeClr val="tx2"/>
                </a:solidFill>
              </a:rPr>
              <a:t>(</a:t>
            </a:r>
            <a:r>
              <a:rPr lang="en-US" altLang="zh-TW" sz="2000" i="1">
                <a:solidFill>
                  <a:schemeClr val="tx2"/>
                </a:solidFill>
              </a:rPr>
              <a:t>z</a:t>
            </a:r>
            <a:r>
              <a:rPr lang="en-US" altLang="zh-TW" sz="2000">
                <a:solidFill>
                  <a:schemeClr val="tx2"/>
                </a:solidFill>
              </a:rPr>
              <a:t>) </a:t>
            </a:r>
            <a:r>
              <a:rPr lang="en-US" altLang="zh-TW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sz="200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83990" name="Freeform 21"/>
          <p:cNvSpPr>
            <a:spLocks/>
          </p:cNvSpPr>
          <p:nvPr/>
        </p:nvSpPr>
        <p:spPr bwMode="auto">
          <a:xfrm>
            <a:off x="6197854" y="4295775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9911017" y="4897438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cxnSp>
        <p:nvCxnSpPr>
          <p:cNvPr id="83992" name="AutoShape 23"/>
          <p:cNvCxnSpPr>
            <a:cxnSpLocks noChangeShapeType="1"/>
            <a:stCxn id="83995" idx="7"/>
            <a:endCxn id="83996" idx="2"/>
          </p:cNvCxnSpPr>
          <p:nvPr/>
        </p:nvCxnSpPr>
        <p:spPr bwMode="auto">
          <a:xfrm rot="-5400000">
            <a:off x="7297992" y="4125913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93" name="AutoShape 24"/>
          <p:cNvCxnSpPr>
            <a:cxnSpLocks noChangeShapeType="1"/>
            <a:stCxn id="83995" idx="6"/>
            <a:endCxn id="83997" idx="2"/>
          </p:cNvCxnSpPr>
          <p:nvPr/>
        </p:nvCxnSpPr>
        <p:spPr bwMode="auto">
          <a:xfrm>
            <a:off x="6669342" y="5419726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94" name="AutoShape 25"/>
          <p:cNvCxnSpPr>
            <a:cxnSpLocks noChangeShapeType="1"/>
            <a:stCxn id="83996" idx="6"/>
            <a:endCxn id="83991" idx="1"/>
          </p:cNvCxnSpPr>
          <p:nvPr/>
        </p:nvCxnSpPr>
        <p:spPr bwMode="auto">
          <a:xfrm>
            <a:off x="8791830" y="4808537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3995" name="Oval 26"/>
          <p:cNvSpPr>
            <a:spLocks noChangeArrowheads="1"/>
          </p:cNvSpPr>
          <p:nvPr/>
        </p:nvSpPr>
        <p:spPr bwMode="auto">
          <a:xfrm>
            <a:off x="6377242" y="5281613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96" name="Oval 27"/>
          <p:cNvSpPr>
            <a:spLocks noChangeArrowheads="1"/>
          </p:cNvSpPr>
          <p:nvPr/>
        </p:nvSpPr>
        <p:spPr bwMode="auto">
          <a:xfrm>
            <a:off x="8493379" y="4668838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97" name="Oval 28"/>
          <p:cNvSpPr>
            <a:spLocks noChangeArrowheads="1"/>
          </p:cNvSpPr>
          <p:nvPr/>
        </p:nvSpPr>
        <p:spPr bwMode="auto">
          <a:xfrm>
            <a:off x="8271130" y="5448300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r>
              <a:rPr lang="en-US" altLang="zh-TW" i="1"/>
              <a:t> </a:t>
            </a:r>
          </a:p>
        </p:txBody>
      </p:sp>
      <p:cxnSp>
        <p:nvCxnSpPr>
          <p:cNvPr id="83998" name="AutoShape 29"/>
          <p:cNvCxnSpPr>
            <a:cxnSpLocks noChangeShapeType="1"/>
            <a:stCxn id="83997" idx="6"/>
            <a:endCxn id="83991" idx="3"/>
          </p:cNvCxnSpPr>
          <p:nvPr/>
        </p:nvCxnSpPr>
        <p:spPr bwMode="auto">
          <a:xfrm flipV="1">
            <a:off x="8567992" y="5143500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3999" name="Rectangle 30"/>
          <p:cNvSpPr>
            <a:spLocks noChangeArrowheads="1"/>
          </p:cNvSpPr>
          <p:nvPr/>
        </p:nvSpPr>
        <p:spPr bwMode="auto">
          <a:xfrm>
            <a:off x="7891717" y="4359275"/>
            <a:ext cx="10461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 dirty="0">
                <a:solidFill>
                  <a:schemeClr val="tx2"/>
                </a:solidFill>
              </a:rPr>
              <a:t>d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en-US" altLang="zh-TW" i="1" dirty="0">
                <a:solidFill>
                  <a:schemeClr val="tx2"/>
                </a:solidFill>
              </a:rPr>
              <a:t>u</a:t>
            </a:r>
            <a:r>
              <a:rPr lang="en-US" altLang="zh-TW" dirty="0">
                <a:solidFill>
                  <a:schemeClr val="tx2"/>
                </a:solidFill>
              </a:rPr>
              <a:t>) </a:t>
            </a:r>
            <a:r>
              <a:rPr lang="en-US" altLang="zh-TW" dirty="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dirty="0">
                <a:solidFill>
                  <a:schemeClr val="tx2"/>
                </a:solidFill>
              </a:rPr>
              <a:t>50</a:t>
            </a:r>
            <a:endParaRPr lang="en-US" altLang="zh-TW" baseline="-25000" dirty="0">
              <a:solidFill>
                <a:schemeClr val="tx2"/>
              </a:solidFill>
            </a:endParaRPr>
          </a:p>
        </p:txBody>
      </p:sp>
      <p:sp>
        <p:nvSpPr>
          <p:cNvPr id="84000" name="Rectangle 31"/>
          <p:cNvSpPr>
            <a:spLocks noChangeArrowheads="1"/>
          </p:cNvSpPr>
          <p:nvPr/>
        </p:nvSpPr>
        <p:spPr bwMode="auto">
          <a:xfrm rot="230089">
            <a:off x="9225217" y="453548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10</a:t>
            </a:r>
            <a:endParaRPr lang="en-US" altLang="zh-TW" baseline="-25000">
              <a:solidFill>
                <a:schemeClr val="tx2"/>
              </a:solidFill>
            </a:endParaRPr>
          </a:p>
        </p:txBody>
      </p:sp>
      <p:sp>
        <p:nvSpPr>
          <p:cNvPr id="84001" name="Rectangle 32"/>
          <p:cNvSpPr>
            <a:spLocks noChangeArrowheads="1"/>
          </p:cNvSpPr>
          <p:nvPr/>
        </p:nvSpPr>
        <p:spPr bwMode="auto">
          <a:xfrm>
            <a:off x="10128504" y="4973638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z</a:t>
            </a:r>
            <a:endParaRPr lang="en-US" altLang="zh-TW"/>
          </a:p>
        </p:txBody>
      </p:sp>
      <p:sp>
        <p:nvSpPr>
          <p:cNvPr id="84002" name="Rectangle 33"/>
          <p:cNvSpPr>
            <a:spLocks noChangeArrowheads="1"/>
          </p:cNvSpPr>
          <p:nvPr/>
        </p:nvSpPr>
        <p:spPr bwMode="auto">
          <a:xfrm>
            <a:off x="6378829" y="4987925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s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4003" name="Rectangle 34"/>
          <p:cNvSpPr>
            <a:spLocks noChangeArrowheads="1"/>
          </p:cNvSpPr>
          <p:nvPr/>
        </p:nvSpPr>
        <p:spPr bwMode="auto">
          <a:xfrm>
            <a:off x="8310817" y="4821238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u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4004" name="Text Box 35"/>
          <p:cNvSpPr txBox="1">
            <a:spLocks noChangeArrowheads="1"/>
          </p:cNvSpPr>
          <p:nvPr/>
        </p:nvSpPr>
        <p:spPr bwMode="auto">
          <a:xfrm>
            <a:off x="9080754" y="2274888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e</a:t>
            </a: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>
            <a:off x="9080754" y="4789488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535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4C5DC-6066-44B4-8F3E-134B7B71AC56}" type="slidenum">
              <a:rPr lang="en-US" altLang="zh-TW" smtClean="0">
                <a:latin typeface="Arial" charset="0"/>
              </a:rPr>
              <a:pPr/>
              <a:t>132</a:t>
            </a:fld>
            <a:endParaRPr lang="en-US" altLang="zh-TW">
              <a:latin typeface="Arial" charset="0"/>
            </a:endParaRPr>
          </a:p>
        </p:txBody>
      </p:sp>
      <p:sp>
        <p:nvSpPr>
          <p:cNvPr id="84995" name="Freeform 2"/>
          <p:cNvSpPr>
            <a:spLocks/>
          </p:cNvSpPr>
          <p:nvPr/>
        </p:nvSpPr>
        <p:spPr bwMode="auto">
          <a:xfrm>
            <a:off x="3624263" y="1756569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84997" name="Oval 4"/>
          <p:cNvSpPr>
            <a:spLocks noChangeAspect="1" noChangeArrowheads="1"/>
          </p:cNvSpPr>
          <p:nvPr/>
        </p:nvSpPr>
        <p:spPr bwMode="auto">
          <a:xfrm>
            <a:off x="3900487" y="280273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4998" name="Oval 5"/>
          <p:cNvSpPr>
            <a:spLocks noChangeAspect="1" noChangeArrowheads="1"/>
          </p:cNvSpPr>
          <p:nvPr/>
        </p:nvSpPr>
        <p:spPr bwMode="auto">
          <a:xfrm>
            <a:off x="2527300" y="2802732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4999" name="Oval 6"/>
          <p:cNvSpPr>
            <a:spLocks noChangeAspect="1" noChangeArrowheads="1"/>
          </p:cNvSpPr>
          <p:nvPr/>
        </p:nvSpPr>
        <p:spPr bwMode="auto">
          <a:xfrm>
            <a:off x="3898900" y="1996282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00" name="Oval 7"/>
          <p:cNvSpPr>
            <a:spLocks noChangeAspect="1" noChangeArrowheads="1"/>
          </p:cNvSpPr>
          <p:nvPr/>
        </p:nvSpPr>
        <p:spPr bwMode="auto">
          <a:xfrm>
            <a:off x="3136900" y="3610769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85001" name="AutoShape 8"/>
          <p:cNvCxnSpPr>
            <a:cxnSpLocks noChangeAspect="1" noChangeShapeType="1"/>
            <a:stCxn id="84999" idx="2"/>
            <a:endCxn id="84998" idx="0"/>
          </p:cNvCxnSpPr>
          <p:nvPr/>
        </p:nvCxnSpPr>
        <p:spPr bwMode="auto">
          <a:xfrm rot="10800000" flipV="1">
            <a:off x="2709862" y="217884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2" name="AutoShape 9"/>
          <p:cNvCxnSpPr>
            <a:cxnSpLocks noChangeAspect="1" noChangeShapeType="1"/>
            <a:stCxn id="85000" idx="2"/>
            <a:endCxn id="84998" idx="4"/>
          </p:cNvCxnSpPr>
          <p:nvPr/>
        </p:nvCxnSpPr>
        <p:spPr bwMode="auto">
          <a:xfrm rot="10800000">
            <a:off x="2709863" y="3177381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3" name="AutoShape 10"/>
          <p:cNvCxnSpPr>
            <a:cxnSpLocks noChangeAspect="1" noChangeShapeType="1"/>
            <a:stCxn id="85000" idx="6"/>
            <a:endCxn id="84997" idx="3"/>
          </p:cNvCxnSpPr>
          <p:nvPr/>
        </p:nvCxnSpPr>
        <p:spPr bwMode="auto">
          <a:xfrm flipV="1">
            <a:off x="3511550" y="3124995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4" name="AutoShape 11"/>
          <p:cNvCxnSpPr>
            <a:cxnSpLocks noChangeAspect="1" noChangeShapeType="1"/>
            <a:stCxn id="84999" idx="4"/>
            <a:endCxn id="84997" idx="0"/>
          </p:cNvCxnSpPr>
          <p:nvPr/>
        </p:nvCxnSpPr>
        <p:spPr bwMode="auto">
          <a:xfrm>
            <a:off x="4081463" y="2380457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5" name="AutoShape 12"/>
          <p:cNvCxnSpPr>
            <a:cxnSpLocks noChangeAspect="1" noChangeShapeType="1"/>
            <a:stCxn id="84998" idx="6"/>
            <a:endCxn id="84997" idx="2"/>
          </p:cNvCxnSpPr>
          <p:nvPr/>
        </p:nvCxnSpPr>
        <p:spPr bwMode="auto">
          <a:xfrm>
            <a:off x="2901950" y="2985294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6" name="Oval 13"/>
          <p:cNvSpPr>
            <a:spLocks noChangeAspect="1" noChangeArrowheads="1"/>
          </p:cNvSpPr>
          <p:nvPr/>
        </p:nvSpPr>
        <p:spPr bwMode="auto">
          <a:xfrm>
            <a:off x="5262562" y="280273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85007" name="AutoShape 14"/>
          <p:cNvCxnSpPr>
            <a:cxnSpLocks noChangeAspect="1" noChangeShapeType="1"/>
            <a:stCxn id="85010" idx="6"/>
            <a:endCxn id="85006" idx="4"/>
          </p:cNvCxnSpPr>
          <p:nvPr/>
        </p:nvCxnSpPr>
        <p:spPr bwMode="auto">
          <a:xfrm flipV="1">
            <a:off x="5026024" y="3177381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8" name="AutoShape 15"/>
          <p:cNvCxnSpPr>
            <a:cxnSpLocks noChangeAspect="1" noChangeShapeType="1"/>
            <a:stCxn id="85006" idx="0"/>
            <a:endCxn id="84999" idx="6"/>
          </p:cNvCxnSpPr>
          <p:nvPr/>
        </p:nvCxnSpPr>
        <p:spPr bwMode="auto">
          <a:xfrm rot="5400000" flipH="1">
            <a:off x="4557712" y="1904207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9" name="AutoShape 16"/>
          <p:cNvCxnSpPr>
            <a:cxnSpLocks noChangeAspect="1" noChangeShapeType="1"/>
            <a:stCxn id="84997" idx="6"/>
            <a:endCxn id="85006" idx="2"/>
          </p:cNvCxnSpPr>
          <p:nvPr/>
        </p:nvCxnSpPr>
        <p:spPr bwMode="auto">
          <a:xfrm>
            <a:off x="4275137" y="2985294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0" name="Oval 17"/>
          <p:cNvSpPr>
            <a:spLocks noChangeAspect="1" noChangeArrowheads="1"/>
          </p:cNvSpPr>
          <p:nvPr/>
        </p:nvSpPr>
        <p:spPr bwMode="auto">
          <a:xfrm>
            <a:off x="4651375" y="3610769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11" name="AutoShape 18"/>
          <p:cNvCxnSpPr>
            <a:cxnSpLocks noChangeAspect="1" noChangeShapeType="1"/>
            <a:stCxn id="84997" idx="5"/>
            <a:endCxn id="85010" idx="2"/>
          </p:cNvCxnSpPr>
          <p:nvPr/>
        </p:nvCxnSpPr>
        <p:spPr bwMode="auto">
          <a:xfrm rot="16200000" flipH="1">
            <a:off x="4092575" y="3245644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2" name="AutoShape 19"/>
          <p:cNvSpPr>
            <a:spLocks noChangeArrowheads="1"/>
          </p:cNvSpPr>
          <p:nvPr/>
        </p:nvSpPr>
        <p:spPr bwMode="auto">
          <a:xfrm rot="5400000">
            <a:off x="8300146" y="379015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3" name="AutoShape 20"/>
          <p:cNvSpPr>
            <a:spLocks noChangeArrowheads="1"/>
          </p:cNvSpPr>
          <p:nvPr/>
        </p:nvSpPr>
        <p:spPr bwMode="auto">
          <a:xfrm rot="8100000" flipH="1" flipV="1">
            <a:off x="5691188" y="36195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4" name="AutoShape 21"/>
          <p:cNvSpPr>
            <a:spLocks noChangeArrowheads="1"/>
          </p:cNvSpPr>
          <p:nvPr/>
        </p:nvSpPr>
        <p:spPr bwMode="auto">
          <a:xfrm rot="5400000">
            <a:off x="3844131" y="377110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5" name="Text Box 22"/>
          <p:cNvSpPr txBox="1">
            <a:spLocks noChangeArrowheads="1"/>
          </p:cNvSpPr>
          <p:nvPr/>
        </p:nvSpPr>
        <p:spPr bwMode="auto">
          <a:xfrm>
            <a:off x="4133849" y="17676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16" name="Text Box 23"/>
          <p:cNvSpPr txBox="1">
            <a:spLocks noChangeArrowheads="1"/>
          </p:cNvSpPr>
          <p:nvPr/>
        </p:nvSpPr>
        <p:spPr bwMode="auto">
          <a:xfrm>
            <a:off x="55244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85017" name="Text Box 24"/>
          <p:cNvSpPr txBox="1">
            <a:spLocks noChangeArrowheads="1"/>
          </p:cNvSpPr>
          <p:nvPr/>
        </p:nvSpPr>
        <p:spPr bwMode="auto">
          <a:xfrm>
            <a:off x="41655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18" name="Text Box 25"/>
          <p:cNvSpPr txBox="1">
            <a:spLocks noChangeArrowheads="1"/>
          </p:cNvSpPr>
          <p:nvPr/>
        </p:nvSpPr>
        <p:spPr bwMode="auto">
          <a:xfrm>
            <a:off x="27939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19" name="Text Box 26"/>
          <p:cNvSpPr txBox="1">
            <a:spLocks noChangeArrowheads="1"/>
          </p:cNvSpPr>
          <p:nvPr/>
        </p:nvSpPr>
        <p:spPr bwMode="auto">
          <a:xfrm>
            <a:off x="2984500" y="3313907"/>
            <a:ext cx="3476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ym typeface="Symbol" pitchFamily="18" charset="2"/>
              </a:rPr>
              <a:t></a:t>
            </a:r>
          </a:p>
        </p:txBody>
      </p:sp>
      <p:sp>
        <p:nvSpPr>
          <p:cNvPr id="85020" name="Text Box 27"/>
          <p:cNvSpPr txBox="1">
            <a:spLocks noChangeArrowheads="1"/>
          </p:cNvSpPr>
          <p:nvPr/>
        </p:nvSpPr>
        <p:spPr bwMode="auto">
          <a:xfrm>
            <a:off x="4846637" y="3313907"/>
            <a:ext cx="3476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ym typeface="Symbol" pitchFamily="18" charset="2"/>
              </a:rPr>
              <a:t></a:t>
            </a:r>
          </a:p>
        </p:txBody>
      </p:sp>
      <p:sp>
        <p:nvSpPr>
          <p:cNvPr id="85021" name="Text Box 28"/>
          <p:cNvSpPr txBox="1">
            <a:spLocks noChangeArrowheads="1"/>
          </p:cNvSpPr>
          <p:nvPr/>
        </p:nvSpPr>
        <p:spPr bwMode="auto">
          <a:xfrm>
            <a:off x="4972049" y="20105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5022" name="Text Box 29"/>
          <p:cNvSpPr txBox="1">
            <a:spLocks noChangeArrowheads="1"/>
          </p:cNvSpPr>
          <p:nvPr/>
        </p:nvSpPr>
        <p:spPr bwMode="auto">
          <a:xfrm>
            <a:off x="2832099" y="2072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5023" name="Text Box 30"/>
          <p:cNvSpPr txBox="1">
            <a:spLocks noChangeArrowheads="1"/>
          </p:cNvSpPr>
          <p:nvPr/>
        </p:nvSpPr>
        <p:spPr bwMode="auto">
          <a:xfrm>
            <a:off x="3213099" y="26820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24" name="Text Box 31"/>
          <p:cNvSpPr txBox="1">
            <a:spLocks noChangeArrowheads="1"/>
          </p:cNvSpPr>
          <p:nvPr/>
        </p:nvSpPr>
        <p:spPr bwMode="auto">
          <a:xfrm>
            <a:off x="4660899" y="26820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5025" name="Text Box 32"/>
          <p:cNvSpPr txBox="1">
            <a:spLocks noChangeArrowheads="1"/>
          </p:cNvSpPr>
          <p:nvPr/>
        </p:nvSpPr>
        <p:spPr bwMode="auto">
          <a:xfrm>
            <a:off x="2527299" y="34821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26" name="Text Box 33"/>
          <p:cNvSpPr txBox="1">
            <a:spLocks noChangeArrowheads="1"/>
          </p:cNvSpPr>
          <p:nvPr/>
        </p:nvSpPr>
        <p:spPr bwMode="auto">
          <a:xfrm>
            <a:off x="5270499" y="34821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27" name="Text Box 34"/>
          <p:cNvSpPr txBox="1">
            <a:spLocks noChangeArrowheads="1"/>
          </p:cNvSpPr>
          <p:nvPr/>
        </p:nvSpPr>
        <p:spPr bwMode="auto">
          <a:xfrm>
            <a:off x="3746499" y="23772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28" name="Text Box 35"/>
          <p:cNvSpPr txBox="1">
            <a:spLocks noChangeArrowheads="1"/>
          </p:cNvSpPr>
          <p:nvPr/>
        </p:nvSpPr>
        <p:spPr bwMode="auto">
          <a:xfrm>
            <a:off x="3594099" y="3215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5029" name="Text Box 36"/>
          <p:cNvSpPr txBox="1">
            <a:spLocks noChangeArrowheads="1"/>
          </p:cNvSpPr>
          <p:nvPr/>
        </p:nvSpPr>
        <p:spPr bwMode="auto">
          <a:xfrm>
            <a:off x="4241799" y="3215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5030" name="Freeform 37"/>
          <p:cNvSpPr>
            <a:spLocks/>
          </p:cNvSpPr>
          <p:nvPr/>
        </p:nvSpPr>
        <p:spPr bwMode="auto">
          <a:xfrm>
            <a:off x="3489325" y="4279106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Oval 38"/>
          <p:cNvSpPr>
            <a:spLocks noChangeAspect="1" noChangeArrowheads="1"/>
          </p:cNvSpPr>
          <p:nvPr/>
        </p:nvSpPr>
        <p:spPr bwMode="auto">
          <a:xfrm>
            <a:off x="3802063" y="528875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5032" name="Oval 39"/>
          <p:cNvSpPr>
            <a:spLocks noChangeAspect="1" noChangeArrowheads="1"/>
          </p:cNvSpPr>
          <p:nvPr/>
        </p:nvSpPr>
        <p:spPr bwMode="auto">
          <a:xfrm>
            <a:off x="2428876" y="528875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5033" name="Oval 40"/>
          <p:cNvSpPr>
            <a:spLocks noChangeAspect="1" noChangeArrowheads="1"/>
          </p:cNvSpPr>
          <p:nvPr/>
        </p:nvSpPr>
        <p:spPr bwMode="auto">
          <a:xfrm>
            <a:off x="3800476" y="4482306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34" name="Oval 41"/>
          <p:cNvSpPr>
            <a:spLocks noChangeAspect="1" noChangeArrowheads="1"/>
          </p:cNvSpPr>
          <p:nvPr/>
        </p:nvSpPr>
        <p:spPr bwMode="auto">
          <a:xfrm>
            <a:off x="3038476" y="60967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85035" name="AutoShape 42"/>
          <p:cNvCxnSpPr>
            <a:cxnSpLocks noChangeAspect="1" noChangeShapeType="1"/>
            <a:stCxn id="85033" idx="2"/>
            <a:endCxn id="85032" idx="0"/>
          </p:cNvCxnSpPr>
          <p:nvPr/>
        </p:nvCxnSpPr>
        <p:spPr bwMode="auto">
          <a:xfrm rot="10800000" flipV="1">
            <a:off x="2611438" y="4664869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6" name="AutoShape 43"/>
          <p:cNvCxnSpPr>
            <a:cxnSpLocks noChangeAspect="1" noChangeShapeType="1"/>
            <a:stCxn id="85034" idx="2"/>
            <a:endCxn id="85032" idx="4"/>
          </p:cNvCxnSpPr>
          <p:nvPr/>
        </p:nvCxnSpPr>
        <p:spPr bwMode="auto">
          <a:xfrm rot="10800000">
            <a:off x="2611439" y="5663406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7" name="AutoShape 44"/>
          <p:cNvCxnSpPr>
            <a:cxnSpLocks noChangeAspect="1" noChangeShapeType="1"/>
            <a:stCxn id="85034" idx="6"/>
            <a:endCxn id="85031" idx="3"/>
          </p:cNvCxnSpPr>
          <p:nvPr/>
        </p:nvCxnSpPr>
        <p:spPr bwMode="auto">
          <a:xfrm flipV="1">
            <a:off x="3413126" y="5620544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8" name="AutoShape 45"/>
          <p:cNvCxnSpPr>
            <a:cxnSpLocks noChangeAspect="1" noChangeShapeType="1"/>
            <a:stCxn id="85033" idx="4"/>
            <a:endCxn id="85031" idx="0"/>
          </p:cNvCxnSpPr>
          <p:nvPr/>
        </p:nvCxnSpPr>
        <p:spPr bwMode="auto">
          <a:xfrm>
            <a:off x="3983039" y="4866482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9" name="AutoShape 46"/>
          <p:cNvCxnSpPr>
            <a:cxnSpLocks noChangeAspect="1" noChangeShapeType="1"/>
            <a:stCxn id="85032" idx="6"/>
            <a:endCxn id="85031" idx="2"/>
          </p:cNvCxnSpPr>
          <p:nvPr/>
        </p:nvCxnSpPr>
        <p:spPr bwMode="auto">
          <a:xfrm>
            <a:off x="2803525" y="5471318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40" name="Oval 47"/>
          <p:cNvSpPr>
            <a:spLocks noChangeAspect="1" noChangeArrowheads="1"/>
          </p:cNvSpPr>
          <p:nvPr/>
        </p:nvSpPr>
        <p:spPr bwMode="auto">
          <a:xfrm>
            <a:off x="5164138" y="5288756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85041" name="AutoShape 48"/>
          <p:cNvCxnSpPr>
            <a:cxnSpLocks noChangeAspect="1" noChangeShapeType="1"/>
            <a:stCxn id="85044" idx="6"/>
            <a:endCxn id="85040" idx="4"/>
          </p:cNvCxnSpPr>
          <p:nvPr/>
        </p:nvCxnSpPr>
        <p:spPr bwMode="auto">
          <a:xfrm flipV="1">
            <a:off x="4927600" y="5663406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2" name="AutoShape 49"/>
          <p:cNvCxnSpPr>
            <a:cxnSpLocks noChangeAspect="1" noChangeShapeType="1"/>
            <a:stCxn id="85040" idx="0"/>
            <a:endCxn id="85033" idx="6"/>
          </p:cNvCxnSpPr>
          <p:nvPr/>
        </p:nvCxnSpPr>
        <p:spPr bwMode="auto">
          <a:xfrm rot="5400000" flipH="1">
            <a:off x="4459288" y="4390231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43" name="AutoShape 50"/>
          <p:cNvCxnSpPr>
            <a:cxnSpLocks noChangeAspect="1" noChangeShapeType="1"/>
            <a:stCxn id="85031" idx="6"/>
            <a:endCxn id="85040" idx="2"/>
          </p:cNvCxnSpPr>
          <p:nvPr/>
        </p:nvCxnSpPr>
        <p:spPr bwMode="auto">
          <a:xfrm>
            <a:off x="4186239" y="5471318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44" name="Oval 51"/>
          <p:cNvSpPr>
            <a:spLocks noChangeAspect="1" noChangeArrowheads="1"/>
          </p:cNvSpPr>
          <p:nvPr/>
        </p:nvSpPr>
        <p:spPr bwMode="auto">
          <a:xfrm>
            <a:off x="4552951" y="60967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45" name="AutoShape 52"/>
          <p:cNvCxnSpPr>
            <a:cxnSpLocks noChangeAspect="1" noChangeShapeType="1"/>
            <a:stCxn id="85031" idx="5"/>
            <a:endCxn id="85044" idx="2"/>
          </p:cNvCxnSpPr>
          <p:nvPr/>
        </p:nvCxnSpPr>
        <p:spPr bwMode="auto">
          <a:xfrm rot="16200000" flipH="1">
            <a:off x="3998913" y="5736431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46" name="Text Box 53"/>
          <p:cNvSpPr txBox="1">
            <a:spLocks noChangeArrowheads="1"/>
          </p:cNvSpPr>
          <p:nvPr/>
        </p:nvSpPr>
        <p:spPr bwMode="auto">
          <a:xfrm>
            <a:off x="4035425" y="42537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47" name="Text Box 54"/>
          <p:cNvSpPr txBox="1">
            <a:spLocks noChangeArrowheads="1"/>
          </p:cNvSpPr>
          <p:nvPr/>
        </p:nvSpPr>
        <p:spPr bwMode="auto">
          <a:xfrm>
            <a:off x="54260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5048" name="Text Box 55"/>
          <p:cNvSpPr txBox="1">
            <a:spLocks noChangeArrowheads="1"/>
          </p:cNvSpPr>
          <p:nvPr/>
        </p:nvSpPr>
        <p:spPr bwMode="auto">
          <a:xfrm>
            <a:off x="40671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49" name="Text Box 56"/>
          <p:cNvSpPr txBox="1">
            <a:spLocks noChangeArrowheads="1"/>
          </p:cNvSpPr>
          <p:nvPr/>
        </p:nvSpPr>
        <p:spPr bwMode="auto">
          <a:xfrm>
            <a:off x="26955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50" name="Text Box 57"/>
          <p:cNvSpPr txBox="1">
            <a:spLocks noChangeArrowheads="1"/>
          </p:cNvSpPr>
          <p:nvPr/>
        </p:nvSpPr>
        <p:spPr bwMode="auto">
          <a:xfrm>
            <a:off x="2968625" y="58046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5051" name="Text Box 58"/>
          <p:cNvSpPr txBox="1">
            <a:spLocks noChangeArrowheads="1"/>
          </p:cNvSpPr>
          <p:nvPr/>
        </p:nvSpPr>
        <p:spPr bwMode="auto">
          <a:xfrm>
            <a:off x="4714875" y="5804694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85052" name="Text Box 59"/>
          <p:cNvSpPr txBox="1">
            <a:spLocks noChangeArrowheads="1"/>
          </p:cNvSpPr>
          <p:nvPr/>
        </p:nvSpPr>
        <p:spPr bwMode="auto">
          <a:xfrm>
            <a:off x="4873625" y="44965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53" name="Text Box 60"/>
          <p:cNvSpPr txBox="1">
            <a:spLocks noChangeArrowheads="1"/>
          </p:cNvSpPr>
          <p:nvPr/>
        </p:nvSpPr>
        <p:spPr bwMode="auto">
          <a:xfrm>
            <a:off x="2733675" y="4558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5054" name="Text Box 61"/>
          <p:cNvSpPr txBox="1">
            <a:spLocks noChangeArrowheads="1"/>
          </p:cNvSpPr>
          <p:nvPr/>
        </p:nvSpPr>
        <p:spPr bwMode="auto">
          <a:xfrm>
            <a:off x="3114675" y="51681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55" name="Text Box 62"/>
          <p:cNvSpPr txBox="1">
            <a:spLocks noChangeArrowheads="1"/>
          </p:cNvSpPr>
          <p:nvPr/>
        </p:nvSpPr>
        <p:spPr bwMode="auto">
          <a:xfrm>
            <a:off x="4562475" y="51681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056" name="Text Box 63"/>
          <p:cNvSpPr txBox="1">
            <a:spLocks noChangeArrowheads="1"/>
          </p:cNvSpPr>
          <p:nvPr/>
        </p:nvSpPr>
        <p:spPr bwMode="auto">
          <a:xfrm>
            <a:off x="2428875" y="59682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57" name="Text Box 64"/>
          <p:cNvSpPr txBox="1">
            <a:spLocks noChangeArrowheads="1"/>
          </p:cNvSpPr>
          <p:nvPr/>
        </p:nvSpPr>
        <p:spPr bwMode="auto">
          <a:xfrm>
            <a:off x="5172075" y="59682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58" name="Text Box 65"/>
          <p:cNvSpPr txBox="1">
            <a:spLocks noChangeArrowheads="1"/>
          </p:cNvSpPr>
          <p:nvPr/>
        </p:nvSpPr>
        <p:spPr bwMode="auto">
          <a:xfrm>
            <a:off x="3648075" y="48633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59" name="Text Box 66"/>
          <p:cNvSpPr txBox="1">
            <a:spLocks noChangeArrowheads="1"/>
          </p:cNvSpPr>
          <p:nvPr/>
        </p:nvSpPr>
        <p:spPr bwMode="auto">
          <a:xfrm>
            <a:off x="3495675" y="5701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5060" name="Text Box 67"/>
          <p:cNvSpPr txBox="1">
            <a:spLocks noChangeArrowheads="1"/>
          </p:cNvSpPr>
          <p:nvPr/>
        </p:nvSpPr>
        <p:spPr bwMode="auto">
          <a:xfrm>
            <a:off x="4143375" y="5701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85061" name="Group 68"/>
          <p:cNvGrpSpPr>
            <a:grpSpLocks/>
          </p:cNvGrpSpPr>
          <p:nvPr/>
        </p:nvGrpSpPr>
        <p:grpSpPr bwMode="auto">
          <a:xfrm>
            <a:off x="7004049" y="1750219"/>
            <a:ext cx="3390900" cy="2227262"/>
            <a:chOff x="3396" y="901"/>
            <a:chExt cx="2136" cy="1403"/>
          </a:xfrm>
        </p:grpSpPr>
        <p:sp>
          <p:nvSpPr>
            <p:cNvPr id="85094" name="Freeform 69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5" name="Oval 70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85096" name="Oval 71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85097" name="Oval 72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098" name="Oval 73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85099" name="AutoShape 74"/>
            <p:cNvCxnSpPr>
              <a:cxnSpLocks noChangeAspect="1" noChangeShapeType="1"/>
              <a:stCxn id="85097" idx="2"/>
              <a:endCxn id="85096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0" name="AutoShape 75"/>
            <p:cNvCxnSpPr>
              <a:cxnSpLocks noChangeAspect="1" noChangeShapeType="1"/>
              <a:stCxn id="85098" idx="2"/>
              <a:endCxn id="85096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5101" name="AutoShape 76"/>
            <p:cNvCxnSpPr>
              <a:cxnSpLocks noChangeAspect="1" noChangeShapeType="1"/>
              <a:stCxn id="85098" idx="6"/>
              <a:endCxn id="85095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2" name="AutoShape 77"/>
            <p:cNvCxnSpPr>
              <a:cxnSpLocks noChangeAspect="1" noChangeShapeType="1"/>
              <a:stCxn id="85097" idx="4"/>
              <a:endCxn id="85095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3" name="AutoShape 78"/>
            <p:cNvCxnSpPr>
              <a:cxnSpLocks noChangeAspect="1" noChangeShapeType="1"/>
              <a:stCxn id="85096" idx="6"/>
              <a:endCxn id="85095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5104" name="Oval 79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cxnSp>
          <p:nvCxnSpPr>
            <p:cNvPr id="85105" name="AutoShape 80"/>
            <p:cNvCxnSpPr>
              <a:cxnSpLocks noChangeAspect="1" noChangeShapeType="1"/>
              <a:stCxn id="85108" idx="6"/>
              <a:endCxn id="85104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6" name="AutoShape 81"/>
            <p:cNvCxnSpPr>
              <a:cxnSpLocks noChangeAspect="1" noChangeShapeType="1"/>
              <a:stCxn id="85104" idx="0"/>
              <a:endCxn id="85097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5107" name="AutoShape 82"/>
            <p:cNvCxnSpPr>
              <a:cxnSpLocks noChangeAspect="1" noChangeShapeType="1"/>
              <a:stCxn id="85095" idx="6"/>
              <a:endCxn id="85104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85108" name="Oval 83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85109" name="AutoShape 84"/>
            <p:cNvCxnSpPr>
              <a:cxnSpLocks noChangeAspect="1" noChangeShapeType="1"/>
              <a:stCxn id="85095" idx="5"/>
              <a:endCxn id="85108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5110" name="Text Box 85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85111" name="Text Box 86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85112" name="Text Box 87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85113" name="Text Box 88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85114" name="Text Box 89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85115" name="Text Box 90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85116" name="Text Box 91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85117" name="Text Box 92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85118" name="Text Box 93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7</a:t>
              </a:r>
            </a:p>
          </p:txBody>
        </p:sp>
        <p:sp>
          <p:nvSpPr>
            <p:cNvPr id="85119" name="Text Box 94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5120" name="Text Box 95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85121" name="Text Box 96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5122" name="Text Box 97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5123" name="Text Box 98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5124" name="Text Box 99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9</a:t>
              </a:r>
            </a:p>
          </p:txBody>
        </p:sp>
      </p:grpSp>
      <p:sp>
        <p:nvSpPr>
          <p:cNvPr id="85062" name="Freeform 100"/>
          <p:cNvSpPr>
            <a:spLocks/>
          </p:cNvSpPr>
          <p:nvPr/>
        </p:nvSpPr>
        <p:spPr bwMode="auto">
          <a:xfrm>
            <a:off x="7289800" y="4242594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7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3" name="Oval 101"/>
          <p:cNvSpPr>
            <a:spLocks noChangeAspect="1" noChangeArrowheads="1"/>
          </p:cNvSpPr>
          <p:nvPr/>
        </p:nvSpPr>
        <p:spPr bwMode="auto">
          <a:xfrm>
            <a:off x="8316913" y="529510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5064" name="Oval 102"/>
          <p:cNvSpPr>
            <a:spLocks noChangeAspect="1" noChangeArrowheads="1"/>
          </p:cNvSpPr>
          <p:nvPr/>
        </p:nvSpPr>
        <p:spPr bwMode="auto">
          <a:xfrm>
            <a:off x="6943726" y="529510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5065" name="Oval 103"/>
          <p:cNvSpPr>
            <a:spLocks noChangeAspect="1" noChangeArrowheads="1"/>
          </p:cNvSpPr>
          <p:nvPr/>
        </p:nvSpPr>
        <p:spPr bwMode="auto">
          <a:xfrm>
            <a:off x="8315326" y="4488656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66" name="Oval 104"/>
          <p:cNvSpPr>
            <a:spLocks noChangeAspect="1" noChangeArrowheads="1"/>
          </p:cNvSpPr>
          <p:nvPr/>
        </p:nvSpPr>
        <p:spPr bwMode="auto">
          <a:xfrm>
            <a:off x="7553326" y="6103144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5067" name="AutoShape 105"/>
          <p:cNvCxnSpPr>
            <a:cxnSpLocks noChangeAspect="1" noChangeShapeType="1"/>
            <a:stCxn id="85065" idx="2"/>
            <a:endCxn id="85064" idx="0"/>
          </p:cNvCxnSpPr>
          <p:nvPr/>
        </p:nvCxnSpPr>
        <p:spPr bwMode="auto">
          <a:xfrm rot="10800000" flipV="1">
            <a:off x="7126288" y="4671219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68" name="AutoShape 106"/>
          <p:cNvCxnSpPr>
            <a:cxnSpLocks noChangeAspect="1" noChangeShapeType="1"/>
            <a:stCxn id="85066" idx="2"/>
            <a:endCxn id="85064" idx="4"/>
          </p:cNvCxnSpPr>
          <p:nvPr/>
        </p:nvCxnSpPr>
        <p:spPr bwMode="auto">
          <a:xfrm rot="10800000">
            <a:off x="7126288" y="5669756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69" name="AutoShape 107"/>
          <p:cNvCxnSpPr>
            <a:cxnSpLocks noChangeAspect="1" noChangeShapeType="1"/>
            <a:stCxn id="85066" idx="6"/>
            <a:endCxn id="85063" idx="3"/>
          </p:cNvCxnSpPr>
          <p:nvPr/>
        </p:nvCxnSpPr>
        <p:spPr bwMode="auto">
          <a:xfrm flipV="1">
            <a:off x="7937500" y="5626894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0" name="AutoShape 108"/>
          <p:cNvCxnSpPr>
            <a:cxnSpLocks noChangeAspect="1" noChangeShapeType="1"/>
            <a:stCxn id="85065" idx="4"/>
            <a:endCxn id="85063" idx="0"/>
          </p:cNvCxnSpPr>
          <p:nvPr/>
        </p:nvCxnSpPr>
        <p:spPr bwMode="auto">
          <a:xfrm>
            <a:off x="8497889" y="4872832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1" name="AutoShape 109"/>
          <p:cNvCxnSpPr>
            <a:cxnSpLocks noChangeAspect="1" noChangeShapeType="1"/>
            <a:stCxn id="85064" idx="6"/>
            <a:endCxn id="85063" idx="2"/>
          </p:cNvCxnSpPr>
          <p:nvPr/>
        </p:nvCxnSpPr>
        <p:spPr bwMode="auto">
          <a:xfrm>
            <a:off x="7318375" y="5477668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72" name="Oval 110"/>
          <p:cNvSpPr>
            <a:spLocks noChangeAspect="1" noChangeArrowheads="1"/>
          </p:cNvSpPr>
          <p:nvPr/>
        </p:nvSpPr>
        <p:spPr bwMode="auto">
          <a:xfrm>
            <a:off x="9678988" y="529510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5073" name="AutoShape 111"/>
          <p:cNvCxnSpPr>
            <a:cxnSpLocks noChangeAspect="1" noChangeShapeType="1"/>
            <a:stCxn id="85076" idx="6"/>
            <a:endCxn id="85072" idx="4"/>
          </p:cNvCxnSpPr>
          <p:nvPr/>
        </p:nvCxnSpPr>
        <p:spPr bwMode="auto">
          <a:xfrm flipV="1">
            <a:off x="9442450" y="5679282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4" name="AutoShape 112"/>
          <p:cNvCxnSpPr>
            <a:cxnSpLocks noChangeAspect="1" noChangeShapeType="1"/>
            <a:stCxn id="85072" idx="0"/>
            <a:endCxn id="85065" idx="6"/>
          </p:cNvCxnSpPr>
          <p:nvPr/>
        </p:nvCxnSpPr>
        <p:spPr bwMode="auto">
          <a:xfrm rot="5400000" flipH="1">
            <a:off x="8978900" y="4391818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75" name="AutoShape 113"/>
          <p:cNvCxnSpPr>
            <a:cxnSpLocks noChangeAspect="1" noChangeShapeType="1"/>
            <a:stCxn id="85063" idx="6"/>
            <a:endCxn id="85072" idx="2"/>
          </p:cNvCxnSpPr>
          <p:nvPr/>
        </p:nvCxnSpPr>
        <p:spPr bwMode="auto">
          <a:xfrm>
            <a:off x="8701088" y="5477668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76" name="Oval 114"/>
          <p:cNvSpPr>
            <a:spLocks noChangeAspect="1" noChangeArrowheads="1"/>
          </p:cNvSpPr>
          <p:nvPr/>
        </p:nvSpPr>
        <p:spPr bwMode="auto">
          <a:xfrm>
            <a:off x="9067801" y="610314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77" name="AutoShape 115"/>
          <p:cNvCxnSpPr>
            <a:cxnSpLocks noChangeAspect="1" noChangeShapeType="1"/>
            <a:stCxn id="85063" idx="5"/>
            <a:endCxn id="85076" idx="2"/>
          </p:cNvCxnSpPr>
          <p:nvPr/>
        </p:nvCxnSpPr>
        <p:spPr bwMode="auto">
          <a:xfrm rot="16200000" flipH="1">
            <a:off x="8513763" y="5742781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78" name="Text Box 116"/>
          <p:cNvSpPr txBox="1">
            <a:spLocks noChangeArrowheads="1"/>
          </p:cNvSpPr>
          <p:nvPr/>
        </p:nvSpPr>
        <p:spPr bwMode="auto">
          <a:xfrm>
            <a:off x="8550275" y="42600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79" name="Text Box 117"/>
          <p:cNvSpPr txBox="1">
            <a:spLocks noChangeArrowheads="1"/>
          </p:cNvSpPr>
          <p:nvPr/>
        </p:nvSpPr>
        <p:spPr bwMode="auto">
          <a:xfrm>
            <a:off x="99409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5080" name="Text Box 118"/>
          <p:cNvSpPr txBox="1">
            <a:spLocks noChangeArrowheads="1"/>
          </p:cNvSpPr>
          <p:nvPr/>
        </p:nvSpPr>
        <p:spPr bwMode="auto">
          <a:xfrm>
            <a:off x="85820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81" name="Text Box 119"/>
          <p:cNvSpPr txBox="1">
            <a:spLocks noChangeArrowheads="1"/>
          </p:cNvSpPr>
          <p:nvPr/>
        </p:nvSpPr>
        <p:spPr bwMode="auto">
          <a:xfrm>
            <a:off x="72104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5082" name="Text Box 120"/>
          <p:cNvSpPr txBox="1">
            <a:spLocks noChangeArrowheads="1"/>
          </p:cNvSpPr>
          <p:nvPr/>
        </p:nvSpPr>
        <p:spPr bwMode="auto">
          <a:xfrm>
            <a:off x="7483475" y="58110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5083" name="Text Box 121"/>
          <p:cNvSpPr txBox="1">
            <a:spLocks noChangeArrowheads="1"/>
          </p:cNvSpPr>
          <p:nvPr/>
        </p:nvSpPr>
        <p:spPr bwMode="auto">
          <a:xfrm>
            <a:off x="9248775" y="58110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84" name="Text Box 122"/>
          <p:cNvSpPr txBox="1">
            <a:spLocks noChangeArrowheads="1"/>
          </p:cNvSpPr>
          <p:nvPr/>
        </p:nvSpPr>
        <p:spPr bwMode="auto">
          <a:xfrm>
            <a:off x="9388475" y="45029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85" name="Text Box 123"/>
          <p:cNvSpPr txBox="1">
            <a:spLocks noChangeArrowheads="1"/>
          </p:cNvSpPr>
          <p:nvPr/>
        </p:nvSpPr>
        <p:spPr bwMode="auto">
          <a:xfrm>
            <a:off x="7248525" y="4564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5086" name="Text Box 124"/>
          <p:cNvSpPr txBox="1">
            <a:spLocks noChangeArrowheads="1"/>
          </p:cNvSpPr>
          <p:nvPr/>
        </p:nvSpPr>
        <p:spPr bwMode="auto">
          <a:xfrm>
            <a:off x="7629525" y="51744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87" name="Text Box 125"/>
          <p:cNvSpPr txBox="1">
            <a:spLocks noChangeArrowheads="1"/>
          </p:cNvSpPr>
          <p:nvPr/>
        </p:nvSpPr>
        <p:spPr bwMode="auto">
          <a:xfrm>
            <a:off x="9077325" y="51744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088" name="Text Box 126"/>
          <p:cNvSpPr txBox="1">
            <a:spLocks noChangeArrowheads="1"/>
          </p:cNvSpPr>
          <p:nvPr/>
        </p:nvSpPr>
        <p:spPr bwMode="auto">
          <a:xfrm>
            <a:off x="6943725" y="59745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89" name="Text Box 127"/>
          <p:cNvSpPr txBox="1">
            <a:spLocks noChangeArrowheads="1"/>
          </p:cNvSpPr>
          <p:nvPr/>
        </p:nvSpPr>
        <p:spPr bwMode="auto">
          <a:xfrm>
            <a:off x="9686925" y="59745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5090" name="Text Box 128"/>
          <p:cNvSpPr txBox="1">
            <a:spLocks noChangeArrowheads="1"/>
          </p:cNvSpPr>
          <p:nvPr/>
        </p:nvSpPr>
        <p:spPr bwMode="auto">
          <a:xfrm>
            <a:off x="8162925" y="48696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91" name="Text Box 129"/>
          <p:cNvSpPr txBox="1">
            <a:spLocks noChangeArrowheads="1"/>
          </p:cNvSpPr>
          <p:nvPr/>
        </p:nvSpPr>
        <p:spPr bwMode="auto">
          <a:xfrm>
            <a:off x="8010525" y="5707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5092" name="Text Box 130"/>
          <p:cNvSpPr txBox="1">
            <a:spLocks noChangeArrowheads="1"/>
          </p:cNvSpPr>
          <p:nvPr/>
        </p:nvSpPr>
        <p:spPr bwMode="auto">
          <a:xfrm>
            <a:off x="8658225" y="5707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53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07F3F-A993-493F-B080-1DB27673540E}" type="slidenum">
              <a:rPr lang="en-US" altLang="zh-TW" smtClean="0">
                <a:latin typeface="Arial" charset="0"/>
              </a:rPr>
              <a:pPr/>
              <a:t>133</a:t>
            </a:fld>
            <a:endParaRPr lang="en-US" altLang="zh-TW">
              <a:latin typeface="Arial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sp>
        <p:nvSpPr>
          <p:cNvPr id="86020" name="Freeform 3"/>
          <p:cNvSpPr>
            <a:spLocks/>
          </p:cNvSpPr>
          <p:nvPr/>
        </p:nvSpPr>
        <p:spPr bwMode="auto">
          <a:xfrm>
            <a:off x="2338389" y="1969295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Oval 4"/>
          <p:cNvSpPr>
            <a:spLocks noChangeAspect="1" noChangeArrowheads="1"/>
          </p:cNvSpPr>
          <p:nvPr/>
        </p:nvSpPr>
        <p:spPr bwMode="auto">
          <a:xfrm>
            <a:off x="3862388" y="2985296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6022" name="Oval 5"/>
          <p:cNvSpPr>
            <a:spLocks noChangeAspect="1" noChangeArrowheads="1"/>
          </p:cNvSpPr>
          <p:nvPr/>
        </p:nvSpPr>
        <p:spPr bwMode="auto">
          <a:xfrm>
            <a:off x="2489201" y="298529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86023" name="Oval 6"/>
          <p:cNvSpPr>
            <a:spLocks noChangeAspect="1" noChangeArrowheads="1"/>
          </p:cNvSpPr>
          <p:nvPr/>
        </p:nvSpPr>
        <p:spPr bwMode="auto">
          <a:xfrm>
            <a:off x="3860801" y="21788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6024" name="Oval 7"/>
          <p:cNvSpPr>
            <a:spLocks noChangeAspect="1" noChangeArrowheads="1"/>
          </p:cNvSpPr>
          <p:nvPr/>
        </p:nvSpPr>
        <p:spPr bwMode="auto">
          <a:xfrm>
            <a:off x="3098801" y="379333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6025" name="AutoShape 8"/>
          <p:cNvCxnSpPr>
            <a:cxnSpLocks noChangeAspect="1" noChangeShapeType="1"/>
            <a:stCxn id="86023" idx="2"/>
            <a:endCxn id="86022" idx="0"/>
          </p:cNvCxnSpPr>
          <p:nvPr/>
        </p:nvCxnSpPr>
        <p:spPr bwMode="auto">
          <a:xfrm rot="10800000" flipV="1">
            <a:off x="2671763" y="2361408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26" name="AutoShape 9"/>
          <p:cNvCxnSpPr>
            <a:cxnSpLocks noChangeAspect="1" noChangeShapeType="1"/>
            <a:stCxn id="86024" idx="2"/>
            <a:endCxn id="86022" idx="4"/>
          </p:cNvCxnSpPr>
          <p:nvPr/>
        </p:nvCxnSpPr>
        <p:spPr bwMode="auto">
          <a:xfrm rot="10800000">
            <a:off x="2671763" y="3369471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7" name="AutoShape 10"/>
          <p:cNvCxnSpPr>
            <a:cxnSpLocks noChangeAspect="1" noChangeShapeType="1"/>
            <a:stCxn id="86024" idx="6"/>
            <a:endCxn id="86021" idx="3"/>
          </p:cNvCxnSpPr>
          <p:nvPr/>
        </p:nvCxnSpPr>
        <p:spPr bwMode="auto">
          <a:xfrm flipV="1">
            <a:off x="3482975" y="3317083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8" name="AutoShape 11"/>
          <p:cNvCxnSpPr>
            <a:cxnSpLocks noChangeAspect="1" noChangeShapeType="1"/>
            <a:stCxn id="86023" idx="4"/>
            <a:endCxn id="86021" idx="0"/>
          </p:cNvCxnSpPr>
          <p:nvPr/>
        </p:nvCxnSpPr>
        <p:spPr bwMode="auto">
          <a:xfrm>
            <a:off x="4043364" y="2563020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9" name="AutoShape 12"/>
          <p:cNvCxnSpPr>
            <a:cxnSpLocks noChangeAspect="1" noChangeShapeType="1"/>
            <a:stCxn id="86022" idx="6"/>
            <a:endCxn id="86021" idx="2"/>
          </p:cNvCxnSpPr>
          <p:nvPr/>
        </p:nvCxnSpPr>
        <p:spPr bwMode="auto">
          <a:xfrm>
            <a:off x="2873376" y="3167858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30" name="Oval 13"/>
          <p:cNvSpPr>
            <a:spLocks noChangeAspect="1" noChangeArrowheads="1"/>
          </p:cNvSpPr>
          <p:nvPr/>
        </p:nvSpPr>
        <p:spPr bwMode="auto">
          <a:xfrm>
            <a:off x="5224463" y="2985296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6031" name="AutoShape 14"/>
          <p:cNvCxnSpPr>
            <a:cxnSpLocks noChangeAspect="1" noChangeShapeType="1"/>
            <a:stCxn id="86034" idx="6"/>
            <a:endCxn id="86030" idx="4"/>
          </p:cNvCxnSpPr>
          <p:nvPr/>
        </p:nvCxnSpPr>
        <p:spPr bwMode="auto">
          <a:xfrm flipV="1">
            <a:off x="4987925" y="3369471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32" name="AutoShape 15"/>
          <p:cNvCxnSpPr>
            <a:cxnSpLocks noChangeAspect="1" noChangeShapeType="1"/>
            <a:stCxn id="86030" idx="0"/>
            <a:endCxn id="86023" idx="6"/>
          </p:cNvCxnSpPr>
          <p:nvPr/>
        </p:nvCxnSpPr>
        <p:spPr bwMode="auto">
          <a:xfrm rot="5400000" flipH="1">
            <a:off x="4524375" y="2082008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33" name="AutoShape 16"/>
          <p:cNvCxnSpPr>
            <a:cxnSpLocks noChangeAspect="1" noChangeShapeType="1"/>
            <a:stCxn id="86021" idx="6"/>
            <a:endCxn id="86030" idx="2"/>
          </p:cNvCxnSpPr>
          <p:nvPr/>
        </p:nvCxnSpPr>
        <p:spPr bwMode="auto">
          <a:xfrm>
            <a:off x="4246563" y="3167858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6034" name="Oval 17"/>
          <p:cNvSpPr>
            <a:spLocks noChangeAspect="1" noChangeArrowheads="1"/>
          </p:cNvSpPr>
          <p:nvPr/>
        </p:nvSpPr>
        <p:spPr bwMode="auto">
          <a:xfrm>
            <a:off x="4613276" y="379333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6035" name="AutoShape 18"/>
          <p:cNvCxnSpPr>
            <a:cxnSpLocks noChangeAspect="1" noChangeShapeType="1"/>
            <a:stCxn id="86021" idx="5"/>
            <a:endCxn id="86034" idx="2"/>
          </p:cNvCxnSpPr>
          <p:nvPr/>
        </p:nvCxnSpPr>
        <p:spPr bwMode="auto">
          <a:xfrm rot="16200000" flipH="1">
            <a:off x="4059238" y="3432970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4095750" y="19502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54864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41275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27559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2970213" y="35012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4794250" y="35012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6042" name="Text Box 25"/>
          <p:cNvSpPr txBox="1">
            <a:spLocks noChangeArrowheads="1"/>
          </p:cNvSpPr>
          <p:nvPr/>
        </p:nvSpPr>
        <p:spPr bwMode="auto">
          <a:xfrm>
            <a:off x="4933950" y="21931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6043" name="Text Box 26"/>
          <p:cNvSpPr txBox="1">
            <a:spLocks noChangeArrowheads="1"/>
          </p:cNvSpPr>
          <p:nvPr/>
        </p:nvSpPr>
        <p:spPr bwMode="auto">
          <a:xfrm>
            <a:off x="2794000" y="2255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3175000" y="28646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6045" name="Text Box 28"/>
          <p:cNvSpPr txBox="1">
            <a:spLocks noChangeArrowheads="1"/>
          </p:cNvSpPr>
          <p:nvPr/>
        </p:nvSpPr>
        <p:spPr bwMode="auto">
          <a:xfrm>
            <a:off x="4622800" y="28646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6046" name="Text Box 29"/>
          <p:cNvSpPr txBox="1">
            <a:spLocks noChangeArrowheads="1"/>
          </p:cNvSpPr>
          <p:nvPr/>
        </p:nvSpPr>
        <p:spPr bwMode="auto">
          <a:xfrm>
            <a:off x="2489200" y="36647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6047" name="Text Box 30"/>
          <p:cNvSpPr txBox="1">
            <a:spLocks noChangeArrowheads="1"/>
          </p:cNvSpPr>
          <p:nvPr/>
        </p:nvSpPr>
        <p:spPr bwMode="auto">
          <a:xfrm>
            <a:off x="5232400" y="36647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6048" name="Text Box 31"/>
          <p:cNvSpPr txBox="1">
            <a:spLocks noChangeArrowheads="1"/>
          </p:cNvSpPr>
          <p:nvPr/>
        </p:nvSpPr>
        <p:spPr bwMode="auto">
          <a:xfrm>
            <a:off x="3708400" y="25598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49" name="Text Box 32"/>
          <p:cNvSpPr txBox="1">
            <a:spLocks noChangeArrowheads="1"/>
          </p:cNvSpPr>
          <p:nvPr/>
        </p:nvSpPr>
        <p:spPr bwMode="auto">
          <a:xfrm>
            <a:off x="3556000" y="3398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6050" name="Text Box 33"/>
          <p:cNvSpPr txBox="1">
            <a:spLocks noChangeArrowheads="1"/>
          </p:cNvSpPr>
          <p:nvPr/>
        </p:nvSpPr>
        <p:spPr bwMode="auto">
          <a:xfrm>
            <a:off x="4203700" y="3398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6051" name="Freeform 34"/>
          <p:cNvSpPr>
            <a:spLocks/>
          </p:cNvSpPr>
          <p:nvPr/>
        </p:nvSpPr>
        <p:spPr bwMode="auto">
          <a:xfrm>
            <a:off x="6264276" y="3975895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1 w 2247"/>
              <a:gd name="T5" fmla="*/ 1455738 h 1549"/>
              <a:gd name="T6" fmla="*/ 3014662 w 2247"/>
              <a:gd name="T7" fmla="*/ 2319338 h 1549"/>
              <a:gd name="T8" fmla="*/ 717550 w 2247"/>
              <a:gd name="T9" fmla="*/ 2295526 h 1549"/>
              <a:gd name="T10" fmla="*/ 79375 w 2247"/>
              <a:gd name="T11" fmla="*/ 1647826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Oval 35"/>
          <p:cNvSpPr>
            <a:spLocks noChangeAspect="1" noChangeArrowheads="1"/>
          </p:cNvSpPr>
          <p:nvPr/>
        </p:nvSpPr>
        <p:spPr bwMode="auto">
          <a:xfrm>
            <a:off x="7907338" y="502840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6053" name="Oval 36"/>
          <p:cNvSpPr>
            <a:spLocks noChangeAspect="1" noChangeArrowheads="1"/>
          </p:cNvSpPr>
          <p:nvPr/>
        </p:nvSpPr>
        <p:spPr bwMode="auto">
          <a:xfrm>
            <a:off x="6534151" y="502840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86054" name="Oval 37"/>
          <p:cNvSpPr>
            <a:spLocks noChangeAspect="1" noChangeArrowheads="1"/>
          </p:cNvSpPr>
          <p:nvPr/>
        </p:nvSpPr>
        <p:spPr bwMode="auto">
          <a:xfrm>
            <a:off x="7905751" y="422195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6055" name="Oval 38"/>
          <p:cNvSpPr>
            <a:spLocks noChangeAspect="1" noChangeArrowheads="1"/>
          </p:cNvSpPr>
          <p:nvPr/>
        </p:nvSpPr>
        <p:spPr bwMode="auto">
          <a:xfrm>
            <a:off x="7143751" y="58364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6056" name="AutoShape 39"/>
          <p:cNvCxnSpPr>
            <a:cxnSpLocks noChangeAspect="1" noChangeShapeType="1"/>
            <a:stCxn id="86054" idx="2"/>
            <a:endCxn id="86053" idx="0"/>
          </p:cNvCxnSpPr>
          <p:nvPr/>
        </p:nvCxnSpPr>
        <p:spPr bwMode="auto">
          <a:xfrm rot="10800000" flipV="1">
            <a:off x="6716713" y="4404520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57" name="AutoShape 40"/>
          <p:cNvCxnSpPr>
            <a:cxnSpLocks noChangeAspect="1" noChangeShapeType="1"/>
            <a:stCxn id="86055" idx="2"/>
            <a:endCxn id="86053" idx="4"/>
          </p:cNvCxnSpPr>
          <p:nvPr/>
        </p:nvCxnSpPr>
        <p:spPr bwMode="auto">
          <a:xfrm rot="10800000">
            <a:off x="6716713" y="5412584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58" name="AutoShape 41"/>
          <p:cNvCxnSpPr>
            <a:cxnSpLocks noChangeAspect="1" noChangeShapeType="1"/>
            <a:stCxn id="86055" idx="6"/>
            <a:endCxn id="86052" idx="3"/>
          </p:cNvCxnSpPr>
          <p:nvPr/>
        </p:nvCxnSpPr>
        <p:spPr bwMode="auto">
          <a:xfrm flipV="1">
            <a:off x="7527925" y="5360196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59" name="AutoShape 42"/>
          <p:cNvCxnSpPr>
            <a:cxnSpLocks noChangeAspect="1" noChangeShapeType="1"/>
            <a:stCxn id="86054" idx="4"/>
            <a:endCxn id="86052" idx="0"/>
          </p:cNvCxnSpPr>
          <p:nvPr/>
        </p:nvCxnSpPr>
        <p:spPr bwMode="auto">
          <a:xfrm>
            <a:off x="8088314" y="4606134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60" name="AutoShape 43"/>
          <p:cNvCxnSpPr>
            <a:cxnSpLocks noChangeAspect="1" noChangeShapeType="1"/>
            <a:stCxn id="86053" idx="6"/>
            <a:endCxn id="86052" idx="2"/>
          </p:cNvCxnSpPr>
          <p:nvPr/>
        </p:nvCxnSpPr>
        <p:spPr bwMode="auto">
          <a:xfrm>
            <a:off x="6918326" y="5210970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61" name="Oval 44"/>
          <p:cNvSpPr>
            <a:spLocks noChangeAspect="1" noChangeArrowheads="1"/>
          </p:cNvSpPr>
          <p:nvPr/>
        </p:nvSpPr>
        <p:spPr bwMode="auto">
          <a:xfrm>
            <a:off x="9269413" y="502840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6062" name="AutoShape 45"/>
          <p:cNvCxnSpPr>
            <a:cxnSpLocks noChangeAspect="1" noChangeShapeType="1"/>
            <a:stCxn id="86065" idx="6"/>
            <a:endCxn id="86061" idx="4"/>
          </p:cNvCxnSpPr>
          <p:nvPr/>
        </p:nvCxnSpPr>
        <p:spPr bwMode="auto">
          <a:xfrm flipV="1">
            <a:off x="9042401" y="5412584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63" name="AutoShape 46"/>
          <p:cNvCxnSpPr>
            <a:cxnSpLocks noChangeAspect="1" noChangeShapeType="1"/>
            <a:stCxn id="86061" idx="0"/>
            <a:endCxn id="86054" idx="6"/>
          </p:cNvCxnSpPr>
          <p:nvPr/>
        </p:nvCxnSpPr>
        <p:spPr bwMode="auto">
          <a:xfrm rot="5400000" flipH="1">
            <a:off x="8569325" y="4125120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64" name="AutoShape 47"/>
          <p:cNvCxnSpPr>
            <a:cxnSpLocks noChangeAspect="1" noChangeShapeType="1"/>
            <a:stCxn id="86052" idx="6"/>
            <a:endCxn id="86061" idx="2"/>
          </p:cNvCxnSpPr>
          <p:nvPr/>
        </p:nvCxnSpPr>
        <p:spPr bwMode="auto">
          <a:xfrm>
            <a:off x="8291513" y="5210970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6065" name="Oval 48"/>
          <p:cNvSpPr>
            <a:spLocks noChangeAspect="1" noChangeArrowheads="1"/>
          </p:cNvSpPr>
          <p:nvPr/>
        </p:nvSpPr>
        <p:spPr bwMode="auto">
          <a:xfrm>
            <a:off x="8658226" y="58364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F</a:t>
            </a:r>
          </a:p>
        </p:txBody>
      </p:sp>
      <p:cxnSp>
        <p:nvCxnSpPr>
          <p:cNvPr id="86066" name="AutoShape 49"/>
          <p:cNvCxnSpPr>
            <a:cxnSpLocks noChangeAspect="1" noChangeShapeType="1"/>
            <a:stCxn id="86052" idx="5"/>
            <a:endCxn id="86065" idx="2"/>
          </p:cNvCxnSpPr>
          <p:nvPr/>
        </p:nvCxnSpPr>
        <p:spPr bwMode="auto">
          <a:xfrm rot="16200000" flipH="1">
            <a:off x="8099426" y="5480846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67" name="Text Box 50"/>
          <p:cNvSpPr txBox="1">
            <a:spLocks noChangeArrowheads="1"/>
          </p:cNvSpPr>
          <p:nvPr/>
        </p:nvSpPr>
        <p:spPr bwMode="auto">
          <a:xfrm>
            <a:off x="7938294" y="4123534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6068" name="Text Box 51"/>
          <p:cNvSpPr txBox="1">
            <a:spLocks noChangeArrowheads="1"/>
          </p:cNvSpPr>
          <p:nvPr/>
        </p:nvSpPr>
        <p:spPr bwMode="auto">
          <a:xfrm>
            <a:off x="95313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6069" name="Text Box 52"/>
          <p:cNvSpPr txBox="1">
            <a:spLocks noChangeArrowheads="1"/>
          </p:cNvSpPr>
          <p:nvPr/>
        </p:nvSpPr>
        <p:spPr bwMode="auto">
          <a:xfrm>
            <a:off x="81724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6070" name="Text Box 53"/>
          <p:cNvSpPr txBox="1">
            <a:spLocks noChangeArrowheads="1"/>
          </p:cNvSpPr>
          <p:nvPr/>
        </p:nvSpPr>
        <p:spPr bwMode="auto">
          <a:xfrm>
            <a:off x="68008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6071" name="Text Box 54"/>
          <p:cNvSpPr txBox="1">
            <a:spLocks noChangeArrowheads="1"/>
          </p:cNvSpPr>
          <p:nvPr/>
        </p:nvSpPr>
        <p:spPr bwMode="auto">
          <a:xfrm>
            <a:off x="7015163" y="55443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6072" name="Text Box 55"/>
          <p:cNvSpPr txBox="1">
            <a:spLocks noChangeArrowheads="1"/>
          </p:cNvSpPr>
          <p:nvPr/>
        </p:nvSpPr>
        <p:spPr bwMode="auto">
          <a:xfrm>
            <a:off x="8839200" y="55443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6073" name="Text Box 56"/>
          <p:cNvSpPr txBox="1">
            <a:spLocks noChangeArrowheads="1"/>
          </p:cNvSpPr>
          <p:nvPr/>
        </p:nvSpPr>
        <p:spPr bwMode="auto">
          <a:xfrm>
            <a:off x="8978900" y="42362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6074" name="Text Box 57"/>
          <p:cNvSpPr txBox="1">
            <a:spLocks noChangeArrowheads="1"/>
          </p:cNvSpPr>
          <p:nvPr/>
        </p:nvSpPr>
        <p:spPr bwMode="auto">
          <a:xfrm>
            <a:off x="6838950" y="4298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6075" name="Text Box 58"/>
          <p:cNvSpPr txBox="1">
            <a:spLocks noChangeArrowheads="1"/>
          </p:cNvSpPr>
          <p:nvPr/>
        </p:nvSpPr>
        <p:spPr bwMode="auto">
          <a:xfrm>
            <a:off x="7219950" y="49077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6076" name="Text Box 59"/>
          <p:cNvSpPr txBox="1">
            <a:spLocks noChangeArrowheads="1"/>
          </p:cNvSpPr>
          <p:nvPr/>
        </p:nvSpPr>
        <p:spPr bwMode="auto">
          <a:xfrm>
            <a:off x="8667750" y="49077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6077" name="Text Box 60"/>
          <p:cNvSpPr txBox="1">
            <a:spLocks noChangeArrowheads="1"/>
          </p:cNvSpPr>
          <p:nvPr/>
        </p:nvSpPr>
        <p:spPr bwMode="auto">
          <a:xfrm>
            <a:off x="6534150" y="57078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78" name="Text Box 61"/>
          <p:cNvSpPr txBox="1">
            <a:spLocks noChangeArrowheads="1"/>
          </p:cNvSpPr>
          <p:nvPr/>
        </p:nvSpPr>
        <p:spPr bwMode="auto">
          <a:xfrm>
            <a:off x="9277350" y="57078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6079" name="Text Box 62"/>
          <p:cNvSpPr txBox="1">
            <a:spLocks noChangeArrowheads="1"/>
          </p:cNvSpPr>
          <p:nvPr/>
        </p:nvSpPr>
        <p:spPr bwMode="auto">
          <a:xfrm>
            <a:off x="7753350" y="46029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80" name="Text Box 63"/>
          <p:cNvSpPr txBox="1">
            <a:spLocks noChangeArrowheads="1"/>
          </p:cNvSpPr>
          <p:nvPr/>
        </p:nvSpPr>
        <p:spPr bwMode="auto">
          <a:xfrm>
            <a:off x="7600950" y="5441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6081" name="Text Box 64"/>
          <p:cNvSpPr txBox="1">
            <a:spLocks noChangeArrowheads="1"/>
          </p:cNvSpPr>
          <p:nvPr/>
        </p:nvSpPr>
        <p:spPr bwMode="auto">
          <a:xfrm>
            <a:off x="8248650" y="5441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6082" name="AutoShape 65"/>
          <p:cNvSpPr>
            <a:spLocks noChangeArrowheads="1"/>
          </p:cNvSpPr>
          <p:nvPr/>
        </p:nvSpPr>
        <p:spPr bwMode="auto">
          <a:xfrm rot="-8100000" flipH="1" flipV="1">
            <a:off x="5722922" y="4055271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AAD86-EAC9-4CA9-909C-BBAE3E20F91E}" type="slidenum">
              <a:rPr lang="en-US" altLang="zh-TW" smtClean="0">
                <a:latin typeface="Arial" charset="0"/>
              </a:rPr>
              <a:pPr/>
              <a:t>134</a:t>
            </a:fld>
            <a:endParaRPr lang="en-US" altLang="zh-TW">
              <a:latin typeface="Arial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greedy </a:t>
            </a:r>
            <a:r>
              <a:rPr lang="zh-TW" altLang="en-US" dirty="0"/>
              <a:t>的作法就是：從 </a:t>
            </a:r>
            <a:r>
              <a:rPr lang="en-US" altLang="zh-TW" dirty="0"/>
              <a:t>shortest paths </a:t>
            </a:r>
            <a:r>
              <a:rPr lang="zh-TW" altLang="en-US" dirty="0"/>
              <a:t>的長度最短的開始找，第一個找出來的  </a:t>
            </a:r>
            <a:r>
              <a:rPr lang="en-US" altLang="zh-TW" dirty="0"/>
              <a:t>shortest path </a:t>
            </a:r>
            <a:r>
              <a:rPr lang="zh-TW" altLang="en-US" dirty="0"/>
              <a:t>是最短的、之後第二短、第三短。前面例子的順序如下：</a:t>
            </a:r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2459038" y="3721100"/>
            <a:ext cx="3511550" cy="2679700"/>
            <a:chOff x="685" y="2008"/>
            <a:chExt cx="2212" cy="1688"/>
          </a:xfrm>
        </p:grpSpPr>
        <p:sp>
          <p:nvSpPr>
            <p:cNvPr id="87052" name="Oval 5"/>
            <p:cNvSpPr>
              <a:spLocks noChangeArrowheads="1"/>
            </p:cNvSpPr>
            <p:nvPr/>
          </p:nvSpPr>
          <p:spPr bwMode="auto">
            <a:xfrm>
              <a:off x="980" y="2577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87053" name="Oval 6"/>
            <p:cNvSpPr>
              <a:spLocks noChangeArrowheads="1"/>
            </p:cNvSpPr>
            <p:nvPr/>
          </p:nvSpPr>
          <p:spPr bwMode="auto">
            <a:xfrm>
              <a:off x="2640" y="3249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6</a:t>
              </a:r>
            </a:p>
          </p:txBody>
        </p:sp>
        <p:sp>
          <p:nvSpPr>
            <p:cNvPr id="87054" name="Oval 7"/>
            <p:cNvSpPr>
              <a:spLocks noChangeArrowheads="1"/>
            </p:cNvSpPr>
            <p:nvPr/>
          </p:nvSpPr>
          <p:spPr bwMode="auto">
            <a:xfrm>
              <a:off x="1785" y="3254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87055" name="Oval 8"/>
            <p:cNvSpPr>
              <a:spLocks noChangeArrowheads="1"/>
            </p:cNvSpPr>
            <p:nvPr/>
          </p:nvSpPr>
          <p:spPr bwMode="auto">
            <a:xfrm>
              <a:off x="976" y="3249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4</a:t>
              </a:r>
            </a:p>
          </p:txBody>
        </p:sp>
        <p:sp>
          <p:nvSpPr>
            <p:cNvPr id="87056" name="Oval 9"/>
            <p:cNvSpPr>
              <a:spLocks noChangeArrowheads="1"/>
            </p:cNvSpPr>
            <p:nvPr/>
          </p:nvSpPr>
          <p:spPr bwMode="auto">
            <a:xfrm>
              <a:off x="2643" y="2577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87057" name="Oval 10"/>
            <p:cNvSpPr>
              <a:spLocks noChangeArrowheads="1"/>
            </p:cNvSpPr>
            <p:nvPr/>
          </p:nvSpPr>
          <p:spPr bwMode="auto">
            <a:xfrm>
              <a:off x="1780" y="2572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87058" name="Freeform 11"/>
            <p:cNvSpPr>
              <a:spLocks/>
            </p:cNvSpPr>
            <p:nvPr/>
          </p:nvSpPr>
          <p:spPr bwMode="auto">
            <a:xfrm>
              <a:off x="1162" y="2821"/>
              <a:ext cx="36" cy="457"/>
            </a:xfrm>
            <a:custGeom>
              <a:avLst/>
              <a:gdLst>
                <a:gd name="T0" fmla="*/ 0 w 36"/>
                <a:gd name="T1" fmla="*/ 0 h 457"/>
                <a:gd name="T2" fmla="*/ 36 w 36"/>
                <a:gd name="T3" fmla="*/ 192 h 457"/>
                <a:gd name="T4" fmla="*/ 1 w 36"/>
                <a:gd name="T5" fmla="*/ 457 h 457"/>
                <a:gd name="T6" fmla="*/ 0 60000 65536"/>
                <a:gd name="T7" fmla="*/ 0 60000 65536"/>
                <a:gd name="T8" fmla="*/ 0 60000 65536"/>
                <a:gd name="T9" fmla="*/ 0 w 36"/>
                <a:gd name="T10" fmla="*/ 0 h 457"/>
                <a:gd name="T11" fmla="*/ 36 w 36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57">
                  <a:moveTo>
                    <a:pt x="0" y="0"/>
                  </a:moveTo>
                  <a:cubicBezTo>
                    <a:pt x="6" y="32"/>
                    <a:pt x="36" y="116"/>
                    <a:pt x="36" y="192"/>
                  </a:cubicBezTo>
                  <a:cubicBezTo>
                    <a:pt x="36" y="268"/>
                    <a:pt x="8" y="402"/>
                    <a:pt x="1" y="45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9" name="Freeform 12"/>
            <p:cNvSpPr>
              <a:spLocks/>
            </p:cNvSpPr>
            <p:nvPr/>
          </p:nvSpPr>
          <p:spPr bwMode="auto">
            <a:xfrm>
              <a:off x="996" y="2813"/>
              <a:ext cx="65" cy="457"/>
            </a:xfrm>
            <a:custGeom>
              <a:avLst/>
              <a:gdLst>
                <a:gd name="T0" fmla="*/ 64 w 65"/>
                <a:gd name="T1" fmla="*/ 457 h 457"/>
                <a:gd name="T2" fmla="*/ 0 w 65"/>
                <a:gd name="T3" fmla="*/ 227 h 457"/>
                <a:gd name="T4" fmla="*/ 65 w 65"/>
                <a:gd name="T5" fmla="*/ 0 h 457"/>
                <a:gd name="T6" fmla="*/ 0 60000 65536"/>
                <a:gd name="T7" fmla="*/ 0 60000 65536"/>
                <a:gd name="T8" fmla="*/ 0 60000 65536"/>
                <a:gd name="T9" fmla="*/ 0 w 65"/>
                <a:gd name="T10" fmla="*/ 0 h 457"/>
                <a:gd name="T11" fmla="*/ 65 w 65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457">
                  <a:moveTo>
                    <a:pt x="64" y="457"/>
                  </a:moveTo>
                  <a:cubicBezTo>
                    <a:pt x="53" y="419"/>
                    <a:pt x="0" y="303"/>
                    <a:pt x="0" y="227"/>
                  </a:cubicBezTo>
                  <a:cubicBezTo>
                    <a:pt x="0" y="151"/>
                    <a:pt x="52" y="47"/>
                    <a:pt x="6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0" name="Line 13"/>
            <p:cNvSpPr>
              <a:spLocks noChangeShapeType="1"/>
            </p:cNvSpPr>
            <p:nvPr/>
          </p:nvSpPr>
          <p:spPr bwMode="auto">
            <a:xfrm>
              <a:off x="1234" y="2720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1" name="Line 14"/>
            <p:cNvSpPr>
              <a:spLocks noChangeShapeType="1"/>
            </p:cNvSpPr>
            <p:nvPr/>
          </p:nvSpPr>
          <p:spPr bwMode="auto">
            <a:xfrm flipH="1">
              <a:off x="1216" y="2812"/>
              <a:ext cx="594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2" name="Line 15"/>
            <p:cNvSpPr>
              <a:spLocks noChangeShapeType="1"/>
            </p:cNvSpPr>
            <p:nvPr/>
          </p:nvSpPr>
          <p:spPr bwMode="auto">
            <a:xfrm>
              <a:off x="1234" y="3397"/>
              <a:ext cx="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3" name="Line 16"/>
            <p:cNvSpPr>
              <a:spLocks noChangeShapeType="1"/>
            </p:cNvSpPr>
            <p:nvPr/>
          </p:nvSpPr>
          <p:spPr bwMode="auto">
            <a:xfrm flipV="1">
              <a:off x="1902" y="284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4" name="Line 17"/>
            <p:cNvSpPr>
              <a:spLocks noChangeShapeType="1"/>
            </p:cNvSpPr>
            <p:nvPr/>
          </p:nvSpPr>
          <p:spPr bwMode="auto">
            <a:xfrm>
              <a:off x="2030" y="271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5" name="Line 18"/>
            <p:cNvSpPr>
              <a:spLocks noChangeShapeType="1"/>
            </p:cNvSpPr>
            <p:nvPr/>
          </p:nvSpPr>
          <p:spPr bwMode="auto">
            <a:xfrm flipH="1">
              <a:off x="2048" y="3379"/>
              <a:ext cx="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6" name="Freeform 19"/>
            <p:cNvSpPr>
              <a:spLocks/>
            </p:cNvSpPr>
            <p:nvPr/>
          </p:nvSpPr>
          <p:spPr bwMode="auto">
            <a:xfrm>
              <a:off x="1106" y="2336"/>
              <a:ext cx="1628" cy="213"/>
            </a:xfrm>
            <a:custGeom>
              <a:avLst/>
              <a:gdLst>
                <a:gd name="T0" fmla="*/ 0 w 1673"/>
                <a:gd name="T1" fmla="*/ 212 h 239"/>
                <a:gd name="T2" fmla="*/ 801 w 1673"/>
                <a:gd name="T3" fmla="*/ 0 h 239"/>
                <a:gd name="T4" fmla="*/ 1628 w 1673"/>
                <a:gd name="T5" fmla="*/ 213 h 239"/>
                <a:gd name="T6" fmla="*/ 0 60000 65536"/>
                <a:gd name="T7" fmla="*/ 0 60000 65536"/>
                <a:gd name="T8" fmla="*/ 0 60000 65536"/>
                <a:gd name="T9" fmla="*/ 0 w 1673"/>
                <a:gd name="T10" fmla="*/ 0 h 239"/>
                <a:gd name="T11" fmla="*/ 1673 w 1673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3" h="239">
                  <a:moveTo>
                    <a:pt x="0" y="238"/>
                  </a:moveTo>
                  <a:cubicBezTo>
                    <a:pt x="137" y="198"/>
                    <a:pt x="544" y="0"/>
                    <a:pt x="823" y="0"/>
                  </a:cubicBezTo>
                  <a:cubicBezTo>
                    <a:pt x="1102" y="0"/>
                    <a:pt x="1496" y="189"/>
                    <a:pt x="1673" y="23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7" name="Freeform 20"/>
            <p:cNvSpPr>
              <a:spLocks/>
            </p:cNvSpPr>
            <p:nvPr/>
          </p:nvSpPr>
          <p:spPr bwMode="auto">
            <a:xfrm>
              <a:off x="1976" y="2748"/>
              <a:ext cx="667" cy="521"/>
            </a:xfrm>
            <a:custGeom>
              <a:avLst/>
              <a:gdLst>
                <a:gd name="T0" fmla="*/ 667 w 667"/>
                <a:gd name="T1" fmla="*/ 0 h 521"/>
                <a:gd name="T2" fmla="*/ 273 w 667"/>
                <a:gd name="T3" fmla="*/ 219 h 521"/>
                <a:gd name="T4" fmla="*/ 0 w 667"/>
                <a:gd name="T5" fmla="*/ 521 h 521"/>
                <a:gd name="T6" fmla="*/ 0 60000 65536"/>
                <a:gd name="T7" fmla="*/ 0 60000 65536"/>
                <a:gd name="T8" fmla="*/ 0 60000 65536"/>
                <a:gd name="T9" fmla="*/ 0 w 667"/>
                <a:gd name="T10" fmla="*/ 0 h 521"/>
                <a:gd name="T11" fmla="*/ 667 w 667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7" h="521">
                  <a:moveTo>
                    <a:pt x="667" y="0"/>
                  </a:moveTo>
                  <a:cubicBezTo>
                    <a:pt x="601" y="36"/>
                    <a:pt x="384" y="132"/>
                    <a:pt x="273" y="219"/>
                  </a:cubicBezTo>
                  <a:cubicBezTo>
                    <a:pt x="162" y="306"/>
                    <a:pt x="57" y="458"/>
                    <a:pt x="0" y="52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8" name="Freeform 21"/>
            <p:cNvSpPr>
              <a:spLocks/>
            </p:cNvSpPr>
            <p:nvPr/>
          </p:nvSpPr>
          <p:spPr bwMode="auto">
            <a:xfrm>
              <a:off x="2030" y="2831"/>
              <a:ext cx="667" cy="503"/>
            </a:xfrm>
            <a:custGeom>
              <a:avLst/>
              <a:gdLst>
                <a:gd name="T0" fmla="*/ 0 w 667"/>
                <a:gd name="T1" fmla="*/ 503 h 503"/>
                <a:gd name="T2" fmla="*/ 411 w 667"/>
                <a:gd name="T3" fmla="*/ 301 h 503"/>
                <a:gd name="T4" fmla="*/ 667 w 667"/>
                <a:gd name="T5" fmla="*/ 0 h 503"/>
                <a:gd name="T6" fmla="*/ 0 60000 65536"/>
                <a:gd name="T7" fmla="*/ 0 60000 65536"/>
                <a:gd name="T8" fmla="*/ 0 60000 65536"/>
                <a:gd name="T9" fmla="*/ 0 w 667"/>
                <a:gd name="T10" fmla="*/ 0 h 503"/>
                <a:gd name="T11" fmla="*/ 667 w 667"/>
                <a:gd name="T12" fmla="*/ 503 h 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7" h="503">
                  <a:moveTo>
                    <a:pt x="0" y="503"/>
                  </a:moveTo>
                  <a:cubicBezTo>
                    <a:pt x="68" y="469"/>
                    <a:pt x="300" y="385"/>
                    <a:pt x="411" y="301"/>
                  </a:cubicBezTo>
                  <a:cubicBezTo>
                    <a:pt x="522" y="217"/>
                    <a:pt x="614" y="63"/>
                    <a:pt x="6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1760" y="200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45</a:t>
              </a:r>
            </a:p>
          </p:txBody>
        </p:sp>
        <p:sp>
          <p:nvSpPr>
            <p:cNvPr id="87070" name="Text Box 23"/>
            <p:cNvSpPr txBox="1">
              <a:spLocks noChangeArrowheads="1"/>
            </p:cNvSpPr>
            <p:nvPr/>
          </p:nvSpPr>
          <p:spPr bwMode="auto">
            <a:xfrm>
              <a:off x="1408" y="246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50</a:t>
              </a:r>
            </a:p>
          </p:txBody>
        </p:sp>
        <p:sp>
          <p:nvSpPr>
            <p:cNvPr id="87071" name="Text Box 24"/>
            <p:cNvSpPr txBox="1">
              <a:spLocks noChangeArrowheads="1"/>
            </p:cNvSpPr>
            <p:nvPr/>
          </p:nvSpPr>
          <p:spPr bwMode="auto">
            <a:xfrm>
              <a:off x="2085" y="2442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</a:t>
              </a:r>
            </a:p>
          </p:txBody>
        </p:sp>
        <p:sp>
          <p:nvSpPr>
            <p:cNvPr id="87072" name="Text Box 25"/>
            <p:cNvSpPr txBox="1">
              <a:spLocks noChangeArrowheads="1"/>
            </p:cNvSpPr>
            <p:nvPr/>
          </p:nvSpPr>
          <p:spPr bwMode="auto">
            <a:xfrm>
              <a:off x="685" y="29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20</a:t>
              </a:r>
            </a:p>
          </p:txBody>
        </p:sp>
        <p:sp>
          <p:nvSpPr>
            <p:cNvPr id="87073" name="Text Box 26"/>
            <p:cNvSpPr txBox="1">
              <a:spLocks noChangeArrowheads="1"/>
            </p:cNvSpPr>
            <p:nvPr/>
          </p:nvSpPr>
          <p:spPr bwMode="auto">
            <a:xfrm>
              <a:off x="1146" y="283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</a:t>
              </a:r>
            </a:p>
          </p:txBody>
        </p:sp>
        <p:sp>
          <p:nvSpPr>
            <p:cNvPr id="87074" name="Text Box 27"/>
            <p:cNvSpPr txBox="1">
              <a:spLocks noChangeArrowheads="1"/>
            </p:cNvSpPr>
            <p:nvPr/>
          </p:nvSpPr>
          <p:spPr bwMode="auto">
            <a:xfrm>
              <a:off x="1362" y="2745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</a:t>
              </a:r>
            </a:p>
          </p:txBody>
        </p:sp>
        <p:sp>
          <p:nvSpPr>
            <p:cNvPr id="87075" name="Text Box 28"/>
            <p:cNvSpPr txBox="1">
              <a:spLocks noChangeArrowheads="1"/>
            </p:cNvSpPr>
            <p:nvPr/>
          </p:nvSpPr>
          <p:spPr bwMode="auto">
            <a:xfrm>
              <a:off x="1330" y="340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</a:t>
              </a:r>
            </a:p>
          </p:txBody>
        </p:sp>
        <p:sp>
          <p:nvSpPr>
            <p:cNvPr id="87076" name="Text Box 29"/>
            <p:cNvSpPr txBox="1">
              <a:spLocks noChangeArrowheads="1"/>
            </p:cNvSpPr>
            <p:nvPr/>
          </p:nvSpPr>
          <p:spPr bwMode="auto">
            <a:xfrm>
              <a:off x="1604" y="2959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20</a:t>
              </a:r>
            </a:p>
          </p:txBody>
        </p:sp>
        <p:sp>
          <p:nvSpPr>
            <p:cNvPr id="87077" name="Text Box 30"/>
            <p:cNvSpPr txBox="1">
              <a:spLocks noChangeArrowheads="1"/>
            </p:cNvSpPr>
            <p:nvPr/>
          </p:nvSpPr>
          <p:spPr bwMode="auto">
            <a:xfrm>
              <a:off x="2422" y="30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35</a:t>
              </a:r>
            </a:p>
          </p:txBody>
        </p:sp>
        <p:sp>
          <p:nvSpPr>
            <p:cNvPr id="87078" name="Text Box 31"/>
            <p:cNvSpPr txBox="1">
              <a:spLocks noChangeArrowheads="1"/>
            </p:cNvSpPr>
            <p:nvPr/>
          </p:nvSpPr>
          <p:spPr bwMode="auto">
            <a:xfrm>
              <a:off x="2015" y="271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30</a:t>
              </a:r>
            </a:p>
          </p:txBody>
        </p:sp>
        <p:sp>
          <p:nvSpPr>
            <p:cNvPr id="87079" name="Text Box 32"/>
            <p:cNvSpPr txBox="1">
              <a:spLocks noChangeArrowheads="1"/>
            </p:cNvSpPr>
            <p:nvPr/>
          </p:nvSpPr>
          <p:spPr bwMode="auto">
            <a:xfrm>
              <a:off x="2212" y="337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2400289" name="Freeform 33"/>
          <p:cNvSpPr>
            <a:spLocks/>
          </p:cNvSpPr>
          <p:nvPr/>
        </p:nvSpPr>
        <p:spPr bwMode="auto">
          <a:xfrm>
            <a:off x="3219450" y="5056189"/>
            <a:ext cx="57150" cy="725487"/>
          </a:xfrm>
          <a:custGeom>
            <a:avLst/>
            <a:gdLst>
              <a:gd name="T0" fmla="*/ 0 w 36"/>
              <a:gd name="T1" fmla="*/ 0 h 457"/>
              <a:gd name="T2" fmla="*/ 57150 w 36"/>
              <a:gd name="T3" fmla="*/ 304800 h 457"/>
              <a:gd name="T4" fmla="*/ 1588 w 36"/>
              <a:gd name="T5" fmla="*/ 725487 h 457"/>
              <a:gd name="T6" fmla="*/ 0 60000 65536"/>
              <a:gd name="T7" fmla="*/ 0 60000 65536"/>
              <a:gd name="T8" fmla="*/ 0 60000 65536"/>
              <a:gd name="T9" fmla="*/ 0 w 36"/>
              <a:gd name="T10" fmla="*/ 0 h 457"/>
              <a:gd name="T11" fmla="*/ 36 w 36"/>
              <a:gd name="T12" fmla="*/ 457 h 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57">
                <a:moveTo>
                  <a:pt x="0" y="0"/>
                </a:moveTo>
                <a:cubicBezTo>
                  <a:pt x="6" y="32"/>
                  <a:pt x="36" y="116"/>
                  <a:pt x="36" y="192"/>
                </a:cubicBezTo>
                <a:cubicBezTo>
                  <a:pt x="36" y="268"/>
                  <a:pt x="8" y="402"/>
                  <a:pt x="1" y="457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0" name="Line 34"/>
          <p:cNvSpPr>
            <a:spLocks noChangeShapeType="1"/>
          </p:cNvSpPr>
          <p:nvPr/>
        </p:nvSpPr>
        <p:spPr bwMode="auto">
          <a:xfrm>
            <a:off x="3319464" y="5943600"/>
            <a:ext cx="871537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1" name="Freeform 35"/>
          <p:cNvSpPr>
            <a:spLocks/>
          </p:cNvSpPr>
          <p:nvPr/>
        </p:nvSpPr>
        <p:spPr bwMode="auto">
          <a:xfrm>
            <a:off x="3124200" y="4267200"/>
            <a:ext cx="2667000" cy="381000"/>
          </a:xfrm>
          <a:custGeom>
            <a:avLst/>
            <a:gdLst>
              <a:gd name="T0" fmla="*/ 0 w 1673"/>
              <a:gd name="T1" fmla="*/ 379406 h 239"/>
              <a:gd name="T2" fmla="*/ 1311979 w 1673"/>
              <a:gd name="T3" fmla="*/ 0 h 239"/>
              <a:gd name="T4" fmla="*/ 2667000 w 1673"/>
              <a:gd name="T5" fmla="*/ 381000 h 239"/>
              <a:gd name="T6" fmla="*/ 0 60000 65536"/>
              <a:gd name="T7" fmla="*/ 0 60000 65536"/>
              <a:gd name="T8" fmla="*/ 0 60000 65536"/>
              <a:gd name="T9" fmla="*/ 0 w 1673"/>
              <a:gd name="T10" fmla="*/ 0 h 239"/>
              <a:gd name="T11" fmla="*/ 1673 w 1673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3" h="239">
                <a:moveTo>
                  <a:pt x="0" y="238"/>
                </a:moveTo>
                <a:cubicBezTo>
                  <a:pt x="137" y="198"/>
                  <a:pt x="544" y="0"/>
                  <a:pt x="823" y="0"/>
                </a:cubicBezTo>
                <a:cubicBezTo>
                  <a:pt x="1102" y="0"/>
                  <a:pt x="1496" y="189"/>
                  <a:pt x="1673" y="23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2" name="Line 36"/>
          <p:cNvSpPr>
            <a:spLocks noChangeShapeType="1"/>
          </p:cNvSpPr>
          <p:nvPr/>
        </p:nvSpPr>
        <p:spPr bwMode="auto">
          <a:xfrm flipV="1">
            <a:off x="4419600" y="4999038"/>
            <a:ext cx="0" cy="715962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0" name="Text Box 37"/>
          <p:cNvSpPr txBox="1">
            <a:spLocks noChangeArrowheads="1"/>
          </p:cNvSpPr>
          <p:nvPr/>
        </p:nvSpPr>
        <p:spPr bwMode="auto">
          <a:xfrm>
            <a:off x="6629401" y="3810000"/>
            <a:ext cx="36734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kumimoji="1" lang="en-US" altLang="zh-TW" sz="2400" dirty="0">
                <a:ea typeface="標楷體" pitchFamily="65" charset="-120"/>
              </a:rPr>
              <a:t> S</a:t>
            </a:r>
            <a:r>
              <a:rPr kumimoji="1" lang="zh-TW" altLang="en-US" sz="2400" dirty="0">
                <a:ea typeface="標楷體" pitchFamily="65" charset="-120"/>
              </a:rPr>
              <a:t>代表已經找出最短路徑的點集合</a:t>
            </a:r>
          </a:p>
          <a:p>
            <a:pPr eaLnBrk="1" hangingPunct="1">
              <a:buFontTx/>
              <a:buChar char="•"/>
            </a:pPr>
            <a:r>
              <a:rPr kumimoji="1" lang="zh-TW" altLang="en-US" sz="2400" dirty="0">
                <a:ea typeface="標楷體" pitchFamily="65" charset="-120"/>
              </a:rPr>
              <a:t> </a:t>
            </a:r>
            <a:r>
              <a:rPr kumimoji="1" lang="en-US" altLang="zh-TW" sz="2400" dirty="0">
                <a:ea typeface="標楷體" pitchFamily="65" charset="-120"/>
              </a:rPr>
              <a:t>dist(w) </a:t>
            </a:r>
            <a:r>
              <a:rPr kumimoji="1" lang="zh-TW" altLang="en-US" sz="2400" dirty="0">
                <a:ea typeface="標楷體" pitchFamily="65" charset="-120"/>
              </a:rPr>
              <a:t>代表起點經過 </a:t>
            </a:r>
            <a:r>
              <a:rPr kumimoji="1" lang="en-US" altLang="zh-TW" sz="2400" dirty="0">
                <a:ea typeface="標楷體" pitchFamily="65" charset="-120"/>
              </a:rPr>
              <a:t>S </a:t>
            </a:r>
            <a:r>
              <a:rPr kumimoji="1" lang="zh-TW" altLang="en-US" sz="2400" dirty="0">
                <a:ea typeface="標楷體" pitchFamily="65" charset="-120"/>
              </a:rPr>
              <a:t>裡面的點到 </a:t>
            </a:r>
            <a:r>
              <a:rPr kumimoji="1" lang="en-US" altLang="zh-TW" sz="2400" dirty="0">
                <a:ea typeface="標楷體" pitchFamily="65" charset="-120"/>
              </a:rPr>
              <a:t>w </a:t>
            </a:r>
            <a:r>
              <a:rPr kumimoji="1" lang="zh-TW" altLang="en-US" sz="2400" dirty="0">
                <a:ea typeface="標楷體" pitchFamily="65" charset="-120"/>
              </a:rPr>
              <a:t>的最短距離</a:t>
            </a:r>
          </a:p>
          <a:p>
            <a:pPr eaLnBrk="1" hangingPunct="1">
              <a:buFontTx/>
              <a:buChar char="•"/>
            </a:pPr>
            <a:r>
              <a:rPr kumimoji="1" lang="zh-TW" altLang="en-US" sz="2400" dirty="0">
                <a:ea typeface="標楷體" pitchFamily="65" charset="-120"/>
              </a:rPr>
              <a:t> 維護這兩項資料就可以作出來。</a:t>
            </a:r>
          </a:p>
        </p:txBody>
      </p:sp>
    </p:spTree>
    <p:extLst>
      <p:ext uri="{BB962C8B-B14F-4D97-AF65-F5344CB8AC3E}">
        <p14:creationId xmlns:p14="http://schemas.microsoft.com/office/powerpoint/2010/main" val="226590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0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89" grpId="0" animBg="1"/>
      <p:bldP spid="2400290" grpId="0" animBg="1"/>
      <p:bldP spid="2400291" grpId="0" animBg="1"/>
      <p:bldP spid="240029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34668-28BC-49CF-B301-6EC7F6F0E1AF}" type="slidenum">
              <a:rPr lang="en-US" altLang="zh-TW" smtClean="0">
                <a:latin typeface="Arial" charset="0"/>
              </a:rPr>
              <a:pPr/>
              <a:t>135</a:t>
            </a:fld>
            <a:endParaRPr lang="en-US" altLang="zh-TW">
              <a:latin typeface="Arial" charset="0"/>
            </a:endParaRPr>
          </a:p>
        </p:txBody>
      </p:sp>
      <p:grpSp>
        <p:nvGrpSpPr>
          <p:cNvPr id="88067" name="Group 2"/>
          <p:cNvGrpSpPr>
            <a:grpSpLocks/>
          </p:cNvGrpSpPr>
          <p:nvPr/>
        </p:nvGrpSpPr>
        <p:grpSpPr bwMode="auto">
          <a:xfrm>
            <a:off x="2819401" y="228600"/>
            <a:ext cx="5408613" cy="3098800"/>
            <a:chOff x="432" y="1440"/>
            <a:chExt cx="3407" cy="1952"/>
          </a:xfrm>
        </p:grpSpPr>
        <p:sp>
          <p:nvSpPr>
            <p:cNvPr id="88103" name="Oval 3"/>
            <p:cNvSpPr>
              <a:spLocks noChangeArrowheads="1"/>
            </p:cNvSpPr>
            <p:nvPr/>
          </p:nvSpPr>
          <p:spPr bwMode="auto">
            <a:xfrm>
              <a:off x="720" y="288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88104" name="Oval 4"/>
            <p:cNvSpPr>
              <a:spLocks noChangeArrowheads="1"/>
            </p:cNvSpPr>
            <p:nvPr/>
          </p:nvSpPr>
          <p:spPr bwMode="auto">
            <a:xfrm>
              <a:off x="3216" y="2064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6</a:t>
              </a:r>
            </a:p>
          </p:txBody>
        </p:sp>
        <p:sp>
          <p:nvSpPr>
            <p:cNvPr id="88105" name="Oval 5"/>
            <p:cNvSpPr>
              <a:spLocks noChangeArrowheads="1"/>
            </p:cNvSpPr>
            <p:nvPr/>
          </p:nvSpPr>
          <p:spPr bwMode="auto">
            <a:xfrm>
              <a:off x="3312" y="144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88106" name="Oval 6"/>
            <p:cNvSpPr>
              <a:spLocks noChangeArrowheads="1"/>
            </p:cNvSpPr>
            <p:nvPr/>
          </p:nvSpPr>
          <p:spPr bwMode="auto">
            <a:xfrm>
              <a:off x="2208" y="1728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4</a:t>
              </a:r>
            </a:p>
          </p:txBody>
        </p:sp>
        <p:sp>
          <p:nvSpPr>
            <p:cNvPr id="88107" name="Oval 7"/>
            <p:cNvSpPr>
              <a:spLocks noChangeArrowheads="1"/>
            </p:cNvSpPr>
            <p:nvPr/>
          </p:nvSpPr>
          <p:spPr bwMode="auto">
            <a:xfrm>
              <a:off x="1488" y="216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88108" name="Oval 8"/>
            <p:cNvSpPr>
              <a:spLocks noChangeArrowheads="1"/>
            </p:cNvSpPr>
            <p:nvPr/>
          </p:nvSpPr>
          <p:spPr bwMode="auto">
            <a:xfrm>
              <a:off x="720" y="2208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88109" name="Text Box 9"/>
            <p:cNvSpPr txBox="1">
              <a:spLocks noChangeArrowheads="1"/>
            </p:cNvSpPr>
            <p:nvPr/>
          </p:nvSpPr>
          <p:spPr bwMode="auto">
            <a:xfrm>
              <a:off x="2640" y="144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1500</a:t>
              </a:r>
            </a:p>
          </p:txBody>
        </p:sp>
        <p:sp>
          <p:nvSpPr>
            <p:cNvPr id="88110" name="Oval 10"/>
            <p:cNvSpPr>
              <a:spLocks noChangeArrowheads="1"/>
            </p:cNvSpPr>
            <p:nvPr/>
          </p:nvSpPr>
          <p:spPr bwMode="auto">
            <a:xfrm>
              <a:off x="3024" y="312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7</a:t>
              </a:r>
            </a:p>
          </p:txBody>
        </p:sp>
        <p:sp>
          <p:nvSpPr>
            <p:cNvPr id="88111" name="Oval 11"/>
            <p:cNvSpPr>
              <a:spLocks noChangeArrowheads="1"/>
            </p:cNvSpPr>
            <p:nvPr/>
          </p:nvSpPr>
          <p:spPr bwMode="auto">
            <a:xfrm>
              <a:off x="2160" y="288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8</a:t>
              </a:r>
            </a:p>
          </p:txBody>
        </p:sp>
        <p:sp>
          <p:nvSpPr>
            <p:cNvPr id="88112" name="Line 12"/>
            <p:cNvSpPr>
              <a:spLocks noChangeShapeType="1"/>
            </p:cNvSpPr>
            <p:nvPr/>
          </p:nvSpPr>
          <p:spPr bwMode="auto">
            <a:xfrm>
              <a:off x="864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3" name="Line 13"/>
            <p:cNvSpPr>
              <a:spLocks noChangeShapeType="1"/>
            </p:cNvSpPr>
            <p:nvPr/>
          </p:nvSpPr>
          <p:spPr bwMode="auto">
            <a:xfrm flipH="1">
              <a:off x="960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4" name="Line 14"/>
            <p:cNvSpPr>
              <a:spLocks noChangeShapeType="1"/>
            </p:cNvSpPr>
            <p:nvPr/>
          </p:nvSpPr>
          <p:spPr bwMode="auto">
            <a:xfrm flipH="1">
              <a:off x="960" y="24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5" name="Line 15"/>
            <p:cNvSpPr>
              <a:spLocks noChangeShapeType="1"/>
            </p:cNvSpPr>
            <p:nvPr/>
          </p:nvSpPr>
          <p:spPr bwMode="auto">
            <a:xfrm flipH="1">
              <a:off x="960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6" name="Line 16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7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8" name="Line 18"/>
            <p:cNvSpPr>
              <a:spLocks noChangeShapeType="1"/>
            </p:cNvSpPr>
            <p:nvPr/>
          </p:nvSpPr>
          <p:spPr bwMode="auto">
            <a:xfrm flipH="1">
              <a:off x="2400" y="225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9" name="Line 19"/>
            <p:cNvSpPr>
              <a:spLocks noChangeShapeType="1"/>
            </p:cNvSpPr>
            <p:nvPr/>
          </p:nvSpPr>
          <p:spPr bwMode="auto">
            <a:xfrm flipH="1">
              <a:off x="1728" y="19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0" name="Line 20"/>
            <p:cNvSpPr>
              <a:spLocks noChangeShapeType="1"/>
            </p:cNvSpPr>
            <p:nvPr/>
          </p:nvSpPr>
          <p:spPr bwMode="auto">
            <a:xfrm flipH="1">
              <a:off x="2448" y="163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1" name="Line 21"/>
            <p:cNvSpPr>
              <a:spLocks noChangeShapeType="1"/>
            </p:cNvSpPr>
            <p:nvPr/>
          </p:nvSpPr>
          <p:spPr bwMode="auto">
            <a:xfrm flipH="1">
              <a:off x="3360" y="172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2" name="Line 22"/>
            <p:cNvSpPr>
              <a:spLocks noChangeShapeType="1"/>
            </p:cNvSpPr>
            <p:nvPr/>
          </p:nvSpPr>
          <p:spPr bwMode="auto">
            <a:xfrm flipH="1" flipV="1">
              <a:off x="2448" y="1920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3" name="Text Box 23"/>
            <p:cNvSpPr txBox="1">
              <a:spLocks noChangeArrowheads="1"/>
            </p:cNvSpPr>
            <p:nvPr/>
          </p:nvSpPr>
          <p:spPr bwMode="auto">
            <a:xfrm>
              <a:off x="3408" y="1728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250</a:t>
              </a:r>
            </a:p>
          </p:txBody>
        </p:sp>
        <p:sp>
          <p:nvSpPr>
            <p:cNvPr id="88124" name="Text Box 24"/>
            <p:cNvSpPr txBox="1">
              <a:spLocks noChangeArrowheads="1"/>
            </p:cNvSpPr>
            <p:nvPr/>
          </p:nvSpPr>
          <p:spPr bwMode="auto">
            <a:xfrm>
              <a:off x="2776" y="182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25" name="Text Box 25"/>
            <p:cNvSpPr txBox="1">
              <a:spLocks noChangeArrowheads="1"/>
            </p:cNvSpPr>
            <p:nvPr/>
          </p:nvSpPr>
          <p:spPr bwMode="auto">
            <a:xfrm>
              <a:off x="1680" y="177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1200</a:t>
              </a:r>
            </a:p>
          </p:txBody>
        </p:sp>
        <p:sp>
          <p:nvSpPr>
            <p:cNvPr id="88126" name="Text Box 26"/>
            <p:cNvSpPr txBox="1">
              <a:spLocks noChangeArrowheads="1"/>
            </p:cNvSpPr>
            <p:nvPr/>
          </p:nvSpPr>
          <p:spPr bwMode="auto">
            <a:xfrm>
              <a:off x="1009" y="201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800</a:t>
              </a:r>
            </a:p>
          </p:txBody>
        </p:sp>
        <p:sp>
          <p:nvSpPr>
            <p:cNvPr id="88127" name="Text Box 27"/>
            <p:cNvSpPr txBox="1">
              <a:spLocks noChangeArrowheads="1"/>
            </p:cNvSpPr>
            <p:nvPr/>
          </p:nvSpPr>
          <p:spPr bwMode="auto">
            <a:xfrm>
              <a:off x="1488" y="27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1700</a:t>
              </a:r>
            </a:p>
          </p:txBody>
        </p:sp>
        <p:sp>
          <p:nvSpPr>
            <p:cNvPr id="88128" name="Text Box 28"/>
            <p:cNvSpPr txBox="1">
              <a:spLocks noChangeArrowheads="1"/>
            </p:cNvSpPr>
            <p:nvPr/>
          </p:nvSpPr>
          <p:spPr bwMode="auto">
            <a:xfrm>
              <a:off x="1200" y="254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29" name="Text Box 29"/>
            <p:cNvSpPr txBox="1">
              <a:spLocks noChangeArrowheads="1"/>
            </p:cNvSpPr>
            <p:nvPr/>
          </p:nvSpPr>
          <p:spPr bwMode="auto">
            <a:xfrm>
              <a:off x="2592" y="288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30" name="Text Box 30"/>
            <p:cNvSpPr txBox="1">
              <a:spLocks noChangeArrowheads="1"/>
            </p:cNvSpPr>
            <p:nvPr/>
          </p:nvSpPr>
          <p:spPr bwMode="auto">
            <a:xfrm>
              <a:off x="2400" y="230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1400</a:t>
              </a:r>
            </a:p>
          </p:txBody>
        </p:sp>
        <p:sp>
          <p:nvSpPr>
            <p:cNvPr id="88131" name="Text Box 31"/>
            <p:cNvSpPr txBox="1">
              <a:spLocks noChangeArrowheads="1"/>
            </p:cNvSpPr>
            <p:nvPr/>
          </p:nvSpPr>
          <p:spPr bwMode="auto">
            <a:xfrm>
              <a:off x="3264" y="2640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900</a:t>
              </a:r>
            </a:p>
          </p:txBody>
        </p:sp>
        <p:sp>
          <p:nvSpPr>
            <p:cNvPr id="88132" name="Text Box 32"/>
            <p:cNvSpPr txBox="1">
              <a:spLocks noChangeArrowheads="1"/>
            </p:cNvSpPr>
            <p:nvPr/>
          </p:nvSpPr>
          <p:spPr bwMode="auto">
            <a:xfrm>
              <a:off x="432" y="249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300</a:t>
              </a:r>
            </a:p>
          </p:txBody>
        </p:sp>
      </p:grpSp>
      <p:sp>
        <p:nvSpPr>
          <p:cNvPr id="88068" name="Text Box 33"/>
          <p:cNvSpPr txBox="1">
            <a:spLocks noChangeArrowheads="1"/>
          </p:cNvSpPr>
          <p:nvPr/>
        </p:nvSpPr>
        <p:spPr bwMode="auto">
          <a:xfrm>
            <a:off x="2286000" y="4267200"/>
            <a:ext cx="792717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      1    2    3    4    5    6    7    8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1     0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2   300    0 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3  1000  800    0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4            1200    0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5                 1500    0  250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6                 1000         0  900 1400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7                                   0 1000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8  1700                                  0</a:t>
            </a:r>
          </a:p>
        </p:txBody>
      </p:sp>
      <p:sp>
        <p:nvSpPr>
          <p:cNvPr id="88069" name="Text Box 34"/>
          <p:cNvSpPr txBox="1">
            <a:spLocks noChangeArrowheads="1"/>
          </p:cNvSpPr>
          <p:nvPr/>
        </p:nvSpPr>
        <p:spPr bwMode="auto">
          <a:xfrm>
            <a:off x="8518526" y="1328738"/>
            <a:ext cx="354013" cy="457200"/>
          </a:xfrm>
          <a:prstGeom prst="rect">
            <a:avLst/>
          </a:prstGeom>
          <a:solidFill>
            <a:srgbClr val="FFE78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latin typeface="Tahoma" pitchFamily="34" charset="0"/>
              </a:rPr>
              <a:t>S</a:t>
            </a:r>
          </a:p>
        </p:txBody>
      </p:sp>
      <p:sp>
        <p:nvSpPr>
          <p:cNvPr id="88070" name="Text Box 35"/>
          <p:cNvSpPr txBox="1">
            <a:spLocks noChangeArrowheads="1"/>
          </p:cNvSpPr>
          <p:nvPr/>
        </p:nvSpPr>
        <p:spPr bwMode="auto">
          <a:xfrm>
            <a:off x="2193925" y="3538538"/>
            <a:ext cx="660400" cy="457200"/>
          </a:xfrm>
          <a:prstGeom prst="rect">
            <a:avLst/>
          </a:prstGeom>
          <a:solidFill>
            <a:srgbClr val="FFE78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latin typeface="Tahoma" pitchFamily="34" charset="0"/>
              </a:rPr>
              <a:t>dist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260725" y="1752600"/>
            <a:ext cx="6083300" cy="2281238"/>
            <a:chOff x="1094" y="1104"/>
            <a:chExt cx="3832" cy="1437"/>
          </a:xfrm>
        </p:grpSpPr>
        <p:sp>
          <p:nvSpPr>
            <p:cNvPr id="88101" name="Text Box 37"/>
            <p:cNvSpPr txBox="1">
              <a:spLocks noChangeArrowheads="1"/>
            </p:cNvSpPr>
            <p:nvPr/>
          </p:nvSpPr>
          <p:spPr bwMode="auto">
            <a:xfrm>
              <a:off x="1094" y="2250"/>
              <a:ext cx="3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1500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  ∞   ∞</a:t>
              </a:r>
            </a:p>
          </p:txBody>
        </p:sp>
        <p:sp>
          <p:nvSpPr>
            <p:cNvPr id="88102" name="Rectangle 38"/>
            <p:cNvSpPr>
              <a:spLocks noChangeArrowheads="1"/>
            </p:cNvSpPr>
            <p:nvPr/>
          </p:nvSpPr>
          <p:spPr bwMode="auto">
            <a:xfrm>
              <a:off x="4320" y="1104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{5}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276600" y="1752600"/>
            <a:ext cx="6637338" cy="2281238"/>
            <a:chOff x="1104" y="1104"/>
            <a:chExt cx="4181" cy="1437"/>
          </a:xfrm>
        </p:grpSpPr>
        <p:sp>
          <p:nvSpPr>
            <p:cNvPr id="88099" name="Text Box 40"/>
            <p:cNvSpPr txBox="1">
              <a:spLocks noChangeArrowheads="1"/>
            </p:cNvSpPr>
            <p:nvPr/>
          </p:nvSpPr>
          <p:spPr bwMode="auto">
            <a:xfrm>
              <a:off x="1104" y="2250"/>
              <a:ext cx="4181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100" name="Rectangle 41"/>
            <p:cNvSpPr>
              <a:spLocks noChangeArrowheads="1"/>
            </p:cNvSpPr>
            <p:nvPr/>
          </p:nvSpPr>
          <p:spPr bwMode="auto">
            <a:xfrm>
              <a:off x="4330" y="1104"/>
              <a:ext cx="5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6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22" name="Line 42"/>
          <p:cNvSpPr>
            <a:spLocks noChangeShapeType="1"/>
          </p:cNvSpPr>
          <p:nvPr/>
        </p:nvSpPr>
        <p:spPr bwMode="auto">
          <a:xfrm flipH="1">
            <a:off x="7467600" y="685800"/>
            <a:ext cx="7620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276600" y="1752600"/>
            <a:ext cx="6637338" cy="2281238"/>
            <a:chOff x="1104" y="1104"/>
            <a:chExt cx="4181" cy="1437"/>
          </a:xfrm>
        </p:grpSpPr>
        <p:sp>
          <p:nvSpPr>
            <p:cNvPr id="88097" name="Text Box 44"/>
            <p:cNvSpPr txBox="1">
              <a:spLocks noChangeArrowheads="1"/>
            </p:cNvSpPr>
            <p:nvPr/>
          </p:nvSpPr>
          <p:spPr bwMode="auto">
            <a:xfrm>
              <a:off x="1104" y="2250"/>
              <a:ext cx="4181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1250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1650</a:t>
              </a:r>
            </a:p>
          </p:txBody>
        </p:sp>
        <p:sp>
          <p:nvSpPr>
            <p:cNvPr id="88098" name="Rectangle 45"/>
            <p:cNvSpPr>
              <a:spLocks noChangeArrowheads="1"/>
            </p:cNvSpPr>
            <p:nvPr/>
          </p:nvSpPr>
          <p:spPr bwMode="auto">
            <a:xfrm>
              <a:off x="4330" y="1104"/>
              <a:ext cx="73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26" name="Line 46"/>
          <p:cNvSpPr>
            <a:spLocks noChangeShapeType="1"/>
          </p:cNvSpPr>
          <p:nvPr/>
        </p:nvSpPr>
        <p:spPr bwMode="auto">
          <a:xfrm flipH="1">
            <a:off x="7162800" y="1676400"/>
            <a:ext cx="304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286126" y="1828801"/>
            <a:ext cx="7000875" cy="2276475"/>
            <a:chOff x="1104" y="1104"/>
            <a:chExt cx="4410" cy="1434"/>
          </a:xfrm>
        </p:grpSpPr>
        <p:sp>
          <p:nvSpPr>
            <p:cNvPr id="88095" name="Text Box 48"/>
            <p:cNvSpPr txBox="1">
              <a:spLocks noChangeArrowheads="1"/>
            </p:cNvSpPr>
            <p:nvPr/>
          </p:nvSpPr>
          <p:spPr bwMode="auto">
            <a:xfrm>
              <a:off x="1104" y="2250"/>
              <a:ext cx="441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</a:t>
              </a:r>
              <a:r>
                <a:rPr kumimoji="1" lang="en-US" altLang="zh-TW" sz="2400">
                  <a:solidFill>
                    <a:schemeClr val="fol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1650</a:t>
              </a:r>
            </a:p>
          </p:txBody>
        </p:sp>
        <p:sp>
          <p:nvSpPr>
            <p:cNvPr id="88096" name="Rectangle 49"/>
            <p:cNvSpPr>
              <a:spLocks noChangeArrowheads="1"/>
            </p:cNvSpPr>
            <p:nvPr/>
          </p:nvSpPr>
          <p:spPr bwMode="auto">
            <a:xfrm>
              <a:off x="4330" y="1104"/>
              <a:ext cx="89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4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0" name="Line 50"/>
          <p:cNvSpPr>
            <a:spLocks noChangeShapeType="1"/>
          </p:cNvSpPr>
          <p:nvPr/>
        </p:nvSpPr>
        <p:spPr bwMode="auto">
          <a:xfrm flipH="1" flipV="1">
            <a:off x="6019800" y="990600"/>
            <a:ext cx="12192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971801" y="1828801"/>
            <a:ext cx="7426325" cy="2276475"/>
            <a:chOff x="1104" y="1104"/>
            <a:chExt cx="4678" cy="1434"/>
          </a:xfrm>
        </p:grpSpPr>
        <p:sp>
          <p:nvSpPr>
            <p:cNvPr id="88093" name="Text Box 52"/>
            <p:cNvSpPr txBox="1">
              <a:spLocks noChangeArrowheads="1"/>
            </p:cNvSpPr>
            <p:nvPr/>
          </p:nvSpPr>
          <p:spPr bwMode="auto">
            <a:xfrm>
              <a:off x="1104" y="2250"/>
              <a:ext cx="467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3350</a:t>
              </a:r>
              <a:r>
                <a:rPr kumimoji="1" lang="en-US" altLang="zh-TW" sz="2400">
                  <a:latin typeface="Courier New" pitchFamily="49" charset="0"/>
                </a:rPr>
                <a:t>   ∞ 2450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4" name="Rectangle 53"/>
            <p:cNvSpPr>
              <a:spLocks noChangeArrowheads="1"/>
            </p:cNvSpPr>
            <p:nvPr/>
          </p:nvSpPr>
          <p:spPr bwMode="auto">
            <a:xfrm>
              <a:off x="4330" y="1104"/>
              <a:ext cx="105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8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4" name="Line 54"/>
          <p:cNvSpPr>
            <a:spLocks noChangeShapeType="1"/>
          </p:cNvSpPr>
          <p:nvPr/>
        </p:nvSpPr>
        <p:spPr bwMode="auto">
          <a:xfrm flipH="1">
            <a:off x="5943600" y="1524000"/>
            <a:ext cx="1295400" cy="990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936875" y="1828801"/>
            <a:ext cx="7486650" cy="2276475"/>
            <a:chOff x="1104" y="1104"/>
            <a:chExt cx="4716" cy="1434"/>
          </a:xfrm>
        </p:grpSpPr>
        <p:sp>
          <p:nvSpPr>
            <p:cNvPr id="88091" name="Text Box 56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3350 </a:t>
              </a:r>
              <a:r>
                <a:rPr kumimoji="1" lang="en-US" altLang="zh-TW" sz="2400">
                  <a:solidFill>
                    <a:schemeClr val="fol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2" name="Rectangle 57"/>
            <p:cNvSpPr>
              <a:spLocks noChangeArrowheads="1"/>
            </p:cNvSpPr>
            <p:nvPr/>
          </p:nvSpPr>
          <p:spPr bwMode="auto">
            <a:xfrm>
              <a:off x="4330" y="1104"/>
              <a:ext cx="12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3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8" name="Line 58"/>
          <p:cNvSpPr>
            <a:spLocks noChangeShapeType="1"/>
          </p:cNvSpPr>
          <p:nvPr/>
        </p:nvSpPr>
        <p:spPr bwMode="auto">
          <a:xfrm flipH="1">
            <a:off x="4876800" y="10668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895600" y="1828801"/>
            <a:ext cx="7486650" cy="2276475"/>
            <a:chOff x="1104" y="1104"/>
            <a:chExt cx="4716" cy="1434"/>
          </a:xfrm>
        </p:grpSpPr>
        <p:sp>
          <p:nvSpPr>
            <p:cNvPr id="88089" name="Text Box 60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3350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0" name="Rectangle 61"/>
            <p:cNvSpPr>
              <a:spLocks noChangeArrowheads="1"/>
            </p:cNvSpPr>
            <p:nvPr/>
          </p:nvSpPr>
          <p:spPr bwMode="auto">
            <a:xfrm>
              <a:off x="4330" y="1104"/>
              <a:ext cx="138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{5,6,7,4,8,3,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42" name="Line 62"/>
          <p:cNvSpPr>
            <a:spLocks noChangeShapeType="1"/>
          </p:cNvSpPr>
          <p:nvPr/>
        </p:nvSpPr>
        <p:spPr bwMode="auto">
          <a:xfrm flipH="1">
            <a:off x="3733800" y="1600200"/>
            <a:ext cx="762000" cy="1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2895600" y="1828801"/>
            <a:ext cx="7575550" cy="2276475"/>
            <a:chOff x="1104" y="1104"/>
            <a:chExt cx="4772" cy="1434"/>
          </a:xfrm>
        </p:grpSpPr>
        <p:sp>
          <p:nvSpPr>
            <p:cNvPr id="88087" name="Text Box 64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3350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 dirty="0">
                  <a:latin typeface="Courier New" pitchFamily="49" charset="0"/>
                </a:rPr>
                <a:t>    0 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 dirty="0">
                  <a:latin typeface="Courier New" pitchFamily="49" charset="0"/>
                </a:rPr>
                <a:t> 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88" name="Rectangle 65"/>
            <p:cNvSpPr>
              <a:spLocks noChangeArrowheads="1"/>
            </p:cNvSpPr>
            <p:nvPr/>
          </p:nvSpPr>
          <p:spPr bwMode="auto">
            <a:xfrm>
              <a:off x="4330" y="1104"/>
              <a:ext cx="154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{5,6,7,4,8,3,2,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46" name="Line 66"/>
          <p:cNvSpPr>
            <a:spLocks noChangeShapeType="1"/>
          </p:cNvSpPr>
          <p:nvPr/>
        </p:nvSpPr>
        <p:spPr bwMode="auto">
          <a:xfrm flipH="1">
            <a:off x="3657600" y="2743200"/>
            <a:ext cx="1905000" cy="1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22" grpId="0" animBg="1"/>
      <p:bldP spid="2401326" grpId="0" animBg="1"/>
      <p:bldP spid="2401330" grpId="0" animBg="1"/>
      <p:bldP spid="2401334" grpId="0" animBg="1"/>
      <p:bldP spid="2401338" grpId="0" animBg="1"/>
      <p:bldP spid="2401342" grpId="0" animBg="1"/>
      <p:bldP spid="240134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18E23-9A09-44A6-9D6A-FCCCF660CBE0}" type="slidenum">
              <a:rPr lang="en-US" altLang="zh-TW" smtClean="0">
                <a:latin typeface="Arial" charset="0"/>
              </a:rPr>
              <a:pPr/>
              <a:t>136</a:t>
            </a:fld>
            <a:endParaRPr lang="en-US" altLang="zh-TW">
              <a:latin typeface="Arial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276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 priority queue stores the vertices outside the cloud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Key: distance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Element: vertex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Locator-based methods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i="1" dirty="0">
                <a:solidFill>
                  <a:srgbClr val="FF0000"/>
                </a:solidFill>
                <a:ea typeface="新細明體" pitchFamily="18" charset="-120"/>
              </a:rPr>
              <a:t>insert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k,e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</a:rPr>
              <a:t>returns a locator 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replaceKey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l,k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</a:rPr>
              <a:t>changes the key of an item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store two labels with each vertex: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Distance (d(v) label)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locator in priority queue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1200" y="1598613"/>
            <a:ext cx="451485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DijkstraDistances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Q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new heap-based priority queue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l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Q.insert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v,l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while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altLang="zh-TW" b="1" kern="0" dirty="0" err="1">
                <a:solidFill>
                  <a:srgbClr val="0000CC"/>
                </a:solidFill>
              </a:rPr>
              <a:t>Q.isEmpty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Q.removeMin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/>
            </a:r>
            <a:b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</a:b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 			</a:t>
            </a:r>
            <a:r>
              <a:rPr lang="en-US" altLang="zh-TW" b="1" kern="0" dirty="0" err="1">
                <a:solidFill>
                  <a:srgbClr val="0000CC"/>
                </a:solidFill>
              </a:rPr>
              <a:t>Q.replaceKey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1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Graph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Method incidentEdges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Label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We set/get the distance and locator labels of vertex </a:t>
            </a:r>
            <a:r>
              <a:rPr lang="en-US" altLang="zh-TW" sz="1800" b="1" i="1">
                <a:ea typeface="新細明體" pitchFamily="18" charset="-120"/>
              </a:rPr>
              <a:t>z</a:t>
            </a:r>
            <a:r>
              <a:rPr lang="en-US" altLang="zh-TW" sz="1800">
                <a:ea typeface="新細明體" pitchFamily="18" charset="-120"/>
              </a:rPr>
              <a:t>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(deg(</a:t>
            </a:r>
            <a:r>
              <a:rPr lang="en-US" altLang="zh-TW" sz="1800" b="1" i="1">
                <a:ea typeface="新細明體" pitchFamily="18" charset="-120"/>
              </a:rPr>
              <a:t>z</a:t>
            </a:r>
            <a:r>
              <a:rPr lang="en-US" altLang="zh-TW" sz="1800">
                <a:ea typeface="新細明體" pitchFamily="18" charset="-120"/>
              </a:rPr>
              <a:t>)) times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Setting/getting a label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Priority queue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Each vertex is inserted once into and removed once from the priority queue, where each insertion or removal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(log </a:t>
            </a:r>
            <a:r>
              <a:rPr lang="en-US" altLang="zh-TW" sz="1800" b="1" i="1">
                <a:ea typeface="新細明體" pitchFamily="18" charset="-120"/>
              </a:rPr>
              <a:t>n</a:t>
            </a:r>
            <a:r>
              <a:rPr lang="en-US" altLang="zh-TW" sz="1800">
                <a:ea typeface="新細明體" pitchFamily="18" charset="-120"/>
              </a:rPr>
              <a:t>) time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The key of a vertex in the priority queue is modified at most deg(</a:t>
            </a:r>
            <a:r>
              <a:rPr lang="en-US" altLang="zh-TW" sz="1800" b="1" i="1">
                <a:ea typeface="新細明體" pitchFamily="18" charset="-120"/>
              </a:rPr>
              <a:t>w</a:t>
            </a:r>
            <a:r>
              <a:rPr lang="en-US" altLang="zh-TW" sz="1800">
                <a:ea typeface="新細明體" pitchFamily="18" charset="-120"/>
              </a:rPr>
              <a:t>) times, where each key change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(log </a:t>
            </a:r>
            <a:r>
              <a:rPr lang="en-US" altLang="zh-TW" sz="1800" b="1" i="1">
                <a:ea typeface="新細明體" pitchFamily="18" charset="-120"/>
              </a:rPr>
              <a:t>n</a:t>
            </a:r>
            <a:r>
              <a:rPr lang="en-US" altLang="zh-TW" sz="1800">
                <a:ea typeface="新細明體" pitchFamily="18" charset="-120"/>
              </a:rPr>
              <a:t>) time 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runs in </a:t>
            </a:r>
            <a:r>
              <a:rPr lang="en-US" altLang="zh-TW" sz="2000" b="1" i="1">
                <a:ea typeface="新細明體" pitchFamily="18" charset="-120"/>
              </a:rPr>
              <a:t>O</a:t>
            </a:r>
            <a:r>
              <a:rPr lang="en-US" altLang="zh-TW" sz="2000">
                <a:ea typeface="新細明體" pitchFamily="18" charset="-120"/>
              </a:rPr>
              <a:t>((</a:t>
            </a:r>
            <a:r>
              <a:rPr lang="en-US" altLang="zh-TW" sz="2000" b="1" i="1">
                <a:ea typeface="新細明體" pitchFamily="18" charset="-120"/>
              </a:rPr>
              <a:t>n </a:t>
            </a:r>
            <a:r>
              <a:rPr lang="en-US" altLang="zh-TW" sz="200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sz="2000" b="1" i="1">
                <a:ea typeface="新細明體" pitchFamily="18" charset="-120"/>
              </a:rPr>
              <a:t> m</a:t>
            </a:r>
            <a:r>
              <a:rPr lang="en-US" altLang="zh-TW" sz="2000">
                <a:ea typeface="新細明體" pitchFamily="18" charset="-120"/>
              </a:rPr>
              <a:t>) log </a:t>
            </a:r>
            <a:r>
              <a:rPr lang="en-US" altLang="zh-TW" sz="2000" b="1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Recall that </a:t>
            </a:r>
            <a:r>
              <a:rPr lang="en-US" altLang="zh-TW" b="1">
                <a:latin typeface="Symbol" pitchFamily="18" charset="2"/>
                <a:ea typeface="新細明體" pitchFamily="18" charset="-120"/>
              </a:rPr>
              <a:t>S</a:t>
            </a:r>
            <a:r>
              <a:rPr lang="en-US" altLang="zh-TW" sz="1800" b="1" i="1" baseline="-25000">
                <a:ea typeface="新細明體" pitchFamily="18" charset="-120"/>
              </a:rPr>
              <a:t>v </a:t>
            </a:r>
            <a:r>
              <a:rPr lang="en-US" altLang="zh-TW" sz="1800">
                <a:ea typeface="新細明體" pitchFamily="18" charset="-120"/>
              </a:rPr>
              <a:t>deg(</a:t>
            </a:r>
            <a:r>
              <a:rPr lang="en-US" altLang="zh-TW" sz="1800" b="1" i="1">
                <a:ea typeface="新細明體" pitchFamily="18" charset="-120"/>
              </a:rPr>
              <a:t>v</a:t>
            </a:r>
            <a:r>
              <a:rPr lang="en-US" altLang="zh-TW" sz="1800">
                <a:ea typeface="新細明體" pitchFamily="18" charset="-120"/>
              </a:rPr>
              <a:t>)</a:t>
            </a:r>
            <a:r>
              <a:rPr lang="en-US" altLang="zh-TW" sz="1800" b="1" i="1">
                <a:ea typeface="新細明體" pitchFamily="18" charset="-120"/>
              </a:rPr>
              <a:t> </a:t>
            </a:r>
            <a:r>
              <a:rPr lang="en-US" altLang="zh-TW" sz="180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sz="1800">
                <a:ea typeface="新細明體" pitchFamily="18" charset="-120"/>
              </a:rPr>
              <a:t>2</a:t>
            </a:r>
            <a:r>
              <a:rPr lang="en-US" altLang="zh-TW" sz="1800" b="1" i="1">
                <a:ea typeface="新細明體" pitchFamily="18" charset="-120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The running time can also be expressed as </a:t>
            </a:r>
            <a:r>
              <a:rPr lang="en-US" altLang="zh-TW" sz="2000" b="1" i="1">
                <a:ea typeface="新細明體" pitchFamily="18" charset="-120"/>
              </a:rPr>
              <a:t>O</a:t>
            </a:r>
            <a:r>
              <a:rPr lang="en-US" altLang="zh-TW" sz="2000">
                <a:ea typeface="新細明體" pitchFamily="18" charset="-120"/>
              </a:rPr>
              <a:t>(</a:t>
            </a:r>
            <a:r>
              <a:rPr lang="en-US" altLang="zh-TW" sz="2000" b="1" i="1">
                <a:ea typeface="新細明體" pitchFamily="18" charset="-120"/>
              </a:rPr>
              <a:t>m</a:t>
            </a:r>
            <a:r>
              <a:rPr lang="en-US" altLang="zh-TW" sz="2000">
                <a:ea typeface="新細明體" pitchFamily="18" charset="-120"/>
              </a:rPr>
              <a:t> log </a:t>
            </a:r>
            <a:r>
              <a:rPr lang="en-US" altLang="zh-TW" sz="2000" b="1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 since the graph is connected</a:t>
            </a:r>
          </a:p>
        </p:txBody>
      </p:sp>
      <p:sp>
        <p:nvSpPr>
          <p:cNvPr id="901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F7D4E-D3C9-4948-982F-69424EFB4309}" type="slidenum">
              <a:rPr lang="en-US" altLang="zh-TW" smtClean="0">
                <a:latin typeface="Arial" charset="0"/>
              </a:rPr>
              <a:pPr/>
              <a:t>137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Paths Tree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Using the template method pattern, we can extend 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to return a tree of shortest paths from the start vertex to all other vertices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We store with each vertex a third label: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parent edge in the shortest path tree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In the edge relaxation step, we update the parent label</a:t>
            </a:r>
          </a:p>
        </p:txBody>
      </p:sp>
      <p:sp>
        <p:nvSpPr>
          <p:cNvPr id="911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5A1D3-FDEA-4277-BEF8-0F0AE1CAB75F}" type="slidenum">
              <a:rPr lang="en-US" altLang="zh-TW" smtClean="0">
                <a:latin typeface="Arial" charset="0"/>
              </a:rPr>
              <a:pPr/>
              <a:t>138</a:t>
            </a:fld>
            <a:endParaRPr lang="en-US" altLang="zh-TW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91200" y="164465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DijkstraShortestPathsTree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setParent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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setParent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 				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Q.replaceKey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Why 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 Works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Dijkstra</a:t>
            </a:r>
            <a:r>
              <a:rPr lang="en-US" altLang="zh-TW" sz="24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400">
                <a:ea typeface="新細明體" pitchFamily="18" charset="-120"/>
              </a:rPr>
              <a:t>s algorithm is based on the greedy method. It adds vertices by increasing distance.</a:t>
            </a:r>
          </a:p>
        </p:txBody>
      </p:sp>
      <p:sp>
        <p:nvSpPr>
          <p:cNvPr id="921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C1FC0-22A0-4D4B-B59C-DAE19987A435}" type="slidenum">
              <a:rPr lang="en-US" altLang="zh-TW" smtClean="0">
                <a:latin typeface="Arial" charset="0"/>
              </a:rPr>
              <a:pPr/>
              <a:t>139</a:t>
            </a:fld>
            <a:endParaRPr lang="en-US" altLang="zh-TW">
              <a:latin typeface="Arial" charset="0"/>
            </a:endParaRPr>
          </a:p>
        </p:txBody>
      </p:sp>
      <p:sp>
        <p:nvSpPr>
          <p:cNvPr id="92165" name="Freeform 4"/>
          <p:cNvSpPr>
            <a:spLocks/>
          </p:cNvSpPr>
          <p:nvPr/>
        </p:nvSpPr>
        <p:spPr bwMode="auto">
          <a:xfrm>
            <a:off x="68802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5"/>
          <p:cNvSpPr>
            <a:spLocks noChangeAspect="1" noChangeArrowheads="1"/>
          </p:cNvSpPr>
          <p:nvPr/>
        </p:nvSpPr>
        <p:spPr bwMode="auto">
          <a:xfrm>
            <a:off x="84042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92167" name="Oval 6"/>
          <p:cNvSpPr>
            <a:spLocks noChangeAspect="1" noChangeArrowheads="1"/>
          </p:cNvSpPr>
          <p:nvPr/>
        </p:nvSpPr>
        <p:spPr bwMode="auto">
          <a:xfrm>
            <a:off x="70310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92168" name="Oval 7"/>
          <p:cNvSpPr>
            <a:spLocks noChangeAspect="1" noChangeArrowheads="1"/>
          </p:cNvSpPr>
          <p:nvPr/>
        </p:nvSpPr>
        <p:spPr bwMode="auto">
          <a:xfrm>
            <a:off x="84026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92169" name="Oval 8"/>
          <p:cNvSpPr>
            <a:spLocks noChangeAspect="1" noChangeArrowheads="1"/>
          </p:cNvSpPr>
          <p:nvPr/>
        </p:nvSpPr>
        <p:spPr bwMode="auto">
          <a:xfrm>
            <a:off x="7640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92170" name="AutoShape 9"/>
          <p:cNvCxnSpPr>
            <a:cxnSpLocks noChangeAspect="1" noChangeShapeType="1"/>
            <a:stCxn id="92168" idx="2"/>
            <a:endCxn id="92167" idx="0"/>
          </p:cNvCxnSpPr>
          <p:nvPr/>
        </p:nvCxnSpPr>
        <p:spPr bwMode="auto">
          <a:xfrm rot="10800000" flipV="1">
            <a:off x="7213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171" name="AutoShape 10"/>
          <p:cNvCxnSpPr>
            <a:cxnSpLocks noChangeAspect="1" noChangeShapeType="1"/>
            <a:stCxn id="92169" idx="2"/>
            <a:endCxn id="92167" idx="4"/>
          </p:cNvCxnSpPr>
          <p:nvPr/>
        </p:nvCxnSpPr>
        <p:spPr bwMode="auto">
          <a:xfrm rot="10800000">
            <a:off x="72136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2" name="AutoShape 11"/>
          <p:cNvCxnSpPr>
            <a:cxnSpLocks noChangeAspect="1" noChangeShapeType="1"/>
            <a:stCxn id="92169" idx="6"/>
            <a:endCxn id="92166" idx="3"/>
          </p:cNvCxnSpPr>
          <p:nvPr/>
        </p:nvCxnSpPr>
        <p:spPr bwMode="auto">
          <a:xfrm flipV="1">
            <a:off x="8024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3" name="AutoShape 12"/>
          <p:cNvCxnSpPr>
            <a:cxnSpLocks noChangeAspect="1" noChangeShapeType="1"/>
            <a:stCxn id="92168" idx="4"/>
            <a:endCxn id="92166" idx="0"/>
          </p:cNvCxnSpPr>
          <p:nvPr/>
        </p:nvCxnSpPr>
        <p:spPr bwMode="auto">
          <a:xfrm>
            <a:off x="8585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4" name="AutoShape 13"/>
          <p:cNvCxnSpPr>
            <a:cxnSpLocks noChangeAspect="1" noChangeShapeType="1"/>
            <a:stCxn id="92167" idx="6"/>
            <a:endCxn id="92166" idx="2"/>
          </p:cNvCxnSpPr>
          <p:nvPr/>
        </p:nvCxnSpPr>
        <p:spPr bwMode="auto">
          <a:xfrm>
            <a:off x="74152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2175" name="Oval 14"/>
          <p:cNvSpPr>
            <a:spLocks noChangeAspect="1" noChangeArrowheads="1"/>
          </p:cNvSpPr>
          <p:nvPr/>
        </p:nvSpPr>
        <p:spPr bwMode="auto">
          <a:xfrm>
            <a:off x="97663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92176" name="AutoShape 15"/>
          <p:cNvCxnSpPr>
            <a:cxnSpLocks noChangeAspect="1" noChangeShapeType="1"/>
            <a:stCxn id="92179" idx="6"/>
            <a:endCxn id="92175" idx="4"/>
          </p:cNvCxnSpPr>
          <p:nvPr/>
        </p:nvCxnSpPr>
        <p:spPr bwMode="auto">
          <a:xfrm flipV="1">
            <a:off x="95297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7" name="AutoShape 16"/>
          <p:cNvCxnSpPr>
            <a:cxnSpLocks noChangeAspect="1" noChangeShapeType="1"/>
            <a:stCxn id="92175" idx="0"/>
            <a:endCxn id="92168" idx="6"/>
          </p:cNvCxnSpPr>
          <p:nvPr/>
        </p:nvCxnSpPr>
        <p:spPr bwMode="auto">
          <a:xfrm rot="5400000" flipH="1">
            <a:off x="9066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178" name="AutoShape 17"/>
          <p:cNvCxnSpPr>
            <a:cxnSpLocks noChangeAspect="1" noChangeShapeType="1"/>
            <a:stCxn id="92166" idx="6"/>
            <a:endCxn id="92175" idx="2"/>
          </p:cNvCxnSpPr>
          <p:nvPr/>
        </p:nvCxnSpPr>
        <p:spPr bwMode="auto">
          <a:xfrm>
            <a:off x="87884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92179" name="Oval 18"/>
          <p:cNvSpPr>
            <a:spLocks noChangeAspect="1" noChangeArrowheads="1"/>
          </p:cNvSpPr>
          <p:nvPr/>
        </p:nvSpPr>
        <p:spPr bwMode="auto">
          <a:xfrm>
            <a:off x="9155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92180" name="AutoShape 19"/>
          <p:cNvCxnSpPr>
            <a:cxnSpLocks noChangeAspect="1" noChangeShapeType="1"/>
            <a:stCxn id="92166" idx="5"/>
            <a:endCxn id="92179" idx="2"/>
          </p:cNvCxnSpPr>
          <p:nvPr/>
        </p:nvCxnSpPr>
        <p:spPr bwMode="auto">
          <a:xfrm rot="16200000" flipH="1">
            <a:off x="86010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2181" name="Text Box 20"/>
          <p:cNvSpPr txBox="1">
            <a:spLocks noChangeArrowheads="1"/>
          </p:cNvSpPr>
          <p:nvPr/>
        </p:nvSpPr>
        <p:spPr bwMode="auto">
          <a:xfrm>
            <a:off x="8637588" y="26987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2182" name="Text Box 21"/>
          <p:cNvSpPr txBox="1">
            <a:spLocks noChangeArrowheads="1"/>
          </p:cNvSpPr>
          <p:nvPr/>
        </p:nvSpPr>
        <p:spPr bwMode="auto">
          <a:xfrm>
            <a:off x="100282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8669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72977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75120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93360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94757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/>
              <a:t>4</a:t>
            </a:r>
          </a:p>
        </p:txBody>
      </p:sp>
      <p:sp>
        <p:nvSpPr>
          <p:cNvPr id="92188" name="Text Box 27"/>
          <p:cNvSpPr txBox="1">
            <a:spLocks noChangeArrowheads="1"/>
          </p:cNvSpPr>
          <p:nvPr/>
        </p:nvSpPr>
        <p:spPr bwMode="auto">
          <a:xfrm>
            <a:off x="7335838" y="3003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77168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2190" name="Text Box 29"/>
          <p:cNvSpPr txBox="1">
            <a:spLocks noChangeArrowheads="1"/>
          </p:cNvSpPr>
          <p:nvPr/>
        </p:nvSpPr>
        <p:spPr bwMode="auto">
          <a:xfrm>
            <a:off x="91646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191" name="Text Box 30"/>
          <p:cNvSpPr txBox="1">
            <a:spLocks noChangeArrowheads="1"/>
          </p:cNvSpPr>
          <p:nvPr/>
        </p:nvSpPr>
        <p:spPr bwMode="auto">
          <a:xfrm>
            <a:off x="70310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92192" name="Text Box 31"/>
          <p:cNvSpPr txBox="1">
            <a:spLocks noChangeArrowheads="1"/>
          </p:cNvSpPr>
          <p:nvPr/>
        </p:nvSpPr>
        <p:spPr bwMode="auto">
          <a:xfrm>
            <a:off x="97742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193" name="Text Box 32"/>
          <p:cNvSpPr txBox="1">
            <a:spLocks noChangeArrowheads="1"/>
          </p:cNvSpPr>
          <p:nvPr/>
        </p:nvSpPr>
        <p:spPr bwMode="auto">
          <a:xfrm>
            <a:off x="8250238" y="33083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80978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195" name="Text Box 34"/>
          <p:cNvSpPr txBox="1">
            <a:spLocks noChangeArrowheads="1"/>
          </p:cNvSpPr>
          <p:nvPr/>
        </p:nvSpPr>
        <p:spPr bwMode="auto">
          <a:xfrm>
            <a:off x="87455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2196" name="Rectangle 3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6913" y="2559845"/>
            <a:ext cx="4897438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Suppose it didn’t find all shortest distances. Let F be the first wrong vertex the algorithm processed.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When the previous node, D, on the true shortest path was considered, its distance was correct.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But the edge (D,F) was </a:t>
            </a:r>
            <a:r>
              <a:rPr lang="en-US" altLang="zh-TW" sz="2000" dirty="0">
                <a:solidFill>
                  <a:schemeClr val="tx2"/>
                </a:solidFill>
                <a:latin typeface="Tahoma" pitchFamily="34" charset="0"/>
              </a:rPr>
              <a:t>relaxed</a:t>
            </a:r>
            <a:r>
              <a:rPr lang="en-US" altLang="zh-TW" sz="2000" dirty="0">
                <a:latin typeface="Tahoma" pitchFamily="34" charset="0"/>
              </a:rPr>
              <a:t> at that time!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Thus, so long as d(F)</a:t>
            </a:r>
            <a:r>
              <a:rPr lang="en-US" altLang="zh-TW" sz="2000" u="sng" dirty="0">
                <a:latin typeface="Tahoma" pitchFamily="34" charset="0"/>
              </a:rPr>
              <a:t>&gt;</a:t>
            </a:r>
            <a:r>
              <a:rPr lang="en-US" altLang="zh-TW" sz="2000" dirty="0">
                <a:latin typeface="Tahoma" pitchFamily="34" charset="0"/>
              </a:rPr>
              <a:t>d(D), F’s distance cannot be wrong.  That is, there is no wrong vertex.</a:t>
            </a:r>
          </a:p>
        </p:txBody>
      </p:sp>
    </p:spTree>
    <p:extLst>
      <p:ext uri="{BB962C8B-B14F-4D97-AF65-F5344CB8AC3E}">
        <p14:creationId xmlns:p14="http://schemas.microsoft.com/office/powerpoint/2010/main" val="21699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Cycles</a:t>
            </a:r>
          </a:p>
        </p:txBody>
      </p:sp>
      <p:sp>
        <p:nvSpPr>
          <p:cNvPr id="233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cycle</a:t>
            </a:r>
            <a:r>
              <a:rPr lang="en-US" altLang="zh-TW" dirty="0"/>
              <a:t> is a path with at least one edge such that in which its start and end vertices are the same 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cycle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cycle in which each vertex is distinct except possibly the first and last one.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63A6E-0D47-4382-97B6-13EDC8CD88DA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1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78461-8642-4438-8B30-2CADA89F0440}" type="slidenum">
              <a:rPr lang="en-US" altLang="zh-TW" smtClean="0">
                <a:latin typeface="Arial" charset="0"/>
              </a:rPr>
              <a:pPr/>
              <a:t>140</a:t>
            </a:fld>
            <a:endParaRPr lang="en-US" altLang="zh-TW">
              <a:latin typeface="Arial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Negative-Weight Edges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260" y="3329079"/>
            <a:ext cx="4987131" cy="2470150"/>
          </a:xfrm>
        </p:spPr>
        <p:txBody>
          <a:bodyPr>
            <a:normAutofit/>
          </a:bodyPr>
          <a:lstStyle/>
          <a:p>
            <a:pPr lvl="1"/>
            <a:r>
              <a:rPr lang="en-US" altLang="zh-TW" dirty="0">
                <a:ea typeface="新細明體" pitchFamily="18" charset="-120"/>
              </a:rPr>
              <a:t>If a node with a negative incident edge were to be added late to the cloud, it could mess up distances for vertices already in the cloud. </a:t>
            </a:r>
          </a:p>
        </p:txBody>
      </p:sp>
      <p:sp>
        <p:nvSpPr>
          <p:cNvPr id="93189" name="Freeform 4"/>
          <p:cNvSpPr>
            <a:spLocks/>
          </p:cNvSpPr>
          <p:nvPr/>
        </p:nvSpPr>
        <p:spPr bwMode="auto">
          <a:xfrm>
            <a:off x="67278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Oval 5"/>
          <p:cNvSpPr>
            <a:spLocks noChangeAspect="1" noChangeArrowheads="1"/>
          </p:cNvSpPr>
          <p:nvPr/>
        </p:nvSpPr>
        <p:spPr bwMode="auto">
          <a:xfrm>
            <a:off x="82518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93191" name="Oval 6"/>
          <p:cNvSpPr>
            <a:spLocks noChangeAspect="1" noChangeArrowheads="1"/>
          </p:cNvSpPr>
          <p:nvPr/>
        </p:nvSpPr>
        <p:spPr bwMode="auto">
          <a:xfrm>
            <a:off x="68786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93192" name="Oval 7"/>
          <p:cNvSpPr>
            <a:spLocks noChangeAspect="1" noChangeArrowheads="1"/>
          </p:cNvSpPr>
          <p:nvPr/>
        </p:nvSpPr>
        <p:spPr bwMode="auto">
          <a:xfrm>
            <a:off x="82502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93193" name="Oval 8"/>
          <p:cNvSpPr>
            <a:spLocks noChangeAspect="1" noChangeArrowheads="1"/>
          </p:cNvSpPr>
          <p:nvPr/>
        </p:nvSpPr>
        <p:spPr bwMode="auto">
          <a:xfrm>
            <a:off x="7488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93194" name="AutoShape 9"/>
          <p:cNvCxnSpPr>
            <a:cxnSpLocks noChangeAspect="1" noChangeShapeType="1"/>
            <a:stCxn id="93192" idx="2"/>
            <a:endCxn id="93191" idx="0"/>
          </p:cNvCxnSpPr>
          <p:nvPr/>
        </p:nvCxnSpPr>
        <p:spPr bwMode="auto">
          <a:xfrm rot="10800000" flipV="1">
            <a:off x="7061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3195" name="AutoShape 10"/>
          <p:cNvCxnSpPr>
            <a:cxnSpLocks noChangeAspect="1" noChangeShapeType="1"/>
            <a:stCxn id="93193" idx="2"/>
            <a:endCxn id="93191" idx="4"/>
          </p:cNvCxnSpPr>
          <p:nvPr/>
        </p:nvCxnSpPr>
        <p:spPr bwMode="auto">
          <a:xfrm rot="10800000">
            <a:off x="70612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196" name="AutoShape 11"/>
          <p:cNvCxnSpPr>
            <a:cxnSpLocks noChangeAspect="1" noChangeShapeType="1"/>
            <a:stCxn id="93193" idx="6"/>
            <a:endCxn id="93190" idx="3"/>
          </p:cNvCxnSpPr>
          <p:nvPr/>
        </p:nvCxnSpPr>
        <p:spPr bwMode="auto">
          <a:xfrm flipV="1">
            <a:off x="7872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197" name="AutoShape 12"/>
          <p:cNvCxnSpPr>
            <a:cxnSpLocks noChangeAspect="1" noChangeShapeType="1"/>
            <a:stCxn id="93192" idx="4"/>
            <a:endCxn id="93190" idx="0"/>
          </p:cNvCxnSpPr>
          <p:nvPr/>
        </p:nvCxnSpPr>
        <p:spPr bwMode="auto">
          <a:xfrm>
            <a:off x="8432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3198" name="AutoShape 13"/>
          <p:cNvCxnSpPr>
            <a:cxnSpLocks noChangeAspect="1" noChangeShapeType="1"/>
            <a:stCxn id="93191" idx="6"/>
            <a:endCxn id="93190" idx="2"/>
          </p:cNvCxnSpPr>
          <p:nvPr/>
        </p:nvCxnSpPr>
        <p:spPr bwMode="auto">
          <a:xfrm>
            <a:off x="72628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3199" name="Oval 14"/>
          <p:cNvSpPr>
            <a:spLocks noChangeAspect="1" noChangeArrowheads="1"/>
          </p:cNvSpPr>
          <p:nvPr/>
        </p:nvSpPr>
        <p:spPr bwMode="auto">
          <a:xfrm>
            <a:off x="96139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93200" name="AutoShape 15"/>
          <p:cNvCxnSpPr>
            <a:cxnSpLocks noChangeAspect="1" noChangeShapeType="1"/>
            <a:stCxn id="93203" idx="6"/>
            <a:endCxn id="93199" idx="4"/>
          </p:cNvCxnSpPr>
          <p:nvPr/>
        </p:nvCxnSpPr>
        <p:spPr bwMode="auto">
          <a:xfrm flipV="1">
            <a:off x="93773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201" name="AutoShape 16"/>
          <p:cNvCxnSpPr>
            <a:cxnSpLocks noChangeAspect="1" noChangeShapeType="1"/>
            <a:stCxn id="93199" idx="0"/>
            <a:endCxn id="93192" idx="6"/>
          </p:cNvCxnSpPr>
          <p:nvPr/>
        </p:nvCxnSpPr>
        <p:spPr bwMode="auto">
          <a:xfrm rot="5400000" flipH="1">
            <a:off x="8913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202" name="AutoShape 17"/>
          <p:cNvCxnSpPr>
            <a:cxnSpLocks noChangeAspect="1" noChangeShapeType="1"/>
            <a:stCxn id="93190" idx="6"/>
            <a:endCxn id="93199" idx="2"/>
          </p:cNvCxnSpPr>
          <p:nvPr/>
        </p:nvCxnSpPr>
        <p:spPr bwMode="auto">
          <a:xfrm>
            <a:off x="86360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93203" name="Oval 18"/>
          <p:cNvSpPr>
            <a:spLocks noChangeAspect="1" noChangeArrowheads="1"/>
          </p:cNvSpPr>
          <p:nvPr/>
        </p:nvSpPr>
        <p:spPr bwMode="auto">
          <a:xfrm>
            <a:off x="9002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93204" name="AutoShape 19"/>
          <p:cNvCxnSpPr>
            <a:cxnSpLocks noChangeAspect="1" noChangeShapeType="1"/>
            <a:stCxn id="93190" idx="5"/>
            <a:endCxn id="93203" idx="2"/>
          </p:cNvCxnSpPr>
          <p:nvPr/>
        </p:nvCxnSpPr>
        <p:spPr bwMode="auto">
          <a:xfrm rot="16200000" flipH="1">
            <a:off x="84486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3205" name="Text Box 20"/>
          <p:cNvSpPr txBox="1">
            <a:spLocks noChangeArrowheads="1"/>
          </p:cNvSpPr>
          <p:nvPr/>
        </p:nvSpPr>
        <p:spPr bwMode="auto">
          <a:xfrm>
            <a:off x="8485188" y="26987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3206" name="Text Box 21"/>
          <p:cNvSpPr txBox="1">
            <a:spLocks noChangeArrowheads="1"/>
          </p:cNvSpPr>
          <p:nvPr/>
        </p:nvSpPr>
        <p:spPr bwMode="auto">
          <a:xfrm>
            <a:off x="98758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3207" name="Text Box 22"/>
          <p:cNvSpPr txBox="1">
            <a:spLocks noChangeArrowheads="1"/>
          </p:cNvSpPr>
          <p:nvPr/>
        </p:nvSpPr>
        <p:spPr bwMode="auto">
          <a:xfrm>
            <a:off x="85169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3208" name="Text Box 23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3209" name="Text Box 24"/>
          <p:cNvSpPr txBox="1">
            <a:spLocks noChangeArrowheads="1"/>
          </p:cNvSpPr>
          <p:nvPr/>
        </p:nvSpPr>
        <p:spPr bwMode="auto">
          <a:xfrm>
            <a:off x="73596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3210" name="Text Box 25"/>
          <p:cNvSpPr txBox="1">
            <a:spLocks noChangeArrowheads="1"/>
          </p:cNvSpPr>
          <p:nvPr/>
        </p:nvSpPr>
        <p:spPr bwMode="auto">
          <a:xfrm>
            <a:off x="91836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93211" name="Text Box 26"/>
          <p:cNvSpPr txBox="1">
            <a:spLocks noChangeArrowheads="1"/>
          </p:cNvSpPr>
          <p:nvPr/>
        </p:nvSpPr>
        <p:spPr bwMode="auto">
          <a:xfrm>
            <a:off x="93233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3212" name="Text Box 27"/>
          <p:cNvSpPr txBox="1">
            <a:spLocks noChangeArrowheads="1"/>
          </p:cNvSpPr>
          <p:nvPr/>
        </p:nvSpPr>
        <p:spPr bwMode="auto">
          <a:xfrm>
            <a:off x="7183438" y="3003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3213" name="Text Box 28"/>
          <p:cNvSpPr txBox="1">
            <a:spLocks noChangeArrowheads="1"/>
          </p:cNvSpPr>
          <p:nvPr/>
        </p:nvSpPr>
        <p:spPr bwMode="auto">
          <a:xfrm>
            <a:off x="75644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3214" name="Text Box 29"/>
          <p:cNvSpPr txBox="1">
            <a:spLocks noChangeArrowheads="1"/>
          </p:cNvSpPr>
          <p:nvPr/>
        </p:nvSpPr>
        <p:spPr bwMode="auto">
          <a:xfrm>
            <a:off x="90122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215" name="Text Box 30"/>
          <p:cNvSpPr txBox="1">
            <a:spLocks noChangeArrowheads="1"/>
          </p:cNvSpPr>
          <p:nvPr/>
        </p:nvSpPr>
        <p:spPr bwMode="auto">
          <a:xfrm>
            <a:off x="68786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93216" name="Text Box 31"/>
          <p:cNvSpPr txBox="1">
            <a:spLocks noChangeArrowheads="1"/>
          </p:cNvSpPr>
          <p:nvPr/>
        </p:nvSpPr>
        <p:spPr bwMode="auto">
          <a:xfrm>
            <a:off x="96218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217" name="Text Box 32"/>
          <p:cNvSpPr txBox="1">
            <a:spLocks noChangeArrowheads="1"/>
          </p:cNvSpPr>
          <p:nvPr/>
        </p:nvSpPr>
        <p:spPr bwMode="auto">
          <a:xfrm>
            <a:off x="8097838" y="33083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3218" name="Text Box 33"/>
          <p:cNvSpPr txBox="1">
            <a:spLocks noChangeArrowheads="1"/>
          </p:cNvSpPr>
          <p:nvPr/>
        </p:nvSpPr>
        <p:spPr bwMode="auto">
          <a:xfrm>
            <a:off x="79454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3219" name="Text Box 34"/>
          <p:cNvSpPr txBox="1">
            <a:spLocks noChangeArrowheads="1"/>
          </p:cNvSpPr>
          <p:nvPr/>
        </p:nvSpPr>
        <p:spPr bwMode="auto">
          <a:xfrm>
            <a:off x="8616950" y="414655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-8</a:t>
            </a:r>
          </a:p>
        </p:txBody>
      </p:sp>
      <p:sp>
        <p:nvSpPr>
          <p:cNvPr id="93220" name="Rectangle 3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566862" y="1879601"/>
            <a:ext cx="70500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zh-TW" sz="2400" dirty="0" err="1">
                <a:latin typeface="Tahoma" pitchFamily="34" charset="0"/>
              </a:rPr>
              <a:t>Dijkstra’s</a:t>
            </a:r>
            <a:r>
              <a:rPr lang="en-US" altLang="zh-TW" sz="2400" dirty="0">
                <a:latin typeface="Tahoma" pitchFamily="34" charset="0"/>
              </a:rPr>
              <a:t> algorithm is based on the greedy method. It adds vertices by increasing distance.</a:t>
            </a:r>
          </a:p>
        </p:txBody>
      </p:sp>
      <p:sp>
        <p:nvSpPr>
          <p:cNvPr id="93221" name="Text Box 36"/>
          <p:cNvSpPr txBox="1">
            <a:spLocks noChangeArrowheads="1"/>
          </p:cNvSpPr>
          <p:nvPr/>
        </p:nvSpPr>
        <p:spPr bwMode="auto">
          <a:xfrm>
            <a:off x="6337300" y="5257801"/>
            <a:ext cx="3721100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C’s true distance is 1, but it is already in the cloud with d(C)=5!</a:t>
            </a:r>
          </a:p>
        </p:txBody>
      </p:sp>
      <p:sp>
        <p:nvSpPr>
          <p:cNvPr id="93222" name="Line 37"/>
          <p:cNvSpPr>
            <a:spLocks noChangeShapeType="1"/>
          </p:cNvSpPr>
          <p:nvPr/>
        </p:nvSpPr>
        <p:spPr bwMode="auto">
          <a:xfrm flipH="1" flipV="1">
            <a:off x="8396288" y="4191001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Bellman-Ford Algorithm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Works even with negative-weight edges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Must assume directed edges (for otherwise we would have negative-weight cycles)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Iteration </a:t>
            </a:r>
            <a:r>
              <a:rPr lang="en-US" altLang="zh-TW" sz="1800" i="1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finds all shortest paths that use </a:t>
            </a:r>
            <a:r>
              <a:rPr lang="en-US" altLang="zh-TW" sz="1800" i="1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edges.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Running time: O(</a:t>
            </a:r>
            <a:r>
              <a:rPr lang="en-US" altLang="zh-TW" sz="1800" i="1" dirty="0">
                <a:ea typeface="新細明體" pitchFamily="18" charset="-120"/>
              </a:rPr>
              <a:t>nm</a:t>
            </a:r>
            <a:r>
              <a:rPr lang="en-US" altLang="zh-TW" sz="1800" dirty="0">
                <a:ea typeface="新細明體" pitchFamily="18" charset="-12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Can be extended to detect a negative-weight cycle if it exists 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>
                <a:ea typeface="新細明體" pitchFamily="18" charset="-120"/>
              </a:rPr>
              <a:t>How?</a:t>
            </a:r>
          </a:p>
        </p:txBody>
      </p:sp>
      <p:sp>
        <p:nvSpPr>
          <p:cNvPr id="9421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FEE29-248B-4741-A7FB-0FF1F1F05E7E}" type="slidenum">
              <a:rPr lang="en-US" altLang="zh-TW" smtClean="0">
                <a:latin typeface="Arial" charset="0"/>
              </a:rPr>
              <a:pPr/>
              <a:t>141</a:t>
            </a:fld>
            <a:endParaRPr lang="en-US" altLang="zh-TW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40016" y="1739900"/>
            <a:ext cx="4104456" cy="37764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BellmanFord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for </a:t>
            </a:r>
            <a:r>
              <a:rPr lang="en-US" altLang="zh-TW" b="1" kern="0" dirty="0" err="1">
                <a:solidFill>
                  <a:srgbClr val="0000CC"/>
                </a:solidFill>
              </a:rPr>
              <a:t>i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1 to n-1 do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each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G.edges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G.origin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4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B4C7AB-F9B7-47F4-B94F-35AC2ECEAAED}" type="slidenum">
              <a:rPr lang="en-US" altLang="zh-TW" smtClean="0">
                <a:latin typeface="Arial" charset="0"/>
              </a:rPr>
              <a:pPr/>
              <a:t>142</a:t>
            </a:fld>
            <a:endParaRPr lang="en-US" altLang="zh-TW">
              <a:latin typeface="Arial" charset="0"/>
            </a:endParaRPr>
          </a:p>
        </p:txBody>
      </p:sp>
      <p:sp>
        <p:nvSpPr>
          <p:cNvPr id="95235" name="Oval 2"/>
          <p:cNvSpPr>
            <a:spLocks noChangeAspect="1" noChangeArrowheads="1"/>
          </p:cNvSpPr>
          <p:nvPr/>
        </p:nvSpPr>
        <p:spPr bwMode="auto">
          <a:xfrm>
            <a:off x="71892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8356092" y="25877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Bellman-Ford Example</a:t>
            </a:r>
          </a:p>
        </p:txBody>
      </p:sp>
      <p:sp>
        <p:nvSpPr>
          <p:cNvPr id="95238" name="Oval 5"/>
          <p:cNvSpPr>
            <a:spLocks noChangeAspect="1" noChangeArrowheads="1"/>
          </p:cNvSpPr>
          <p:nvPr/>
        </p:nvSpPr>
        <p:spPr bwMode="auto">
          <a:xfrm>
            <a:off x="42047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39" name="Oval 6"/>
          <p:cNvSpPr>
            <a:spLocks noChangeAspect="1" noChangeArrowheads="1"/>
          </p:cNvSpPr>
          <p:nvPr/>
        </p:nvSpPr>
        <p:spPr bwMode="auto">
          <a:xfrm>
            <a:off x="2831593" y="30132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40" name="Oval 7"/>
          <p:cNvSpPr>
            <a:spLocks noChangeAspect="1" noChangeArrowheads="1"/>
          </p:cNvSpPr>
          <p:nvPr/>
        </p:nvSpPr>
        <p:spPr bwMode="auto">
          <a:xfrm>
            <a:off x="4203193" y="22067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241" name="Oval 8"/>
          <p:cNvSpPr>
            <a:spLocks noChangeAspect="1" noChangeArrowheads="1"/>
          </p:cNvSpPr>
          <p:nvPr/>
        </p:nvSpPr>
        <p:spPr bwMode="auto">
          <a:xfrm>
            <a:off x="3441193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42" name="AutoShape 9"/>
          <p:cNvCxnSpPr>
            <a:cxnSpLocks noChangeAspect="1" noChangeShapeType="1"/>
            <a:stCxn id="95240" idx="2"/>
            <a:endCxn id="95239" idx="0"/>
          </p:cNvCxnSpPr>
          <p:nvPr/>
        </p:nvCxnSpPr>
        <p:spPr bwMode="auto">
          <a:xfrm rot="10800000" flipV="1">
            <a:off x="3014156" y="23893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43" name="AutoShape 10"/>
          <p:cNvCxnSpPr>
            <a:cxnSpLocks noChangeAspect="1" noChangeShapeType="1"/>
            <a:stCxn id="95241" idx="2"/>
            <a:endCxn id="95239" idx="4"/>
          </p:cNvCxnSpPr>
          <p:nvPr/>
        </p:nvCxnSpPr>
        <p:spPr bwMode="auto">
          <a:xfrm rot="10800000">
            <a:off x="3014156" y="3387852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4" name="AutoShape 11"/>
          <p:cNvCxnSpPr>
            <a:cxnSpLocks noChangeAspect="1" noChangeShapeType="1"/>
            <a:stCxn id="95241" idx="6"/>
            <a:endCxn id="95238" idx="3"/>
          </p:cNvCxnSpPr>
          <p:nvPr/>
        </p:nvCxnSpPr>
        <p:spPr bwMode="auto">
          <a:xfrm flipV="1">
            <a:off x="3815843" y="33354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5" name="AutoShape 12"/>
          <p:cNvCxnSpPr>
            <a:cxnSpLocks noChangeAspect="1" noChangeShapeType="1"/>
            <a:stCxn id="95240" idx="4"/>
            <a:endCxn id="95238" idx="0"/>
          </p:cNvCxnSpPr>
          <p:nvPr/>
        </p:nvCxnSpPr>
        <p:spPr bwMode="auto">
          <a:xfrm>
            <a:off x="4385756" y="25814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46" name="AutoShape 13"/>
          <p:cNvCxnSpPr>
            <a:cxnSpLocks noChangeAspect="1" noChangeShapeType="1"/>
            <a:stCxn id="95239" idx="6"/>
            <a:endCxn id="95238" idx="2"/>
          </p:cNvCxnSpPr>
          <p:nvPr/>
        </p:nvCxnSpPr>
        <p:spPr bwMode="auto">
          <a:xfrm>
            <a:off x="3206243" y="3195765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47" name="Oval 14"/>
          <p:cNvSpPr>
            <a:spLocks noChangeAspect="1" noChangeArrowheads="1"/>
          </p:cNvSpPr>
          <p:nvPr/>
        </p:nvSpPr>
        <p:spPr bwMode="auto">
          <a:xfrm>
            <a:off x="5566855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48" name="AutoShape 15"/>
          <p:cNvCxnSpPr>
            <a:cxnSpLocks noChangeAspect="1" noChangeShapeType="1"/>
            <a:stCxn id="95251" idx="6"/>
            <a:endCxn id="95247" idx="4"/>
          </p:cNvCxnSpPr>
          <p:nvPr/>
        </p:nvCxnSpPr>
        <p:spPr bwMode="auto">
          <a:xfrm flipV="1">
            <a:off x="5330317" y="3387852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9" name="AutoShape 16"/>
          <p:cNvCxnSpPr>
            <a:cxnSpLocks noChangeAspect="1" noChangeShapeType="1"/>
            <a:stCxn id="95247" idx="0"/>
            <a:endCxn id="95240" idx="6"/>
          </p:cNvCxnSpPr>
          <p:nvPr/>
        </p:nvCxnSpPr>
        <p:spPr bwMode="auto">
          <a:xfrm rot="5400000" flipH="1">
            <a:off x="4857243" y="21099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50" name="AutoShape 17"/>
          <p:cNvCxnSpPr>
            <a:cxnSpLocks noChangeAspect="1" noChangeShapeType="1"/>
            <a:stCxn id="95238" idx="6"/>
            <a:endCxn id="95247" idx="2"/>
          </p:cNvCxnSpPr>
          <p:nvPr/>
        </p:nvCxnSpPr>
        <p:spPr bwMode="auto">
          <a:xfrm>
            <a:off x="4579430" y="31957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51" name="Oval 18"/>
          <p:cNvSpPr>
            <a:spLocks noChangeAspect="1" noChangeArrowheads="1"/>
          </p:cNvSpPr>
          <p:nvPr/>
        </p:nvSpPr>
        <p:spPr bwMode="auto">
          <a:xfrm>
            <a:off x="4955668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52" name="AutoShape 19"/>
          <p:cNvCxnSpPr>
            <a:cxnSpLocks noChangeAspect="1" noChangeShapeType="1"/>
            <a:stCxn id="95238" idx="5"/>
            <a:endCxn id="95251" idx="2"/>
          </p:cNvCxnSpPr>
          <p:nvPr/>
        </p:nvCxnSpPr>
        <p:spPr bwMode="auto">
          <a:xfrm rot="16200000" flipH="1">
            <a:off x="4396868" y="34561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5276342" y="22210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254" name="Text Box 21"/>
          <p:cNvSpPr txBox="1">
            <a:spLocks noChangeArrowheads="1"/>
          </p:cNvSpPr>
          <p:nvPr/>
        </p:nvSpPr>
        <p:spPr bwMode="auto">
          <a:xfrm>
            <a:off x="3136392" y="2282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255" name="Text Box 22"/>
          <p:cNvSpPr txBox="1">
            <a:spLocks noChangeArrowheads="1"/>
          </p:cNvSpPr>
          <p:nvPr/>
        </p:nvSpPr>
        <p:spPr bwMode="auto">
          <a:xfrm>
            <a:off x="35173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256" name="Text Box 23"/>
          <p:cNvSpPr txBox="1">
            <a:spLocks noChangeArrowheads="1"/>
          </p:cNvSpPr>
          <p:nvPr/>
        </p:nvSpPr>
        <p:spPr bwMode="auto">
          <a:xfrm>
            <a:off x="49651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257" name="Text Box 24"/>
          <p:cNvSpPr txBox="1">
            <a:spLocks noChangeArrowheads="1"/>
          </p:cNvSpPr>
          <p:nvPr/>
        </p:nvSpPr>
        <p:spPr bwMode="auto">
          <a:xfrm>
            <a:off x="2793492" y="36926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58" name="Text Box 25"/>
          <p:cNvSpPr txBox="1">
            <a:spLocks noChangeArrowheads="1"/>
          </p:cNvSpPr>
          <p:nvPr/>
        </p:nvSpPr>
        <p:spPr bwMode="auto">
          <a:xfrm>
            <a:off x="5574792" y="36926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259" name="Text Box 26"/>
          <p:cNvSpPr txBox="1">
            <a:spLocks noChangeArrowheads="1"/>
          </p:cNvSpPr>
          <p:nvPr/>
        </p:nvSpPr>
        <p:spPr bwMode="auto">
          <a:xfrm>
            <a:off x="4012692" y="25877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60" name="Text Box 27"/>
          <p:cNvSpPr txBox="1">
            <a:spLocks noChangeArrowheads="1"/>
          </p:cNvSpPr>
          <p:nvPr/>
        </p:nvSpPr>
        <p:spPr bwMode="auto">
          <a:xfrm>
            <a:off x="38983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261" name="Text Box 28"/>
          <p:cNvSpPr txBox="1">
            <a:spLocks noChangeArrowheads="1"/>
          </p:cNvSpPr>
          <p:nvPr/>
        </p:nvSpPr>
        <p:spPr bwMode="auto">
          <a:xfrm>
            <a:off x="45460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262" name="AutoShape 29"/>
          <p:cNvSpPr>
            <a:spLocks noChangeArrowheads="1"/>
          </p:cNvSpPr>
          <p:nvPr/>
        </p:nvSpPr>
        <p:spPr bwMode="auto">
          <a:xfrm>
            <a:off x="6260592" y="3171952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3" name="AutoShape 30"/>
          <p:cNvSpPr>
            <a:spLocks noChangeArrowheads="1"/>
          </p:cNvSpPr>
          <p:nvPr/>
        </p:nvSpPr>
        <p:spPr bwMode="auto">
          <a:xfrm rot="-2224421">
            <a:off x="5879593" y="4340353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4" name="AutoShape 31"/>
          <p:cNvSpPr>
            <a:spLocks noChangeArrowheads="1"/>
          </p:cNvSpPr>
          <p:nvPr/>
        </p:nvSpPr>
        <p:spPr bwMode="auto">
          <a:xfrm>
            <a:off x="6260592" y="5496052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5" name="Oval 32"/>
          <p:cNvSpPr>
            <a:spLocks noChangeAspect="1" noChangeArrowheads="1"/>
          </p:cNvSpPr>
          <p:nvPr/>
        </p:nvSpPr>
        <p:spPr bwMode="auto">
          <a:xfrm>
            <a:off x="85481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66" name="Oval 33"/>
          <p:cNvSpPr>
            <a:spLocks noChangeAspect="1" noChangeArrowheads="1"/>
          </p:cNvSpPr>
          <p:nvPr/>
        </p:nvSpPr>
        <p:spPr bwMode="auto">
          <a:xfrm>
            <a:off x="8546593" y="22067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267" name="Oval 34"/>
          <p:cNvSpPr>
            <a:spLocks noChangeAspect="1" noChangeArrowheads="1"/>
          </p:cNvSpPr>
          <p:nvPr/>
        </p:nvSpPr>
        <p:spPr bwMode="auto">
          <a:xfrm>
            <a:off x="7784593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68" name="AutoShape 35"/>
          <p:cNvCxnSpPr>
            <a:cxnSpLocks noChangeAspect="1" noChangeShapeType="1"/>
            <a:stCxn id="95266" idx="2"/>
            <a:endCxn id="95235" idx="0"/>
          </p:cNvCxnSpPr>
          <p:nvPr/>
        </p:nvCxnSpPr>
        <p:spPr bwMode="auto">
          <a:xfrm rot="10800000" flipV="1">
            <a:off x="7371842" y="2389316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5269" name="AutoShape 36"/>
          <p:cNvCxnSpPr>
            <a:cxnSpLocks noChangeAspect="1" noChangeShapeType="1"/>
            <a:stCxn id="95267" idx="2"/>
            <a:endCxn id="95235" idx="4"/>
          </p:cNvCxnSpPr>
          <p:nvPr/>
        </p:nvCxnSpPr>
        <p:spPr bwMode="auto">
          <a:xfrm rot="10800000">
            <a:off x="7371842" y="3387852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0" name="AutoShape 37"/>
          <p:cNvCxnSpPr>
            <a:cxnSpLocks noChangeAspect="1" noChangeShapeType="1"/>
            <a:stCxn id="95267" idx="6"/>
            <a:endCxn id="95265" idx="3"/>
          </p:cNvCxnSpPr>
          <p:nvPr/>
        </p:nvCxnSpPr>
        <p:spPr bwMode="auto">
          <a:xfrm flipV="1">
            <a:off x="8159243" y="33354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1" name="AutoShape 38"/>
          <p:cNvCxnSpPr>
            <a:cxnSpLocks noChangeAspect="1" noChangeShapeType="1"/>
            <a:stCxn id="95266" idx="4"/>
            <a:endCxn id="95265" idx="0"/>
          </p:cNvCxnSpPr>
          <p:nvPr/>
        </p:nvCxnSpPr>
        <p:spPr bwMode="auto">
          <a:xfrm>
            <a:off x="8729156" y="2581402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5272" name="AutoShape 39"/>
          <p:cNvCxnSpPr>
            <a:cxnSpLocks noChangeAspect="1" noChangeShapeType="1"/>
            <a:stCxn id="95235" idx="6"/>
            <a:endCxn id="95265" idx="2"/>
          </p:cNvCxnSpPr>
          <p:nvPr/>
        </p:nvCxnSpPr>
        <p:spPr bwMode="auto">
          <a:xfrm>
            <a:off x="7563931" y="3195765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73" name="Oval 40"/>
          <p:cNvSpPr>
            <a:spLocks noChangeAspect="1" noChangeArrowheads="1"/>
          </p:cNvSpPr>
          <p:nvPr/>
        </p:nvSpPr>
        <p:spPr bwMode="auto">
          <a:xfrm>
            <a:off x="9910255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74" name="AutoShape 41"/>
          <p:cNvCxnSpPr>
            <a:cxnSpLocks noChangeAspect="1" noChangeShapeType="1"/>
            <a:stCxn id="95277" idx="6"/>
            <a:endCxn id="95273" idx="4"/>
          </p:cNvCxnSpPr>
          <p:nvPr/>
        </p:nvCxnSpPr>
        <p:spPr bwMode="auto">
          <a:xfrm flipV="1">
            <a:off x="9673717" y="3387852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5" name="AutoShape 42"/>
          <p:cNvCxnSpPr>
            <a:cxnSpLocks noChangeAspect="1" noChangeShapeType="1"/>
            <a:stCxn id="95273" idx="0"/>
            <a:endCxn id="95266" idx="6"/>
          </p:cNvCxnSpPr>
          <p:nvPr/>
        </p:nvCxnSpPr>
        <p:spPr bwMode="auto">
          <a:xfrm rot="5400000" flipH="1">
            <a:off x="9200643" y="2109916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76" name="AutoShape 43"/>
          <p:cNvCxnSpPr>
            <a:cxnSpLocks noChangeAspect="1" noChangeShapeType="1"/>
            <a:stCxn id="95265" idx="6"/>
            <a:endCxn id="95273" idx="2"/>
          </p:cNvCxnSpPr>
          <p:nvPr/>
        </p:nvCxnSpPr>
        <p:spPr bwMode="auto">
          <a:xfrm>
            <a:off x="8922830" y="31957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77" name="Oval 44"/>
          <p:cNvSpPr>
            <a:spLocks noChangeAspect="1" noChangeArrowheads="1"/>
          </p:cNvSpPr>
          <p:nvPr/>
        </p:nvSpPr>
        <p:spPr bwMode="auto">
          <a:xfrm>
            <a:off x="9299068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78" name="AutoShape 45"/>
          <p:cNvCxnSpPr>
            <a:cxnSpLocks noChangeAspect="1" noChangeShapeType="1"/>
            <a:stCxn id="95265" idx="5"/>
            <a:endCxn id="95277" idx="2"/>
          </p:cNvCxnSpPr>
          <p:nvPr/>
        </p:nvCxnSpPr>
        <p:spPr bwMode="auto">
          <a:xfrm rot="16200000" flipH="1">
            <a:off x="8740268" y="34561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79" name="Text Box 46"/>
          <p:cNvSpPr txBox="1">
            <a:spLocks noChangeArrowheads="1"/>
          </p:cNvSpPr>
          <p:nvPr/>
        </p:nvSpPr>
        <p:spPr bwMode="auto">
          <a:xfrm>
            <a:off x="9619742" y="22210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280" name="Text Box 47"/>
          <p:cNvSpPr txBox="1">
            <a:spLocks noChangeArrowheads="1"/>
          </p:cNvSpPr>
          <p:nvPr/>
        </p:nvSpPr>
        <p:spPr bwMode="auto">
          <a:xfrm>
            <a:off x="7479792" y="2282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281" name="Text Box 48"/>
          <p:cNvSpPr txBox="1">
            <a:spLocks noChangeArrowheads="1"/>
          </p:cNvSpPr>
          <p:nvPr/>
        </p:nvSpPr>
        <p:spPr bwMode="auto">
          <a:xfrm>
            <a:off x="78607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282" name="Text Box 49"/>
          <p:cNvSpPr txBox="1">
            <a:spLocks noChangeArrowheads="1"/>
          </p:cNvSpPr>
          <p:nvPr/>
        </p:nvSpPr>
        <p:spPr bwMode="auto">
          <a:xfrm>
            <a:off x="93085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283" name="Text Box 50"/>
          <p:cNvSpPr txBox="1">
            <a:spLocks noChangeArrowheads="1"/>
          </p:cNvSpPr>
          <p:nvPr/>
        </p:nvSpPr>
        <p:spPr bwMode="auto">
          <a:xfrm>
            <a:off x="7136892" y="36926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84" name="Text Box 51"/>
          <p:cNvSpPr txBox="1">
            <a:spLocks noChangeArrowheads="1"/>
          </p:cNvSpPr>
          <p:nvPr/>
        </p:nvSpPr>
        <p:spPr bwMode="auto">
          <a:xfrm>
            <a:off x="9918192" y="36926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285" name="Text Box 52"/>
          <p:cNvSpPr txBox="1">
            <a:spLocks noChangeArrowheads="1"/>
          </p:cNvSpPr>
          <p:nvPr/>
        </p:nvSpPr>
        <p:spPr bwMode="auto">
          <a:xfrm>
            <a:off x="82417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286" name="Text Box 53"/>
          <p:cNvSpPr txBox="1">
            <a:spLocks noChangeArrowheads="1"/>
          </p:cNvSpPr>
          <p:nvPr/>
        </p:nvSpPr>
        <p:spPr bwMode="auto">
          <a:xfrm>
            <a:off x="88894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287" name="Text Box 54"/>
          <p:cNvSpPr txBox="1">
            <a:spLocks noChangeArrowheads="1"/>
          </p:cNvSpPr>
          <p:nvPr/>
        </p:nvSpPr>
        <p:spPr bwMode="auto">
          <a:xfrm>
            <a:off x="1476662" y="1643984"/>
            <a:ext cx="5561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Nodes are labeled with their d(v) values</a:t>
            </a:r>
          </a:p>
        </p:txBody>
      </p:sp>
      <p:sp>
        <p:nvSpPr>
          <p:cNvPr id="95288" name="Text Box 55"/>
          <p:cNvSpPr txBox="1">
            <a:spLocks noChangeArrowheads="1"/>
          </p:cNvSpPr>
          <p:nvPr/>
        </p:nvSpPr>
        <p:spPr bwMode="auto">
          <a:xfrm>
            <a:off x="3974592" y="50261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89" name="Oval 56"/>
          <p:cNvSpPr>
            <a:spLocks noChangeAspect="1" noChangeArrowheads="1"/>
          </p:cNvSpPr>
          <p:nvPr/>
        </p:nvSpPr>
        <p:spPr bwMode="auto">
          <a:xfrm>
            <a:off x="4166680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290" name="Oval 57"/>
          <p:cNvSpPr>
            <a:spLocks noChangeAspect="1" noChangeArrowheads="1"/>
          </p:cNvSpPr>
          <p:nvPr/>
        </p:nvSpPr>
        <p:spPr bwMode="auto">
          <a:xfrm>
            <a:off x="2793493" y="54516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5291" name="Oval 58"/>
          <p:cNvSpPr>
            <a:spLocks noChangeAspect="1" noChangeArrowheads="1"/>
          </p:cNvSpPr>
          <p:nvPr/>
        </p:nvSpPr>
        <p:spPr bwMode="auto">
          <a:xfrm>
            <a:off x="4165093" y="46451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95292" name="AutoShape 59"/>
          <p:cNvCxnSpPr>
            <a:cxnSpLocks noChangeAspect="1" noChangeShapeType="1"/>
            <a:stCxn id="95291" idx="2"/>
            <a:endCxn id="95290" idx="0"/>
          </p:cNvCxnSpPr>
          <p:nvPr/>
        </p:nvCxnSpPr>
        <p:spPr bwMode="auto">
          <a:xfrm rot="10800000" flipV="1">
            <a:off x="2976056" y="48277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93" name="AutoShape 60"/>
          <p:cNvCxnSpPr>
            <a:cxnSpLocks noChangeAspect="1" noChangeShapeType="1"/>
            <a:stCxn id="95311" idx="2"/>
            <a:endCxn id="95290" idx="4"/>
          </p:cNvCxnSpPr>
          <p:nvPr/>
        </p:nvCxnSpPr>
        <p:spPr bwMode="auto">
          <a:xfrm rot="10800000">
            <a:off x="2976056" y="5826252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4" name="AutoShape 61"/>
          <p:cNvCxnSpPr>
            <a:cxnSpLocks noChangeAspect="1" noChangeShapeType="1"/>
            <a:stCxn id="95311" idx="6"/>
            <a:endCxn id="95289" idx="3"/>
          </p:cNvCxnSpPr>
          <p:nvPr/>
        </p:nvCxnSpPr>
        <p:spPr bwMode="auto">
          <a:xfrm flipV="1">
            <a:off x="3777743" y="5773866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5" name="AutoShape 62"/>
          <p:cNvCxnSpPr>
            <a:cxnSpLocks noChangeAspect="1" noChangeShapeType="1"/>
            <a:stCxn id="95291" idx="4"/>
            <a:endCxn id="95289" idx="0"/>
          </p:cNvCxnSpPr>
          <p:nvPr/>
        </p:nvCxnSpPr>
        <p:spPr bwMode="auto">
          <a:xfrm>
            <a:off x="4347656" y="50198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96" name="AutoShape 63"/>
          <p:cNvCxnSpPr>
            <a:cxnSpLocks noChangeAspect="1" noChangeShapeType="1"/>
            <a:stCxn id="95290" idx="6"/>
            <a:endCxn id="95289" idx="2"/>
          </p:cNvCxnSpPr>
          <p:nvPr/>
        </p:nvCxnSpPr>
        <p:spPr bwMode="auto">
          <a:xfrm>
            <a:off x="3168143" y="5634165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95297" name="Oval 64"/>
          <p:cNvSpPr>
            <a:spLocks noChangeAspect="1" noChangeArrowheads="1"/>
          </p:cNvSpPr>
          <p:nvPr/>
        </p:nvSpPr>
        <p:spPr bwMode="auto">
          <a:xfrm>
            <a:off x="5528755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cxnSp>
        <p:nvCxnSpPr>
          <p:cNvPr id="95298" name="AutoShape 65"/>
          <p:cNvCxnSpPr>
            <a:cxnSpLocks noChangeAspect="1" noChangeShapeType="1"/>
            <a:stCxn id="95301" idx="6"/>
            <a:endCxn id="95297" idx="4"/>
          </p:cNvCxnSpPr>
          <p:nvPr/>
        </p:nvCxnSpPr>
        <p:spPr bwMode="auto">
          <a:xfrm flipV="1">
            <a:off x="5292217" y="5826252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9" name="AutoShape 66"/>
          <p:cNvCxnSpPr>
            <a:cxnSpLocks noChangeAspect="1" noChangeShapeType="1"/>
            <a:stCxn id="95297" idx="0"/>
            <a:endCxn id="95291" idx="6"/>
          </p:cNvCxnSpPr>
          <p:nvPr/>
        </p:nvCxnSpPr>
        <p:spPr bwMode="auto">
          <a:xfrm rot="5400000" flipH="1">
            <a:off x="4819143" y="45483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00" name="AutoShape 67"/>
          <p:cNvCxnSpPr>
            <a:cxnSpLocks noChangeAspect="1" noChangeShapeType="1"/>
            <a:stCxn id="95289" idx="6"/>
            <a:endCxn id="95297" idx="2"/>
          </p:cNvCxnSpPr>
          <p:nvPr/>
        </p:nvCxnSpPr>
        <p:spPr bwMode="auto">
          <a:xfrm>
            <a:off x="4541330" y="5634165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5301" name="Oval 68"/>
          <p:cNvSpPr>
            <a:spLocks noChangeAspect="1" noChangeArrowheads="1"/>
          </p:cNvSpPr>
          <p:nvPr/>
        </p:nvSpPr>
        <p:spPr bwMode="auto">
          <a:xfrm>
            <a:off x="4917568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302" name="AutoShape 69"/>
          <p:cNvCxnSpPr>
            <a:cxnSpLocks noChangeAspect="1" noChangeShapeType="1"/>
            <a:stCxn id="95289" idx="5"/>
            <a:endCxn id="95301" idx="2"/>
          </p:cNvCxnSpPr>
          <p:nvPr/>
        </p:nvCxnSpPr>
        <p:spPr bwMode="auto">
          <a:xfrm rot="16200000" flipH="1">
            <a:off x="4358768" y="58945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03" name="Text Box 70"/>
          <p:cNvSpPr txBox="1">
            <a:spLocks noChangeArrowheads="1"/>
          </p:cNvSpPr>
          <p:nvPr/>
        </p:nvSpPr>
        <p:spPr bwMode="auto">
          <a:xfrm>
            <a:off x="5238242" y="46594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304" name="Text Box 71"/>
          <p:cNvSpPr txBox="1">
            <a:spLocks noChangeArrowheads="1"/>
          </p:cNvSpPr>
          <p:nvPr/>
        </p:nvSpPr>
        <p:spPr bwMode="auto">
          <a:xfrm>
            <a:off x="3098292" y="4721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305" name="Text Box 72"/>
          <p:cNvSpPr txBox="1">
            <a:spLocks noChangeArrowheads="1"/>
          </p:cNvSpPr>
          <p:nvPr/>
        </p:nvSpPr>
        <p:spPr bwMode="auto">
          <a:xfrm>
            <a:off x="3479292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306" name="Text Box 73"/>
          <p:cNvSpPr txBox="1">
            <a:spLocks noChangeArrowheads="1"/>
          </p:cNvSpPr>
          <p:nvPr/>
        </p:nvSpPr>
        <p:spPr bwMode="auto">
          <a:xfrm>
            <a:off x="4927092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307" name="Text Box 74"/>
          <p:cNvSpPr txBox="1">
            <a:spLocks noChangeArrowheads="1"/>
          </p:cNvSpPr>
          <p:nvPr/>
        </p:nvSpPr>
        <p:spPr bwMode="auto">
          <a:xfrm>
            <a:off x="2755392" y="61310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08" name="Text Box 75"/>
          <p:cNvSpPr txBox="1">
            <a:spLocks noChangeArrowheads="1"/>
          </p:cNvSpPr>
          <p:nvPr/>
        </p:nvSpPr>
        <p:spPr bwMode="auto">
          <a:xfrm>
            <a:off x="5536692" y="61310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309" name="Text Box 76"/>
          <p:cNvSpPr txBox="1">
            <a:spLocks noChangeArrowheads="1"/>
          </p:cNvSpPr>
          <p:nvPr/>
        </p:nvSpPr>
        <p:spPr bwMode="auto">
          <a:xfrm>
            <a:off x="3860292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310" name="Text Box 77"/>
          <p:cNvSpPr txBox="1">
            <a:spLocks noChangeArrowheads="1"/>
          </p:cNvSpPr>
          <p:nvPr/>
        </p:nvSpPr>
        <p:spPr bwMode="auto">
          <a:xfrm>
            <a:off x="4507992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311" name="Oval 78"/>
          <p:cNvSpPr>
            <a:spLocks noChangeAspect="1" noChangeArrowheads="1"/>
          </p:cNvSpPr>
          <p:nvPr/>
        </p:nvSpPr>
        <p:spPr bwMode="auto">
          <a:xfrm>
            <a:off x="3403093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312" name="Oval 79"/>
          <p:cNvSpPr>
            <a:spLocks noChangeAspect="1" noChangeArrowheads="1"/>
          </p:cNvSpPr>
          <p:nvPr/>
        </p:nvSpPr>
        <p:spPr bwMode="auto">
          <a:xfrm>
            <a:off x="6946393" y="28290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5313" name="Oval 80"/>
          <p:cNvSpPr>
            <a:spLocks noChangeAspect="1" noChangeArrowheads="1"/>
          </p:cNvSpPr>
          <p:nvPr/>
        </p:nvSpPr>
        <p:spPr bwMode="auto">
          <a:xfrm>
            <a:off x="8789480" y="28163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314" name="Oval 81"/>
          <p:cNvSpPr>
            <a:spLocks noChangeAspect="1" noChangeArrowheads="1"/>
          </p:cNvSpPr>
          <p:nvPr/>
        </p:nvSpPr>
        <p:spPr bwMode="auto">
          <a:xfrm>
            <a:off x="10161080" y="28163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5315" name="Oval 82"/>
          <p:cNvSpPr>
            <a:spLocks noChangeAspect="1" noChangeArrowheads="1"/>
          </p:cNvSpPr>
          <p:nvPr/>
        </p:nvSpPr>
        <p:spPr bwMode="auto">
          <a:xfrm>
            <a:off x="5779580" y="53309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sp>
        <p:nvSpPr>
          <p:cNvPr id="95316" name="Oval 83"/>
          <p:cNvSpPr>
            <a:spLocks noChangeAspect="1" noChangeArrowheads="1"/>
          </p:cNvSpPr>
          <p:nvPr/>
        </p:nvSpPr>
        <p:spPr bwMode="auto">
          <a:xfrm>
            <a:off x="2541080" y="53452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5317" name="Oval 84"/>
          <p:cNvSpPr>
            <a:spLocks noChangeAspect="1" noChangeArrowheads="1"/>
          </p:cNvSpPr>
          <p:nvPr/>
        </p:nvSpPr>
        <p:spPr bwMode="auto">
          <a:xfrm>
            <a:off x="3364993" y="60310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95318" name="Oval 85"/>
          <p:cNvSpPr>
            <a:spLocks noChangeAspect="1" noChangeArrowheads="1"/>
          </p:cNvSpPr>
          <p:nvPr/>
        </p:nvSpPr>
        <p:spPr bwMode="auto">
          <a:xfrm>
            <a:off x="3226880" y="58024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95319" name="Oval 86"/>
          <p:cNvSpPr>
            <a:spLocks noChangeAspect="1" noChangeArrowheads="1"/>
          </p:cNvSpPr>
          <p:nvPr/>
        </p:nvSpPr>
        <p:spPr bwMode="auto">
          <a:xfrm>
            <a:off x="5041393" y="60310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95320" name="Oval 87"/>
          <p:cNvSpPr>
            <a:spLocks noChangeAspect="1" noChangeArrowheads="1"/>
          </p:cNvSpPr>
          <p:nvPr/>
        </p:nvSpPr>
        <p:spPr bwMode="auto">
          <a:xfrm>
            <a:off x="8570405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321" name="Oval 88"/>
          <p:cNvSpPr>
            <a:spLocks noChangeAspect="1" noChangeArrowheads="1"/>
          </p:cNvSpPr>
          <p:nvPr/>
        </p:nvSpPr>
        <p:spPr bwMode="auto">
          <a:xfrm>
            <a:off x="7197218" y="54516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5322" name="Oval 89"/>
          <p:cNvSpPr>
            <a:spLocks noChangeAspect="1" noChangeArrowheads="1"/>
          </p:cNvSpPr>
          <p:nvPr/>
        </p:nvSpPr>
        <p:spPr bwMode="auto">
          <a:xfrm>
            <a:off x="8568818" y="46451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323" name="Oval 90"/>
          <p:cNvSpPr>
            <a:spLocks noChangeAspect="1" noChangeArrowheads="1"/>
          </p:cNvSpPr>
          <p:nvPr/>
        </p:nvSpPr>
        <p:spPr bwMode="auto">
          <a:xfrm>
            <a:off x="7806818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95324" name="AutoShape 91"/>
          <p:cNvCxnSpPr>
            <a:cxnSpLocks noChangeAspect="1" noChangeShapeType="1"/>
            <a:stCxn id="95322" idx="2"/>
            <a:endCxn id="95321" idx="0"/>
          </p:cNvCxnSpPr>
          <p:nvPr/>
        </p:nvCxnSpPr>
        <p:spPr bwMode="auto">
          <a:xfrm rot="10800000" flipV="1">
            <a:off x="7379781" y="48277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325" name="AutoShape 92"/>
          <p:cNvCxnSpPr>
            <a:cxnSpLocks noChangeAspect="1" noChangeShapeType="1"/>
            <a:stCxn id="95323" idx="2"/>
            <a:endCxn id="95321" idx="4"/>
          </p:cNvCxnSpPr>
          <p:nvPr/>
        </p:nvCxnSpPr>
        <p:spPr bwMode="auto">
          <a:xfrm rot="10800000">
            <a:off x="7379781" y="5826252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26" name="AutoShape 93"/>
          <p:cNvCxnSpPr>
            <a:cxnSpLocks noChangeAspect="1" noChangeShapeType="1"/>
            <a:stCxn id="95323" idx="6"/>
            <a:endCxn id="95320" idx="3"/>
          </p:cNvCxnSpPr>
          <p:nvPr/>
        </p:nvCxnSpPr>
        <p:spPr bwMode="auto">
          <a:xfrm flipV="1">
            <a:off x="8181468" y="57738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27" name="AutoShape 94"/>
          <p:cNvCxnSpPr>
            <a:cxnSpLocks noChangeAspect="1" noChangeShapeType="1"/>
            <a:stCxn id="95322" idx="4"/>
            <a:endCxn id="95320" idx="0"/>
          </p:cNvCxnSpPr>
          <p:nvPr/>
        </p:nvCxnSpPr>
        <p:spPr bwMode="auto">
          <a:xfrm>
            <a:off x="8751381" y="50198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328" name="AutoShape 95"/>
          <p:cNvCxnSpPr>
            <a:cxnSpLocks noChangeAspect="1" noChangeShapeType="1"/>
            <a:stCxn id="95321" idx="6"/>
            <a:endCxn id="95320" idx="2"/>
          </p:cNvCxnSpPr>
          <p:nvPr/>
        </p:nvCxnSpPr>
        <p:spPr bwMode="auto">
          <a:xfrm>
            <a:off x="7571868" y="5634165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29" name="Oval 96"/>
          <p:cNvSpPr>
            <a:spLocks noChangeAspect="1" noChangeArrowheads="1"/>
          </p:cNvSpPr>
          <p:nvPr/>
        </p:nvSpPr>
        <p:spPr bwMode="auto">
          <a:xfrm>
            <a:off x="9932480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cxnSp>
        <p:nvCxnSpPr>
          <p:cNvPr id="95330" name="AutoShape 97"/>
          <p:cNvCxnSpPr>
            <a:cxnSpLocks noChangeAspect="1" noChangeShapeType="1"/>
            <a:stCxn id="95333" idx="6"/>
            <a:endCxn id="95329" idx="4"/>
          </p:cNvCxnSpPr>
          <p:nvPr/>
        </p:nvCxnSpPr>
        <p:spPr bwMode="auto">
          <a:xfrm flipV="1">
            <a:off x="9695942" y="5826252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331" name="AutoShape 98"/>
          <p:cNvCxnSpPr>
            <a:cxnSpLocks noChangeAspect="1" noChangeShapeType="1"/>
            <a:stCxn id="95329" idx="0"/>
            <a:endCxn id="95322" idx="6"/>
          </p:cNvCxnSpPr>
          <p:nvPr/>
        </p:nvCxnSpPr>
        <p:spPr bwMode="auto">
          <a:xfrm rot="5400000" flipH="1">
            <a:off x="9222868" y="45483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32" name="AutoShape 99"/>
          <p:cNvCxnSpPr>
            <a:cxnSpLocks noChangeAspect="1" noChangeShapeType="1"/>
            <a:stCxn id="95320" idx="6"/>
            <a:endCxn id="95329" idx="2"/>
          </p:cNvCxnSpPr>
          <p:nvPr/>
        </p:nvCxnSpPr>
        <p:spPr bwMode="auto">
          <a:xfrm>
            <a:off x="8945055" y="56341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333" name="Oval 100"/>
          <p:cNvSpPr>
            <a:spLocks noChangeAspect="1" noChangeArrowheads="1"/>
          </p:cNvSpPr>
          <p:nvPr/>
        </p:nvSpPr>
        <p:spPr bwMode="auto">
          <a:xfrm>
            <a:off x="9321293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cxnSp>
        <p:nvCxnSpPr>
          <p:cNvPr id="95334" name="AutoShape 101"/>
          <p:cNvCxnSpPr>
            <a:cxnSpLocks noChangeAspect="1" noChangeShapeType="1"/>
            <a:stCxn id="95320" idx="5"/>
            <a:endCxn id="95333" idx="2"/>
          </p:cNvCxnSpPr>
          <p:nvPr/>
        </p:nvCxnSpPr>
        <p:spPr bwMode="auto">
          <a:xfrm rot="16200000" flipH="1">
            <a:off x="8762493" y="58945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35" name="Text Box 102"/>
          <p:cNvSpPr txBox="1">
            <a:spLocks noChangeArrowheads="1"/>
          </p:cNvSpPr>
          <p:nvPr/>
        </p:nvSpPr>
        <p:spPr bwMode="auto">
          <a:xfrm>
            <a:off x="9641967" y="46594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336" name="Text Box 103"/>
          <p:cNvSpPr txBox="1">
            <a:spLocks noChangeArrowheads="1"/>
          </p:cNvSpPr>
          <p:nvPr/>
        </p:nvSpPr>
        <p:spPr bwMode="auto">
          <a:xfrm>
            <a:off x="7502017" y="4721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337" name="Text Box 104"/>
          <p:cNvSpPr txBox="1">
            <a:spLocks noChangeArrowheads="1"/>
          </p:cNvSpPr>
          <p:nvPr/>
        </p:nvSpPr>
        <p:spPr bwMode="auto">
          <a:xfrm>
            <a:off x="7883017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338" name="Text Box 105"/>
          <p:cNvSpPr txBox="1">
            <a:spLocks noChangeArrowheads="1"/>
          </p:cNvSpPr>
          <p:nvPr/>
        </p:nvSpPr>
        <p:spPr bwMode="auto">
          <a:xfrm>
            <a:off x="9330817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339" name="Text Box 106"/>
          <p:cNvSpPr txBox="1">
            <a:spLocks noChangeArrowheads="1"/>
          </p:cNvSpPr>
          <p:nvPr/>
        </p:nvSpPr>
        <p:spPr bwMode="auto">
          <a:xfrm>
            <a:off x="7159117" y="61310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40" name="Text Box 107"/>
          <p:cNvSpPr txBox="1">
            <a:spLocks noChangeArrowheads="1"/>
          </p:cNvSpPr>
          <p:nvPr/>
        </p:nvSpPr>
        <p:spPr bwMode="auto">
          <a:xfrm>
            <a:off x="9940417" y="61310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341" name="Text Box 108"/>
          <p:cNvSpPr txBox="1">
            <a:spLocks noChangeArrowheads="1"/>
          </p:cNvSpPr>
          <p:nvPr/>
        </p:nvSpPr>
        <p:spPr bwMode="auto">
          <a:xfrm>
            <a:off x="8378317" y="50261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42" name="Text Box 109"/>
          <p:cNvSpPr txBox="1">
            <a:spLocks noChangeArrowheads="1"/>
          </p:cNvSpPr>
          <p:nvPr/>
        </p:nvSpPr>
        <p:spPr bwMode="auto">
          <a:xfrm>
            <a:off x="8264017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343" name="Text Box 110"/>
          <p:cNvSpPr txBox="1">
            <a:spLocks noChangeArrowheads="1"/>
          </p:cNvSpPr>
          <p:nvPr/>
        </p:nvSpPr>
        <p:spPr bwMode="auto">
          <a:xfrm>
            <a:off x="8911717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344" name="Oval 111"/>
          <p:cNvSpPr>
            <a:spLocks noChangeAspect="1" noChangeArrowheads="1"/>
          </p:cNvSpPr>
          <p:nvPr/>
        </p:nvSpPr>
        <p:spPr bwMode="auto">
          <a:xfrm>
            <a:off x="9399080" y="60310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67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80AEC-5214-4ED1-88FE-C8304779373B}" type="slidenum">
              <a:rPr lang="en-US" altLang="zh-TW" smtClean="0">
                <a:latin typeface="Arial" charset="0"/>
              </a:rPr>
              <a:pPr/>
              <a:t>143</a:t>
            </a:fld>
            <a:endParaRPr lang="en-US" altLang="zh-TW">
              <a:latin typeface="Arial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DAG-based Algorithm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2492896"/>
            <a:ext cx="3810000" cy="259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Works even with negative-weight edges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Uses topological order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Doesn</a:t>
            </a:r>
            <a:r>
              <a:rPr lang="en-US" altLang="zh-TW" sz="1800" dirty="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1800" dirty="0">
                <a:ea typeface="新細明體" pitchFamily="18" charset="-120"/>
              </a:rPr>
              <a:t>t use any fancy data structures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Is much faster than </a:t>
            </a:r>
            <a:r>
              <a:rPr lang="en-US" altLang="zh-TW" sz="1800" dirty="0" err="1">
                <a:ea typeface="新細明體" pitchFamily="18" charset="-120"/>
              </a:rPr>
              <a:t>Dijkstra</a:t>
            </a:r>
            <a:r>
              <a:rPr lang="en-US" altLang="zh-TW" sz="1800" dirty="0" err="1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1800" dirty="0" err="1">
                <a:ea typeface="新細明體" pitchFamily="18" charset="-120"/>
              </a:rPr>
              <a:t>s</a:t>
            </a:r>
            <a:r>
              <a:rPr lang="en-US" altLang="zh-TW" sz="1800" dirty="0">
                <a:ea typeface="新細明體" pitchFamily="18" charset="-120"/>
              </a:rPr>
              <a:t> algorithm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Running time: O(</a:t>
            </a:r>
            <a:r>
              <a:rPr lang="en-US" altLang="zh-TW" sz="1800" i="1" dirty="0" err="1">
                <a:ea typeface="新細明體" pitchFamily="18" charset="-120"/>
              </a:rPr>
              <a:t>n</a:t>
            </a:r>
            <a:r>
              <a:rPr lang="en-US" altLang="zh-TW" sz="1800" dirty="0" err="1">
                <a:ea typeface="新細明體" pitchFamily="18" charset="-120"/>
              </a:rPr>
              <a:t>+</a:t>
            </a:r>
            <a:r>
              <a:rPr lang="en-US" altLang="zh-TW" sz="1800" i="1" dirty="0" err="1">
                <a:ea typeface="新細明體" pitchFamily="18" charset="-120"/>
              </a:rPr>
              <a:t>m</a:t>
            </a:r>
            <a:r>
              <a:rPr lang="en-US" altLang="zh-TW" sz="1800" dirty="0">
                <a:ea typeface="新細明體" pitchFamily="18" charset="-120"/>
              </a:rPr>
              <a:t>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1200" y="1739900"/>
            <a:ext cx="4514850" cy="3746500"/>
          </a:xfrm>
          <a:prstGeom prst="rect">
            <a:avLst/>
          </a:prstGeom>
          <a:noFill/>
          <a:ln w="9525">
            <a:solidFill>
              <a:srgbClr val="FFE70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DagDistances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Perform a topological sort of the vertices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for 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1 to n do    </a:t>
            </a:r>
            <a:r>
              <a:rPr lang="en-US" altLang="zh-TW" kern="0" dirty="0">
                <a:solidFill>
                  <a:srgbClr val="0000CC"/>
                </a:solidFill>
              </a:rPr>
              <a:t>{in topological order}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each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G.outEdges</a:t>
            </a:r>
            <a:r>
              <a:rPr lang="en-US" altLang="zh-TW" b="1" kern="0" dirty="0">
                <a:solidFill>
                  <a:srgbClr val="0000CC"/>
                </a:solidFill>
              </a:rPr>
              <a:t>(u)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6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CA5B3-15B3-489D-BDC9-A862F4ECDE5D}" type="slidenum">
              <a:rPr lang="en-US" altLang="zh-TW" smtClean="0">
                <a:latin typeface="Arial" charset="0"/>
              </a:rPr>
              <a:pPr/>
              <a:t>144</a:t>
            </a:fld>
            <a:endParaRPr lang="en-US" altLang="zh-TW">
              <a:latin typeface="Arial" charset="0"/>
            </a:endParaRPr>
          </a:p>
        </p:txBody>
      </p:sp>
      <p:sp>
        <p:nvSpPr>
          <p:cNvPr id="97283" name="Oval 2"/>
          <p:cNvSpPr>
            <a:spLocks noChangeAspect="1" noChangeArrowheads="1"/>
          </p:cNvSpPr>
          <p:nvPr/>
        </p:nvSpPr>
        <p:spPr bwMode="auto">
          <a:xfrm>
            <a:off x="73538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8520684" y="25146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2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 Example</a:t>
            </a:r>
          </a:p>
        </p:txBody>
      </p:sp>
      <p:sp>
        <p:nvSpPr>
          <p:cNvPr id="97286" name="Oval 5"/>
          <p:cNvSpPr>
            <a:spLocks noChangeAspect="1" noChangeArrowheads="1"/>
          </p:cNvSpPr>
          <p:nvPr/>
        </p:nvSpPr>
        <p:spPr bwMode="auto">
          <a:xfrm>
            <a:off x="43693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7" name="Oval 6"/>
          <p:cNvSpPr>
            <a:spLocks noChangeAspect="1" noChangeArrowheads="1"/>
          </p:cNvSpPr>
          <p:nvPr/>
        </p:nvSpPr>
        <p:spPr bwMode="auto">
          <a:xfrm>
            <a:off x="2996185" y="29400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8" name="Oval 7"/>
          <p:cNvSpPr>
            <a:spLocks noChangeAspect="1" noChangeArrowheads="1"/>
          </p:cNvSpPr>
          <p:nvPr/>
        </p:nvSpPr>
        <p:spPr bwMode="auto">
          <a:xfrm>
            <a:off x="4367785" y="213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289" name="Oval 8"/>
          <p:cNvSpPr>
            <a:spLocks noChangeAspect="1" noChangeArrowheads="1"/>
          </p:cNvSpPr>
          <p:nvPr/>
        </p:nvSpPr>
        <p:spPr bwMode="auto">
          <a:xfrm>
            <a:off x="3605785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290" name="AutoShape 9"/>
          <p:cNvCxnSpPr>
            <a:cxnSpLocks noChangeAspect="1" noChangeShapeType="1"/>
            <a:stCxn id="97288" idx="2"/>
            <a:endCxn id="97287" idx="0"/>
          </p:cNvCxnSpPr>
          <p:nvPr/>
        </p:nvCxnSpPr>
        <p:spPr bwMode="auto">
          <a:xfrm rot="10800000" flipV="1">
            <a:off x="3178748" y="23161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291" name="AutoShape 10"/>
          <p:cNvCxnSpPr>
            <a:cxnSpLocks noChangeAspect="1" noChangeShapeType="1"/>
            <a:stCxn id="97289" idx="2"/>
            <a:endCxn id="97287" idx="4"/>
          </p:cNvCxnSpPr>
          <p:nvPr/>
        </p:nvCxnSpPr>
        <p:spPr bwMode="auto">
          <a:xfrm rot="10800000">
            <a:off x="3178748" y="33147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2" name="AutoShape 11"/>
          <p:cNvCxnSpPr>
            <a:cxnSpLocks noChangeAspect="1" noChangeShapeType="1"/>
            <a:stCxn id="97289" idx="6"/>
            <a:endCxn id="97286" idx="3"/>
          </p:cNvCxnSpPr>
          <p:nvPr/>
        </p:nvCxnSpPr>
        <p:spPr bwMode="auto">
          <a:xfrm flipV="1">
            <a:off x="3980435" y="32623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3" name="AutoShape 12"/>
          <p:cNvCxnSpPr>
            <a:cxnSpLocks noChangeAspect="1" noChangeShapeType="1"/>
            <a:stCxn id="97288" idx="4"/>
            <a:endCxn id="97286" idx="0"/>
          </p:cNvCxnSpPr>
          <p:nvPr/>
        </p:nvCxnSpPr>
        <p:spPr bwMode="auto">
          <a:xfrm>
            <a:off x="4550348" y="25082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294" name="AutoShape 13"/>
          <p:cNvCxnSpPr>
            <a:cxnSpLocks noChangeAspect="1" noChangeShapeType="1"/>
            <a:stCxn id="97287" idx="6"/>
            <a:endCxn id="97286" idx="2"/>
          </p:cNvCxnSpPr>
          <p:nvPr/>
        </p:nvCxnSpPr>
        <p:spPr bwMode="auto">
          <a:xfrm>
            <a:off x="3370835" y="31226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295" name="Oval 14"/>
          <p:cNvSpPr>
            <a:spLocks noChangeAspect="1" noChangeArrowheads="1"/>
          </p:cNvSpPr>
          <p:nvPr/>
        </p:nvSpPr>
        <p:spPr bwMode="auto">
          <a:xfrm>
            <a:off x="5731447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296" name="AutoShape 15"/>
          <p:cNvCxnSpPr>
            <a:cxnSpLocks noChangeAspect="1" noChangeShapeType="1"/>
            <a:stCxn id="97299" idx="6"/>
            <a:endCxn id="97295" idx="4"/>
          </p:cNvCxnSpPr>
          <p:nvPr/>
        </p:nvCxnSpPr>
        <p:spPr bwMode="auto">
          <a:xfrm flipV="1">
            <a:off x="5494909" y="33147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7" name="AutoShape 16"/>
          <p:cNvCxnSpPr>
            <a:cxnSpLocks noChangeAspect="1" noChangeShapeType="1"/>
            <a:stCxn id="97295" idx="0"/>
            <a:endCxn id="97288" idx="6"/>
          </p:cNvCxnSpPr>
          <p:nvPr/>
        </p:nvCxnSpPr>
        <p:spPr bwMode="auto">
          <a:xfrm rot="5400000" flipH="1">
            <a:off x="5021835" y="20367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8" name="AutoShape 17"/>
          <p:cNvCxnSpPr>
            <a:cxnSpLocks noChangeAspect="1" noChangeShapeType="1"/>
            <a:stCxn id="97286" idx="6"/>
            <a:endCxn id="97295" idx="2"/>
          </p:cNvCxnSpPr>
          <p:nvPr/>
        </p:nvCxnSpPr>
        <p:spPr bwMode="auto">
          <a:xfrm>
            <a:off x="4744022" y="31226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299" name="Oval 18"/>
          <p:cNvSpPr>
            <a:spLocks noChangeAspect="1" noChangeArrowheads="1"/>
          </p:cNvSpPr>
          <p:nvPr/>
        </p:nvSpPr>
        <p:spPr bwMode="auto">
          <a:xfrm>
            <a:off x="5120260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00" name="AutoShape 19"/>
          <p:cNvCxnSpPr>
            <a:cxnSpLocks noChangeAspect="1" noChangeShapeType="1"/>
            <a:stCxn id="97286" idx="5"/>
            <a:endCxn id="97299" idx="2"/>
          </p:cNvCxnSpPr>
          <p:nvPr/>
        </p:nvCxnSpPr>
        <p:spPr bwMode="auto">
          <a:xfrm rot="16200000" flipH="1">
            <a:off x="4561460" y="33829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01" name="Text Box 20"/>
          <p:cNvSpPr txBox="1">
            <a:spLocks noChangeArrowheads="1"/>
          </p:cNvSpPr>
          <p:nvPr/>
        </p:nvSpPr>
        <p:spPr bwMode="auto">
          <a:xfrm>
            <a:off x="5440934" y="2147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02" name="Text Box 21"/>
          <p:cNvSpPr txBox="1">
            <a:spLocks noChangeArrowheads="1"/>
          </p:cNvSpPr>
          <p:nvPr/>
        </p:nvSpPr>
        <p:spPr bwMode="auto">
          <a:xfrm>
            <a:off x="3300984" y="2209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03" name="Text Box 22"/>
          <p:cNvSpPr txBox="1">
            <a:spLocks noChangeArrowheads="1"/>
          </p:cNvSpPr>
          <p:nvPr/>
        </p:nvSpPr>
        <p:spPr bwMode="auto">
          <a:xfrm>
            <a:off x="36819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04" name="Text Box 23"/>
          <p:cNvSpPr txBox="1">
            <a:spLocks noChangeArrowheads="1"/>
          </p:cNvSpPr>
          <p:nvPr/>
        </p:nvSpPr>
        <p:spPr bwMode="auto">
          <a:xfrm>
            <a:off x="51297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05" name="Text Box 24"/>
          <p:cNvSpPr txBox="1">
            <a:spLocks noChangeArrowheads="1"/>
          </p:cNvSpPr>
          <p:nvPr/>
        </p:nvSpPr>
        <p:spPr bwMode="auto">
          <a:xfrm>
            <a:off x="2958084" y="36195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06" name="Text Box 25"/>
          <p:cNvSpPr txBox="1">
            <a:spLocks noChangeArrowheads="1"/>
          </p:cNvSpPr>
          <p:nvPr/>
        </p:nvSpPr>
        <p:spPr bwMode="auto">
          <a:xfrm>
            <a:off x="5739384" y="36195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07" name="Text Box 26"/>
          <p:cNvSpPr txBox="1">
            <a:spLocks noChangeArrowheads="1"/>
          </p:cNvSpPr>
          <p:nvPr/>
        </p:nvSpPr>
        <p:spPr bwMode="auto">
          <a:xfrm>
            <a:off x="4177284" y="25146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08" name="Text Box 27"/>
          <p:cNvSpPr txBox="1">
            <a:spLocks noChangeArrowheads="1"/>
          </p:cNvSpPr>
          <p:nvPr/>
        </p:nvSpPr>
        <p:spPr bwMode="auto">
          <a:xfrm>
            <a:off x="40629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09" name="Text Box 28"/>
          <p:cNvSpPr txBox="1">
            <a:spLocks noChangeArrowheads="1"/>
          </p:cNvSpPr>
          <p:nvPr/>
        </p:nvSpPr>
        <p:spPr bwMode="auto">
          <a:xfrm>
            <a:off x="47106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10" name="AutoShape 29"/>
          <p:cNvSpPr>
            <a:spLocks noChangeArrowheads="1"/>
          </p:cNvSpPr>
          <p:nvPr/>
        </p:nvSpPr>
        <p:spPr bwMode="auto">
          <a:xfrm>
            <a:off x="6425184" y="30988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1" name="AutoShape 30"/>
          <p:cNvSpPr>
            <a:spLocks noChangeArrowheads="1"/>
          </p:cNvSpPr>
          <p:nvPr/>
        </p:nvSpPr>
        <p:spPr bwMode="auto">
          <a:xfrm rot="-2224421">
            <a:off x="6044185" y="42672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2" name="AutoShape 31"/>
          <p:cNvSpPr>
            <a:spLocks noChangeArrowheads="1"/>
          </p:cNvSpPr>
          <p:nvPr/>
        </p:nvSpPr>
        <p:spPr bwMode="auto">
          <a:xfrm>
            <a:off x="6425184" y="54229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3" name="Oval 32"/>
          <p:cNvSpPr>
            <a:spLocks noChangeAspect="1" noChangeArrowheads="1"/>
          </p:cNvSpPr>
          <p:nvPr/>
        </p:nvSpPr>
        <p:spPr bwMode="auto">
          <a:xfrm>
            <a:off x="87127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314" name="Oval 33"/>
          <p:cNvSpPr>
            <a:spLocks noChangeAspect="1" noChangeArrowheads="1"/>
          </p:cNvSpPr>
          <p:nvPr/>
        </p:nvSpPr>
        <p:spPr bwMode="auto">
          <a:xfrm>
            <a:off x="8711185" y="213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315" name="Oval 34"/>
          <p:cNvSpPr>
            <a:spLocks noChangeAspect="1" noChangeArrowheads="1"/>
          </p:cNvSpPr>
          <p:nvPr/>
        </p:nvSpPr>
        <p:spPr bwMode="auto">
          <a:xfrm>
            <a:off x="7949185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16" name="AutoShape 35"/>
          <p:cNvCxnSpPr>
            <a:cxnSpLocks noChangeAspect="1" noChangeShapeType="1"/>
            <a:stCxn id="97314" idx="2"/>
            <a:endCxn id="97283" idx="0"/>
          </p:cNvCxnSpPr>
          <p:nvPr/>
        </p:nvCxnSpPr>
        <p:spPr bwMode="auto">
          <a:xfrm rot="10800000" flipV="1">
            <a:off x="7536434" y="23161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7317" name="AutoShape 36"/>
          <p:cNvCxnSpPr>
            <a:cxnSpLocks noChangeAspect="1" noChangeShapeType="1"/>
            <a:stCxn id="97315" idx="2"/>
            <a:endCxn id="97283" idx="4"/>
          </p:cNvCxnSpPr>
          <p:nvPr/>
        </p:nvCxnSpPr>
        <p:spPr bwMode="auto">
          <a:xfrm rot="10800000">
            <a:off x="7536434" y="33147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18" name="AutoShape 37"/>
          <p:cNvCxnSpPr>
            <a:cxnSpLocks noChangeAspect="1" noChangeShapeType="1"/>
            <a:stCxn id="97315" idx="6"/>
            <a:endCxn id="97313" idx="3"/>
          </p:cNvCxnSpPr>
          <p:nvPr/>
        </p:nvCxnSpPr>
        <p:spPr bwMode="auto">
          <a:xfrm flipV="1">
            <a:off x="8323835" y="32623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19" name="AutoShape 38"/>
          <p:cNvCxnSpPr>
            <a:cxnSpLocks noChangeAspect="1" noChangeShapeType="1"/>
            <a:stCxn id="97314" idx="4"/>
            <a:endCxn id="97313" idx="0"/>
          </p:cNvCxnSpPr>
          <p:nvPr/>
        </p:nvCxnSpPr>
        <p:spPr bwMode="auto">
          <a:xfrm>
            <a:off x="8893748" y="25082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7320" name="AutoShape 39"/>
          <p:cNvCxnSpPr>
            <a:cxnSpLocks noChangeAspect="1" noChangeShapeType="1"/>
            <a:stCxn id="97283" idx="6"/>
            <a:endCxn id="97313" idx="2"/>
          </p:cNvCxnSpPr>
          <p:nvPr/>
        </p:nvCxnSpPr>
        <p:spPr bwMode="auto">
          <a:xfrm>
            <a:off x="7728523" y="31226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321" name="Oval 40"/>
          <p:cNvSpPr>
            <a:spLocks noChangeAspect="1" noChangeArrowheads="1"/>
          </p:cNvSpPr>
          <p:nvPr/>
        </p:nvSpPr>
        <p:spPr bwMode="auto">
          <a:xfrm>
            <a:off x="10074847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22" name="AutoShape 41"/>
          <p:cNvCxnSpPr>
            <a:cxnSpLocks noChangeAspect="1" noChangeShapeType="1"/>
            <a:stCxn id="97325" idx="6"/>
            <a:endCxn id="97321" idx="4"/>
          </p:cNvCxnSpPr>
          <p:nvPr/>
        </p:nvCxnSpPr>
        <p:spPr bwMode="auto">
          <a:xfrm flipV="1">
            <a:off x="9838309" y="33147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23" name="AutoShape 42"/>
          <p:cNvCxnSpPr>
            <a:cxnSpLocks noChangeAspect="1" noChangeShapeType="1"/>
            <a:stCxn id="97321" idx="0"/>
            <a:endCxn id="97314" idx="6"/>
          </p:cNvCxnSpPr>
          <p:nvPr/>
        </p:nvCxnSpPr>
        <p:spPr bwMode="auto">
          <a:xfrm rot="5400000" flipH="1">
            <a:off x="9365235" y="20367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24" name="AutoShape 43"/>
          <p:cNvCxnSpPr>
            <a:cxnSpLocks noChangeAspect="1" noChangeShapeType="1"/>
            <a:stCxn id="97313" idx="6"/>
            <a:endCxn id="97321" idx="2"/>
          </p:cNvCxnSpPr>
          <p:nvPr/>
        </p:nvCxnSpPr>
        <p:spPr bwMode="auto">
          <a:xfrm>
            <a:off x="9087422" y="31226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25" name="Oval 44"/>
          <p:cNvSpPr>
            <a:spLocks noChangeAspect="1" noChangeArrowheads="1"/>
          </p:cNvSpPr>
          <p:nvPr/>
        </p:nvSpPr>
        <p:spPr bwMode="auto">
          <a:xfrm>
            <a:off x="9463660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26" name="AutoShape 45"/>
          <p:cNvCxnSpPr>
            <a:cxnSpLocks noChangeAspect="1" noChangeShapeType="1"/>
            <a:stCxn id="97313" idx="5"/>
            <a:endCxn id="97325" idx="2"/>
          </p:cNvCxnSpPr>
          <p:nvPr/>
        </p:nvCxnSpPr>
        <p:spPr bwMode="auto">
          <a:xfrm rot="16200000" flipH="1">
            <a:off x="8904860" y="33829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27" name="Text Box 46"/>
          <p:cNvSpPr txBox="1">
            <a:spLocks noChangeArrowheads="1"/>
          </p:cNvSpPr>
          <p:nvPr/>
        </p:nvSpPr>
        <p:spPr bwMode="auto">
          <a:xfrm>
            <a:off x="9784334" y="2147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28" name="Text Box 47"/>
          <p:cNvSpPr txBox="1">
            <a:spLocks noChangeArrowheads="1"/>
          </p:cNvSpPr>
          <p:nvPr/>
        </p:nvSpPr>
        <p:spPr bwMode="auto">
          <a:xfrm>
            <a:off x="7644384" y="2209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29" name="Text Box 48"/>
          <p:cNvSpPr txBox="1">
            <a:spLocks noChangeArrowheads="1"/>
          </p:cNvSpPr>
          <p:nvPr/>
        </p:nvSpPr>
        <p:spPr bwMode="auto">
          <a:xfrm>
            <a:off x="80253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30" name="Text Box 49"/>
          <p:cNvSpPr txBox="1">
            <a:spLocks noChangeArrowheads="1"/>
          </p:cNvSpPr>
          <p:nvPr/>
        </p:nvSpPr>
        <p:spPr bwMode="auto">
          <a:xfrm>
            <a:off x="94731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31" name="Text Box 50"/>
          <p:cNvSpPr txBox="1">
            <a:spLocks noChangeArrowheads="1"/>
          </p:cNvSpPr>
          <p:nvPr/>
        </p:nvSpPr>
        <p:spPr bwMode="auto">
          <a:xfrm>
            <a:off x="7301484" y="36195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32" name="Text Box 51"/>
          <p:cNvSpPr txBox="1">
            <a:spLocks noChangeArrowheads="1"/>
          </p:cNvSpPr>
          <p:nvPr/>
        </p:nvSpPr>
        <p:spPr bwMode="auto">
          <a:xfrm>
            <a:off x="10082784" y="36195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33" name="Text Box 52"/>
          <p:cNvSpPr txBox="1">
            <a:spLocks noChangeArrowheads="1"/>
          </p:cNvSpPr>
          <p:nvPr/>
        </p:nvSpPr>
        <p:spPr bwMode="auto">
          <a:xfrm>
            <a:off x="84063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34" name="Text Box 53"/>
          <p:cNvSpPr txBox="1">
            <a:spLocks noChangeArrowheads="1"/>
          </p:cNvSpPr>
          <p:nvPr/>
        </p:nvSpPr>
        <p:spPr bwMode="auto">
          <a:xfrm>
            <a:off x="90540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35" name="Text Box 54"/>
          <p:cNvSpPr txBox="1">
            <a:spLocks noChangeArrowheads="1"/>
          </p:cNvSpPr>
          <p:nvPr/>
        </p:nvSpPr>
        <p:spPr bwMode="auto">
          <a:xfrm>
            <a:off x="1115792" y="1637920"/>
            <a:ext cx="5561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Nodes are labeled with their d(v) values</a:t>
            </a:r>
          </a:p>
        </p:txBody>
      </p:sp>
      <p:sp>
        <p:nvSpPr>
          <p:cNvPr id="97336" name="Text Box 55"/>
          <p:cNvSpPr txBox="1">
            <a:spLocks noChangeArrowheads="1"/>
          </p:cNvSpPr>
          <p:nvPr/>
        </p:nvSpPr>
        <p:spPr bwMode="auto">
          <a:xfrm>
            <a:off x="4139184" y="49530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37" name="Oval 56"/>
          <p:cNvSpPr>
            <a:spLocks noChangeAspect="1" noChangeArrowheads="1"/>
          </p:cNvSpPr>
          <p:nvPr/>
        </p:nvSpPr>
        <p:spPr bwMode="auto">
          <a:xfrm>
            <a:off x="4331272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38" name="Oval 57"/>
          <p:cNvSpPr>
            <a:spLocks noChangeAspect="1" noChangeArrowheads="1"/>
          </p:cNvSpPr>
          <p:nvPr/>
        </p:nvSpPr>
        <p:spPr bwMode="auto">
          <a:xfrm>
            <a:off x="2958085" y="5378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7339" name="Oval 58"/>
          <p:cNvSpPr>
            <a:spLocks noChangeAspect="1" noChangeArrowheads="1"/>
          </p:cNvSpPr>
          <p:nvPr/>
        </p:nvSpPr>
        <p:spPr bwMode="auto">
          <a:xfrm>
            <a:off x="4329685" y="4572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97340" name="AutoShape 59"/>
          <p:cNvCxnSpPr>
            <a:cxnSpLocks noChangeAspect="1" noChangeShapeType="1"/>
            <a:stCxn id="97339" idx="2"/>
            <a:endCxn id="97338" idx="0"/>
          </p:cNvCxnSpPr>
          <p:nvPr/>
        </p:nvCxnSpPr>
        <p:spPr bwMode="auto">
          <a:xfrm rot="10800000" flipV="1">
            <a:off x="3140648" y="4754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41" name="AutoShape 60"/>
          <p:cNvCxnSpPr>
            <a:cxnSpLocks noChangeAspect="1" noChangeShapeType="1"/>
            <a:stCxn id="97359" idx="2"/>
            <a:endCxn id="97338" idx="4"/>
          </p:cNvCxnSpPr>
          <p:nvPr/>
        </p:nvCxnSpPr>
        <p:spPr bwMode="auto">
          <a:xfrm rot="10800000">
            <a:off x="3140648" y="5753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2" name="AutoShape 61"/>
          <p:cNvCxnSpPr>
            <a:cxnSpLocks noChangeAspect="1" noChangeShapeType="1"/>
            <a:stCxn id="97359" idx="6"/>
            <a:endCxn id="97337" idx="3"/>
          </p:cNvCxnSpPr>
          <p:nvPr/>
        </p:nvCxnSpPr>
        <p:spPr bwMode="auto">
          <a:xfrm flipV="1">
            <a:off x="3942335" y="57007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43" name="AutoShape 62"/>
          <p:cNvCxnSpPr>
            <a:cxnSpLocks noChangeAspect="1" noChangeShapeType="1"/>
            <a:stCxn id="97339" idx="4"/>
            <a:endCxn id="97337" idx="0"/>
          </p:cNvCxnSpPr>
          <p:nvPr/>
        </p:nvCxnSpPr>
        <p:spPr bwMode="auto">
          <a:xfrm>
            <a:off x="4512248" y="4946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44" name="AutoShape 63"/>
          <p:cNvCxnSpPr>
            <a:cxnSpLocks noChangeAspect="1" noChangeShapeType="1"/>
            <a:stCxn id="97338" idx="6"/>
            <a:endCxn id="97337" idx="2"/>
          </p:cNvCxnSpPr>
          <p:nvPr/>
        </p:nvCxnSpPr>
        <p:spPr bwMode="auto">
          <a:xfrm>
            <a:off x="3332735" y="55610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97345" name="Oval 64"/>
          <p:cNvSpPr>
            <a:spLocks noChangeAspect="1" noChangeArrowheads="1"/>
          </p:cNvSpPr>
          <p:nvPr/>
        </p:nvSpPr>
        <p:spPr bwMode="auto">
          <a:xfrm>
            <a:off x="5693347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cxnSp>
        <p:nvCxnSpPr>
          <p:cNvPr id="97346" name="AutoShape 65"/>
          <p:cNvCxnSpPr>
            <a:cxnSpLocks noChangeAspect="1" noChangeShapeType="1"/>
            <a:stCxn id="97349" idx="6"/>
            <a:endCxn id="97345" idx="4"/>
          </p:cNvCxnSpPr>
          <p:nvPr/>
        </p:nvCxnSpPr>
        <p:spPr bwMode="auto">
          <a:xfrm flipV="1">
            <a:off x="5456809" y="5753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7" name="AutoShape 66"/>
          <p:cNvCxnSpPr>
            <a:cxnSpLocks noChangeAspect="1" noChangeShapeType="1"/>
            <a:stCxn id="97345" idx="0"/>
            <a:endCxn id="97339" idx="6"/>
          </p:cNvCxnSpPr>
          <p:nvPr/>
        </p:nvCxnSpPr>
        <p:spPr bwMode="auto">
          <a:xfrm rot="5400000" flipH="1">
            <a:off x="4983735" y="4475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8" name="AutoShape 67"/>
          <p:cNvCxnSpPr>
            <a:cxnSpLocks noChangeAspect="1" noChangeShapeType="1"/>
            <a:stCxn id="97337" idx="6"/>
            <a:endCxn id="97345" idx="2"/>
          </p:cNvCxnSpPr>
          <p:nvPr/>
        </p:nvCxnSpPr>
        <p:spPr bwMode="auto">
          <a:xfrm>
            <a:off x="4705922" y="55610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7349" name="Oval 68"/>
          <p:cNvSpPr>
            <a:spLocks noChangeAspect="1" noChangeArrowheads="1"/>
          </p:cNvSpPr>
          <p:nvPr/>
        </p:nvSpPr>
        <p:spPr bwMode="auto">
          <a:xfrm>
            <a:off x="5082160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50" name="AutoShape 69"/>
          <p:cNvCxnSpPr>
            <a:cxnSpLocks noChangeAspect="1" noChangeShapeType="1"/>
            <a:stCxn id="97337" idx="5"/>
            <a:endCxn id="97349" idx="2"/>
          </p:cNvCxnSpPr>
          <p:nvPr/>
        </p:nvCxnSpPr>
        <p:spPr bwMode="auto">
          <a:xfrm rot="16200000" flipH="1">
            <a:off x="4523360" y="58213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7351" name="Text Box 70"/>
          <p:cNvSpPr txBox="1">
            <a:spLocks noChangeArrowheads="1"/>
          </p:cNvSpPr>
          <p:nvPr/>
        </p:nvSpPr>
        <p:spPr bwMode="auto">
          <a:xfrm>
            <a:off x="5402834" y="4586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52" name="Text Box 71"/>
          <p:cNvSpPr txBox="1">
            <a:spLocks noChangeArrowheads="1"/>
          </p:cNvSpPr>
          <p:nvPr/>
        </p:nvSpPr>
        <p:spPr bwMode="auto">
          <a:xfrm>
            <a:off x="3262884" y="4648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53" name="Text Box 72"/>
          <p:cNvSpPr txBox="1">
            <a:spLocks noChangeArrowheads="1"/>
          </p:cNvSpPr>
          <p:nvPr/>
        </p:nvSpPr>
        <p:spPr bwMode="auto">
          <a:xfrm>
            <a:off x="3643884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54" name="Text Box 73"/>
          <p:cNvSpPr txBox="1">
            <a:spLocks noChangeArrowheads="1"/>
          </p:cNvSpPr>
          <p:nvPr/>
        </p:nvSpPr>
        <p:spPr bwMode="auto">
          <a:xfrm>
            <a:off x="5091684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55" name="Text Box 74"/>
          <p:cNvSpPr txBox="1">
            <a:spLocks noChangeArrowheads="1"/>
          </p:cNvSpPr>
          <p:nvPr/>
        </p:nvSpPr>
        <p:spPr bwMode="auto">
          <a:xfrm>
            <a:off x="2919984" y="60579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56" name="Text Box 75"/>
          <p:cNvSpPr txBox="1">
            <a:spLocks noChangeArrowheads="1"/>
          </p:cNvSpPr>
          <p:nvPr/>
        </p:nvSpPr>
        <p:spPr bwMode="auto">
          <a:xfrm>
            <a:off x="5701284" y="60579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57" name="Text Box 76"/>
          <p:cNvSpPr txBox="1">
            <a:spLocks noChangeArrowheads="1"/>
          </p:cNvSpPr>
          <p:nvPr/>
        </p:nvSpPr>
        <p:spPr bwMode="auto">
          <a:xfrm>
            <a:off x="4024884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58" name="Text Box 77"/>
          <p:cNvSpPr txBox="1">
            <a:spLocks noChangeArrowheads="1"/>
          </p:cNvSpPr>
          <p:nvPr/>
        </p:nvSpPr>
        <p:spPr bwMode="auto">
          <a:xfrm>
            <a:off x="4748784" y="57150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59" name="Oval 78"/>
          <p:cNvSpPr>
            <a:spLocks noChangeAspect="1" noChangeArrowheads="1"/>
          </p:cNvSpPr>
          <p:nvPr/>
        </p:nvSpPr>
        <p:spPr bwMode="auto">
          <a:xfrm>
            <a:off x="3567685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360" name="Oval 79"/>
          <p:cNvSpPr>
            <a:spLocks noChangeAspect="1" noChangeArrowheads="1"/>
          </p:cNvSpPr>
          <p:nvPr/>
        </p:nvSpPr>
        <p:spPr bwMode="auto">
          <a:xfrm>
            <a:off x="8954072" y="2743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61" name="Oval 80"/>
          <p:cNvSpPr>
            <a:spLocks noChangeAspect="1" noChangeArrowheads="1"/>
          </p:cNvSpPr>
          <p:nvPr/>
        </p:nvSpPr>
        <p:spPr bwMode="auto">
          <a:xfrm>
            <a:off x="10325672" y="2743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7362" name="Oval 81"/>
          <p:cNvSpPr>
            <a:spLocks noChangeAspect="1" noChangeArrowheads="1"/>
          </p:cNvSpPr>
          <p:nvPr/>
        </p:nvSpPr>
        <p:spPr bwMode="auto">
          <a:xfrm>
            <a:off x="5944172" y="52578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sp>
        <p:nvSpPr>
          <p:cNvPr id="97363" name="Oval 82"/>
          <p:cNvSpPr>
            <a:spLocks noChangeAspect="1" noChangeArrowheads="1"/>
          </p:cNvSpPr>
          <p:nvPr/>
        </p:nvSpPr>
        <p:spPr bwMode="auto">
          <a:xfrm>
            <a:off x="352958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97364" name="Oval 83"/>
          <p:cNvSpPr>
            <a:spLocks noChangeAspect="1" noChangeArrowheads="1"/>
          </p:cNvSpPr>
          <p:nvPr/>
        </p:nvSpPr>
        <p:spPr bwMode="auto">
          <a:xfrm>
            <a:off x="520598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7365" name="Oval 84"/>
          <p:cNvSpPr>
            <a:spLocks noChangeAspect="1" noChangeArrowheads="1"/>
          </p:cNvSpPr>
          <p:nvPr/>
        </p:nvSpPr>
        <p:spPr bwMode="auto">
          <a:xfrm>
            <a:off x="8734997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66" name="Oval 85"/>
          <p:cNvSpPr>
            <a:spLocks noChangeAspect="1" noChangeArrowheads="1"/>
          </p:cNvSpPr>
          <p:nvPr/>
        </p:nvSpPr>
        <p:spPr bwMode="auto">
          <a:xfrm>
            <a:off x="7361810" y="5378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7367" name="Oval 86"/>
          <p:cNvSpPr>
            <a:spLocks noChangeAspect="1" noChangeArrowheads="1"/>
          </p:cNvSpPr>
          <p:nvPr/>
        </p:nvSpPr>
        <p:spPr bwMode="auto">
          <a:xfrm>
            <a:off x="8733410" y="4572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368" name="Oval 87"/>
          <p:cNvSpPr>
            <a:spLocks noChangeAspect="1" noChangeArrowheads="1"/>
          </p:cNvSpPr>
          <p:nvPr/>
        </p:nvSpPr>
        <p:spPr bwMode="auto">
          <a:xfrm>
            <a:off x="7971410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97369" name="AutoShape 88"/>
          <p:cNvCxnSpPr>
            <a:cxnSpLocks noChangeAspect="1" noChangeShapeType="1"/>
            <a:stCxn id="97367" idx="2"/>
            <a:endCxn id="97366" idx="0"/>
          </p:cNvCxnSpPr>
          <p:nvPr/>
        </p:nvCxnSpPr>
        <p:spPr bwMode="auto">
          <a:xfrm rot="10800000" flipV="1">
            <a:off x="7544373" y="4754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70" name="AutoShape 89"/>
          <p:cNvCxnSpPr>
            <a:cxnSpLocks noChangeAspect="1" noChangeShapeType="1"/>
            <a:stCxn id="97368" idx="2"/>
            <a:endCxn id="97366" idx="4"/>
          </p:cNvCxnSpPr>
          <p:nvPr/>
        </p:nvCxnSpPr>
        <p:spPr bwMode="auto">
          <a:xfrm rot="10800000">
            <a:off x="7544373" y="57531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71" name="AutoShape 90"/>
          <p:cNvCxnSpPr>
            <a:cxnSpLocks noChangeAspect="1" noChangeShapeType="1"/>
            <a:stCxn id="97368" idx="6"/>
            <a:endCxn id="97365" idx="3"/>
          </p:cNvCxnSpPr>
          <p:nvPr/>
        </p:nvCxnSpPr>
        <p:spPr bwMode="auto">
          <a:xfrm flipV="1">
            <a:off x="8346060" y="5700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72" name="AutoShape 91"/>
          <p:cNvCxnSpPr>
            <a:cxnSpLocks noChangeAspect="1" noChangeShapeType="1"/>
            <a:stCxn id="97367" idx="4"/>
            <a:endCxn id="97365" idx="0"/>
          </p:cNvCxnSpPr>
          <p:nvPr/>
        </p:nvCxnSpPr>
        <p:spPr bwMode="auto">
          <a:xfrm>
            <a:off x="8915973" y="4946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73" name="AutoShape 92"/>
          <p:cNvCxnSpPr>
            <a:cxnSpLocks noChangeAspect="1" noChangeShapeType="1"/>
            <a:stCxn id="97366" idx="6"/>
            <a:endCxn id="97365" idx="2"/>
          </p:cNvCxnSpPr>
          <p:nvPr/>
        </p:nvCxnSpPr>
        <p:spPr bwMode="auto">
          <a:xfrm>
            <a:off x="7736460" y="5561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374" name="Oval 93"/>
          <p:cNvSpPr>
            <a:spLocks noChangeAspect="1" noChangeArrowheads="1"/>
          </p:cNvSpPr>
          <p:nvPr/>
        </p:nvSpPr>
        <p:spPr bwMode="auto">
          <a:xfrm>
            <a:off x="10097072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cxnSp>
        <p:nvCxnSpPr>
          <p:cNvPr id="97375" name="AutoShape 94"/>
          <p:cNvCxnSpPr>
            <a:cxnSpLocks noChangeAspect="1" noChangeShapeType="1"/>
            <a:stCxn id="97378" idx="6"/>
            <a:endCxn id="97374" idx="4"/>
          </p:cNvCxnSpPr>
          <p:nvPr/>
        </p:nvCxnSpPr>
        <p:spPr bwMode="auto">
          <a:xfrm flipV="1">
            <a:off x="9860534" y="57531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76" name="AutoShape 95"/>
          <p:cNvCxnSpPr>
            <a:cxnSpLocks noChangeAspect="1" noChangeShapeType="1"/>
            <a:stCxn id="97374" idx="0"/>
            <a:endCxn id="97367" idx="6"/>
          </p:cNvCxnSpPr>
          <p:nvPr/>
        </p:nvCxnSpPr>
        <p:spPr bwMode="auto">
          <a:xfrm rot="5400000" flipH="1">
            <a:off x="9387460" y="4475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77" name="AutoShape 96"/>
          <p:cNvCxnSpPr>
            <a:cxnSpLocks noChangeAspect="1" noChangeShapeType="1"/>
            <a:stCxn id="97365" idx="6"/>
            <a:endCxn id="97374" idx="2"/>
          </p:cNvCxnSpPr>
          <p:nvPr/>
        </p:nvCxnSpPr>
        <p:spPr bwMode="auto">
          <a:xfrm>
            <a:off x="9109647" y="5561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78" name="Oval 97"/>
          <p:cNvSpPr>
            <a:spLocks noChangeAspect="1" noChangeArrowheads="1"/>
          </p:cNvSpPr>
          <p:nvPr/>
        </p:nvSpPr>
        <p:spPr bwMode="auto">
          <a:xfrm>
            <a:off x="9485885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97379" name="AutoShape 98"/>
          <p:cNvCxnSpPr>
            <a:cxnSpLocks noChangeAspect="1" noChangeShapeType="1"/>
            <a:stCxn id="97365" idx="5"/>
            <a:endCxn id="97378" idx="2"/>
          </p:cNvCxnSpPr>
          <p:nvPr/>
        </p:nvCxnSpPr>
        <p:spPr bwMode="auto">
          <a:xfrm rot="16200000" flipH="1">
            <a:off x="8927085" y="5821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80" name="Text Box 99"/>
          <p:cNvSpPr txBox="1">
            <a:spLocks noChangeArrowheads="1"/>
          </p:cNvSpPr>
          <p:nvPr/>
        </p:nvSpPr>
        <p:spPr bwMode="auto">
          <a:xfrm>
            <a:off x="9806559" y="4586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81" name="Text Box 100"/>
          <p:cNvSpPr txBox="1">
            <a:spLocks noChangeArrowheads="1"/>
          </p:cNvSpPr>
          <p:nvPr/>
        </p:nvSpPr>
        <p:spPr bwMode="auto">
          <a:xfrm>
            <a:off x="7666609" y="4648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82" name="Text Box 101"/>
          <p:cNvSpPr txBox="1">
            <a:spLocks noChangeArrowheads="1"/>
          </p:cNvSpPr>
          <p:nvPr/>
        </p:nvSpPr>
        <p:spPr bwMode="auto">
          <a:xfrm>
            <a:off x="8047609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83" name="Text Box 102"/>
          <p:cNvSpPr txBox="1">
            <a:spLocks noChangeArrowheads="1"/>
          </p:cNvSpPr>
          <p:nvPr/>
        </p:nvSpPr>
        <p:spPr bwMode="auto">
          <a:xfrm>
            <a:off x="9495409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84" name="Text Box 103"/>
          <p:cNvSpPr txBox="1">
            <a:spLocks noChangeArrowheads="1"/>
          </p:cNvSpPr>
          <p:nvPr/>
        </p:nvSpPr>
        <p:spPr bwMode="auto">
          <a:xfrm>
            <a:off x="7323709" y="60579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85" name="Text Box 104"/>
          <p:cNvSpPr txBox="1">
            <a:spLocks noChangeArrowheads="1"/>
          </p:cNvSpPr>
          <p:nvPr/>
        </p:nvSpPr>
        <p:spPr bwMode="auto">
          <a:xfrm>
            <a:off x="10105009" y="60579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86" name="Text Box 105"/>
          <p:cNvSpPr txBox="1">
            <a:spLocks noChangeArrowheads="1"/>
          </p:cNvSpPr>
          <p:nvPr/>
        </p:nvSpPr>
        <p:spPr bwMode="auto">
          <a:xfrm>
            <a:off x="8542909" y="49530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87" name="Text Box 106"/>
          <p:cNvSpPr txBox="1">
            <a:spLocks noChangeArrowheads="1"/>
          </p:cNvSpPr>
          <p:nvPr/>
        </p:nvSpPr>
        <p:spPr bwMode="auto">
          <a:xfrm>
            <a:off x="8428609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88" name="Text Box 107"/>
          <p:cNvSpPr txBox="1">
            <a:spLocks noChangeArrowheads="1"/>
          </p:cNvSpPr>
          <p:nvPr/>
        </p:nvSpPr>
        <p:spPr bwMode="auto">
          <a:xfrm>
            <a:off x="9076309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89" name="Oval 108"/>
          <p:cNvSpPr>
            <a:spLocks noChangeAspect="1" noChangeArrowheads="1"/>
          </p:cNvSpPr>
          <p:nvPr/>
        </p:nvSpPr>
        <p:spPr bwMode="auto">
          <a:xfrm>
            <a:off x="9639872" y="5943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7390" name="Text Box 109"/>
          <p:cNvSpPr txBox="1">
            <a:spLocks noChangeArrowheads="1"/>
          </p:cNvSpPr>
          <p:nvPr/>
        </p:nvSpPr>
        <p:spPr bwMode="auto">
          <a:xfrm>
            <a:off x="4231259" y="19050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91" name="Text Box 110"/>
          <p:cNvSpPr txBox="1">
            <a:spLocks noChangeArrowheads="1"/>
          </p:cNvSpPr>
          <p:nvPr/>
        </p:nvSpPr>
        <p:spPr bwMode="auto">
          <a:xfrm>
            <a:off x="417093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92" name="Text Box 111"/>
          <p:cNvSpPr txBox="1">
            <a:spLocks noChangeArrowheads="1"/>
          </p:cNvSpPr>
          <p:nvPr/>
        </p:nvSpPr>
        <p:spPr bwMode="auto">
          <a:xfrm>
            <a:off x="5545709" y="27765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93" name="Text Box 112"/>
          <p:cNvSpPr txBox="1">
            <a:spLocks noChangeArrowheads="1"/>
          </p:cNvSpPr>
          <p:nvPr/>
        </p:nvSpPr>
        <p:spPr bwMode="auto">
          <a:xfrm>
            <a:off x="279933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94" name="Text Box 113"/>
          <p:cNvSpPr txBox="1">
            <a:spLocks noChangeArrowheads="1"/>
          </p:cNvSpPr>
          <p:nvPr/>
        </p:nvSpPr>
        <p:spPr bwMode="auto">
          <a:xfrm>
            <a:off x="386613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95" name="Text Box 114"/>
          <p:cNvSpPr txBox="1">
            <a:spLocks noChangeArrowheads="1"/>
          </p:cNvSpPr>
          <p:nvPr/>
        </p:nvSpPr>
        <p:spPr bwMode="auto">
          <a:xfrm>
            <a:off x="539013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96" name="Text Box 115"/>
          <p:cNvSpPr txBox="1">
            <a:spLocks noChangeArrowheads="1"/>
          </p:cNvSpPr>
          <p:nvPr/>
        </p:nvSpPr>
        <p:spPr bwMode="auto">
          <a:xfrm>
            <a:off x="8619109" y="19050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97" name="Text Box 116"/>
          <p:cNvSpPr txBox="1">
            <a:spLocks noChangeArrowheads="1"/>
          </p:cNvSpPr>
          <p:nvPr/>
        </p:nvSpPr>
        <p:spPr bwMode="auto">
          <a:xfrm>
            <a:off x="855878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98" name="Text Box 117"/>
          <p:cNvSpPr txBox="1">
            <a:spLocks noChangeArrowheads="1"/>
          </p:cNvSpPr>
          <p:nvPr/>
        </p:nvSpPr>
        <p:spPr bwMode="auto">
          <a:xfrm>
            <a:off x="9933559" y="27765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99" name="Text Box 118"/>
          <p:cNvSpPr txBox="1">
            <a:spLocks noChangeArrowheads="1"/>
          </p:cNvSpPr>
          <p:nvPr/>
        </p:nvSpPr>
        <p:spPr bwMode="auto">
          <a:xfrm>
            <a:off x="718718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00" name="Text Box 119"/>
          <p:cNvSpPr txBox="1">
            <a:spLocks noChangeArrowheads="1"/>
          </p:cNvSpPr>
          <p:nvPr/>
        </p:nvSpPr>
        <p:spPr bwMode="auto">
          <a:xfrm>
            <a:off x="825398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01" name="Text Box 120"/>
          <p:cNvSpPr txBox="1">
            <a:spLocks noChangeArrowheads="1"/>
          </p:cNvSpPr>
          <p:nvPr/>
        </p:nvSpPr>
        <p:spPr bwMode="auto">
          <a:xfrm>
            <a:off x="977798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02" name="Oval 121"/>
          <p:cNvSpPr>
            <a:spLocks noChangeAspect="1" noChangeArrowheads="1"/>
          </p:cNvSpPr>
          <p:nvPr/>
        </p:nvSpPr>
        <p:spPr bwMode="auto">
          <a:xfrm>
            <a:off x="7568185" y="2757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7403" name="Text Box 122"/>
          <p:cNvSpPr txBox="1">
            <a:spLocks noChangeArrowheads="1"/>
          </p:cNvSpPr>
          <p:nvPr/>
        </p:nvSpPr>
        <p:spPr bwMode="auto">
          <a:xfrm>
            <a:off x="4199509" y="4343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404" name="Text Box 123"/>
          <p:cNvSpPr txBox="1">
            <a:spLocks noChangeArrowheads="1"/>
          </p:cNvSpPr>
          <p:nvPr/>
        </p:nvSpPr>
        <p:spPr bwMode="auto">
          <a:xfrm>
            <a:off x="41391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405" name="Text Box 124"/>
          <p:cNvSpPr txBox="1">
            <a:spLocks noChangeArrowheads="1"/>
          </p:cNvSpPr>
          <p:nvPr/>
        </p:nvSpPr>
        <p:spPr bwMode="auto">
          <a:xfrm>
            <a:off x="5513959" y="52149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406" name="Text Box 125"/>
          <p:cNvSpPr txBox="1">
            <a:spLocks noChangeArrowheads="1"/>
          </p:cNvSpPr>
          <p:nvPr/>
        </p:nvSpPr>
        <p:spPr bwMode="auto">
          <a:xfrm>
            <a:off x="27675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07" name="Text Box 126"/>
          <p:cNvSpPr txBox="1">
            <a:spLocks noChangeArrowheads="1"/>
          </p:cNvSpPr>
          <p:nvPr/>
        </p:nvSpPr>
        <p:spPr bwMode="auto">
          <a:xfrm>
            <a:off x="38343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08" name="Text Box 127"/>
          <p:cNvSpPr txBox="1">
            <a:spLocks noChangeArrowheads="1"/>
          </p:cNvSpPr>
          <p:nvPr/>
        </p:nvSpPr>
        <p:spPr bwMode="auto">
          <a:xfrm>
            <a:off x="53583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09" name="Text Box 128"/>
          <p:cNvSpPr txBox="1">
            <a:spLocks noChangeArrowheads="1"/>
          </p:cNvSpPr>
          <p:nvPr/>
        </p:nvSpPr>
        <p:spPr bwMode="auto">
          <a:xfrm>
            <a:off x="8619109" y="4343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410" name="Text Box 129"/>
          <p:cNvSpPr txBox="1">
            <a:spLocks noChangeArrowheads="1"/>
          </p:cNvSpPr>
          <p:nvPr/>
        </p:nvSpPr>
        <p:spPr bwMode="auto">
          <a:xfrm>
            <a:off x="85587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411" name="Text Box 130"/>
          <p:cNvSpPr txBox="1">
            <a:spLocks noChangeArrowheads="1"/>
          </p:cNvSpPr>
          <p:nvPr/>
        </p:nvSpPr>
        <p:spPr bwMode="auto">
          <a:xfrm>
            <a:off x="9933559" y="52149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412" name="Text Box 131"/>
          <p:cNvSpPr txBox="1">
            <a:spLocks noChangeArrowheads="1"/>
          </p:cNvSpPr>
          <p:nvPr/>
        </p:nvSpPr>
        <p:spPr bwMode="auto">
          <a:xfrm>
            <a:off x="71871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13" name="Text Box 132"/>
          <p:cNvSpPr txBox="1">
            <a:spLocks noChangeArrowheads="1"/>
          </p:cNvSpPr>
          <p:nvPr/>
        </p:nvSpPr>
        <p:spPr bwMode="auto">
          <a:xfrm>
            <a:off x="82539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14" name="Text Box 133"/>
          <p:cNvSpPr txBox="1">
            <a:spLocks noChangeArrowheads="1"/>
          </p:cNvSpPr>
          <p:nvPr/>
        </p:nvSpPr>
        <p:spPr bwMode="auto">
          <a:xfrm>
            <a:off x="97779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15" name="Oval 134"/>
          <p:cNvSpPr>
            <a:spLocks noChangeAspect="1" noChangeArrowheads="1"/>
          </p:cNvSpPr>
          <p:nvPr/>
        </p:nvSpPr>
        <p:spPr bwMode="auto">
          <a:xfrm>
            <a:off x="3224785" y="5195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7416" name="Oval 135"/>
          <p:cNvSpPr>
            <a:spLocks noChangeAspect="1" noChangeArrowheads="1"/>
          </p:cNvSpPr>
          <p:nvPr/>
        </p:nvSpPr>
        <p:spPr bwMode="auto">
          <a:xfrm>
            <a:off x="7872985" y="594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97417" name="Text Box 136"/>
          <p:cNvSpPr txBox="1">
            <a:spLocks noChangeArrowheads="1"/>
          </p:cNvSpPr>
          <p:nvPr/>
        </p:nvSpPr>
        <p:spPr bwMode="auto">
          <a:xfrm>
            <a:off x="8476234" y="6553200"/>
            <a:ext cx="10731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latin typeface="Tahoma" pitchFamily="34" charset="0"/>
              </a:rPr>
              <a:t>(two steps)</a:t>
            </a:r>
          </a:p>
        </p:txBody>
      </p:sp>
    </p:spTree>
    <p:extLst>
      <p:ext uri="{BB962C8B-B14F-4D97-AF65-F5344CB8AC3E}">
        <p14:creationId xmlns:p14="http://schemas.microsoft.com/office/powerpoint/2010/main" val="1803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4C60B-6EB3-4AB9-83DD-95BA537D8A6E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3124201" y="1989137"/>
            <a:ext cx="2735263" cy="3024188"/>
            <a:chOff x="793" y="1888"/>
            <a:chExt cx="1723" cy="1905"/>
          </a:xfrm>
        </p:grpSpPr>
        <p:sp>
          <p:nvSpPr>
            <p:cNvPr id="22552" name="Oval 4"/>
            <p:cNvSpPr>
              <a:spLocks noChangeArrowheads="1"/>
            </p:cNvSpPr>
            <p:nvPr/>
          </p:nvSpPr>
          <p:spPr bwMode="auto">
            <a:xfrm>
              <a:off x="1506" y="3576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2553" name="Line 5"/>
            <p:cNvSpPr>
              <a:spLocks noChangeShapeType="1"/>
            </p:cNvSpPr>
            <p:nvPr/>
          </p:nvSpPr>
          <p:spPr bwMode="auto">
            <a:xfrm>
              <a:off x="1625" y="2105"/>
              <a:ext cx="0" cy="1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2554" name="Line 6"/>
            <p:cNvSpPr>
              <a:spLocks noChangeShapeType="1"/>
            </p:cNvSpPr>
            <p:nvPr/>
          </p:nvSpPr>
          <p:spPr bwMode="auto">
            <a:xfrm>
              <a:off x="1030" y="2868"/>
              <a:ext cx="595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2555" name="Line 7"/>
            <p:cNvSpPr>
              <a:spLocks noChangeShapeType="1"/>
            </p:cNvSpPr>
            <p:nvPr/>
          </p:nvSpPr>
          <p:spPr bwMode="auto">
            <a:xfrm flipV="1">
              <a:off x="1625" y="2868"/>
              <a:ext cx="654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grpSp>
          <p:nvGrpSpPr>
            <p:cNvPr id="22556" name="Group 8"/>
            <p:cNvGrpSpPr>
              <a:grpSpLocks/>
            </p:cNvGrpSpPr>
            <p:nvPr/>
          </p:nvGrpSpPr>
          <p:grpSpPr bwMode="auto">
            <a:xfrm>
              <a:off x="793" y="1888"/>
              <a:ext cx="1723" cy="1088"/>
              <a:chOff x="793" y="1888"/>
              <a:chExt cx="1723" cy="1088"/>
            </a:xfrm>
          </p:grpSpPr>
          <p:sp>
            <p:nvSpPr>
              <p:cNvPr id="22557" name="Oval 9"/>
              <p:cNvSpPr>
                <a:spLocks noChangeArrowheads="1"/>
              </p:cNvSpPr>
              <p:nvPr/>
            </p:nvSpPr>
            <p:spPr bwMode="auto">
              <a:xfrm>
                <a:off x="1506" y="1888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22558" name="Oval 10"/>
              <p:cNvSpPr>
                <a:spLocks noChangeArrowheads="1"/>
              </p:cNvSpPr>
              <p:nvPr/>
            </p:nvSpPr>
            <p:spPr bwMode="auto">
              <a:xfrm>
                <a:off x="793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22559" name="Oval 11"/>
              <p:cNvSpPr>
                <a:spLocks noChangeArrowheads="1"/>
              </p:cNvSpPr>
              <p:nvPr/>
            </p:nvSpPr>
            <p:spPr bwMode="auto">
              <a:xfrm>
                <a:off x="2279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2560" name="Line 12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1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561" name="Line 13"/>
              <p:cNvSpPr>
                <a:spLocks noChangeShapeType="1"/>
              </p:cNvSpPr>
              <p:nvPr/>
            </p:nvSpPr>
            <p:spPr bwMode="auto">
              <a:xfrm flipH="1">
                <a:off x="1030" y="2105"/>
                <a:ext cx="595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562" name="Line 14"/>
              <p:cNvSpPr>
                <a:spLocks noChangeShapeType="1"/>
              </p:cNvSpPr>
              <p:nvPr/>
            </p:nvSpPr>
            <p:spPr bwMode="auto">
              <a:xfrm flipH="1" flipV="1">
                <a:off x="1625" y="2105"/>
                <a:ext cx="654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84563" y="2349501"/>
            <a:ext cx="5219700" cy="2376487"/>
            <a:chOff x="2245" y="1661"/>
            <a:chExt cx="3288" cy="1497"/>
          </a:xfrm>
        </p:grpSpPr>
        <p:grpSp>
          <p:nvGrpSpPr>
            <p:cNvPr id="22547" name="Group 16"/>
            <p:cNvGrpSpPr>
              <a:grpSpLocks/>
            </p:cNvGrpSpPr>
            <p:nvPr/>
          </p:nvGrpSpPr>
          <p:grpSpPr bwMode="auto">
            <a:xfrm>
              <a:off x="2245" y="1661"/>
              <a:ext cx="1270" cy="1497"/>
              <a:chOff x="2245" y="1661"/>
              <a:chExt cx="1270" cy="1497"/>
            </a:xfrm>
          </p:grpSpPr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50" name="Line 18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590" cy="726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51" name="Line 19"/>
              <p:cNvSpPr>
                <a:spLocks noChangeShapeType="1"/>
              </p:cNvSpPr>
              <p:nvPr/>
            </p:nvSpPr>
            <p:spPr bwMode="auto">
              <a:xfrm flipV="1">
                <a:off x="2835" y="2432"/>
                <a:ext cx="680" cy="726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742" y="1751"/>
              <a:ext cx="1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>
                  <a:solidFill>
                    <a:srgbClr val="FF9900"/>
                  </a:solidFill>
                </a:rPr>
                <a:t>simple path 1, 2, 4, 3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73450" y="2349501"/>
            <a:ext cx="4705350" cy="2376487"/>
            <a:chOff x="2238" y="1661"/>
            <a:chExt cx="2964" cy="1497"/>
          </a:xfrm>
        </p:grpSpPr>
        <p:grpSp>
          <p:nvGrpSpPr>
            <p:cNvPr id="22542" name="Group 22"/>
            <p:cNvGrpSpPr>
              <a:grpSpLocks/>
            </p:cNvGrpSpPr>
            <p:nvPr/>
          </p:nvGrpSpPr>
          <p:grpSpPr bwMode="auto">
            <a:xfrm>
              <a:off x="2238" y="1661"/>
              <a:ext cx="597" cy="1497"/>
              <a:chOff x="2238" y="1661"/>
              <a:chExt cx="597" cy="1497"/>
            </a:xfrm>
          </p:grpSpPr>
          <p:sp>
            <p:nvSpPr>
              <p:cNvPr id="22544" name="Line 23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5" name="Line 24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590" cy="72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6" name="Freeform 25"/>
              <p:cNvSpPr>
                <a:spLocks/>
              </p:cNvSpPr>
              <p:nvPr/>
            </p:nvSpPr>
            <p:spPr bwMode="auto">
              <a:xfrm>
                <a:off x="2238" y="2432"/>
                <a:ext cx="597" cy="726"/>
              </a:xfrm>
              <a:custGeom>
                <a:avLst/>
                <a:gdLst>
                  <a:gd name="T0" fmla="*/ 597 w 597"/>
                  <a:gd name="T1" fmla="*/ 726 h 726"/>
                  <a:gd name="T2" fmla="*/ 98 w 597"/>
                  <a:gd name="T3" fmla="*/ 544 h 726"/>
                  <a:gd name="T4" fmla="*/ 7 w 597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726"/>
                  <a:gd name="T11" fmla="*/ 597 w 597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726">
                    <a:moveTo>
                      <a:pt x="597" y="726"/>
                    </a:moveTo>
                    <a:cubicBezTo>
                      <a:pt x="396" y="695"/>
                      <a:pt x="196" y="665"/>
                      <a:pt x="98" y="544"/>
                    </a:cubicBezTo>
                    <a:cubicBezTo>
                      <a:pt x="0" y="423"/>
                      <a:pt x="3" y="211"/>
                      <a:pt x="7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43" name="Text Box 26"/>
            <p:cNvSpPr txBox="1">
              <a:spLocks noChangeArrowheads="1"/>
            </p:cNvSpPr>
            <p:nvPr/>
          </p:nvSpPr>
          <p:spPr bwMode="auto">
            <a:xfrm>
              <a:off x="3787" y="2750"/>
              <a:ext cx="14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>
                  <a:solidFill>
                    <a:srgbClr val="FF3300"/>
                  </a:solidFill>
                </a:rPr>
                <a:t>path of length 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484563" y="1917700"/>
            <a:ext cx="5546724" cy="1655762"/>
            <a:chOff x="2245" y="1389"/>
            <a:chExt cx="3494" cy="1043"/>
          </a:xfrm>
        </p:grpSpPr>
        <p:grpSp>
          <p:nvGrpSpPr>
            <p:cNvPr id="22537" name="Group 28"/>
            <p:cNvGrpSpPr>
              <a:grpSpLocks/>
            </p:cNvGrpSpPr>
            <p:nvPr/>
          </p:nvGrpSpPr>
          <p:grpSpPr bwMode="auto">
            <a:xfrm>
              <a:off x="2245" y="1661"/>
              <a:ext cx="1270" cy="771"/>
              <a:chOff x="2245" y="1661"/>
              <a:chExt cx="1270" cy="771"/>
            </a:xfrm>
          </p:grpSpPr>
          <p:sp>
            <p:nvSpPr>
              <p:cNvPr id="22539" name="Line 29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0" name="Line 30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1270" cy="0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1" name="Line 31"/>
              <p:cNvSpPr>
                <a:spLocks noChangeShapeType="1"/>
              </p:cNvSpPr>
              <p:nvPr/>
            </p:nvSpPr>
            <p:spPr bwMode="auto">
              <a:xfrm flipH="1" flipV="1">
                <a:off x="2835" y="1661"/>
                <a:ext cx="680" cy="771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38" name="Text Box 32"/>
            <p:cNvSpPr txBox="1">
              <a:spLocks noChangeArrowheads="1"/>
            </p:cNvSpPr>
            <p:nvPr/>
          </p:nvSpPr>
          <p:spPr bwMode="auto">
            <a:xfrm>
              <a:off x="3152" y="1389"/>
              <a:ext cx="25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 dirty="0">
                  <a:solidFill>
                    <a:srgbClr val="9966FF"/>
                  </a:solidFill>
                </a:rPr>
                <a:t>simple path 1, 2, 3, 1 is a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1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Graphs</a:t>
            </a:r>
          </a:p>
        </p:txBody>
      </p:sp>
      <p:sp>
        <p:nvSpPr>
          <p:cNvPr id="233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Restrictions</a:t>
            </a:r>
          </a:p>
          <a:p>
            <a:pPr lvl="1"/>
            <a:r>
              <a:rPr lang="en-US" altLang="zh-TW" dirty="0"/>
              <a:t>May not have an edge from a vertex </a:t>
            </a:r>
            <a:r>
              <a:rPr lang="en-US" altLang="zh-TW" i="1" dirty="0"/>
              <a:t>v</a:t>
            </a:r>
            <a:r>
              <a:rPr lang="en-US" altLang="zh-TW" dirty="0"/>
              <a:t> back to itself</a:t>
            </a:r>
          </a:p>
          <a:p>
            <a:pPr lvl="2"/>
            <a:r>
              <a:rPr lang="en-US" altLang="zh-TW" dirty="0"/>
              <a:t>Such an edge is known as </a:t>
            </a:r>
            <a:r>
              <a:rPr lang="en-US" altLang="zh-TW" b="1" i="1" dirty="0">
                <a:solidFill>
                  <a:srgbClr val="FF0000"/>
                </a:solidFill>
              </a:rPr>
              <a:t>self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self loop</a:t>
            </a:r>
          </a:p>
          <a:p>
            <a:pPr lvl="2"/>
            <a:r>
              <a:rPr lang="en-US" altLang="zh-TW" dirty="0"/>
              <a:t>Graph with self loop is a </a:t>
            </a:r>
            <a:r>
              <a:rPr lang="en-US" altLang="zh-TW" b="1" i="1" dirty="0">
                <a:solidFill>
                  <a:srgbClr val="FF0000"/>
                </a:solidFill>
              </a:rPr>
              <a:t>graph with self edges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May not have multiple occurrences of the same edge</a:t>
            </a:r>
          </a:p>
          <a:p>
            <a:pPr lvl="2"/>
            <a:r>
              <a:rPr lang="en-US" altLang="zh-TW" dirty="0"/>
              <a:t>Such edges are called </a:t>
            </a:r>
            <a:r>
              <a:rPr lang="en-US" altLang="zh-TW" b="1" i="1" dirty="0">
                <a:solidFill>
                  <a:srgbClr val="FF0000"/>
                </a:solidFill>
              </a:rPr>
              <a:t>parallel edges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multiple edges</a:t>
            </a:r>
          </a:p>
          <a:p>
            <a:pPr lvl="2"/>
            <a:r>
              <a:rPr lang="en-US" altLang="zh-TW" dirty="0"/>
              <a:t>Such a graph is called a </a:t>
            </a:r>
            <a:r>
              <a:rPr lang="en-US" altLang="zh-TW" b="1" i="1" dirty="0" err="1">
                <a:solidFill>
                  <a:srgbClr val="FF0000"/>
                </a:solidFill>
              </a:rPr>
              <a:t>multigraph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11838-F71D-4BE5-8273-913AF905981F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8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 with Self Edge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B36DB-A861-4192-9AD2-EBAE4746CB48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>
              <a:latin typeface="Arial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3863976" y="1844675"/>
            <a:ext cx="3948113" cy="3816350"/>
            <a:chOff x="529" y="1071"/>
            <a:chExt cx="2487" cy="2404"/>
          </a:xfrm>
        </p:grpSpPr>
        <p:sp>
          <p:nvSpPr>
            <p:cNvPr id="24582" name="Oval 4"/>
            <p:cNvSpPr>
              <a:spLocks noChangeArrowheads="1"/>
            </p:cNvSpPr>
            <p:nvPr/>
          </p:nvSpPr>
          <p:spPr bwMode="auto">
            <a:xfrm>
              <a:off x="1819" y="1071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975" y="2169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1819" y="3201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4585" name="Oval 7"/>
            <p:cNvSpPr>
              <a:spLocks noChangeArrowheads="1"/>
            </p:cNvSpPr>
            <p:nvPr/>
          </p:nvSpPr>
          <p:spPr bwMode="auto">
            <a:xfrm>
              <a:off x="2735" y="2169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1961" y="1345"/>
              <a:ext cx="0" cy="1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56" y="2307"/>
              <a:ext cx="14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1111" y="1207"/>
              <a:ext cx="705" cy="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111" y="2478"/>
              <a:ext cx="705" cy="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09" y="2478"/>
              <a:ext cx="774" cy="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 flipV="1">
              <a:off x="2109" y="1162"/>
              <a:ext cx="774" cy="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2" name="Freeform 14"/>
            <p:cNvSpPr>
              <a:spLocks/>
            </p:cNvSpPr>
            <p:nvPr/>
          </p:nvSpPr>
          <p:spPr bwMode="auto">
            <a:xfrm>
              <a:off x="529" y="2077"/>
              <a:ext cx="491" cy="537"/>
            </a:xfrm>
            <a:custGeom>
              <a:avLst/>
              <a:gdLst>
                <a:gd name="T0" fmla="*/ 446 w 491"/>
                <a:gd name="T1" fmla="*/ 128 h 537"/>
                <a:gd name="T2" fmla="*/ 83 w 491"/>
                <a:gd name="T3" fmla="*/ 38 h 537"/>
                <a:gd name="T4" fmla="*/ 38 w 491"/>
                <a:gd name="T5" fmla="*/ 355 h 537"/>
                <a:gd name="T6" fmla="*/ 310 w 491"/>
                <a:gd name="T7" fmla="*/ 537 h 537"/>
                <a:gd name="T8" fmla="*/ 491 w 491"/>
                <a:gd name="T9" fmla="*/ 355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37"/>
                <a:gd name="T17" fmla="*/ 491 w 49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37">
                  <a:moveTo>
                    <a:pt x="446" y="128"/>
                  </a:moveTo>
                  <a:cubicBezTo>
                    <a:pt x="298" y="64"/>
                    <a:pt x="151" y="0"/>
                    <a:pt x="83" y="38"/>
                  </a:cubicBezTo>
                  <a:cubicBezTo>
                    <a:pt x="15" y="76"/>
                    <a:pt x="0" y="272"/>
                    <a:pt x="38" y="355"/>
                  </a:cubicBezTo>
                  <a:cubicBezTo>
                    <a:pt x="76" y="438"/>
                    <a:pt x="235" y="537"/>
                    <a:pt x="310" y="537"/>
                  </a:cubicBezTo>
                  <a:cubicBezTo>
                    <a:pt x="385" y="537"/>
                    <a:pt x="461" y="385"/>
                    <a:pt x="491" y="35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3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DD6C0-B6BA-4017-BF03-6BCC07F4DC32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Multigraph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5911850" y="1844676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572000" y="35877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5911850" y="52260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7366000" y="35877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6137275" y="2279650"/>
            <a:ext cx="0" cy="294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5018088" y="3806825"/>
            <a:ext cx="2347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4787900" y="2060576"/>
            <a:ext cx="1119188" cy="152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787900" y="4078289"/>
            <a:ext cx="1119188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V="1">
            <a:off x="6372226" y="4078289"/>
            <a:ext cx="1228725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 flipV="1">
            <a:off x="6372226" y="1989139"/>
            <a:ext cx="1228725" cy="152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5016500" y="3933825"/>
            <a:ext cx="237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943475" y="3644900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Number of Edges</a:t>
            </a:r>
          </a:p>
        </p:txBody>
      </p:sp>
      <p:sp>
        <p:nvSpPr>
          <p:cNvPr id="205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5CD0C-1811-42F9-A3A1-4E4DC0A84B84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>
              <a:latin typeface="Arial" charset="0"/>
            </a:endParaRP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90612" y="1901031"/>
            <a:ext cx="9193212" cy="463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What is the maximum number of edges in an </a:t>
            </a:r>
            <a:r>
              <a:rPr lang="en-US" altLang="zh-TW" i="1" dirty="0"/>
              <a:t>n</a:t>
            </a:r>
            <a:r>
              <a:rPr lang="en-US" altLang="zh-TW" dirty="0"/>
              <a:t> vertex undirected graph?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An </a:t>
            </a:r>
            <a:r>
              <a:rPr lang="en-US" altLang="zh-TW" b="1" i="1" dirty="0"/>
              <a:t>n</a:t>
            </a:r>
            <a:r>
              <a:rPr lang="en-US" altLang="zh-TW" dirty="0"/>
              <a:t>-vertex undirected graph has exact </a:t>
            </a:r>
            <a:r>
              <a:rPr lang="en-US" altLang="zh-TW" b="1" i="1" dirty="0"/>
              <a:t>n</a:t>
            </a:r>
            <a:r>
              <a:rPr lang="en-US" altLang="zh-TW" dirty="0"/>
              <a:t>(</a:t>
            </a:r>
            <a:r>
              <a:rPr lang="en-US" altLang="zh-TW" b="1" i="1" dirty="0"/>
              <a:t>n</a:t>
            </a:r>
            <a:r>
              <a:rPr lang="en-US" altLang="zh-TW" dirty="0"/>
              <a:t>-1)/2 vertices is said to be </a:t>
            </a:r>
            <a:r>
              <a:rPr lang="en-US" altLang="zh-TW" b="1" i="1" dirty="0">
                <a:solidFill>
                  <a:srgbClr val="FF0000"/>
                </a:solidFill>
              </a:rPr>
              <a:t>complete</a:t>
            </a:r>
            <a:r>
              <a:rPr lang="en-US" altLang="zh-TW" b="1" i="1" dirty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What is the bound of the number of edges in a directed graph?</a:t>
            </a:r>
            <a:endParaRPr lang="en-US" altLang="zh-TW" dirty="0"/>
          </a:p>
        </p:txBody>
      </p:sp>
      <p:graphicFrame>
        <p:nvGraphicFramePr>
          <p:cNvPr id="2341892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33212992"/>
              </p:ext>
            </p:extLst>
          </p:nvPr>
        </p:nvGraphicFramePr>
        <p:xfrm>
          <a:off x="4398264" y="2824163"/>
          <a:ext cx="2713038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方程式" r:id="rId3" imgW="888840" imgH="457200" progId="Equation.3">
                  <p:embed/>
                </p:oleObj>
              </mc:Choice>
              <mc:Fallback>
                <p:oleObj name="方程式" r:id="rId3" imgW="888840" imgH="457200" progId="Equation.3">
                  <p:embed/>
                  <p:pic>
                    <p:nvPicPr>
                      <p:cNvPr id="2341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264" y="2824163"/>
                        <a:ext cx="2713038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6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Shortest Paths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37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Subgraphs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003280" cy="4351338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i="1" dirty="0">
                <a:solidFill>
                  <a:srgbClr val="FFFF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subgraph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G</a:t>
            </a:r>
            <a:r>
              <a:rPr lang="en-US" altLang="zh-TW" dirty="0"/>
              <a:t> is a graph </a:t>
            </a:r>
            <a:r>
              <a:rPr lang="en-US" altLang="zh-TW" b="1" i="1" dirty="0"/>
              <a:t>G’</a:t>
            </a:r>
            <a:r>
              <a:rPr lang="en-US" altLang="zh-TW" dirty="0"/>
              <a:t> such that  </a:t>
            </a:r>
            <a:r>
              <a:rPr lang="en-US" altLang="zh-TW" b="1" i="1" dirty="0"/>
              <a:t>V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’)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b="1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) and </a:t>
            </a:r>
            <a:r>
              <a:rPr lang="en-US" altLang="zh-TW" b="1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’)  </a:t>
            </a:r>
            <a:r>
              <a:rPr lang="en-US" altLang="zh-TW" b="1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)</a:t>
            </a:r>
          </a:p>
        </p:txBody>
      </p:sp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38316-3087-459C-BA84-74DD4DC586BB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2889" y="2992438"/>
            <a:ext cx="6696075" cy="3028951"/>
            <a:chOff x="793" y="1885"/>
            <a:chExt cx="4218" cy="1908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793" y="1888"/>
              <a:ext cx="1723" cy="1905"/>
              <a:chOff x="793" y="1888"/>
              <a:chExt cx="1723" cy="1905"/>
            </a:xfrm>
          </p:grpSpPr>
          <p:sp>
            <p:nvSpPr>
              <p:cNvPr id="26641" name="Oval 6"/>
              <p:cNvSpPr>
                <a:spLocks noChangeArrowheads="1"/>
              </p:cNvSpPr>
              <p:nvPr/>
            </p:nvSpPr>
            <p:spPr bwMode="auto">
              <a:xfrm>
                <a:off x="1506" y="3576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26642" name="Line 7"/>
              <p:cNvSpPr>
                <a:spLocks noChangeShapeType="1"/>
              </p:cNvSpPr>
              <p:nvPr/>
            </p:nvSpPr>
            <p:spPr bwMode="auto">
              <a:xfrm>
                <a:off x="1625" y="2105"/>
                <a:ext cx="0" cy="1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3" name="Line 8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595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4" name="Line 9"/>
              <p:cNvSpPr>
                <a:spLocks noChangeShapeType="1"/>
              </p:cNvSpPr>
              <p:nvPr/>
            </p:nvSpPr>
            <p:spPr bwMode="auto">
              <a:xfrm flipV="1">
                <a:off x="1625" y="2868"/>
                <a:ext cx="654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6645" name="Group 10"/>
              <p:cNvGrpSpPr>
                <a:grpSpLocks/>
              </p:cNvGrpSpPr>
              <p:nvPr/>
            </p:nvGrpSpPr>
            <p:grpSpPr bwMode="auto">
              <a:xfrm>
                <a:off x="793" y="1888"/>
                <a:ext cx="1723" cy="1088"/>
                <a:chOff x="793" y="1888"/>
                <a:chExt cx="1723" cy="1088"/>
              </a:xfrm>
            </p:grpSpPr>
            <p:sp>
              <p:nvSpPr>
                <p:cNvPr id="26646" name="Oval 11"/>
                <p:cNvSpPr>
                  <a:spLocks noChangeArrowheads="1"/>
                </p:cNvSpPr>
                <p:nvPr/>
              </p:nvSpPr>
              <p:spPr bwMode="auto">
                <a:xfrm>
                  <a:off x="1506" y="1888"/>
                  <a:ext cx="237" cy="21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1</a:t>
                  </a:r>
                </a:p>
              </p:txBody>
            </p:sp>
            <p:sp>
              <p:nvSpPr>
                <p:cNvPr id="26647" name="Oval 12"/>
                <p:cNvSpPr>
                  <a:spLocks noChangeArrowheads="1"/>
                </p:cNvSpPr>
                <p:nvPr/>
              </p:nvSpPr>
              <p:spPr bwMode="auto">
                <a:xfrm>
                  <a:off x="793" y="2758"/>
                  <a:ext cx="237" cy="21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2</a:t>
                  </a:r>
                </a:p>
              </p:txBody>
            </p:sp>
            <p:sp>
              <p:nvSpPr>
                <p:cNvPr id="26648" name="Oval 13"/>
                <p:cNvSpPr>
                  <a:spLocks noChangeArrowheads="1"/>
                </p:cNvSpPr>
                <p:nvPr/>
              </p:nvSpPr>
              <p:spPr bwMode="auto">
                <a:xfrm>
                  <a:off x="2279" y="2758"/>
                  <a:ext cx="237" cy="21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3</a:t>
                  </a:r>
                </a:p>
              </p:txBody>
            </p:sp>
            <p:sp>
              <p:nvSpPr>
                <p:cNvPr id="26649" name="Line 14"/>
                <p:cNvSpPr>
                  <a:spLocks noChangeShapeType="1"/>
                </p:cNvSpPr>
                <p:nvPr/>
              </p:nvSpPr>
              <p:spPr bwMode="auto">
                <a:xfrm>
                  <a:off x="1030" y="2868"/>
                  <a:ext cx="124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665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030" y="2105"/>
                  <a:ext cx="595" cy="7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6651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1625" y="2105"/>
                  <a:ext cx="654" cy="7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</p:grpSp>
        </p:grpSp>
        <p:grpSp>
          <p:nvGrpSpPr>
            <p:cNvPr id="26632" name="Group 17"/>
            <p:cNvGrpSpPr>
              <a:grpSpLocks/>
            </p:cNvGrpSpPr>
            <p:nvPr/>
          </p:nvGrpSpPr>
          <p:grpSpPr bwMode="auto">
            <a:xfrm>
              <a:off x="3288" y="2024"/>
              <a:ext cx="1723" cy="1088"/>
              <a:chOff x="793" y="1888"/>
              <a:chExt cx="1723" cy="1088"/>
            </a:xfrm>
          </p:grpSpPr>
          <p:sp>
            <p:nvSpPr>
              <p:cNvPr id="26635" name="Oval 18"/>
              <p:cNvSpPr>
                <a:spLocks noChangeArrowheads="1"/>
              </p:cNvSpPr>
              <p:nvPr/>
            </p:nvSpPr>
            <p:spPr bwMode="auto">
              <a:xfrm>
                <a:off x="1506" y="1888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26636" name="Oval 19"/>
              <p:cNvSpPr>
                <a:spLocks noChangeArrowheads="1"/>
              </p:cNvSpPr>
              <p:nvPr/>
            </p:nvSpPr>
            <p:spPr bwMode="auto">
              <a:xfrm>
                <a:off x="793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26637" name="Oval 20"/>
              <p:cNvSpPr>
                <a:spLocks noChangeArrowheads="1"/>
              </p:cNvSpPr>
              <p:nvPr/>
            </p:nvSpPr>
            <p:spPr bwMode="auto">
              <a:xfrm>
                <a:off x="2279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6638" name="Line 21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1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39" name="Line 22"/>
              <p:cNvSpPr>
                <a:spLocks noChangeShapeType="1"/>
              </p:cNvSpPr>
              <p:nvPr/>
            </p:nvSpPr>
            <p:spPr bwMode="auto">
              <a:xfrm flipH="1">
                <a:off x="1030" y="2105"/>
                <a:ext cx="595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0" name="Line 23"/>
              <p:cNvSpPr>
                <a:spLocks noChangeShapeType="1"/>
              </p:cNvSpPr>
              <p:nvPr/>
            </p:nvSpPr>
            <p:spPr bwMode="auto">
              <a:xfrm flipH="1" flipV="1">
                <a:off x="1625" y="2105"/>
                <a:ext cx="654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6633" name="Text Box 24"/>
            <p:cNvSpPr txBox="1">
              <a:spLocks noChangeArrowheads="1"/>
            </p:cNvSpPr>
            <p:nvPr/>
          </p:nvSpPr>
          <p:spPr bwMode="auto">
            <a:xfrm>
              <a:off x="1002" y="1885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 b="1" i="1" dirty="0"/>
                <a:t>G</a:t>
              </a:r>
            </a:p>
          </p:txBody>
        </p:sp>
        <p:sp>
          <p:nvSpPr>
            <p:cNvPr id="26634" name="Text Box 25"/>
            <p:cNvSpPr txBox="1">
              <a:spLocks noChangeArrowheads="1"/>
            </p:cNvSpPr>
            <p:nvPr/>
          </p:nvSpPr>
          <p:spPr bwMode="auto">
            <a:xfrm>
              <a:off x="3515" y="1964"/>
              <a:ext cx="3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 b="1" i="1" dirty="0"/>
                <a:t>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8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18A-018E-4498-9F1F-6A1F43F934D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Connected Components</a:t>
            </a:r>
          </a:p>
        </p:txBody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/>
              <a:t>G=(V, E)</a:t>
            </a:r>
            <a:r>
              <a:rPr lang="en-US" altLang="zh-TW" dirty="0"/>
              <a:t> be an undirected graph. Vertices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 are said to be</a:t>
            </a:r>
            <a:r>
              <a:rPr lang="en-US" altLang="zh-TW" dirty="0">
                <a:solidFill>
                  <a:schemeClr val="folHlink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connected</a:t>
            </a:r>
            <a:r>
              <a:rPr lang="en-US" altLang="zh-TW" dirty="0"/>
              <a:t> if there is a path in </a:t>
            </a:r>
            <a:r>
              <a:rPr lang="en-US" altLang="zh-TW" i="1" dirty="0"/>
              <a:t>G</a:t>
            </a:r>
            <a:r>
              <a:rPr lang="en-US" altLang="zh-TW" dirty="0"/>
              <a:t> from </a:t>
            </a:r>
            <a:r>
              <a:rPr lang="en-US" altLang="zh-TW" i="1" dirty="0"/>
              <a:t>u</a:t>
            </a:r>
            <a:r>
              <a:rPr lang="en-US" altLang="zh-TW" dirty="0"/>
              <a:t> to </a:t>
            </a:r>
            <a:r>
              <a:rPr lang="en-US" altLang="zh-TW" i="1" dirty="0"/>
              <a:t>v</a:t>
            </a:r>
          </a:p>
          <a:p>
            <a:r>
              <a:rPr lang="en-US" altLang="zh-TW" dirty="0"/>
              <a:t>An undirected graph </a:t>
            </a:r>
            <a:r>
              <a:rPr lang="en-US" altLang="zh-TW" i="1" dirty="0"/>
              <a:t>G</a:t>
            </a:r>
            <a:r>
              <a:rPr lang="en-US" altLang="zh-TW" dirty="0"/>
              <a:t> is said to be connected if every two distinct vertices are connected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connected component </a:t>
            </a:r>
            <a:r>
              <a:rPr lang="en-US" altLang="zh-TW" i="1" dirty="0"/>
              <a:t>H</a:t>
            </a:r>
            <a:r>
              <a:rPr lang="en-US" altLang="zh-TW" dirty="0"/>
              <a:t> (or simply </a:t>
            </a:r>
            <a:r>
              <a:rPr lang="en-US" altLang="zh-TW" i="1" dirty="0"/>
              <a:t>component</a:t>
            </a:r>
            <a:r>
              <a:rPr lang="en-US" altLang="zh-TW" dirty="0"/>
              <a:t>) of an undirected graph is a </a:t>
            </a:r>
            <a:r>
              <a:rPr lang="en-US" altLang="zh-TW" b="1" i="1" dirty="0">
                <a:solidFill>
                  <a:srgbClr val="FF0000"/>
                </a:solidFill>
              </a:rPr>
              <a:t>maximal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connected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6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CDB99-C7E6-4B94-8788-BD83E7170DE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2892425" y="2048789"/>
            <a:ext cx="2735262" cy="3024188"/>
            <a:chOff x="839" y="1480"/>
            <a:chExt cx="1723" cy="1905"/>
          </a:xfrm>
        </p:grpSpPr>
        <p:sp>
          <p:nvSpPr>
            <p:cNvPr id="28688" name="Oval 4"/>
            <p:cNvSpPr>
              <a:spLocks noChangeArrowheads="1"/>
            </p:cNvSpPr>
            <p:nvPr/>
          </p:nvSpPr>
          <p:spPr bwMode="auto">
            <a:xfrm>
              <a:off x="1552" y="3168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8689" name="Line 5"/>
            <p:cNvSpPr>
              <a:spLocks noChangeShapeType="1"/>
            </p:cNvSpPr>
            <p:nvPr/>
          </p:nvSpPr>
          <p:spPr bwMode="auto">
            <a:xfrm>
              <a:off x="1076" y="2460"/>
              <a:ext cx="595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 flipV="1">
              <a:off x="1671" y="2460"/>
              <a:ext cx="654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1" name="Oval 7"/>
            <p:cNvSpPr>
              <a:spLocks noChangeArrowheads="1"/>
            </p:cNvSpPr>
            <p:nvPr/>
          </p:nvSpPr>
          <p:spPr bwMode="auto">
            <a:xfrm>
              <a:off x="1552" y="1480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8692" name="Oval 8"/>
            <p:cNvSpPr>
              <a:spLocks noChangeArrowheads="1"/>
            </p:cNvSpPr>
            <p:nvPr/>
          </p:nvSpPr>
          <p:spPr bwMode="auto">
            <a:xfrm>
              <a:off x="839" y="2350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8693" name="Oval 9"/>
            <p:cNvSpPr>
              <a:spLocks noChangeArrowheads="1"/>
            </p:cNvSpPr>
            <p:nvPr/>
          </p:nvSpPr>
          <p:spPr bwMode="auto">
            <a:xfrm>
              <a:off x="2325" y="2350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8694" name="Line 10"/>
            <p:cNvSpPr>
              <a:spLocks noChangeShapeType="1"/>
            </p:cNvSpPr>
            <p:nvPr/>
          </p:nvSpPr>
          <p:spPr bwMode="auto">
            <a:xfrm flipH="1">
              <a:off x="1076" y="1697"/>
              <a:ext cx="595" cy="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5" name="Line 11"/>
            <p:cNvSpPr>
              <a:spLocks noChangeShapeType="1"/>
            </p:cNvSpPr>
            <p:nvPr/>
          </p:nvSpPr>
          <p:spPr bwMode="auto">
            <a:xfrm flipH="1" flipV="1">
              <a:off x="1671" y="1697"/>
              <a:ext cx="654" cy="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28677" name="Oval 12"/>
          <p:cNvSpPr>
            <a:spLocks noChangeArrowheads="1"/>
          </p:cNvSpPr>
          <p:nvPr/>
        </p:nvSpPr>
        <p:spPr bwMode="auto">
          <a:xfrm>
            <a:off x="7335837" y="4728489"/>
            <a:ext cx="376238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 flipV="1">
            <a:off x="7524751" y="3604539"/>
            <a:ext cx="1038225" cy="112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79" name="Oval 14"/>
          <p:cNvSpPr>
            <a:spLocks noChangeArrowheads="1"/>
          </p:cNvSpPr>
          <p:nvPr/>
        </p:nvSpPr>
        <p:spPr bwMode="auto">
          <a:xfrm>
            <a:off x="7335837" y="2048789"/>
            <a:ext cx="376238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680" name="Oval 15"/>
          <p:cNvSpPr>
            <a:spLocks noChangeArrowheads="1"/>
          </p:cNvSpPr>
          <p:nvPr/>
        </p:nvSpPr>
        <p:spPr bwMode="auto">
          <a:xfrm>
            <a:off x="6203951" y="3429915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681" name="Oval 16"/>
          <p:cNvSpPr>
            <a:spLocks noChangeArrowheads="1"/>
          </p:cNvSpPr>
          <p:nvPr/>
        </p:nvSpPr>
        <p:spPr bwMode="auto">
          <a:xfrm>
            <a:off x="8562976" y="3429915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 flipH="1">
            <a:off x="6580188" y="2393277"/>
            <a:ext cx="944563" cy="1211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 flipH="1">
            <a:off x="6564312" y="3618828"/>
            <a:ext cx="2046288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84" name="Text Box 19"/>
          <p:cNvSpPr txBox="1">
            <a:spLocks noChangeArrowheads="1"/>
          </p:cNvSpPr>
          <p:nvPr/>
        </p:nvSpPr>
        <p:spPr bwMode="auto">
          <a:xfrm>
            <a:off x="3147033" y="2191665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i="1" dirty="0"/>
              <a:t>H</a:t>
            </a:r>
            <a:r>
              <a:rPr kumimoji="1" lang="en-US" altLang="zh-TW" sz="2400" b="1" baseline="-25000" dirty="0"/>
              <a:t>1</a:t>
            </a:r>
          </a:p>
        </p:txBody>
      </p:sp>
      <p:sp>
        <p:nvSpPr>
          <p:cNvPr id="28685" name="Text Box 20"/>
          <p:cNvSpPr txBox="1">
            <a:spLocks noChangeArrowheads="1"/>
          </p:cNvSpPr>
          <p:nvPr/>
        </p:nvSpPr>
        <p:spPr bwMode="auto">
          <a:xfrm>
            <a:off x="7932737" y="2191665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i="1" dirty="0"/>
              <a:t>H</a:t>
            </a:r>
            <a:r>
              <a:rPr kumimoji="1" lang="en-US" altLang="zh-TW" sz="2400" b="1" baseline="-25000" dirty="0"/>
              <a:t>2</a:t>
            </a:r>
          </a:p>
        </p:txBody>
      </p: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629275" y="4830090"/>
            <a:ext cx="481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b="1" i="1" dirty="0"/>
              <a:t>G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02484" y="5447004"/>
            <a:ext cx="51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has two connected components </a:t>
            </a:r>
            <a:r>
              <a:rPr lang="en-US" altLang="zh-TW" i="1" dirty="0"/>
              <a:t>H</a:t>
            </a:r>
            <a:r>
              <a:rPr lang="en-US" altLang="zh-TW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2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D846-94D2-4120-B095-3BB1F5D8102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Disjoint-Set</a:t>
            </a:r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disjoint-set data structure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collection </a:t>
            </a:r>
            <a:r>
              <a:rPr lang="el-GR" altLang="zh-TW" i="1" dirty="0">
                <a:cs typeface="Times New Roman" pitchFamily="18" charset="0"/>
              </a:rPr>
              <a:t>Π</a:t>
            </a:r>
            <a:r>
              <a:rPr lang="en-US" altLang="zh-TW" dirty="0"/>
              <a:t>= {</a:t>
            </a:r>
            <a:r>
              <a:rPr lang="en-US" altLang="zh-TW" i="1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k</a:t>
            </a:r>
            <a:r>
              <a:rPr lang="en-US" altLang="zh-TW" dirty="0"/>
              <a:t>} of </a:t>
            </a:r>
            <a:r>
              <a:rPr lang="en-US" altLang="zh-TW" i="1" dirty="0"/>
              <a:t>disjoint</a:t>
            </a:r>
            <a:r>
              <a:rPr lang="en-US" altLang="zh-TW" dirty="0"/>
              <a:t> dynamic sets.</a:t>
            </a:r>
          </a:p>
          <a:p>
            <a:r>
              <a:rPr lang="en-US" altLang="zh-TW" dirty="0"/>
              <a:t>Each set is identified by a </a:t>
            </a:r>
            <a:r>
              <a:rPr lang="en-US" altLang="zh-TW" b="1" i="1" dirty="0">
                <a:solidFill>
                  <a:srgbClr val="FF0000"/>
                </a:solidFill>
              </a:rPr>
              <a:t>representative</a:t>
            </a:r>
            <a:r>
              <a:rPr lang="en-US" altLang="zh-TW" dirty="0"/>
              <a:t>, a member of the set</a:t>
            </a:r>
          </a:p>
          <a:p>
            <a:r>
              <a:rPr lang="en-US" altLang="zh-TW" dirty="0"/>
              <a:t>Each element of a set is represented by an </a:t>
            </a:r>
            <a:r>
              <a:rPr lang="en-US" altLang="zh-TW" b="1" i="1" dirty="0">
                <a:solidFill>
                  <a:srgbClr val="FF0000"/>
                </a:solidFill>
              </a:rPr>
              <a:t>object</a:t>
            </a:r>
            <a:r>
              <a:rPr lang="en-US" altLang="zh-TW" dirty="0"/>
              <a:t>.</a:t>
            </a:r>
            <a:endParaRPr lang="en-US" altLang="zh-TW" dirty="0">
              <a:latin typeface="cmsy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DBB7-BC69-4D80-8E3C-1A3C2C93912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Disjoint-Set Operations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/>
              <a:t>x</a:t>
            </a:r>
            <a:r>
              <a:rPr lang="en-US" altLang="zh-TW" dirty="0"/>
              <a:t> denote an object, three operations:</a:t>
            </a:r>
          </a:p>
          <a:p>
            <a:pPr lvl="1"/>
            <a:r>
              <a:rPr lang="en-US" altLang="zh-TW" dirty="0"/>
              <a:t>MAKE-SET 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UNION (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FIND-SET 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Running time with two parameters:</a:t>
            </a:r>
          </a:p>
          <a:p>
            <a:pPr lvl="1"/>
            <a:r>
              <a:rPr lang="en-US" altLang="zh-TW" i="1" dirty="0"/>
              <a:t>n</a:t>
            </a:r>
            <a:r>
              <a:rPr lang="en-US" altLang="zh-TW" dirty="0"/>
              <a:t>, number of MAKE-SET operations</a:t>
            </a:r>
          </a:p>
          <a:p>
            <a:pPr lvl="1"/>
            <a:r>
              <a:rPr lang="en-US" altLang="zh-TW" i="1" dirty="0"/>
              <a:t>m</a:t>
            </a:r>
            <a:r>
              <a:rPr lang="en-US" altLang="zh-TW" dirty="0"/>
              <a:t>, number of </a:t>
            </a:r>
            <a:r>
              <a:rPr lang="en-US" altLang="zh-TW" b="1" dirty="0"/>
              <a:t>total</a:t>
            </a:r>
            <a:r>
              <a:rPr lang="en-US" altLang="zh-TW" dirty="0"/>
              <a:t> operations</a:t>
            </a:r>
          </a:p>
          <a:p>
            <a:r>
              <a:rPr lang="en-US" altLang="zh-TW" dirty="0"/>
              <a:t>Note that: </a:t>
            </a:r>
            <a:r>
              <a:rPr lang="en-US" altLang="zh-TW" i="1" dirty="0" err="1"/>
              <a:t>m</a:t>
            </a:r>
            <a:r>
              <a:rPr lang="en-US" altLang="zh-TW" dirty="0" err="1">
                <a:sym typeface="Symbol" pitchFamily="18" charset="2"/>
              </a:rPr>
              <a:t></a:t>
            </a:r>
            <a:r>
              <a:rPr lang="en-US" altLang="zh-TW" i="1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and the number of UNION operations is at most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3816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1F0-C51E-4C3F-9388-A54481636B9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Operations on Sets</a:t>
            </a:r>
          </a:p>
        </p:txBody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MAKE-SET(</a:t>
            </a:r>
            <a:r>
              <a:rPr lang="en-US" altLang="zh-TW" b="1" i="1"/>
              <a:t>x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Construct the set {</a:t>
            </a:r>
            <a:r>
              <a:rPr lang="en-US" altLang="zh-TW" b="1" i="1"/>
              <a:t>x</a:t>
            </a:r>
            <a:r>
              <a:rPr lang="en-US" altLang="zh-TW"/>
              <a:t>}</a:t>
            </a:r>
          </a:p>
          <a:p>
            <a:r>
              <a:rPr lang="en-US" altLang="zh-TW"/>
              <a:t>UNION(</a:t>
            </a:r>
            <a:r>
              <a:rPr lang="en-US" altLang="zh-TW" b="1" i="1"/>
              <a:t>x</a:t>
            </a:r>
            <a:r>
              <a:rPr lang="en-US" altLang="zh-TW"/>
              <a:t>, </a:t>
            </a:r>
            <a:r>
              <a:rPr lang="en-US" altLang="zh-TW" b="1" i="1"/>
              <a:t>y</a:t>
            </a:r>
            <a:r>
              <a:rPr lang="en-US" altLang="zh-TW"/>
              <a:t>)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 b="1" i="1"/>
              <a:t>S</a:t>
            </a:r>
            <a:r>
              <a:rPr lang="en-US" altLang="zh-TW" b="1" i="1" baseline="-25000">
                <a:sym typeface="Symbol" pitchFamily="18" charset="2"/>
              </a:rPr>
              <a:t>x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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/>
              <a:t>y </a:t>
            </a:r>
            <a:r>
              <a:rPr lang="en-US" altLang="zh-TW" i="1">
                <a:sym typeface="Symbol" pitchFamily="18" charset="2"/>
              </a:rPr>
              <a:t>, </a:t>
            </a:r>
            <a:r>
              <a:rPr lang="en-US" altLang="zh-TW">
                <a:sym typeface="Symbol" pitchFamily="18" charset="2"/>
              </a:rPr>
              <a:t>where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>
                <a:sym typeface="Symbol" pitchFamily="18" charset="2"/>
              </a:rPr>
              <a:t>x</a:t>
            </a:r>
            <a:r>
              <a:rPr lang="en-US" altLang="zh-TW" i="1">
                <a:sym typeface="Symbol" pitchFamily="18" charset="2"/>
              </a:rPr>
              <a:t> 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/>
              <a:t>y</a:t>
            </a:r>
            <a:r>
              <a:rPr lang="en-US" altLang="zh-TW" i="1">
                <a:sym typeface="Symbol" pitchFamily="18" charset="2"/>
              </a:rPr>
              <a:t>. </a:t>
            </a:r>
          </a:p>
          <a:p>
            <a:r>
              <a:rPr lang="en-US" altLang="zh-TW"/>
              <a:t>FIND-SET(</a:t>
            </a:r>
            <a:r>
              <a:rPr lang="en-US" altLang="zh-TW" b="1" i="1"/>
              <a:t>x</a:t>
            </a:r>
            <a:r>
              <a:rPr lang="en-US" altLang="zh-TW"/>
              <a:t>)</a:t>
            </a:r>
          </a:p>
          <a:p>
            <a:pPr lvl="1">
              <a:buFontTx/>
              <a:buNone/>
            </a:pPr>
            <a:r>
              <a:rPr lang="en-US" altLang="zh-TW"/>
              <a:t>Given element </a:t>
            </a:r>
            <a:r>
              <a:rPr lang="en-US" altLang="zh-TW" b="1" i="1"/>
              <a:t>x</a:t>
            </a:r>
            <a:r>
              <a:rPr lang="en-US" altLang="zh-TW"/>
              <a:t>, find the set containing </a:t>
            </a:r>
            <a:r>
              <a:rPr lang="en-US" altLang="zh-TW" b="1" i="1"/>
              <a:t>x</a:t>
            </a:r>
            <a:r>
              <a:rPr lang="en-US" altLang="zh-TW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5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4F7B-5A80-47C1-A1B5-B4A7C9DB7DC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1162211" cy="1325563"/>
          </a:xfrm>
        </p:spPr>
        <p:txBody>
          <a:bodyPr/>
          <a:lstStyle/>
          <a:p>
            <a:r>
              <a:rPr lang="en-US" altLang="zh-TW" dirty="0"/>
              <a:t>Connected </a:t>
            </a:r>
            <a:r>
              <a:rPr lang="en-US" altLang="zh-TW" dirty="0" smtClean="0"/>
              <a:t>Components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Set Operations</a:t>
            </a:r>
            <a:endParaRPr lang="en-US" altLang="zh-TW" dirty="0"/>
          </a:p>
        </p:txBody>
      </p:sp>
      <p:grpSp>
        <p:nvGrpSpPr>
          <p:cNvPr id="1829891" name="Group 3"/>
          <p:cNvGrpSpPr>
            <a:grpSpLocks/>
          </p:cNvGrpSpPr>
          <p:nvPr/>
        </p:nvGrpSpPr>
        <p:grpSpPr bwMode="auto">
          <a:xfrm>
            <a:off x="3152844" y="1768793"/>
            <a:ext cx="1676400" cy="1600200"/>
            <a:chOff x="672" y="1008"/>
            <a:chExt cx="1056" cy="1008"/>
          </a:xfrm>
        </p:grpSpPr>
        <p:sp>
          <p:nvSpPr>
            <p:cNvPr id="1829892" name="Oval 4"/>
            <p:cNvSpPr>
              <a:spLocks noChangeArrowheads="1"/>
            </p:cNvSpPr>
            <p:nvPr/>
          </p:nvSpPr>
          <p:spPr bwMode="auto">
            <a:xfrm>
              <a:off x="67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a</a:t>
              </a:r>
            </a:p>
          </p:txBody>
        </p:sp>
        <p:sp>
          <p:nvSpPr>
            <p:cNvPr id="1829893" name="Oval 5"/>
            <p:cNvSpPr>
              <a:spLocks noChangeArrowheads="1"/>
            </p:cNvSpPr>
            <p:nvPr/>
          </p:nvSpPr>
          <p:spPr bwMode="auto">
            <a:xfrm>
              <a:off x="1488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d</a:t>
              </a:r>
            </a:p>
          </p:txBody>
        </p:sp>
        <p:sp>
          <p:nvSpPr>
            <p:cNvPr id="1829894" name="Oval 6"/>
            <p:cNvSpPr>
              <a:spLocks noChangeArrowheads="1"/>
            </p:cNvSpPr>
            <p:nvPr/>
          </p:nvSpPr>
          <p:spPr bwMode="auto">
            <a:xfrm>
              <a:off x="672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c</a:t>
              </a:r>
            </a:p>
          </p:txBody>
        </p:sp>
        <p:sp>
          <p:nvSpPr>
            <p:cNvPr id="1829895" name="Oval 7"/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b</a:t>
              </a:r>
            </a:p>
          </p:txBody>
        </p:sp>
        <p:sp>
          <p:nvSpPr>
            <p:cNvPr id="1829896" name="Line 8"/>
            <p:cNvSpPr>
              <a:spLocks noChangeShapeType="1"/>
            </p:cNvSpPr>
            <p:nvPr/>
          </p:nvSpPr>
          <p:spPr bwMode="auto">
            <a:xfrm>
              <a:off x="912" y="11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7" name="Line 9"/>
            <p:cNvSpPr>
              <a:spLocks noChangeShapeType="1"/>
            </p:cNvSpPr>
            <p:nvPr/>
          </p:nvSpPr>
          <p:spPr bwMode="auto">
            <a:xfrm>
              <a:off x="768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8" name="Line 10"/>
            <p:cNvSpPr>
              <a:spLocks noChangeShapeType="1"/>
            </p:cNvSpPr>
            <p:nvPr/>
          </p:nvSpPr>
          <p:spPr bwMode="auto">
            <a:xfrm flipV="1">
              <a:off x="912" y="1248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9" name="Line 11"/>
            <p:cNvSpPr>
              <a:spLocks noChangeShapeType="1"/>
            </p:cNvSpPr>
            <p:nvPr/>
          </p:nvSpPr>
          <p:spPr bwMode="auto">
            <a:xfrm>
              <a:off x="1584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9900" name="Oval 12"/>
          <p:cNvSpPr>
            <a:spLocks noChangeArrowheads="1"/>
          </p:cNvSpPr>
          <p:nvPr/>
        </p:nvSpPr>
        <p:spPr bwMode="auto">
          <a:xfrm>
            <a:off x="54388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e</a:t>
            </a:r>
          </a:p>
        </p:txBody>
      </p:sp>
      <p:sp>
        <p:nvSpPr>
          <p:cNvPr id="1829901" name="Oval 13"/>
          <p:cNvSpPr>
            <a:spLocks noChangeArrowheads="1"/>
          </p:cNvSpPr>
          <p:nvPr/>
        </p:nvSpPr>
        <p:spPr bwMode="auto">
          <a:xfrm>
            <a:off x="5438844" y="29879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g</a:t>
            </a:r>
          </a:p>
        </p:txBody>
      </p:sp>
      <p:sp>
        <p:nvSpPr>
          <p:cNvPr id="1829902" name="Oval 14"/>
          <p:cNvSpPr>
            <a:spLocks noChangeArrowheads="1"/>
          </p:cNvSpPr>
          <p:nvPr/>
        </p:nvSpPr>
        <p:spPr bwMode="auto">
          <a:xfrm>
            <a:off x="67342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f</a:t>
            </a:r>
          </a:p>
        </p:txBody>
      </p:sp>
      <p:sp>
        <p:nvSpPr>
          <p:cNvPr id="1829903" name="Line 15"/>
          <p:cNvSpPr>
            <a:spLocks noChangeShapeType="1"/>
          </p:cNvSpPr>
          <p:nvPr/>
        </p:nvSpPr>
        <p:spPr bwMode="auto">
          <a:xfrm>
            <a:off x="5819844" y="192119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9904" name="Line 16"/>
          <p:cNvSpPr>
            <a:spLocks noChangeShapeType="1"/>
          </p:cNvSpPr>
          <p:nvPr/>
        </p:nvSpPr>
        <p:spPr bwMode="auto">
          <a:xfrm>
            <a:off x="5591244" y="2149793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29905" name="Group 17"/>
          <p:cNvGrpSpPr>
            <a:grpSpLocks/>
          </p:cNvGrpSpPr>
          <p:nvPr/>
        </p:nvGrpSpPr>
        <p:grpSpPr bwMode="auto">
          <a:xfrm>
            <a:off x="7801044" y="1768793"/>
            <a:ext cx="381000" cy="1600200"/>
            <a:chOff x="3600" y="1008"/>
            <a:chExt cx="240" cy="1008"/>
          </a:xfrm>
        </p:grpSpPr>
        <p:sp>
          <p:nvSpPr>
            <p:cNvPr id="1829906" name="Oval 18"/>
            <p:cNvSpPr>
              <a:spLocks noChangeArrowheads="1"/>
            </p:cNvSpPr>
            <p:nvPr/>
          </p:nvSpPr>
          <p:spPr bwMode="auto">
            <a:xfrm>
              <a:off x="3600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h</a:t>
              </a:r>
            </a:p>
          </p:txBody>
        </p:sp>
        <p:sp>
          <p:nvSpPr>
            <p:cNvPr id="1829907" name="Oval 19"/>
            <p:cNvSpPr>
              <a:spLocks noChangeArrowheads="1"/>
            </p:cNvSpPr>
            <p:nvPr/>
          </p:nvSpPr>
          <p:spPr bwMode="auto">
            <a:xfrm>
              <a:off x="360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i</a:t>
              </a:r>
            </a:p>
          </p:txBody>
        </p:sp>
        <p:sp>
          <p:nvSpPr>
            <p:cNvPr id="1829908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9909" name="Oval 21"/>
          <p:cNvSpPr>
            <a:spLocks noChangeArrowheads="1"/>
          </p:cNvSpPr>
          <p:nvPr/>
        </p:nvSpPr>
        <p:spPr bwMode="auto">
          <a:xfrm>
            <a:off x="89440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j</a:t>
            </a:r>
          </a:p>
        </p:txBody>
      </p:sp>
      <p:grpSp>
        <p:nvGrpSpPr>
          <p:cNvPr id="1829910" name="Group 22"/>
          <p:cNvGrpSpPr>
            <a:grpSpLocks/>
          </p:cNvGrpSpPr>
          <p:nvPr/>
        </p:nvGrpSpPr>
        <p:grpSpPr bwMode="auto">
          <a:xfrm>
            <a:off x="4143444" y="3445196"/>
            <a:ext cx="5354638" cy="523876"/>
            <a:chOff x="1536" y="2064"/>
            <a:chExt cx="3373" cy="330"/>
          </a:xfrm>
        </p:grpSpPr>
        <p:sp>
          <p:nvSpPr>
            <p:cNvPr id="1829911" name="Text Box 23"/>
            <p:cNvSpPr txBox="1">
              <a:spLocks noChangeArrowheads="1"/>
            </p:cNvSpPr>
            <p:nvPr/>
          </p:nvSpPr>
          <p:spPr bwMode="auto">
            <a:xfrm>
              <a:off x="1536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12" name="Text Box 24"/>
            <p:cNvSpPr txBox="1">
              <a:spLocks noChangeArrowheads="1"/>
            </p:cNvSpPr>
            <p:nvPr/>
          </p:nvSpPr>
          <p:spPr bwMode="auto">
            <a:xfrm>
              <a:off x="1872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b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3" name="Text Box 25"/>
            <p:cNvSpPr txBox="1">
              <a:spLocks noChangeArrowheads="1"/>
            </p:cNvSpPr>
            <p:nvPr/>
          </p:nvSpPr>
          <p:spPr bwMode="auto">
            <a:xfrm>
              <a:off x="2208" y="206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14" name="Text Box 26"/>
            <p:cNvSpPr txBox="1">
              <a:spLocks noChangeArrowheads="1"/>
            </p:cNvSpPr>
            <p:nvPr/>
          </p:nvSpPr>
          <p:spPr bwMode="auto">
            <a:xfrm>
              <a:off x="3888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5" name="Text Box 27"/>
            <p:cNvSpPr txBox="1">
              <a:spLocks noChangeArrowheads="1"/>
            </p:cNvSpPr>
            <p:nvPr/>
          </p:nvSpPr>
          <p:spPr bwMode="auto">
            <a:xfrm>
              <a:off x="3552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6" name="Text Box 28"/>
            <p:cNvSpPr txBox="1">
              <a:spLocks noChangeArrowheads="1"/>
            </p:cNvSpPr>
            <p:nvPr/>
          </p:nvSpPr>
          <p:spPr bwMode="auto">
            <a:xfrm>
              <a:off x="3216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7" name="Text Box 29"/>
            <p:cNvSpPr txBox="1">
              <a:spLocks noChangeArrowheads="1"/>
            </p:cNvSpPr>
            <p:nvPr/>
          </p:nvSpPr>
          <p:spPr bwMode="auto">
            <a:xfrm>
              <a:off x="2544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8" name="Text Box 30"/>
            <p:cNvSpPr txBox="1">
              <a:spLocks noChangeArrowheads="1"/>
            </p:cNvSpPr>
            <p:nvPr/>
          </p:nvSpPr>
          <p:spPr bwMode="auto">
            <a:xfrm>
              <a:off x="2880" y="206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9" name="Text Box 31"/>
            <p:cNvSpPr txBox="1">
              <a:spLocks noChangeArrowheads="1"/>
            </p:cNvSpPr>
            <p:nvPr/>
          </p:nvSpPr>
          <p:spPr bwMode="auto">
            <a:xfrm>
              <a:off x="4512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0" name="Text Box 32"/>
            <p:cNvSpPr txBox="1">
              <a:spLocks noChangeArrowheads="1"/>
            </p:cNvSpPr>
            <p:nvPr/>
          </p:nvSpPr>
          <p:spPr bwMode="auto">
            <a:xfrm>
              <a:off x="4224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21" name="Group 33"/>
          <p:cNvGrpSpPr>
            <a:grpSpLocks/>
          </p:cNvGrpSpPr>
          <p:nvPr/>
        </p:nvGrpSpPr>
        <p:grpSpPr bwMode="auto">
          <a:xfrm>
            <a:off x="4143444" y="3826196"/>
            <a:ext cx="5354638" cy="523876"/>
            <a:chOff x="1536" y="2304"/>
            <a:chExt cx="3373" cy="330"/>
          </a:xfrm>
        </p:grpSpPr>
        <p:sp>
          <p:nvSpPr>
            <p:cNvPr id="1829922" name="Text Box 34"/>
            <p:cNvSpPr txBox="1">
              <a:spLocks noChangeArrowheads="1"/>
            </p:cNvSpPr>
            <p:nvPr/>
          </p:nvSpPr>
          <p:spPr bwMode="auto">
            <a:xfrm>
              <a:off x="1536" y="2304"/>
              <a:ext cx="6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23" name="Text Box 35"/>
            <p:cNvSpPr txBox="1">
              <a:spLocks noChangeArrowheads="1"/>
            </p:cNvSpPr>
            <p:nvPr/>
          </p:nvSpPr>
          <p:spPr bwMode="auto">
            <a:xfrm>
              <a:off x="2208" y="230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4" name="Text Box 36"/>
            <p:cNvSpPr txBox="1">
              <a:spLocks noChangeArrowheads="1"/>
            </p:cNvSpPr>
            <p:nvPr/>
          </p:nvSpPr>
          <p:spPr bwMode="auto">
            <a:xfrm>
              <a:off x="3888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5" name="Text Box 37"/>
            <p:cNvSpPr txBox="1">
              <a:spLocks noChangeArrowheads="1"/>
            </p:cNvSpPr>
            <p:nvPr/>
          </p:nvSpPr>
          <p:spPr bwMode="auto">
            <a:xfrm>
              <a:off x="3552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6" name="Text Box 38"/>
            <p:cNvSpPr txBox="1">
              <a:spLocks noChangeArrowheads="1"/>
            </p:cNvSpPr>
            <p:nvPr/>
          </p:nvSpPr>
          <p:spPr bwMode="auto">
            <a:xfrm>
              <a:off x="3216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7" name="Text Box 39"/>
            <p:cNvSpPr txBox="1">
              <a:spLocks noChangeArrowheads="1"/>
            </p:cNvSpPr>
            <p:nvPr/>
          </p:nvSpPr>
          <p:spPr bwMode="auto">
            <a:xfrm>
              <a:off x="2544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28" name="Text Box 40"/>
            <p:cNvSpPr txBox="1">
              <a:spLocks noChangeArrowheads="1"/>
            </p:cNvSpPr>
            <p:nvPr/>
          </p:nvSpPr>
          <p:spPr bwMode="auto">
            <a:xfrm>
              <a:off x="2880" y="230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9" name="Text Box 41"/>
            <p:cNvSpPr txBox="1">
              <a:spLocks noChangeArrowheads="1"/>
            </p:cNvSpPr>
            <p:nvPr/>
          </p:nvSpPr>
          <p:spPr bwMode="auto">
            <a:xfrm>
              <a:off x="4512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0" name="Text Box 42"/>
            <p:cNvSpPr txBox="1">
              <a:spLocks noChangeArrowheads="1"/>
            </p:cNvSpPr>
            <p:nvPr/>
          </p:nvSpPr>
          <p:spPr bwMode="auto">
            <a:xfrm>
              <a:off x="4224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31" name="Group 43"/>
          <p:cNvGrpSpPr>
            <a:grpSpLocks/>
          </p:cNvGrpSpPr>
          <p:nvPr/>
        </p:nvGrpSpPr>
        <p:grpSpPr bwMode="auto">
          <a:xfrm>
            <a:off x="4143444" y="4207197"/>
            <a:ext cx="5354638" cy="523876"/>
            <a:chOff x="1536" y="2544"/>
            <a:chExt cx="3373" cy="330"/>
          </a:xfrm>
        </p:grpSpPr>
        <p:sp>
          <p:nvSpPr>
            <p:cNvPr id="1829932" name="Text Box 44"/>
            <p:cNvSpPr txBox="1">
              <a:spLocks noChangeArrowheads="1"/>
            </p:cNvSpPr>
            <p:nvPr/>
          </p:nvSpPr>
          <p:spPr bwMode="auto">
            <a:xfrm>
              <a:off x="1536" y="2544"/>
              <a:ext cx="8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3" name="Text Box 45"/>
            <p:cNvSpPr txBox="1">
              <a:spLocks noChangeArrowheads="1"/>
            </p:cNvSpPr>
            <p:nvPr/>
          </p:nvSpPr>
          <p:spPr bwMode="auto">
            <a:xfrm>
              <a:off x="3888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4" name="Text Box 46"/>
            <p:cNvSpPr txBox="1">
              <a:spLocks noChangeArrowheads="1"/>
            </p:cNvSpPr>
            <p:nvPr/>
          </p:nvSpPr>
          <p:spPr bwMode="auto">
            <a:xfrm>
              <a:off x="3552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5" name="Text Box 47"/>
            <p:cNvSpPr txBox="1">
              <a:spLocks noChangeArrowheads="1"/>
            </p:cNvSpPr>
            <p:nvPr/>
          </p:nvSpPr>
          <p:spPr bwMode="auto">
            <a:xfrm>
              <a:off x="3216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6" name="Text Box 48"/>
            <p:cNvSpPr txBox="1">
              <a:spLocks noChangeArrowheads="1"/>
            </p:cNvSpPr>
            <p:nvPr/>
          </p:nvSpPr>
          <p:spPr bwMode="auto">
            <a:xfrm>
              <a:off x="2544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7" name="Text Box 49"/>
            <p:cNvSpPr txBox="1">
              <a:spLocks noChangeArrowheads="1"/>
            </p:cNvSpPr>
            <p:nvPr/>
          </p:nvSpPr>
          <p:spPr bwMode="auto">
            <a:xfrm>
              <a:off x="2880" y="254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8" name="Text Box 50"/>
            <p:cNvSpPr txBox="1">
              <a:spLocks noChangeArrowheads="1"/>
            </p:cNvSpPr>
            <p:nvPr/>
          </p:nvSpPr>
          <p:spPr bwMode="auto">
            <a:xfrm>
              <a:off x="4512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9" name="Text Box 51"/>
            <p:cNvSpPr txBox="1">
              <a:spLocks noChangeArrowheads="1"/>
            </p:cNvSpPr>
            <p:nvPr/>
          </p:nvSpPr>
          <p:spPr bwMode="auto">
            <a:xfrm>
              <a:off x="4224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40" name="Group 52"/>
          <p:cNvGrpSpPr>
            <a:grpSpLocks/>
          </p:cNvGrpSpPr>
          <p:nvPr/>
        </p:nvGrpSpPr>
        <p:grpSpPr bwMode="auto">
          <a:xfrm>
            <a:off x="4143444" y="4969198"/>
            <a:ext cx="5354638" cy="523876"/>
            <a:chOff x="1536" y="3024"/>
            <a:chExt cx="3373" cy="330"/>
          </a:xfrm>
        </p:grpSpPr>
        <p:sp>
          <p:nvSpPr>
            <p:cNvPr id="1829941" name="Text Box 53"/>
            <p:cNvSpPr txBox="1">
              <a:spLocks noChangeArrowheads="1"/>
            </p:cNvSpPr>
            <p:nvPr/>
          </p:nvSpPr>
          <p:spPr bwMode="auto">
            <a:xfrm>
              <a:off x="1536" y="3024"/>
              <a:ext cx="11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42" name="Text Box 54"/>
            <p:cNvSpPr txBox="1">
              <a:spLocks noChangeArrowheads="1"/>
            </p:cNvSpPr>
            <p:nvPr/>
          </p:nvSpPr>
          <p:spPr bwMode="auto">
            <a:xfrm>
              <a:off x="3888" y="302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3" name="Text Box 55"/>
            <p:cNvSpPr txBox="1">
              <a:spLocks noChangeArrowheads="1"/>
            </p:cNvSpPr>
            <p:nvPr/>
          </p:nvSpPr>
          <p:spPr bwMode="auto">
            <a:xfrm>
              <a:off x="3552" y="302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4" name="Text Box 56"/>
            <p:cNvSpPr txBox="1">
              <a:spLocks noChangeArrowheads="1"/>
            </p:cNvSpPr>
            <p:nvPr/>
          </p:nvSpPr>
          <p:spPr bwMode="auto">
            <a:xfrm>
              <a:off x="3216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5" name="Text Box 57"/>
            <p:cNvSpPr txBox="1">
              <a:spLocks noChangeArrowheads="1"/>
            </p:cNvSpPr>
            <p:nvPr/>
          </p:nvSpPr>
          <p:spPr bwMode="auto">
            <a:xfrm>
              <a:off x="2880" y="302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6" name="Text Box 58"/>
            <p:cNvSpPr txBox="1">
              <a:spLocks noChangeArrowheads="1"/>
            </p:cNvSpPr>
            <p:nvPr/>
          </p:nvSpPr>
          <p:spPr bwMode="auto">
            <a:xfrm>
              <a:off x="4512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7" name="Text Box 59"/>
            <p:cNvSpPr txBox="1">
              <a:spLocks noChangeArrowheads="1"/>
            </p:cNvSpPr>
            <p:nvPr/>
          </p:nvSpPr>
          <p:spPr bwMode="auto">
            <a:xfrm>
              <a:off x="4224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48" name="Group 60"/>
          <p:cNvGrpSpPr>
            <a:grpSpLocks/>
          </p:cNvGrpSpPr>
          <p:nvPr/>
        </p:nvGrpSpPr>
        <p:grpSpPr bwMode="auto">
          <a:xfrm>
            <a:off x="4143444" y="5350198"/>
            <a:ext cx="5354638" cy="523876"/>
            <a:chOff x="1536" y="3264"/>
            <a:chExt cx="3373" cy="330"/>
          </a:xfrm>
        </p:grpSpPr>
        <p:sp>
          <p:nvSpPr>
            <p:cNvPr id="1829949" name="Text Box 61"/>
            <p:cNvSpPr txBox="1">
              <a:spLocks noChangeArrowheads="1"/>
            </p:cNvSpPr>
            <p:nvPr/>
          </p:nvSpPr>
          <p:spPr bwMode="auto">
            <a:xfrm>
              <a:off x="1536" y="3264"/>
              <a:ext cx="11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, 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0" name="Text Box 62"/>
            <p:cNvSpPr txBox="1">
              <a:spLocks noChangeArrowheads="1"/>
            </p:cNvSpPr>
            <p:nvPr/>
          </p:nvSpPr>
          <p:spPr bwMode="auto">
            <a:xfrm>
              <a:off x="3888" y="32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1" name="Text Box 63"/>
            <p:cNvSpPr txBox="1">
              <a:spLocks noChangeArrowheads="1"/>
            </p:cNvSpPr>
            <p:nvPr/>
          </p:nvSpPr>
          <p:spPr bwMode="auto">
            <a:xfrm>
              <a:off x="3552" y="32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2" name="Text Box 64"/>
            <p:cNvSpPr txBox="1">
              <a:spLocks noChangeArrowheads="1"/>
            </p:cNvSpPr>
            <p:nvPr/>
          </p:nvSpPr>
          <p:spPr bwMode="auto">
            <a:xfrm>
              <a:off x="2880" y="3264"/>
              <a:ext cx="6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3" name="Text Box 65"/>
            <p:cNvSpPr txBox="1">
              <a:spLocks noChangeArrowheads="1"/>
            </p:cNvSpPr>
            <p:nvPr/>
          </p:nvSpPr>
          <p:spPr bwMode="auto">
            <a:xfrm>
              <a:off x="4512" y="32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4" name="Text Box 66"/>
            <p:cNvSpPr txBox="1">
              <a:spLocks noChangeArrowheads="1"/>
            </p:cNvSpPr>
            <p:nvPr/>
          </p:nvSpPr>
          <p:spPr bwMode="auto">
            <a:xfrm>
              <a:off x="4224" y="32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55" name="Group 67"/>
          <p:cNvGrpSpPr>
            <a:grpSpLocks/>
          </p:cNvGrpSpPr>
          <p:nvPr/>
        </p:nvGrpSpPr>
        <p:grpSpPr bwMode="auto">
          <a:xfrm>
            <a:off x="4150753" y="5731194"/>
            <a:ext cx="5366651" cy="519113"/>
            <a:chOff x="1536" y="3504"/>
            <a:chExt cx="3330" cy="327"/>
          </a:xfrm>
        </p:grpSpPr>
        <p:sp>
          <p:nvSpPr>
            <p:cNvPr id="1829956" name="Text Box 68"/>
            <p:cNvSpPr txBox="1">
              <a:spLocks noChangeArrowheads="1"/>
            </p:cNvSpPr>
            <p:nvPr/>
          </p:nvSpPr>
          <p:spPr bwMode="auto">
            <a:xfrm>
              <a:off x="1536" y="3504"/>
              <a:ext cx="11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7" name="Text Box 69"/>
            <p:cNvSpPr txBox="1">
              <a:spLocks noChangeArrowheads="1"/>
            </p:cNvSpPr>
            <p:nvPr/>
          </p:nvSpPr>
          <p:spPr bwMode="auto">
            <a:xfrm>
              <a:off x="3888" y="3504"/>
              <a:ext cx="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h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8" name="Text Box 70"/>
            <p:cNvSpPr txBox="1">
              <a:spLocks noChangeArrowheads="1"/>
            </p:cNvSpPr>
            <p:nvPr/>
          </p:nvSpPr>
          <p:spPr bwMode="auto">
            <a:xfrm>
              <a:off x="2880" y="350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9" name="Text Box 71"/>
            <p:cNvSpPr txBox="1">
              <a:spLocks noChangeArrowheads="1"/>
            </p:cNvSpPr>
            <p:nvPr/>
          </p:nvSpPr>
          <p:spPr bwMode="auto">
            <a:xfrm>
              <a:off x="4512" y="350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60" name="Text Box 72"/>
            <p:cNvSpPr txBox="1">
              <a:spLocks noChangeArrowheads="1"/>
            </p:cNvSpPr>
            <p:nvPr/>
          </p:nvSpPr>
          <p:spPr bwMode="auto">
            <a:xfrm>
              <a:off x="4224" y="350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i</a:t>
              </a:r>
              <a:r>
                <a:rPr lang="en-US" altLang="zh-TW" sz="2800" dirty="0"/>
                <a:t>}</a:t>
              </a:r>
            </a:p>
          </p:txBody>
        </p:sp>
      </p:grpSp>
      <p:grpSp>
        <p:nvGrpSpPr>
          <p:cNvPr id="1829961" name="Group 73"/>
          <p:cNvGrpSpPr>
            <a:grpSpLocks/>
          </p:cNvGrpSpPr>
          <p:nvPr/>
        </p:nvGrpSpPr>
        <p:grpSpPr bwMode="auto">
          <a:xfrm>
            <a:off x="4143444" y="4588197"/>
            <a:ext cx="5354638" cy="523876"/>
            <a:chOff x="1536" y="2784"/>
            <a:chExt cx="3373" cy="330"/>
          </a:xfrm>
        </p:grpSpPr>
        <p:sp>
          <p:nvSpPr>
            <p:cNvPr id="1829962" name="Text Box 74"/>
            <p:cNvSpPr txBox="1">
              <a:spLocks noChangeArrowheads="1"/>
            </p:cNvSpPr>
            <p:nvPr/>
          </p:nvSpPr>
          <p:spPr bwMode="auto">
            <a:xfrm>
              <a:off x="1536" y="2784"/>
              <a:ext cx="8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3" name="Text Box 75"/>
            <p:cNvSpPr txBox="1">
              <a:spLocks noChangeArrowheads="1"/>
            </p:cNvSpPr>
            <p:nvPr/>
          </p:nvSpPr>
          <p:spPr bwMode="auto">
            <a:xfrm>
              <a:off x="3888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4" name="Text Box 76"/>
            <p:cNvSpPr txBox="1">
              <a:spLocks noChangeArrowheads="1"/>
            </p:cNvSpPr>
            <p:nvPr/>
          </p:nvSpPr>
          <p:spPr bwMode="auto">
            <a:xfrm>
              <a:off x="3552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5" name="Text Box 77"/>
            <p:cNvSpPr txBox="1">
              <a:spLocks noChangeArrowheads="1"/>
            </p:cNvSpPr>
            <p:nvPr/>
          </p:nvSpPr>
          <p:spPr bwMode="auto">
            <a:xfrm>
              <a:off x="3216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6" name="Text Box 78"/>
            <p:cNvSpPr txBox="1">
              <a:spLocks noChangeArrowheads="1"/>
            </p:cNvSpPr>
            <p:nvPr/>
          </p:nvSpPr>
          <p:spPr bwMode="auto">
            <a:xfrm>
              <a:off x="2544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7" name="Text Box 79"/>
            <p:cNvSpPr txBox="1">
              <a:spLocks noChangeArrowheads="1"/>
            </p:cNvSpPr>
            <p:nvPr/>
          </p:nvSpPr>
          <p:spPr bwMode="auto">
            <a:xfrm>
              <a:off x="2880" y="278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8" name="Text Box 80"/>
            <p:cNvSpPr txBox="1">
              <a:spLocks noChangeArrowheads="1"/>
            </p:cNvSpPr>
            <p:nvPr/>
          </p:nvSpPr>
          <p:spPr bwMode="auto">
            <a:xfrm>
              <a:off x="4512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9" name="Text Box 81"/>
            <p:cNvSpPr txBox="1">
              <a:spLocks noChangeArrowheads="1"/>
            </p:cNvSpPr>
            <p:nvPr/>
          </p:nvSpPr>
          <p:spPr bwMode="auto">
            <a:xfrm>
              <a:off x="4224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70" name="Group 82"/>
          <p:cNvGrpSpPr>
            <a:grpSpLocks/>
          </p:cNvGrpSpPr>
          <p:nvPr/>
        </p:nvGrpSpPr>
        <p:grpSpPr bwMode="auto">
          <a:xfrm>
            <a:off x="4143444" y="6112194"/>
            <a:ext cx="5373960" cy="519113"/>
            <a:chOff x="1536" y="3744"/>
            <a:chExt cx="3330" cy="327"/>
          </a:xfrm>
        </p:grpSpPr>
        <p:sp>
          <p:nvSpPr>
            <p:cNvPr id="1829971" name="Text Box 83"/>
            <p:cNvSpPr txBox="1">
              <a:spLocks noChangeArrowheads="1"/>
            </p:cNvSpPr>
            <p:nvPr/>
          </p:nvSpPr>
          <p:spPr bwMode="auto">
            <a:xfrm>
              <a:off x="1536" y="3744"/>
              <a:ext cx="12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72" name="Text Box 84"/>
            <p:cNvSpPr txBox="1">
              <a:spLocks noChangeArrowheads="1"/>
            </p:cNvSpPr>
            <p:nvPr/>
          </p:nvSpPr>
          <p:spPr bwMode="auto">
            <a:xfrm>
              <a:off x="3888" y="374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,</a:t>
              </a:r>
              <a:r>
                <a:rPr lang="en-US" altLang="zh-TW" sz="2800" i="1"/>
                <a:t> i 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73" name="Text Box 85"/>
            <p:cNvSpPr txBox="1">
              <a:spLocks noChangeArrowheads="1"/>
            </p:cNvSpPr>
            <p:nvPr/>
          </p:nvSpPr>
          <p:spPr bwMode="auto">
            <a:xfrm>
              <a:off x="2880" y="374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74" name="Text Box 86"/>
            <p:cNvSpPr txBox="1">
              <a:spLocks noChangeArrowheads="1"/>
            </p:cNvSpPr>
            <p:nvPr/>
          </p:nvSpPr>
          <p:spPr bwMode="auto">
            <a:xfrm>
              <a:off x="4512" y="374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</p:grpSp>
      <p:grpSp>
        <p:nvGrpSpPr>
          <p:cNvPr id="1829975" name="Group 87"/>
          <p:cNvGrpSpPr>
            <a:grpSpLocks/>
          </p:cNvGrpSpPr>
          <p:nvPr/>
        </p:nvGrpSpPr>
        <p:grpSpPr bwMode="auto">
          <a:xfrm>
            <a:off x="2924244" y="3826194"/>
            <a:ext cx="990600" cy="2805113"/>
            <a:chOff x="768" y="2304"/>
            <a:chExt cx="624" cy="1767"/>
          </a:xfrm>
        </p:grpSpPr>
        <p:sp>
          <p:nvSpPr>
            <p:cNvPr id="1829976" name="Text Box 88"/>
            <p:cNvSpPr txBox="1">
              <a:spLocks noChangeArrowheads="1"/>
            </p:cNvSpPr>
            <p:nvPr/>
          </p:nvSpPr>
          <p:spPr bwMode="auto">
            <a:xfrm>
              <a:off x="768" y="2304"/>
              <a:ext cx="6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7" name="Text Box 89"/>
            <p:cNvSpPr txBox="1">
              <a:spLocks noChangeArrowheads="1"/>
            </p:cNvSpPr>
            <p:nvPr/>
          </p:nvSpPr>
          <p:spPr bwMode="auto">
            <a:xfrm>
              <a:off x="768" y="2544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8" name="Text Box 90"/>
            <p:cNvSpPr txBox="1">
              <a:spLocks noChangeArrowheads="1"/>
            </p:cNvSpPr>
            <p:nvPr/>
          </p:nvSpPr>
          <p:spPr bwMode="auto">
            <a:xfrm>
              <a:off x="768" y="3024"/>
              <a:ext cx="6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d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9" name="Text Box 91"/>
            <p:cNvSpPr txBox="1">
              <a:spLocks noChangeArrowheads="1"/>
            </p:cNvSpPr>
            <p:nvPr/>
          </p:nvSpPr>
          <p:spPr bwMode="auto">
            <a:xfrm>
              <a:off x="768" y="3264"/>
              <a:ext cx="5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e</a:t>
              </a:r>
              <a:r>
                <a:rPr lang="en-US" altLang="zh-TW" sz="2800"/>
                <a:t>, </a:t>
              </a:r>
              <a:r>
                <a:rPr lang="en-US" altLang="zh-TW" sz="2800" i="1"/>
                <a:t>f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0" name="Text Box 92"/>
            <p:cNvSpPr txBox="1">
              <a:spLocks noChangeArrowheads="1"/>
            </p:cNvSpPr>
            <p:nvPr/>
          </p:nvSpPr>
          <p:spPr bwMode="auto">
            <a:xfrm>
              <a:off x="768" y="350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e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1" name="Text Box 93"/>
            <p:cNvSpPr txBox="1">
              <a:spLocks noChangeArrowheads="1"/>
            </p:cNvSpPr>
            <p:nvPr/>
          </p:nvSpPr>
          <p:spPr bwMode="auto">
            <a:xfrm>
              <a:off x="768" y="2784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2" name="Text Box 94"/>
            <p:cNvSpPr txBox="1">
              <a:spLocks noChangeArrowheads="1"/>
            </p:cNvSpPr>
            <p:nvPr/>
          </p:nvSpPr>
          <p:spPr bwMode="auto">
            <a:xfrm>
              <a:off x="768" y="374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h</a:t>
              </a:r>
              <a:r>
                <a:rPr lang="en-US" altLang="zh-TW" sz="2800"/>
                <a:t>, </a:t>
              </a:r>
              <a:r>
                <a:rPr lang="en-US" altLang="zh-TW" sz="2800" i="1"/>
                <a:t>i</a:t>
              </a:r>
              <a:r>
                <a:rPr lang="en-US" altLang="zh-TW" sz="28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2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2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82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82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2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2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E409-A02B-4FFF-A6D7-45985FF9C05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Procedure Connected-Components</a:t>
            </a: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2060848"/>
            <a:ext cx="7422601" cy="28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4E5975-B376-4E9A-9470-3F54472FDB3E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Strongly Connected Components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tree</a:t>
            </a:r>
            <a:r>
              <a:rPr lang="en-US" altLang="zh-TW" dirty="0"/>
              <a:t> is a connected</a:t>
            </a:r>
            <a:r>
              <a:rPr lang="en-US" altLang="zh-TW" b="1" i="1" dirty="0">
                <a:solidFill>
                  <a:srgbClr val="0000FF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acyclic</a:t>
            </a:r>
            <a:r>
              <a:rPr lang="en-US" altLang="zh-TW" b="1" i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/>
              <a:t>i.e.</a:t>
            </a:r>
            <a:r>
              <a:rPr lang="en-US" altLang="zh-TW" dirty="0"/>
              <a:t>, has no cycles) graph</a:t>
            </a:r>
          </a:p>
          <a:p>
            <a:r>
              <a:rPr lang="en-US" altLang="zh-TW" dirty="0"/>
              <a:t>A directed graph </a:t>
            </a:r>
            <a:r>
              <a:rPr lang="en-US" altLang="zh-TW" b="1" i="1" dirty="0"/>
              <a:t>G</a:t>
            </a:r>
            <a:r>
              <a:rPr lang="en-US" altLang="zh-TW" dirty="0"/>
              <a:t> is said to be </a:t>
            </a:r>
            <a:r>
              <a:rPr lang="en-US" altLang="zh-TW" b="1" i="1" dirty="0">
                <a:solidFill>
                  <a:srgbClr val="FF0000"/>
                </a:solidFill>
              </a:rPr>
              <a:t>strongly connected</a:t>
            </a:r>
            <a:r>
              <a:rPr lang="en-US" altLang="zh-TW" dirty="0"/>
              <a:t> if every pair of distinct vertices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in </a:t>
            </a:r>
            <a:r>
              <a:rPr lang="en-US" altLang="zh-TW" b="1" i="1" dirty="0"/>
              <a:t>V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)</a:t>
            </a:r>
            <a:r>
              <a:rPr lang="en-US" altLang="zh-TW" i="1" dirty="0"/>
              <a:t>,</a:t>
            </a:r>
            <a:r>
              <a:rPr lang="en-US" altLang="zh-TW" dirty="0"/>
              <a:t> there is a directed path from </a:t>
            </a:r>
            <a:r>
              <a:rPr lang="en-US" altLang="zh-TW" b="1" i="1" dirty="0"/>
              <a:t>u</a:t>
            </a:r>
            <a:r>
              <a:rPr lang="en-US" altLang="zh-TW" dirty="0"/>
              <a:t> to </a:t>
            </a:r>
            <a:r>
              <a:rPr lang="en-US" altLang="zh-TW" b="1" i="1" dirty="0"/>
              <a:t>v</a:t>
            </a:r>
            <a:r>
              <a:rPr lang="en-US" altLang="zh-TW" dirty="0"/>
              <a:t> and also from </a:t>
            </a:r>
            <a:r>
              <a:rPr lang="en-US" altLang="zh-TW" b="1" i="1" dirty="0"/>
              <a:t>v</a:t>
            </a:r>
            <a:r>
              <a:rPr lang="en-US" altLang="zh-TW" dirty="0"/>
              <a:t> to </a:t>
            </a:r>
            <a:r>
              <a:rPr lang="en-US" altLang="zh-TW" b="1" i="1" dirty="0"/>
              <a:t>u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strongly connected component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maximal </a:t>
            </a:r>
            <a:r>
              <a:rPr lang="en-US" altLang="zh-TW" dirty="0" err="1"/>
              <a:t>subgraph</a:t>
            </a:r>
            <a:r>
              <a:rPr lang="en-US" altLang="zh-TW" dirty="0"/>
              <a:t> that is strongly connected</a:t>
            </a:r>
          </a:p>
        </p:txBody>
      </p:sp>
    </p:spTree>
    <p:extLst>
      <p:ext uri="{BB962C8B-B14F-4D97-AF65-F5344CB8AC3E}">
        <p14:creationId xmlns:p14="http://schemas.microsoft.com/office/powerpoint/2010/main" val="9034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EA5C6-8BBE-4845-8886-930543D17BA6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205822" y="2117724"/>
            <a:ext cx="1090612" cy="3629026"/>
            <a:chOff x="1467" y="1480"/>
            <a:chExt cx="687" cy="2286"/>
          </a:xfrm>
        </p:grpSpPr>
        <p:sp>
          <p:nvSpPr>
            <p:cNvPr id="30733" name="Line 4"/>
            <p:cNvSpPr>
              <a:spLocks noChangeShapeType="1"/>
            </p:cNvSpPr>
            <p:nvPr/>
          </p:nvSpPr>
          <p:spPr bwMode="auto">
            <a:xfrm flipH="1" flipV="1">
              <a:off x="1830" y="2611"/>
              <a:ext cx="0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30734" name="Oval 5"/>
            <p:cNvSpPr>
              <a:spLocks noChangeArrowheads="1"/>
            </p:cNvSpPr>
            <p:nvPr/>
          </p:nvSpPr>
          <p:spPr bwMode="auto">
            <a:xfrm>
              <a:off x="1688" y="1480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30735" name="Oval 6"/>
            <p:cNvSpPr>
              <a:spLocks noChangeArrowheads="1"/>
            </p:cNvSpPr>
            <p:nvPr/>
          </p:nvSpPr>
          <p:spPr bwMode="auto">
            <a:xfrm>
              <a:off x="1701" y="2387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30736" name="Oval 7"/>
            <p:cNvSpPr>
              <a:spLocks noChangeArrowheads="1"/>
            </p:cNvSpPr>
            <p:nvPr/>
          </p:nvSpPr>
          <p:spPr bwMode="auto">
            <a:xfrm>
              <a:off x="1718" y="3157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30737" name="Text Box 8"/>
            <p:cNvSpPr txBox="1">
              <a:spLocks noChangeArrowheads="1"/>
            </p:cNvSpPr>
            <p:nvPr/>
          </p:nvSpPr>
          <p:spPr bwMode="auto">
            <a:xfrm>
              <a:off x="1701" y="3475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 i="1" dirty="0"/>
                <a:t>G</a:t>
              </a:r>
            </a:p>
          </p:txBody>
        </p:sp>
        <p:sp>
          <p:nvSpPr>
            <p:cNvPr id="30738" name="Freeform 9"/>
            <p:cNvSpPr>
              <a:spLocks/>
            </p:cNvSpPr>
            <p:nvPr/>
          </p:nvSpPr>
          <p:spPr bwMode="auto">
            <a:xfrm>
              <a:off x="1882" y="1661"/>
              <a:ext cx="272" cy="771"/>
            </a:xfrm>
            <a:custGeom>
              <a:avLst/>
              <a:gdLst>
                <a:gd name="T0" fmla="*/ 0 w 272"/>
                <a:gd name="T1" fmla="*/ 0 h 771"/>
                <a:gd name="T2" fmla="*/ 272 w 272"/>
                <a:gd name="T3" fmla="*/ 408 h 771"/>
                <a:gd name="T4" fmla="*/ 0 w 272"/>
                <a:gd name="T5" fmla="*/ 771 h 771"/>
                <a:gd name="T6" fmla="*/ 0 60000 65536"/>
                <a:gd name="T7" fmla="*/ 0 60000 65536"/>
                <a:gd name="T8" fmla="*/ 0 60000 65536"/>
                <a:gd name="T9" fmla="*/ 0 w 272"/>
                <a:gd name="T10" fmla="*/ 0 h 771"/>
                <a:gd name="T11" fmla="*/ 272 w 272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771">
                  <a:moveTo>
                    <a:pt x="0" y="0"/>
                  </a:moveTo>
                  <a:cubicBezTo>
                    <a:pt x="136" y="140"/>
                    <a:pt x="272" y="280"/>
                    <a:pt x="272" y="408"/>
                  </a:cubicBezTo>
                  <a:cubicBezTo>
                    <a:pt x="272" y="536"/>
                    <a:pt x="136" y="653"/>
                    <a:pt x="0" y="77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30739" name="Freeform 10"/>
            <p:cNvSpPr>
              <a:spLocks/>
            </p:cNvSpPr>
            <p:nvPr/>
          </p:nvSpPr>
          <p:spPr bwMode="auto">
            <a:xfrm>
              <a:off x="1467" y="1661"/>
              <a:ext cx="279" cy="771"/>
            </a:xfrm>
            <a:custGeom>
              <a:avLst/>
              <a:gdLst>
                <a:gd name="T0" fmla="*/ 234 w 279"/>
                <a:gd name="T1" fmla="*/ 0 h 771"/>
                <a:gd name="T2" fmla="*/ 7 w 279"/>
                <a:gd name="T3" fmla="*/ 363 h 771"/>
                <a:gd name="T4" fmla="*/ 279 w 279"/>
                <a:gd name="T5" fmla="*/ 771 h 771"/>
                <a:gd name="T6" fmla="*/ 0 60000 65536"/>
                <a:gd name="T7" fmla="*/ 0 60000 65536"/>
                <a:gd name="T8" fmla="*/ 0 60000 65536"/>
                <a:gd name="T9" fmla="*/ 0 w 279"/>
                <a:gd name="T10" fmla="*/ 0 h 771"/>
                <a:gd name="T11" fmla="*/ 279 w 279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771">
                  <a:moveTo>
                    <a:pt x="234" y="0"/>
                  </a:moveTo>
                  <a:cubicBezTo>
                    <a:pt x="117" y="117"/>
                    <a:pt x="0" y="235"/>
                    <a:pt x="7" y="363"/>
                  </a:cubicBezTo>
                  <a:cubicBezTo>
                    <a:pt x="14" y="491"/>
                    <a:pt x="146" y="631"/>
                    <a:pt x="279" y="77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4405668" y="426953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3200" dirty="0"/>
              <a:t>strongly connected components of </a:t>
            </a:r>
            <a:r>
              <a:rPr kumimoji="1" lang="en-US" altLang="zh-TW" sz="3200" i="1" dirty="0"/>
              <a:t>G</a:t>
            </a:r>
          </a:p>
        </p:txBody>
      </p:sp>
      <p:sp>
        <p:nvSpPr>
          <p:cNvPr id="30728" name="Oval 13"/>
          <p:cNvSpPr>
            <a:spLocks noChangeArrowheads="1"/>
          </p:cNvSpPr>
          <p:nvPr/>
        </p:nvSpPr>
        <p:spPr bwMode="auto">
          <a:xfrm>
            <a:off x="6558236" y="2235575"/>
            <a:ext cx="376237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729" name="Oval 14"/>
          <p:cNvSpPr>
            <a:spLocks noChangeArrowheads="1"/>
          </p:cNvSpPr>
          <p:nvPr/>
        </p:nvSpPr>
        <p:spPr bwMode="auto">
          <a:xfrm>
            <a:off x="6578874" y="3675439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730" name="Oval 15"/>
          <p:cNvSpPr>
            <a:spLocks noChangeArrowheads="1"/>
          </p:cNvSpPr>
          <p:nvPr/>
        </p:nvSpPr>
        <p:spPr bwMode="auto">
          <a:xfrm>
            <a:off x="8234363" y="2961859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731" name="Freeform 16"/>
          <p:cNvSpPr>
            <a:spLocks/>
          </p:cNvSpPr>
          <p:nvPr/>
        </p:nvSpPr>
        <p:spPr bwMode="auto">
          <a:xfrm>
            <a:off x="6866210" y="2522914"/>
            <a:ext cx="431800" cy="1223963"/>
          </a:xfrm>
          <a:custGeom>
            <a:avLst/>
            <a:gdLst>
              <a:gd name="T0" fmla="*/ 0 w 272"/>
              <a:gd name="T1" fmla="*/ 0 h 771"/>
              <a:gd name="T2" fmla="*/ 272 w 272"/>
              <a:gd name="T3" fmla="*/ 408 h 771"/>
              <a:gd name="T4" fmla="*/ 0 w 272"/>
              <a:gd name="T5" fmla="*/ 771 h 771"/>
              <a:gd name="T6" fmla="*/ 0 60000 65536"/>
              <a:gd name="T7" fmla="*/ 0 60000 65536"/>
              <a:gd name="T8" fmla="*/ 0 60000 65536"/>
              <a:gd name="T9" fmla="*/ 0 w 272"/>
              <a:gd name="T10" fmla="*/ 0 h 771"/>
              <a:gd name="T11" fmla="*/ 272 w 272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771">
                <a:moveTo>
                  <a:pt x="0" y="0"/>
                </a:moveTo>
                <a:cubicBezTo>
                  <a:pt x="136" y="140"/>
                  <a:pt x="272" y="280"/>
                  <a:pt x="272" y="408"/>
                </a:cubicBezTo>
                <a:cubicBezTo>
                  <a:pt x="272" y="536"/>
                  <a:pt x="136" y="653"/>
                  <a:pt x="0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30732" name="Freeform 17"/>
          <p:cNvSpPr>
            <a:spLocks/>
          </p:cNvSpPr>
          <p:nvPr/>
        </p:nvSpPr>
        <p:spPr bwMode="auto">
          <a:xfrm>
            <a:off x="6207398" y="2522914"/>
            <a:ext cx="442912" cy="1223963"/>
          </a:xfrm>
          <a:custGeom>
            <a:avLst/>
            <a:gdLst>
              <a:gd name="T0" fmla="*/ 234 w 279"/>
              <a:gd name="T1" fmla="*/ 0 h 771"/>
              <a:gd name="T2" fmla="*/ 7 w 279"/>
              <a:gd name="T3" fmla="*/ 363 h 771"/>
              <a:gd name="T4" fmla="*/ 279 w 279"/>
              <a:gd name="T5" fmla="*/ 771 h 771"/>
              <a:gd name="T6" fmla="*/ 0 60000 65536"/>
              <a:gd name="T7" fmla="*/ 0 60000 65536"/>
              <a:gd name="T8" fmla="*/ 0 60000 65536"/>
              <a:gd name="T9" fmla="*/ 0 w 279"/>
              <a:gd name="T10" fmla="*/ 0 h 771"/>
              <a:gd name="T11" fmla="*/ 279 w 279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771">
                <a:moveTo>
                  <a:pt x="234" y="0"/>
                </a:moveTo>
                <a:cubicBezTo>
                  <a:pt x="117" y="117"/>
                  <a:pt x="0" y="235"/>
                  <a:pt x="7" y="363"/>
                </a:cubicBezTo>
                <a:cubicBezTo>
                  <a:pt x="14" y="491"/>
                  <a:pt x="146" y="631"/>
                  <a:pt x="279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First recorded evidence of the use of graphs dates back to 1736</a:t>
            </a:r>
          </a:p>
          <a:p>
            <a:r>
              <a:rPr lang="en-US" altLang="zh-TW"/>
              <a:t>Applications:</a:t>
            </a:r>
          </a:p>
          <a:p>
            <a:pPr lvl="1"/>
            <a:r>
              <a:rPr lang="en-US" altLang="zh-TW"/>
              <a:t>Analysis of electric circuits</a:t>
            </a:r>
          </a:p>
          <a:p>
            <a:pPr lvl="1"/>
            <a:r>
              <a:rPr lang="en-US" altLang="zh-TW"/>
              <a:t>Finding shortest routes</a:t>
            </a:r>
          </a:p>
          <a:p>
            <a:pPr lvl="1"/>
            <a:r>
              <a:rPr lang="en-US" altLang="zh-TW"/>
              <a:t>Project planning</a:t>
            </a:r>
          </a:p>
          <a:p>
            <a:pPr lvl="1"/>
            <a:r>
              <a:rPr lang="en-US" altLang="zh-TW"/>
              <a:t>…</a:t>
            </a: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32B84-B04A-4F3B-8A86-B318E54E2BE6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Accessor 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Vertices and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are positions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store elements</a:t>
            </a:r>
          </a:p>
          <a:p>
            <a:r>
              <a:rPr lang="en-US" altLang="zh-TW" dirty="0" err="1">
                <a:ea typeface="新細明體" pitchFamily="18" charset="-120"/>
              </a:rPr>
              <a:t>Accessor</a:t>
            </a:r>
            <a:r>
              <a:rPr lang="en-US" altLang="zh-TW" dirty="0">
                <a:ea typeface="新細明體" pitchFamily="18" charset="-120"/>
              </a:rPr>
              <a:t>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MS UI Gothic" pitchFamily="34" charset="-128"/>
              </a:rPr>
              <a:t>endVertices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an array of the two </a:t>
            </a:r>
            <a:r>
              <a:rPr lang="en-US" altLang="zh-TW" dirty="0" err="1">
                <a:ea typeface="新細明體" pitchFamily="18" charset="-120"/>
              </a:rPr>
              <a:t>endvertices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opposite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the vertex opposite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on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areAdjacent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): true </a:t>
            </a:r>
            <a:r>
              <a:rPr lang="en-US" altLang="zh-TW" dirty="0" err="1">
                <a:ea typeface="新細明體" pitchFamily="18" charset="-120"/>
              </a:rPr>
              <a:t>iff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are adjacent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replace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): replace element at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with </a:t>
            </a:r>
            <a:r>
              <a:rPr lang="en-US" altLang="zh-TW" b="1" i="1" dirty="0">
                <a:ea typeface="新細明體" pitchFamily="18" charset="-120"/>
              </a:rPr>
              <a:t>x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replace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): replace element at edge 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 with </a:t>
            </a:r>
            <a:r>
              <a:rPr lang="en-US" altLang="zh-TW" b="1" i="1" dirty="0">
                <a:ea typeface="新細明體" pitchFamily="18" charset="-120"/>
              </a:rPr>
              <a:t>x</a:t>
            </a:r>
          </a:p>
        </p:txBody>
      </p:sp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C2002-DC61-4AB8-9063-E81EC012282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Update Methods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Update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insertVertex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 a vertex storing element</a:t>
            </a:r>
            <a:r>
              <a:rPr lang="en-US" altLang="zh-TW" b="1" i="1" dirty="0">
                <a:ea typeface="新細明體" pitchFamily="18" charset="-120"/>
              </a:rPr>
              <a:t> o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insertEdge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 an edge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 storing element </a:t>
            </a:r>
            <a:r>
              <a:rPr lang="en-US" altLang="zh-TW" b="1" i="1" dirty="0">
                <a:ea typeface="新細明體" pitchFamily="18" charset="-120"/>
              </a:rPr>
              <a:t>o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removeVertex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remove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(and its incident edges)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removeEdge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remove edge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49470-36AB-4D91-9CBD-46AF8E7008D9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0B886-68A7-41E2-A3E1-1171D0D89C04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Iterator Methods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Iterator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edges incident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b="1" i="1" dirty="0">
              <a:solidFill>
                <a:schemeClr val="tx2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vertices</a:t>
            </a:r>
            <a:r>
              <a:rPr lang="en-US" altLang="zh-TW" dirty="0">
                <a:ea typeface="新細明體" pitchFamily="18" charset="-120"/>
              </a:rPr>
              <a:t>(): all vertices in the graph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edges</a:t>
            </a:r>
            <a:r>
              <a:rPr lang="en-US" altLang="zh-TW" dirty="0">
                <a:ea typeface="新細明體" pitchFamily="18" charset="-120"/>
              </a:rPr>
              <a:t>():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4602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4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Structures for Graphs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popular ways: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Edge lists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Adjacency lists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Adjacency matrix</a:t>
            </a:r>
          </a:p>
          <a:p>
            <a:r>
              <a:rPr lang="en-US" altLang="zh-TW" dirty="0"/>
              <a:t>All three ways store the vertices</a:t>
            </a:r>
          </a:p>
          <a:p>
            <a:r>
              <a:rPr lang="en-US" altLang="zh-TW" dirty="0"/>
              <a:t>The first two structures store the edges actually but the third one keeps a placeholder for every pair of vertices.</a:t>
            </a:r>
          </a:p>
        </p:txBody>
      </p:sp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A4006-F743-438E-B14E-1A6C1FEC4FF1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28465-BC88-484A-B67F-815EDC62085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>
              <a:latin typeface="Arial" charset="0"/>
            </a:endParaRPr>
          </a:p>
        </p:txBody>
      </p:sp>
      <p:cxnSp>
        <p:nvCxnSpPr>
          <p:cNvPr id="36867" name="AutoShape 2"/>
          <p:cNvCxnSpPr>
            <a:cxnSpLocks noChangeShapeType="1"/>
            <a:stCxn id="36892" idx="2"/>
            <a:endCxn id="36889" idx="6"/>
          </p:cNvCxnSpPr>
          <p:nvPr/>
        </p:nvCxnSpPr>
        <p:spPr bwMode="auto">
          <a:xfrm flipH="1">
            <a:off x="6542087" y="6189664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68" name="AutoShape 3"/>
          <p:cNvCxnSpPr>
            <a:cxnSpLocks noChangeShapeType="1"/>
            <a:stCxn id="36888" idx="2"/>
            <a:endCxn id="36880" idx="6"/>
          </p:cNvCxnSpPr>
          <p:nvPr/>
        </p:nvCxnSpPr>
        <p:spPr bwMode="auto">
          <a:xfrm flipH="1">
            <a:off x="6538912" y="3751264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Edge List Structure</a:t>
            </a:r>
            <a:endParaRPr lang="en-US" altLang="zh-TW" dirty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0" y="1852614"/>
            <a:ext cx="4267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element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position in vertex sequence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element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origin 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destination 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position in edge sequence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Vertex sequence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sequence of vertex objects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sequence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sequence of edge objects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665003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7564436" y="18526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847883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6874" name="AutoShape 9"/>
          <p:cNvCxnSpPr>
            <a:cxnSpLocks noChangeShapeType="1"/>
            <a:stCxn id="36872" idx="5"/>
            <a:endCxn id="36873" idx="1"/>
          </p:cNvCxnSpPr>
          <p:nvPr/>
        </p:nvCxnSpPr>
        <p:spPr bwMode="auto">
          <a:xfrm>
            <a:off x="7824786" y="2122489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36872" idx="3"/>
            <a:endCxn id="36871" idx="7"/>
          </p:cNvCxnSpPr>
          <p:nvPr/>
        </p:nvCxnSpPr>
        <p:spPr bwMode="auto">
          <a:xfrm flipH="1">
            <a:off x="6910386" y="2122489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36873" idx="2"/>
            <a:endCxn id="36871" idx="6"/>
          </p:cNvCxnSpPr>
          <p:nvPr/>
        </p:nvCxnSpPr>
        <p:spPr bwMode="auto">
          <a:xfrm flipH="1">
            <a:off x="6964361" y="2946402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6964361" y="216694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8172450" y="2166940"/>
            <a:ext cx="2889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7561261" y="2533652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6224586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7416799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8609011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645318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6672262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6885" name="Oval 20"/>
          <p:cNvSpPr>
            <a:spLocks noChangeArrowheads="1"/>
          </p:cNvSpPr>
          <p:nvPr/>
        </p:nvSpPr>
        <p:spPr bwMode="auto">
          <a:xfrm>
            <a:off x="972978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36886" name="AutoShape 21"/>
          <p:cNvCxnSpPr>
            <a:cxnSpLocks noChangeShapeType="1"/>
            <a:stCxn id="36885" idx="2"/>
            <a:endCxn id="36873" idx="6"/>
          </p:cNvCxnSpPr>
          <p:nvPr/>
        </p:nvCxnSpPr>
        <p:spPr bwMode="auto">
          <a:xfrm flipH="1">
            <a:off x="8793161" y="2946402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9004299" y="2533652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9802811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6227761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0" name="Oval 25"/>
          <p:cNvSpPr>
            <a:spLocks noChangeArrowheads="1"/>
          </p:cNvSpPr>
          <p:nvPr/>
        </p:nvSpPr>
        <p:spPr bwMode="auto">
          <a:xfrm>
            <a:off x="7419974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1" name="Oval 26"/>
          <p:cNvSpPr>
            <a:spLocks noChangeArrowheads="1"/>
          </p:cNvSpPr>
          <p:nvPr/>
        </p:nvSpPr>
        <p:spPr bwMode="auto">
          <a:xfrm>
            <a:off x="8612186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2" name="Oval 27"/>
          <p:cNvSpPr>
            <a:spLocks noChangeArrowheads="1"/>
          </p:cNvSpPr>
          <p:nvPr/>
        </p:nvSpPr>
        <p:spPr bwMode="auto">
          <a:xfrm>
            <a:off x="9805986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6893" name="AutoShape 28"/>
          <p:cNvCxnSpPr>
            <a:cxnSpLocks noChangeShapeType="1"/>
            <a:endCxn id="36883" idx="2"/>
          </p:cNvCxnSpPr>
          <p:nvPr/>
        </p:nvCxnSpPr>
        <p:spPr bwMode="auto">
          <a:xfrm flipV="1">
            <a:off x="6375400" y="5610228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4" name="AutoShape 29"/>
          <p:cNvCxnSpPr>
            <a:cxnSpLocks noChangeShapeType="1"/>
          </p:cNvCxnSpPr>
          <p:nvPr/>
        </p:nvCxnSpPr>
        <p:spPr bwMode="auto">
          <a:xfrm flipV="1">
            <a:off x="7572375" y="5610228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5" name="AutoShape 30"/>
          <p:cNvCxnSpPr>
            <a:cxnSpLocks noChangeShapeType="1"/>
          </p:cNvCxnSpPr>
          <p:nvPr/>
        </p:nvCxnSpPr>
        <p:spPr bwMode="auto">
          <a:xfrm flipV="1">
            <a:off x="8759825" y="5610228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 flipV="1">
            <a:off x="9953625" y="5610228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6396037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758031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6899" name="Rectangle 34"/>
          <p:cNvSpPr>
            <a:spLocks noChangeArrowheads="1"/>
          </p:cNvSpPr>
          <p:nvPr/>
        </p:nvSpPr>
        <p:spPr bwMode="auto">
          <a:xfrm>
            <a:off x="8764587" y="426561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>
            <a:off x="9948862" y="426085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36901" name="AutoShape 36"/>
          <p:cNvCxnSpPr>
            <a:cxnSpLocks noChangeShapeType="1"/>
            <a:endCxn id="36897" idx="0"/>
          </p:cNvCxnSpPr>
          <p:nvPr/>
        </p:nvCxnSpPr>
        <p:spPr bwMode="auto">
          <a:xfrm>
            <a:off x="6372225" y="3746502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2" name="AutoShape 37"/>
          <p:cNvCxnSpPr>
            <a:cxnSpLocks noChangeShapeType="1"/>
            <a:endCxn id="36898" idx="0"/>
          </p:cNvCxnSpPr>
          <p:nvPr/>
        </p:nvCxnSpPr>
        <p:spPr bwMode="auto">
          <a:xfrm>
            <a:off x="7564436" y="3746502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3" name="AutoShape 38"/>
          <p:cNvCxnSpPr>
            <a:cxnSpLocks noChangeShapeType="1"/>
            <a:endCxn id="36899" idx="0"/>
          </p:cNvCxnSpPr>
          <p:nvPr/>
        </p:nvCxnSpPr>
        <p:spPr bwMode="auto">
          <a:xfrm>
            <a:off x="8761411" y="3751265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4" name="AutoShape 39"/>
          <p:cNvCxnSpPr>
            <a:cxnSpLocks noChangeShapeType="1"/>
            <a:endCxn id="36900" idx="0"/>
          </p:cNvCxnSpPr>
          <p:nvPr/>
        </p:nvCxnSpPr>
        <p:spPr bwMode="auto">
          <a:xfrm>
            <a:off x="9948862" y="3746503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05" name="Freeform 40"/>
          <p:cNvSpPr>
            <a:spLocks/>
          </p:cNvSpPr>
          <p:nvPr/>
        </p:nvSpPr>
        <p:spPr bwMode="auto">
          <a:xfrm>
            <a:off x="6562724" y="4598989"/>
            <a:ext cx="1090612" cy="838200"/>
          </a:xfrm>
          <a:custGeom>
            <a:avLst/>
            <a:gdLst>
              <a:gd name="T0" fmla="*/ 0 w 720"/>
              <a:gd name="T1" fmla="*/ 838200 h 504"/>
              <a:gd name="T2" fmla="*/ 554394 w 720"/>
              <a:gd name="T3" fmla="*/ 389164 h 504"/>
              <a:gd name="T4" fmla="*/ 1090612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Rectangle 41"/>
          <p:cNvSpPr>
            <a:spLocks noChangeArrowheads="1"/>
          </p:cNvSpPr>
          <p:nvPr/>
        </p:nvSpPr>
        <p:spPr bwMode="auto">
          <a:xfrm>
            <a:off x="608171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07" name="Line 42"/>
          <p:cNvSpPr>
            <a:spLocks noChangeShapeType="1"/>
          </p:cNvSpPr>
          <p:nvPr/>
        </p:nvSpPr>
        <p:spPr bwMode="auto">
          <a:xfrm flipV="1">
            <a:off x="6227762" y="3903664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Rectangle 43"/>
          <p:cNvSpPr>
            <a:spLocks noChangeArrowheads="1"/>
          </p:cNvSpPr>
          <p:nvPr/>
        </p:nvSpPr>
        <p:spPr bwMode="auto">
          <a:xfrm>
            <a:off x="728186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 flipV="1">
            <a:off x="7419974" y="3894139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Rectangle 45"/>
          <p:cNvSpPr>
            <a:spLocks noChangeArrowheads="1"/>
          </p:cNvSpPr>
          <p:nvPr/>
        </p:nvSpPr>
        <p:spPr bwMode="auto">
          <a:xfrm>
            <a:off x="8455025" y="426561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11" name="Line 46"/>
          <p:cNvSpPr>
            <a:spLocks noChangeShapeType="1"/>
          </p:cNvSpPr>
          <p:nvPr/>
        </p:nvSpPr>
        <p:spPr bwMode="auto">
          <a:xfrm flipV="1">
            <a:off x="8612186" y="388937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Rectangle 47"/>
          <p:cNvSpPr>
            <a:spLocks noChangeArrowheads="1"/>
          </p:cNvSpPr>
          <p:nvPr/>
        </p:nvSpPr>
        <p:spPr bwMode="auto">
          <a:xfrm>
            <a:off x="9634537" y="426085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 flipV="1">
            <a:off x="9805986" y="388937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Rectangle 49"/>
          <p:cNvSpPr>
            <a:spLocks noChangeArrowheads="1"/>
          </p:cNvSpPr>
          <p:nvPr/>
        </p:nvSpPr>
        <p:spPr bwMode="auto">
          <a:xfrm>
            <a:off x="62341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15" name="Line 50"/>
          <p:cNvSpPr>
            <a:spLocks noChangeShapeType="1"/>
          </p:cNvSpPr>
          <p:nvPr/>
        </p:nvSpPr>
        <p:spPr bwMode="auto">
          <a:xfrm flipV="1">
            <a:off x="6332537" y="4589465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Rectangle 51"/>
          <p:cNvSpPr>
            <a:spLocks noChangeArrowheads="1"/>
          </p:cNvSpPr>
          <p:nvPr/>
        </p:nvSpPr>
        <p:spPr bwMode="auto">
          <a:xfrm>
            <a:off x="60150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17" name="AutoShape 52"/>
          <p:cNvCxnSpPr>
            <a:cxnSpLocks noChangeShapeType="1"/>
            <a:endCxn id="36889" idx="1"/>
          </p:cNvCxnSpPr>
          <p:nvPr/>
        </p:nvCxnSpPr>
        <p:spPr bwMode="auto">
          <a:xfrm>
            <a:off x="6110287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18" name="Rectangle 53"/>
          <p:cNvSpPr>
            <a:spLocks noChangeArrowheads="1"/>
          </p:cNvSpPr>
          <p:nvPr/>
        </p:nvSpPr>
        <p:spPr bwMode="auto">
          <a:xfrm>
            <a:off x="76438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19" name="Rectangle 54"/>
          <p:cNvSpPr>
            <a:spLocks noChangeArrowheads="1"/>
          </p:cNvSpPr>
          <p:nvPr/>
        </p:nvSpPr>
        <p:spPr bwMode="auto">
          <a:xfrm>
            <a:off x="7862887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6920" name="Rectangle 55"/>
          <p:cNvSpPr>
            <a:spLocks noChangeArrowheads="1"/>
          </p:cNvSpPr>
          <p:nvPr/>
        </p:nvSpPr>
        <p:spPr bwMode="auto">
          <a:xfrm>
            <a:off x="74247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1" name="Rectangle 56"/>
          <p:cNvSpPr>
            <a:spLocks noChangeArrowheads="1"/>
          </p:cNvSpPr>
          <p:nvPr/>
        </p:nvSpPr>
        <p:spPr bwMode="auto">
          <a:xfrm>
            <a:off x="720566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22" name="AutoShape 57"/>
          <p:cNvCxnSpPr>
            <a:cxnSpLocks noChangeShapeType="1"/>
          </p:cNvCxnSpPr>
          <p:nvPr/>
        </p:nvCxnSpPr>
        <p:spPr bwMode="auto">
          <a:xfrm>
            <a:off x="7300912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23" name="Freeform 58"/>
          <p:cNvSpPr>
            <a:spLocks/>
          </p:cNvSpPr>
          <p:nvPr/>
        </p:nvSpPr>
        <p:spPr bwMode="auto">
          <a:xfrm>
            <a:off x="7737475" y="4608515"/>
            <a:ext cx="1106487" cy="828675"/>
          </a:xfrm>
          <a:custGeom>
            <a:avLst/>
            <a:gdLst>
              <a:gd name="T0" fmla="*/ 0 w 720"/>
              <a:gd name="T1" fmla="*/ 828675 h 522"/>
              <a:gd name="T2" fmla="*/ 387270 w 720"/>
              <a:gd name="T3" fmla="*/ 400050 h 522"/>
              <a:gd name="T4" fmla="*/ 912852 w 720"/>
              <a:gd name="T5" fmla="*/ 247650 h 522"/>
              <a:gd name="T6" fmla="*/ 1078825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59"/>
          <p:cNvSpPr>
            <a:spLocks noChangeShapeType="1"/>
          </p:cNvSpPr>
          <p:nvPr/>
        </p:nvSpPr>
        <p:spPr bwMode="auto">
          <a:xfrm flipV="1">
            <a:off x="7513636" y="4598989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Rectangle 60"/>
          <p:cNvSpPr>
            <a:spLocks noChangeArrowheads="1"/>
          </p:cNvSpPr>
          <p:nvPr/>
        </p:nvSpPr>
        <p:spPr bwMode="auto">
          <a:xfrm>
            <a:off x="8829675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6" name="Rectangle 61"/>
          <p:cNvSpPr>
            <a:spLocks noChangeArrowheads="1"/>
          </p:cNvSpPr>
          <p:nvPr/>
        </p:nvSpPr>
        <p:spPr bwMode="auto">
          <a:xfrm>
            <a:off x="9048750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36927" name="Rectangle 62"/>
          <p:cNvSpPr>
            <a:spLocks noChangeArrowheads="1"/>
          </p:cNvSpPr>
          <p:nvPr/>
        </p:nvSpPr>
        <p:spPr bwMode="auto">
          <a:xfrm>
            <a:off x="8610600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8" name="Rectangle 63"/>
          <p:cNvSpPr>
            <a:spLocks noChangeArrowheads="1"/>
          </p:cNvSpPr>
          <p:nvPr/>
        </p:nvSpPr>
        <p:spPr bwMode="auto">
          <a:xfrm>
            <a:off x="8391525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29" name="AutoShape 64"/>
          <p:cNvCxnSpPr>
            <a:cxnSpLocks noChangeShapeType="1"/>
          </p:cNvCxnSpPr>
          <p:nvPr/>
        </p:nvCxnSpPr>
        <p:spPr bwMode="auto">
          <a:xfrm>
            <a:off x="8486775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30" name="Line 65"/>
          <p:cNvSpPr>
            <a:spLocks noChangeShapeType="1"/>
          </p:cNvSpPr>
          <p:nvPr/>
        </p:nvSpPr>
        <p:spPr bwMode="auto">
          <a:xfrm flipH="1" flipV="1">
            <a:off x="8902699" y="4598990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Freeform 66"/>
          <p:cNvSpPr>
            <a:spLocks/>
          </p:cNvSpPr>
          <p:nvPr/>
        </p:nvSpPr>
        <p:spPr bwMode="auto">
          <a:xfrm>
            <a:off x="6643686" y="4608515"/>
            <a:ext cx="2076450" cy="828675"/>
          </a:xfrm>
          <a:custGeom>
            <a:avLst/>
            <a:gdLst>
              <a:gd name="T0" fmla="*/ 2076450 w 1308"/>
              <a:gd name="T1" fmla="*/ 828675 h 522"/>
              <a:gd name="T2" fmla="*/ 1714500 w 1308"/>
              <a:gd name="T3" fmla="*/ 323850 h 522"/>
              <a:gd name="T4" fmla="*/ 561975 w 1308"/>
              <a:gd name="T5" fmla="*/ 504825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Rectangle 67"/>
          <p:cNvSpPr>
            <a:spLocks noChangeArrowheads="1"/>
          </p:cNvSpPr>
          <p:nvPr/>
        </p:nvSpPr>
        <p:spPr bwMode="auto">
          <a:xfrm>
            <a:off x="1003458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33" name="Rectangle 68"/>
          <p:cNvSpPr>
            <a:spLocks noChangeArrowheads="1"/>
          </p:cNvSpPr>
          <p:nvPr/>
        </p:nvSpPr>
        <p:spPr bwMode="auto">
          <a:xfrm>
            <a:off x="10253662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sp>
        <p:nvSpPr>
          <p:cNvPr id="36934" name="Rectangle 69"/>
          <p:cNvSpPr>
            <a:spLocks noChangeArrowheads="1"/>
          </p:cNvSpPr>
          <p:nvPr/>
        </p:nvSpPr>
        <p:spPr bwMode="auto">
          <a:xfrm>
            <a:off x="98155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35" name="Rectangle 70"/>
          <p:cNvSpPr>
            <a:spLocks noChangeArrowheads="1"/>
          </p:cNvSpPr>
          <p:nvPr/>
        </p:nvSpPr>
        <p:spPr bwMode="auto">
          <a:xfrm>
            <a:off x="95964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36" name="AutoShape 71"/>
          <p:cNvCxnSpPr>
            <a:cxnSpLocks noChangeShapeType="1"/>
          </p:cNvCxnSpPr>
          <p:nvPr/>
        </p:nvCxnSpPr>
        <p:spPr bwMode="auto">
          <a:xfrm>
            <a:off x="9691687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37" name="Freeform 72"/>
          <p:cNvSpPr>
            <a:spLocks/>
          </p:cNvSpPr>
          <p:nvPr/>
        </p:nvSpPr>
        <p:spPr bwMode="auto">
          <a:xfrm>
            <a:off x="8986837" y="4589465"/>
            <a:ext cx="962025" cy="847725"/>
          </a:xfrm>
          <a:custGeom>
            <a:avLst/>
            <a:gdLst>
              <a:gd name="T0" fmla="*/ 962025 w 606"/>
              <a:gd name="T1" fmla="*/ 847725 h 534"/>
              <a:gd name="T2" fmla="*/ 842963 w 606"/>
              <a:gd name="T3" fmla="*/ 447675 h 534"/>
              <a:gd name="T4" fmla="*/ 328612 w 606"/>
              <a:gd name="T5" fmla="*/ 376237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8" name="Line 73"/>
          <p:cNvSpPr>
            <a:spLocks noChangeShapeType="1"/>
          </p:cNvSpPr>
          <p:nvPr/>
        </p:nvSpPr>
        <p:spPr bwMode="auto">
          <a:xfrm flipH="1" flipV="1">
            <a:off x="10096500" y="4598990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9" name="Line 74"/>
          <p:cNvSpPr>
            <a:spLocks noChangeShapeType="1"/>
          </p:cNvSpPr>
          <p:nvPr/>
        </p:nvSpPr>
        <p:spPr bwMode="auto">
          <a:xfrm>
            <a:off x="6015036" y="3294064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Edge Lists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4706112" y="35636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001512" y="29159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5296662" y="2858834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4706112" y="49352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077712" y="53162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5239512" y="5201984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7068312" y="44018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4553712" y="4516184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5372862" y="4344734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6534912" y="3182684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5239512" y="3830384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581912" y="2093786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3200" b="1" i="1" dirty="0" err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a,b</a:t>
            </a:r>
            <a:r>
              <a:rPr lang="en-US" altLang="zh-TW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endParaRPr lang="zh-TW" altLang="en-US" sz="3200" b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572512" y="2093786"/>
            <a:ext cx="228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群組 97"/>
          <p:cNvGrpSpPr/>
          <p:nvPr/>
        </p:nvGrpSpPr>
        <p:grpSpPr>
          <a:xfrm>
            <a:off x="3182112" y="2093786"/>
            <a:ext cx="1219200" cy="457200"/>
            <a:chOff x="685800" y="5029200"/>
            <a:chExt cx="1219200" cy="457200"/>
          </a:xfrm>
        </p:grpSpPr>
        <p:sp>
          <p:nvSpPr>
            <p:cNvPr id="99" name="矩形 98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a,c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54" name="直線單箭頭接點 53"/>
          <p:cNvCxnSpPr/>
          <p:nvPr/>
        </p:nvCxnSpPr>
        <p:spPr bwMode="auto">
          <a:xfrm>
            <a:off x="26487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群組 106"/>
          <p:cNvGrpSpPr/>
          <p:nvPr/>
        </p:nvGrpSpPr>
        <p:grpSpPr>
          <a:xfrm>
            <a:off x="4782312" y="2093786"/>
            <a:ext cx="1219200" cy="457200"/>
            <a:chOff x="685800" y="5029200"/>
            <a:chExt cx="1219200" cy="4572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c,d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12" name="直線單箭頭接點 111"/>
          <p:cNvCxnSpPr/>
          <p:nvPr/>
        </p:nvCxnSpPr>
        <p:spPr bwMode="auto">
          <a:xfrm>
            <a:off x="42489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群組 113"/>
          <p:cNvGrpSpPr/>
          <p:nvPr/>
        </p:nvGrpSpPr>
        <p:grpSpPr>
          <a:xfrm>
            <a:off x="6382512" y="2093786"/>
            <a:ext cx="1219200" cy="457200"/>
            <a:chOff x="685800" y="5029200"/>
            <a:chExt cx="1219200" cy="457200"/>
          </a:xfrm>
        </p:grpSpPr>
        <p:sp>
          <p:nvSpPr>
            <p:cNvPr id="121" name="矩形 120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a,e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25" name="直線單箭頭接點 124"/>
          <p:cNvCxnSpPr/>
          <p:nvPr/>
        </p:nvCxnSpPr>
        <p:spPr bwMode="auto">
          <a:xfrm>
            <a:off x="58491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群組 136"/>
          <p:cNvGrpSpPr/>
          <p:nvPr/>
        </p:nvGrpSpPr>
        <p:grpSpPr>
          <a:xfrm>
            <a:off x="9686544" y="2093786"/>
            <a:ext cx="1219200" cy="457200"/>
            <a:chOff x="685800" y="5029200"/>
            <a:chExt cx="1219200" cy="457200"/>
          </a:xfrm>
        </p:grpSpPr>
        <p:sp>
          <p:nvSpPr>
            <p:cNvPr id="138" name="矩形 137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b,e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16" name="群組 145"/>
          <p:cNvGrpSpPr/>
          <p:nvPr/>
        </p:nvGrpSpPr>
        <p:grpSpPr>
          <a:xfrm>
            <a:off x="8010144" y="2093786"/>
            <a:ext cx="1219200" cy="457200"/>
            <a:chOff x="685800" y="5029200"/>
            <a:chExt cx="1219200" cy="457200"/>
          </a:xfrm>
        </p:grpSpPr>
        <p:sp>
          <p:nvSpPr>
            <p:cNvPr id="147" name="矩形 146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b,d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49" name="直線單箭頭接點 148"/>
          <p:cNvCxnSpPr/>
          <p:nvPr/>
        </p:nvCxnSpPr>
        <p:spPr bwMode="auto">
          <a:xfrm>
            <a:off x="7476744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>
            <a:off x="9153144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 rot="5400000">
            <a:off x="10562844" y="2208086"/>
            <a:ext cx="457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24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C73EF-205F-4746-9C7C-9D9A89EE5B06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Adjacency List Structure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Incidence sequence for each vertex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sequence of references to edge objects of incident edges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Augmented edge objects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references to associated positions in incidence sequences of end vertices</a:t>
            </a:r>
          </a:p>
        </p:txBody>
      </p:sp>
      <p:cxnSp>
        <p:nvCxnSpPr>
          <p:cNvPr id="37893" name="AutoShape 4"/>
          <p:cNvCxnSpPr>
            <a:cxnSpLocks noChangeShapeType="1"/>
            <a:stCxn id="37908" idx="2"/>
            <a:endCxn id="37907" idx="6"/>
          </p:cNvCxnSpPr>
          <p:nvPr/>
        </p:nvCxnSpPr>
        <p:spPr bwMode="auto">
          <a:xfrm flipH="1">
            <a:off x="66421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4" name="AutoShape 5"/>
          <p:cNvCxnSpPr>
            <a:cxnSpLocks noChangeShapeType="1"/>
            <a:stCxn id="37904" idx="2"/>
            <a:endCxn id="37902" idx="6"/>
          </p:cNvCxnSpPr>
          <p:nvPr/>
        </p:nvCxnSpPr>
        <p:spPr bwMode="auto">
          <a:xfrm flipH="1">
            <a:off x="66389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31025" y="214947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7842250" y="1773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8759825" y="214947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7898" name="AutoShape 9"/>
          <p:cNvCxnSpPr>
            <a:cxnSpLocks noChangeShapeType="1"/>
            <a:stCxn id="37896" idx="5"/>
            <a:endCxn id="37897" idx="1"/>
          </p:cNvCxnSpPr>
          <p:nvPr/>
        </p:nvCxnSpPr>
        <p:spPr bwMode="auto">
          <a:xfrm>
            <a:off x="8102601" y="2043113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9" name="AutoShape 10"/>
          <p:cNvCxnSpPr>
            <a:cxnSpLocks noChangeShapeType="1"/>
            <a:stCxn id="37896" idx="3"/>
            <a:endCxn id="37895" idx="7"/>
          </p:cNvCxnSpPr>
          <p:nvPr/>
        </p:nvCxnSpPr>
        <p:spPr bwMode="auto">
          <a:xfrm flipH="1">
            <a:off x="7191376" y="2043113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7346950" y="1676833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latin typeface="Tahoma" pitchFamily="34" charset="0"/>
              </a:rPr>
              <a:t>a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8385968" y="1676401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latin typeface="Tahoma" pitchFamily="34" charset="0"/>
              </a:rPr>
              <a:t>b</a:t>
            </a:r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79390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95885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6553201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6772276" y="5192714"/>
            <a:ext cx="31432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6327775" y="5943600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9385300" y="5943600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7909" name="AutoShape 20"/>
          <p:cNvCxnSpPr>
            <a:cxnSpLocks noChangeShapeType="1"/>
            <a:endCxn id="37905" idx="2"/>
          </p:cNvCxnSpPr>
          <p:nvPr/>
        </p:nvCxnSpPr>
        <p:spPr bwMode="auto">
          <a:xfrm flipV="1">
            <a:off x="64801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0" name="AutoShape 21"/>
          <p:cNvCxnSpPr>
            <a:cxnSpLocks noChangeShapeType="1"/>
            <a:endCxn id="37946" idx="2"/>
          </p:cNvCxnSpPr>
          <p:nvPr/>
        </p:nvCxnSpPr>
        <p:spPr bwMode="auto">
          <a:xfrm flipV="1">
            <a:off x="95329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64960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7912" name="Rectangle 23"/>
          <p:cNvSpPr>
            <a:spLocks noChangeArrowheads="1"/>
          </p:cNvSpPr>
          <p:nvPr/>
        </p:nvSpPr>
        <p:spPr bwMode="auto">
          <a:xfrm>
            <a:off x="8102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97440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7914" name="AutoShape 25"/>
          <p:cNvCxnSpPr>
            <a:cxnSpLocks noChangeShapeType="1"/>
            <a:endCxn id="37911" idx="0"/>
          </p:cNvCxnSpPr>
          <p:nvPr/>
        </p:nvCxnSpPr>
        <p:spPr bwMode="auto">
          <a:xfrm>
            <a:off x="64722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5" name="AutoShape 26"/>
          <p:cNvCxnSpPr>
            <a:cxnSpLocks noChangeShapeType="1"/>
            <a:endCxn id="37912" idx="0"/>
          </p:cNvCxnSpPr>
          <p:nvPr/>
        </p:nvCxnSpPr>
        <p:spPr bwMode="auto">
          <a:xfrm>
            <a:off x="80867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6" name="AutoShape 27"/>
          <p:cNvCxnSpPr>
            <a:cxnSpLocks noChangeShapeType="1"/>
            <a:endCxn id="37913" idx="0"/>
          </p:cNvCxnSpPr>
          <p:nvPr/>
        </p:nvCxnSpPr>
        <p:spPr bwMode="auto">
          <a:xfrm>
            <a:off x="97409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17" name="Freeform 28"/>
          <p:cNvSpPr>
            <a:spLocks/>
          </p:cNvSpPr>
          <p:nvPr/>
        </p:nvSpPr>
        <p:spPr bwMode="auto">
          <a:xfrm>
            <a:off x="6643688" y="3567114"/>
            <a:ext cx="823912" cy="1747837"/>
          </a:xfrm>
          <a:custGeom>
            <a:avLst/>
            <a:gdLst>
              <a:gd name="T0" fmla="*/ 4762 w 519"/>
              <a:gd name="T1" fmla="*/ 1747837 h 1101"/>
              <a:gd name="T2" fmla="*/ 171450 w 519"/>
              <a:gd name="T3" fmla="*/ 1090612 h 1101"/>
              <a:gd name="T4" fmla="*/ 290512 w 519"/>
              <a:gd name="T5" fmla="*/ 360362 h 1101"/>
              <a:gd name="T6" fmla="*/ 823912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61817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 flipV="1">
            <a:off x="63277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78041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 flipV="1">
            <a:off x="79422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94345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 flipV="1">
            <a:off x="95916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6334126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5" name="Freeform 36"/>
          <p:cNvSpPr>
            <a:spLocks/>
          </p:cNvSpPr>
          <p:nvPr/>
        </p:nvSpPr>
        <p:spPr bwMode="auto">
          <a:xfrm>
            <a:off x="6157914" y="3729038"/>
            <a:ext cx="485775" cy="1581150"/>
          </a:xfrm>
          <a:custGeom>
            <a:avLst/>
            <a:gdLst>
              <a:gd name="T0" fmla="*/ 280987 w 306"/>
              <a:gd name="T1" fmla="*/ 1581150 h 996"/>
              <a:gd name="T2" fmla="*/ 242888 w 306"/>
              <a:gd name="T3" fmla="*/ 738188 h 996"/>
              <a:gd name="T4" fmla="*/ 209550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6115051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27" name="AutoShape 38"/>
          <p:cNvCxnSpPr>
            <a:cxnSpLocks noChangeShapeType="1"/>
            <a:endCxn id="37907" idx="1"/>
          </p:cNvCxnSpPr>
          <p:nvPr/>
        </p:nvCxnSpPr>
        <p:spPr bwMode="auto">
          <a:xfrm>
            <a:off x="62150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58674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74898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91201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31" name="Oval 42"/>
          <p:cNvSpPr>
            <a:spLocks noChangeArrowheads="1"/>
          </p:cNvSpPr>
          <p:nvPr/>
        </p:nvSpPr>
        <p:spPr bwMode="auto">
          <a:xfrm>
            <a:off x="58102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2" name="Oval 43"/>
          <p:cNvSpPr>
            <a:spLocks noChangeArrowheads="1"/>
          </p:cNvSpPr>
          <p:nvPr/>
        </p:nvSpPr>
        <p:spPr bwMode="auto">
          <a:xfrm>
            <a:off x="73088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3" name="Oval 44"/>
          <p:cNvSpPr>
            <a:spLocks noChangeArrowheads="1"/>
          </p:cNvSpPr>
          <p:nvPr/>
        </p:nvSpPr>
        <p:spPr bwMode="auto">
          <a:xfrm>
            <a:off x="82296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4" name="Oval 45"/>
          <p:cNvSpPr>
            <a:spLocks noChangeArrowheads="1"/>
          </p:cNvSpPr>
          <p:nvPr/>
        </p:nvSpPr>
        <p:spPr bwMode="auto">
          <a:xfrm>
            <a:off x="92202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37935" name="AutoShape 46"/>
          <p:cNvCxnSpPr>
            <a:cxnSpLocks noChangeShapeType="1"/>
            <a:endCxn id="37931" idx="0"/>
          </p:cNvCxnSpPr>
          <p:nvPr/>
        </p:nvCxnSpPr>
        <p:spPr bwMode="auto">
          <a:xfrm flipH="1">
            <a:off x="5962651" y="3562351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6" name="AutoShape 47"/>
          <p:cNvCxnSpPr>
            <a:cxnSpLocks noChangeShapeType="1"/>
          </p:cNvCxnSpPr>
          <p:nvPr/>
        </p:nvCxnSpPr>
        <p:spPr bwMode="auto">
          <a:xfrm flipH="1">
            <a:off x="7466013" y="3576639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7" name="AutoShape 48"/>
          <p:cNvCxnSpPr>
            <a:cxnSpLocks noChangeShapeType="1"/>
            <a:endCxn id="37934" idx="0"/>
          </p:cNvCxnSpPr>
          <p:nvPr/>
        </p:nvCxnSpPr>
        <p:spPr bwMode="auto">
          <a:xfrm>
            <a:off x="9264650" y="3581401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8" name="AutoShape 49"/>
          <p:cNvCxnSpPr>
            <a:cxnSpLocks noChangeShapeType="1"/>
            <a:stCxn id="37933" idx="2"/>
            <a:endCxn id="37932" idx="6"/>
          </p:cNvCxnSpPr>
          <p:nvPr/>
        </p:nvCxnSpPr>
        <p:spPr bwMode="auto">
          <a:xfrm flipH="1">
            <a:off x="76231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7939" name="AutoShape 50"/>
          <p:cNvCxnSpPr>
            <a:cxnSpLocks noChangeShapeType="1"/>
            <a:endCxn id="37926" idx="0"/>
          </p:cNvCxnSpPr>
          <p:nvPr/>
        </p:nvCxnSpPr>
        <p:spPr bwMode="auto">
          <a:xfrm>
            <a:off x="5957888" y="4271964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0" name="AutoShape 51"/>
          <p:cNvCxnSpPr>
            <a:cxnSpLocks noChangeShapeType="1"/>
          </p:cNvCxnSpPr>
          <p:nvPr/>
        </p:nvCxnSpPr>
        <p:spPr bwMode="auto">
          <a:xfrm rot="5400000">
            <a:off x="6742907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1" name="AutoShape 52"/>
          <p:cNvCxnSpPr>
            <a:cxnSpLocks noChangeShapeType="1"/>
          </p:cNvCxnSpPr>
          <p:nvPr/>
        </p:nvCxnSpPr>
        <p:spPr bwMode="auto">
          <a:xfrm rot="16200000" flipH="1">
            <a:off x="83613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2" name="AutoShape 53"/>
          <p:cNvCxnSpPr>
            <a:cxnSpLocks noChangeShapeType="1"/>
          </p:cNvCxnSpPr>
          <p:nvPr/>
        </p:nvCxnSpPr>
        <p:spPr bwMode="auto">
          <a:xfrm rot="16200000" flipH="1">
            <a:off x="9117013" y="4522788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37943" name="Line 54"/>
          <p:cNvSpPr>
            <a:spLocks noChangeShapeType="1"/>
          </p:cNvSpPr>
          <p:nvPr/>
        </p:nvSpPr>
        <p:spPr bwMode="auto">
          <a:xfrm>
            <a:off x="63341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Freeform 55"/>
          <p:cNvSpPr>
            <a:spLocks/>
          </p:cNvSpPr>
          <p:nvPr/>
        </p:nvSpPr>
        <p:spPr bwMode="auto">
          <a:xfrm>
            <a:off x="6653214" y="4395788"/>
            <a:ext cx="1082675" cy="1585912"/>
          </a:xfrm>
          <a:custGeom>
            <a:avLst/>
            <a:gdLst>
              <a:gd name="T0" fmla="*/ 0 w 682"/>
              <a:gd name="T1" fmla="*/ 1120775 h 999"/>
              <a:gd name="T2" fmla="*/ 400050 w 682"/>
              <a:gd name="T3" fmla="*/ 1504950 h 999"/>
              <a:gd name="T4" fmla="*/ 1000125 w 682"/>
              <a:gd name="T5" fmla="*/ 633412 h 999"/>
              <a:gd name="T6" fmla="*/ 890588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Freeform 56"/>
          <p:cNvSpPr>
            <a:spLocks/>
          </p:cNvSpPr>
          <p:nvPr/>
        </p:nvSpPr>
        <p:spPr bwMode="auto">
          <a:xfrm>
            <a:off x="5665789" y="4395789"/>
            <a:ext cx="790575" cy="1474787"/>
          </a:xfrm>
          <a:custGeom>
            <a:avLst/>
            <a:gdLst>
              <a:gd name="T0" fmla="*/ 790575 w 498"/>
              <a:gd name="T1" fmla="*/ 1144587 h 929"/>
              <a:gd name="T2" fmla="*/ 506413 w 498"/>
              <a:gd name="T3" fmla="*/ 1395412 h 929"/>
              <a:gd name="T4" fmla="*/ 53975 w 498"/>
              <a:gd name="T5" fmla="*/ 671512 h 929"/>
              <a:gd name="T6" fmla="*/ 182563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Rectangle 57"/>
          <p:cNvSpPr>
            <a:spLocks noChangeArrowheads="1"/>
          </p:cNvSpPr>
          <p:nvPr/>
        </p:nvSpPr>
        <p:spPr bwMode="auto">
          <a:xfrm>
            <a:off x="9658351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47" name="Rectangle 58"/>
          <p:cNvSpPr>
            <a:spLocks noChangeArrowheads="1"/>
          </p:cNvSpPr>
          <p:nvPr/>
        </p:nvSpPr>
        <p:spPr bwMode="auto">
          <a:xfrm>
            <a:off x="9877426" y="5181600"/>
            <a:ext cx="31432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7948" name="Rectangle 59"/>
          <p:cNvSpPr>
            <a:spLocks noChangeArrowheads="1"/>
          </p:cNvSpPr>
          <p:nvPr/>
        </p:nvSpPr>
        <p:spPr bwMode="auto">
          <a:xfrm>
            <a:off x="9439276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49" name="Rectangle 60"/>
          <p:cNvSpPr>
            <a:spLocks noChangeArrowheads="1"/>
          </p:cNvSpPr>
          <p:nvPr/>
        </p:nvSpPr>
        <p:spPr bwMode="auto">
          <a:xfrm>
            <a:off x="9220201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50" name="Line 61"/>
          <p:cNvSpPr>
            <a:spLocks noChangeShapeType="1"/>
          </p:cNvSpPr>
          <p:nvPr/>
        </p:nvSpPr>
        <p:spPr bwMode="auto">
          <a:xfrm>
            <a:off x="94392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Freeform 62"/>
          <p:cNvSpPr>
            <a:spLocks/>
          </p:cNvSpPr>
          <p:nvPr/>
        </p:nvSpPr>
        <p:spPr bwMode="auto">
          <a:xfrm>
            <a:off x="8420100" y="3562351"/>
            <a:ext cx="1181100" cy="1724025"/>
          </a:xfrm>
          <a:custGeom>
            <a:avLst/>
            <a:gdLst>
              <a:gd name="T0" fmla="*/ 1133475 w 744"/>
              <a:gd name="T1" fmla="*/ 1724025 h 1086"/>
              <a:gd name="T2" fmla="*/ 933450 w 744"/>
              <a:gd name="T3" fmla="*/ 1214437 h 1086"/>
              <a:gd name="T4" fmla="*/ 428625 w 744"/>
              <a:gd name="T5" fmla="*/ 171450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Freeform 63"/>
          <p:cNvSpPr>
            <a:spLocks/>
          </p:cNvSpPr>
          <p:nvPr/>
        </p:nvSpPr>
        <p:spPr bwMode="auto">
          <a:xfrm>
            <a:off x="9777414" y="3729039"/>
            <a:ext cx="566737" cy="1557337"/>
          </a:xfrm>
          <a:custGeom>
            <a:avLst/>
            <a:gdLst>
              <a:gd name="T0" fmla="*/ 0 w 357"/>
              <a:gd name="T1" fmla="*/ 1557337 h 981"/>
              <a:gd name="T2" fmla="*/ 566737 w 357"/>
              <a:gd name="T3" fmla="*/ 728662 h 981"/>
              <a:gd name="T4" fmla="*/ 138112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953" name="AutoShape 64"/>
          <p:cNvCxnSpPr>
            <a:cxnSpLocks noChangeShapeType="1"/>
          </p:cNvCxnSpPr>
          <p:nvPr/>
        </p:nvCxnSpPr>
        <p:spPr bwMode="auto">
          <a:xfrm>
            <a:off x="93186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54" name="Freeform 65"/>
          <p:cNvSpPr>
            <a:spLocks/>
          </p:cNvSpPr>
          <p:nvPr/>
        </p:nvSpPr>
        <p:spPr bwMode="auto">
          <a:xfrm>
            <a:off x="8310563" y="4410075"/>
            <a:ext cx="1219200" cy="1371600"/>
          </a:xfrm>
          <a:custGeom>
            <a:avLst/>
            <a:gdLst>
              <a:gd name="T0" fmla="*/ 1219200 w 768"/>
              <a:gd name="T1" fmla="*/ 1104900 h 864"/>
              <a:gd name="T2" fmla="*/ 990600 w 768"/>
              <a:gd name="T3" fmla="*/ 1357313 h 864"/>
              <a:gd name="T4" fmla="*/ 323850 w 768"/>
              <a:gd name="T5" fmla="*/ 1014413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5" name="Freeform 66"/>
          <p:cNvSpPr>
            <a:spLocks/>
          </p:cNvSpPr>
          <p:nvPr/>
        </p:nvSpPr>
        <p:spPr bwMode="auto">
          <a:xfrm>
            <a:off x="9534526" y="4262439"/>
            <a:ext cx="906463" cy="1673225"/>
          </a:xfrm>
          <a:custGeom>
            <a:avLst/>
            <a:gdLst>
              <a:gd name="T0" fmla="*/ 228600 w 571"/>
              <a:gd name="T1" fmla="*/ 1271587 h 1054"/>
              <a:gd name="T2" fmla="*/ 581025 w 571"/>
              <a:gd name="T3" fmla="*/ 1604962 h 1054"/>
              <a:gd name="T4" fmla="*/ 809625 w 571"/>
              <a:gd name="T5" fmla="*/ 862012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6" name="Line 67"/>
          <p:cNvSpPr>
            <a:spLocks noChangeShapeType="1"/>
          </p:cNvSpPr>
          <p:nvPr/>
        </p:nvSpPr>
        <p:spPr bwMode="auto">
          <a:xfrm>
            <a:off x="594360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  <a:r>
              <a:rPr lang="en-US" altLang="zh-TW" dirty="0">
                <a:ea typeface="新細明體" pitchFamily="18" charset="-120"/>
              </a:rPr>
              <a:t>Adjacency Lists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22098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505200" y="24765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2800350" y="2419350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2209800" y="4495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581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2743200" y="4762500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4572000" y="39624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2057400" y="40767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2876550" y="3905250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4038600" y="2743200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2743200" y="3390900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019800" y="25146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638800" y="2438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a</a:t>
            </a:r>
            <a:endParaRPr lang="zh-TW" altLang="en-US" sz="3200" b="1" i="1" dirty="0"/>
          </a:p>
        </p:txBody>
      </p:sp>
      <p:sp>
        <p:nvSpPr>
          <p:cNvPr id="49" name="矩形 48"/>
          <p:cNvSpPr/>
          <p:nvPr/>
        </p:nvSpPr>
        <p:spPr bwMode="auto">
          <a:xfrm>
            <a:off x="6019800" y="31242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群組 74"/>
          <p:cNvGrpSpPr/>
          <p:nvPr/>
        </p:nvGrpSpPr>
        <p:grpSpPr>
          <a:xfrm>
            <a:off x="6248400" y="2590800"/>
            <a:ext cx="3886200" cy="457200"/>
            <a:chOff x="4724400" y="2590800"/>
            <a:chExt cx="3886200" cy="457200"/>
          </a:xfrm>
        </p:grpSpPr>
        <p:grpSp>
          <p:nvGrpSpPr>
            <p:cNvPr id="3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54" name="直線單箭頭接點 53"/>
            <p:cNvCxnSpPr>
              <a:stCxn id="47" idx="3"/>
              <a:endCxn id="50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c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61" name="直線單箭頭接點 60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0" name="群組 62"/>
            <p:cNvGrpSpPr/>
            <p:nvPr/>
          </p:nvGrpSpPr>
          <p:grpSpPr>
            <a:xfrm>
              <a:off x="7696200" y="2590800"/>
              <a:ext cx="914400" cy="457200"/>
              <a:chOff x="5867400" y="2590800"/>
              <a:chExt cx="914400" cy="457200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e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66" name="直線單箭頭接點 65"/>
            <p:cNvCxnSpPr/>
            <p:nvPr/>
          </p:nvCxnSpPr>
          <p:spPr bwMode="auto">
            <a:xfrm>
              <a:off x="70866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線接點 67"/>
            <p:cNvCxnSpPr/>
            <p:nvPr/>
          </p:nvCxnSpPr>
          <p:spPr bwMode="auto">
            <a:xfrm rot="5400000">
              <a:off x="81534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文字方塊 69"/>
          <p:cNvSpPr txBox="1"/>
          <p:nvPr/>
        </p:nvSpPr>
        <p:spPr>
          <a:xfrm>
            <a:off x="5638800" y="3124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b</a:t>
            </a:r>
            <a:endParaRPr lang="zh-TW" altLang="en-US" sz="3200" b="1" i="1" dirty="0"/>
          </a:p>
        </p:txBody>
      </p:sp>
      <p:grpSp>
        <p:nvGrpSpPr>
          <p:cNvPr id="16" name="群組 75"/>
          <p:cNvGrpSpPr/>
          <p:nvPr/>
        </p:nvGrpSpPr>
        <p:grpSpPr>
          <a:xfrm>
            <a:off x="6248400" y="3200400"/>
            <a:ext cx="3886200" cy="457200"/>
            <a:chOff x="4724400" y="2590800"/>
            <a:chExt cx="3886200" cy="457200"/>
          </a:xfrm>
        </p:grpSpPr>
        <p:grpSp>
          <p:nvGrpSpPr>
            <p:cNvPr id="18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88" name="矩形 87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78" name="直線單箭頭接點 77"/>
            <p:cNvCxnSpPr>
              <a:stCxn id="49" idx="3"/>
              <a:endCxn id="88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d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1" name="群組 62"/>
            <p:cNvGrpSpPr/>
            <p:nvPr/>
          </p:nvGrpSpPr>
          <p:grpSpPr>
            <a:xfrm>
              <a:off x="7696200" y="2590800"/>
              <a:ext cx="914400" cy="457200"/>
              <a:chOff x="5867400" y="2590800"/>
              <a:chExt cx="914400" cy="457200"/>
            </a:xfrm>
          </p:grpSpPr>
          <p:sp>
            <p:nvSpPr>
              <p:cNvPr id="84" name="矩形 83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e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82" name="直線單箭頭接點 81"/>
            <p:cNvCxnSpPr/>
            <p:nvPr/>
          </p:nvCxnSpPr>
          <p:spPr bwMode="auto">
            <a:xfrm>
              <a:off x="70866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線接點 82"/>
            <p:cNvCxnSpPr/>
            <p:nvPr/>
          </p:nvCxnSpPr>
          <p:spPr bwMode="auto">
            <a:xfrm rot="5400000">
              <a:off x="81534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矩形 90"/>
          <p:cNvSpPr/>
          <p:nvPr/>
        </p:nvSpPr>
        <p:spPr bwMode="auto">
          <a:xfrm>
            <a:off x="6019800" y="37338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638800" y="37338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c</a:t>
            </a:r>
            <a:endParaRPr lang="zh-TW" altLang="en-US" sz="3200" b="1" i="1" dirty="0"/>
          </a:p>
        </p:txBody>
      </p:sp>
      <p:grpSp>
        <p:nvGrpSpPr>
          <p:cNvPr id="22" name="群組 92"/>
          <p:cNvGrpSpPr/>
          <p:nvPr/>
        </p:nvGrpSpPr>
        <p:grpSpPr>
          <a:xfrm>
            <a:off x="6248400" y="3810000"/>
            <a:ext cx="2590800" cy="457200"/>
            <a:chOff x="4724400" y="2590800"/>
            <a:chExt cx="2590800" cy="457200"/>
          </a:xfrm>
        </p:grpSpPr>
        <p:grpSp>
          <p:nvGrpSpPr>
            <p:cNvPr id="24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95" name="直線單箭頭接點 94"/>
            <p:cNvCxnSpPr>
              <a:stCxn id="91" idx="3"/>
              <a:endCxn id="105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5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03" name="矩形 102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d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97" name="直線單箭頭接點 96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直線接點 99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矩形 108"/>
          <p:cNvSpPr/>
          <p:nvPr/>
        </p:nvSpPr>
        <p:spPr bwMode="auto">
          <a:xfrm>
            <a:off x="6019800" y="4343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638800" y="4343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d</a:t>
            </a:r>
            <a:endParaRPr lang="zh-TW" altLang="en-US" sz="3200" b="1" i="1" dirty="0"/>
          </a:p>
        </p:txBody>
      </p:sp>
      <p:grpSp>
        <p:nvGrpSpPr>
          <p:cNvPr id="26" name="群組 110"/>
          <p:cNvGrpSpPr/>
          <p:nvPr/>
        </p:nvGrpSpPr>
        <p:grpSpPr>
          <a:xfrm>
            <a:off x="6248400" y="4419600"/>
            <a:ext cx="2590800" cy="457200"/>
            <a:chOff x="4724400" y="2590800"/>
            <a:chExt cx="2590800" cy="457200"/>
          </a:xfrm>
        </p:grpSpPr>
        <p:grpSp>
          <p:nvGrpSpPr>
            <p:cNvPr id="27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19" name="矩形 118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c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13" name="直線單箭頭接點 112"/>
            <p:cNvCxnSpPr>
              <a:stCxn id="109" idx="3"/>
              <a:endCxn id="119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15" name="直線單箭頭接點 114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直線接點 115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矩形 122"/>
          <p:cNvSpPr/>
          <p:nvPr/>
        </p:nvSpPr>
        <p:spPr bwMode="auto">
          <a:xfrm>
            <a:off x="6019800" y="49530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5638800" y="49530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e</a:t>
            </a:r>
            <a:endParaRPr lang="zh-TW" altLang="en-US" sz="3200" b="1" i="1" dirty="0"/>
          </a:p>
        </p:txBody>
      </p:sp>
      <p:grpSp>
        <p:nvGrpSpPr>
          <p:cNvPr id="29" name="群組 124"/>
          <p:cNvGrpSpPr/>
          <p:nvPr/>
        </p:nvGrpSpPr>
        <p:grpSpPr>
          <a:xfrm>
            <a:off x="6248400" y="5029200"/>
            <a:ext cx="2590800" cy="457200"/>
            <a:chOff x="4724400" y="2590800"/>
            <a:chExt cx="2590800" cy="457200"/>
          </a:xfrm>
        </p:grpSpPr>
        <p:grpSp>
          <p:nvGrpSpPr>
            <p:cNvPr id="30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33" name="矩形 132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27" name="直線單箭頭接點 126"/>
            <p:cNvCxnSpPr>
              <a:stCxn id="123" idx="3"/>
              <a:endCxn id="133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1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31" name="矩形 130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29" name="直線單箭頭接點 128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0" name="直線接點 129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72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  <p:bldP spid="70" grpId="0"/>
      <p:bldP spid="91" grpId="0" animBg="1"/>
      <p:bldP spid="92" grpId="0"/>
      <p:bldP spid="109" grpId="0" animBg="1"/>
      <p:bldP spid="110" grpId="0"/>
      <p:bldP spid="123" grpId="0" animBg="1"/>
      <p:bldP spid="1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F2DA2-4009-41E0-8431-EE026DBF9EEB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Adjacency Matrix Structure</a:t>
            </a:r>
            <a:endParaRPr lang="en-US" altLang="zh-TW" dirty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291" y="1916111"/>
            <a:ext cx="518687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Augmented vertex objects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Integer key (index) associated with vertex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2D-array adjacency array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edge object for adjacent vertices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Null for non nonadjacent vertices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“old fashioned” version just has 0 for no edge and 1 for edge</a:t>
            </a:r>
          </a:p>
          <a:p>
            <a:pPr>
              <a:lnSpc>
                <a:spcPct val="90000"/>
              </a:lnSpc>
            </a:pP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7720011" y="20669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8631236" y="1690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9548811" y="20669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8920" name="AutoShape 7"/>
          <p:cNvCxnSpPr>
            <a:cxnSpLocks noChangeShapeType="1"/>
            <a:stCxn id="38918" idx="5"/>
            <a:endCxn id="38919" idx="1"/>
          </p:cNvCxnSpPr>
          <p:nvPr/>
        </p:nvCxnSpPr>
        <p:spPr bwMode="auto">
          <a:xfrm>
            <a:off x="8891587" y="1960564"/>
            <a:ext cx="701675" cy="141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1" name="AutoShape 8"/>
          <p:cNvCxnSpPr>
            <a:cxnSpLocks noChangeShapeType="1"/>
            <a:stCxn id="38918" idx="3"/>
            <a:endCxn id="38917" idx="7"/>
          </p:cNvCxnSpPr>
          <p:nvPr/>
        </p:nvCxnSpPr>
        <p:spPr bwMode="auto">
          <a:xfrm flipH="1">
            <a:off x="7980362" y="1960564"/>
            <a:ext cx="695325" cy="141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8175624" y="1690688"/>
            <a:ext cx="3048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9086849" y="169068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6146800" y="2519363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316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86275"/>
              </p:ext>
            </p:extLst>
          </p:nvPr>
        </p:nvGraphicFramePr>
        <p:xfrm>
          <a:off x="7827961" y="4206876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950" name="AutoShape 47"/>
          <p:cNvCxnSpPr>
            <a:cxnSpLocks noChangeShapeType="1"/>
            <a:stCxn id="38958" idx="2"/>
            <a:endCxn id="38957" idx="6"/>
          </p:cNvCxnSpPr>
          <p:nvPr/>
        </p:nvCxnSpPr>
        <p:spPr bwMode="auto">
          <a:xfrm flipH="1">
            <a:off x="7307262" y="6186488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1" name="AutoShape 48"/>
          <p:cNvCxnSpPr>
            <a:cxnSpLocks noChangeShapeType="1"/>
            <a:stCxn id="38954" idx="2"/>
            <a:endCxn id="38952" idx="6"/>
          </p:cNvCxnSpPr>
          <p:nvPr/>
        </p:nvCxnSpPr>
        <p:spPr bwMode="auto">
          <a:xfrm flipH="1">
            <a:off x="7304086" y="2986088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2" name="Oval 49"/>
          <p:cNvSpPr>
            <a:spLocks noChangeArrowheads="1"/>
          </p:cNvSpPr>
          <p:nvPr/>
        </p:nvSpPr>
        <p:spPr bwMode="auto">
          <a:xfrm>
            <a:off x="6989761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3" name="Oval 50"/>
          <p:cNvSpPr>
            <a:spLocks noChangeArrowheads="1"/>
          </p:cNvSpPr>
          <p:nvPr/>
        </p:nvSpPr>
        <p:spPr bwMode="auto">
          <a:xfrm>
            <a:off x="8604249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4" name="Oval 51"/>
          <p:cNvSpPr>
            <a:spLocks noChangeArrowheads="1"/>
          </p:cNvSpPr>
          <p:nvPr/>
        </p:nvSpPr>
        <p:spPr bwMode="auto">
          <a:xfrm>
            <a:off x="10253661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5" name="Rectangle 52"/>
          <p:cNvSpPr>
            <a:spLocks noChangeArrowheads="1"/>
          </p:cNvSpPr>
          <p:nvPr/>
        </p:nvSpPr>
        <p:spPr bwMode="auto">
          <a:xfrm>
            <a:off x="7218362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56" name="Rectangle 53"/>
          <p:cNvSpPr>
            <a:spLocks noChangeArrowheads="1"/>
          </p:cNvSpPr>
          <p:nvPr/>
        </p:nvSpPr>
        <p:spPr bwMode="auto">
          <a:xfrm>
            <a:off x="7437437" y="5283200"/>
            <a:ext cx="31432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8957" name="Oval 54"/>
          <p:cNvSpPr>
            <a:spLocks noChangeArrowheads="1"/>
          </p:cNvSpPr>
          <p:nvPr/>
        </p:nvSpPr>
        <p:spPr bwMode="auto">
          <a:xfrm>
            <a:off x="6992936" y="6034088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8" name="Oval 55"/>
          <p:cNvSpPr>
            <a:spLocks noChangeArrowheads="1"/>
          </p:cNvSpPr>
          <p:nvPr/>
        </p:nvSpPr>
        <p:spPr bwMode="auto">
          <a:xfrm>
            <a:off x="10050461" y="6034088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8959" name="AutoShape 56"/>
          <p:cNvCxnSpPr>
            <a:cxnSpLocks noChangeShapeType="1"/>
            <a:endCxn id="38955" idx="2"/>
          </p:cNvCxnSpPr>
          <p:nvPr/>
        </p:nvCxnSpPr>
        <p:spPr bwMode="auto">
          <a:xfrm flipV="1">
            <a:off x="7145337" y="5738813"/>
            <a:ext cx="182563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0" name="AutoShape 57"/>
          <p:cNvCxnSpPr>
            <a:cxnSpLocks noChangeShapeType="1"/>
            <a:endCxn id="38981" idx="2"/>
          </p:cNvCxnSpPr>
          <p:nvPr/>
        </p:nvCxnSpPr>
        <p:spPr bwMode="auto">
          <a:xfrm flipV="1">
            <a:off x="10198099" y="5727701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61" name="Rectangle 58"/>
          <p:cNvSpPr>
            <a:spLocks noChangeArrowheads="1"/>
          </p:cNvSpPr>
          <p:nvPr/>
        </p:nvSpPr>
        <p:spPr bwMode="auto">
          <a:xfrm>
            <a:off x="716121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8962" name="Rectangle 59"/>
          <p:cNvSpPr>
            <a:spLocks noChangeArrowheads="1"/>
          </p:cNvSpPr>
          <p:nvPr/>
        </p:nvSpPr>
        <p:spPr bwMode="auto">
          <a:xfrm>
            <a:off x="876776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8963" name="Rectangle 60"/>
          <p:cNvSpPr>
            <a:spLocks noChangeArrowheads="1"/>
          </p:cNvSpPr>
          <p:nvPr/>
        </p:nvSpPr>
        <p:spPr bwMode="auto">
          <a:xfrm>
            <a:off x="10409237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8964" name="AutoShape 61"/>
          <p:cNvCxnSpPr>
            <a:cxnSpLocks noChangeShapeType="1"/>
            <a:endCxn id="38961" idx="0"/>
          </p:cNvCxnSpPr>
          <p:nvPr/>
        </p:nvCxnSpPr>
        <p:spPr bwMode="auto">
          <a:xfrm>
            <a:off x="7137400" y="2981325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5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8751886" y="2981325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6" name="AutoShape 63"/>
          <p:cNvCxnSpPr>
            <a:cxnSpLocks noChangeShapeType="1"/>
            <a:endCxn id="38963" idx="0"/>
          </p:cNvCxnSpPr>
          <p:nvPr/>
        </p:nvCxnSpPr>
        <p:spPr bwMode="auto">
          <a:xfrm>
            <a:off x="10406061" y="2986089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67" name="Freeform 64"/>
          <p:cNvSpPr>
            <a:spLocks/>
          </p:cNvSpPr>
          <p:nvPr/>
        </p:nvSpPr>
        <p:spPr bwMode="auto">
          <a:xfrm>
            <a:off x="7313611" y="3657601"/>
            <a:ext cx="819150" cy="1814513"/>
          </a:xfrm>
          <a:custGeom>
            <a:avLst/>
            <a:gdLst>
              <a:gd name="T0" fmla="*/ 0 w 516"/>
              <a:gd name="T1" fmla="*/ 1814513 h 1143"/>
              <a:gd name="T2" fmla="*/ 285750 w 516"/>
              <a:gd name="T3" fmla="*/ 360363 h 1143"/>
              <a:gd name="T4" fmla="*/ 819150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Rectangle 65"/>
          <p:cNvSpPr>
            <a:spLocks noChangeArrowheads="1"/>
          </p:cNvSpPr>
          <p:nvPr/>
        </p:nvSpPr>
        <p:spPr bwMode="auto">
          <a:xfrm>
            <a:off x="6846887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69" name="Line 66"/>
          <p:cNvSpPr>
            <a:spLocks noChangeShapeType="1"/>
          </p:cNvSpPr>
          <p:nvPr/>
        </p:nvSpPr>
        <p:spPr bwMode="auto">
          <a:xfrm flipV="1">
            <a:off x="6992937" y="3138488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Rectangle 67"/>
          <p:cNvSpPr>
            <a:spLocks noChangeArrowheads="1"/>
          </p:cNvSpPr>
          <p:nvPr/>
        </p:nvSpPr>
        <p:spPr bwMode="auto">
          <a:xfrm>
            <a:off x="846931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71" name="Line 68"/>
          <p:cNvSpPr>
            <a:spLocks noChangeShapeType="1"/>
          </p:cNvSpPr>
          <p:nvPr/>
        </p:nvSpPr>
        <p:spPr bwMode="auto">
          <a:xfrm flipV="1">
            <a:off x="8607424" y="3128963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2" name="Rectangle 69"/>
          <p:cNvSpPr>
            <a:spLocks noChangeArrowheads="1"/>
          </p:cNvSpPr>
          <p:nvPr/>
        </p:nvSpPr>
        <p:spPr bwMode="auto">
          <a:xfrm>
            <a:off x="10099675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73" name="Line 70"/>
          <p:cNvSpPr>
            <a:spLocks noChangeShapeType="1"/>
          </p:cNvSpPr>
          <p:nvPr/>
        </p:nvSpPr>
        <p:spPr bwMode="auto">
          <a:xfrm flipV="1">
            <a:off x="10256836" y="3124200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Rectangle 71"/>
          <p:cNvSpPr>
            <a:spLocks noChangeArrowheads="1"/>
          </p:cNvSpPr>
          <p:nvPr/>
        </p:nvSpPr>
        <p:spPr bwMode="auto">
          <a:xfrm>
            <a:off x="6999287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75" name="Freeform 72"/>
          <p:cNvSpPr>
            <a:spLocks/>
          </p:cNvSpPr>
          <p:nvPr/>
        </p:nvSpPr>
        <p:spPr bwMode="auto">
          <a:xfrm>
            <a:off x="6751636" y="3852864"/>
            <a:ext cx="342900" cy="1628775"/>
          </a:xfrm>
          <a:custGeom>
            <a:avLst/>
            <a:gdLst>
              <a:gd name="T0" fmla="*/ 342900 w 216"/>
              <a:gd name="T1" fmla="*/ 1628775 h 1026"/>
              <a:gd name="T2" fmla="*/ 95250 w 216"/>
              <a:gd name="T3" fmla="*/ 819150 h 1026"/>
              <a:gd name="T4" fmla="*/ 66675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6" name="Rectangle 73"/>
          <p:cNvSpPr>
            <a:spLocks noChangeArrowheads="1"/>
          </p:cNvSpPr>
          <p:nvPr/>
        </p:nvSpPr>
        <p:spPr bwMode="auto">
          <a:xfrm>
            <a:off x="6780212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8977" name="AutoShape 74"/>
          <p:cNvCxnSpPr>
            <a:cxnSpLocks noChangeShapeType="1"/>
            <a:endCxn id="38957" idx="1"/>
          </p:cNvCxnSpPr>
          <p:nvPr/>
        </p:nvCxnSpPr>
        <p:spPr bwMode="auto">
          <a:xfrm>
            <a:off x="6880224" y="5495925"/>
            <a:ext cx="157162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78" name="Rectangle 75"/>
          <p:cNvSpPr>
            <a:spLocks noChangeArrowheads="1"/>
          </p:cNvSpPr>
          <p:nvPr/>
        </p:nvSpPr>
        <p:spPr bwMode="auto">
          <a:xfrm>
            <a:off x="653256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0</a:t>
            </a:r>
          </a:p>
        </p:txBody>
      </p:sp>
      <p:sp>
        <p:nvSpPr>
          <p:cNvPr id="38979" name="Rectangle 76"/>
          <p:cNvSpPr>
            <a:spLocks noChangeArrowheads="1"/>
          </p:cNvSpPr>
          <p:nvPr/>
        </p:nvSpPr>
        <p:spPr bwMode="auto">
          <a:xfrm>
            <a:off x="8154987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1</a:t>
            </a:r>
          </a:p>
        </p:txBody>
      </p:sp>
      <p:sp>
        <p:nvSpPr>
          <p:cNvPr id="38980" name="Rectangle 77"/>
          <p:cNvSpPr>
            <a:spLocks noChangeArrowheads="1"/>
          </p:cNvSpPr>
          <p:nvPr/>
        </p:nvSpPr>
        <p:spPr bwMode="auto">
          <a:xfrm>
            <a:off x="9785350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2</a:t>
            </a:r>
          </a:p>
        </p:txBody>
      </p:sp>
      <p:sp>
        <p:nvSpPr>
          <p:cNvPr id="38981" name="Rectangle 78"/>
          <p:cNvSpPr>
            <a:spLocks noChangeArrowheads="1"/>
          </p:cNvSpPr>
          <p:nvPr/>
        </p:nvSpPr>
        <p:spPr bwMode="auto">
          <a:xfrm>
            <a:off x="10323512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2" name="Rectangle 79"/>
          <p:cNvSpPr>
            <a:spLocks noChangeArrowheads="1"/>
          </p:cNvSpPr>
          <p:nvPr/>
        </p:nvSpPr>
        <p:spPr bwMode="auto">
          <a:xfrm>
            <a:off x="10542587" y="5272089"/>
            <a:ext cx="31432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8983" name="Rectangle 80"/>
          <p:cNvSpPr>
            <a:spLocks noChangeArrowheads="1"/>
          </p:cNvSpPr>
          <p:nvPr/>
        </p:nvSpPr>
        <p:spPr bwMode="auto">
          <a:xfrm>
            <a:off x="10104437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4" name="Rectangle 81"/>
          <p:cNvSpPr>
            <a:spLocks noChangeArrowheads="1"/>
          </p:cNvSpPr>
          <p:nvPr/>
        </p:nvSpPr>
        <p:spPr bwMode="auto">
          <a:xfrm>
            <a:off x="9885362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5" name="Freeform 82"/>
          <p:cNvSpPr>
            <a:spLocks/>
          </p:cNvSpPr>
          <p:nvPr/>
        </p:nvSpPr>
        <p:spPr bwMode="auto">
          <a:xfrm>
            <a:off x="9123361" y="3671888"/>
            <a:ext cx="1104900" cy="1809750"/>
          </a:xfrm>
          <a:custGeom>
            <a:avLst/>
            <a:gdLst>
              <a:gd name="T0" fmla="*/ 1104900 w 696"/>
              <a:gd name="T1" fmla="*/ 1809750 h 1140"/>
              <a:gd name="T2" fmla="*/ 619125 w 696"/>
              <a:gd name="T3" fmla="*/ 495300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6" name="Freeform 83"/>
          <p:cNvSpPr>
            <a:spLocks/>
          </p:cNvSpPr>
          <p:nvPr/>
        </p:nvSpPr>
        <p:spPr bwMode="auto">
          <a:xfrm>
            <a:off x="10428286" y="3819525"/>
            <a:ext cx="311150" cy="1652588"/>
          </a:xfrm>
          <a:custGeom>
            <a:avLst/>
            <a:gdLst>
              <a:gd name="T0" fmla="*/ 0 w 196"/>
              <a:gd name="T1" fmla="*/ 1652588 h 1041"/>
              <a:gd name="T2" fmla="*/ 285750 w 196"/>
              <a:gd name="T3" fmla="*/ 681038 h 1041"/>
              <a:gd name="T4" fmla="*/ 152400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87" name="AutoShape 84"/>
          <p:cNvCxnSpPr>
            <a:cxnSpLocks noChangeShapeType="1"/>
          </p:cNvCxnSpPr>
          <p:nvPr/>
        </p:nvCxnSpPr>
        <p:spPr bwMode="auto">
          <a:xfrm>
            <a:off x="9983786" y="5495925"/>
            <a:ext cx="114300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88" name="Freeform 85"/>
          <p:cNvSpPr>
            <a:spLocks/>
          </p:cNvSpPr>
          <p:nvPr/>
        </p:nvSpPr>
        <p:spPr bwMode="auto">
          <a:xfrm>
            <a:off x="7599361" y="4922838"/>
            <a:ext cx="838200" cy="349250"/>
          </a:xfrm>
          <a:custGeom>
            <a:avLst/>
            <a:gdLst>
              <a:gd name="T0" fmla="*/ 838200 w 528"/>
              <a:gd name="T1" fmla="*/ 196850 h 220"/>
              <a:gd name="T2" fmla="*/ 295275 w 528"/>
              <a:gd name="T3" fmla="*/ 25400 h 220"/>
              <a:gd name="T4" fmla="*/ 0 w 528"/>
              <a:gd name="T5" fmla="*/ 34925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9" name="Freeform 86"/>
          <p:cNvSpPr>
            <a:spLocks/>
          </p:cNvSpPr>
          <p:nvPr/>
        </p:nvSpPr>
        <p:spPr bwMode="auto">
          <a:xfrm>
            <a:off x="7446961" y="4046539"/>
            <a:ext cx="1371600" cy="1216025"/>
          </a:xfrm>
          <a:custGeom>
            <a:avLst/>
            <a:gdLst>
              <a:gd name="T0" fmla="*/ 1371600 w 864"/>
              <a:gd name="T1" fmla="*/ 717550 h 766"/>
              <a:gd name="T2" fmla="*/ 904875 w 864"/>
              <a:gd name="T3" fmla="*/ 34925 h 766"/>
              <a:gd name="T4" fmla="*/ 266700 w 864"/>
              <a:gd name="T5" fmla="*/ 511175 h 766"/>
              <a:gd name="T6" fmla="*/ 0 w 864"/>
              <a:gd name="T7" fmla="*/ 1216025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0" name="Freeform 87"/>
          <p:cNvSpPr>
            <a:spLocks/>
          </p:cNvSpPr>
          <p:nvPr/>
        </p:nvSpPr>
        <p:spPr bwMode="auto">
          <a:xfrm>
            <a:off x="9304336" y="4975226"/>
            <a:ext cx="647700" cy="296863"/>
          </a:xfrm>
          <a:custGeom>
            <a:avLst/>
            <a:gdLst>
              <a:gd name="T0" fmla="*/ 0 w 408"/>
              <a:gd name="T1" fmla="*/ 227013 h 187"/>
              <a:gd name="T2" fmla="*/ 428625 w 408"/>
              <a:gd name="T3" fmla="*/ 11113 h 187"/>
              <a:gd name="T4" fmla="*/ 647700 w 408"/>
              <a:gd name="T5" fmla="*/ 296863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1" name="Freeform 88"/>
          <p:cNvSpPr>
            <a:spLocks/>
          </p:cNvSpPr>
          <p:nvPr/>
        </p:nvSpPr>
        <p:spPr bwMode="auto">
          <a:xfrm>
            <a:off x="8885237" y="5538788"/>
            <a:ext cx="981075" cy="482600"/>
          </a:xfrm>
          <a:custGeom>
            <a:avLst/>
            <a:gdLst>
              <a:gd name="T0" fmla="*/ 0 w 618"/>
              <a:gd name="T1" fmla="*/ 0 h 304"/>
              <a:gd name="T2" fmla="*/ 314325 w 618"/>
              <a:gd name="T3" fmla="*/ 476250 h 304"/>
              <a:gd name="T4" fmla="*/ 981075 w 618"/>
              <a:gd name="T5" fmla="*/ 38100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F1D82-C102-4F30-9C59-5289D7351F7D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158484"/>
              </p:ext>
            </p:extLst>
          </p:nvPr>
        </p:nvGraphicFramePr>
        <p:xfrm>
          <a:off x="6164584" y="1874044"/>
          <a:ext cx="434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10087051" imgH="7006133" progId="Visio.Drawing.11">
                  <p:embed/>
                </p:oleObj>
              </mc:Choice>
              <mc:Fallback>
                <p:oleObj name="Visio" r:id="rId3" imgW="10087051" imgH="7006133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584" y="1874044"/>
                        <a:ext cx="4343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4114800" cy="47244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Electronic circuits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Printed circuit board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Integrated circuit</a:t>
            </a:r>
          </a:p>
          <a:p>
            <a:r>
              <a:rPr lang="en-US" altLang="zh-TW" sz="2400">
                <a:ea typeface="新細明體" pitchFamily="18" charset="-120"/>
              </a:rPr>
              <a:t>Transportation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Highway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Flight network</a:t>
            </a:r>
          </a:p>
          <a:p>
            <a:r>
              <a:rPr lang="en-US" altLang="zh-TW" sz="2400">
                <a:ea typeface="新細明體" pitchFamily="18" charset="-120"/>
              </a:rPr>
              <a:t>Computer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Local area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Internet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Web</a:t>
            </a:r>
          </a:p>
          <a:p>
            <a:r>
              <a:rPr lang="en-US" altLang="zh-TW" sz="2400">
                <a:ea typeface="新細明體" pitchFamily="18" charset="-120"/>
              </a:rPr>
              <a:t>Databases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540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  <a:r>
              <a:rPr lang="en-US" altLang="zh-TW" dirty="0">
                <a:ea typeface="新細明體" pitchFamily="18" charset="-120"/>
              </a:rPr>
              <a:t>Adjacency Matrices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22098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505200" y="24765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2800350" y="2419350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2209800" y="4495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581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2743200" y="4762500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4572000" y="39624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2057400" y="40767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2876550" y="3905250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4038600" y="2743200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2743200" y="3390900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0198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638800" y="2438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a</a:t>
            </a:r>
            <a:endParaRPr lang="zh-TW" altLang="en-US" sz="3200" i="1" dirty="0"/>
          </a:p>
        </p:txBody>
      </p:sp>
      <p:sp>
        <p:nvSpPr>
          <p:cNvPr id="49" name="矩形 48"/>
          <p:cNvSpPr/>
          <p:nvPr/>
        </p:nvSpPr>
        <p:spPr bwMode="auto">
          <a:xfrm>
            <a:off x="60198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638800" y="3124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b</a:t>
            </a:r>
            <a:endParaRPr lang="zh-TW" altLang="en-US" sz="3200" i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60198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638800" y="37338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c</a:t>
            </a:r>
            <a:endParaRPr lang="zh-TW" altLang="en-US" sz="3200" i="1" dirty="0"/>
          </a:p>
        </p:txBody>
      </p:sp>
      <p:sp>
        <p:nvSpPr>
          <p:cNvPr id="109" name="矩形 108"/>
          <p:cNvSpPr/>
          <p:nvPr/>
        </p:nvSpPr>
        <p:spPr bwMode="auto">
          <a:xfrm>
            <a:off x="60198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638800" y="4343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d</a:t>
            </a:r>
            <a:endParaRPr lang="zh-TW" altLang="en-US" sz="3200" i="1" dirty="0"/>
          </a:p>
        </p:txBody>
      </p:sp>
      <p:sp>
        <p:nvSpPr>
          <p:cNvPr id="123" name="矩形 122"/>
          <p:cNvSpPr/>
          <p:nvPr/>
        </p:nvSpPr>
        <p:spPr bwMode="auto">
          <a:xfrm>
            <a:off x="60198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/>
              <a:t>1</a:t>
            </a:r>
            <a:endParaRPr lang="zh-TW" altLang="en-US" sz="3600" b="1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5638800" y="49530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e</a:t>
            </a:r>
            <a:endParaRPr lang="zh-TW" altLang="en-US" sz="3200" i="1" dirty="0"/>
          </a:p>
        </p:txBody>
      </p:sp>
      <p:sp>
        <p:nvSpPr>
          <p:cNvPr id="90" name="矩形 89"/>
          <p:cNvSpPr/>
          <p:nvPr/>
        </p:nvSpPr>
        <p:spPr bwMode="auto">
          <a:xfrm>
            <a:off x="66294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6294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/>
              <a:t>0</a:t>
            </a:r>
            <a:endParaRPr lang="zh-TW" altLang="en-US" sz="3600" b="1" dirty="0"/>
          </a:p>
        </p:txBody>
      </p:sp>
      <p:sp>
        <p:nvSpPr>
          <p:cNvPr id="94" name="矩形 93"/>
          <p:cNvSpPr/>
          <p:nvPr/>
        </p:nvSpPr>
        <p:spPr bwMode="auto">
          <a:xfrm>
            <a:off x="66294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6294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6294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2390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2390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2390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2390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2390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8486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8486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8486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8486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8486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4582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4582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4582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84582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4582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0960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a</a:t>
            </a:r>
            <a:endParaRPr lang="zh-TW" altLang="en-US" sz="3200" i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7056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b</a:t>
            </a:r>
            <a:endParaRPr lang="zh-TW" altLang="en-US" sz="3200" i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315200" y="19812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c</a:t>
            </a:r>
            <a:endParaRPr lang="zh-TW" altLang="en-US" sz="3200" i="1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79248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d</a:t>
            </a:r>
            <a:endParaRPr lang="zh-TW" altLang="en-US" sz="3200" i="1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8534400" y="19812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e</a:t>
            </a:r>
            <a:endParaRPr lang="zh-TW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440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91" grpId="0" animBg="1"/>
      <p:bldP spid="109" grpId="0" animBg="1"/>
      <p:bldP spid="123" grpId="0" animBg="1"/>
      <p:bldP spid="90" grpId="0" animBg="1"/>
      <p:bldP spid="93" grpId="0" animBg="1"/>
      <p:bldP spid="94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7" grpId="0" animBg="1"/>
      <p:bldP spid="108" grpId="0" animBg="1"/>
      <p:bldP spid="111" grpId="0" animBg="1"/>
      <p:bldP spid="112" grpId="0" animBg="1"/>
      <p:bldP spid="114" grpId="0" animBg="1"/>
      <p:bldP spid="121" grpId="0" animBg="1"/>
      <p:bldP spid="122" grpId="0" animBg="1"/>
      <p:bldP spid="125" grpId="0" animBg="1"/>
      <p:bldP spid="126" grpId="0" animBg="1"/>
      <p:bldP spid="128" grpId="0" animBg="1"/>
      <p:bldP spid="135" grpId="0" animBg="1"/>
      <p:bldP spid="1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Asymptotic Performance</a:t>
            </a:r>
          </a:p>
        </p:txBody>
      </p:sp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6729C-A810-4F44-A66A-5BF511617A0C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2354179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88925166"/>
              </p:ext>
            </p:extLst>
          </p:nvPr>
        </p:nvGraphicFramePr>
        <p:xfrm>
          <a:off x="2213673" y="1837943"/>
          <a:ext cx="7924800" cy="4553712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6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vertices, </a:t>
                      </a:r>
                      <a:r>
                        <a:rPr kumimoji="1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self-loops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Bounds are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big-Oh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Edge</a:t>
                      </a:r>
                      <a:b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Adjacency</a:t>
                      </a:r>
                      <a:b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incidentEdges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areAdjacent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v, w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min(deg(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insertVertex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insertEdge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v, w, o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removeVertex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removeEdge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85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Spanning Trees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6016625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spanning </a:t>
            </a:r>
            <a:r>
              <a:rPr lang="en-US" altLang="zh-TW" b="1" i="1" dirty="0" err="1">
                <a:solidFill>
                  <a:srgbClr val="FF0000"/>
                </a:solidFill>
                <a:ea typeface="新細明體" pitchFamily="18" charset="-120"/>
              </a:rPr>
              <a:t>subgraph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a </a:t>
            </a:r>
            <a:r>
              <a:rPr lang="en-US" altLang="zh-TW" dirty="0" err="1"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that contains all the vertices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spanning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connected graph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 spanning </a:t>
            </a:r>
            <a:r>
              <a:rPr lang="en-US" altLang="zh-TW" dirty="0" err="1"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that is a tree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not unique in general</a:t>
            </a:r>
          </a:p>
          <a:p>
            <a:r>
              <a:rPr lang="en-US" altLang="zh-TW" dirty="0">
                <a:ea typeface="新細明體" pitchFamily="18" charset="-120"/>
              </a:rPr>
              <a:t>Spanning trees have applications to the design of communication networks</a:t>
            </a:r>
          </a:p>
        </p:txBody>
      </p:sp>
      <p:sp>
        <p:nvSpPr>
          <p:cNvPr id="4198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E45BF-D563-4558-8034-8426178F3EE5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7162800" y="1752601"/>
            <a:ext cx="3081338" cy="2295525"/>
            <a:chOff x="3354" y="918"/>
            <a:chExt cx="1941" cy="1446"/>
          </a:xfrm>
        </p:grpSpPr>
        <p:sp>
          <p:nvSpPr>
            <p:cNvPr id="42006" name="Text Box 5"/>
            <p:cNvSpPr txBox="1">
              <a:spLocks noChangeArrowheads="1"/>
            </p:cNvSpPr>
            <p:nvPr/>
          </p:nvSpPr>
          <p:spPr bwMode="auto">
            <a:xfrm>
              <a:off x="3424" y="2114"/>
              <a:ext cx="180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Graph</a:t>
              </a:r>
            </a:p>
          </p:txBody>
        </p:sp>
        <p:sp>
          <p:nvSpPr>
            <p:cNvPr id="42007" name="Oval 6"/>
            <p:cNvSpPr>
              <a:spLocks noChangeAspect="1" noChangeArrowheads="1"/>
            </p:cNvSpPr>
            <p:nvPr/>
          </p:nvSpPr>
          <p:spPr bwMode="auto">
            <a:xfrm>
              <a:off x="4276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8" name="Oval 7"/>
            <p:cNvSpPr>
              <a:spLocks noChangeAspect="1" noChangeArrowheads="1"/>
            </p:cNvSpPr>
            <p:nvPr/>
          </p:nvSpPr>
          <p:spPr bwMode="auto">
            <a:xfrm>
              <a:off x="335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9" name="Oval 8"/>
            <p:cNvSpPr>
              <a:spLocks noChangeAspect="1" noChangeArrowheads="1"/>
            </p:cNvSpPr>
            <p:nvPr/>
          </p:nvSpPr>
          <p:spPr bwMode="auto">
            <a:xfrm>
              <a:off x="3815" y="91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10" name="Oval 9"/>
            <p:cNvSpPr>
              <a:spLocks noChangeAspect="1" noChangeArrowheads="1"/>
            </p:cNvSpPr>
            <p:nvPr/>
          </p:nvSpPr>
          <p:spPr bwMode="auto">
            <a:xfrm>
              <a:off x="3815" y="184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11" name="AutoShape 10"/>
            <p:cNvCxnSpPr>
              <a:cxnSpLocks noChangeAspect="1" noChangeShapeType="1"/>
              <a:stCxn id="42009" idx="3"/>
              <a:endCxn id="42008" idx="7"/>
            </p:cNvCxnSpPr>
            <p:nvPr/>
          </p:nvCxnSpPr>
          <p:spPr bwMode="auto">
            <a:xfrm flipH="1">
              <a:off x="3550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2" name="AutoShape 11"/>
            <p:cNvCxnSpPr>
              <a:cxnSpLocks noChangeAspect="1" noChangeShapeType="1"/>
              <a:stCxn id="42010" idx="1"/>
              <a:endCxn id="42008" idx="5"/>
            </p:cNvCxnSpPr>
            <p:nvPr/>
          </p:nvCxnSpPr>
          <p:spPr bwMode="auto">
            <a:xfrm flipH="1" flipV="1">
              <a:off x="3550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3" name="AutoShape 12"/>
            <p:cNvCxnSpPr>
              <a:cxnSpLocks noChangeAspect="1" noChangeShapeType="1"/>
              <a:stCxn id="42010" idx="7"/>
              <a:endCxn id="42007" idx="3"/>
            </p:cNvCxnSpPr>
            <p:nvPr/>
          </p:nvCxnSpPr>
          <p:spPr bwMode="auto">
            <a:xfrm flipV="1">
              <a:off x="4011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4" name="AutoShape 13"/>
            <p:cNvCxnSpPr>
              <a:cxnSpLocks noChangeAspect="1" noChangeShapeType="1"/>
              <a:stCxn id="42009" idx="5"/>
              <a:endCxn id="42007" idx="1"/>
            </p:cNvCxnSpPr>
            <p:nvPr/>
          </p:nvCxnSpPr>
          <p:spPr bwMode="auto">
            <a:xfrm>
              <a:off x="4011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5" name="AutoShape 14"/>
            <p:cNvCxnSpPr>
              <a:cxnSpLocks noChangeAspect="1" noChangeShapeType="1"/>
              <a:stCxn id="42009" idx="4"/>
              <a:endCxn id="42010" idx="0"/>
            </p:cNvCxnSpPr>
            <p:nvPr/>
          </p:nvCxnSpPr>
          <p:spPr bwMode="auto">
            <a:xfrm>
              <a:off x="3929" y="1153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6" name="Oval 15"/>
            <p:cNvSpPr>
              <a:spLocks noChangeAspect="1" noChangeArrowheads="1"/>
            </p:cNvSpPr>
            <p:nvPr/>
          </p:nvSpPr>
          <p:spPr bwMode="auto">
            <a:xfrm>
              <a:off x="506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17" name="AutoShape 16"/>
            <p:cNvCxnSpPr>
              <a:cxnSpLocks noChangeAspect="1" noChangeShapeType="1"/>
              <a:stCxn id="42007" idx="6"/>
              <a:endCxn id="42016" idx="2"/>
            </p:cNvCxnSpPr>
            <p:nvPr/>
          </p:nvCxnSpPr>
          <p:spPr bwMode="auto">
            <a:xfrm>
              <a:off x="4511" y="1494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8" name="AutoShape 17"/>
            <p:cNvCxnSpPr>
              <a:cxnSpLocks noChangeAspect="1" noChangeShapeType="1"/>
              <a:stCxn id="42010" idx="6"/>
              <a:endCxn id="42016" idx="3"/>
            </p:cNvCxnSpPr>
            <p:nvPr/>
          </p:nvCxnSpPr>
          <p:spPr bwMode="auto">
            <a:xfrm flipV="1">
              <a:off x="4051" y="1582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9" name="AutoShape 18"/>
            <p:cNvCxnSpPr>
              <a:cxnSpLocks noChangeAspect="1" noChangeShapeType="1"/>
              <a:stCxn id="42016" idx="1"/>
              <a:endCxn id="42009" idx="6"/>
            </p:cNvCxnSpPr>
            <p:nvPr/>
          </p:nvCxnSpPr>
          <p:spPr bwMode="auto">
            <a:xfrm flipH="1" flipV="1">
              <a:off x="4051" y="1033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1990" name="Group 19"/>
          <p:cNvGrpSpPr>
            <a:grpSpLocks/>
          </p:cNvGrpSpPr>
          <p:nvPr/>
        </p:nvGrpSpPr>
        <p:grpSpPr bwMode="auto">
          <a:xfrm>
            <a:off x="6858000" y="4038601"/>
            <a:ext cx="3644900" cy="2295525"/>
            <a:chOff x="3176" y="2544"/>
            <a:chExt cx="2296" cy="1446"/>
          </a:xfrm>
        </p:grpSpPr>
        <p:sp>
          <p:nvSpPr>
            <p:cNvPr id="41992" name="Text Box 20"/>
            <p:cNvSpPr txBox="1">
              <a:spLocks noChangeArrowheads="1"/>
            </p:cNvSpPr>
            <p:nvPr/>
          </p:nvSpPr>
          <p:spPr bwMode="auto">
            <a:xfrm>
              <a:off x="3176" y="3740"/>
              <a:ext cx="229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Spanning tree</a:t>
              </a:r>
            </a:p>
          </p:txBody>
        </p:sp>
        <p:sp>
          <p:nvSpPr>
            <p:cNvPr id="41993" name="Oval 21"/>
            <p:cNvSpPr>
              <a:spLocks noChangeAspect="1" noChangeArrowheads="1"/>
            </p:cNvSpPr>
            <p:nvPr/>
          </p:nvSpPr>
          <p:spPr bwMode="auto">
            <a:xfrm>
              <a:off x="4275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4" name="Oval 22"/>
            <p:cNvSpPr>
              <a:spLocks noChangeAspect="1" noChangeArrowheads="1"/>
            </p:cNvSpPr>
            <p:nvPr/>
          </p:nvSpPr>
          <p:spPr bwMode="auto">
            <a:xfrm>
              <a:off x="3353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5" name="Oval 23"/>
            <p:cNvSpPr>
              <a:spLocks noChangeAspect="1" noChangeArrowheads="1"/>
            </p:cNvSpPr>
            <p:nvPr/>
          </p:nvSpPr>
          <p:spPr bwMode="auto">
            <a:xfrm>
              <a:off x="3814" y="2544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6" name="Oval 24"/>
            <p:cNvSpPr>
              <a:spLocks noChangeAspect="1" noChangeArrowheads="1"/>
            </p:cNvSpPr>
            <p:nvPr/>
          </p:nvSpPr>
          <p:spPr bwMode="auto">
            <a:xfrm>
              <a:off x="3814" y="3466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1997" name="AutoShape 25"/>
            <p:cNvCxnSpPr>
              <a:cxnSpLocks noChangeAspect="1" noChangeShapeType="1"/>
              <a:stCxn id="41995" idx="3"/>
              <a:endCxn id="41994" idx="7"/>
            </p:cNvCxnSpPr>
            <p:nvPr/>
          </p:nvCxnSpPr>
          <p:spPr bwMode="auto">
            <a:xfrm flipH="1">
              <a:off x="3549" y="274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998" name="AutoShape 26"/>
            <p:cNvCxnSpPr>
              <a:cxnSpLocks noChangeAspect="1" noChangeShapeType="1"/>
              <a:stCxn id="41996" idx="1"/>
              <a:endCxn id="41994" idx="5"/>
            </p:cNvCxnSpPr>
            <p:nvPr/>
          </p:nvCxnSpPr>
          <p:spPr bwMode="auto">
            <a:xfrm flipH="1" flipV="1">
              <a:off x="3549" y="3206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1999" name="AutoShape 27"/>
            <p:cNvCxnSpPr>
              <a:cxnSpLocks noChangeAspect="1" noChangeShapeType="1"/>
              <a:stCxn id="41996" idx="7"/>
              <a:endCxn id="41993" idx="3"/>
            </p:cNvCxnSpPr>
            <p:nvPr/>
          </p:nvCxnSpPr>
          <p:spPr bwMode="auto">
            <a:xfrm flipV="1">
              <a:off x="4010" y="3206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0" name="AutoShape 28"/>
            <p:cNvCxnSpPr>
              <a:cxnSpLocks noChangeAspect="1" noChangeShapeType="1"/>
              <a:stCxn id="41995" idx="5"/>
              <a:endCxn id="41993" idx="1"/>
            </p:cNvCxnSpPr>
            <p:nvPr/>
          </p:nvCxnSpPr>
          <p:spPr bwMode="auto">
            <a:xfrm>
              <a:off x="4011" y="2747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1" name="AutoShape 29"/>
            <p:cNvCxnSpPr>
              <a:cxnSpLocks noChangeAspect="1" noChangeShapeType="1"/>
              <a:stCxn id="41995" idx="4"/>
              <a:endCxn id="41996" idx="0"/>
            </p:cNvCxnSpPr>
            <p:nvPr/>
          </p:nvCxnSpPr>
          <p:spPr bwMode="auto">
            <a:xfrm>
              <a:off x="3928" y="2779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2002" name="Oval 30"/>
            <p:cNvSpPr>
              <a:spLocks noChangeAspect="1" noChangeArrowheads="1"/>
            </p:cNvSpPr>
            <p:nvPr/>
          </p:nvSpPr>
          <p:spPr bwMode="auto">
            <a:xfrm>
              <a:off x="5063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03" name="AutoShape 31"/>
            <p:cNvCxnSpPr>
              <a:cxnSpLocks noChangeAspect="1" noChangeShapeType="1"/>
              <a:stCxn id="41993" idx="6"/>
              <a:endCxn id="42002" idx="2"/>
            </p:cNvCxnSpPr>
            <p:nvPr/>
          </p:nvCxnSpPr>
          <p:spPr bwMode="auto">
            <a:xfrm>
              <a:off x="4510" y="3120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4" name="AutoShape 32"/>
            <p:cNvCxnSpPr>
              <a:cxnSpLocks noChangeAspect="1" noChangeShapeType="1"/>
              <a:stCxn id="41996" idx="6"/>
              <a:endCxn id="42002" idx="3"/>
            </p:cNvCxnSpPr>
            <p:nvPr/>
          </p:nvCxnSpPr>
          <p:spPr bwMode="auto">
            <a:xfrm flipV="1">
              <a:off x="4050" y="3208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05" name="AutoShape 33"/>
            <p:cNvCxnSpPr>
              <a:cxnSpLocks noChangeAspect="1" noChangeShapeType="1"/>
              <a:stCxn id="42002" idx="1"/>
              <a:endCxn id="41995" idx="6"/>
            </p:cNvCxnSpPr>
            <p:nvPr/>
          </p:nvCxnSpPr>
          <p:spPr bwMode="auto">
            <a:xfrm flipH="1" flipV="1">
              <a:off x="4050" y="2659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181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Depth-first search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Is a general technique for traversing a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Visits all the vertices and edges of a graph</a:t>
            </a:r>
          </a:p>
          <a:p>
            <a:r>
              <a:rPr lang="en-US" altLang="zh-TW" dirty="0">
                <a:ea typeface="新細明體" pitchFamily="18" charset="-120"/>
              </a:rPr>
              <a:t>Applications: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Determines whether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connected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Computes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and report a path between two given vertices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 cycle in the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Computes a spanning tree for a connected graph</a:t>
            </a:r>
          </a:p>
        </p:txBody>
      </p:sp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36832-E065-40E8-AF8B-E8A6234F6B85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3E1C3-4E5A-4298-9974-68D69B112385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Algorithm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8300" y="2013280"/>
            <a:ext cx="3765804" cy="3582519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/>
              <a:t>DFS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Input</a:t>
            </a:r>
            <a:r>
              <a:rPr lang="en-US" altLang="zh-TW" kern="0" dirty="0"/>
              <a:t> graph </a:t>
            </a:r>
            <a:r>
              <a:rPr lang="en-US" altLang="zh-TW" b="1" i="1" kern="0" dirty="0"/>
              <a:t>G</a:t>
            </a:r>
            <a:endParaRPr lang="en-US" altLang="zh-TW" i="1" kern="0" dirty="0"/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Output</a:t>
            </a:r>
            <a:r>
              <a:rPr lang="en-US" altLang="zh-TW" kern="0" dirty="0"/>
              <a:t> labeling of the edges of 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 </a:t>
            </a:r>
            <a:br>
              <a:rPr lang="en-US" altLang="zh-TW" kern="0" dirty="0"/>
            </a:br>
            <a:r>
              <a:rPr lang="en-US" altLang="zh-TW" kern="0" dirty="0"/>
              <a:t>		as discovery edges and</a:t>
            </a:r>
            <a:br>
              <a:rPr lang="en-US" altLang="zh-TW" kern="0" dirty="0"/>
            </a:br>
            <a:r>
              <a:rPr lang="en-US" altLang="zh-TW" kern="0" dirty="0"/>
              <a:t>		back edges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, 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.edges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  <a:endParaRPr lang="en-US" altLang="zh-TW" b="1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/>
              <a:t>UNEXPLORED</a:t>
            </a:r>
            <a:endParaRPr lang="en-US" altLang="zh-TW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</a:t>
            </a:r>
            <a:r>
              <a:rPr lang="en-US" altLang="zh-TW" b="1" kern="0" dirty="0"/>
              <a:t>DFS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, 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42432" y="1769686"/>
            <a:ext cx="4937760" cy="4191917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228600"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628650"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Algorithm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DFS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Input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graph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and a start vertex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Output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labeling of the edges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br>
              <a:rPr kumimoji="0" lang="en-US" altLang="zh-TW" kern="0" dirty="0">
                <a:latin typeface="Times New Roman" panose="02020603050405020304" pitchFamily="18" charset="0"/>
              </a:rPr>
            </a:br>
            <a:r>
              <a:rPr kumimoji="0" lang="en-US" altLang="zh-TW" kern="0" dirty="0">
                <a:latin typeface="Times New Roman" panose="02020603050405020304" pitchFamily="18" charset="0"/>
              </a:rPr>
              <a:t>		in the connected component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br>
              <a:rPr kumimoji="0" lang="en-US" altLang="zh-TW" kern="0" dirty="0">
                <a:latin typeface="Times New Roman" panose="02020603050405020304" pitchFamily="18" charset="0"/>
              </a:rPr>
            </a:br>
            <a:r>
              <a:rPr kumimoji="0" lang="en-US" altLang="zh-TW" kern="0" dirty="0">
                <a:latin typeface="Times New Roman" panose="02020603050405020304" pitchFamily="18" charset="0"/>
              </a:rPr>
              <a:t>		as discovery edges and back edges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VISITED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for all 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 err="1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.incidentEdges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if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 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getLabel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UNEXPLORED</a:t>
            </a:r>
            <a:endParaRPr kumimoji="0" lang="en-US" altLang="zh-TW" kern="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TW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opposite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b="1" kern="0" dirty="0" smtClean="0">
                <a:latin typeface="Times New Roman" panose="02020603050405020304" pitchFamily="18" charset="0"/>
              </a:rPr>
              <a:t>,</a:t>
            </a:r>
            <a:r>
              <a:rPr kumimoji="0" lang="zh-TW" altLang="en-US" b="1" kern="0" dirty="0" smtClean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 smtClean="0">
                <a:latin typeface="Times New Roman" panose="02020603050405020304" pitchFamily="18" charset="0"/>
              </a:rPr>
              <a:t>e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if 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getLabel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UNEXPLORED</a:t>
            </a:r>
            <a:endParaRPr kumimoji="0" lang="en-US" altLang="zh-TW" kern="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DISCOVERY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DFS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else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BACK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7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4FB60-165E-4387-AD69-41675D871343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1552" y="4439350"/>
            <a:ext cx="3081338" cy="1830387"/>
            <a:chOff x="816" y="2592"/>
            <a:chExt cx="1941" cy="1153"/>
          </a:xfrm>
        </p:grpSpPr>
        <p:sp>
          <p:nvSpPr>
            <p:cNvPr id="45101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45102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45103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104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105" name="AutoShape 8"/>
            <p:cNvCxnSpPr>
              <a:cxnSpLocks noChangeAspect="1" noChangeShapeType="1"/>
              <a:stCxn id="45103" idx="3"/>
              <a:endCxn id="45102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106" name="AutoShape 9"/>
            <p:cNvCxnSpPr>
              <a:cxnSpLocks noChangeAspect="1" noChangeShapeType="1"/>
              <a:stCxn id="45104" idx="1"/>
              <a:endCxn id="45102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7" name="AutoShape 10"/>
            <p:cNvCxnSpPr>
              <a:cxnSpLocks noChangeAspect="1" noChangeShapeType="1"/>
              <a:stCxn id="45104" idx="7"/>
              <a:endCxn id="45101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8" name="AutoShape 11"/>
            <p:cNvCxnSpPr>
              <a:cxnSpLocks noChangeAspect="1" noChangeShapeType="1"/>
              <a:stCxn id="45103" idx="5"/>
              <a:endCxn id="45101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9" name="AutoShape 12"/>
            <p:cNvCxnSpPr>
              <a:cxnSpLocks noChangeAspect="1" noChangeShapeType="1"/>
              <a:stCxn id="45103" idx="4"/>
              <a:endCxn id="45104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110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111" name="AutoShape 14"/>
            <p:cNvCxnSpPr>
              <a:cxnSpLocks noChangeAspect="1" noChangeShapeType="1"/>
              <a:stCxn id="45104" idx="6"/>
              <a:endCxn id="45110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2" name="AutoShape 15"/>
            <p:cNvCxnSpPr>
              <a:cxnSpLocks noChangeAspect="1" noChangeShapeType="1"/>
              <a:stCxn id="45110" idx="1"/>
              <a:endCxn id="45103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16852" y="1773936"/>
            <a:ext cx="3081338" cy="1830388"/>
            <a:chOff x="862" y="2601"/>
            <a:chExt cx="1941" cy="1153"/>
          </a:xfrm>
        </p:grpSpPr>
        <p:sp>
          <p:nvSpPr>
            <p:cNvPr id="45089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5090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5091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092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093" name="AutoShape 21"/>
            <p:cNvCxnSpPr>
              <a:cxnSpLocks noChangeAspect="1" noChangeShapeType="1"/>
              <a:stCxn id="45091" idx="3"/>
              <a:endCxn id="45090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094" name="AutoShape 22"/>
            <p:cNvCxnSpPr>
              <a:cxnSpLocks noChangeAspect="1" noChangeShapeType="1"/>
              <a:stCxn id="45092" idx="1"/>
              <a:endCxn id="45090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5095" name="AutoShape 23"/>
            <p:cNvCxnSpPr>
              <a:cxnSpLocks noChangeAspect="1" noChangeShapeType="1"/>
              <a:stCxn id="45092" idx="7"/>
              <a:endCxn id="45089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6" name="AutoShape 24"/>
            <p:cNvCxnSpPr>
              <a:cxnSpLocks noChangeAspect="1" noChangeShapeType="1"/>
              <a:stCxn id="45091" idx="5"/>
              <a:endCxn id="45089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7" name="AutoShape 25"/>
            <p:cNvCxnSpPr>
              <a:cxnSpLocks noChangeAspect="1" noChangeShapeType="1"/>
              <a:stCxn id="45091" idx="4"/>
              <a:endCxn id="45092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98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099" name="AutoShape 27"/>
            <p:cNvCxnSpPr>
              <a:cxnSpLocks noChangeAspect="1" noChangeShapeType="1"/>
              <a:stCxn id="45092" idx="6"/>
              <a:endCxn id="45098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0" name="AutoShape 28"/>
            <p:cNvCxnSpPr>
              <a:cxnSpLocks noChangeAspect="1" noChangeShapeType="1"/>
              <a:stCxn id="45098" idx="1"/>
              <a:endCxn id="45091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16852" y="4440936"/>
            <a:ext cx="3081338" cy="1830388"/>
            <a:chOff x="3398" y="1075"/>
            <a:chExt cx="1941" cy="1153"/>
          </a:xfrm>
        </p:grpSpPr>
        <p:sp>
          <p:nvSpPr>
            <p:cNvPr id="45077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5078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5079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080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081" name="AutoShape 34"/>
            <p:cNvCxnSpPr>
              <a:cxnSpLocks noChangeAspect="1" noChangeShapeType="1"/>
              <a:stCxn id="45079" idx="3"/>
              <a:endCxn id="45078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082" name="AutoShape 35"/>
            <p:cNvCxnSpPr>
              <a:cxnSpLocks noChangeAspect="1" noChangeShapeType="1"/>
              <a:stCxn id="45080" idx="1"/>
              <a:endCxn id="45078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5083" name="AutoShape 36"/>
            <p:cNvCxnSpPr>
              <a:cxnSpLocks noChangeAspect="1" noChangeShapeType="1"/>
              <a:stCxn id="45080" idx="7"/>
              <a:endCxn id="45077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4" name="AutoShape 37"/>
            <p:cNvCxnSpPr>
              <a:cxnSpLocks noChangeAspect="1" noChangeShapeType="1"/>
              <a:stCxn id="45079" idx="5"/>
              <a:endCxn id="45077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5" name="AutoShape 38"/>
            <p:cNvCxnSpPr>
              <a:cxnSpLocks noChangeAspect="1" noChangeShapeType="1"/>
              <a:stCxn id="45079" idx="4"/>
              <a:endCxn id="45080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5086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087" name="AutoShape 40"/>
            <p:cNvCxnSpPr>
              <a:cxnSpLocks noChangeAspect="1" noChangeShapeType="1"/>
              <a:stCxn id="45080" idx="6"/>
              <a:endCxn id="45086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8" name="AutoShape 41"/>
            <p:cNvCxnSpPr>
              <a:cxnSpLocks noChangeAspect="1" noChangeShapeType="1"/>
              <a:stCxn id="45086" idx="1"/>
              <a:endCxn id="45079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5063" name="Text Box 42"/>
          <p:cNvSpPr txBox="1">
            <a:spLocks noChangeArrowheads="1"/>
          </p:cNvSpPr>
          <p:nvPr/>
        </p:nvSpPr>
        <p:spPr bwMode="auto">
          <a:xfrm>
            <a:off x="3181477" y="3099499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discovery edge</a:t>
            </a:r>
          </a:p>
        </p:txBody>
      </p:sp>
      <p:sp>
        <p:nvSpPr>
          <p:cNvPr id="45064" name="Text Box 43"/>
          <p:cNvSpPr txBox="1">
            <a:spLocks noChangeArrowheads="1"/>
          </p:cNvSpPr>
          <p:nvPr/>
        </p:nvSpPr>
        <p:spPr bwMode="auto">
          <a:xfrm>
            <a:off x="3181478" y="3526536"/>
            <a:ext cx="15589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accent2"/>
                </a:solidFill>
                <a:latin typeface="Tahoma" pitchFamily="34" charset="0"/>
              </a:rPr>
              <a:t>back edge</a:t>
            </a:r>
          </a:p>
        </p:txBody>
      </p:sp>
      <p:sp>
        <p:nvSpPr>
          <p:cNvPr id="45065" name="Oval 44"/>
          <p:cNvSpPr>
            <a:spLocks noChangeAspect="1" noChangeArrowheads="1"/>
          </p:cNvSpPr>
          <p:nvPr/>
        </p:nvSpPr>
        <p:spPr bwMode="auto">
          <a:xfrm>
            <a:off x="2370265" y="2291462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45066" name="Text Box 45"/>
          <p:cNvSpPr txBox="1">
            <a:spLocks noChangeArrowheads="1"/>
          </p:cNvSpPr>
          <p:nvPr/>
        </p:nvSpPr>
        <p:spPr bwMode="auto">
          <a:xfrm>
            <a:off x="3181478" y="2245424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visited vertex</a:t>
            </a:r>
          </a:p>
        </p:txBody>
      </p:sp>
      <p:sp>
        <p:nvSpPr>
          <p:cNvPr id="45067" name="Oval 46"/>
          <p:cNvSpPr>
            <a:spLocks noChangeAspect="1" noChangeArrowheads="1"/>
          </p:cNvSpPr>
          <p:nvPr/>
        </p:nvSpPr>
        <p:spPr bwMode="auto">
          <a:xfrm>
            <a:off x="2370265" y="186283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45068" name="Text Box 47"/>
          <p:cNvSpPr txBox="1">
            <a:spLocks noChangeArrowheads="1"/>
          </p:cNvSpPr>
          <p:nvPr/>
        </p:nvSpPr>
        <p:spPr bwMode="auto">
          <a:xfrm>
            <a:off x="3181478" y="1818386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vertex</a:t>
            </a:r>
          </a:p>
        </p:txBody>
      </p:sp>
      <p:sp>
        <p:nvSpPr>
          <p:cNvPr id="45069" name="Text Box 48"/>
          <p:cNvSpPr txBox="1">
            <a:spLocks noChangeArrowheads="1"/>
          </p:cNvSpPr>
          <p:nvPr/>
        </p:nvSpPr>
        <p:spPr bwMode="auto">
          <a:xfrm>
            <a:off x="3181478" y="2672461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edge</a:t>
            </a:r>
          </a:p>
        </p:txBody>
      </p:sp>
      <p:grpSp>
        <p:nvGrpSpPr>
          <p:cNvPr id="45070" name="Group 49"/>
          <p:cNvGrpSpPr>
            <a:grpSpLocks/>
          </p:cNvGrpSpPr>
          <p:nvPr/>
        </p:nvGrpSpPr>
        <p:grpSpPr bwMode="auto">
          <a:xfrm>
            <a:off x="2114677" y="2902650"/>
            <a:ext cx="877888" cy="852487"/>
            <a:chOff x="432" y="1691"/>
            <a:chExt cx="937" cy="537"/>
          </a:xfrm>
        </p:grpSpPr>
        <p:sp>
          <p:nvSpPr>
            <p:cNvPr id="45074" name="Line 50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51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52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9349" name="AutoShape 53"/>
          <p:cNvSpPr>
            <a:spLocks noChangeArrowheads="1"/>
          </p:cNvSpPr>
          <p:nvPr/>
        </p:nvSpPr>
        <p:spPr bwMode="auto">
          <a:xfrm rot="5400000">
            <a:off x="8128128" y="3817049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350" name="AutoShape 54"/>
          <p:cNvSpPr>
            <a:spLocks noChangeArrowheads="1"/>
          </p:cNvSpPr>
          <p:nvPr/>
        </p:nvSpPr>
        <p:spPr bwMode="auto">
          <a:xfrm rot="8100000" flipH="1" flipV="1">
            <a:off x="5573840" y="3802762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49" grpId="0" animBg="1"/>
      <p:bldP spid="23593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AF1B40-6FBA-4D4A-A0C2-F0D01F47AD16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16175" y="4341814"/>
            <a:ext cx="3081338" cy="1830387"/>
            <a:chOff x="689" y="1181"/>
            <a:chExt cx="1941" cy="1153"/>
          </a:xfrm>
        </p:grpSpPr>
        <p:sp>
          <p:nvSpPr>
            <p:cNvPr id="46128" name="Oval 4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29" name="Oval 5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30" name="Oval 6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31" name="Oval 7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32" name="AutoShape 8"/>
            <p:cNvCxnSpPr>
              <a:cxnSpLocks noChangeAspect="1" noChangeShapeType="1"/>
              <a:stCxn id="46130" idx="3"/>
              <a:endCxn id="46129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33" name="AutoShape 9"/>
            <p:cNvCxnSpPr>
              <a:cxnSpLocks noChangeAspect="1" noChangeShapeType="1"/>
              <a:stCxn id="46131" idx="1"/>
              <a:endCxn id="46129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34" name="AutoShape 10"/>
            <p:cNvCxnSpPr>
              <a:cxnSpLocks noChangeAspect="1" noChangeShapeType="1"/>
              <a:stCxn id="46131" idx="7"/>
              <a:endCxn id="46128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35" name="AutoShape 11"/>
            <p:cNvCxnSpPr>
              <a:cxnSpLocks noChangeAspect="1" noChangeShapeType="1"/>
              <a:stCxn id="46130" idx="5"/>
              <a:endCxn id="46128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36" name="AutoShape 12"/>
            <p:cNvCxnSpPr>
              <a:cxnSpLocks noChangeAspect="1" noChangeShapeType="1"/>
              <a:stCxn id="46130" idx="4"/>
              <a:endCxn id="46131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37" name="Oval 13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38" name="AutoShape 14"/>
            <p:cNvCxnSpPr>
              <a:cxnSpLocks noChangeAspect="1" noChangeShapeType="1"/>
              <a:stCxn id="46131" idx="6"/>
              <a:endCxn id="46137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39" name="AutoShape 15"/>
            <p:cNvCxnSpPr>
              <a:cxnSpLocks noChangeAspect="1" noChangeShapeType="1"/>
              <a:stCxn id="46137" idx="1"/>
              <a:endCxn id="46130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53264" y="1758949"/>
            <a:ext cx="3081337" cy="1830388"/>
            <a:chOff x="593" y="2600"/>
            <a:chExt cx="1941" cy="1153"/>
          </a:xfrm>
        </p:grpSpPr>
        <p:sp>
          <p:nvSpPr>
            <p:cNvPr id="46116" name="Oval 17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17" name="Oval 18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18" name="Oval 19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19" name="Oval 20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20" name="AutoShape 21"/>
            <p:cNvCxnSpPr>
              <a:cxnSpLocks noChangeAspect="1" noChangeShapeType="1"/>
              <a:stCxn id="46118" idx="3"/>
              <a:endCxn id="46117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1" name="AutoShape 22"/>
            <p:cNvCxnSpPr>
              <a:cxnSpLocks noChangeAspect="1" noChangeShapeType="1"/>
              <a:stCxn id="46119" idx="1"/>
              <a:endCxn id="46117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22" name="AutoShape 23"/>
            <p:cNvCxnSpPr>
              <a:cxnSpLocks noChangeAspect="1" noChangeShapeType="1"/>
              <a:stCxn id="46119" idx="7"/>
              <a:endCxn id="46116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3" name="AutoShape 24"/>
            <p:cNvCxnSpPr>
              <a:cxnSpLocks noChangeAspect="1" noChangeShapeType="1"/>
              <a:stCxn id="46118" idx="5"/>
              <a:endCxn id="46116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24" name="AutoShape 25"/>
            <p:cNvCxnSpPr>
              <a:cxnSpLocks noChangeAspect="1" noChangeShapeType="1"/>
              <a:stCxn id="46118" idx="4"/>
              <a:endCxn id="46119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25" name="Oval 26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26" name="AutoShape 27"/>
            <p:cNvCxnSpPr>
              <a:cxnSpLocks noChangeAspect="1" noChangeShapeType="1"/>
              <a:stCxn id="46119" idx="6"/>
              <a:endCxn id="46125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7" name="AutoShape 28"/>
            <p:cNvCxnSpPr>
              <a:cxnSpLocks noChangeAspect="1" noChangeShapeType="1"/>
              <a:stCxn id="46125" idx="1"/>
              <a:endCxn id="46118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053264" y="4341814"/>
            <a:ext cx="3081337" cy="1830387"/>
            <a:chOff x="3377" y="1085"/>
            <a:chExt cx="1941" cy="1153"/>
          </a:xfrm>
        </p:grpSpPr>
        <p:sp>
          <p:nvSpPr>
            <p:cNvPr id="46104" name="Oval 30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05" name="Oval 31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06" name="Oval 32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07" name="Oval 33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08" name="AutoShape 34"/>
            <p:cNvCxnSpPr>
              <a:cxnSpLocks noChangeAspect="1" noChangeShapeType="1"/>
              <a:stCxn id="46106" idx="3"/>
              <a:endCxn id="46105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09" name="AutoShape 35"/>
            <p:cNvCxnSpPr>
              <a:cxnSpLocks noChangeAspect="1" noChangeShapeType="1"/>
              <a:stCxn id="46107" idx="1"/>
              <a:endCxn id="46105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10" name="AutoShape 36"/>
            <p:cNvCxnSpPr>
              <a:cxnSpLocks noChangeAspect="1" noChangeShapeType="1"/>
              <a:stCxn id="46107" idx="7"/>
              <a:endCxn id="46104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11" name="AutoShape 37"/>
            <p:cNvCxnSpPr>
              <a:cxnSpLocks noChangeAspect="1" noChangeShapeType="1"/>
              <a:stCxn id="46106" idx="5"/>
              <a:endCxn id="46104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12" name="AutoShape 38"/>
            <p:cNvCxnSpPr>
              <a:cxnSpLocks noChangeAspect="1" noChangeShapeType="1"/>
              <a:stCxn id="46106" idx="4"/>
              <a:endCxn id="46107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13" name="Oval 39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14" name="AutoShape 40"/>
            <p:cNvCxnSpPr>
              <a:cxnSpLocks noChangeAspect="1" noChangeShapeType="1"/>
              <a:stCxn id="46107" idx="6"/>
              <a:endCxn id="46113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15" name="AutoShape 41"/>
            <p:cNvCxnSpPr>
              <a:cxnSpLocks noChangeAspect="1" noChangeShapeType="1"/>
              <a:stCxn id="46113" idx="1"/>
              <a:endCxn id="46106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414589" y="1758949"/>
            <a:ext cx="3081337" cy="1830388"/>
            <a:chOff x="499" y="1056"/>
            <a:chExt cx="1941" cy="1153"/>
          </a:xfrm>
        </p:grpSpPr>
        <p:sp>
          <p:nvSpPr>
            <p:cNvPr id="46092" name="Oval 43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093" name="Oval 44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094" name="Oval 45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095" name="Oval 46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096" name="AutoShape 47"/>
            <p:cNvCxnSpPr>
              <a:cxnSpLocks noChangeAspect="1" noChangeShapeType="1"/>
              <a:stCxn id="46094" idx="3"/>
              <a:endCxn id="46093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097" name="AutoShape 48"/>
            <p:cNvCxnSpPr>
              <a:cxnSpLocks noChangeAspect="1" noChangeShapeType="1"/>
              <a:stCxn id="46095" idx="1"/>
              <a:endCxn id="46093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098" name="AutoShape 49"/>
            <p:cNvCxnSpPr>
              <a:cxnSpLocks noChangeAspect="1" noChangeShapeType="1"/>
              <a:stCxn id="46095" idx="7"/>
              <a:endCxn id="46092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099" name="AutoShape 50"/>
            <p:cNvCxnSpPr>
              <a:cxnSpLocks noChangeAspect="1" noChangeShapeType="1"/>
              <a:stCxn id="46094" idx="5"/>
              <a:endCxn id="46092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00" name="AutoShape 51"/>
            <p:cNvCxnSpPr>
              <a:cxnSpLocks noChangeAspect="1" noChangeShapeType="1"/>
              <a:stCxn id="46094" idx="4"/>
              <a:endCxn id="46095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01" name="Oval 52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02" name="AutoShape 53"/>
            <p:cNvCxnSpPr>
              <a:cxnSpLocks noChangeAspect="1" noChangeShapeType="1"/>
              <a:stCxn id="46095" idx="6"/>
              <a:endCxn id="46101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03" name="AutoShape 54"/>
            <p:cNvCxnSpPr>
              <a:cxnSpLocks noChangeAspect="1" noChangeShapeType="1"/>
              <a:stCxn id="46101" idx="1"/>
              <a:endCxn id="46094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60375" name="AutoShape 55"/>
          <p:cNvSpPr>
            <a:spLocks noChangeArrowheads="1"/>
          </p:cNvSpPr>
          <p:nvPr/>
        </p:nvSpPr>
        <p:spPr bwMode="auto">
          <a:xfrm rot="5400000">
            <a:off x="8364538" y="384016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376" name="AutoShape 56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377" name="AutoShape 57"/>
          <p:cNvSpPr>
            <a:spLocks noChangeArrowheads="1"/>
          </p:cNvSpPr>
          <p:nvPr/>
        </p:nvSpPr>
        <p:spPr bwMode="auto">
          <a:xfrm rot="5400000">
            <a:off x="3727451" y="384016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6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75" grpId="0" animBg="1"/>
      <p:bldP spid="2360376" grpId="0" animBg="1"/>
      <p:bldP spid="23603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227A0-8A4F-4364-A38D-62CAF85DC5A9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Properties of DFS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072" y="1825625"/>
            <a:ext cx="11210544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b="1" dirty="0"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G, v</a:t>
            </a:r>
            <a:r>
              <a:rPr lang="en-US" altLang="zh-TW" dirty="0">
                <a:ea typeface="新細明體" pitchFamily="18" charset="-120"/>
              </a:rPr>
              <a:t>) visits all the vertices and edges in the connected component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 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dirty="0" smtClean="0">
                <a:ea typeface="新細明體" pitchFamily="18" charset="-120"/>
              </a:rPr>
              <a:t>DFS-tree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The discovery edges labeled by </a:t>
            </a:r>
            <a:r>
              <a:rPr lang="en-US" altLang="zh-TW" b="1" dirty="0"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G, v</a:t>
            </a:r>
            <a:r>
              <a:rPr lang="en-US" altLang="zh-TW" dirty="0">
                <a:ea typeface="新細明體" pitchFamily="18" charset="-120"/>
              </a:rPr>
              <a:t>) form a 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spanning tree </a:t>
            </a:r>
            <a:r>
              <a:rPr lang="en-US" altLang="zh-TW" dirty="0">
                <a:ea typeface="新細明體" pitchFamily="18" charset="-120"/>
              </a:rPr>
              <a:t>of the connected component of </a:t>
            </a:r>
            <a:r>
              <a:rPr lang="en-US" altLang="zh-TW" b="1" i="1" dirty="0" smtClean="0">
                <a:ea typeface="新細明體" pitchFamily="18" charset="-120"/>
              </a:rPr>
              <a:t>v.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4495800" y="4224528"/>
            <a:ext cx="3200400" cy="1792288"/>
            <a:chOff x="3377" y="1085"/>
            <a:chExt cx="1941" cy="1153"/>
          </a:xfrm>
        </p:grpSpPr>
        <p:sp>
          <p:nvSpPr>
            <p:cNvPr id="47111" name="Oval 5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sp>
          <p:nvSpPr>
            <p:cNvPr id="47112" name="Oval 6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47113" name="Oval 7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47114" name="Oval 8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cxnSp>
          <p:nvCxnSpPr>
            <p:cNvPr id="47115" name="AutoShape 9"/>
            <p:cNvCxnSpPr>
              <a:cxnSpLocks noChangeAspect="1" noChangeShapeType="1"/>
              <a:stCxn id="47113" idx="3"/>
              <a:endCxn id="47112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16" name="AutoShape 10"/>
            <p:cNvCxnSpPr>
              <a:cxnSpLocks noChangeAspect="1" noChangeShapeType="1"/>
              <a:stCxn id="47114" idx="1"/>
              <a:endCxn id="47112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7117" name="AutoShape 11"/>
            <p:cNvCxnSpPr>
              <a:cxnSpLocks noChangeAspect="1" noChangeShapeType="1"/>
              <a:stCxn id="47114" idx="7"/>
              <a:endCxn id="47111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18" name="AutoShape 12"/>
            <p:cNvCxnSpPr>
              <a:cxnSpLocks noChangeAspect="1" noChangeShapeType="1"/>
              <a:stCxn id="47113" idx="5"/>
              <a:endCxn id="47111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7119" name="AutoShape 13"/>
            <p:cNvCxnSpPr>
              <a:cxnSpLocks noChangeAspect="1" noChangeShapeType="1"/>
              <a:stCxn id="47113" idx="4"/>
              <a:endCxn id="47114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7120" name="Oval 14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47121" name="AutoShape 15"/>
            <p:cNvCxnSpPr>
              <a:cxnSpLocks noChangeAspect="1" noChangeShapeType="1"/>
              <a:stCxn id="47114" idx="6"/>
              <a:endCxn id="47120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22" name="AutoShape 16"/>
            <p:cNvCxnSpPr>
              <a:cxnSpLocks noChangeAspect="1" noChangeShapeType="1"/>
              <a:stCxn id="47120" idx="1"/>
              <a:endCxn id="47113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11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DFS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Setting/getting a vertex/edge label takes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DISCOVERY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BACK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Method </a:t>
            </a:r>
            <a:r>
              <a:rPr lang="en-US" altLang="zh-TW" dirty="0" err="1"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DFS runs in 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n </a:t>
            </a:r>
            <a:r>
              <a:rPr lang="en-US" altLang="zh-TW" dirty="0">
                <a:solidFill>
                  <a:srgbClr val="0000FF"/>
                </a:solidFill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 m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) time </a:t>
            </a:r>
            <a:r>
              <a:rPr lang="en-US" altLang="zh-TW" dirty="0">
                <a:ea typeface="新細明體" pitchFamily="18" charset="-120"/>
              </a:rPr>
              <a:t>provided the graph is represented by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adjacency list structure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Recall that </a:t>
            </a:r>
            <a:r>
              <a:rPr lang="en-US" altLang="zh-TW" sz="3200" b="1" dirty="0" err="1">
                <a:latin typeface="Symbol" pitchFamily="18" charset="2"/>
                <a:ea typeface="新細明體" pitchFamily="18" charset="-120"/>
              </a:rPr>
              <a:t>S</a:t>
            </a:r>
            <a:r>
              <a:rPr lang="en-US" altLang="zh-TW" b="1" i="1" baseline="-25000" dirty="0" err="1">
                <a:ea typeface="新細明體" pitchFamily="18" charset="-120"/>
              </a:rPr>
              <a:t>v</a:t>
            </a:r>
            <a:r>
              <a:rPr lang="en-US" altLang="zh-TW" b="1" i="1" baseline="-25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deg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dirty="0">
                <a:ea typeface="新細明體" pitchFamily="18" charset="-120"/>
              </a:rPr>
              <a:t>2</a:t>
            </a:r>
            <a:r>
              <a:rPr lang="en-US" altLang="zh-TW" b="1" i="1" dirty="0">
                <a:ea typeface="新細明體" pitchFamily="18" charset="-120"/>
              </a:rPr>
              <a:t>m</a:t>
            </a:r>
          </a:p>
        </p:txBody>
      </p:sp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9ABD2-EF45-4147-B811-DC386962C249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6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6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6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6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6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3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Graphs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graph</a:t>
            </a:r>
            <a:r>
              <a:rPr lang="en-US" altLang="zh-TW" dirty="0">
                <a:ea typeface="新細明體" pitchFamily="18" charset="-120"/>
              </a:rPr>
              <a:t> is a pair (</a:t>
            </a:r>
            <a:r>
              <a:rPr lang="en-US" altLang="zh-TW" b="1" i="1" dirty="0">
                <a:ea typeface="新細明體" pitchFamily="18" charset="-120"/>
              </a:rPr>
              <a:t>V, E</a:t>
            </a:r>
            <a:r>
              <a:rPr lang="en-US" altLang="zh-TW" dirty="0">
                <a:ea typeface="新細明體" pitchFamily="18" charset="-120"/>
              </a:rPr>
              <a:t>), where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a set of nodes,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 is a collection of pairs of vertices,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An edge represents a flight route between two airports and stores the mileage of the route</a:t>
            </a:r>
          </a:p>
        </p:txBody>
      </p:sp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3A409-5DEA-4755-B3BA-22AC1EAE9622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Breadth-First Search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Breadth-first search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BFS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Is also a general technique for traversing a graph</a:t>
            </a:r>
          </a:p>
          <a:p>
            <a:r>
              <a:rPr lang="en-US" altLang="zh-TW" dirty="0">
                <a:ea typeface="新細明體" pitchFamily="18" charset="-120"/>
              </a:rPr>
              <a:t>Applications: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Determine whether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connected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a spanning tree of a connected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and report a path with the minimum number of edges between two given vertices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 simple cycle, if there is one</a:t>
            </a:r>
          </a:p>
        </p:txBody>
      </p:sp>
      <p:sp>
        <p:nvSpPr>
          <p:cNvPr id="491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6FDEFE-77DB-426F-928C-3A7A4E51BC22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D18CD-2251-4E95-BD98-2798C49C79C2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BFS Algorithm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76138" y="1751012"/>
            <a:ext cx="5467350" cy="47879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 smtClean="0"/>
              <a:t>BFS</a:t>
            </a:r>
            <a:r>
              <a:rPr lang="en-US" altLang="zh-TW" kern="0" dirty="0" smtClean="0"/>
              <a:t>(</a:t>
            </a:r>
            <a:r>
              <a:rPr lang="en-US" altLang="zh-TW" b="1" i="1" kern="0" dirty="0" smtClean="0"/>
              <a:t>G</a:t>
            </a:r>
            <a:r>
              <a:rPr lang="en-US" altLang="zh-TW" b="1" kern="0" dirty="0" smtClean="0"/>
              <a:t>, </a:t>
            </a:r>
            <a:r>
              <a:rPr lang="en-US" altLang="zh-TW" b="1" i="1" kern="0" dirty="0" smtClean="0"/>
              <a:t>s</a:t>
            </a:r>
            <a:r>
              <a:rPr lang="en-US" altLang="zh-TW" kern="0" dirty="0" smtClean="0"/>
              <a:t>)</a:t>
            </a:r>
            <a:endParaRPr lang="en-US" altLang="zh-TW" kern="0" dirty="0"/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i="1" kern="0" dirty="0" smtClean="0"/>
              <a:t>L</a:t>
            </a:r>
            <a:r>
              <a:rPr lang="en-US" altLang="zh-TW" kern="0" baseline="-25000" dirty="0" smtClean="0"/>
              <a:t>0</a:t>
            </a:r>
            <a:r>
              <a:rPr lang="en-US" altLang="zh-TW" b="1" kern="0" dirty="0" smtClean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kern="0" dirty="0">
                <a:sym typeface="Symbol" pitchFamily="18" charset="2"/>
              </a:rPr>
              <a:t>new empty sequence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i="1" kern="0" dirty="0" smtClean="0"/>
              <a:t>L</a:t>
            </a:r>
            <a:r>
              <a:rPr lang="en-US" altLang="zh-TW" kern="0" baseline="-25000" dirty="0" smtClean="0"/>
              <a:t>0</a:t>
            </a:r>
            <a:r>
              <a:rPr lang="en-US" altLang="zh-TW" b="1" kern="0" dirty="0" smtClean="0"/>
              <a:t>.insertLast</a:t>
            </a:r>
            <a:r>
              <a:rPr lang="en-US" altLang="zh-TW" kern="0" dirty="0" smtClean="0"/>
              <a:t>(</a:t>
            </a:r>
            <a:r>
              <a:rPr lang="en-US" altLang="zh-TW" b="1" i="1" kern="0" dirty="0" smtClean="0"/>
              <a:t>s</a:t>
            </a:r>
            <a:r>
              <a:rPr lang="en-US" altLang="zh-TW" kern="0" dirty="0" smtClean="0"/>
              <a:t>)</a:t>
            </a:r>
            <a:endParaRPr lang="en-US" altLang="zh-TW" kern="0" dirty="0"/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 err="1" smtClean="0"/>
              <a:t>setLabel</a:t>
            </a:r>
            <a:r>
              <a:rPr lang="en-US" altLang="zh-TW" kern="0" dirty="0" smtClean="0"/>
              <a:t>(</a:t>
            </a:r>
            <a:r>
              <a:rPr lang="en-US" altLang="zh-TW" b="1" i="1" kern="0" dirty="0" smtClean="0"/>
              <a:t>s</a:t>
            </a:r>
            <a:r>
              <a:rPr lang="en-US" altLang="zh-TW" b="1" kern="0" dirty="0" smtClean="0"/>
              <a:t>, </a:t>
            </a:r>
            <a:r>
              <a:rPr lang="en-US" altLang="zh-TW" sz="1600" b="1" kern="0" dirty="0"/>
              <a:t>VISITED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i="1" kern="0" dirty="0" err="1" smtClean="0"/>
              <a:t>i</a:t>
            </a:r>
            <a:r>
              <a:rPr lang="en-US" altLang="zh-TW" b="1" i="1" kern="0" dirty="0" smtClean="0"/>
              <a:t> </a:t>
            </a:r>
            <a:r>
              <a:rPr lang="en-US" altLang="zh-TW" kern="0" dirty="0" smtClean="0">
                <a:sym typeface="Symbol" pitchFamily="18" charset="2"/>
              </a:rPr>
              <a:t> </a:t>
            </a:r>
            <a:r>
              <a:rPr lang="en-US" altLang="zh-TW" kern="0" dirty="0"/>
              <a:t>0</a:t>
            </a:r>
            <a:r>
              <a:rPr lang="en-US" altLang="zh-TW" kern="0" dirty="0">
                <a:sym typeface="Symbol" pitchFamily="18" charset="2"/>
              </a:rPr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 smtClean="0"/>
              <a:t>while </a:t>
            </a:r>
            <a:r>
              <a:rPr lang="en-US" altLang="zh-TW" kern="0" dirty="0" smtClean="0"/>
              <a:t> </a:t>
            </a:r>
            <a:r>
              <a:rPr lang="en-US" altLang="zh-TW" kern="0" dirty="0" smtClean="0">
                <a:latin typeface="Symbol" pitchFamily="18" charset="2"/>
                <a:sym typeface="Symbol" pitchFamily="18" charset="2"/>
              </a:rPr>
              <a:t></a:t>
            </a:r>
            <a:r>
              <a:rPr lang="en-US" altLang="zh-TW" b="1" i="1" kern="0" dirty="0" err="1" smtClean="0"/>
              <a:t>L</a:t>
            </a:r>
            <a:r>
              <a:rPr lang="en-US" altLang="zh-TW" b="1" i="1" kern="0" baseline="-25000" dirty="0" err="1" smtClean="0"/>
              <a:t>i</a:t>
            </a:r>
            <a:r>
              <a:rPr lang="en-US" altLang="zh-TW" b="1" kern="0" dirty="0" err="1" smtClean="0"/>
              <a:t>.isEmpty</a:t>
            </a:r>
            <a:r>
              <a:rPr lang="en-US" altLang="zh-TW" kern="0" dirty="0" smtClean="0"/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</a:t>
            </a:r>
            <a:r>
              <a:rPr lang="en-US" altLang="zh-TW" b="1" i="1" kern="0" dirty="0"/>
              <a:t>L</a:t>
            </a:r>
            <a:r>
              <a:rPr lang="en-US" altLang="zh-TW" b="1" i="1" kern="0" baseline="-25000" dirty="0"/>
              <a:t>i</a:t>
            </a:r>
            <a:r>
              <a:rPr lang="en-US" altLang="zh-TW" b="1" kern="0" baseline="-25000" dirty="0"/>
              <a:t> </a:t>
            </a:r>
            <a:r>
              <a:rPr lang="en-US" altLang="zh-TW" kern="0" baseline="-25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baseline="-25000" dirty="0"/>
              <a:t>1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kern="0" dirty="0">
                <a:sym typeface="Symbol" pitchFamily="18" charset="2"/>
              </a:rPr>
              <a:t>new empty sequence</a:t>
            </a:r>
            <a:r>
              <a:rPr lang="en-US" altLang="zh-TW" b="1" kern="0" dirty="0"/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L</a:t>
            </a:r>
            <a:r>
              <a:rPr lang="en-US" altLang="zh-TW" b="1" i="1" kern="0" baseline="-25000" dirty="0" err="1"/>
              <a:t>i</a:t>
            </a:r>
            <a:r>
              <a:rPr lang="en-US" altLang="zh-TW" b="1" kern="0" dirty="0" err="1"/>
              <a:t>.elements</a:t>
            </a:r>
            <a:r>
              <a:rPr lang="en-US" altLang="zh-TW" kern="0" dirty="0"/>
              <a:t>() </a:t>
            </a:r>
            <a:br>
              <a:rPr lang="en-US" altLang="zh-TW" kern="0" dirty="0"/>
            </a:br>
            <a:r>
              <a:rPr lang="en-US" altLang="zh-TW" kern="0" dirty="0">
                <a:sym typeface="Symbol" pitchFamily="18" charset="2"/>
              </a:rPr>
              <a:t>		</a:t>
            </a: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.incidentEdges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  <a:r>
              <a:rPr lang="en-US" altLang="zh-TW" kern="0" dirty="0">
                <a:sym typeface="Symbol" pitchFamily="18" charset="2"/>
              </a:rPr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ym typeface="Symbol" pitchFamily="18" charset="2"/>
              </a:rPr>
              <a:t>			</a:t>
            </a:r>
            <a:r>
              <a:rPr lang="en-US" altLang="zh-TW" b="1" kern="0" dirty="0"/>
              <a:t>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endParaRPr lang="en-US" altLang="zh-TW" kern="0" dirty="0"/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</a:t>
            </a:r>
            <a:r>
              <a:rPr lang="en-US" altLang="zh-TW" b="1" i="1" kern="0" dirty="0"/>
              <a:t>w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b="1" kern="0" dirty="0"/>
              <a:t>opposite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b="1" kern="0" dirty="0" smtClean="0"/>
              <a:t>,</a:t>
            </a:r>
            <a:r>
              <a:rPr lang="zh-TW" altLang="en-US" b="1" kern="0" dirty="0" smtClean="0"/>
              <a:t> </a:t>
            </a:r>
            <a:r>
              <a:rPr lang="en-US" altLang="zh-TW" b="1" i="1" kern="0" dirty="0" smtClean="0"/>
              <a:t>e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</a:t>
            </a:r>
            <a:r>
              <a:rPr lang="en-US" altLang="zh-TW" b="1" kern="0" dirty="0"/>
              <a:t>if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endParaRPr lang="en-US" altLang="zh-TW" kern="0" dirty="0"/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DISCOVERY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VISITED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	</a:t>
            </a:r>
            <a:r>
              <a:rPr lang="en-US" altLang="zh-TW" b="1" i="1" kern="0" dirty="0"/>
              <a:t>L</a:t>
            </a:r>
            <a:r>
              <a:rPr lang="en-US" altLang="zh-TW" b="1" i="1" kern="0" baseline="-25000" dirty="0"/>
              <a:t>i</a:t>
            </a:r>
            <a:r>
              <a:rPr lang="en-US" altLang="zh-TW" b="1" kern="0" baseline="-25000" dirty="0"/>
              <a:t> </a:t>
            </a:r>
            <a:r>
              <a:rPr lang="en-US" altLang="zh-TW" kern="0" baseline="-25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baseline="-25000" dirty="0"/>
              <a:t>1</a:t>
            </a:r>
            <a:r>
              <a:rPr lang="en-US" altLang="zh-TW" b="1" kern="0" dirty="0"/>
              <a:t>.insertLast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</a:t>
            </a:r>
            <a:r>
              <a:rPr lang="en-US" altLang="zh-TW" b="1" kern="0" dirty="0"/>
              <a:t>else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CROSS</a:t>
            </a:r>
            <a:r>
              <a:rPr lang="en-US" altLang="zh-TW" kern="0" dirty="0"/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i="1" kern="0" dirty="0" err="1"/>
              <a:t>i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 </a:t>
            </a:r>
            <a:r>
              <a:rPr lang="en-US" altLang="zh-TW" b="1" i="1" kern="0" dirty="0" err="1"/>
              <a:t>i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dirty="0"/>
              <a:t>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33500" y="2015891"/>
            <a:ext cx="4015740" cy="3582519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/>
              <a:t>BFS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Input</a:t>
            </a:r>
            <a:r>
              <a:rPr lang="en-US" altLang="zh-TW" kern="0" dirty="0"/>
              <a:t> graph </a:t>
            </a:r>
            <a:r>
              <a:rPr lang="en-US" altLang="zh-TW" b="1" i="1" kern="0" dirty="0"/>
              <a:t>G</a:t>
            </a:r>
            <a:endParaRPr lang="en-US" altLang="zh-TW" i="1" kern="0" dirty="0"/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Output</a:t>
            </a:r>
            <a:r>
              <a:rPr lang="en-US" altLang="zh-TW" kern="0" dirty="0"/>
              <a:t> labeling of the edges </a:t>
            </a:r>
            <a:br>
              <a:rPr lang="en-US" altLang="zh-TW" kern="0" dirty="0"/>
            </a:br>
            <a:r>
              <a:rPr lang="en-US" altLang="zh-TW" kern="0" dirty="0"/>
              <a:t>		and partition of the </a:t>
            </a:r>
            <a:br>
              <a:rPr lang="en-US" altLang="zh-TW" kern="0" dirty="0"/>
            </a:br>
            <a:r>
              <a:rPr lang="en-US" altLang="zh-TW" kern="0" dirty="0"/>
              <a:t>		vertices  of 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 </a:t>
            </a:r>
            <a:endParaRPr lang="en-US" altLang="zh-TW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.edges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  <a:endParaRPr lang="en-US" altLang="zh-TW" b="1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endParaRPr lang="en-US" altLang="zh-TW" b="1" kern="0" dirty="0">
              <a:sym typeface="Symbol" pitchFamily="18" charset="2"/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</a:t>
            </a:r>
            <a:r>
              <a:rPr lang="en-US" altLang="zh-TW" b="1" kern="0" dirty="0"/>
              <a:t>BFS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, 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18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9C3F5-8E22-46B2-9789-B3889A8989E8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282061" y="3168650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discovery edge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248724" y="3595687"/>
            <a:ext cx="1625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accent2"/>
                </a:solidFill>
                <a:latin typeface="Tahoma" pitchFamily="34" charset="0"/>
              </a:rPr>
              <a:t>cross edge</a:t>
            </a:r>
          </a:p>
        </p:txBody>
      </p:sp>
      <p:sp>
        <p:nvSpPr>
          <p:cNvPr id="51206" name="Oval 5"/>
          <p:cNvSpPr>
            <a:spLocks noChangeAspect="1" noChangeArrowheads="1"/>
          </p:cNvSpPr>
          <p:nvPr/>
        </p:nvSpPr>
        <p:spPr bwMode="auto">
          <a:xfrm>
            <a:off x="2470849" y="2360613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3282062" y="2314575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visited vertex</a:t>
            </a:r>
          </a:p>
        </p:txBody>
      </p:sp>
      <p:sp>
        <p:nvSpPr>
          <p:cNvPr id="51208" name="Oval 7"/>
          <p:cNvSpPr>
            <a:spLocks noChangeAspect="1" noChangeArrowheads="1"/>
          </p:cNvSpPr>
          <p:nvPr/>
        </p:nvSpPr>
        <p:spPr bwMode="auto">
          <a:xfrm>
            <a:off x="2470849" y="19319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3282062" y="1887537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vertex</a:t>
            </a: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282062" y="2741612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edge</a:t>
            </a:r>
          </a:p>
        </p:txBody>
      </p:sp>
      <p:grpSp>
        <p:nvGrpSpPr>
          <p:cNvPr id="51211" name="Group 10"/>
          <p:cNvGrpSpPr>
            <a:grpSpLocks/>
          </p:cNvGrpSpPr>
          <p:nvPr/>
        </p:nvGrpSpPr>
        <p:grpSpPr bwMode="auto">
          <a:xfrm>
            <a:off x="2215261" y="2971801"/>
            <a:ext cx="877888" cy="852487"/>
            <a:chOff x="432" y="1691"/>
            <a:chExt cx="937" cy="537"/>
          </a:xfrm>
        </p:grpSpPr>
        <p:sp>
          <p:nvSpPr>
            <p:cNvPr id="51275" name="Line 11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6" name="Line 12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7" name="Line 13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454" name="AutoShape 14"/>
          <p:cNvSpPr>
            <a:spLocks noChangeArrowheads="1"/>
          </p:cNvSpPr>
          <p:nvPr/>
        </p:nvSpPr>
        <p:spPr bwMode="auto">
          <a:xfrm rot="5400000">
            <a:off x="8228712" y="3886200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5455" name="AutoShape 15"/>
          <p:cNvSpPr>
            <a:spLocks noChangeArrowheads="1"/>
          </p:cNvSpPr>
          <p:nvPr/>
        </p:nvSpPr>
        <p:spPr bwMode="auto">
          <a:xfrm rot="8100000" flipH="1" flipV="1">
            <a:off x="5674424" y="387191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78737" y="4265613"/>
            <a:ext cx="3533775" cy="2073275"/>
            <a:chOff x="384" y="2534"/>
            <a:chExt cx="2226" cy="1306"/>
          </a:xfrm>
        </p:grpSpPr>
        <p:sp>
          <p:nvSpPr>
            <p:cNvPr id="51256" name="AutoShape 17"/>
            <p:cNvSpPr>
              <a:spLocks noChangeArrowheads="1"/>
            </p:cNvSpPr>
            <p:nvPr/>
          </p:nvSpPr>
          <p:spPr bwMode="auto">
            <a:xfrm>
              <a:off x="700" y="310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7" name="AutoShape 18"/>
            <p:cNvSpPr>
              <a:spLocks noChangeArrowheads="1"/>
            </p:cNvSpPr>
            <p:nvPr/>
          </p:nvSpPr>
          <p:spPr bwMode="auto">
            <a:xfrm>
              <a:off x="1081" y="264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8" name="Oval 19"/>
            <p:cNvSpPr>
              <a:spLocks noChangeAspect="1" noChangeArrowheads="1"/>
            </p:cNvSpPr>
            <p:nvPr/>
          </p:nvSpPr>
          <p:spPr bwMode="auto">
            <a:xfrm>
              <a:off x="1609" y="314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59" name="Oval 20"/>
            <p:cNvSpPr>
              <a:spLocks noChangeAspect="1" noChangeArrowheads="1"/>
            </p:cNvSpPr>
            <p:nvPr/>
          </p:nvSpPr>
          <p:spPr bwMode="auto">
            <a:xfrm>
              <a:off x="840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60" name="Oval 21"/>
            <p:cNvSpPr>
              <a:spLocks noChangeAspect="1" noChangeArrowheads="1"/>
            </p:cNvSpPr>
            <p:nvPr/>
          </p:nvSpPr>
          <p:spPr bwMode="auto">
            <a:xfrm>
              <a:off x="1236" y="268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61" name="Oval 22"/>
            <p:cNvSpPr>
              <a:spLocks noChangeAspect="1" noChangeArrowheads="1"/>
            </p:cNvSpPr>
            <p:nvPr/>
          </p:nvSpPr>
          <p:spPr bwMode="auto">
            <a:xfrm>
              <a:off x="1224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62" name="AutoShape 23"/>
            <p:cNvCxnSpPr>
              <a:cxnSpLocks noChangeAspect="1" noChangeShapeType="1"/>
              <a:stCxn id="51260" idx="3"/>
              <a:endCxn id="51259" idx="7"/>
            </p:cNvCxnSpPr>
            <p:nvPr/>
          </p:nvCxnSpPr>
          <p:spPr bwMode="auto">
            <a:xfrm flipH="1">
              <a:off x="1037" y="289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63" name="AutoShape 24"/>
            <p:cNvCxnSpPr>
              <a:cxnSpLocks noChangeAspect="1" noChangeShapeType="1"/>
              <a:stCxn id="51261" idx="1"/>
              <a:endCxn id="51259" idx="5"/>
            </p:cNvCxnSpPr>
            <p:nvPr/>
          </p:nvCxnSpPr>
          <p:spPr bwMode="auto">
            <a:xfrm flipH="1" flipV="1">
              <a:off x="1037" y="3357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4" name="AutoShape 25"/>
            <p:cNvCxnSpPr>
              <a:cxnSpLocks noChangeAspect="1" noChangeShapeType="1"/>
              <a:stCxn id="51261" idx="7"/>
              <a:endCxn id="51258" idx="3"/>
            </p:cNvCxnSpPr>
            <p:nvPr/>
          </p:nvCxnSpPr>
          <p:spPr bwMode="auto">
            <a:xfrm flipV="1">
              <a:off x="1421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5" name="AutoShape 26"/>
            <p:cNvCxnSpPr>
              <a:cxnSpLocks noChangeAspect="1" noChangeShapeType="1"/>
              <a:stCxn id="51260" idx="5"/>
              <a:endCxn id="51258" idx="1"/>
            </p:cNvCxnSpPr>
            <p:nvPr/>
          </p:nvCxnSpPr>
          <p:spPr bwMode="auto">
            <a:xfrm>
              <a:off x="1433" y="2896"/>
              <a:ext cx="209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6" name="AutoShape 27"/>
            <p:cNvCxnSpPr>
              <a:cxnSpLocks noChangeAspect="1" noChangeShapeType="1"/>
              <a:stCxn id="51259" idx="6"/>
              <a:endCxn id="51258" idx="2"/>
            </p:cNvCxnSpPr>
            <p:nvPr/>
          </p:nvCxnSpPr>
          <p:spPr bwMode="auto">
            <a:xfrm>
              <a:off x="1082" y="3263"/>
              <a:ext cx="5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67" name="Oval 28"/>
            <p:cNvSpPr>
              <a:spLocks noChangeAspect="1" noChangeArrowheads="1"/>
            </p:cNvSpPr>
            <p:nvPr/>
          </p:nvSpPr>
          <p:spPr bwMode="auto">
            <a:xfrm>
              <a:off x="2379" y="314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68" name="AutoShape 29"/>
            <p:cNvCxnSpPr>
              <a:cxnSpLocks noChangeAspect="1" noChangeShapeType="1"/>
              <a:stCxn id="51273" idx="7"/>
              <a:endCxn id="51267" idx="3"/>
            </p:cNvCxnSpPr>
            <p:nvPr/>
          </p:nvCxnSpPr>
          <p:spPr bwMode="auto">
            <a:xfrm flipV="1">
              <a:off x="2191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9" name="AutoShape 30"/>
            <p:cNvCxnSpPr>
              <a:cxnSpLocks noChangeAspect="1" noChangeShapeType="1"/>
              <a:stCxn id="51267" idx="1"/>
              <a:endCxn id="51260" idx="6"/>
            </p:cNvCxnSpPr>
            <p:nvPr/>
          </p:nvCxnSpPr>
          <p:spPr bwMode="auto">
            <a:xfrm flipH="1" flipV="1">
              <a:off x="1478" y="2802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70" name="Text Box 31"/>
            <p:cNvSpPr txBox="1">
              <a:spLocks noChangeArrowheads="1"/>
            </p:cNvSpPr>
            <p:nvPr/>
          </p:nvSpPr>
          <p:spPr bwMode="auto">
            <a:xfrm>
              <a:off x="768" y="253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71" name="Text Box 32"/>
            <p:cNvSpPr txBox="1">
              <a:spLocks noChangeArrowheads="1"/>
            </p:cNvSpPr>
            <p:nvPr/>
          </p:nvSpPr>
          <p:spPr bwMode="auto">
            <a:xfrm>
              <a:off x="384" y="299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72" name="AutoShape 33"/>
            <p:cNvCxnSpPr>
              <a:cxnSpLocks noChangeAspect="1" noChangeShapeType="1"/>
              <a:stCxn id="51258" idx="6"/>
              <a:endCxn id="51267" idx="2"/>
            </p:cNvCxnSpPr>
            <p:nvPr/>
          </p:nvCxnSpPr>
          <p:spPr bwMode="auto">
            <a:xfrm>
              <a:off x="1845" y="3263"/>
              <a:ext cx="52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73" name="Oval 34"/>
            <p:cNvSpPr>
              <a:spLocks noChangeAspect="1" noChangeArrowheads="1"/>
            </p:cNvSpPr>
            <p:nvPr/>
          </p:nvSpPr>
          <p:spPr bwMode="auto">
            <a:xfrm>
              <a:off x="1994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74" name="AutoShape 35"/>
            <p:cNvCxnSpPr>
              <a:cxnSpLocks noChangeAspect="1" noChangeShapeType="1"/>
              <a:stCxn id="51258" idx="5"/>
              <a:endCxn id="51273" idx="1"/>
            </p:cNvCxnSpPr>
            <p:nvPr/>
          </p:nvCxnSpPr>
          <p:spPr bwMode="auto">
            <a:xfrm>
              <a:off x="1806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650737" y="1690688"/>
            <a:ext cx="3533775" cy="2073275"/>
            <a:chOff x="3264" y="812"/>
            <a:chExt cx="2226" cy="1306"/>
          </a:xfrm>
        </p:grpSpPr>
        <p:sp>
          <p:nvSpPr>
            <p:cNvPr id="51237" name="AutoShape 3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8" name="AutoShape 3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9" name="Oval 3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40" name="Oval 4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41" name="Oval 4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42" name="Oval 4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43" name="AutoShape 43"/>
            <p:cNvCxnSpPr>
              <a:cxnSpLocks noChangeAspect="1" noChangeShapeType="1"/>
              <a:stCxn id="51241" idx="3"/>
              <a:endCxn id="51240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44" name="AutoShape 44"/>
            <p:cNvCxnSpPr>
              <a:cxnSpLocks noChangeAspect="1" noChangeShapeType="1"/>
              <a:stCxn id="51242" idx="1"/>
              <a:endCxn id="51240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5" name="AutoShape 45"/>
            <p:cNvCxnSpPr>
              <a:cxnSpLocks noChangeAspect="1" noChangeShapeType="1"/>
              <a:stCxn id="51242" idx="7"/>
              <a:endCxn id="51239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6" name="AutoShape 46"/>
            <p:cNvCxnSpPr>
              <a:cxnSpLocks noChangeAspect="1" noChangeShapeType="1"/>
              <a:stCxn id="51241" idx="5"/>
              <a:endCxn id="51239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47" name="AutoShape 47"/>
            <p:cNvCxnSpPr>
              <a:cxnSpLocks noChangeAspect="1" noChangeShapeType="1"/>
              <a:stCxn id="51240" idx="6"/>
              <a:endCxn id="51239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48" name="Oval 4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49" name="AutoShape 49"/>
            <p:cNvCxnSpPr>
              <a:cxnSpLocks noChangeAspect="1" noChangeShapeType="1"/>
              <a:stCxn id="51254" idx="7"/>
              <a:endCxn id="51248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50" name="AutoShape 50"/>
            <p:cNvCxnSpPr>
              <a:cxnSpLocks noChangeAspect="1" noChangeShapeType="1"/>
              <a:stCxn id="51248" idx="1"/>
              <a:endCxn id="51241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51" name="Text Box 5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52" name="Text Box 5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53" name="AutoShape 53"/>
            <p:cNvCxnSpPr>
              <a:cxnSpLocks noChangeAspect="1" noChangeShapeType="1"/>
              <a:stCxn id="51239" idx="6"/>
              <a:endCxn id="51248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54" name="Oval 5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55" name="AutoShape 55"/>
            <p:cNvCxnSpPr>
              <a:cxnSpLocks noChangeAspect="1" noChangeShapeType="1"/>
              <a:stCxn id="51239" idx="5"/>
              <a:endCxn id="51254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658674" y="4265613"/>
            <a:ext cx="3649662" cy="2073275"/>
            <a:chOff x="3269" y="2534"/>
            <a:chExt cx="2299" cy="1306"/>
          </a:xfrm>
        </p:grpSpPr>
        <p:sp>
          <p:nvSpPr>
            <p:cNvPr id="51218" name="AutoShape 57"/>
            <p:cNvSpPr>
              <a:spLocks noChangeArrowheads="1"/>
            </p:cNvSpPr>
            <p:nvPr/>
          </p:nvSpPr>
          <p:spPr bwMode="auto">
            <a:xfrm>
              <a:off x="3585" y="3109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9" name="AutoShape 58"/>
            <p:cNvSpPr>
              <a:spLocks noChangeArrowheads="1"/>
            </p:cNvSpPr>
            <p:nvPr/>
          </p:nvSpPr>
          <p:spPr bwMode="auto">
            <a:xfrm>
              <a:off x="3966" y="264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0" name="Oval 59"/>
            <p:cNvSpPr>
              <a:spLocks noChangeAspect="1" noChangeArrowheads="1"/>
            </p:cNvSpPr>
            <p:nvPr/>
          </p:nvSpPr>
          <p:spPr bwMode="auto">
            <a:xfrm>
              <a:off x="4494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21" name="Oval 60"/>
            <p:cNvSpPr>
              <a:spLocks noChangeAspect="1" noChangeArrowheads="1"/>
            </p:cNvSpPr>
            <p:nvPr/>
          </p:nvSpPr>
          <p:spPr bwMode="auto">
            <a:xfrm>
              <a:off x="3725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22" name="Oval 61"/>
            <p:cNvSpPr>
              <a:spLocks noChangeAspect="1" noChangeArrowheads="1"/>
            </p:cNvSpPr>
            <p:nvPr/>
          </p:nvSpPr>
          <p:spPr bwMode="auto">
            <a:xfrm>
              <a:off x="4121" y="268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23" name="Oval 62"/>
            <p:cNvSpPr>
              <a:spLocks noChangeAspect="1" noChangeArrowheads="1"/>
            </p:cNvSpPr>
            <p:nvPr/>
          </p:nvSpPr>
          <p:spPr bwMode="auto">
            <a:xfrm>
              <a:off x="4109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24" name="AutoShape 63"/>
            <p:cNvCxnSpPr>
              <a:cxnSpLocks noChangeAspect="1" noChangeShapeType="1"/>
              <a:stCxn id="51222" idx="3"/>
              <a:endCxn id="51221" idx="7"/>
            </p:cNvCxnSpPr>
            <p:nvPr/>
          </p:nvCxnSpPr>
          <p:spPr bwMode="auto">
            <a:xfrm flipH="1">
              <a:off x="3922" y="289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25" name="AutoShape 64"/>
            <p:cNvCxnSpPr>
              <a:cxnSpLocks noChangeAspect="1" noChangeShapeType="1"/>
              <a:stCxn id="51223" idx="1"/>
              <a:endCxn id="51221" idx="5"/>
            </p:cNvCxnSpPr>
            <p:nvPr/>
          </p:nvCxnSpPr>
          <p:spPr bwMode="auto">
            <a:xfrm flipH="1" flipV="1">
              <a:off x="3922" y="3357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6" name="AutoShape 65"/>
            <p:cNvCxnSpPr>
              <a:cxnSpLocks noChangeAspect="1" noChangeShapeType="1"/>
              <a:stCxn id="51223" idx="7"/>
              <a:endCxn id="51220" idx="3"/>
            </p:cNvCxnSpPr>
            <p:nvPr/>
          </p:nvCxnSpPr>
          <p:spPr bwMode="auto">
            <a:xfrm flipV="1">
              <a:off x="4306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7" name="AutoShape 66"/>
            <p:cNvCxnSpPr>
              <a:cxnSpLocks noChangeAspect="1" noChangeShapeType="1"/>
              <a:stCxn id="51222" idx="5"/>
              <a:endCxn id="51220" idx="1"/>
            </p:cNvCxnSpPr>
            <p:nvPr/>
          </p:nvCxnSpPr>
          <p:spPr bwMode="auto">
            <a:xfrm>
              <a:off x="4318" y="2896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28" name="AutoShape 67"/>
            <p:cNvCxnSpPr>
              <a:cxnSpLocks noChangeAspect="1" noChangeShapeType="1"/>
              <a:stCxn id="51221" idx="6"/>
              <a:endCxn id="51220" idx="2"/>
            </p:cNvCxnSpPr>
            <p:nvPr/>
          </p:nvCxnSpPr>
          <p:spPr bwMode="auto">
            <a:xfrm>
              <a:off x="3967" y="3263"/>
              <a:ext cx="514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29" name="Oval 68"/>
            <p:cNvSpPr>
              <a:spLocks noChangeAspect="1" noChangeArrowheads="1"/>
            </p:cNvSpPr>
            <p:nvPr/>
          </p:nvSpPr>
          <p:spPr bwMode="auto">
            <a:xfrm>
              <a:off x="5264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30" name="AutoShape 69"/>
            <p:cNvCxnSpPr>
              <a:cxnSpLocks noChangeAspect="1" noChangeShapeType="1"/>
              <a:stCxn id="51235" idx="7"/>
              <a:endCxn id="51229" idx="3"/>
            </p:cNvCxnSpPr>
            <p:nvPr/>
          </p:nvCxnSpPr>
          <p:spPr bwMode="auto">
            <a:xfrm flipV="1">
              <a:off x="5076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1" name="AutoShape 70"/>
            <p:cNvCxnSpPr>
              <a:cxnSpLocks noChangeAspect="1" noChangeShapeType="1"/>
              <a:stCxn id="51229" idx="1"/>
              <a:endCxn id="51222" idx="6"/>
            </p:cNvCxnSpPr>
            <p:nvPr/>
          </p:nvCxnSpPr>
          <p:spPr bwMode="auto">
            <a:xfrm flipH="1" flipV="1">
              <a:off x="4363" y="2802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1232" name="Text Box 71"/>
            <p:cNvSpPr txBox="1">
              <a:spLocks noChangeArrowheads="1"/>
            </p:cNvSpPr>
            <p:nvPr/>
          </p:nvSpPr>
          <p:spPr bwMode="auto">
            <a:xfrm>
              <a:off x="3653" y="253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33" name="Text Box 72"/>
            <p:cNvSpPr txBox="1">
              <a:spLocks noChangeArrowheads="1"/>
            </p:cNvSpPr>
            <p:nvPr/>
          </p:nvSpPr>
          <p:spPr bwMode="auto">
            <a:xfrm>
              <a:off x="3269" y="299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34" name="AutoShape 73"/>
            <p:cNvCxnSpPr>
              <a:cxnSpLocks noChangeAspect="1" noChangeShapeType="1"/>
              <a:stCxn id="51220" idx="6"/>
              <a:endCxn id="51229" idx="2"/>
            </p:cNvCxnSpPr>
            <p:nvPr/>
          </p:nvCxnSpPr>
          <p:spPr bwMode="auto">
            <a:xfrm>
              <a:off x="4736" y="3263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35" name="Oval 74"/>
            <p:cNvSpPr>
              <a:spLocks noChangeAspect="1" noChangeArrowheads="1"/>
            </p:cNvSpPr>
            <p:nvPr/>
          </p:nvSpPr>
          <p:spPr bwMode="auto">
            <a:xfrm>
              <a:off x="4879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36" name="AutoShape 75"/>
            <p:cNvCxnSpPr>
              <a:cxnSpLocks noChangeAspect="1" noChangeShapeType="1"/>
              <a:stCxn id="51220" idx="5"/>
              <a:endCxn id="51235" idx="1"/>
            </p:cNvCxnSpPr>
            <p:nvPr/>
          </p:nvCxnSpPr>
          <p:spPr bwMode="auto">
            <a:xfrm>
              <a:off x="4691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5437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54" grpId="0" animBg="1"/>
      <p:bldP spid="23654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9FAB6-8151-49E4-8B0F-CA47A8AA2CEA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sp>
        <p:nvSpPr>
          <p:cNvPr id="2366467" name="AutoShape 3"/>
          <p:cNvSpPr>
            <a:spLocks noChangeArrowheads="1"/>
          </p:cNvSpPr>
          <p:nvPr/>
        </p:nvSpPr>
        <p:spPr bwMode="auto">
          <a:xfrm rot="5400000">
            <a:off x="8215312" y="394017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6468" name="AutoShape 4"/>
          <p:cNvSpPr>
            <a:spLocks noChangeArrowheads="1"/>
          </p:cNvSpPr>
          <p:nvPr/>
        </p:nvSpPr>
        <p:spPr bwMode="auto">
          <a:xfrm rot="8100000" flipH="1" flipV="1">
            <a:off x="5672137" y="3916364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6469" name="AutoShape 5"/>
          <p:cNvSpPr>
            <a:spLocks noChangeArrowheads="1"/>
          </p:cNvSpPr>
          <p:nvPr/>
        </p:nvSpPr>
        <p:spPr bwMode="auto">
          <a:xfrm rot="5400000">
            <a:off x="3795712" y="394017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2231" name="Group 6"/>
          <p:cNvGrpSpPr>
            <a:grpSpLocks/>
          </p:cNvGrpSpPr>
          <p:nvPr/>
        </p:nvGrpSpPr>
        <p:grpSpPr bwMode="auto">
          <a:xfrm>
            <a:off x="2200275" y="1690689"/>
            <a:ext cx="3649663" cy="2073275"/>
            <a:chOff x="384" y="950"/>
            <a:chExt cx="2299" cy="1306"/>
          </a:xfrm>
        </p:grpSpPr>
        <p:sp>
          <p:nvSpPr>
            <p:cNvPr id="52299" name="AutoShape 7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00" name="AutoShape 8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01" name="Oval 9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302" name="Oval 10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303" name="Oval 11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304" name="Oval 12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305" name="AutoShape 13"/>
            <p:cNvCxnSpPr>
              <a:cxnSpLocks noChangeAspect="1" noChangeShapeType="1"/>
              <a:stCxn id="52303" idx="3"/>
              <a:endCxn id="52302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306" name="AutoShape 14"/>
            <p:cNvCxnSpPr>
              <a:cxnSpLocks noChangeAspect="1" noChangeShapeType="1"/>
              <a:stCxn id="52304" idx="1"/>
              <a:endCxn id="52302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07" name="AutoShape 15"/>
            <p:cNvCxnSpPr>
              <a:cxnSpLocks noChangeAspect="1" noChangeShapeType="1"/>
              <a:stCxn id="52304" idx="7"/>
              <a:endCxn id="52301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08" name="AutoShape 16"/>
            <p:cNvCxnSpPr>
              <a:cxnSpLocks noChangeAspect="1" noChangeShapeType="1"/>
              <a:stCxn id="52303" idx="5"/>
              <a:endCxn id="52301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309" name="AutoShape 17"/>
            <p:cNvCxnSpPr>
              <a:cxnSpLocks noChangeAspect="1" noChangeShapeType="1"/>
              <a:stCxn id="52302" idx="6"/>
              <a:endCxn id="52301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310" name="Oval 18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311" name="AutoShape 19"/>
            <p:cNvCxnSpPr>
              <a:cxnSpLocks noChangeAspect="1" noChangeShapeType="1"/>
              <a:stCxn id="52316" idx="7"/>
              <a:endCxn id="52310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12" name="AutoShape 20"/>
            <p:cNvCxnSpPr>
              <a:cxnSpLocks noChangeAspect="1" noChangeShapeType="1"/>
              <a:stCxn id="52310" idx="1"/>
              <a:endCxn id="52303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313" name="Text Box 21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314" name="Text Box 22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315" name="AutoShape 23"/>
            <p:cNvCxnSpPr>
              <a:cxnSpLocks noChangeAspect="1" noChangeShapeType="1"/>
              <a:stCxn id="52301" idx="6"/>
              <a:endCxn id="52310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2316" name="Oval 24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317" name="AutoShape 25"/>
            <p:cNvCxnSpPr>
              <a:cxnSpLocks noChangeAspect="1" noChangeShapeType="1"/>
              <a:stCxn id="52301" idx="5"/>
              <a:endCxn id="52316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00275" y="4333877"/>
            <a:ext cx="3649663" cy="2130425"/>
            <a:chOff x="438" y="2616"/>
            <a:chExt cx="2299" cy="1342"/>
          </a:xfrm>
        </p:grpSpPr>
        <p:sp>
          <p:nvSpPr>
            <p:cNvPr id="52278" name="AutoShape 27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9" name="AutoShape 28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0" name="AutoShape 29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1" name="Oval 30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82" name="Oval 31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83" name="Oval 32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84" name="Oval 33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85" name="AutoShape 34"/>
            <p:cNvCxnSpPr>
              <a:cxnSpLocks noChangeAspect="1" noChangeShapeType="1"/>
              <a:stCxn id="52283" idx="3"/>
              <a:endCxn id="52282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86" name="AutoShape 35"/>
            <p:cNvCxnSpPr>
              <a:cxnSpLocks noChangeAspect="1" noChangeShapeType="1"/>
              <a:stCxn id="52284" idx="1"/>
              <a:endCxn id="52282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87" name="AutoShape 36"/>
            <p:cNvCxnSpPr>
              <a:cxnSpLocks noChangeAspect="1" noChangeShapeType="1"/>
              <a:stCxn id="52284" idx="7"/>
              <a:endCxn id="52281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8" name="AutoShape 37"/>
            <p:cNvCxnSpPr>
              <a:cxnSpLocks noChangeAspect="1" noChangeShapeType="1"/>
              <a:stCxn id="52283" idx="5"/>
              <a:endCxn id="52281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89" name="AutoShape 38"/>
            <p:cNvCxnSpPr>
              <a:cxnSpLocks noChangeAspect="1" noChangeShapeType="1"/>
              <a:stCxn id="52282" idx="6"/>
              <a:endCxn id="52281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90" name="Oval 39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91" name="AutoShape 40"/>
            <p:cNvCxnSpPr>
              <a:cxnSpLocks noChangeAspect="1" noChangeShapeType="1"/>
              <a:stCxn id="52296" idx="7"/>
              <a:endCxn id="52290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2" name="AutoShape 41"/>
            <p:cNvCxnSpPr>
              <a:cxnSpLocks noChangeAspect="1" noChangeShapeType="1"/>
              <a:stCxn id="52290" idx="1"/>
              <a:endCxn id="52283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93" name="Text Box 42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94" name="Text Box 43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95" name="AutoShape 44"/>
            <p:cNvCxnSpPr>
              <a:cxnSpLocks noChangeAspect="1" noChangeShapeType="1"/>
              <a:stCxn id="52281" idx="6"/>
              <a:endCxn id="52290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2296" name="Oval 45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97" name="AutoShape 46"/>
            <p:cNvCxnSpPr>
              <a:cxnSpLocks noChangeAspect="1" noChangeShapeType="1"/>
              <a:stCxn id="52281" idx="5"/>
              <a:endCxn id="52296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8" name="Text Box 47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618287" y="1690689"/>
            <a:ext cx="3649662" cy="2130425"/>
            <a:chOff x="3072" y="950"/>
            <a:chExt cx="2299" cy="1342"/>
          </a:xfrm>
        </p:grpSpPr>
        <p:sp>
          <p:nvSpPr>
            <p:cNvPr id="52257" name="AutoShape 49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8" name="AutoShape 50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9" name="AutoShape 51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0" name="Oval 52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61" name="Oval 53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62" name="Oval 54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63" name="Oval 55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64" name="AutoShape 56"/>
            <p:cNvCxnSpPr>
              <a:cxnSpLocks noChangeAspect="1" noChangeShapeType="1"/>
              <a:stCxn id="52262" idx="3"/>
              <a:endCxn id="52261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65" name="AutoShape 57"/>
            <p:cNvCxnSpPr>
              <a:cxnSpLocks noChangeAspect="1" noChangeShapeType="1"/>
              <a:stCxn id="52263" idx="1"/>
              <a:endCxn id="52261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66" name="AutoShape 58"/>
            <p:cNvCxnSpPr>
              <a:cxnSpLocks noChangeAspect="1" noChangeShapeType="1"/>
              <a:stCxn id="52263" idx="7"/>
              <a:endCxn id="52260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7" name="AutoShape 59"/>
            <p:cNvCxnSpPr>
              <a:cxnSpLocks noChangeAspect="1" noChangeShapeType="1"/>
              <a:stCxn id="52262" idx="5"/>
              <a:endCxn id="52260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68" name="AutoShape 60"/>
            <p:cNvCxnSpPr>
              <a:cxnSpLocks noChangeAspect="1" noChangeShapeType="1"/>
              <a:stCxn id="52261" idx="6"/>
              <a:endCxn id="52260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69" name="Oval 61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70" name="AutoShape 62"/>
            <p:cNvCxnSpPr>
              <a:cxnSpLocks noChangeAspect="1" noChangeShapeType="1"/>
              <a:stCxn id="52275" idx="7"/>
              <a:endCxn id="52269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1" name="AutoShape 63"/>
            <p:cNvCxnSpPr>
              <a:cxnSpLocks noChangeAspect="1" noChangeShapeType="1"/>
              <a:stCxn id="52269" idx="1"/>
              <a:endCxn id="52262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72" name="Text Box 64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73" name="Text Box 65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74" name="AutoShape 66"/>
            <p:cNvCxnSpPr>
              <a:cxnSpLocks noChangeAspect="1" noChangeShapeType="1"/>
              <a:stCxn id="52260" idx="6"/>
              <a:endCxn id="52269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75" name="Oval 67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76" name="AutoShape 68"/>
            <p:cNvCxnSpPr>
              <a:cxnSpLocks noChangeAspect="1" noChangeShapeType="1"/>
              <a:stCxn id="52260" idx="5"/>
              <a:endCxn id="52275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77" name="Text Box 69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618287" y="4333877"/>
            <a:ext cx="3649662" cy="2130425"/>
            <a:chOff x="3221" y="2615"/>
            <a:chExt cx="2299" cy="1342"/>
          </a:xfrm>
        </p:grpSpPr>
        <p:sp>
          <p:nvSpPr>
            <p:cNvPr id="52236" name="AutoShape 71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7" name="AutoShape 72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8" name="AutoShape 73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9" name="Oval 74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40" name="Oval 75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41" name="Oval 76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42" name="Oval 77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43" name="AutoShape 78"/>
            <p:cNvCxnSpPr>
              <a:cxnSpLocks noChangeAspect="1" noChangeShapeType="1"/>
              <a:stCxn id="52241" idx="3"/>
              <a:endCxn id="52240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44" name="AutoShape 79"/>
            <p:cNvCxnSpPr>
              <a:cxnSpLocks noChangeAspect="1" noChangeShapeType="1"/>
              <a:stCxn id="52242" idx="1"/>
              <a:endCxn id="52240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45" name="AutoShape 80"/>
            <p:cNvCxnSpPr>
              <a:cxnSpLocks noChangeAspect="1" noChangeShapeType="1"/>
              <a:stCxn id="52242" idx="7"/>
              <a:endCxn id="52239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2246" name="AutoShape 81"/>
            <p:cNvCxnSpPr>
              <a:cxnSpLocks noChangeAspect="1" noChangeShapeType="1"/>
              <a:stCxn id="52241" idx="5"/>
              <a:endCxn id="52239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47" name="AutoShape 82"/>
            <p:cNvCxnSpPr>
              <a:cxnSpLocks noChangeAspect="1" noChangeShapeType="1"/>
              <a:stCxn id="52240" idx="6"/>
              <a:endCxn id="52239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48" name="Oval 83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49" name="AutoShape 84"/>
            <p:cNvCxnSpPr>
              <a:cxnSpLocks noChangeAspect="1" noChangeShapeType="1"/>
              <a:stCxn id="52254" idx="7"/>
              <a:endCxn id="52248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0" name="AutoShape 85"/>
            <p:cNvCxnSpPr>
              <a:cxnSpLocks noChangeAspect="1" noChangeShapeType="1"/>
              <a:stCxn id="52248" idx="1"/>
              <a:endCxn id="52241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51" name="Text Box 86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52" name="Text Box 87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53" name="AutoShape 88"/>
            <p:cNvCxnSpPr>
              <a:cxnSpLocks noChangeAspect="1" noChangeShapeType="1"/>
              <a:stCxn id="52239" idx="6"/>
              <a:endCxn id="52248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54" name="Oval 89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55" name="AutoShape 90"/>
            <p:cNvCxnSpPr>
              <a:cxnSpLocks noChangeAspect="1" noChangeShapeType="1"/>
              <a:stCxn id="52239" idx="5"/>
              <a:endCxn id="52254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6" name="Text Box 91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5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6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467" grpId="0" animBg="1"/>
      <p:bldP spid="2366468" grpId="0" animBg="1"/>
      <p:bldP spid="23664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E5B70-85CE-43C1-898E-DC6FB65E28F3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618233" y="1706562"/>
            <a:ext cx="3649663" cy="2130425"/>
            <a:chOff x="3221" y="2615"/>
            <a:chExt cx="2299" cy="1342"/>
          </a:xfrm>
        </p:grpSpPr>
        <p:sp>
          <p:nvSpPr>
            <p:cNvPr id="53300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1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2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3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304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305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306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307" name="AutoShape 11"/>
            <p:cNvCxnSpPr>
              <a:cxnSpLocks noChangeAspect="1" noChangeShapeType="1"/>
              <a:stCxn id="53305" idx="3"/>
              <a:endCxn id="53304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308" name="AutoShape 12"/>
            <p:cNvCxnSpPr>
              <a:cxnSpLocks noChangeAspect="1" noChangeShapeType="1"/>
              <a:stCxn id="53306" idx="1"/>
              <a:endCxn id="53304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309" name="AutoShape 13"/>
            <p:cNvCxnSpPr>
              <a:cxnSpLocks noChangeAspect="1" noChangeShapeType="1"/>
              <a:stCxn id="53306" idx="7"/>
              <a:endCxn id="53303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310" name="AutoShape 14"/>
            <p:cNvCxnSpPr>
              <a:cxnSpLocks noChangeAspect="1" noChangeShapeType="1"/>
              <a:stCxn id="53305" idx="5"/>
              <a:endCxn id="53303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311" name="AutoShape 15"/>
            <p:cNvCxnSpPr>
              <a:cxnSpLocks noChangeAspect="1" noChangeShapeType="1"/>
              <a:stCxn id="53304" idx="6"/>
              <a:endCxn id="53303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312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313" name="AutoShape 17"/>
            <p:cNvCxnSpPr>
              <a:cxnSpLocks noChangeAspect="1" noChangeShapeType="1"/>
              <a:stCxn id="53318" idx="7"/>
              <a:endCxn id="53312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4" name="AutoShape 18"/>
            <p:cNvCxnSpPr>
              <a:cxnSpLocks noChangeAspect="1" noChangeShapeType="1"/>
              <a:stCxn id="53312" idx="1"/>
              <a:endCxn id="53305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315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316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317" name="AutoShape 21"/>
            <p:cNvCxnSpPr>
              <a:cxnSpLocks noChangeAspect="1" noChangeShapeType="1"/>
              <a:stCxn id="53303" idx="6"/>
              <a:endCxn id="53312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318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319" name="AutoShape 23"/>
            <p:cNvCxnSpPr>
              <a:cxnSpLocks noChangeAspect="1" noChangeShapeType="1"/>
              <a:stCxn id="53303" idx="5"/>
              <a:endCxn id="53318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320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2367513" name="AutoShape 25"/>
          <p:cNvSpPr>
            <a:spLocks noChangeArrowheads="1"/>
          </p:cNvSpPr>
          <p:nvPr/>
        </p:nvSpPr>
        <p:spPr bwMode="auto">
          <a:xfrm rot="8100000" flipH="1" flipV="1">
            <a:off x="6175820" y="3989387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7514" name="AutoShape 26"/>
          <p:cNvSpPr>
            <a:spLocks noChangeArrowheads="1"/>
          </p:cNvSpPr>
          <p:nvPr/>
        </p:nvSpPr>
        <p:spPr bwMode="auto">
          <a:xfrm rot="5400000">
            <a:off x="4215258" y="4013199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618233" y="4408487"/>
            <a:ext cx="3649663" cy="2130425"/>
            <a:chOff x="384" y="2616"/>
            <a:chExt cx="2299" cy="1342"/>
          </a:xfrm>
        </p:grpSpPr>
        <p:sp>
          <p:nvSpPr>
            <p:cNvPr id="53279" name="AutoShape 28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0" name="AutoShape 29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1" name="AutoShape 30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2" name="Oval 31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283" name="Oval 32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284" name="Oval 33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285" name="Oval 34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286" name="AutoShape 35"/>
            <p:cNvCxnSpPr>
              <a:cxnSpLocks noChangeAspect="1" noChangeShapeType="1"/>
              <a:stCxn id="53284" idx="3"/>
              <a:endCxn id="53283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87" name="AutoShape 36"/>
            <p:cNvCxnSpPr>
              <a:cxnSpLocks noChangeAspect="1" noChangeShapeType="1"/>
              <a:stCxn id="53285" idx="1"/>
              <a:endCxn id="53283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288" name="AutoShape 37"/>
            <p:cNvCxnSpPr>
              <a:cxnSpLocks noChangeAspect="1" noChangeShapeType="1"/>
              <a:stCxn id="53285" idx="7"/>
              <a:endCxn id="53282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89" name="AutoShape 38"/>
            <p:cNvCxnSpPr>
              <a:cxnSpLocks noChangeAspect="1" noChangeShapeType="1"/>
              <a:stCxn id="53284" idx="5"/>
              <a:endCxn id="53282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90" name="AutoShape 39"/>
            <p:cNvCxnSpPr>
              <a:cxnSpLocks noChangeAspect="1" noChangeShapeType="1"/>
              <a:stCxn id="53283" idx="6"/>
              <a:endCxn id="53282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91" name="Oval 40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292" name="AutoShape 41"/>
            <p:cNvCxnSpPr>
              <a:cxnSpLocks noChangeAspect="1" noChangeShapeType="1"/>
              <a:stCxn id="53297" idx="7"/>
              <a:endCxn id="53291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93" name="AutoShape 42"/>
            <p:cNvCxnSpPr>
              <a:cxnSpLocks noChangeAspect="1" noChangeShapeType="1"/>
              <a:stCxn id="53291" idx="1"/>
              <a:endCxn id="53284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294" name="Text Box 43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295" name="Text Box 44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296" name="AutoShape 45"/>
            <p:cNvCxnSpPr>
              <a:cxnSpLocks noChangeAspect="1" noChangeShapeType="1"/>
              <a:stCxn id="53282" idx="6"/>
              <a:endCxn id="53291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97" name="Oval 46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298" name="AutoShape 47"/>
            <p:cNvCxnSpPr>
              <a:cxnSpLocks noChangeAspect="1" noChangeShapeType="1"/>
              <a:stCxn id="53282" idx="5"/>
              <a:endCxn id="53297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3299" name="Text Box 48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955283" y="1706562"/>
            <a:ext cx="3649663" cy="2130425"/>
            <a:chOff x="3116" y="914"/>
            <a:chExt cx="2299" cy="1342"/>
          </a:xfrm>
        </p:grpSpPr>
        <p:sp>
          <p:nvSpPr>
            <p:cNvPr id="53258" name="AutoShape 50"/>
            <p:cNvSpPr>
              <a:spLocks noChangeArrowheads="1"/>
            </p:cNvSpPr>
            <p:nvPr/>
          </p:nvSpPr>
          <p:spPr bwMode="auto">
            <a:xfrm>
              <a:off x="3807" y="1948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9" name="AutoShape 51"/>
            <p:cNvSpPr>
              <a:spLocks noChangeArrowheads="1"/>
            </p:cNvSpPr>
            <p:nvPr/>
          </p:nvSpPr>
          <p:spPr bwMode="auto">
            <a:xfrm>
              <a:off x="3432" y="1489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0" name="AutoShape 52"/>
            <p:cNvSpPr>
              <a:spLocks noChangeArrowheads="1"/>
            </p:cNvSpPr>
            <p:nvPr/>
          </p:nvSpPr>
          <p:spPr bwMode="auto">
            <a:xfrm>
              <a:off x="3813" y="102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1" name="Oval 53"/>
            <p:cNvSpPr>
              <a:spLocks noChangeAspect="1" noChangeArrowheads="1"/>
            </p:cNvSpPr>
            <p:nvPr/>
          </p:nvSpPr>
          <p:spPr bwMode="auto">
            <a:xfrm>
              <a:off x="4341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262" name="Oval 54"/>
            <p:cNvSpPr>
              <a:spLocks noChangeAspect="1" noChangeArrowheads="1"/>
            </p:cNvSpPr>
            <p:nvPr/>
          </p:nvSpPr>
          <p:spPr bwMode="auto">
            <a:xfrm>
              <a:off x="3572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263" name="Oval 55"/>
            <p:cNvSpPr>
              <a:spLocks noChangeAspect="1" noChangeArrowheads="1"/>
            </p:cNvSpPr>
            <p:nvPr/>
          </p:nvSpPr>
          <p:spPr bwMode="auto">
            <a:xfrm>
              <a:off x="3968" y="106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264" name="Oval 56"/>
            <p:cNvSpPr>
              <a:spLocks noChangeAspect="1" noChangeArrowheads="1"/>
            </p:cNvSpPr>
            <p:nvPr/>
          </p:nvSpPr>
          <p:spPr bwMode="auto">
            <a:xfrm>
              <a:off x="3956" y="198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265" name="AutoShape 57"/>
            <p:cNvCxnSpPr>
              <a:cxnSpLocks noChangeAspect="1" noChangeShapeType="1"/>
              <a:stCxn id="53263" idx="3"/>
              <a:endCxn id="53262" idx="7"/>
            </p:cNvCxnSpPr>
            <p:nvPr/>
          </p:nvCxnSpPr>
          <p:spPr bwMode="auto">
            <a:xfrm flipH="1">
              <a:off x="3769" y="127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58"/>
            <p:cNvCxnSpPr>
              <a:cxnSpLocks noChangeAspect="1" noChangeShapeType="1"/>
              <a:stCxn id="53264" idx="1"/>
              <a:endCxn id="53262" idx="5"/>
            </p:cNvCxnSpPr>
            <p:nvPr/>
          </p:nvCxnSpPr>
          <p:spPr bwMode="auto">
            <a:xfrm flipH="1" flipV="1">
              <a:off x="3769" y="1737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267" name="AutoShape 59"/>
            <p:cNvCxnSpPr>
              <a:cxnSpLocks noChangeAspect="1" noChangeShapeType="1"/>
              <a:stCxn id="53264" idx="7"/>
              <a:endCxn id="53261" idx="3"/>
            </p:cNvCxnSpPr>
            <p:nvPr/>
          </p:nvCxnSpPr>
          <p:spPr bwMode="auto">
            <a:xfrm flipV="1">
              <a:off x="4153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68" name="AutoShape 60"/>
            <p:cNvCxnSpPr>
              <a:cxnSpLocks noChangeAspect="1" noChangeShapeType="1"/>
              <a:stCxn id="53263" idx="5"/>
              <a:endCxn id="53261" idx="1"/>
            </p:cNvCxnSpPr>
            <p:nvPr/>
          </p:nvCxnSpPr>
          <p:spPr bwMode="auto">
            <a:xfrm>
              <a:off x="4165" y="1276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69" name="AutoShape 61"/>
            <p:cNvCxnSpPr>
              <a:cxnSpLocks noChangeAspect="1" noChangeShapeType="1"/>
              <a:stCxn id="53262" idx="6"/>
              <a:endCxn id="53261" idx="2"/>
            </p:cNvCxnSpPr>
            <p:nvPr/>
          </p:nvCxnSpPr>
          <p:spPr bwMode="auto">
            <a:xfrm>
              <a:off x="3814" y="1643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70" name="Oval 62"/>
            <p:cNvSpPr>
              <a:spLocks noChangeAspect="1" noChangeArrowheads="1"/>
            </p:cNvSpPr>
            <p:nvPr/>
          </p:nvSpPr>
          <p:spPr bwMode="auto">
            <a:xfrm>
              <a:off x="5111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271" name="AutoShape 63"/>
            <p:cNvCxnSpPr>
              <a:cxnSpLocks noChangeAspect="1" noChangeShapeType="1"/>
              <a:stCxn id="53276" idx="7"/>
              <a:endCxn id="53270" idx="3"/>
            </p:cNvCxnSpPr>
            <p:nvPr/>
          </p:nvCxnSpPr>
          <p:spPr bwMode="auto">
            <a:xfrm flipV="1">
              <a:off x="4923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72" name="AutoShape 64"/>
            <p:cNvCxnSpPr>
              <a:cxnSpLocks noChangeAspect="1" noChangeShapeType="1"/>
              <a:stCxn id="53270" idx="1"/>
              <a:endCxn id="53263" idx="6"/>
            </p:cNvCxnSpPr>
            <p:nvPr/>
          </p:nvCxnSpPr>
          <p:spPr bwMode="auto">
            <a:xfrm flipH="1" flipV="1">
              <a:off x="4210" y="1182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273" name="Text Box 65"/>
            <p:cNvSpPr txBox="1">
              <a:spLocks noChangeArrowheads="1"/>
            </p:cNvSpPr>
            <p:nvPr/>
          </p:nvSpPr>
          <p:spPr bwMode="auto">
            <a:xfrm>
              <a:off x="3500" y="91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274" name="Text Box 66"/>
            <p:cNvSpPr txBox="1">
              <a:spLocks noChangeArrowheads="1"/>
            </p:cNvSpPr>
            <p:nvPr/>
          </p:nvSpPr>
          <p:spPr bwMode="auto">
            <a:xfrm>
              <a:off x="3116" y="137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275" name="AutoShape 67"/>
            <p:cNvCxnSpPr>
              <a:cxnSpLocks noChangeAspect="1" noChangeShapeType="1"/>
              <a:stCxn id="53261" idx="6"/>
              <a:endCxn id="53270" idx="2"/>
            </p:cNvCxnSpPr>
            <p:nvPr/>
          </p:nvCxnSpPr>
          <p:spPr bwMode="auto">
            <a:xfrm>
              <a:off x="4583" y="1643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76" name="Oval 68"/>
            <p:cNvSpPr>
              <a:spLocks noChangeAspect="1" noChangeArrowheads="1"/>
            </p:cNvSpPr>
            <p:nvPr/>
          </p:nvSpPr>
          <p:spPr bwMode="auto">
            <a:xfrm>
              <a:off x="4726" y="198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277" name="AutoShape 69"/>
            <p:cNvCxnSpPr>
              <a:cxnSpLocks noChangeAspect="1" noChangeShapeType="1"/>
              <a:stCxn id="53261" idx="5"/>
              <a:endCxn id="53276" idx="1"/>
            </p:cNvCxnSpPr>
            <p:nvPr/>
          </p:nvCxnSpPr>
          <p:spPr bwMode="auto">
            <a:xfrm>
              <a:off x="4538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3278" name="Text Box 70"/>
            <p:cNvSpPr txBox="1">
              <a:spLocks noChangeArrowheads="1"/>
            </p:cNvSpPr>
            <p:nvPr/>
          </p:nvSpPr>
          <p:spPr bwMode="auto">
            <a:xfrm>
              <a:off x="3488" y="182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513" grpId="0" animBg="1"/>
      <p:bldP spid="23675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Properties</a:t>
            </a:r>
          </a:p>
        </p:txBody>
      </p:sp>
      <p:sp>
        <p:nvSpPr>
          <p:cNvPr id="236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Notation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b="1" i="1" dirty="0" err="1">
                <a:ea typeface="新細明體" pitchFamily="18" charset="-120"/>
              </a:rPr>
              <a:t>G</a:t>
            </a:r>
            <a:r>
              <a:rPr lang="en-US" altLang="zh-TW" b="1" i="1" baseline="-25000" dirty="0" err="1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: connected component of </a:t>
            </a:r>
            <a:r>
              <a:rPr lang="en-US" altLang="zh-TW" b="1" i="1" dirty="0">
                <a:ea typeface="新細明體" pitchFamily="18" charset="-120"/>
              </a:rPr>
              <a:t>s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i="1" dirty="0">
                <a:ea typeface="新細明體" pitchFamily="18" charset="-120"/>
              </a:rPr>
              <a:t>BFS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G, s</a:t>
            </a:r>
            <a:r>
              <a:rPr lang="en-US" altLang="zh-TW" sz="2400" dirty="0">
                <a:ea typeface="新細明體" pitchFamily="18" charset="-120"/>
              </a:rPr>
              <a:t>) visits all the vertices and edges of </a:t>
            </a:r>
            <a:r>
              <a:rPr lang="en-US" altLang="zh-TW" sz="2400" b="1" i="1" dirty="0" err="1">
                <a:ea typeface="新細明體" pitchFamily="18" charset="-120"/>
              </a:rPr>
              <a:t>G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 (</a:t>
            </a:r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BFS-tree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)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The discovery edges labeled by </a:t>
            </a:r>
            <a:r>
              <a:rPr lang="en-US" altLang="zh-TW" sz="2400" b="1" i="1" dirty="0">
                <a:ea typeface="新細明體" pitchFamily="18" charset="-120"/>
              </a:rPr>
              <a:t>BFS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G, s</a:t>
            </a:r>
            <a:r>
              <a:rPr lang="en-US" altLang="zh-TW" sz="2400" dirty="0">
                <a:ea typeface="新細明體" pitchFamily="18" charset="-120"/>
              </a:rPr>
              <a:t>) form a </a:t>
            </a:r>
            <a:r>
              <a:rPr lang="en-US" altLang="zh-TW" sz="2400" i="1" dirty="0">
                <a:solidFill>
                  <a:srgbClr val="0000FF"/>
                </a:solidFill>
                <a:ea typeface="新細明體" pitchFamily="18" charset="-120"/>
              </a:rPr>
              <a:t>spanning tree </a:t>
            </a:r>
            <a:r>
              <a:rPr lang="en-US" altLang="zh-TW" sz="2400" b="1" i="1" dirty="0" err="1">
                <a:ea typeface="新細明體" pitchFamily="18" charset="-120"/>
              </a:rPr>
              <a:t>T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of </a:t>
            </a:r>
            <a:r>
              <a:rPr lang="en-US" altLang="zh-TW" sz="2400" b="1" i="1" dirty="0" err="1">
                <a:ea typeface="新細明體" pitchFamily="18" charset="-120"/>
              </a:rPr>
              <a:t>G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endParaRPr lang="en-US" altLang="zh-TW" sz="2400" b="1" i="1" baseline="-250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 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dirty="0" smtClean="0">
                <a:ea typeface="新細明體" pitchFamily="18" charset="-120"/>
              </a:rPr>
              <a:t>Shortest-Path tree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For each vertex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 in </a:t>
            </a:r>
            <a:r>
              <a:rPr lang="en-US" altLang="zh-TW" sz="2400" b="1" i="1" dirty="0">
                <a:ea typeface="新細明體" pitchFamily="18" charset="-120"/>
              </a:rPr>
              <a:t>L</a:t>
            </a:r>
            <a:r>
              <a:rPr lang="en-US" altLang="zh-TW" sz="2400" b="1" i="1" baseline="-25000" dirty="0">
                <a:ea typeface="新細明體" pitchFamily="18" charset="-120"/>
              </a:rPr>
              <a:t>i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ea typeface="新細明體" pitchFamily="18" charset="-120"/>
              </a:rPr>
              <a:t>The path of  </a:t>
            </a:r>
            <a:r>
              <a:rPr lang="en-US" altLang="zh-TW" sz="2000" b="1" i="1" dirty="0" err="1">
                <a:ea typeface="新細明體" pitchFamily="18" charset="-120"/>
              </a:rPr>
              <a:t>T</a:t>
            </a:r>
            <a:r>
              <a:rPr lang="en-US" altLang="zh-TW" sz="2000" b="1" i="1" baseline="-25000" dirty="0" err="1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b="1" i="1" dirty="0">
                <a:ea typeface="新細明體" pitchFamily="18" charset="-120"/>
              </a:rPr>
              <a:t>s </a:t>
            </a:r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b="1" i="1" dirty="0">
                <a:ea typeface="新細明體" pitchFamily="18" charset="-120"/>
              </a:rPr>
              <a:t>v </a:t>
            </a:r>
            <a:r>
              <a:rPr lang="en-US" altLang="zh-TW" sz="2000" dirty="0">
                <a:ea typeface="新細明體" pitchFamily="18" charset="-120"/>
              </a:rPr>
              <a:t>has </a:t>
            </a:r>
            <a:r>
              <a:rPr lang="en-US" altLang="zh-TW" sz="2000" b="1" i="1" dirty="0" err="1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edges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ea typeface="新細明體" pitchFamily="18" charset="-120"/>
              </a:rPr>
              <a:t>Every path from </a:t>
            </a:r>
            <a:r>
              <a:rPr lang="en-US" altLang="zh-TW" sz="2000" b="1" i="1" dirty="0">
                <a:ea typeface="新細明體" pitchFamily="18" charset="-120"/>
              </a:rPr>
              <a:t>s </a:t>
            </a:r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b="1" i="1" dirty="0">
                <a:ea typeface="新細明體" pitchFamily="18" charset="-120"/>
              </a:rPr>
              <a:t>v </a:t>
            </a:r>
            <a:r>
              <a:rPr lang="en-US" altLang="zh-TW" sz="2000" dirty="0">
                <a:ea typeface="新細明體" pitchFamily="18" charset="-120"/>
              </a:rPr>
              <a:t>in </a:t>
            </a:r>
            <a:r>
              <a:rPr lang="en-US" altLang="zh-TW" sz="2000" b="1" i="1" dirty="0" err="1">
                <a:ea typeface="新細明體" pitchFamily="18" charset="-120"/>
              </a:rPr>
              <a:t>G</a:t>
            </a:r>
            <a:r>
              <a:rPr lang="en-US" altLang="zh-TW" sz="2000" b="1" i="1" baseline="-25000" dirty="0" err="1">
                <a:ea typeface="新細明體" pitchFamily="18" charset="-120"/>
              </a:rPr>
              <a:t>s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has at least </a:t>
            </a:r>
            <a:r>
              <a:rPr lang="en-US" altLang="zh-TW" sz="2000" b="1" i="1" dirty="0" err="1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edges</a:t>
            </a:r>
          </a:p>
        </p:txBody>
      </p:sp>
      <p:sp>
        <p:nvSpPr>
          <p:cNvPr id="5427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C16C1-4428-4D69-A8DD-8FD2DBF3115D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>
              <a:latin typeface="Arial" charset="0"/>
            </a:endParaRP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7567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6972301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7577139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Oval 7"/>
          <p:cNvSpPr>
            <a:spLocks noChangeAspect="1" noChangeArrowheads="1"/>
          </p:cNvSpPr>
          <p:nvPr/>
        </p:nvSpPr>
        <p:spPr bwMode="auto">
          <a:xfrm>
            <a:off x="8415338" y="5016501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4281" name="Oval 8"/>
          <p:cNvSpPr>
            <a:spLocks noChangeAspect="1" noChangeArrowheads="1"/>
          </p:cNvSpPr>
          <p:nvPr/>
        </p:nvSpPr>
        <p:spPr bwMode="auto">
          <a:xfrm>
            <a:off x="7194551" y="5016501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4282" name="Oval 9"/>
          <p:cNvSpPr>
            <a:spLocks noChangeAspect="1" noChangeArrowheads="1"/>
          </p:cNvSpPr>
          <p:nvPr/>
        </p:nvSpPr>
        <p:spPr bwMode="auto">
          <a:xfrm>
            <a:off x="7823201" y="4284663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4283" name="Oval 10"/>
          <p:cNvSpPr>
            <a:spLocks noChangeAspect="1" noChangeArrowheads="1"/>
          </p:cNvSpPr>
          <p:nvPr/>
        </p:nvSpPr>
        <p:spPr bwMode="auto">
          <a:xfrm>
            <a:off x="7804151" y="5748338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4284" name="AutoShape 11"/>
          <p:cNvCxnSpPr>
            <a:cxnSpLocks noChangeAspect="1" noChangeShapeType="1"/>
            <a:stCxn id="54282" idx="3"/>
            <a:endCxn id="54281" idx="7"/>
          </p:cNvCxnSpPr>
          <p:nvPr/>
        </p:nvCxnSpPr>
        <p:spPr bwMode="auto">
          <a:xfrm flipH="1">
            <a:off x="7507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5" name="AutoShape 12"/>
          <p:cNvCxnSpPr>
            <a:cxnSpLocks noChangeAspect="1" noChangeShapeType="1"/>
            <a:stCxn id="54283" idx="1"/>
            <a:endCxn id="54281" idx="5"/>
          </p:cNvCxnSpPr>
          <p:nvPr/>
        </p:nvCxnSpPr>
        <p:spPr bwMode="auto">
          <a:xfrm flipH="1" flipV="1">
            <a:off x="7507288" y="53482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4286" name="AutoShape 13"/>
          <p:cNvCxnSpPr>
            <a:cxnSpLocks noChangeAspect="1" noChangeShapeType="1"/>
            <a:stCxn id="54283" idx="7"/>
            <a:endCxn id="54280" idx="3"/>
          </p:cNvCxnSpPr>
          <p:nvPr/>
        </p:nvCxnSpPr>
        <p:spPr bwMode="auto">
          <a:xfrm flipV="1">
            <a:off x="8116889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4287" name="AutoShape 14"/>
          <p:cNvCxnSpPr>
            <a:cxnSpLocks noChangeAspect="1" noChangeShapeType="1"/>
            <a:stCxn id="54282" idx="5"/>
            <a:endCxn id="54280" idx="1"/>
          </p:cNvCxnSpPr>
          <p:nvPr/>
        </p:nvCxnSpPr>
        <p:spPr bwMode="auto">
          <a:xfrm>
            <a:off x="8135939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8" name="AutoShape 15"/>
          <p:cNvCxnSpPr>
            <a:cxnSpLocks noChangeAspect="1" noChangeShapeType="1"/>
            <a:stCxn id="54281" idx="6"/>
            <a:endCxn id="54280" idx="2"/>
          </p:cNvCxnSpPr>
          <p:nvPr/>
        </p:nvCxnSpPr>
        <p:spPr bwMode="auto">
          <a:xfrm>
            <a:off x="7578726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4289" name="Oval 16"/>
          <p:cNvSpPr>
            <a:spLocks noChangeAspect="1" noChangeArrowheads="1"/>
          </p:cNvSpPr>
          <p:nvPr/>
        </p:nvSpPr>
        <p:spPr bwMode="auto">
          <a:xfrm>
            <a:off x="9637713" y="5016501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4290" name="AutoShape 17"/>
          <p:cNvCxnSpPr>
            <a:cxnSpLocks noChangeAspect="1" noChangeShapeType="1"/>
            <a:stCxn id="54295" idx="7"/>
            <a:endCxn id="54289" idx="3"/>
          </p:cNvCxnSpPr>
          <p:nvPr/>
        </p:nvCxnSpPr>
        <p:spPr bwMode="auto">
          <a:xfrm flipV="1">
            <a:off x="9339264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4291" name="AutoShape 18"/>
          <p:cNvCxnSpPr>
            <a:cxnSpLocks noChangeAspect="1" noChangeShapeType="1"/>
            <a:stCxn id="54289" idx="1"/>
            <a:endCxn id="54282" idx="6"/>
          </p:cNvCxnSpPr>
          <p:nvPr/>
        </p:nvCxnSpPr>
        <p:spPr bwMode="auto">
          <a:xfrm flipH="1" flipV="1">
            <a:off x="8207376" y="44672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54292" name="Text Box 19"/>
          <p:cNvSpPr txBox="1">
            <a:spLocks noChangeArrowheads="1"/>
          </p:cNvSpPr>
          <p:nvPr/>
        </p:nvSpPr>
        <p:spPr bwMode="auto">
          <a:xfrm>
            <a:off x="7080251" y="4041776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6470651" y="4765676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54294" name="AutoShape 21"/>
          <p:cNvCxnSpPr>
            <a:cxnSpLocks noChangeAspect="1" noChangeShapeType="1"/>
            <a:stCxn id="54280" idx="6"/>
            <a:endCxn id="54289" idx="2"/>
          </p:cNvCxnSpPr>
          <p:nvPr/>
        </p:nvCxnSpPr>
        <p:spPr bwMode="auto">
          <a:xfrm>
            <a:off x="8799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4295" name="Oval 22"/>
          <p:cNvSpPr>
            <a:spLocks noChangeAspect="1" noChangeArrowheads="1"/>
          </p:cNvSpPr>
          <p:nvPr/>
        </p:nvSpPr>
        <p:spPr bwMode="auto">
          <a:xfrm>
            <a:off x="9026526" y="5748338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4296" name="AutoShape 23"/>
          <p:cNvCxnSpPr>
            <a:cxnSpLocks noChangeAspect="1" noChangeShapeType="1"/>
            <a:stCxn id="54280" idx="5"/>
            <a:endCxn id="54295" idx="1"/>
          </p:cNvCxnSpPr>
          <p:nvPr/>
        </p:nvCxnSpPr>
        <p:spPr bwMode="auto">
          <a:xfrm>
            <a:off x="8728075" y="53482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4297" name="Text Box 24"/>
          <p:cNvSpPr txBox="1">
            <a:spLocks noChangeArrowheads="1"/>
          </p:cNvSpPr>
          <p:nvPr/>
        </p:nvSpPr>
        <p:spPr bwMode="auto">
          <a:xfrm>
            <a:off x="7061201" y="5480051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4298" name="Oval 25"/>
          <p:cNvSpPr>
            <a:spLocks noChangeAspect="1" noChangeArrowheads="1"/>
          </p:cNvSpPr>
          <p:nvPr/>
        </p:nvSpPr>
        <p:spPr bwMode="auto">
          <a:xfrm>
            <a:off x="8675689" y="25273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4299" name="Oval 26"/>
          <p:cNvSpPr>
            <a:spLocks noChangeAspect="1" noChangeArrowheads="1"/>
          </p:cNvSpPr>
          <p:nvPr/>
        </p:nvSpPr>
        <p:spPr bwMode="auto">
          <a:xfrm>
            <a:off x="7454902" y="25273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4300" name="Oval 27"/>
          <p:cNvSpPr>
            <a:spLocks noChangeAspect="1" noChangeArrowheads="1"/>
          </p:cNvSpPr>
          <p:nvPr/>
        </p:nvSpPr>
        <p:spPr bwMode="auto">
          <a:xfrm>
            <a:off x="8083552" y="17954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4301" name="Oval 28"/>
          <p:cNvSpPr>
            <a:spLocks noChangeAspect="1" noChangeArrowheads="1"/>
          </p:cNvSpPr>
          <p:nvPr/>
        </p:nvSpPr>
        <p:spPr bwMode="auto">
          <a:xfrm>
            <a:off x="8064502" y="32591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4302" name="AutoShape 29"/>
          <p:cNvCxnSpPr>
            <a:cxnSpLocks noChangeAspect="1" noChangeShapeType="1"/>
            <a:stCxn id="54300" idx="3"/>
            <a:endCxn id="54299" idx="7"/>
          </p:cNvCxnSpPr>
          <p:nvPr/>
        </p:nvCxnSpPr>
        <p:spPr bwMode="auto">
          <a:xfrm flipH="1">
            <a:off x="7767639" y="211772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3" name="AutoShape 30"/>
          <p:cNvCxnSpPr>
            <a:cxnSpLocks noChangeAspect="1" noChangeShapeType="1"/>
            <a:stCxn id="54301" idx="1"/>
            <a:endCxn id="54299" idx="5"/>
          </p:cNvCxnSpPr>
          <p:nvPr/>
        </p:nvCxnSpPr>
        <p:spPr bwMode="auto">
          <a:xfrm flipH="1" flipV="1">
            <a:off x="7767639" y="2849564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4" name="AutoShape 31"/>
          <p:cNvCxnSpPr>
            <a:cxnSpLocks noChangeAspect="1" noChangeShapeType="1"/>
            <a:stCxn id="54301" idx="7"/>
            <a:endCxn id="54298" idx="3"/>
          </p:cNvCxnSpPr>
          <p:nvPr/>
        </p:nvCxnSpPr>
        <p:spPr bwMode="auto">
          <a:xfrm flipV="1">
            <a:off x="8377240" y="284956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5" name="AutoShape 32"/>
          <p:cNvCxnSpPr>
            <a:cxnSpLocks noChangeAspect="1" noChangeShapeType="1"/>
            <a:stCxn id="54300" idx="5"/>
            <a:endCxn id="54298" idx="1"/>
          </p:cNvCxnSpPr>
          <p:nvPr/>
        </p:nvCxnSpPr>
        <p:spPr bwMode="auto">
          <a:xfrm>
            <a:off x="8396290" y="211772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6" name="AutoShape 33"/>
          <p:cNvCxnSpPr>
            <a:cxnSpLocks noChangeAspect="1" noChangeShapeType="1"/>
            <a:stCxn id="54299" idx="6"/>
            <a:endCxn id="54298" idx="2"/>
          </p:cNvCxnSpPr>
          <p:nvPr/>
        </p:nvCxnSpPr>
        <p:spPr bwMode="auto">
          <a:xfrm>
            <a:off x="7829552" y="270986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307" name="Oval 34"/>
          <p:cNvSpPr>
            <a:spLocks noChangeAspect="1" noChangeArrowheads="1"/>
          </p:cNvSpPr>
          <p:nvPr/>
        </p:nvSpPr>
        <p:spPr bwMode="auto">
          <a:xfrm>
            <a:off x="9898064" y="25273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4308" name="AutoShape 35"/>
          <p:cNvCxnSpPr>
            <a:cxnSpLocks noChangeAspect="1" noChangeShapeType="1"/>
            <a:stCxn id="54311" idx="7"/>
            <a:endCxn id="54307" idx="3"/>
          </p:cNvCxnSpPr>
          <p:nvPr/>
        </p:nvCxnSpPr>
        <p:spPr bwMode="auto">
          <a:xfrm flipV="1">
            <a:off x="9599615" y="284956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9" name="AutoShape 36"/>
          <p:cNvCxnSpPr>
            <a:cxnSpLocks noChangeAspect="1" noChangeShapeType="1"/>
            <a:stCxn id="54307" idx="1"/>
            <a:endCxn id="54300" idx="6"/>
          </p:cNvCxnSpPr>
          <p:nvPr/>
        </p:nvCxnSpPr>
        <p:spPr bwMode="auto">
          <a:xfrm flipH="1" flipV="1">
            <a:off x="8458201" y="197802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10" name="AutoShape 37"/>
          <p:cNvCxnSpPr>
            <a:cxnSpLocks noChangeAspect="1" noChangeShapeType="1"/>
            <a:stCxn id="54298" idx="6"/>
            <a:endCxn id="54307" idx="2"/>
          </p:cNvCxnSpPr>
          <p:nvPr/>
        </p:nvCxnSpPr>
        <p:spPr bwMode="auto">
          <a:xfrm>
            <a:off x="9050339" y="270986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311" name="Oval 38"/>
          <p:cNvSpPr>
            <a:spLocks noChangeAspect="1" noChangeArrowheads="1"/>
          </p:cNvSpPr>
          <p:nvPr/>
        </p:nvSpPr>
        <p:spPr bwMode="auto">
          <a:xfrm>
            <a:off x="9286877" y="32591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4312" name="AutoShape 39"/>
          <p:cNvCxnSpPr>
            <a:cxnSpLocks noChangeAspect="1" noChangeShapeType="1"/>
            <a:stCxn id="54298" idx="5"/>
            <a:endCxn id="54311" idx="1"/>
          </p:cNvCxnSpPr>
          <p:nvPr/>
        </p:nvCxnSpPr>
        <p:spPr bwMode="auto">
          <a:xfrm>
            <a:off x="8988426" y="284956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8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6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6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6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6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6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6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6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5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</a:t>
            </a:r>
          </a:p>
        </p:txBody>
      </p:sp>
      <p:sp>
        <p:nvSpPr>
          <p:cNvPr id="2369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Setting/getting a vertex/edge label takes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DISCOVERY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CROSS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inserted once into a sequence </a:t>
            </a:r>
            <a:r>
              <a:rPr lang="en-US" altLang="zh-TW" b="1" i="1" dirty="0">
                <a:ea typeface="新細明體" pitchFamily="18" charset="-120"/>
              </a:rPr>
              <a:t>L</a:t>
            </a:r>
            <a:r>
              <a:rPr lang="en-US" altLang="zh-TW" b="1" i="1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Method </a:t>
            </a:r>
            <a:r>
              <a:rPr lang="en-US" altLang="zh-TW" dirty="0" err="1"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BFS runs in 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n </a:t>
            </a:r>
            <a:r>
              <a:rPr lang="en-US" altLang="zh-TW" dirty="0">
                <a:solidFill>
                  <a:srgbClr val="0000FF"/>
                </a:solidFill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 m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) time </a:t>
            </a:r>
            <a:r>
              <a:rPr lang="en-US" altLang="zh-TW" dirty="0">
                <a:ea typeface="新細明體" pitchFamily="18" charset="-120"/>
              </a:rPr>
              <a:t>provided the graph is represented by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adjacency list </a:t>
            </a:r>
            <a:r>
              <a:rPr lang="en-US" altLang="zh-TW" dirty="0">
                <a:ea typeface="新細明體" pitchFamily="18" charset="-120"/>
              </a:rPr>
              <a:t>structure</a:t>
            </a:r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861CF-53F2-40B8-A93F-75AA46EDC09A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the template method pattern, we can specialize the BFS traversal of a graph </a:t>
            </a:r>
            <a:r>
              <a:rPr lang="en-US" altLang="zh-TW" b="1" i="1" dirty="0">
                <a:ea typeface="新細明體" pitchFamily="18" charset="-120"/>
              </a:rPr>
              <a:t>G </a:t>
            </a:r>
            <a:r>
              <a:rPr lang="en-US" altLang="zh-TW" dirty="0">
                <a:ea typeface="新細明體" pitchFamily="18" charset="-120"/>
              </a:rPr>
              <a:t>to solve the following problems in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n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ea typeface="新細明體" pitchFamily="18" charset="-120"/>
              </a:rPr>
              <a:t> m</a:t>
            </a:r>
            <a:r>
              <a:rPr lang="en-US" altLang="zh-TW" dirty="0">
                <a:ea typeface="新細明體" pitchFamily="18" charset="-120"/>
              </a:rPr>
              <a:t>) time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Compute a spanning forest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Find a simple cycle in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or report that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a forest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Given two vertices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find a path in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between them with the minimum number of edges, or report that no such path exists</a:t>
            </a:r>
          </a:p>
        </p:txBody>
      </p:sp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88607-FD1F-4DB6-A4B7-E47F651ACB8D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vs. BFS</a:t>
            </a:r>
          </a:p>
        </p:txBody>
      </p:sp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ACDAE5-A906-4AFA-812C-52A24C25C2F7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>
              <a:latin typeface="Arial" charset="0"/>
            </a:endParaRP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6151785" y="3841750"/>
            <a:ext cx="3649663" cy="2130425"/>
            <a:chOff x="3116" y="2546"/>
            <a:chExt cx="2299" cy="1342"/>
          </a:xfrm>
        </p:grpSpPr>
        <p:sp>
          <p:nvSpPr>
            <p:cNvPr id="57389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0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1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2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7393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7394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7395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7396" name="AutoShape 11"/>
            <p:cNvCxnSpPr>
              <a:cxnSpLocks noChangeAspect="1" noChangeShapeType="1"/>
              <a:stCxn id="57394" idx="3"/>
              <a:endCxn id="57393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7397" name="AutoShape 12"/>
            <p:cNvCxnSpPr>
              <a:cxnSpLocks noChangeAspect="1" noChangeShapeType="1"/>
              <a:stCxn id="57395" idx="1"/>
              <a:endCxn id="57393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7398" name="AutoShape 13"/>
            <p:cNvCxnSpPr>
              <a:cxnSpLocks noChangeAspect="1" noChangeShapeType="1"/>
              <a:stCxn id="57395" idx="7"/>
              <a:endCxn id="57392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7399" name="AutoShape 14"/>
            <p:cNvCxnSpPr>
              <a:cxnSpLocks noChangeAspect="1" noChangeShapeType="1"/>
              <a:stCxn id="57394" idx="5"/>
              <a:endCxn id="57392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7400" name="AutoShape 15"/>
            <p:cNvCxnSpPr>
              <a:cxnSpLocks noChangeAspect="1" noChangeShapeType="1"/>
              <a:stCxn id="57393" idx="6"/>
              <a:endCxn id="57392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7401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7402" name="AutoShape 17"/>
            <p:cNvCxnSpPr>
              <a:cxnSpLocks noChangeAspect="1" noChangeShapeType="1"/>
              <a:stCxn id="57407" idx="7"/>
              <a:endCxn id="57401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7403" name="AutoShape 18"/>
            <p:cNvCxnSpPr>
              <a:cxnSpLocks noChangeAspect="1" noChangeShapeType="1"/>
              <a:stCxn id="57401" idx="1"/>
              <a:endCxn id="57394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7404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7405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7406" name="AutoShape 21"/>
            <p:cNvCxnSpPr>
              <a:cxnSpLocks noChangeAspect="1" noChangeShapeType="1"/>
              <a:stCxn id="57392" idx="6"/>
              <a:endCxn id="57401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7407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7408" name="AutoShape 23"/>
            <p:cNvCxnSpPr>
              <a:cxnSpLocks noChangeAspect="1" noChangeShapeType="1"/>
              <a:stCxn id="57392" idx="5"/>
              <a:endCxn id="57407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7409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57349" name="Oval 25"/>
          <p:cNvSpPr>
            <a:spLocks noChangeAspect="1" noChangeArrowheads="1"/>
          </p:cNvSpPr>
          <p:nvPr/>
        </p:nvSpPr>
        <p:spPr bwMode="auto">
          <a:xfrm>
            <a:off x="4003898" y="4816849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7350" name="Oval 26"/>
          <p:cNvSpPr>
            <a:spLocks noChangeAspect="1" noChangeArrowheads="1"/>
          </p:cNvSpPr>
          <p:nvPr/>
        </p:nvSpPr>
        <p:spPr bwMode="auto">
          <a:xfrm>
            <a:off x="2783111" y="4816849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7351" name="Oval 27"/>
          <p:cNvSpPr>
            <a:spLocks noChangeAspect="1" noChangeArrowheads="1"/>
          </p:cNvSpPr>
          <p:nvPr/>
        </p:nvSpPr>
        <p:spPr bwMode="auto">
          <a:xfrm>
            <a:off x="3411761" y="4085012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7352" name="Oval 28"/>
          <p:cNvSpPr>
            <a:spLocks noChangeAspect="1" noChangeArrowheads="1"/>
          </p:cNvSpPr>
          <p:nvPr/>
        </p:nvSpPr>
        <p:spPr bwMode="auto">
          <a:xfrm>
            <a:off x="3392711" y="5548687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7353" name="AutoShape 29"/>
          <p:cNvCxnSpPr>
            <a:cxnSpLocks noChangeAspect="1" noChangeShapeType="1"/>
            <a:stCxn id="57351" idx="3"/>
            <a:endCxn id="57350" idx="7"/>
          </p:cNvCxnSpPr>
          <p:nvPr/>
        </p:nvCxnSpPr>
        <p:spPr bwMode="auto">
          <a:xfrm flipH="1">
            <a:off x="3095848" y="4416800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7354" name="AutoShape 30"/>
          <p:cNvCxnSpPr>
            <a:cxnSpLocks noChangeAspect="1" noChangeShapeType="1"/>
            <a:stCxn id="57352" idx="1"/>
            <a:endCxn id="57350" idx="5"/>
          </p:cNvCxnSpPr>
          <p:nvPr/>
        </p:nvCxnSpPr>
        <p:spPr bwMode="auto">
          <a:xfrm flipH="1" flipV="1">
            <a:off x="3095848" y="5148636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7355" name="AutoShape 31"/>
          <p:cNvCxnSpPr>
            <a:cxnSpLocks noChangeAspect="1" noChangeShapeType="1"/>
            <a:stCxn id="57352" idx="7"/>
            <a:endCxn id="57349" idx="3"/>
          </p:cNvCxnSpPr>
          <p:nvPr/>
        </p:nvCxnSpPr>
        <p:spPr bwMode="auto">
          <a:xfrm flipV="1">
            <a:off x="3705449" y="5148636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7356" name="AutoShape 32"/>
          <p:cNvCxnSpPr>
            <a:cxnSpLocks noChangeAspect="1" noChangeShapeType="1"/>
            <a:stCxn id="57351" idx="5"/>
            <a:endCxn id="57349" idx="1"/>
          </p:cNvCxnSpPr>
          <p:nvPr/>
        </p:nvCxnSpPr>
        <p:spPr bwMode="auto">
          <a:xfrm>
            <a:off x="3724499" y="4416800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7357" name="AutoShape 33"/>
          <p:cNvCxnSpPr>
            <a:cxnSpLocks noChangeAspect="1" noChangeShapeType="1"/>
            <a:stCxn id="57350" idx="6"/>
            <a:endCxn id="57349" idx="2"/>
          </p:cNvCxnSpPr>
          <p:nvPr/>
        </p:nvCxnSpPr>
        <p:spPr bwMode="auto">
          <a:xfrm>
            <a:off x="3167286" y="4999411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7358" name="Oval 34"/>
          <p:cNvSpPr>
            <a:spLocks noChangeAspect="1" noChangeArrowheads="1"/>
          </p:cNvSpPr>
          <p:nvPr/>
        </p:nvSpPr>
        <p:spPr bwMode="auto">
          <a:xfrm>
            <a:off x="5226273" y="4816849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7359" name="AutoShape 35"/>
          <p:cNvCxnSpPr>
            <a:cxnSpLocks noChangeAspect="1" noChangeShapeType="1"/>
            <a:stCxn id="57362" idx="7"/>
            <a:endCxn id="57358" idx="3"/>
          </p:cNvCxnSpPr>
          <p:nvPr/>
        </p:nvCxnSpPr>
        <p:spPr bwMode="auto">
          <a:xfrm flipV="1">
            <a:off x="4927824" y="5148636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7360" name="AutoShape 36"/>
          <p:cNvCxnSpPr>
            <a:cxnSpLocks noChangeAspect="1" noChangeShapeType="1"/>
            <a:stCxn id="57358" idx="1"/>
            <a:endCxn id="57351" idx="6"/>
          </p:cNvCxnSpPr>
          <p:nvPr/>
        </p:nvCxnSpPr>
        <p:spPr bwMode="auto">
          <a:xfrm flipH="1" flipV="1">
            <a:off x="3795936" y="4267574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7361" name="AutoShape 37"/>
          <p:cNvCxnSpPr>
            <a:cxnSpLocks noChangeAspect="1" noChangeShapeType="1"/>
            <a:stCxn id="57349" idx="6"/>
            <a:endCxn id="57358" idx="2"/>
          </p:cNvCxnSpPr>
          <p:nvPr/>
        </p:nvCxnSpPr>
        <p:spPr bwMode="auto">
          <a:xfrm>
            <a:off x="4388073" y="4999411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7362" name="Oval 38"/>
          <p:cNvSpPr>
            <a:spLocks noChangeAspect="1" noChangeArrowheads="1"/>
          </p:cNvSpPr>
          <p:nvPr/>
        </p:nvSpPr>
        <p:spPr bwMode="auto">
          <a:xfrm>
            <a:off x="4615086" y="5548687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7363" name="AutoShape 39"/>
          <p:cNvCxnSpPr>
            <a:cxnSpLocks noChangeAspect="1" noChangeShapeType="1"/>
            <a:stCxn id="57349" idx="5"/>
            <a:endCxn id="57362" idx="1"/>
          </p:cNvCxnSpPr>
          <p:nvPr/>
        </p:nvCxnSpPr>
        <p:spPr bwMode="auto">
          <a:xfrm>
            <a:off x="4316635" y="5148636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7364" name="Text Box 40"/>
          <p:cNvSpPr txBox="1">
            <a:spLocks noChangeArrowheads="1"/>
          </p:cNvSpPr>
          <p:nvPr/>
        </p:nvSpPr>
        <p:spPr bwMode="auto">
          <a:xfrm>
            <a:off x="3230849" y="591502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DFS</a:t>
            </a:r>
          </a:p>
        </p:txBody>
      </p:sp>
      <p:sp>
        <p:nvSpPr>
          <p:cNvPr id="57365" name="Text Box 41"/>
          <p:cNvSpPr txBox="1">
            <a:spLocks noChangeArrowheads="1"/>
          </p:cNvSpPr>
          <p:nvPr/>
        </p:nvSpPr>
        <p:spPr bwMode="auto">
          <a:xfrm>
            <a:off x="7301135" y="5972113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BFS</a:t>
            </a:r>
          </a:p>
        </p:txBody>
      </p:sp>
      <p:graphicFrame>
        <p:nvGraphicFramePr>
          <p:cNvPr id="237162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63312"/>
              </p:ext>
            </p:extLst>
          </p:nvPr>
        </p:nvGraphicFramePr>
        <p:xfrm>
          <a:off x="3293047" y="1795677"/>
          <a:ext cx="5203825" cy="213931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Spanning forest, connected components, paths, cycles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Shortest paths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Biconnected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F8A5C-BF75-42ED-B596-7A49358D3663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vs. BFS (cont.)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71725" y="1757134"/>
            <a:ext cx="3810000" cy="161793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Back edge 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 err="1">
                <a:ea typeface="新細明體" pitchFamily="18" charset="-120"/>
              </a:rPr>
              <a:t>v,w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w</a:t>
            </a:r>
            <a:r>
              <a:rPr lang="en-US" altLang="zh-TW" sz="2000" dirty="0">
                <a:ea typeface="新細明體" pitchFamily="18" charset="-120"/>
              </a:rPr>
              <a:t> is an ancestor of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in the tree of discovery edges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32525" y="1722440"/>
            <a:ext cx="3810000" cy="163671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Cross edge 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 err="1">
                <a:ea typeface="新細明體" pitchFamily="18" charset="-120"/>
              </a:rPr>
              <a:t>v,w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w</a:t>
            </a:r>
            <a:r>
              <a:rPr lang="en-US" altLang="zh-TW" sz="2000" dirty="0">
                <a:ea typeface="新細明體" pitchFamily="18" charset="-120"/>
              </a:rPr>
              <a:t> is in the same level as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or in the next level in the tree of discovery edges</a:t>
            </a:r>
          </a:p>
          <a:p>
            <a:pPr lvl="1"/>
            <a:endParaRPr lang="en-US" altLang="zh-TW" sz="2000" dirty="0">
              <a:ea typeface="新細明體" pitchFamily="18" charset="-120"/>
            </a:endParaRP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6181725" y="3024614"/>
            <a:ext cx="3649663" cy="2130425"/>
            <a:chOff x="3116" y="2546"/>
            <a:chExt cx="2299" cy="1342"/>
          </a:xfrm>
        </p:grpSpPr>
        <p:sp>
          <p:nvSpPr>
            <p:cNvPr id="58393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4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5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6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8397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8398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8399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8400" name="AutoShape 13"/>
            <p:cNvCxnSpPr>
              <a:cxnSpLocks noChangeAspect="1" noChangeShapeType="1"/>
              <a:stCxn id="58398" idx="3"/>
              <a:endCxn id="58397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8401" name="AutoShape 14"/>
            <p:cNvCxnSpPr>
              <a:cxnSpLocks noChangeAspect="1" noChangeShapeType="1"/>
              <a:stCxn id="58399" idx="1"/>
              <a:endCxn id="58397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8402" name="AutoShape 15"/>
            <p:cNvCxnSpPr>
              <a:cxnSpLocks noChangeAspect="1" noChangeShapeType="1"/>
              <a:stCxn id="58399" idx="7"/>
              <a:endCxn id="58396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8403" name="AutoShape 16"/>
            <p:cNvCxnSpPr>
              <a:cxnSpLocks noChangeAspect="1" noChangeShapeType="1"/>
              <a:stCxn id="58398" idx="5"/>
              <a:endCxn id="58396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8404" name="AutoShape 17"/>
            <p:cNvCxnSpPr>
              <a:cxnSpLocks noChangeAspect="1" noChangeShapeType="1"/>
              <a:stCxn id="58397" idx="6"/>
              <a:endCxn id="58396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8405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8406" name="AutoShape 19"/>
            <p:cNvCxnSpPr>
              <a:cxnSpLocks noChangeAspect="1" noChangeShapeType="1"/>
              <a:stCxn id="58411" idx="7"/>
              <a:endCxn id="58405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8407" name="AutoShape 20"/>
            <p:cNvCxnSpPr>
              <a:cxnSpLocks noChangeAspect="1" noChangeShapeType="1"/>
              <a:stCxn id="58405" idx="1"/>
              <a:endCxn id="58398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8408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8409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8410" name="AutoShape 23"/>
            <p:cNvCxnSpPr>
              <a:cxnSpLocks noChangeAspect="1" noChangeShapeType="1"/>
              <a:stCxn id="58396" idx="6"/>
              <a:endCxn id="58405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8411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8412" name="AutoShape 25"/>
            <p:cNvCxnSpPr>
              <a:cxnSpLocks noChangeAspect="1" noChangeShapeType="1"/>
              <a:stCxn id="58396" idx="5"/>
              <a:endCxn id="58411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8413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58375" name="Oval 27"/>
          <p:cNvSpPr>
            <a:spLocks noChangeAspect="1" noChangeArrowheads="1"/>
          </p:cNvSpPr>
          <p:nvPr/>
        </p:nvSpPr>
        <p:spPr bwMode="auto">
          <a:xfrm>
            <a:off x="3913187" y="3997751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8376" name="Oval 28"/>
          <p:cNvSpPr>
            <a:spLocks noChangeAspect="1" noChangeArrowheads="1"/>
          </p:cNvSpPr>
          <p:nvPr/>
        </p:nvSpPr>
        <p:spPr bwMode="auto">
          <a:xfrm>
            <a:off x="2692400" y="3997751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8377" name="Oval 29"/>
          <p:cNvSpPr>
            <a:spLocks noChangeAspect="1" noChangeArrowheads="1"/>
          </p:cNvSpPr>
          <p:nvPr/>
        </p:nvSpPr>
        <p:spPr bwMode="auto">
          <a:xfrm>
            <a:off x="3321050" y="3265914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8378" name="Oval 30"/>
          <p:cNvSpPr>
            <a:spLocks noChangeAspect="1" noChangeArrowheads="1"/>
          </p:cNvSpPr>
          <p:nvPr/>
        </p:nvSpPr>
        <p:spPr bwMode="auto">
          <a:xfrm>
            <a:off x="3302000" y="4729589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8379" name="AutoShape 31"/>
          <p:cNvCxnSpPr>
            <a:cxnSpLocks noChangeAspect="1" noChangeShapeType="1"/>
            <a:stCxn id="58377" idx="3"/>
            <a:endCxn id="58376" idx="7"/>
          </p:cNvCxnSpPr>
          <p:nvPr/>
        </p:nvCxnSpPr>
        <p:spPr bwMode="auto">
          <a:xfrm flipH="1">
            <a:off x="3005137" y="3597702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0" name="AutoShape 32"/>
          <p:cNvCxnSpPr>
            <a:cxnSpLocks noChangeAspect="1" noChangeShapeType="1"/>
            <a:stCxn id="58378" idx="1"/>
            <a:endCxn id="58376" idx="5"/>
          </p:cNvCxnSpPr>
          <p:nvPr/>
        </p:nvCxnSpPr>
        <p:spPr bwMode="auto">
          <a:xfrm flipH="1" flipV="1">
            <a:off x="3005137" y="4329538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381" name="AutoShape 33"/>
          <p:cNvCxnSpPr>
            <a:cxnSpLocks noChangeAspect="1" noChangeShapeType="1"/>
            <a:stCxn id="58378" idx="7"/>
            <a:endCxn id="58375" idx="3"/>
          </p:cNvCxnSpPr>
          <p:nvPr/>
        </p:nvCxnSpPr>
        <p:spPr bwMode="auto">
          <a:xfrm flipV="1">
            <a:off x="3614738" y="4329538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8382" name="AutoShape 34"/>
          <p:cNvCxnSpPr>
            <a:cxnSpLocks noChangeAspect="1" noChangeShapeType="1"/>
            <a:stCxn id="58377" idx="5"/>
            <a:endCxn id="58375" idx="1"/>
          </p:cNvCxnSpPr>
          <p:nvPr/>
        </p:nvCxnSpPr>
        <p:spPr bwMode="auto">
          <a:xfrm>
            <a:off x="3633788" y="3597702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8383" name="AutoShape 35"/>
          <p:cNvCxnSpPr>
            <a:cxnSpLocks noChangeAspect="1" noChangeShapeType="1"/>
            <a:stCxn id="58376" idx="6"/>
            <a:endCxn id="58375" idx="2"/>
          </p:cNvCxnSpPr>
          <p:nvPr/>
        </p:nvCxnSpPr>
        <p:spPr bwMode="auto">
          <a:xfrm>
            <a:off x="3076575" y="4180313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8384" name="Oval 36"/>
          <p:cNvSpPr>
            <a:spLocks noChangeAspect="1" noChangeArrowheads="1"/>
          </p:cNvSpPr>
          <p:nvPr/>
        </p:nvSpPr>
        <p:spPr bwMode="auto">
          <a:xfrm>
            <a:off x="5135562" y="3997751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8385" name="AutoShape 37"/>
          <p:cNvCxnSpPr>
            <a:cxnSpLocks noChangeAspect="1" noChangeShapeType="1"/>
            <a:stCxn id="58388" idx="7"/>
            <a:endCxn id="58384" idx="3"/>
          </p:cNvCxnSpPr>
          <p:nvPr/>
        </p:nvCxnSpPr>
        <p:spPr bwMode="auto">
          <a:xfrm flipV="1">
            <a:off x="4837113" y="4329538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8386" name="AutoShape 38"/>
          <p:cNvCxnSpPr>
            <a:cxnSpLocks noChangeAspect="1" noChangeShapeType="1"/>
            <a:stCxn id="58384" idx="1"/>
            <a:endCxn id="58377" idx="6"/>
          </p:cNvCxnSpPr>
          <p:nvPr/>
        </p:nvCxnSpPr>
        <p:spPr bwMode="auto">
          <a:xfrm flipH="1" flipV="1">
            <a:off x="3705225" y="3448476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387" name="AutoShape 39"/>
          <p:cNvCxnSpPr>
            <a:cxnSpLocks noChangeAspect="1" noChangeShapeType="1"/>
            <a:stCxn id="58375" idx="6"/>
            <a:endCxn id="58384" idx="2"/>
          </p:cNvCxnSpPr>
          <p:nvPr/>
        </p:nvCxnSpPr>
        <p:spPr bwMode="auto">
          <a:xfrm>
            <a:off x="4297362" y="4180313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8388" name="Oval 40"/>
          <p:cNvSpPr>
            <a:spLocks noChangeAspect="1" noChangeArrowheads="1"/>
          </p:cNvSpPr>
          <p:nvPr/>
        </p:nvSpPr>
        <p:spPr bwMode="auto">
          <a:xfrm>
            <a:off x="4524375" y="4729589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8389" name="AutoShape 41"/>
          <p:cNvCxnSpPr>
            <a:cxnSpLocks noChangeAspect="1" noChangeShapeType="1"/>
            <a:stCxn id="58375" idx="5"/>
            <a:endCxn id="58388" idx="1"/>
          </p:cNvCxnSpPr>
          <p:nvPr/>
        </p:nvCxnSpPr>
        <p:spPr bwMode="auto">
          <a:xfrm>
            <a:off x="4225924" y="4329538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8390" name="Text Box 42"/>
          <p:cNvSpPr txBox="1">
            <a:spLocks noChangeArrowheads="1"/>
          </p:cNvSpPr>
          <p:nvPr/>
        </p:nvSpPr>
        <p:spPr bwMode="auto">
          <a:xfrm>
            <a:off x="3302000" y="5155038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DFS</a:t>
            </a:r>
          </a:p>
        </p:txBody>
      </p:sp>
      <p:sp>
        <p:nvSpPr>
          <p:cNvPr id="58391" name="Text Box 43"/>
          <p:cNvSpPr txBox="1">
            <a:spLocks noChangeArrowheads="1"/>
          </p:cNvSpPr>
          <p:nvPr/>
        </p:nvSpPr>
        <p:spPr bwMode="auto">
          <a:xfrm>
            <a:off x="7212013" y="5155038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5599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Examples</a:t>
            </a:r>
            <a:endParaRPr lang="en-US" altLang="zh-TW" b="1" dirty="0"/>
          </a:p>
        </p:txBody>
      </p:sp>
      <p:sp>
        <p:nvSpPr>
          <p:cNvPr id="1024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DCB6A-DEF3-4413-A699-B4FE0EF89AD7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>
              <a:latin typeface="Arial" charset="0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703215" y="1771110"/>
            <a:ext cx="5907385" cy="1695371"/>
            <a:chOff x="480" y="2454"/>
            <a:chExt cx="4718" cy="153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3024" y="259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ORD</a:t>
              </a:r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4608" y="2494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PVD</a:t>
              </a:r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4450" y="369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MIA</a:t>
              </a:r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2842" y="354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DFW</a:t>
              </a:r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1632" y="273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SFO</a:t>
              </a:r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1728" y="345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LAX</a:t>
              </a:r>
            </a:p>
          </p:txBody>
        </p:sp>
        <p:sp>
          <p:nvSpPr>
            <p:cNvPr id="10252" name="Oval 10"/>
            <p:cNvSpPr>
              <a:spLocks noChangeArrowheads="1"/>
            </p:cNvSpPr>
            <p:nvPr/>
          </p:nvSpPr>
          <p:spPr bwMode="auto">
            <a:xfrm>
              <a:off x="4018" y="297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LGA</a:t>
              </a:r>
            </a:p>
          </p:txBody>
        </p:sp>
        <p:sp>
          <p:nvSpPr>
            <p:cNvPr id="10253" name="Oval 11"/>
            <p:cNvSpPr>
              <a:spLocks noChangeArrowheads="1"/>
            </p:cNvSpPr>
            <p:nvPr/>
          </p:nvSpPr>
          <p:spPr bwMode="auto">
            <a:xfrm>
              <a:off x="480" y="331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HNL</a:t>
              </a:r>
            </a:p>
          </p:txBody>
        </p:sp>
        <p:cxnSp>
          <p:nvCxnSpPr>
            <p:cNvPr id="10254" name="AutoShape 12"/>
            <p:cNvCxnSpPr>
              <a:cxnSpLocks noChangeShapeType="1"/>
              <a:stCxn id="10250" idx="6"/>
              <a:endCxn id="10246" idx="2"/>
            </p:cNvCxnSpPr>
            <p:nvPr/>
          </p:nvCxnSpPr>
          <p:spPr bwMode="auto">
            <a:xfrm flipV="1">
              <a:off x="2228" y="2736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5" name="AutoShape 13"/>
            <p:cNvCxnSpPr>
              <a:cxnSpLocks noChangeShapeType="1"/>
              <a:stCxn id="10249" idx="0"/>
              <a:endCxn id="10246" idx="4"/>
            </p:cNvCxnSpPr>
            <p:nvPr/>
          </p:nvCxnSpPr>
          <p:spPr bwMode="auto">
            <a:xfrm flipV="1">
              <a:off x="3137" y="2886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6" name="AutoShape 14"/>
            <p:cNvCxnSpPr>
              <a:cxnSpLocks noChangeShapeType="1"/>
              <a:stCxn id="10249" idx="7"/>
              <a:endCxn id="10252" idx="3"/>
            </p:cNvCxnSpPr>
            <p:nvPr/>
          </p:nvCxnSpPr>
          <p:spPr bwMode="auto">
            <a:xfrm flipV="1">
              <a:off x="3346" y="3228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7" name="AutoShape 15"/>
            <p:cNvCxnSpPr>
              <a:cxnSpLocks noChangeShapeType="1"/>
              <a:stCxn id="10252" idx="0"/>
              <a:endCxn id="10247" idx="3"/>
            </p:cNvCxnSpPr>
            <p:nvPr/>
          </p:nvCxnSpPr>
          <p:spPr bwMode="auto">
            <a:xfrm flipV="1">
              <a:off x="4313" y="2746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8" name="AutoShape 16"/>
            <p:cNvCxnSpPr>
              <a:cxnSpLocks noChangeShapeType="1"/>
              <a:stCxn id="10246" idx="6"/>
              <a:endCxn id="10247" idx="2"/>
            </p:cNvCxnSpPr>
            <p:nvPr/>
          </p:nvCxnSpPr>
          <p:spPr bwMode="auto">
            <a:xfrm flipV="1">
              <a:off x="3620" y="2638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9" name="AutoShape 17"/>
            <p:cNvCxnSpPr>
              <a:cxnSpLocks noChangeShapeType="1"/>
              <a:stCxn id="10253" idx="6"/>
              <a:endCxn id="10251" idx="2"/>
            </p:cNvCxnSpPr>
            <p:nvPr/>
          </p:nvCxnSpPr>
          <p:spPr bwMode="auto">
            <a:xfrm>
              <a:off x="1076" y="3456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0" name="AutoShape 18"/>
            <p:cNvCxnSpPr>
              <a:cxnSpLocks noChangeShapeType="1"/>
              <a:stCxn id="10250" idx="4"/>
              <a:endCxn id="10251" idx="0"/>
            </p:cNvCxnSpPr>
            <p:nvPr/>
          </p:nvCxnSpPr>
          <p:spPr bwMode="auto">
            <a:xfrm>
              <a:off x="1927" y="3030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1" name="AutoShape 19"/>
            <p:cNvCxnSpPr>
              <a:cxnSpLocks noChangeShapeType="1"/>
              <a:stCxn id="10252" idx="4"/>
              <a:endCxn id="10248" idx="0"/>
            </p:cNvCxnSpPr>
            <p:nvPr/>
          </p:nvCxnSpPr>
          <p:spPr bwMode="auto">
            <a:xfrm>
              <a:off x="4313" y="3270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2" name="AutoShape 20"/>
            <p:cNvCxnSpPr>
              <a:cxnSpLocks noChangeShapeType="1"/>
              <a:endCxn id="10249" idx="6"/>
            </p:cNvCxnSpPr>
            <p:nvPr/>
          </p:nvCxnSpPr>
          <p:spPr bwMode="auto">
            <a:xfrm flipH="1" flipV="1">
              <a:off x="3438" y="3690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3" name="AutoShape 21"/>
            <p:cNvCxnSpPr>
              <a:cxnSpLocks noChangeShapeType="1"/>
              <a:stCxn id="10251" idx="6"/>
              <a:endCxn id="10249" idx="2"/>
            </p:cNvCxnSpPr>
            <p:nvPr/>
          </p:nvCxnSpPr>
          <p:spPr bwMode="auto">
            <a:xfrm>
              <a:off x="2324" y="3600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4" name="AutoShape 22"/>
            <p:cNvCxnSpPr>
              <a:cxnSpLocks noChangeShapeType="1"/>
              <a:stCxn id="10251" idx="7"/>
              <a:endCxn id="10246" idx="3"/>
            </p:cNvCxnSpPr>
            <p:nvPr/>
          </p:nvCxnSpPr>
          <p:spPr bwMode="auto">
            <a:xfrm flipV="1">
              <a:off x="2232" y="2844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65" name="Text Box 23"/>
            <p:cNvSpPr txBox="1">
              <a:spLocks noChangeArrowheads="1"/>
            </p:cNvSpPr>
            <p:nvPr/>
          </p:nvSpPr>
          <p:spPr bwMode="auto">
            <a:xfrm rot="21252715">
              <a:off x="3811" y="2454"/>
              <a:ext cx="41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849</a:t>
              </a:r>
            </a:p>
          </p:txBody>
        </p:sp>
        <p:sp>
          <p:nvSpPr>
            <p:cNvPr id="10266" name="Text Box 24"/>
            <p:cNvSpPr txBox="1">
              <a:spLocks noChangeArrowheads="1"/>
            </p:cNvSpPr>
            <p:nvPr/>
          </p:nvSpPr>
          <p:spPr bwMode="auto">
            <a:xfrm rot="16937753">
              <a:off x="2951" y="2934"/>
              <a:ext cx="470" cy="2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802</a:t>
              </a:r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 rot="20055131">
              <a:off x="3403" y="3178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1387</a:t>
              </a:r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 rot="19463698">
              <a:off x="2261" y="3028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1743</a:t>
              </a: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 rot="20910655">
              <a:off x="2331" y="256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1843</a:t>
              </a:r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 rot="2626382">
              <a:off x="4408" y="3322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1099</a:t>
              </a:r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 rot="565849">
              <a:off x="3743" y="351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1120</a:t>
              </a:r>
            </a:p>
          </p:txBody>
        </p:sp>
        <p:sp>
          <p:nvSpPr>
            <p:cNvPr id="10272" name="Text Box 30"/>
            <p:cNvSpPr txBox="1">
              <a:spLocks noChangeArrowheads="1"/>
            </p:cNvSpPr>
            <p:nvPr/>
          </p:nvSpPr>
          <p:spPr bwMode="auto">
            <a:xfrm rot="695916">
              <a:off x="2357" y="3400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1233</a:t>
              </a:r>
            </a:p>
          </p:txBody>
        </p:sp>
        <p:sp>
          <p:nvSpPr>
            <p:cNvPr id="10273" name="Text Box 31"/>
            <p:cNvSpPr txBox="1">
              <a:spLocks noChangeArrowheads="1"/>
            </p:cNvSpPr>
            <p:nvPr/>
          </p:nvSpPr>
          <p:spPr bwMode="auto">
            <a:xfrm rot="4665015">
              <a:off x="1839" y="3127"/>
              <a:ext cx="470" cy="2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337</a:t>
              </a:r>
            </a:p>
          </p:txBody>
        </p:sp>
        <p:sp>
          <p:nvSpPr>
            <p:cNvPr id="10274" name="Text Box 32"/>
            <p:cNvSpPr txBox="1">
              <a:spLocks noChangeArrowheads="1"/>
            </p:cNvSpPr>
            <p:nvPr/>
          </p:nvSpPr>
          <p:spPr bwMode="auto">
            <a:xfrm rot="832501">
              <a:off x="1193" y="328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2555</a:t>
              </a:r>
            </a:p>
          </p:txBody>
        </p:sp>
        <p:sp>
          <p:nvSpPr>
            <p:cNvPr id="10275" name="Text Box 33"/>
            <p:cNvSpPr txBox="1">
              <a:spLocks noChangeArrowheads="1"/>
            </p:cNvSpPr>
            <p:nvPr/>
          </p:nvSpPr>
          <p:spPr bwMode="auto">
            <a:xfrm rot="19708333">
              <a:off x="4253" y="2650"/>
              <a:ext cx="41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142</a:t>
              </a:r>
            </a:p>
          </p:txBody>
        </p:sp>
      </p:grpSp>
      <p:pic>
        <p:nvPicPr>
          <p:cNvPr id="3074" name="Picture 2" descr="https://magazine.impactscool.com/wp-content/uploads/2019/05/grafi-e-nodi-1024x3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13" y="4200836"/>
            <a:ext cx="6711290" cy="2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31110" y="6194351"/>
            <a:ext cx="5670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https://magazine.impactscool.com/en/speciali/google-maps-e-la-teoria-dei-grafi/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410648" y="3795114"/>
            <a:ext cx="9466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streets are arches (the black lines), while the intersections are nodes (the white circles)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Biconnected Components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ym typeface="Symbol" pitchFamily="18" charset="2"/>
              </a:rPr>
              <a:t>We now consider the problem to derive the </a:t>
            </a:r>
            <a:r>
              <a:rPr lang="en-US" altLang="zh-TW" i="1" dirty="0" err="1">
                <a:sym typeface="Symbol" pitchFamily="18" charset="2"/>
              </a:rPr>
              <a:t>biconnected</a:t>
            </a:r>
            <a:r>
              <a:rPr lang="en-US" altLang="zh-TW" i="1" dirty="0">
                <a:sym typeface="Symbol" pitchFamily="18" charset="2"/>
              </a:rPr>
              <a:t> components </a:t>
            </a:r>
            <a:r>
              <a:rPr lang="en-US" altLang="zh-TW" dirty="0">
                <a:sym typeface="Symbol" pitchFamily="18" charset="2"/>
              </a:rPr>
              <a:t>of a given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undirected connected </a:t>
            </a:r>
            <a:r>
              <a:rPr lang="en-US" altLang="zh-TW" dirty="0">
                <a:sym typeface="Symbol" pitchFamily="18" charset="2"/>
              </a:rPr>
              <a:t>graph</a:t>
            </a:r>
          </a:p>
          <a:p>
            <a:r>
              <a:rPr lang="en-US" altLang="zh-TW" dirty="0">
                <a:sym typeface="Symbol" pitchFamily="18" charset="2"/>
              </a:rPr>
              <a:t>The approach uses DFS traversal technique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6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Articulation Points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G</a:t>
            </a:r>
            <a:r>
              <a:rPr lang="en-US" altLang="zh-TW" dirty="0"/>
              <a:t> is an undirected connected graph</a:t>
            </a:r>
          </a:p>
          <a:p>
            <a:r>
              <a:rPr lang="en-US" altLang="zh-TW" dirty="0"/>
              <a:t>A vertex in </a:t>
            </a:r>
            <a:r>
              <a:rPr lang="en-US" altLang="zh-TW" i="1" dirty="0"/>
              <a:t>G</a:t>
            </a:r>
            <a:r>
              <a:rPr lang="en-US" altLang="zh-TW" dirty="0"/>
              <a:t> is an </a:t>
            </a:r>
            <a:r>
              <a:rPr lang="en-US" altLang="zh-TW" b="1" i="1" dirty="0">
                <a:solidFill>
                  <a:srgbClr val="FF0000"/>
                </a:solidFill>
              </a:rPr>
              <a:t>articulation point </a:t>
            </a:r>
            <a:r>
              <a:rPr lang="en-US" altLang="zh-TW" i="1" dirty="0" err="1"/>
              <a:t>iff</a:t>
            </a:r>
            <a:r>
              <a:rPr lang="en-US" altLang="zh-TW" i="1" dirty="0"/>
              <a:t>.</a:t>
            </a:r>
            <a:r>
              <a:rPr lang="en-US" altLang="zh-TW" dirty="0"/>
              <a:t> the deletion of vertex </a:t>
            </a:r>
            <a:r>
              <a:rPr lang="en-US" altLang="zh-TW" i="1" dirty="0"/>
              <a:t>v</a:t>
            </a:r>
            <a:r>
              <a:rPr lang="en-US" altLang="zh-TW" dirty="0"/>
              <a:t> together with all edges incident to </a:t>
            </a:r>
            <a:r>
              <a:rPr lang="en-US" altLang="zh-TW" i="1" dirty="0"/>
              <a:t>v</a:t>
            </a:r>
            <a:r>
              <a:rPr lang="en-US" altLang="zh-TW" dirty="0"/>
              <a:t> disconnects the graph into two or more nonempty component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2037468" y="3807981"/>
            <a:ext cx="4904620" cy="2230869"/>
            <a:chOff x="3117632" y="3866998"/>
            <a:chExt cx="2448340" cy="3063058"/>
          </a:xfrm>
        </p:grpSpPr>
        <p:sp>
          <p:nvSpPr>
            <p:cNvPr id="476165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6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7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9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76170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71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72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76173" name="AutoShape 13"/>
            <p:cNvCxnSpPr>
              <a:cxnSpLocks noChangeShapeType="1"/>
              <a:stCxn id="476165" idx="2"/>
              <a:endCxn id="476166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4" name="AutoShape 14"/>
            <p:cNvCxnSpPr>
              <a:cxnSpLocks noChangeShapeType="1"/>
              <a:stCxn id="476165" idx="6"/>
              <a:endCxn id="476169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5" name="AutoShape 15"/>
            <p:cNvCxnSpPr>
              <a:cxnSpLocks noChangeShapeType="1"/>
              <a:stCxn id="476169" idx="3"/>
              <a:endCxn id="476167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6" name="AutoShape 16"/>
            <p:cNvCxnSpPr>
              <a:cxnSpLocks noChangeShapeType="1"/>
              <a:stCxn id="476167" idx="2"/>
              <a:endCxn id="476166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7" name="AutoShape 17"/>
            <p:cNvCxnSpPr>
              <a:cxnSpLocks noChangeShapeType="1"/>
              <a:stCxn id="476169" idx="5"/>
              <a:endCxn id="476170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8" name="AutoShape 18"/>
            <p:cNvCxnSpPr>
              <a:cxnSpLocks noChangeShapeType="1"/>
              <a:stCxn id="476169" idx="7"/>
              <a:endCxn id="476172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9" name="AutoShape 19"/>
            <p:cNvCxnSpPr>
              <a:cxnSpLocks noChangeShapeType="1"/>
              <a:stCxn id="476172" idx="5"/>
              <a:endCxn id="476171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80" name="AutoShape 20"/>
            <p:cNvCxnSpPr>
              <a:cxnSpLocks noChangeShapeType="1"/>
              <a:stCxn id="476171" idx="2"/>
              <a:endCxn id="476170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81" name="AutoShape 21"/>
            <p:cNvCxnSpPr>
              <a:cxnSpLocks noChangeShapeType="1"/>
              <a:stCxn id="476169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grpSp>
        <p:nvGrpSpPr>
          <p:cNvPr id="4" name="群組 3"/>
          <p:cNvGrpSpPr/>
          <p:nvPr/>
        </p:nvGrpSpPr>
        <p:grpSpPr>
          <a:xfrm>
            <a:off x="7567527" y="4373291"/>
            <a:ext cx="2808287" cy="619888"/>
            <a:chOff x="5840214" y="4622413"/>
            <a:chExt cx="2808287" cy="619888"/>
          </a:xfrm>
        </p:grpSpPr>
        <p:sp>
          <p:nvSpPr>
            <p:cNvPr id="476183" name="Text Box 23"/>
            <p:cNvSpPr txBox="1">
              <a:spLocks noChangeArrowheads="1"/>
            </p:cNvSpPr>
            <p:nvPr/>
          </p:nvSpPr>
          <p:spPr bwMode="auto">
            <a:xfrm>
              <a:off x="5840214" y="4653425"/>
              <a:ext cx="280828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sz="2800" dirty="0">
                  <a:solidFill>
                    <a:srgbClr val="FF0000"/>
                  </a:solidFill>
                </a:rPr>
                <a:t>Articulation point</a:t>
              </a:r>
            </a:p>
          </p:txBody>
        </p:sp>
        <p:sp>
          <p:nvSpPr>
            <p:cNvPr id="3" name="圓角矩形圖說文字 2"/>
            <p:cNvSpPr/>
            <p:nvPr/>
          </p:nvSpPr>
          <p:spPr bwMode="auto">
            <a:xfrm>
              <a:off x="5876305" y="4622413"/>
              <a:ext cx="2736106" cy="619888"/>
            </a:xfrm>
            <a:prstGeom prst="wedgeRoundRectCallout">
              <a:avLst>
                <a:gd name="adj1" fmla="val -142459"/>
                <a:gd name="adj2" fmla="val -13546"/>
                <a:gd name="adj3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3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Biconnected</a:t>
            </a:r>
            <a:r>
              <a:rPr lang="en-US" altLang="zh-TW" dirty="0"/>
              <a:t> Graphs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is </a:t>
            </a:r>
            <a:r>
              <a:rPr lang="en-US" altLang="zh-TW" b="1" i="1" dirty="0" err="1">
                <a:solidFill>
                  <a:srgbClr val="FF0000"/>
                </a:solidFill>
              </a:rPr>
              <a:t>biconnected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dirty="0"/>
              <a:t> it contains </a:t>
            </a:r>
            <a:r>
              <a:rPr lang="en-US" altLang="zh-TW" b="1" dirty="0">
                <a:solidFill>
                  <a:srgbClr val="0000CC"/>
                </a:solidFill>
              </a:rPr>
              <a:t>no articulation points</a:t>
            </a:r>
          </a:p>
        </p:txBody>
      </p:sp>
      <p:sp>
        <p:nvSpPr>
          <p:cNvPr id="477246" name="Text Box 62"/>
          <p:cNvSpPr txBox="1">
            <a:spLocks noChangeArrowheads="1"/>
          </p:cNvSpPr>
          <p:nvPr/>
        </p:nvSpPr>
        <p:spPr bwMode="auto">
          <a:xfrm>
            <a:off x="6292926" y="4941889"/>
            <a:ext cx="4219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>
                <a:solidFill>
                  <a:srgbClr val="FF0000"/>
                </a:solidFill>
              </a:rPr>
              <a:t>This is not and contains two</a:t>
            </a:r>
          </a:p>
          <a:p>
            <a:pPr algn="ctr" eaLnBrk="0" hangingPunct="0"/>
            <a:r>
              <a:rPr lang="en-US" altLang="zh-TW" sz="2800" dirty="0" err="1">
                <a:solidFill>
                  <a:srgbClr val="FF0000"/>
                </a:solidFill>
              </a:rPr>
              <a:t>biconnected</a:t>
            </a:r>
            <a:r>
              <a:rPr lang="en-US" altLang="zh-TW" sz="2800" dirty="0">
                <a:solidFill>
                  <a:srgbClr val="FF0000"/>
                </a:solidFill>
              </a:rPr>
              <a:t> components</a:t>
            </a:r>
          </a:p>
        </p:txBody>
      </p: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  <p:grpSp>
        <p:nvGrpSpPr>
          <p:cNvPr id="45" name="群組 44"/>
          <p:cNvGrpSpPr/>
          <p:nvPr/>
        </p:nvGrpSpPr>
        <p:grpSpPr>
          <a:xfrm>
            <a:off x="6085061" y="2682865"/>
            <a:ext cx="4904620" cy="2230869"/>
            <a:chOff x="3117632" y="3866998"/>
            <a:chExt cx="2448340" cy="3063058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4" name="AutoShape 13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5" name="AutoShape 14"/>
            <p:cNvCxnSpPr>
              <a:cxnSpLocks noChangeShapeType="1"/>
              <a:stCxn id="47" idx="6"/>
              <a:endCxn id="50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" name="AutoShape 15"/>
            <p:cNvCxnSpPr>
              <a:cxnSpLocks noChangeShapeType="1"/>
              <a:stCxn id="50" idx="3"/>
              <a:endCxn id="49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7" name="AutoShape 16"/>
            <p:cNvCxnSpPr>
              <a:cxnSpLocks noChangeShapeType="1"/>
              <a:stCxn id="49" idx="2"/>
              <a:endCxn id="48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8" name="AutoShape 17"/>
            <p:cNvCxnSpPr>
              <a:cxnSpLocks noChangeShapeType="1"/>
              <a:stCxn id="50" idx="5"/>
              <a:endCxn id="51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9" name="AutoShape 18"/>
            <p:cNvCxnSpPr>
              <a:cxnSpLocks noChangeShapeType="1"/>
              <a:stCxn id="50" idx="7"/>
              <a:endCxn id="53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0" name="AutoShape 19"/>
            <p:cNvCxnSpPr>
              <a:cxnSpLocks noChangeShapeType="1"/>
              <a:stCxn id="53" idx="5"/>
              <a:endCxn id="52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1" name="AutoShape 20"/>
            <p:cNvCxnSpPr>
              <a:cxnSpLocks noChangeShapeType="1"/>
              <a:stCxn id="52" idx="2"/>
              <a:endCxn id="51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2" name="AutoShape 21"/>
            <p:cNvCxnSpPr>
              <a:cxnSpLocks noChangeShapeType="1"/>
              <a:stCxn id="50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" name="群組 62"/>
          <p:cNvGrpSpPr/>
          <p:nvPr/>
        </p:nvGrpSpPr>
        <p:grpSpPr>
          <a:xfrm>
            <a:off x="783248" y="2711020"/>
            <a:ext cx="4904620" cy="2230869"/>
            <a:chOff x="3117632" y="3866998"/>
            <a:chExt cx="2448340" cy="3063058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1" name="AutoShape 13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" name="AutoShape 14"/>
            <p:cNvCxnSpPr>
              <a:cxnSpLocks noChangeShapeType="1"/>
              <a:stCxn id="64" idx="6"/>
              <a:endCxn id="67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" name="AutoShape 15"/>
            <p:cNvCxnSpPr>
              <a:cxnSpLocks noChangeShapeType="1"/>
              <a:stCxn id="67" idx="3"/>
              <a:endCxn id="66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" name="AutoShape 16"/>
            <p:cNvCxnSpPr>
              <a:cxnSpLocks noChangeShapeType="1"/>
              <a:stCxn id="66" idx="2"/>
              <a:endCxn id="65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" name="AutoShape 17"/>
            <p:cNvCxnSpPr>
              <a:cxnSpLocks noChangeShapeType="1"/>
              <a:stCxn id="67" idx="5"/>
              <a:endCxn id="68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8"/>
            <p:cNvCxnSpPr>
              <a:cxnSpLocks noChangeShapeType="1"/>
              <a:stCxn id="67" idx="7"/>
              <a:endCxn id="70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" name="AutoShape 19"/>
            <p:cNvCxnSpPr>
              <a:cxnSpLocks noChangeShapeType="1"/>
              <a:stCxn id="70" idx="5"/>
              <a:endCxn id="69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" name="AutoShape 20"/>
            <p:cNvCxnSpPr>
              <a:cxnSpLocks noChangeShapeType="1"/>
              <a:stCxn id="69" idx="2"/>
              <a:endCxn id="68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9" name="AutoShape 21"/>
            <p:cNvCxnSpPr>
              <a:cxnSpLocks noChangeShapeType="1"/>
              <a:stCxn id="67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127082" y="5081497"/>
            <a:ext cx="643677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>
                <a:solidFill>
                  <a:srgbClr val="FF0000"/>
                </a:solidFill>
              </a:rPr>
              <a:t>This is a </a:t>
            </a:r>
            <a:r>
              <a:rPr lang="en-US" altLang="zh-TW" sz="2800" dirty="0" err="1">
                <a:solidFill>
                  <a:srgbClr val="FF0000"/>
                </a:solidFill>
              </a:rPr>
              <a:t>biconnected</a:t>
            </a:r>
            <a:r>
              <a:rPr lang="en-US" altLang="zh-TW" sz="2800" dirty="0">
                <a:solidFill>
                  <a:srgbClr val="FF0000"/>
                </a:solidFill>
              </a:rPr>
              <a:t> graph.</a:t>
            </a:r>
          </a:p>
        </p:txBody>
      </p:sp>
      <p:cxnSp>
        <p:nvCxnSpPr>
          <p:cNvPr id="81" name="AutoShape 15"/>
          <p:cNvCxnSpPr>
            <a:cxnSpLocks noChangeShapeType="1"/>
            <a:stCxn id="68" idx="2"/>
            <a:endCxn id="66" idx="6"/>
          </p:cNvCxnSpPr>
          <p:nvPr/>
        </p:nvCxnSpPr>
        <p:spPr bwMode="auto">
          <a:xfrm flipH="1">
            <a:off x="2671301" y="4648691"/>
            <a:ext cx="99394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099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4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Biconnected Components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G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) is a </a:t>
            </a:r>
            <a:r>
              <a:rPr lang="en-US" altLang="zh-TW" b="1" i="1" dirty="0">
                <a:solidFill>
                  <a:srgbClr val="0000CC"/>
                </a:solidFill>
              </a:rPr>
              <a:t>maximal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biconnected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subgraph</a:t>
            </a:r>
            <a:r>
              <a:rPr lang="en-US" altLang="zh-TW" i="1" dirty="0"/>
              <a:t> </a:t>
            </a:r>
            <a:r>
              <a:rPr lang="en-US" altLang="zh-TW" dirty="0"/>
              <a:t>of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dirty="0"/>
              <a:t> </a:t>
            </a:r>
            <a:r>
              <a:rPr lang="en-US" altLang="zh-TW" i="1" dirty="0"/>
              <a:t>G</a:t>
            </a:r>
            <a:r>
              <a:rPr lang="en-US" altLang="zh-TW" dirty="0"/>
              <a:t> has no </a:t>
            </a:r>
            <a:r>
              <a:rPr lang="en-US" altLang="zh-TW" dirty="0" err="1"/>
              <a:t>biconnected</a:t>
            </a:r>
            <a:r>
              <a:rPr lang="en-US" altLang="zh-TW" dirty="0"/>
              <a:t>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  <a:r>
              <a:rPr lang="en-US" altLang="zh-TW" i="1" dirty="0"/>
              <a:t>G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i="1" dirty="0"/>
              <a:t>,E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dirty="0"/>
              <a:t>) such that 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>
                <a:effectLst/>
                <a:sym typeface="Symbol" pitchFamily="18" charset="2"/>
              </a:rPr>
              <a:t>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i="1" dirty="0">
                <a:latin typeface="Arial"/>
                <a:sym typeface="Symbol" pitchFamily="18" charset="2"/>
              </a:rPr>
              <a:t>”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i="1" dirty="0">
                <a:latin typeface="Arial"/>
                <a:sym typeface="Symbol" pitchFamily="18" charset="2"/>
              </a:rPr>
              <a:t>’</a:t>
            </a:r>
            <a:r>
              <a:rPr lang="en-US" altLang="zh-TW" dirty="0">
                <a:effectLst/>
                <a:sym typeface="Symbol" pitchFamily="18" charset="2"/>
              </a:rPr>
              <a:t>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i="1" dirty="0">
                <a:latin typeface="Arial"/>
                <a:sym typeface="Symbol" pitchFamily="18" charset="2"/>
              </a:rPr>
              <a:t>”</a:t>
            </a:r>
            <a:endParaRPr lang="en-US" altLang="zh-TW" i="1" dirty="0">
              <a:sym typeface="Symbol" pitchFamily="18" charset="2"/>
            </a:endParaRPr>
          </a:p>
          <a:p>
            <a:r>
              <a:rPr lang="en-US" altLang="zh-TW" dirty="0">
                <a:sym typeface="Symbol" pitchFamily="18" charset="2"/>
              </a:rPr>
              <a:t>A maximal </a:t>
            </a:r>
            <a:r>
              <a:rPr lang="en-US" altLang="zh-TW" dirty="0" err="1">
                <a:sym typeface="Symbol" pitchFamily="18" charset="2"/>
              </a:rPr>
              <a:t>biconnected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subgraph</a:t>
            </a:r>
            <a:r>
              <a:rPr lang="en-US" altLang="zh-TW" dirty="0">
                <a:sym typeface="Symbol" pitchFamily="18" charset="2"/>
              </a:rPr>
              <a:t> is a </a:t>
            </a:r>
            <a:r>
              <a:rPr lang="en-US" altLang="zh-TW" b="1" i="1" dirty="0" err="1">
                <a:solidFill>
                  <a:srgbClr val="FF0000"/>
                </a:solidFill>
                <a:sym typeface="Symbol" pitchFamily="18" charset="2"/>
              </a:rPr>
              <a:t>biconnected</a:t>
            </a:r>
            <a:r>
              <a:rPr lang="en-US" altLang="zh-TW" b="1" i="1" dirty="0">
                <a:solidFill>
                  <a:srgbClr val="FF0000"/>
                </a:solidFill>
                <a:sym typeface="Symbol" pitchFamily="18" charset="2"/>
              </a:rPr>
              <a:t> component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1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</a:t>
            </a:r>
            <a:r>
              <a:rPr lang="en-US" altLang="zh-TW" dirty="0" err="1"/>
              <a:t>Biconnected</a:t>
            </a:r>
            <a:r>
              <a:rPr lang="en-US" altLang="zh-TW" dirty="0"/>
              <a:t> Components</a:t>
            </a:r>
          </a:p>
        </p:txBody>
      </p:sp>
      <p:sp>
        <p:nvSpPr>
          <p:cNvPr id="65" name="投影片編號版面配置區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17303" y="1700547"/>
            <a:ext cx="4103687" cy="4967287"/>
            <a:chOff x="159" y="799"/>
            <a:chExt cx="2585" cy="3129"/>
          </a:xfrm>
        </p:grpSpPr>
        <p:sp>
          <p:nvSpPr>
            <p:cNvPr id="479237" name="Oval 5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79238" name="Oval 6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79239" name="Oval 7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40" name="Oval 8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79241" name="Oval 9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79242" name="Oval 10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79243" name="Oval 11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79244" name="Oval 12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79245" name="Oval 13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79247" name="Line 15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3" name="Line 21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4" name="Line 22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5" name="Line 23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6" name="Line 24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7" name="Line 25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9" name="Line 27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193212" y="1846596"/>
            <a:ext cx="1584325" cy="1295400"/>
            <a:chOff x="4558" y="845"/>
            <a:chExt cx="998" cy="816"/>
          </a:xfrm>
        </p:grpSpPr>
        <p:sp>
          <p:nvSpPr>
            <p:cNvPr id="479268" name="Oval 36"/>
            <p:cNvSpPr>
              <a:spLocks noChangeArrowheads="1"/>
            </p:cNvSpPr>
            <p:nvPr/>
          </p:nvSpPr>
          <p:spPr bwMode="auto">
            <a:xfrm>
              <a:off x="5193" y="84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79269" name="Oval 37"/>
            <p:cNvSpPr>
              <a:spLocks noChangeArrowheads="1"/>
            </p:cNvSpPr>
            <p:nvPr/>
          </p:nvSpPr>
          <p:spPr bwMode="auto">
            <a:xfrm>
              <a:off x="4558" y="12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79284" name="Line 52"/>
            <p:cNvSpPr>
              <a:spLocks noChangeShapeType="1"/>
            </p:cNvSpPr>
            <p:nvPr/>
          </p:nvSpPr>
          <p:spPr bwMode="auto">
            <a:xfrm flipV="1">
              <a:off x="4876" y="1163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285" name="Oval 53"/>
          <p:cNvSpPr>
            <a:spLocks noChangeArrowheads="1"/>
          </p:cNvSpPr>
          <p:nvPr/>
        </p:nvSpPr>
        <p:spPr bwMode="auto">
          <a:xfrm>
            <a:off x="2607877" y="4869197"/>
            <a:ext cx="576262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117239" y="1846596"/>
            <a:ext cx="2087563" cy="3022600"/>
            <a:chOff x="2881" y="981"/>
            <a:chExt cx="1315" cy="1904"/>
          </a:xfrm>
        </p:grpSpPr>
        <p:sp>
          <p:nvSpPr>
            <p:cNvPr id="479262" name="Oval 30"/>
            <p:cNvSpPr>
              <a:spLocks noChangeArrowheads="1"/>
            </p:cNvSpPr>
            <p:nvPr/>
          </p:nvSpPr>
          <p:spPr bwMode="auto">
            <a:xfrm>
              <a:off x="3334" y="981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79263" name="Oval 31"/>
            <p:cNvSpPr>
              <a:spLocks noChangeArrowheads="1"/>
            </p:cNvSpPr>
            <p:nvPr/>
          </p:nvSpPr>
          <p:spPr bwMode="auto">
            <a:xfrm>
              <a:off x="2881" y="1752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79264" name="Oval 32"/>
            <p:cNvSpPr>
              <a:spLocks noChangeArrowheads="1"/>
            </p:cNvSpPr>
            <p:nvPr/>
          </p:nvSpPr>
          <p:spPr bwMode="auto">
            <a:xfrm>
              <a:off x="3833" y="1752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72" name="Line 40"/>
            <p:cNvSpPr>
              <a:spLocks noChangeShapeType="1"/>
            </p:cNvSpPr>
            <p:nvPr/>
          </p:nvSpPr>
          <p:spPr bwMode="auto">
            <a:xfrm flipH="1">
              <a:off x="3062" y="1344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3" name="Line 41"/>
            <p:cNvSpPr>
              <a:spLocks noChangeShapeType="1"/>
            </p:cNvSpPr>
            <p:nvPr/>
          </p:nvSpPr>
          <p:spPr bwMode="auto">
            <a:xfrm>
              <a:off x="3515" y="1344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4" name="Line 42"/>
            <p:cNvSpPr>
              <a:spLocks noChangeShapeType="1"/>
            </p:cNvSpPr>
            <p:nvPr/>
          </p:nvSpPr>
          <p:spPr bwMode="auto">
            <a:xfrm>
              <a:off x="3107" y="2115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5" name="Line 43"/>
            <p:cNvSpPr>
              <a:spLocks noChangeShapeType="1"/>
            </p:cNvSpPr>
            <p:nvPr/>
          </p:nvSpPr>
          <p:spPr bwMode="auto">
            <a:xfrm flipV="1">
              <a:off x="3561" y="2115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6" name="Oval 54"/>
            <p:cNvSpPr>
              <a:spLocks noChangeArrowheads="1"/>
            </p:cNvSpPr>
            <p:nvPr/>
          </p:nvSpPr>
          <p:spPr bwMode="auto">
            <a:xfrm>
              <a:off x="3379" y="252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</p:grpSp>
      <p:sp>
        <p:nvSpPr>
          <p:cNvPr id="479287" name="Oval 55"/>
          <p:cNvSpPr>
            <a:spLocks noChangeArrowheads="1"/>
          </p:cNvSpPr>
          <p:nvPr/>
        </p:nvSpPr>
        <p:spPr bwMode="auto">
          <a:xfrm>
            <a:off x="3328602" y="3645234"/>
            <a:ext cx="576262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9288" name="Oval 56"/>
          <p:cNvSpPr>
            <a:spLocks noChangeArrowheads="1"/>
          </p:cNvSpPr>
          <p:nvPr/>
        </p:nvSpPr>
        <p:spPr bwMode="auto">
          <a:xfrm>
            <a:off x="4336665" y="2421272"/>
            <a:ext cx="576263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8185149" y="3273425"/>
            <a:ext cx="2305050" cy="3022600"/>
            <a:chOff x="4014" y="1933"/>
            <a:chExt cx="1452" cy="1904"/>
          </a:xfrm>
        </p:grpSpPr>
        <p:sp>
          <p:nvSpPr>
            <p:cNvPr id="479270" name="Oval 38"/>
            <p:cNvSpPr>
              <a:spLocks noChangeArrowheads="1"/>
            </p:cNvSpPr>
            <p:nvPr/>
          </p:nvSpPr>
          <p:spPr bwMode="auto">
            <a:xfrm>
              <a:off x="5103" y="270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79271" name="Oval 39"/>
            <p:cNvSpPr>
              <a:spLocks noChangeArrowheads="1"/>
            </p:cNvSpPr>
            <p:nvPr/>
          </p:nvSpPr>
          <p:spPr bwMode="auto">
            <a:xfrm>
              <a:off x="4694" y="347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79278" name="Line 46"/>
            <p:cNvSpPr>
              <a:spLocks noChangeShapeType="1"/>
            </p:cNvSpPr>
            <p:nvPr/>
          </p:nvSpPr>
          <p:spPr bwMode="auto">
            <a:xfrm>
              <a:off x="4377" y="288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9" name="Line 47"/>
            <p:cNvSpPr>
              <a:spLocks noChangeShapeType="1"/>
            </p:cNvSpPr>
            <p:nvPr/>
          </p:nvSpPr>
          <p:spPr bwMode="auto">
            <a:xfrm>
              <a:off x="4830" y="229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0" name="Line 48"/>
            <p:cNvSpPr>
              <a:spLocks noChangeShapeType="1"/>
            </p:cNvSpPr>
            <p:nvPr/>
          </p:nvSpPr>
          <p:spPr bwMode="auto">
            <a:xfrm flipH="1">
              <a:off x="4241" y="229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1" name="Line 49"/>
            <p:cNvSpPr>
              <a:spLocks noChangeShapeType="1"/>
            </p:cNvSpPr>
            <p:nvPr/>
          </p:nvSpPr>
          <p:spPr bwMode="auto">
            <a:xfrm>
              <a:off x="4830" y="229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2" name="Line 50"/>
            <p:cNvSpPr>
              <a:spLocks noChangeShapeType="1"/>
            </p:cNvSpPr>
            <p:nvPr/>
          </p:nvSpPr>
          <p:spPr bwMode="auto">
            <a:xfrm flipH="1">
              <a:off x="4830" y="306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3" name="Line 51"/>
            <p:cNvSpPr>
              <a:spLocks noChangeShapeType="1"/>
            </p:cNvSpPr>
            <p:nvPr/>
          </p:nvSpPr>
          <p:spPr bwMode="auto">
            <a:xfrm>
              <a:off x="4241" y="306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90" name="Oval 58"/>
            <p:cNvSpPr>
              <a:spLocks noChangeArrowheads="1"/>
            </p:cNvSpPr>
            <p:nvPr/>
          </p:nvSpPr>
          <p:spPr bwMode="auto">
            <a:xfrm>
              <a:off x="4014" y="270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92" name="Oval 60"/>
            <p:cNvSpPr>
              <a:spLocks noChangeArrowheads="1"/>
            </p:cNvSpPr>
            <p:nvPr/>
          </p:nvSpPr>
          <p:spPr bwMode="auto">
            <a:xfrm>
              <a:off x="4649" y="193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737224" y="4930775"/>
            <a:ext cx="3024188" cy="1798638"/>
            <a:chOff x="2608" y="2886"/>
            <a:chExt cx="1905" cy="1133"/>
          </a:xfrm>
        </p:grpSpPr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3696" y="2886"/>
              <a:ext cx="817" cy="1133"/>
              <a:chOff x="3787" y="3022"/>
              <a:chExt cx="817" cy="1133"/>
            </a:xfrm>
          </p:grpSpPr>
          <p:sp>
            <p:nvSpPr>
              <p:cNvPr id="479265" name="Oval 33"/>
              <p:cNvSpPr>
                <a:spLocks noChangeArrowheads="1"/>
              </p:cNvSpPr>
              <p:nvPr/>
            </p:nvSpPr>
            <p:spPr bwMode="auto">
              <a:xfrm>
                <a:off x="3787" y="3022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3</a:t>
                </a:r>
              </a:p>
            </p:txBody>
          </p:sp>
          <p:sp>
            <p:nvSpPr>
              <p:cNvPr id="479267" name="Oval 35"/>
              <p:cNvSpPr>
                <a:spLocks noChangeArrowheads="1"/>
              </p:cNvSpPr>
              <p:nvPr/>
            </p:nvSpPr>
            <p:spPr bwMode="auto">
              <a:xfrm>
                <a:off x="4241" y="3793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9</a:t>
                </a:r>
              </a:p>
            </p:txBody>
          </p:sp>
          <p:sp>
            <p:nvSpPr>
              <p:cNvPr id="479277" name="Line 45"/>
              <p:cNvSpPr>
                <a:spLocks noChangeShapeType="1"/>
              </p:cNvSpPr>
              <p:nvPr/>
            </p:nvSpPr>
            <p:spPr bwMode="auto">
              <a:xfrm>
                <a:off x="3969" y="3385"/>
                <a:ext cx="453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2608" y="2886"/>
              <a:ext cx="816" cy="1133"/>
              <a:chOff x="2245" y="2659"/>
              <a:chExt cx="816" cy="1133"/>
            </a:xfrm>
          </p:grpSpPr>
          <p:sp>
            <p:nvSpPr>
              <p:cNvPr id="479296" name="Oval 64"/>
              <p:cNvSpPr>
                <a:spLocks noChangeArrowheads="1"/>
              </p:cNvSpPr>
              <p:nvPr/>
            </p:nvSpPr>
            <p:spPr bwMode="auto">
              <a:xfrm>
                <a:off x="2698" y="2659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3</a:t>
                </a:r>
              </a:p>
            </p:txBody>
          </p:sp>
          <p:sp>
            <p:nvSpPr>
              <p:cNvPr id="479297" name="Oval 65"/>
              <p:cNvSpPr>
                <a:spLocks noChangeArrowheads="1"/>
              </p:cNvSpPr>
              <p:nvPr/>
            </p:nvSpPr>
            <p:spPr bwMode="auto">
              <a:xfrm>
                <a:off x="2245" y="3430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10</a:t>
                </a:r>
              </a:p>
            </p:txBody>
          </p:sp>
          <p:sp>
            <p:nvSpPr>
              <p:cNvPr id="479299" name="Line 67"/>
              <p:cNvSpPr>
                <a:spLocks noChangeShapeType="1"/>
              </p:cNvSpPr>
              <p:nvPr/>
            </p:nvSpPr>
            <p:spPr bwMode="auto">
              <a:xfrm flipH="1">
                <a:off x="2381" y="3022"/>
                <a:ext cx="499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9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7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85" grpId="0" animBg="1"/>
      <p:bldP spid="479287" grpId="0" animBg="1"/>
      <p:bldP spid="4792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Observation 1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</a:t>
            </a:r>
            <a:r>
              <a:rPr lang="en-US" altLang="zh-TW" dirty="0" err="1"/>
              <a:t>biconnected</a:t>
            </a:r>
            <a:r>
              <a:rPr lang="en-US" altLang="zh-TW" dirty="0"/>
              <a:t> components can have at most one vertex in common and this vertex is an </a:t>
            </a:r>
            <a:r>
              <a:rPr lang="en-US" altLang="zh-TW" b="1" i="1" dirty="0">
                <a:solidFill>
                  <a:srgbClr val="0000CC"/>
                </a:solidFill>
              </a:rPr>
              <a:t>articulation point </a:t>
            </a:r>
            <a:r>
              <a:rPr lang="en-US" altLang="zh-TW" dirty="0"/>
              <a:t>(</a:t>
            </a:r>
            <a:r>
              <a:rPr lang="en-US" altLang="zh-TW" b="1" i="1" dirty="0" err="1">
                <a:solidFill>
                  <a:srgbClr val="0000CC"/>
                </a:solidFill>
              </a:rPr>
              <a:t>ap</a:t>
            </a:r>
            <a:r>
              <a:rPr lang="en-US" altLang="zh-TW" dirty="0"/>
              <a:t>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2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 DFS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 that, the DFS on a graph </a:t>
            </a:r>
            <a:r>
              <a:rPr lang="en-US" altLang="zh-TW" i="1" dirty="0"/>
              <a:t>G</a:t>
            </a:r>
            <a:r>
              <a:rPr lang="en-US" altLang="zh-TW" dirty="0"/>
              <a:t> corresponds to a depth first spanning tree </a:t>
            </a:r>
            <a:r>
              <a:rPr lang="en-US" altLang="zh-TW" i="1" dirty="0"/>
              <a:t>T</a:t>
            </a:r>
          </a:p>
          <a:p>
            <a:r>
              <a:rPr lang="en-US" altLang="zh-TW" dirty="0">
                <a:effectLst/>
              </a:rPr>
              <a:t>Define the </a:t>
            </a:r>
            <a:r>
              <a:rPr lang="en-US" altLang="zh-TW" b="1" i="1" dirty="0">
                <a:solidFill>
                  <a:srgbClr val="FF0000"/>
                </a:solidFill>
                <a:effectLst/>
              </a:rPr>
              <a:t>depth first number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TW" dirty="0">
                <a:effectLst/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  <a:effectLst/>
              </a:rPr>
              <a:t>dfn</a:t>
            </a:r>
            <a:r>
              <a:rPr lang="en-US" altLang="zh-TW" dirty="0">
                <a:effectLst/>
              </a:rPr>
              <a:t>) of a node </a:t>
            </a:r>
            <a:r>
              <a:rPr lang="en-US" altLang="zh-TW" i="1" dirty="0">
                <a:effectLst/>
              </a:rPr>
              <a:t>v</a:t>
            </a:r>
            <a:r>
              <a:rPr lang="en-US" altLang="zh-TW" dirty="0">
                <a:effectLst/>
              </a:rPr>
              <a:t> in </a:t>
            </a:r>
            <a:r>
              <a:rPr lang="en-US" altLang="zh-TW" i="1" dirty="0">
                <a:effectLst/>
              </a:rPr>
              <a:t>G</a:t>
            </a:r>
            <a:r>
              <a:rPr lang="en-US" altLang="zh-TW" dirty="0">
                <a:effectLst/>
              </a:rPr>
              <a:t> to the order by which node </a:t>
            </a:r>
            <a:r>
              <a:rPr lang="en-US" altLang="zh-TW" i="1" dirty="0">
                <a:effectLst/>
              </a:rPr>
              <a:t>v</a:t>
            </a:r>
            <a:r>
              <a:rPr lang="en-US" altLang="zh-TW" dirty="0">
                <a:effectLst/>
              </a:rPr>
              <a:t> is visited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8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/>
              <a:t>dfns</a:t>
            </a:r>
            <a:endParaRPr lang="en-US" altLang="zh-TW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9776" y="1124745"/>
            <a:ext cx="4103688" cy="4967287"/>
            <a:chOff x="159" y="799"/>
            <a:chExt cx="2585" cy="3129"/>
          </a:xfrm>
        </p:grpSpPr>
        <p:sp>
          <p:nvSpPr>
            <p:cNvPr id="482309" name="Oval 5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2310" name="Oval 6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2311" name="Oval 7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2312" name="Oval 8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2313" name="Oval 9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2314" name="Oval 10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2315" name="Oval 11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2316" name="Oval 12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2317" name="Oval 13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2318" name="Oval 14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2319" name="Line 15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0" name="Line 16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1" name="Line 17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2" name="Line 18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3" name="Line 19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4" name="Line 20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5" name="Line 21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6" name="Line 22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7" name="Line 23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8" name="Line 24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9" name="Line 25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30" name="Line 26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31" name="Line 27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332" name="Text Box 28"/>
          <p:cNvSpPr txBox="1">
            <a:spLocks noChangeArrowheads="1"/>
          </p:cNvSpPr>
          <p:nvPr/>
        </p:nvSpPr>
        <p:spPr bwMode="auto">
          <a:xfrm>
            <a:off x="4367114" y="177244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2333" name="Text Box 29"/>
          <p:cNvSpPr txBox="1">
            <a:spLocks noChangeArrowheads="1"/>
          </p:cNvSpPr>
          <p:nvPr/>
        </p:nvSpPr>
        <p:spPr bwMode="auto">
          <a:xfrm>
            <a:off x="3719414" y="29964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2334" name="Text Box 30"/>
          <p:cNvSpPr txBox="1">
            <a:spLocks noChangeArrowheads="1"/>
          </p:cNvSpPr>
          <p:nvPr/>
        </p:nvSpPr>
        <p:spPr bwMode="auto">
          <a:xfrm>
            <a:off x="4440139" y="42918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2335" name="Text Box 31"/>
          <p:cNvSpPr txBox="1">
            <a:spLocks noChangeArrowheads="1"/>
          </p:cNvSpPr>
          <p:nvPr/>
        </p:nvSpPr>
        <p:spPr bwMode="auto">
          <a:xfrm>
            <a:off x="3719414" y="544433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2336" name="Text Box 32"/>
          <p:cNvSpPr txBox="1">
            <a:spLocks noChangeArrowheads="1"/>
          </p:cNvSpPr>
          <p:nvPr/>
        </p:nvSpPr>
        <p:spPr bwMode="auto">
          <a:xfrm>
            <a:off x="5159276" y="544433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2337" name="Text Box 33"/>
          <p:cNvSpPr txBox="1">
            <a:spLocks noChangeArrowheads="1"/>
          </p:cNvSpPr>
          <p:nvPr/>
        </p:nvSpPr>
        <p:spPr bwMode="auto">
          <a:xfrm>
            <a:off x="5159276" y="29964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2338" name="Text Box 34"/>
          <p:cNvSpPr txBox="1">
            <a:spLocks noChangeArrowheads="1"/>
          </p:cNvSpPr>
          <p:nvPr/>
        </p:nvSpPr>
        <p:spPr bwMode="auto">
          <a:xfrm>
            <a:off x="6167339" y="177244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2339" name="Text Box 35"/>
          <p:cNvSpPr txBox="1">
            <a:spLocks noChangeArrowheads="1"/>
          </p:cNvSpPr>
          <p:nvPr/>
        </p:nvSpPr>
        <p:spPr bwMode="auto">
          <a:xfrm>
            <a:off x="7175401" y="105171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2340" name="Text Box 36"/>
          <p:cNvSpPr txBox="1">
            <a:spLocks noChangeArrowheads="1"/>
          </p:cNvSpPr>
          <p:nvPr/>
        </p:nvSpPr>
        <p:spPr bwMode="auto">
          <a:xfrm>
            <a:off x="7967564" y="27805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2341" name="Text Box 37"/>
          <p:cNvSpPr txBox="1">
            <a:spLocks noChangeArrowheads="1"/>
          </p:cNvSpPr>
          <p:nvPr/>
        </p:nvSpPr>
        <p:spPr bwMode="auto">
          <a:xfrm>
            <a:off x="6022876" y="4220369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2342" name="Line 38"/>
          <p:cNvSpPr>
            <a:spLocks noChangeShapeType="1"/>
          </p:cNvSpPr>
          <p:nvPr/>
        </p:nvSpPr>
        <p:spPr bwMode="auto">
          <a:xfrm flipH="1">
            <a:off x="4367115" y="2420144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3" name="Line 39"/>
          <p:cNvSpPr>
            <a:spLocks noChangeShapeType="1"/>
          </p:cNvSpPr>
          <p:nvPr/>
        </p:nvSpPr>
        <p:spPr bwMode="auto">
          <a:xfrm>
            <a:off x="4440140" y="364410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4" name="Line 40"/>
          <p:cNvSpPr>
            <a:spLocks noChangeShapeType="1"/>
          </p:cNvSpPr>
          <p:nvPr/>
        </p:nvSpPr>
        <p:spPr bwMode="auto">
          <a:xfrm flipH="1">
            <a:off x="4367114" y="4868070"/>
            <a:ext cx="792162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5" name="Line 41"/>
          <p:cNvSpPr>
            <a:spLocks noChangeShapeType="1"/>
          </p:cNvSpPr>
          <p:nvPr/>
        </p:nvSpPr>
        <p:spPr bwMode="auto">
          <a:xfrm>
            <a:off x="5159277" y="4868070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6" name="Line 42"/>
          <p:cNvSpPr>
            <a:spLocks noChangeShapeType="1"/>
          </p:cNvSpPr>
          <p:nvPr/>
        </p:nvSpPr>
        <p:spPr bwMode="auto">
          <a:xfrm flipV="1">
            <a:off x="5159277" y="3644106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7" name="Line 43"/>
          <p:cNvSpPr>
            <a:spLocks noChangeShapeType="1"/>
          </p:cNvSpPr>
          <p:nvPr/>
        </p:nvSpPr>
        <p:spPr bwMode="auto">
          <a:xfrm flipV="1">
            <a:off x="5951440" y="2420144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8" name="Line 44"/>
          <p:cNvSpPr>
            <a:spLocks noChangeShapeType="1"/>
          </p:cNvSpPr>
          <p:nvPr/>
        </p:nvSpPr>
        <p:spPr bwMode="auto">
          <a:xfrm flipV="1">
            <a:off x="7103964" y="1627982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9" name="Line 45"/>
          <p:cNvSpPr>
            <a:spLocks noChangeShapeType="1"/>
          </p:cNvSpPr>
          <p:nvPr/>
        </p:nvSpPr>
        <p:spPr bwMode="auto">
          <a:xfrm>
            <a:off x="6888065" y="2420144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50" name="Line 46"/>
          <p:cNvSpPr>
            <a:spLocks noChangeShapeType="1"/>
          </p:cNvSpPr>
          <p:nvPr/>
        </p:nvSpPr>
        <p:spPr bwMode="auto">
          <a:xfrm flipH="1">
            <a:off x="6888065" y="364410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7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8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8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2" grpId="0"/>
      <p:bldP spid="482333" grpId="0"/>
      <p:bldP spid="482334" grpId="0"/>
      <p:bldP spid="482335" grpId="0"/>
      <p:bldP spid="482336" grpId="0"/>
      <p:bldP spid="482337" grpId="0"/>
      <p:bldP spid="482338" grpId="0"/>
      <p:bldP spid="482339" grpId="0"/>
      <p:bldP spid="482340" grpId="0"/>
      <p:bldP spid="482341" grpId="0"/>
      <p:bldP spid="482342" grpId="0" animBg="1"/>
      <p:bldP spid="482343" grpId="0" animBg="1"/>
      <p:bldP spid="482344" grpId="0" animBg="1"/>
      <p:bldP spid="482345" grpId="0" animBg="1"/>
      <p:bldP spid="482346" grpId="0" animBg="1"/>
      <p:bldP spid="482347" grpId="0" animBg="1"/>
      <p:bldP spid="482348" grpId="0" animBg="1"/>
      <p:bldP spid="482349" grpId="0" animBg="1"/>
      <p:bldP spid="48235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 and Back Edges</a:t>
            </a:r>
            <a:endParaRPr lang="en-US" altLang="zh-TW" i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09856" y="1815255"/>
            <a:ext cx="4103688" cy="4967287"/>
            <a:chOff x="159" y="799"/>
            <a:chExt cx="2585" cy="3129"/>
          </a:xfrm>
        </p:grpSpPr>
        <p:sp>
          <p:nvSpPr>
            <p:cNvPr id="487428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7429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7430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7431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7432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7433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7434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7435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7436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7437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2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3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4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5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6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7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8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9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50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3897194" y="246295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3249494" y="36869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3970219" y="49823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3249494" y="613484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4689356" y="613484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7456" name="Text Box 32"/>
          <p:cNvSpPr txBox="1">
            <a:spLocks noChangeArrowheads="1"/>
          </p:cNvSpPr>
          <p:nvPr/>
        </p:nvSpPr>
        <p:spPr bwMode="auto">
          <a:xfrm>
            <a:off x="4689356" y="36869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7457" name="Text Box 33"/>
          <p:cNvSpPr txBox="1">
            <a:spLocks noChangeArrowheads="1"/>
          </p:cNvSpPr>
          <p:nvPr/>
        </p:nvSpPr>
        <p:spPr bwMode="auto">
          <a:xfrm>
            <a:off x="5697419" y="246295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6705481" y="174222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7459" name="Text Box 35"/>
          <p:cNvSpPr txBox="1">
            <a:spLocks noChangeArrowheads="1"/>
          </p:cNvSpPr>
          <p:nvPr/>
        </p:nvSpPr>
        <p:spPr bwMode="auto">
          <a:xfrm>
            <a:off x="7497644" y="34710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7460" name="Text Box 36"/>
          <p:cNvSpPr txBox="1">
            <a:spLocks noChangeArrowheads="1"/>
          </p:cNvSpPr>
          <p:nvPr/>
        </p:nvSpPr>
        <p:spPr bwMode="auto">
          <a:xfrm>
            <a:off x="5552956" y="4910879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7461" name="Line 37"/>
          <p:cNvSpPr>
            <a:spLocks noChangeShapeType="1"/>
          </p:cNvSpPr>
          <p:nvPr/>
        </p:nvSpPr>
        <p:spPr bwMode="auto">
          <a:xfrm flipH="1">
            <a:off x="3897195" y="3110654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2" name="Line 38"/>
          <p:cNvSpPr>
            <a:spLocks noChangeShapeType="1"/>
          </p:cNvSpPr>
          <p:nvPr/>
        </p:nvSpPr>
        <p:spPr bwMode="auto">
          <a:xfrm>
            <a:off x="3970220" y="433461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3" name="Line 39"/>
          <p:cNvSpPr>
            <a:spLocks noChangeShapeType="1"/>
          </p:cNvSpPr>
          <p:nvPr/>
        </p:nvSpPr>
        <p:spPr bwMode="auto">
          <a:xfrm flipH="1">
            <a:off x="3897194" y="5558580"/>
            <a:ext cx="792162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4" name="Line 40"/>
          <p:cNvSpPr>
            <a:spLocks noChangeShapeType="1"/>
          </p:cNvSpPr>
          <p:nvPr/>
        </p:nvSpPr>
        <p:spPr bwMode="auto">
          <a:xfrm>
            <a:off x="4689357" y="5558580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5" name="Line 41"/>
          <p:cNvSpPr>
            <a:spLocks noChangeShapeType="1"/>
          </p:cNvSpPr>
          <p:nvPr/>
        </p:nvSpPr>
        <p:spPr bwMode="auto">
          <a:xfrm flipV="1">
            <a:off x="4689357" y="4334616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6" name="Line 42"/>
          <p:cNvSpPr>
            <a:spLocks noChangeShapeType="1"/>
          </p:cNvSpPr>
          <p:nvPr/>
        </p:nvSpPr>
        <p:spPr bwMode="auto">
          <a:xfrm flipV="1">
            <a:off x="5481520" y="3110654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7" name="Line 43"/>
          <p:cNvSpPr>
            <a:spLocks noChangeShapeType="1"/>
          </p:cNvSpPr>
          <p:nvPr/>
        </p:nvSpPr>
        <p:spPr bwMode="auto">
          <a:xfrm flipV="1">
            <a:off x="6634044" y="2318492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8" name="Line 44"/>
          <p:cNvSpPr>
            <a:spLocks noChangeShapeType="1"/>
          </p:cNvSpPr>
          <p:nvPr/>
        </p:nvSpPr>
        <p:spPr bwMode="auto">
          <a:xfrm>
            <a:off x="6418145" y="3110654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9" name="Line 45"/>
          <p:cNvSpPr>
            <a:spLocks noChangeShapeType="1"/>
          </p:cNvSpPr>
          <p:nvPr/>
        </p:nvSpPr>
        <p:spPr bwMode="auto">
          <a:xfrm flipH="1">
            <a:off x="6418145" y="433461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331357" y="4298899"/>
            <a:ext cx="3249612" cy="1217612"/>
            <a:chOff x="3651" y="3203"/>
            <a:chExt cx="2047" cy="767"/>
          </a:xfrm>
        </p:grpSpPr>
        <p:sp>
          <p:nvSpPr>
            <p:cNvPr id="487470" name="Line 46"/>
            <p:cNvSpPr>
              <a:spLocks noChangeShapeType="1"/>
            </p:cNvSpPr>
            <p:nvPr/>
          </p:nvSpPr>
          <p:spPr bwMode="auto">
            <a:xfrm>
              <a:off x="3651" y="3430"/>
              <a:ext cx="6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1" name="Line 47"/>
            <p:cNvSpPr>
              <a:spLocks noChangeShapeType="1"/>
            </p:cNvSpPr>
            <p:nvPr/>
          </p:nvSpPr>
          <p:spPr bwMode="auto">
            <a:xfrm>
              <a:off x="3651" y="3838"/>
              <a:ext cx="68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2" name="Text Box 48"/>
            <p:cNvSpPr txBox="1">
              <a:spLocks noChangeArrowheads="1"/>
            </p:cNvSpPr>
            <p:nvPr/>
          </p:nvSpPr>
          <p:spPr bwMode="auto">
            <a:xfrm>
              <a:off x="4422" y="3203"/>
              <a:ext cx="12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/>
                <a:t>back edge</a:t>
              </a:r>
            </a:p>
          </p:txBody>
        </p:sp>
        <p:sp>
          <p:nvSpPr>
            <p:cNvPr id="487473" name="Text Box 49"/>
            <p:cNvSpPr txBox="1">
              <a:spLocks noChangeArrowheads="1"/>
            </p:cNvSpPr>
            <p:nvPr/>
          </p:nvSpPr>
          <p:spPr bwMode="auto">
            <a:xfrm>
              <a:off x="4422" y="3566"/>
              <a:ext cx="11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/>
                <a:t>tree edge</a:t>
              </a:r>
            </a:p>
          </p:txBody>
        </p:sp>
      </p:grpSp>
      <p:sp>
        <p:nvSpPr>
          <p:cNvPr id="53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8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in </a:t>
            </a:r>
            <a:r>
              <a:rPr lang="en-US" altLang="zh-TW" i="1" dirty="0"/>
              <a:t>G</a:t>
            </a:r>
            <a:r>
              <a:rPr lang="en-US" altLang="zh-TW" dirty="0"/>
              <a:t>, either </a:t>
            </a:r>
            <a:r>
              <a:rPr lang="en-US" altLang="zh-TW" i="1" dirty="0"/>
              <a:t>u</a:t>
            </a:r>
            <a:r>
              <a:rPr lang="en-US" altLang="zh-TW" dirty="0"/>
              <a:t> is an ancestor of </a:t>
            </a:r>
            <a:r>
              <a:rPr lang="en-US" altLang="zh-TW" i="1" dirty="0"/>
              <a:t>v</a:t>
            </a:r>
            <a:r>
              <a:rPr lang="en-US" altLang="zh-TW" dirty="0"/>
              <a:t> or </a:t>
            </a:r>
            <a:r>
              <a:rPr lang="en-US" altLang="zh-TW" i="1" dirty="0"/>
              <a:t>v</a:t>
            </a:r>
            <a:r>
              <a:rPr lang="en-US" altLang="zh-TW" dirty="0"/>
              <a:t> is an ancestor of </a:t>
            </a:r>
            <a:r>
              <a:rPr lang="en-US" altLang="zh-TW" i="1" dirty="0"/>
              <a:t>u</a:t>
            </a:r>
            <a:r>
              <a:rPr lang="en-US" altLang="zh-TW" dirty="0"/>
              <a:t> with respect to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 other words, </a:t>
            </a:r>
            <a:r>
              <a:rPr lang="en-US" altLang="zh-TW" i="1" dirty="0">
                <a:solidFill>
                  <a:srgbClr val="FF0000"/>
                </a:solidFill>
              </a:rPr>
              <a:t>there are </a:t>
            </a:r>
            <a:r>
              <a:rPr lang="en-US" altLang="zh-TW" b="1" i="1" dirty="0">
                <a:solidFill>
                  <a:srgbClr val="FF0000"/>
                </a:solidFill>
              </a:rPr>
              <a:t>no </a:t>
            </a:r>
            <a:r>
              <a:rPr lang="en-US" altLang="zh-TW" i="1" dirty="0">
                <a:solidFill>
                  <a:srgbClr val="FF0000"/>
                </a:solidFill>
              </a:rPr>
              <a:t>cross edges relative to a depth first spanning tree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6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4098" name="Picture 2" descr="econ2040_blog_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47" y="1812532"/>
            <a:ext cx="5216475" cy="35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639616" y="5877272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3"/>
              </a:rPr>
              <a:t>https://blogs.cornell.edu/info2040/2011/09/14/google-maps-its-just-one-big-graph/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627187" y="541560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6666"/>
                </a:solidFill>
                <a:hlinkClick r:id="rId3"/>
              </a:rPr>
              <a:t>Google Maps–it’s just one big graph</a:t>
            </a:r>
            <a:endParaRPr lang="en-US" altLang="zh-TW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3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root node </a:t>
            </a:r>
            <a:r>
              <a:rPr lang="en-US" altLang="zh-TW" i="1" dirty="0"/>
              <a:t>r</a:t>
            </a:r>
            <a:r>
              <a:rPr lang="en-US" altLang="zh-TW" dirty="0"/>
              <a:t> of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 is an articulation point </a:t>
            </a:r>
            <a:r>
              <a:rPr lang="en-US" altLang="zh-TW" b="1" i="1" dirty="0" err="1">
                <a:solidFill>
                  <a:srgbClr val="FF0000"/>
                </a:solidFill>
              </a:rPr>
              <a:t>iff</a:t>
            </a:r>
            <a:r>
              <a:rPr lang="en-US" altLang="zh-TW" dirty="0"/>
              <a:t> it has at least two children</a:t>
            </a:r>
          </a:p>
          <a:p>
            <a:r>
              <a:rPr lang="en-US" altLang="zh-TW" dirty="0"/>
              <a:t>If </a:t>
            </a:r>
            <a:r>
              <a:rPr lang="en-US" altLang="zh-TW" i="1" dirty="0"/>
              <a:t>u</a:t>
            </a:r>
            <a:r>
              <a:rPr lang="en-US" altLang="zh-TW" dirty="0"/>
              <a:t> is any other vertex than </a:t>
            </a:r>
            <a:r>
              <a:rPr lang="en-US" altLang="zh-TW" i="1" dirty="0"/>
              <a:t>r</a:t>
            </a:r>
            <a:r>
              <a:rPr lang="en-US" altLang="zh-TW" dirty="0"/>
              <a:t>, then it is </a:t>
            </a:r>
            <a:r>
              <a:rPr lang="en-US" altLang="zh-TW" b="1" dirty="0">
                <a:solidFill>
                  <a:srgbClr val="0000CC"/>
                </a:solidFill>
              </a:rPr>
              <a:t>not</a:t>
            </a:r>
            <a:r>
              <a:rPr lang="en-US" altLang="zh-TW" dirty="0"/>
              <a:t> an articulation point </a:t>
            </a:r>
            <a:r>
              <a:rPr lang="en-US" altLang="zh-TW" b="1" i="1" dirty="0" err="1">
                <a:solidFill>
                  <a:srgbClr val="FF0000"/>
                </a:solidFill>
              </a:rPr>
              <a:t>iff</a:t>
            </a:r>
            <a:r>
              <a:rPr lang="en-US" altLang="zh-TW" dirty="0"/>
              <a:t>, from every child </a:t>
            </a:r>
            <a:r>
              <a:rPr lang="en-US" altLang="zh-TW" i="1" dirty="0"/>
              <a:t>w</a:t>
            </a:r>
            <a:r>
              <a:rPr lang="en-US" altLang="zh-TW" dirty="0"/>
              <a:t> of </a:t>
            </a:r>
            <a:r>
              <a:rPr lang="en-US" altLang="zh-TW" i="1" dirty="0"/>
              <a:t>u</a:t>
            </a:r>
            <a:r>
              <a:rPr lang="en-US" altLang="zh-TW" dirty="0"/>
              <a:t>, it is possible to reach an ancestor of </a:t>
            </a:r>
            <a:r>
              <a:rPr lang="en-US" altLang="zh-TW" i="1" dirty="0"/>
              <a:t>u</a:t>
            </a:r>
            <a:r>
              <a:rPr lang="en-US" altLang="zh-TW" dirty="0"/>
              <a:t> using only a path made up of descendants of </a:t>
            </a:r>
            <a:r>
              <a:rPr lang="en-US" altLang="zh-TW" i="1" dirty="0"/>
              <a:t>w</a:t>
            </a:r>
            <a:r>
              <a:rPr lang="en-US" altLang="zh-TW" dirty="0"/>
              <a:t> and a back edge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5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Tree and Back </a:t>
            </a:r>
            <a:r>
              <a:rPr lang="en-US" altLang="zh-TW" dirty="0" smtClean="0"/>
              <a:t>Edges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Starting with Vertex 2</a:t>
            </a:r>
            <a:endParaRPr lang="en-US" altLang="zh-TW" i="1" dirty="0"/>
          </a:p>
        </p:txBody>
      </p:sp>
      <p:sp>
        <p:nvSpPr>
          <p:cNvPr id="53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2658" y="1773250"/>
            <a:ext cx="4103688" cy="4967287"/>
            <a:chOff x="159" y="799"/>
            <a:chExt cx="2585" cy="3129"/>
          </a:xfrm>
        </p:grpSpPr>
        <p:sp>
          <p:nvSpPr>
            <p:cNvPr id="487428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7429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7430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7431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7432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7433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7434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7435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7436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7437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2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3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4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5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6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7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8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9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50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3950661" y="361474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3208142" y="486728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2505908" y="609283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3926013" y="609918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2452295" y="361210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7456" name="Text Box 32"/>
          <p:cNvSpPr txBox="1">
            <a:spLocks noChangeArrowheads="1"/>
          </p:cNvSpPr>
          <p:nvPr/>
        </p:nvSpPr>
        <p:spPr bwMode="auto">
          <a:xfrm>
            <a:off x="3143548" y="241679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7457" name="Text Box 33"/>
          <p:cNvSpPr txBox="1">
            <a:spLocks noChangeArrowheads="1"/>
          </p:cNvSpPr>
          <p:nvPr/>
        </p:nvSpPr>
        <p:spPr bwMode="auto">
          <a:xfrm>
            <a:off x="4900221" y="242094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5908283" y="170022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7459" name="Text Box 35"/>
          <p:cNvSpPr txBox="1">
            <a:spLocks noChangeArrowheads="1"/>
          </p:cNvSpPr>
          <p:nvPr/>
        </p:nvSpPr>
        <p:spPr bwMode="auto">
          <a:xfrm>
            <a:off x="6367057" y="318649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7460" name="Text Box 36"/>
          <p:cNvSpPr txBox="1">
            <a:spLocks noChangeArrowheads="1"/>
          </p:cNvSpPr>
          <p:nvPr/>
        </p:nvSpPr>
        <p:spPr bwMode="auto">
          <a:xfrm>
            <a:off x="4755758" y="4868874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7461" name="Line 37"/>
          <p:cNvSpPr>
            <a:spLocks noChangeShapeType="1"/>
          </p:cNvSpPr>
          <p:nvPr/>
        </p:nvSpPr>
        <p:spPr bwMode="auto">
          <a:xfrm flipH="1">
            <a:off x="3892158" y="4292611"/>
            <a:ext cx="719136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2" name="Line 38"/>
          <p:cNvSpPr>
            <a:spLocks noChangeShapeType="1"/>
          </p:cNvSpPr>
          <p:nvPr/>
        </p:nvSpPr>
        <p:spPr bwMode="auto">
          <a:xfrm flipH="1">
            <a:off x="3099996" y="5508634"/>
            <a:ext cx="787042" cy="64770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3" name="Line 39"/>
          <p:cNvSpPr>
            <a:spLocks noChangeShapeType="1"/>
          </p:cNvSpPr>
          <p:nvPr/>
        </p:nvSpPr>
        <p:spPr bwMode="auto">
          <a:xfrm flipH="1">
            <a:off x="3098409" y="3078176"/>
            <a:ext cx="719137" cy="62767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4" name="Line 40"/>
          <p:cNvSpPr>
            <a:spLocks noChangeShapeType="1"/>
          </p:cNvSpPr>
          <p:nvPr/>
        </p:nvSpPr>
        <p:spPr bwMode="auto">
          <a:xfrm>
            <a:off x="3151625" y="4272584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5" name="Line 41"/>
          <p:cNvSpPr>
            <a:spLocks noChangeShapeType="1"/>
          </p:cNvSpPr>
          <p:nvPr/>
        </p:nvSpPr>
        <p:spPr bwMode="auto">
          <a:xfrm flipH="1" flipV="1">
            <a:off x="3887038" y="5521336"/>
            <a:ext cx="724256" cy="642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6" name="Line 42"/>
          <p:cNvSpPr>
            <a:spLocks noChangeShapeType="1"/>
          </p:cNvSpPr>
          <p:nvPr/>
        </p:nvSpPr>
        <p:spPr bwMode="auto">
          <a:xfrm flipV="1">
            <a:off x="4684322" y="3068649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7" name="Line 43"/>
          <p:cNvSpPr>
            <a:spLocks noChangeShapeType="1"/>
          </p:cNvSpPr>
          <p:nvPr/>
        </p:nvSpPr>
        <p:spPr bwMode="auto">
          <a:xfrm flipV="1">
            <a:off x="5836846" y="2276487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8" name="Line 44"/>
          <p:cNvSpPr>
            <a:spLocks noChangeShapeType="1"/>
          </p:cNvSpPr>
          <p:nvPr/>
        </p:nvSpPr>
        <p:spPr bwMode="auto">
          <a:xfrm>
            <a:off x="5620947" y="3068649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9" name="Line 45"/>
          <p:cNvSpPr>
            <a:spLocks noChangeShapeType="1"/>
          </p:cNvSpPr>
          <p:nvPr/>
        </p:nvSpPr>
        <p:spPr bwMode="auto">
          <a:xfrm flipH="1">
            <a:off x="5620947" y="4292611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809151" y="1690688"/>
            <a:ext cx="1525027" cy="705848"/>
            <a:chOff x="3651" y="3203"/>
            <a:chExt cx="2863" cy="761"/>
          </a:xfrm>
        </p:grpSpPr>
        <p:sp>
          <p:nvSpPr>
            <p:cNvPr id="487470" name="Line 46"/>
            <p:cNvSpPr>
              <a:spLocks noChangeShapeType="1"/>
            </p:cNvSpPr>
            <p:nvPr/>
          </p:nvSpPr>
          <p:spPr bwMode="auto">
            <a:xfrm>
              <a:off x="3651" y="3430"/>
              <a:ext cx="6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1" name="Line 47"/>
            <p:cNvSpPr>
              <a:spLocks noChangeShapeType="1"/>
            </p:cNvSpPr>
            <p:nvPr/>
          </p:nvSpPr>
          <p:spPr bwMode="auto">
            <a:xfrm>
              <a:off x="3651" y="3838"/>
              <a:ext cx="68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2" name="Text Box 48"/>
            <p:cNvSpPr txBox="1">
              <a:spLocks noChangeArrowheads="1"/>
            </p:cNvSpPr>
            <p:nvPr/>
          </p:nvSpPr>
          <p:spPr bwMode="auto">
            <a:xfrm>
              <a:off x="4422" y="3203"/>
              <a:ext cx="209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back edge</a:t>
              </a:r>
            </a:p>
          </p:txBody>
        </p:sp>
        <p:sp>
          <p:nvSpPr>
            <p:cNvPr id="487473" name="Text Box 49"/>
            <p:cNvSpPr txBox="1">
              <a:spLocks noChangeArrowheads="1"/>
            </p:cNvSpPr>
            <p:nvPr/>
          </p:nvSpPr>
          <p:spPr bwMode="auto">
            <a:xfrm>
              <a:off x="4422" y="3566"/>
              <a:ext cx="192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tree edge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7094118" y="2493975"/>
            <a:ext cx="3483461" cy="2992497"/>
            <a:chOff x="5322218" y="1905480"/>
            <a:chExt cx="3483461" cy="2992497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972235" y="1905480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/>
                <a:t>2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5963299" y="2720499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3</a:t>
              </a: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5322218" y="3624561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10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5970289" y="3604533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9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6610385" y="360453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4</a:t>
              </a:r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 flipH="1">
              <a:off x="6158331" y="2280171"/>
              <a:ext cx="1013650" cy="436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5584680" y="3095191"/>
              <a:ext cx="594641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6155067" y="3095191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6155066" y="3095191"/>
              <a:ext cx="662055" cy="5093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610385" y="4514166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1</a:t>
              </a: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6821061" y="3999253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7893188" y="2720499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5</a:t>
              </a:r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178972" y="2280172"/>
              <a:ext cx="891956" cy="440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8392208" y="360242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7</a:t>
              </a: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7473446" y="360242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6</a:t>
              </a: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7695739" y="3095191"/>
              <a:ext cx="404184" cy="507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8099923" y="3095191"/>
              <a:ext cx="499022" cy="507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8392207" y="4523285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8</a:t>
              </a: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8598069" y="3977114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8103015" y="3136160"/>
              <a:ext cx="292260" cy="1588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6" name="肘形接點 5"/>
            <p:cNvCxnSpPr>
              <a:stCxn id="52" idx="6"/>
              <a:endCxn id="71" idx="1"/>
            </p:cNvCxnSpPr>
            <p:nvPr/>
          </p:nvCxnSpPr>
          <p:spPr bwMode="auto">
            <a:xfrm>
              <a:off x="7385706" y="2092826"/>
              <a:ext cx="1213239" cy="1509596"/>
            </a:xfrm>
            <a:prstGeom prst="bentConnector2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肘形接點 10"/>
            <p:cNvCxnSpPr>
              <a:stCxn id="72" idx="6"/>
              <a:endCxn id="52" idx="0"/>
            </p:cNvCxnSpPr>
            <p:nvPr/>
          </p:nvCxnSpPr>
          <p:spPr bwMode="auto">
            <a:xfrm flipH="1" flipV="1">
              <a:off x="7178971" y="1905480"/>
              <a:ext cx="1626707" cy="2805151"/>
            </a:xfrm>
            <a:prstGeom prst="bentConnector4">
              <a:avLst>
                <a:gd name="adj1" fmla="val -14053"/>
                <a:gd name="adj2" fmla="val 108149"/>
              </a:avLst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肘形接點 97"/>
            <p:cNvCxnSpPr>
              <a:stCxn id="64" idx="6"/>
              <a:endCxn id="67" idx="0"/>
            </p:cNvCxnSpPr>
            <p:nvPr/>
          </p:nvCxnSpPr>
          <p:spPr bwMode="auto">
            <a:xfrm flipV="1">
              <a:off x="7023856" y="2280172"/>
              <a:ext cx="155116" cy="2421340"/>
            </a:xfrm>
            <a:prstGeom prst="bentConnector2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734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1" grpId="0"/>
      <p:bldP spid="487452" grpId="0"/>
      <p:bldP spid="487453" grpId="0"/>
      <p:bldP spid="487454" grpId="0"/>
      <p:bldP spid="487455" grpId="0"/>
      <p:bldP spid="487456" grpId="0"/>
      <p:bldP spid="487457" grpId="0"/>
      <p:bldP spid="487458" grpId="0"/>
      <p:bldP spid="487459" grpId="0"/>
      <p:bldP spid="487460" grpId="0"/>
      <p:bldP spid="487461" grpId="0" animBg="1"/>
      <p:bldP spid="487462" grpId="0" animBg="1"/>
      <p:bldP spid="487463" grpId="0" animBg="1"/>
      <p:bldP spid="487464" grpId="0" animBg="1"/>
      <p:bldP spid="487465" grpId="0" animBg="1"/>
      <p:bldP spid="487466" grpId="0" animBg="1"/>
      <p:bldP spid="487467" grpId="0" animBg="1"/>
      <p:bldP spid="487468" grpId="0" animBg="1"/>
      <p:bldP spid="48746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Identifying Articulation Points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For each vertex </a:t>
            </a:r>
            <a:r>
              <a:rPr lang="en-US" altLang="zh-TW" i="1" dirty="0"/>
              <a:t>u</a:t>
            </a:r>
            <a:r>
              <a:rPr lang="en-US" altLang="zh-TW" dirty="0"/>
              <a:t>, we consider the minimum value, </a:t>
            </a:r>
            <a:r>
              <a:rPr lang="en-US" altLang="zh-TW" b="1" i="1" dirty="0">
                <a:solidFill>
                  <a:srgbClr val="0000CC"/>
                </a:solidFill>
              </a:rPr>
              <a:t>L</a:t>
            </a:r>
            <a:r>
              <a:rPr lang="en-US" altLang="zh-TW" b="1" dirty="0">
                <a:solidFill>
                  <a:srgbClr val="0000CC"/>
                </a:solidFill>
              </a:rPr>
              <a:t>[</a:t>
            </a:r>
            <a:r>
              <a:rPr lang="en-US" altLang="zh-TW" b="1" i="1" dirty="0">
                <a:solidFill>
                  <a:srgbClr val="0000CC"/>
                </a:solidFill>
              </a:rPr>
              <a:t>u</a:t>
            </a:r>
            <a:r>
              <a:rPr lang="en-US" altLang="zh-TW" b="1" dirty="0">
                <a:solidFill>
                  <a:srgbClr val="0000CC"/>
                </a:solidFill>
              </a:rPr>
              <a:t>]</a:t>
            </a:r>
            <a:r>
              <a:rPr lang="en-US" altLang="zh-TW" dirty="0"/>
              <a:t>, among the following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>
                <a:solidFill>
                  <a:srgbClr val="FF0000"/>
                </a:solidFill>
              </a:rPr>
              <a:t>dfn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min {</a:t>
            </a:r>
            <a:r>
              <a:rPr lang="en-US" altLang="zh-TW" i="1" dirty="0">
                <a:solidFill>
                  <a:srgbClr val="FF0000"/>
                </a:solidFill>
              </a:rPr>
              <a:t>L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]|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 is a child of 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min {</a:t>
            </a:r>
            <a:r>
              <a:rPr lang="en-US" altLang="zh-TW" i="1" dirty="0" err="1">
                <a:solidFill>
                  <a:srgbClr val="FF0000"/>
                </a:solidFill>
              </a:rPr>
              <a:t>dfn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]|(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) is a back edge}</a:t>
            </a:r>
          </a:p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0000CC"/>
                </a:solidFill>
              </a:rPr>
              <a:t>L</a:t>
            </a:r>
            <a:r>
              <a:rPr lang="en-US" altLang="zh-TW" b="1" dirty="0">
                <a:solidFill>
                  <a:srgbClr val="0000CC"/>
                </a:solidFill>
              </a:rPr>
              <a:t>[</a:t>
            </a:r>
            <a:r>
              <a:rPr lang="en-US" altLang="zh-TW" b="1" i="1" dirty="0">
                <a:solidFill>
                  <a:srgbClr val="0000CC"/>
                </a:solidFill>
              </a:rPr>
              <a:t>u</a:t>
            </a:r>
            <a:r>
              <a:rPr lang="en-US" altLang="zh-TW" b="1" dirty="0">
                <a:solidFill>
                  <a:srgbClr val="0000CC"/>
                </a:solidFill>
              </a:rPr>
              <a:t>]</a:t>
            </a:r>
            <a:r>
              <a:rPr lang="en-US" altLang="zh-TW" dirty="0"/>
              <a:t> is the </a:t>
            </a:r>
            <a:r>
              <a:rPr lang="en-US" altLang="zh-TW" b="1" i="1" dirty="0">
                <a:solidFill>
                  <a:srgbClr val="FF0000"/>
                </a:solidFill>
              </a:rPr>
              <a:t>lowest depth first number </a:t>
            </a:r>
            <a:r>
              <a:rPr lang="en-US" altLang="zh-TW" dirty="0"/>
              <a:t>that can be reached from </a:t>
            </a:r>
            <a:r>
              <a:rPr lang="en-US" altLang="zh-TW" i="1" dirty="0"/>
              <a:t>u</a:t>
            </a:r>
            <a:r>
              <a:rPr lang="en-US" altLang="zh-TW" dirty="0"/>
              <a:t> using a path of descendants followed by at most one back edge.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If </a:t>
            </a:r>
            <a:r>
              <a:rPr lang="en-US" altLang="zh-TW" i="1" dirty="0"/>
              <a:t>u</a:t>
            </a:r>
            <a:r>
              <a:rPr lang="en-US" altLang="zh-TW" dirty="0"/>
              <a:t> is not the root, then </a:t>
            </a:r>
            <a:r>
              <a:rPr lang="en-US" altLang="zh-TW" i="1" dirty="0"/>
              <a:t>u</a:t>
            </a:r>
            <a:r>
              <a:rPr lang="en-US" altLang="zh-TW" dirty="0"/>
              <a:t> is an </a:t>
            </a:r>
            <a:r>
              <a:rPr lang="en-US" altLang="zh-TW" b="1" dirty="0">
                <a:solidFill>
                  <a:srgbClr val="FF0000"/>
                </a:solidFill>
              </a:rPr>
              <a:t>articulation point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i="1" dirty="0"/>
              <a:t> u</a:t>
            </a:r>
            <a:r>
              <a:rPr lang="en-US" altLang="zh-TW" dirty="0"/>
              <a:t> has a child </a:t>
            </a:r>
            <a:r>
              <a:rPr lang="en-US" altLang="zh-TW" i="1" dirty="0"/>
              <a:t>w</a:t>
            </a:r>
            <a:r>
              <a:rPr lang="en-US" altLang="zh-TW" dirty="0"/>
              <a:t> such that </a:t>
            </a:r>
            <a:r>
              <a:rPr lang="en-US" altLang="zh-TW" b="1" i="1" dirty="0">
                <a:solidFill>
                  <a:srgbClr val="FF0000"/>
                </a:solidFill>
              </a:rPr>
              <a:t>L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en-US" altLang="zh-TW" b="1" i="1" dirty="0">
                <a:solidFill>
                  <a:srgbClr val="FF0000"/>
                </a:solidFill>
              </a:rPr>
              <a:t>w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TW" b="1" i="1" dirty="0" err="1">
                <a:solidFill>
                  <a:srgbClr val="FF0000"/>
                </a:solidFill>
                <a:sym typeface="Symbol" pitchFamily="18" charset="2"/>
              </a:rPr>
              <a:t>dfn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b="1" i="1" dirty="0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6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Compute the Values of </a:t>
            </a:r>
            <a:r>
              <a:rPr lang="en-US" altLang="zh-TW" i="1"/>
              <a:t>L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can be computed easily if the vertices of the depth first spanning tree are visited in 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One can determine the articulation points during performing computing the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  <a:r>
              <a:rPr lang="en-US" altLang="zh-TW" dirty="0">
                <a:latin typeface="Arial"/>
              </a:rPr>
              <a:t>’</a:t>
            </a:r>
            <a:r>
              <a:rPr lang="en-US" altLang="zh-TW" dirty="0"/>
              <a:t>s in 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 smtClean="0">
                <a:hlinkClick r:id="rId2" action="ppaction://hlinksldjump"/>
              </a:rPr>
              <a:t>Example</a:t>
            </a:r>
            <a:r>
              <a:rPr lang="en-US" altLang="zh-TW" dirty="0" smtClean="0"/>
              <a:t> (Actually,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 smtClean="0"/>
              <a:t>]</a:t>
            </a:r>
            <a:r>
              <a:rPr lang="en-US" altLang="zh-TW" dirty="0">
                <a:latin typeface="Arial"/>
              </a:rPr>
              <a:t> ’</a:t>
            </a:r>
            <a:r>
              <a:rPr lang="en-US" altLang="zh-TW" dirty="0"/>
              <a:t>s</a:t>
            </a:r>
            <a:r>
              <a:rPr lang="en-US" altLang="zh-TW" dirty="0" smtClean="0"/>
              <a:t> can be computed during the DFS and, from the viewpoint of tree, this is an Euler tour traversal.) 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O(</a:t>
            </a:r>
            <a:r>
              <a:rPr lang="en-US" altLang="zh-TW" i="1" dirty="0"/>
              <a:t>n</a:t>
            </a:r>
            <a:r>
              <a:rPr lang="en-US" altLang="zh-TW" dirty="0"/>
              <a:t>) time for computing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O(</a:t>
            </a:r>
            <a:r>
              <a:rPr lang="en-US" altLang="zh-TW" i="1" dirty="0"/>
              <a:t>e</a:t>
            </a:r>
            <a:r>
              <a:rPr lang="en-US" altLang="zh-TW" dirty="0"/>
              <a:t>) time for identifying articulation points, and O(</a:t>
            </a:r>
            <a:r>
              <a:rPr lang="en-US" altLang="zh-TW" i="1" dirty="0" err="1"/>
              <a:t>n</a:t>
            </a:r>
            <a:r>
              <a:rPr lang="en-US" altLang="zh-TW" dirty="0" err="1"/>
              <a:t>+</a:t>
            </a:r>
            <a:r>
              <a:rPr lang="en-US" altLang="zh-TW" i="1" dirty="0" err="1"/>
              <a:t>e</a:t>
            </a:r>
            <a:r>
              <a:rPr lang="en-US" altLang="zh-TW" dirty="0"/>
              <a:t>) time for overall algorithm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9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Values of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74</a:t>
            </a:fld>
            <a:endParaRPr lang="en-US" altLang="zh-TW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394263" y="1752601"/>
            <a:ext cx="4103688" cy="4967287"/>
            <a:chOff x="159" y="799"/>
            <a:chExt cx="2585" cy="3129"/>
          </a:xfrm>
        </p:grpSpPr>
        <p:sp>
          <p:nvSpPr>
            <p:cNvPr id="494640" name="Oval 48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94641" name="Oval 49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94642" name="Oval 50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94643" name="Oval 51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94644" name="Oval 52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94645" name="Oval 53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94646" name="Oval 54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94647" name="Oval 55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94648" name="Oval 56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94649" name="Oval 57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94650" name="Line 58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1" name="Line 59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2" name="Line 60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3" name="Line 61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4" name="Line 62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5" name="Line 63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6" name="Line 64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7" name="Line 65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8" name="Line 66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9" name="Line 67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0" name="Line 68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1" name="Line 69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2" name="Line 70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4663" name="Text Box 71"/>
          <p:cNvSpPr txBox="1">
            <a:spLocks noChangeArrowheads="1"/>
          </p:cNvSpPr>
          <p:nvPr/>
        </p:nvSpPr>
        <p:spPr bwMode="auto">
          <a:xfrm>
            <a:off x="4681601" y="24003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4664" name="Text Box 72"/>
          <p:cNvSpPr txBox="1">
            <a:spLocks noChangeArrowheads="1"/>
          </p:cNvSpPr>
          <p:nvPr/>
        </p:nvSpPr>
        <p:spPr bwMode="auto">
          <a:xfrm>
            <a:off x="4033901" y="36242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4665" name="Text Box 73"/>
          <p:cNvSpPr txBox="1">
            <a:spLocks noChangeArrowheads="1"/>
          </p:cNvSpPr>
          <p:nvPr/>
        </p:nvSpPr>
        <p:spPr bwMode="auto">
          <a:xfrm>
            <a:off x="4754626" y="49196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4666" name="Text Box 74"/>
          <p:cNvSpPr txBox="1">
            <a:spLocks noChangeArrowheads="1"/>
          </p:cNvSpPr>
          <p:nvPr/>
        </p:nvSpPr>
        <p:spPr bwMode="auto">
          <a:xfrm>
            <a:off x="4033901" y="6072187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494667" name="Text Box 75"/>
          <p:cNvSpPr txBox="1">
            <a:spLocks noChangeArrowheads="1"/>
          </p:cNvSpPr>
          <p:nvPr/>
        </p:nvSpPr>
        <p:spPr bwMode="auto">
          <a:xfrm>
            <a:off x="5473763" y="6072187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94668" name="Text Box 76"/>
          <p:cNvSpPr txBox="1">
            <a:spLocks noChangeArrowheads="1"/>
          </p:cNvSpPr>
          <p:nvPr/>
        </p:nvSpPr>
        <p:spPr bwMode="auto">
          <a:xfrm>
            <a:off x="5546788" y="39116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94669" name="Text Box 77"/>
          <p:cNvSpPr txBox="1">
            <a:spLocks noChangeArrowheads="1"/>
          </p:cNvSpPr>
          <p:nvPr/>
        </p:nvSpPr>
        <p:spPr bwMode="auto">
          <a:xfrm>
            <a:off x="6481826" y="21844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494670" name="Text Box 78"/>
          <p:cNvSpPr txBox="1">
            <a:spLocks noChangeArrowheads="1"/>
          </p:cNvSpPr>
          <p:nvPr/>
        </p:nvSpPr>
        <p:spPr bwMode="auto">
          <a:xfrm>
            <a:off x="7489888" y="16795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8282051" y="34083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6337363" y="48482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494673" name="Line 81"/>
          <p:cNvSpPr>
            <a:spLocks noChangeShapeType="1"/>
          </p:cNvSpPr>
          <p:nvPr/>
        </p:nvSpPr>
        <p:spPr bwMode="auto">
          <a:xfrm flipH="1">
            <a:off x="4681602" y="3048000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4" name="Line 82"/>
          <p:cNvSpPr>
            <a:spLocks noChangeShapeType="1"/>
          </p:cNvSpPr>
          <p:nvPr/>
        </p:nvSpPr>
        <p:spPr bwMode="auto">
          <a:xfrm>
            <a:off x="4754627" y="4271962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5" name="Line 83"/>
          <p:cNvSpPr>
            <a:spLocks noChangeShapeType="1"/>
          </p:cNvSpPr>
          <p:nvPr/>
        </p:nvSpPr>
        <p:spPr bwMode="auto">
          <a:xfrm flipH="1">
            <a:off x="4681601" y="5495926"/>
            <a:ext cx="792162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6" name="Line 84"/>
          <p:cNvSpPr>
            <a:spLocks noChangeShapeType="1"/>
          </p:cNvSpPr>
          <p:nvPr/>
        </p:nvSpPr>
        <p:spPr bwMode="auto">
          <a:xfrm>
            <a:off x="5473764" y="5495926"/>
            <a:ext cx="720725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7" name="Line 85"/>
          <p:cNvSpPr>
            <a:spLocks noChangeShapeType="1"/>
          </p:cNvSpPr>
          <p:nvPr/>
        </p:nvSpPr>
        <p:spPr bwMode="auto">
          <a:xfrm flipV="1">
            <a:off x="5473764" y="4271962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8" name="Line 86"/>
          <p:cNvSpPr>
            <a:spLocks noChangeShapeType="1"/>
          </p:cNvSpPr>
          <p:nvPr/>
        </p:nvSpPr>
        <p:spPr bwMode="auto">
          <a:xfrm flipV="1">
            <a:off x="6265927" y="3048000"/>
            <a:ext cx="9366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9" name="Line 87"/>
          <p:cNvSpPr>
            <a:spLocks noChangeShapeType="1"/>
          </p:cNvSpPr>
          <p:nvPr/>
        </p:nvSpPr>
        <p:spPr bwMode="auto">
          <a:xfrm flipV="1">
            <a:off x="7418451" y="2255838"/>
            <a:ext cx="576262" cy="288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0" name="Line 88"/>
          <p:cNvSpPr>
            <a:spLocks noChangeShapeType="1"/>
          </p:cNvSpPr>
          <p:nvPr/>
        </p:nvSpPr>
        <p:spPr bwMode="auto">
          <a:xfrm>
            <a:off x="7202552" y="304800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1" name="Line 89"/>
          <p:cNvSpPr>
            <a:spLocks noChangeShapeType="1"/>
          </p:cNvSpPr>
          <p:nvPr/>
        </p:nvSpPr>
        <p:spPr bwMode="auto">
          <a:xfrm flipH="1">
            <a:off x="7202552" y="4271962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2" name="Text Box 90"/>
          <p:cNvSpPr txBox="1">
            <a:spLocks noChangeArrowheads="1"/>
          </p:cNvSpPr>
          <p:nvPr/>
        </p:nvSpPr>
        <p:spPr bwMode="auto">
          <a:xfrm>
            <a:off x="2594039" y="1608138"/>
            <a:ext cx="2369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 err="1"/>
              <a:t>dfn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], </a:t>
            </a:r>
            <a:r>
              <a:rPr lang="en-US" altLang="zh-TW" sz="3200" i="1" dirty="0"/>
              <a:t>L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])</a:t>
            </a:r>
          </a:p>
        </p:txBody>
      </p:sp>
      <p:sp>
        <p:nvSpPr>
          <p:cNvPr id="494683" name="Text Box 91"/>
          <p:cNvSpPr txBox="1">
            <a:spLocks noChangeArrowheads="1"/>
          </p:cNvSpPr>
          <p:nvPr/>
        </p:nvSpPr>
        <p:spPr bwMode="auto">
          <a:xfrm>
            <a:off x="3746564" y="24003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</a:t>
            </a:r>
            <a:r>
              <a:rPr lang="en-US" altLang="zh-TW" sz="3200"/>
              <a:t>, </a:t>
            </a:r>
            <a:r>
              <a:rPr lang="en-US" altLang="zh-TW" sz="3200" i="1"/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684" name="Text Box 92"/>
          <p:cNvSpPr txBox="1">
            <a:spLocks noChangeArrowheads="1"/>
          </p:cNvSpPr>
          <p:nvPr/>
        </p:nvSpPr>
        <p:spPr bwMode="auto">
          <a:xfrm>
            <a:off x="3097277" y="36242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2</a:t>
            </a:r>
            <a:r>
              <a:rPr lang="en-US" altLang="zh-TW" sz="3200"/>
              <a:t>, </a:t>
            </a:r>
            <a:r>
              <a:rPr lang="en-US" altLang="zh-TW" sz="3200" i="1"/>
              <a:t>2</a:t>
            </a:r>
            <a:r>
              <a:rPr lang="en-US" altLang="zh-TW" sz="3200"/>
              <a:t>)</a:t>
            </a:r>
          </a:p>
        </p:txBody>
      </p:sp>
      <p:sp>
        <p:nvSpPr>
          <p:cNvPr id="494685" name="Text Box 93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/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686" name="Text Box 94"/>
          <p:cNvSpPr txBox="1">
            <a:spLocks noChangeArrowheads="1"/>
          </p:cNvSpPr>
          <p:nvPr/>
        </p:nvSpPr>
        <p:spPr bwMode="auto">
          <a:xfrm>
            <a:off x="3746564" y="49196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3</a:t>
            </a:r>
            <a:r>
              <a:rPr lang="en-US" altLang="zh-TW" sz="3200"/>
              <a:t>, </a:t>
            </a:r>
            <a:r>
              <a:rPr lang="en-US" altLang="zh-TW" sz="3200" i="1"/>
              <a:t>3</a:t>
            </a:r>
            <a:r>
              <a:rPr lang="en-US" altLang="zh-TW" sz="3200"/>
              <a:t>)</a:t>
            </a:r>
          </a:p>
        </p:txBody>
      </p:sp>
      <p:sp>
        <p:nvSpPr>
          <p:cNvPr id="494687" name="Text Box 95"/>
          <p:cNvSpPr txBox="1">
            <a:spLocks noChangeArrowheads="1"/>
          </p:cNvSpPr>
          <p:nvPr/>
        </p:nvSpPr>
        <p:spPr bwMode="auto">
          <a:xfrm>
            <a:off x="3170302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4</a:t>
            </a:r>
            <a:r>
              <a:rPr lang="en-US" altLang="zh-TW" sz="3200"/>
              <a:t>, </a:t>
            </a:r>
            <a:r>
              <a:rPr lang="en-US" altLang="zh-TW" sz="3200" i="1"/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4688" name="Text Box 96"/>
          <p:cNvSpPr txBox="1">
            <a:spLocks noChangeArrowheads="1"/>
          </p:cNvSpPr>
          <p:nvPr/>
        </p:nvSpPr>
        <p:spPr bwMode="auto">
          <a:xfrm>
            <a:off x="3170302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4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4689" name="Line 97"/>
          <p:cNvSpPr>
            <a:spLocks noChangeShapeType="1"/>
          </p:cNvSpPr>
          <p:nvPr/>
        </p:nvSpPr>
        <p:spPr bwMode="auto">
          <a:xfrm flipV="1">
            <a:off x="4681601" y="5495926"/>
            <a:ext cx="792162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91" name="Text Box 99"/>
          <p:cNvSpPr txBox="1">
            <a:spLocks noChangeArrowheads="1"/>
          </p:cNvSpPr>
          <p:nvPr/>
        </p:nvSpPr>
        <p:spPr bwMode="auto">
          <a:xfrm>
            <a:off x="6410389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5</a:t>
            </a:r>
            <a:r>
              <a:rPr lang="en-US" altLang="zh-TW" sz="3200"/>
              <a:t>, </a:t>
            </a:r>
            <a:r>
              <a:rPr lang="en-US" altLang="zh-TW" sz="3200" i="1"/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4692" name="Text Box 100"/>
          <p:cNvSpPr txBox="1">
            <a:spLocks noChangeArrowheads="1"/>
          </p:cNvSpPr>
          <p:nvPr/>
        </p:nvSpPr>
        <p:spPr bwMode="auto">
          <a:xfrm>
            <a:off x="6410389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5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4693" name="Line 101"/>
          <p:cNvSpPr>
            <a:spLocks noChangeShapeType="1"/>
          </p:cNvSpPr>
          <p:nvPr/>
        </p:nvSpPr>
        <p:spPr bwMode="auto">
          <a:xfrm>
            <a:off x="5473764" y="5495926"/>
            <a:ext cx="720725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94" name="Text Box 102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/>
              <a:t>7</a:t>
            </a:r>
            <a:r>
              <a:rPr lang="en-US" altLang="zh-TW" sz="3200"/>
              <a:t>)</a:t>
            </a:r>
          </a:p>
        </p:txBody>
      </p:sp>
      <p:sp>
        <p:nvSpPr>
          <p:cNvPr id="494695" name="Text Box 103"/>
          <p:cNvSpPr txBox="1">
            <a:spLocks noChangeArrowheads="1"/>
          </p:cNvSpPr>
          <p:nvPr/>
        </p:nvSpPr>
        <p:spPr bwMode="auto">
          <a:xfrm>
            <a:off x="8570977" y="1752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8</a:t>
            </a:r>
            <a:r>
              <a:rPr lang="en-US" altLang="zh-TW" sz="3200"/>
              <a:t>, </a:t>
            </a:r>
            <a:r>
              <a:rPr lang="en-US" altLang="zh-TW" sz="3200" i="1"/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4696" name="Text Box 104"/>
          <p:cNvSpPr txBox="1">
            <a:spLocks noChangeArrowheads="1"/>
          </p:cNvSpPr>
          <p:nvPr/>
        </p:nvSpPr>
        <p:spPr bwMode="auto">
          <a:xfrm>
            <a:off x="7562914" y="5135562"/>
            <a:ext cx="1470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10</a:t>
            </a:r>
            <a:r>
              <a:rPr lang="en-US" altLang="zh-TW" sz="3200"/>
              <a:t>, </a:t>
            </a:r>
            <a:r>
              <a:rPr lang="en-US" altLang="zh-TW" sz="3200" i="1"/>
              <a:t>10</a:t>
            </a:r>
            <a:r>
              <a:rPr lang="en-US" altLang="zh-TW" sz="3200"/>
              <a:t>)</a:t>
            </a:r>
          </a:p>
        </p:txBody>
      </p:sp>
      <p:sp>
        <p:nvSpPr>
          <p:cNvPr id="494697" name="Text Box 105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/>
              <a:t>9</a:t>
            </a:r>
            <a:r>
              <a:rPr lang="en-US" altLang="zh-TW" sz="3200"/>
              <a:t>)</a:t>
            </a:r>
          </a:p>
        </p:txBody>
      </p:sp>
      <p:sp>
        <p:nvSpPr>
          <p:cNvPr id="494698" name="Text Box 106"/>
          <p:cNvSpPr txBox="1">
            <a:spLocks noChangeArrowheads="1"/>
          </p:cNvSpPr>
          <p:nvPr/>
        </p:nvSpPr>
        <p:spPr bwMode="auto">
          <a:xfrm>
            <a:off x="8570977" y="1752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8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4699" name="Line 107"/>
          <p:cNvSpPr>
            <a:spLocks noChangeShapeType="1"/>
          </p:cNvSpPr>
          <p:nvPr/>
        </p:nvSpPr>
        <p:spPr bwMode="auto">
          <a:xfrm flipH="1">
            <a:off x="7418451" y="2255838"/>
            <a:ext cx="576262" cy="288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0" name="Text Box 108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1" name="Text Box 109"/>
          <p:cNvSpPr txBox="1">
            <a:spLocks noChangeArrowheads="1"/>
          </p:cNvSpPr>
          <p:nvPr/>
        </p:nvSpPr>
        <p:spPr bwMode="auto">
          <a:xfrm>
            <a:off x="7562914" y="5135562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10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2" name="Line 110"/>
          <p:cNvSpPr>
            <a:spLocks noChangeShapeType="1"/>
          </p:cNvSpPr>
          <p:nvPr/>
        </p:nvSpPr>
        <p:spPr bwMode="auto">
          <a:xfrm>
            <a:off x="6265927" y="4271962"/>
            <a:ext cx="936625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3" name="Line 111"/>
          <p:cNvSpPr>
            <a:spLocks noChangeShapeType="1"/>
          </p:cNvSpPr>
          <p:nvPr/>
        </p:nvSpPr>
        <p:spPr bwMode="auto">
          <a:xfrm>
            <a:off x="7202551" y="3048000"/>
            <a:ext cx="0" cy="1871662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5" name="Text Box 113"/>
          <p:cNvSpPr txBox="1">
            <a:spLocks noChangeArrowheads="1"/>
          </p:cNvSpPr>
          <p:nvPr/>
        </p:nvSpPr>
        <p:spPr bwMode="auto">
          <a:xfrm>
            <a:off x="7562914" y="5135562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10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6" name="Line 114"/>
          <p:cNvSpPr>
            <a:spLocks noChangeShapeType="1"/>
          </p:cNvSpPr>
          <p:nvPr/>
        </p:nvSpPr>
        <p:spPr bwMode="auto">
          <a:xfrm flipV="1">
            <a:off x="7202552" y="4271962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7" name="Text Box 115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8" name="Line 116"/>
          <p:cNvSpPr>
            <a:spLocks noChangeShapeType="1"/>
          </p:cNvSpPr>
          <p:nvPr/>
        </p:nvSpPr>
        <p:spPr bwMode="auto">
          <a:xfrm>
            <a:off x="6481827" y="3984625"/>
            <a:ext cx="115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9" name="Text Box 117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10" name="Line 118"/>
          <p:cNvSpPr>
            <a:spLocks noChangeShapeType="1"/>
          </p:cNvSpPr>
          <p:nvPr/>
        </p:nvSpPr>
        <p:spPr bwMode="auto">
          <a:xfrm flipH="1" flipV="1">
            <a:off x="7202552" y="304800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2" name="Text Box 120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13" name="Line 121"/>
          <p:cNvSpPr>
            <a:spLocks noChangeShapeType="1"/>
          </p:cNvSpPr>
          <p:nvPr/>
        </p:nvSpPr>
        <p:spPr bwMode="auto">
          <a:xfrm flipH="1">
            <a:off x="6265927" y="3048000"/>
            <a:ext cx="9366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4" name="Line 122"/>
          <p:cNvSpPr>
            <a:spLocks noChangeShapeType="1"/>
          </p:cNvSpPr>
          <p:nvPr/>
        </p:nvSpPr>
        <p:spPr bwMode="auto">
          <a:xfrm>
            <a:off x="5402327" y="3048000"/>
            <a:ext cx="719137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5" name="Text Box 123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16" name="Text Box 124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18" name="Line 126"/>
          <p:cNvSpPr>
            <a:spLocks noChangeShapeType="1"/>
          </p:cNvSpPr>
          <p:nvPr/>
        </p:nvSpPr>
        <p:spPr bwMode="auto">
          <a:xfrm flipH="1">
            <a:off x="5473764" y="4271962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9" name="Text Box 127"/>
          <p:cNvSpPr txBox="1">
            <a:spLocks noChangeArrowheads="1"/>
          </p:cNvSpPr>
          <p:nvPr/>
        </p:nvSpPr>
        <p:spPr bwMode="auto">
          <a:xfrm>
            <a:off x="3097277" y="36242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2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0" name="Text Box 128"/>
          <p:cNvSpPr txBox="1">
            <a:spLocks noChangeArrowheads="1"/>
          </p:cNvSpPr>
          <p:nvPr/>
        </p:nvSpPr>
        <p:spPr bwMode="auto">
          <a:xfrm>
            <a:off x="3746564" y="24003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1" name="Text Box 129"/>
          <p:cNvSpPr txBox="1">
            <a:spLocks noChangeArrowheads="1"/>
          </p:cNvSpPr>
          <p:nvPr/>
        </p:nvSpPr>
        <p:spPr bwMode="auto">
          <a:xfrm>
            <a:off x="3746564" y="49196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3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2" name="Line 130"/>
          <p:cNvSpPr>
            <a:spLocks noChangeShapeType="1"/>
          </p:cNvSpPr>
          <p:nvPr/>
        </p:nvSpPr>
        <p:spPr bwMode="auto">
          <a:xfrm flipH="1" flipV="1">
            <a:off x="4754627" y="4271962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23" name="Line 131"/>
          <p:cNvSpPr>
            <a:spLocks noChangeShapeType="1"/>
          </p:cNvSpPr>
          <p:nvPr/>
        </p:nvSpPr>
        <p:spPr bwMode="auto">
          <a:xfrm flipH="1">
            <a:off x="4681602" y="3048000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24" name="AutoShape 13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94938" y="6145212"/>
            <a:ext cx="647700" cy="50323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9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9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494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9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9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494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9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49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9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49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9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49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49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49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4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49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49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49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3" dur="500"/>
                                        <p:tgtEl>
                                          <p:spTgt spid="494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8" dur="500"/>
                                        <p:tgtEl>
                                          <p:spTgt spid="494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49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9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494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49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8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3" dur="500"/>
                                        <p:tgtEl>
                                          <p:spTgt spid="494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9" dur="500"/>
                                        <p:tgtEl>
                                          <p:spTgt spid="49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49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8" dur="5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4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8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4" dur="500"/>
                                        <p:tgtEl>
                                          <p:spTgt spid="49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9" dur="500"/>
                                        <p:tgtEl>
                                          <p:spTgt spid="49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4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8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49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8" dur="500"/>
                                        <p:tgtEl>
                                          <p:spTgt spid="4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4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8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8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3" dur="500"/>
                                        <p:tgtEl>
                                          <p:spTgt spid="49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9" dur="500"/>
                                        <p:tgtEl>
                                          <p:spTgt spid="49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4" dur="500"/>
                                        <p:tgtEl>
                                          <p:spTgt spid="4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8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4" dur="500"/>
                                        <p:tgtEl>
                                          <p:spTgt spid="4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9" dur="500"/>
                                        <p:tgtEl>
                                          <p:spTgt spid="49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3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9" dur="500"/>
                                        <p:tgtEl>
                                          <p:spTgt spid="49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4" dur="500"/>
                                        <p:tgtEl>
                                          <p:spTgt spid="4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8" dur="5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4" dur="500"/>
                                        <p:tgtEl>
                                          <p:spTgt spid="49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63" grpId="0"/>
      <p:bldP spid="494664" grpId="0"/>
      <p:bldP spid="494665" grpId="0"/>
      <p:bldP spid="494666" grpId="0"/>
      <p:bldP spid="494667" grpId="0"/>
      <p:bldP spid="494668" grpId="0"/>
      <p:bldP spid="494669" grpId="0"/>
      <p:bldP spid="494670" grpId="0"/>
      <p:bldP spid="494671" grpId="0"/>
      <p:bldP spid="494672" grpId="0"/>
      <p:bldP spid="494673" grpId="0" animBg="1"/>
      <p:bldP spid="494674" grpId="0" animBg="1"/>
      <p:bldP spid="494675" grpId="0" animBg="1"/>
      <p:bldP spid="494676" grpId="0" animBg="1"/>
      <p:bldP spid="494677" grpId="0" animBg="1"/>
      <p:bldP spid="494678" grpId="0" animBg="1"/>
      <p:bldP spid="494679" grpId="0" animBg="1"/>
      <p:bldP spid="494680" grpId="0" animBg="1"/>
      <p:bldP spid="494681" grpId="0" animBg="1"/>
      <p:bldP spid="494683" grpId="0"/>
      <p:bldP spid="494683" grpId="1"/>
      <p:bldP spid="494684" grpId="0"/>
      <p:bldP spid="494684" grpId="1"/>
      <p:bldP spid="494685" grpId="0"/>
      <p:bldP spid="494685" grpId="1"/>
      <p:bldP spid="494686" grpId="0"/>
      <p:bldP spid="494686" grpId="1"/>
      <p:bldP spid="494687" grpId="0"/>
      <p:bldP spid="494687" grpId="1"/>
      <p:bldP spid="494688" grpId="0"/>
      <p:bldP spid="494689" grpId="0" animBg="1"/>
      <p:bldP spid="494691" grpId="0"/>
      <p:bldP spid="494691" grpId="1"/>
      <p:bldP spid="494692" grpId="0"/>
      <p:bldP spid="494693" grpId="0" animBg="1"/>
      <p:bldP spid="494694" grpId="0"/>
      <p:bldP spid="494694" grpId="1"/>
      <p:bldP spid="494695" grpId="0"/>
      <p:bldP spid="494695" grpId="1"/>
      <p:bldP spid="494696" grpId="0"/>
      <p:bldP spid="494696" grpId="1"/>
      <p:bldP spid="494697" grpId="0"/>
      <p:bldP spid="494697" grpId="1"/>
      <p:bldP spid="494698" grpId="0"/>
      <p:bldP spid="494699" grpId="0" animBg="1"/>
      <p:bldP spid="494700" grpId="0"/>
      <p:bldP spid="494700" grpId="1"/>
      <p:bldP spid="494701" grpId="0"/>
      <p:bldP spid="494701" grpId="1"/>
      <p:bldP spid="494702" grpId="0" animBg="1"/>
      <p:bldP spid="494702" grpId="1" animBg="1"/>
      <p:bldP spid="494702" grpId="2" animBg="1"/>
      <p:bldP spid="494702" grpId="3" animBg="1"/>
      <p:bldP spid="494703" grpId="0" animBg="1"/>
      <p:bldP spid="494703" grpId="1" animBg="1"/>
      <p:bldP spid="494706" grpId="0" animBg="1"/>
      <p:bldP spid="494707" grpId="0"/>
      <p:bldP spid="494707" grpId="1"/>
      <p:bldP spid="494708" grpId="0" animBg="1"/>
      <p:bldP spid="494708" grpId="1" animBg="1"/>
      <p:bldP spid="494708" grpId="2" animBg="1"/>
      <p:bldP spid="494708" grpId="3" animBg="1"/>
      <p:bldP spid="494709" grpId="0"/>
      <p:bldP spid="494710" grpId="0" animBg="1"/>
      <p:bldP spid="494712" grpId="0"/>
      <p:bldP spid="494713" grpId="0" animBg="1"/>
      <p:bldP spid="494714" grpId="0" animBg="1"/>
      <p:bldP spid="494714" grpId="1" animBg="1"/>
      <p:bldP spid="494715" grpId="0"/>
      <p:bldP spid="494716" grpId="0"/>
      <p:bldP spid="494716" grpId="1"/>
      <p:bldP spid="494718" grpId="0" animBg="1"/>
      <p:bldP spid="494719" grpId="0"/>
      <p:bldP spid="494720" grpId="0"/>
      <p:bldP spid="494721" grpId="0"/>
      <p:bldP spid="494722" grpId="0" animBg="1"/>
      <p:bldP spid="4947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Values of </a:t>
            </a:r>
            <a:r>
              <a:rPr lang="en-US" altLang="zh-TW" i="1"/>
              <a:t>L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</a:t>
            </a:r>
          </a:p>
        </p:txBody>
      </p:sp>
      <p:sp>
        <p:nvSpPr>
          <p:cNvPr id="78" name="投影片編號版面配置區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75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54055" y="1816609"/>
            <a:ext cx="4103688" cy="4967287"/>
            <a:chOff x="159" y="799"/>
            <a:chExt cx="2585" cy="3129"/>
          </a:xfrm>
        </p:grpSpPr>
        <p:sp>
          <p:nvSpPr>
            <p:cNvPr id="496644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96645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96646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96647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96648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96649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96650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96651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96652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96653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96654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5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6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7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8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9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0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1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2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3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667" name="Text Box 27"/>
          <p:cNvSpPr txBox="1">
            <a:spLocks noChangeArrowheads="1"/>
          </p:cNvSpPr>
          <p:nvPr/>
        </p:nvSpPr>
        <p:spPr bwMode="auto">
          <a:xfrm>
            <a:off x="4541393" y="24643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3893693" y="36882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4614418" y="49836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3893693" y="613619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333555" y="613619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5406580" y="39756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96673" name="Text Box 33"/>
          <p:cNvSpPr txBox="1">
            <a:spLocks noChangeArrowheads="1"/>
          </p:cNvSpPr>
          <p:nvPr/>
        </p:nvSpPr>
        <p:spPr bwMode="auto">
          <a:xfrm>
            <a:off x="6341618" y="22484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496674" name="Text Box 34"/>
          <p:cNvSpPr txBox="1">
            <a:spLocks noChangeArrowheads="1"/>
          </p:cNvSpPr>
          <p:nvPr/>
        </p:nvSpPr>
        <p:spPr bwMode="auto">
          <a:xfrm>
            <a:off x="7349680" y="1743583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496675" name="Text Box 35"/>
          <p:cNvSpPr txBox="1">
            <a:spLocks noChangeArrowheads="1"/>
          </p:cNvSpPr>
          <p:nvPr/>
        </p:nvSpPr>
        <p:spPr bwMode="auto">
          <a:xfrm>
            <a:off x="8141843" y="34723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6197155" y="491223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496677" name="Line 37"/>
          <p:cNvSpPr>
            <a:spLocks noChangeShapeType="1"/>
          </p:cNvSpPr>
          <p:nvPr/>
        </p:nvSpPr>
        <p:spPr bwMode="auto">
          <a:xfrm flipH="1">
            <a:off x="4541394" y="3112008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78" name="Line 38"/>
          <p:cNvSpPr>
            <a:spLocks noChangeShapeType="1"/>
          </p:cNvSpPr>
          <p:nvPr/>
        </p:nvSpPr>
        <p:spPr bwMode="auto">
          <a:xfrm>
            <a:off x="4614419" y="433597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79" name="Line 39"/>
          <p:cNvSpPr>
            <a:spLocks noChangeShapeType="1"/>
          </p:cNvSpPr>
          <p:nvPr/>
        </p:nvSpPr>
        <p:spPr bwMode="auto">
          <a:xfrm flipH="1">
            <a:off x="4541393" y="5559934"/>
            <a:ext cx="792162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0" name="Line 40"/>
          <p:cNvSpPr>
            <a:spLocks noChangeShapeType="1"/>
          </p:cNvSpPr>
          <p:nvPr/>
        </p:nvSpPr>
        <p:spPr bwMode="auto">
          <a:xfrm>
            <a:off x="5333556" y="5559934"/>
            <a:ext cx="720725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1" name="Line 41"/>
          <p:cNvSpPr>
            <a:spLocks noChangeShapeType="1"/>
          </p:cNvSpPr>
          <p:nvPr/>
        </p:nvSpPr>
        <p:spPr bwMode="auto">
          <a:xfrm flipV="1">
            <a:off x="5333556" y="4335970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2" name="Line 42"/>
          <p:cNvSpPr>
            <a:spLocks noChangeShapeType="1"/>
          </p:cNvSpPr>
          <p:nvPr/>
        </p:nvSpPr>
        <p:spPr bwMode="auto">
          <a:xfrm flipV="1">
            <a:off x="6125719" y="3112008"/>
            <a:ext cx="9366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3" name="Line 43"/>
          <p:cNvSpPr>
            <a:spLocks noChangeShapeType="1"/>
          </p:cNvSpPr>
          <p:nvPr/>
        </p:nvSpPr>
        <p:spPr bwMode="auto">
          <a:xfrm flipV="1">
            <a:off x="7278243" y="2319846"/>
            <a:ext cx="576262" cy="288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4" name="Line 44"/>
          <p:cNvSpPr>
            <a:spLocks noChangeShapeType="1"/>
          </p:cNvSpPr>
          <p:nvPr/>
        </p:nvSpPr>
        <p:spPr bwMode="auto">
          <a:xfrm>
            <a:off x="7062344" y="3112008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5" name="Line 45"/>
          <p:cNvSpPr>
            <a:spLocks noChangeShapeType="1"/>
          </p:cNvSpPr>
          <p:nvPr/>
        </p:nvSpPr>
        <p:spPr bwMode="auto">
          <a:xfrm flipH="1">
            <a:off x="7062344" y="433597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2228286" y="1575309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 err="1"/>
              <a:t>dfn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], </a:t>
            </a:r>
            <a:r>
              <a:rPr lang="en-US" altLang="zh-TW" sz="3200" i="1" dirty="0"/>
              <a:t>L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])</a:t>
            </a: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>
            <a:off x="3606356" y="24643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(1, 1)</a:t>
            </a:r>
          </a:p>
        </p:txBody>
      </p:sp>
      <p:sp>
        <p:nvSpPr>
          <p:cNvPr id="496691" name="Text Box 51"/>
          <p:cNvSpPr txBox="1">
            <a:spLocks noChangeArrowheads="1"/>
          </p:cNvSpPr>
          <p:nvPr/>
        </p:nvSpPr>
        <p:spPr bwMode="auto">
          <a:xfrm>
            <a:off x="303009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(4, 4)</a:t>
            </a:r>
          </a:p>
        </p:txBody>
      </p:sp>
      <p:sp>
        <p:nvSpPr>
          <p:cNvPr id="496692" name="Text Box 52"/>
          <p:cNvSpPr txBox="1">
            <a:spLocks noChangeArrowheads="1"/>
          </p:cNvSpPr>
          <p:nvPr/>
        </p:nvSpPr>
        <p:spPr bwMode="auto">
          <a:xfrm>
            <a:off x="303009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(4, </a:t>
            </a:r>
            <a:r>
              <a:rPr lang="en-US" altLang="zh-TW" sz="3200">
                <a:solidFill>
                  <a:srgbClr val="FF0000"/>
                </a:solidFill>
              </a:rPr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6693" name="Line 53"/>
          <p:cNvSpPr>
            <a:spLocks noChangeShapeType="1"/>
          </p:cNvSpPr>
          <p:nvPr/>
        </p:nvSpPr>
        <p:spPr bwMode="auto">
          <a:xfrm flipV="1">
            <a:off x="4541393" y="5559934"/>
            <a:ext cx="792162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95" name="Text Box 55"/>
          <p:cNvSpPr txBox="1">
            <a:spLocks noChangeArrowheads="1"/>
          </p:cNvSpPr>
          <p:nvPr/>
        </p:nvSpPr>
        <p:spPr bwMode="auto">
          <a:xfrm>
            <a:off x="641464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(5, </a:t>
            </a:r>
            <a:r>
              <a:rPr lang="en-US" altLang="zh-TW" sz="3200">
                <a:solidFill>
                  <a:srgbClr val="FF0000"/>
                </a:solidFill>
              </a:rPr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6696" name="Line 56"/>
          <p:cNvSpPr>
            <a:spLocks noChangeShapeType="1"/>
          </p:cNvSpPr>
          <p:nvPr/>
        </p:nvSpPr>
        <p:spPr bwMode="auto">
          <a:xfrm>
            <a:off x="5333556" y="5559934"/>
            <a:ext cx="720725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98" name="Text Box 58"/>
          <p:cNvSpPr txBox="1">
            <a:spLocks noChangeArrowheads="1"/>
          </p:cNvSpPr>
          <p:nvPr/>
        </p:nvSpPr>
        <p:spPr bwMode="auto">
          <a:xfrm>
            <a:off x="8430769" y="18166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(8, 8)</a:t>
            </a:r>
          </a:p>
        </p:txBody>
      </p:sp>
      <p:sp>
        <p:nvSpPr>
          <p:cNvPr id="496701" name="Text Box 61"/>
          <p:cNvSpPr txBox="1">
            <a:spLocks noChangeArrowheads="1"/>
          </p:cNvSpPr>
          <p:nvPr/>
        </p:nvSpPr>
        <p:spPr bwMode="auto">
          <a:xfrm>
            <a:off x="8430769" y="18166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(8, </a:t>
            </a:r>
            <a:r>
              <a:rPr lang="en-US" altLang="zh-TW" sz="3200">
                <a:solidFill>
                  <a:srgbClr val="FF0000"/>
                </a:solidFill>
              </a:rPr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6702" name="Line 62"/>
          <p:cNvSpPr>
            <a:spLocks noChangeShapeType="1"/>
          </p:cNvSpPr>
          <p:nvPr/>
        </p:nvSpPr>
        <p:spPr bwMode="auto">
          <a:xfrm flipH="1">
            <a:off x="7278243" y="2319846"/>
            <a:ext cx="576262" cy="288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5" name="Line 65"/>
          <p:cNvSpPr>
            <a:spLocks noChangeShapeType="1"/>
          </p:cNvSpPr>
          <p:nvPr/>
        </p:nvSpPr>
        <p:spPr bwMode="auto">
          <a:xfrm>
            <a:off x="6125719" y="4335970"/>
            <a:ext cx="936625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6" name="Line 66"/>
          <p:cNvSpPr>
            <a:spLocks noChangeShapeType="1"/>
          </p:cNvSpPr>
          <p:nvPr/>
        </p:nvSpPr>
        <p:spPr bwMode="auto">
          <a:xfrm>
            <a:off x="7062343" y="3112008"/>
            <a:ext cx="0" cy="1871662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7" name="Text Box 67"/>
          <p:cNvSpPr txBox="1">
            <a:spLocks noChangeArrowheads="1"/>
          </p:cNvSpPr>
          <p:nvPr/>
        </p:nvSpPr>
        <p:spPr bwMode="auto">
          <a:xfrm>
            <a:off x="7494144" y="4840795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(10,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08" name="Line 68"/>
          <p:cNvSpPr>
            <a:spLocks noChangeShapeType="1"/>
          </p:cNvSpPr>
          <p:nvPr/>
        </p:nvSpPr>
        <p:spPr bwMode="auto">
          <a:xfrm flipV="1">
            <a:off x="7062344" y="433597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0" name="Line 70"/>
          <p:cNvSpPr>
            <a:spLocks noChangeShapeType="1"/>
          </p:cNvSpPr>
          <p:nvPr/>
        </p:nvSpPr>
        <p:spPr bwMode="auto">
          <a:xfrm>
            <a:off x="6341619" y="4048633"/>
            <a:ext cx="115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1" name="Text Box 71"/>
          <p:cNvSpPr txBox="1">
            <a:spLocks noChangeArrowheads="1"/>
          </p:cNvSpPr>
          <p:nvPr/>
        </p:nvSpPr>
        <p:spPr bwMode="auto">
          <a:xfrm>
            <a:off x="8070406" y="39041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(9,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12" name="Line 72"/>
          <p:cNvSpPr>
            <a:spLocks noChangeShapeType="1"/>
          </p:cNvSpPr>
          <p:nvPr/>
        </p:nvSpPr>
        <p:spPr bwMode="auto">
          <a:xfrm flipH="1" flipV="1">
            <a:off x="7062344" y="3112008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3" name="Text Box 73"/>
          <p:cNvSpPr txBox="1">
            <a:spLocks noChangeArrowheads="1"/>
          </p:cNvSpPr>
          <p:nvPr/>
        </p:nvSpPr>
        <p:spPr bwMode="auto">
          <a:xfrm>
            <a:off x="5693919" y="26802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(7,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14" name="Line 74"/>
          <p:cNvSpPr>
            <a:spLocks noChangeShapeType="1"/>
          </p:cNvSpPr>
          <p:nvPr/>
        </p:nvSpPr>
        <p:spPr bwMode="auto">
          <a:xfrm flipH="1">
            <a:off x="6125719" y="3112008"/>
            <a:ext cx="9366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5" name="Line 75"/>
          <p:cNvSpPr>
            <a:spLocks noChangeShapeType="1"/>
          </p:cNvSpPr>
          <p:nvPr/>
        </p:nvSpPr>
        <p:spPr bwMode="auto">
          <a:xfrm>
            <a:off x="5262119" y="3112008"/>
            <a:ext cx="719137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6" name="Text Box 76"/>
          <p:cNvSpPr txBox="1">
            <a:spLocks noChangeArrowheads="1"/>
          </p:cNvSpPr>
          <p:nvPr/>
        </p:nvSpPr>
        <p:spPr bwMode="auto">
          <a:xfrm>
            <a:off x="4757294" y="3616834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(6,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18" name="Line 78"/>
          <p:cNvSpPr>
            <a:spLocks noChangeShapeType="1"/>
          </p:cNvSpPr>
          <p:nvPr/>
        </p:nvSpPr>
        <p:spPr bwMode="auto">
          <a:xfrm flipH="1">
            <a:off x="5333556" y="4335970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9" name="Text Box 79"/>
          <p:cNvSpPr txBox="1">
            <a:spLocks noChangeArrowheads="1"/>
          </p:cNvSpPr>
          <p:nvPr/>
        </p:nvSpPr>
        <p:spPr bwMode="auto">
          <a:xfrm>
            <a:off x="2957069" y="36882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(2,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20" name="Text Box 80"/>
          <p:cNvSpPr txBox="1">
            <a:spLocks noChangeArrowheads="1"/>
          </p:cNvSpPr>
          <p:nvPr/>
        </p:nvSpPr>
        <p:spPr bwMode="auto">
          <a:xfrm>
            <a:off x="3606356" y="24643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(1, </a:t>
            </a:r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/>
              <a:t>)</a:t>
            </a:r>
          </a:p>
        </p:txBody>
      </p:sp>
      <p:sp>
        <p:nvSpPr>
          <p:cNvPr id="496721" name="Text Box 81"/>
          <p:cNvSpPr txBox="1">
            <a:spLocks noChangeArrowheads="1"/>
          </p:cNvSpPr>
          <p:nvPr/>
        </p:nvSpPr>
        <p:spPr bwMode="auto">
          <a:xfrm>
            <a:off x="3677794" y="49836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(3,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22" name="Line 82"/>
          <p:cNvSpPr>
            <a:spLocks noChangeShapeType="1"/>
          </p:cNvSpPr>
          <p:nvPr/>
        </p:nvSpPr>
        <p:spPr bwMode="auto">
          <a:xfrm flipH="1" flipV="1">
            <a:off x="4614419" y="433597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23" name="Line 83"/>
          <p:cNvSpPr>
            <a:spLocks noChangeShapeType="1"/>
          </p:cNvSpPr>
          <p:nvPr/>
        </p:nvSpPr>
        <p:spPr bwMode="auto">
          <a:xfrm flipH="1">
            <a:off x="4541394" y="3112008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24" name="Oval 84"/>
          <p:cNvSpPr>
            <a:spLocks noChangeArrowheads="1"/>
          </p:cNvSpPr>
          <p:nvPr/>
        </p:nvSpPr>
        <p:spPr bwMode="auto">
          <a:xfrm>
            <a:off x="5044631" y="4983671"/>
            <a:ext cx="576263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6725" name="Oval 85"/>
          <p:cNvSpPr>
            <a:spLocks noChangeArrowheads="1"/>
          </p:cNvSpPr>
          <p:nvPr/>
        </p:nvSpPr>
        <p:spPr bwMode="auto">
          <a:xfrm>
            <a:off x="5765356" y="3759709"/>
            <a:ext cx="576263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6726" name="Oval 86"/>
          <p:cNvSpPr>
            <a:spLocks noChangeArrowheads="1"/>
          </p:cNvSpPr>
          <p:nvPr/>
        </p:nvSpPr>
        <p:spPr bwMode="auto">
          <a:xfrm>
            <a:off x="6773418" y="2535746"/>
            <a:ext cx="576262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2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24" grpId="0" animBg="1"/>
      <p:bldP spid="496725" grpId="0" animBg="1"/>
      <p:bldP spid="4967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Remark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algorithm we have discussed works for any spanning tree relative to which the given graph has no cross edges</a:t>
            </a:r>
          </a:p>
          <a:p>
            <a:r>
              <a:rPr lang="en-US" altLang="zh-TW"/>
              <a:t>The breadth first spanning tree by BFS will result in cross edges and therefore our algorithm can not apply.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7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Determine Biconnected Components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 that if </a:t>
            </a:r>
            <a:r>
              <a:rPr lang="en-US" altLang="zh-TW" i="1" dirty="0"/>
              <a:t>u</a:t>
            </a:r>
            <a:r>
              <a:rPr lang="en-US" altLang="zh-TW" dirty="0"/>
              <a:t> is not the root, then </a:t>
            </a:r>
            <a:r>
              <a:rPr lang="en-US" altLang="zh-TW" i="1" dirty="0"/>
              <a:t>u</a:t>
            </a:r>
            <a:r>
              <a:rPr lang="en-US" altLang="zh-TW" dirty="0"/>
              <a:t> is an articulation point </a:t>
            </a:r>
            <a:r>
              <a:rPr lang="en-US" altLang="zh-TW" i="1" dirty="0" err="1"/>
              <a:t>iff</a:t>
            </a:r>
            <a:r>
              <a:rPr lang="en-US" altLang="zh-TW" i="1" dirty="0"/>
              <a:t> u</a:t>
            </a:r>
            <a:r>
              <a:rPr lang="en-US" altLang="zh-TW" dirty="0"/>
              <a:t> has a child </a:t>
            </a:r>
            <a:r>
              <a:rPr lang="en-US" altLang="zh-TW" i="1" dirty="0"/>
              <a:t>w</a:t>
            </a:r>
            <a:r>
              <a:rPr lang="en-US" altLang="zh-TW" dirty="0"/>
              <a:t> such that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w</a:t>
            </a:r>
            <a:r>
              <a:rPr lang="en-US" altLang="zh-TW" dirty="0"/>
              <a:t>]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i="1" dirty="0" err="1">
                <a:sym typeface="Symbol" pitchFamily="18" charset="2"/>
              </a:rPr>
              <a:t>dfn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]</a:t>
            </a:r>
          </a:p>
          <a:p>
            <a:r>
              <a:rPr lang="en-US" altLang="zh-TW" dirty="0">
                <a:sym typeface="Symbol" pitchFamily="18" charset="2"/>
              </a:rPr>
              <a:t>No matter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is the root or not,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the call to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will have a new </a:t>
            </a:r>
            <a:r>
              <a:rPr lang="en-US" altLang="zh-TW" dirty="0" err="1">
                <a:solidFill>
                  <a:srgbClr val="0000CC"/>
                </a:solidFill>
                <a:sym typeface="Symbol" pitchFamily="18" charset="2"/>
              </a:rPr>
              <a:t>biconnected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components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3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78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 smtClean="0"/>
              <a:t>Minimum </a:t>
            </a:r>
            <a:r>
              <a:rPr lang="en-US" altLang="zh-TW" dirty="0"/>
              <a:t>Spanning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93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0D223-3618-43C5-B736-F3450A7540AF}" type="slidenum">
              <a:rPr lang="en-US" altLang="zh-TW" smtClean="0">
                <a:latin typeface="Arial" charset="0"/>
              </a:rPr>
              <a:pPr/>
              <a:t>79</a:t>
            </a:fld>
            <a:endParaRPr lang="en-US" altLang="zh-TW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Digraphs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digraph</a:t>
            </a:r>
            <a:r>
              <a:rPr lang="en-US" altLang="zh-TW" dirty="0">
                <a:ea typeface="新細明體" pitchFamily="18" charset="-120"/>
              </a:rPr>
              <a:t> 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graph</a:t>
            </a:r>
            <a:r>
              <a:rPr lang="en-US" altLang="zh-TW" dirty="0">
                <a:ea typeface="新細明體" pitchFamily="18" charset="-120"/>
              </a:rPr>
              <a:t>) is a graph whose edges are all directed</a:t>
            </a:r>
          </a:p>
          <a:p>
            <a:r>
              <a:rPr lang="en-US" altLang="zh-TW" dirty="0">
                <a:ea typeface="新細明體" pitchFamily="18" charset="-120"/>
              </a:rPr>
              <a:t>Applications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one-way streets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flights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task scheduling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6553201" y="2971800"/>
            <a:ext cx="2828925" cy="3352800"/>
            <a:chOff x="3600" y="1320"/>
            <a:chExt cx="1782" cy="2112"/>
          </a:xfrm>
        </p:grpSpPr>
        <p:sp>
          <p:nvSpPr>
            <p:cNvPr id="60423" name="Oval 5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0424" name="Oval 6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0425" name="Oval 7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0426" name="Oval 8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0427" name="Oval 9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0428" name="AutoShape 10"/>
            <p:cNvCxnSpPr>
              <a:cxnSpLocks noChangeShapeType="1"/>
              <a:stCxn id="60423" idx="1"/>
              <a:endCxn id="60424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29" name="AutoShape 11"/>
            <p:cNvCxnSpPr>
              <a:cxnSpLocks noChangeShapeType="1"/>
              <a:stCxn id="60423" idx="7"/>
              <a:endCxn id="60426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0" name="AutoShape 12"/>
            <p:cNvCxnSpPr>
              <a:cxnSpLocks noChangeShapeType="1"/>
              <a:stCxn id="60424" idx="0"/>
              <a:endCxn id="60425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1" name="AutoShape 13"/>
            <p:cNvCxnSpPr>
              <a:cxnSpLocks noChangeShapeType="1"/>
              <a:stCxn id="60427" idx="1"/>
              <a:endCxn id="60425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2" name="AutoShape 14"/>
            <p:cNvCxnSpPr>
              <a:cxnSpLocks noChangeShapeType="1"/>
              <a:stCxn id="60426" idx="0"/>
              <a:endCxn id="60427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3" name="AutoShape 15"/>
            <p:cNvCxnSpPr>
              <a:cxnSpLocks noChangeShapeType="1"/>
              <a:stCxn id="60423" idx="0"/>
              <a:endCxn id="60427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4" name="AutoShape 16"/>
            <p:cNvCxnSpPr>
              <a:cxnSpLocks noChangeShapeType="1"/>
              <a:stCxn id="60424" idx="7"/>
              <a:endCxn id="60427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5" name="AutoShape 17"/>
            <p:cNvCxnSpPr>
              <a:cxnSpLocks noChangeShapeType="1"/>
              <a:stCxn id="60423" idx="2"/>
              <a:endCxn id="60425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34073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Edge Types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ordered pair of vertices 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&lt;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u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,</a:t>
            </a:r>
            <a:r>
              <a:rPr lang="zh-TW" altLang="en-US" b="1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v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&gt;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first vertex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the origin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second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the destination</a:t>
            </a:r>
          </a:p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Undirected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unordered pair of vertices 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u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,</a:t>
            </a:r>
            <a:r>
              <a:rPr lang="zh-TW" altLang="en-US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)</a:t>
            </a: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582A1-10AB-4F0A-9CE9-82EF8EF183A9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>
              <a:latin typeface="Arial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6698362" y="219113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9190737" y="219113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1" name="AutoShape 6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7644511" y="2419731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412736" y="1972057"/>
            <a:ext cx="1987550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flight</a:t>
            </a:r>
          </a:p>
          <a:p>
            <a:pPr algn="ctr" eaLnBrk="1" hangingPunct="1"/>
            <a:r>
              <a:rPr lang="en-US" altLang="zh-TW" sz="2400">
                <a:latin typeface="Tahoma" pitchFamily="34" charset="0"/>
              </a:rPr>
              <a:t>AA 1206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6707887" y="352780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9200262" y="352780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5" name="AutoShape 10"/>
          <p:cNvCxnSpPr>
            <a:cxnSpLocks noChangeShapeType="1"/>
            <a:stCxn id="11273" idx="6"/>
            <a:endCxn id="11274" idx="2"/>
          </p:cNvCxnSpPr>
          <p:nvPr/>
        </p:nvCxnSpPr>
        <p:spPr bwMode="auto">
          <a:xfrm>
            <a:off x="7654036" y="3756406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7964563" y="3343657"/>
            <a:ext cx="883896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849</a:t>
            </a:r>
          </a:p>
          <a:p>
            <a:pPr algn="ctr" eaLnBrk="1" hangingPunct="1"/>
            <a:r>
              <a:rPr lang="en-US" altLang="zh-TW" sz="2400">
                <a:latin typeface="Tahoma" pitchFamily="34" charset="0"/>
              </a:rPr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38807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Digraph Properties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zh-TW" dirty="0"/>
              <a:t>the digraph </a:t>
            </a:r>
            <a:r>
              <a:rPr lang="en-US" altLang="en-US" dirty="0"/>
              <a:t>is simple, </a:t>
            </a:r>
            <a:r>
              <a:rPr lang="en-US" altLang="en-US" b="1" i="1" dirty="0"/>
              <a:t>m</a:t>
            </a:r>
            <a:r>
              <a:rPr lang="en-US" alt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en-US" altLang="en-US" b="1" i="1" dirty="0" smtClean="0"/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</a:t>
            </a:r>
            <a:r>
              <a:rPr lang="en-US" altLang="en-US" dirty="0" smtClean="0"/>
              <a:t>(</a:t>
            </a:r>
            <a:r>
              <a:rPr lang="en-US" altLang="en-US" b="1" i="1" dirty="0"/>
              <a:t>n</a:t>
            </a:r>
            <a:r>
              <a:rPr lang="en-US" altLang="en-US" dirty="0"/>
              <a:t>-1).</a:t>
            </a:r>
          </a:p>
          <a:p>
            <a:r>
              <a:rPr lang="en-US" altLang="en-US" dirty="0"/>
              <a:t>If we keep in-edges and out-edges in separate adjacency lists, we can perform listing of in-edges and out-edges in time proportional to their size.</a:t>
            </a:r>
            <a:endParaRPr lang="en-US" altLang="en-US" sz="3600" dirty="0"/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898C4-C0F1-40FE-AD2D-67FDC9BE64B8}" type="slidenum">
              <a:rPr lang="en-US" altLang="zh-TW" smtClean="0">
                <a:latin typeface="Arial" charset="0"/>
              </a:rPr>
              <a:pPr/>
              <a:t>80</a:t>
            </a:fld>
            <a:endParaRPr lang="en-US" altLang="zh-TW">
              <a:latin typeface="Arial" charset="0"/>
            </a:endParaRPr>
          </a:p>
        </p:txBody>
      </p:sp>
      <p:grpSp>
        <p:nvGrpSpPr>
          <p:cNvPr id="61445" name="Group 4"/>
          <p:cNvGrpSpPr>
            <a:grpSpLocks/>
          </p:cNvGrpSpPr>
          <p:nvPr/>
        </p:nvGrpSpPr>
        <p:grpSpPr bwMode="auto">
          <a:xfrm>
            <a:off x="7921752" y="1965960"/>
            <a:ext cx="2209800" cy="2514600"/>
            <a:chOff x="3600" y="1320"/>
            <a:chExt cx="1782" cy="2112"/>
          </a:xfrm>
        </p:grpSpPr>
        <p:sp>
          <p:nvSpPr>
            <p:cNvPr id="61447" name="Oval 5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1448" name="Oval 6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1449" name="Oval 7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1450" name="Oval 8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1451" name="Oval 9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1452" name="AutoShape 10"/>
            <p:cNvCxnSpPr>
              <a:cxnSpLocks noChangeShapeType="1"/>
              <a:stCxn id="61447" idx="1"/>
              <a:endCxn id="61448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3" name="AutoShape 11"/>
            <p:cNvCxnSpPr>
              <a:cxnSpLocks noChangeShapeType="1"/>
              <a:stCxn id="61447" idx="7"/>
              <a:endCxn id="61450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4" name="AutoShape 12"/>
            <p:cNvCxnSpPr>
              <a:cxnSpLocks noChangeShapeType="1"/>
              <a:stCxn id="61448" idx="0"/>
              <a:endCxn id="61449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5" name="AutoShape 13"/>
            <p:cNvCxnSpPr>
              <a:cxnSpLocks noChangeShapeType="1"/>
              <a:stCxn id="61451" idx="1"/>
              <a:endCxn id="61449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6" name="AutoShape 14"/>
            <p:cNvCxnSpPr>
              <a:cxnSpLocks noChangeShapeType="1"/>
              <a:stCxn id="61450" idx="0"/>
              <a:endCxn id="61451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7" name="AutoShape 15"/>
            <p:cNvCxnSpPr>
              <a:cxnSpLocks noChangeShapeType="1"/>
              <a:stCxn id="61447" idx="0"/>
              <a:endCxn id="61451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8" name="AutoShape 16"/>
            <p:cNvCxnSpPr>
              <a:cxnSpLocks noChangeShapeType="1"/>
              <a:stCxn id="61448" idx="7"/>
              <a:endCxn id="61451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9" name="AutoShape 17"/>
            <p:cNvCxnSpPr>
              <a:cxnSpLocks noChangeShapeType="1"/>
              <a:stCxn id="61447" idx="2"/>
              <a:endCxn id="61449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34262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Digraph Application</a:t>
            </a:r>
          </a:p>
        </p:txBody>
      </p:sp>
      <p:sp>
        <p:nvSpPr>
          <p:cNvPr id="624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76FB7-1E32-472F-8674-3ED3E64FD462}" type="slidenum">
              <a:rPr lang="en-US" altLang="zh-TW" smtClean="0">
                <a:latin typeface="Arial" charset="0"/>
              </a:rPr>
              <a:pPr/>
              <a:t>81</a:t>
            </a:fld>
            <a:endParaRPr lang="en-US" altLang="zh-TW">
              <a:latin typeface="Arial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84146" y="1751013"/>
            <a:ext cx="810895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Scheduling:</a:t>
            </a:r>
            <a:r>
              <a:rPr lang="en-US" altLang="en-US" dirty="0"/>
              <a:t> edge </a:t>
            </a:r>
            <a:r>
              <a:rPr lang="en-US" altLang="en-US" dirty="0">
                <a:solidFill>
                  <a:srgbClr val="F5313E"/>
                </a:solidFill>
              </a:rPr>
              <a:t>(</a:t>
            </a:r>
            <a:r>
              <a:rPr lang="en-US" altLang="en-US" i="1" dirty="0">
                <a:solidFill>
                  <a:srgbClr val="F5313E"/>
                </a:solidFill>
              </a:rPr>
              <a:t>a</a:t>
            </a:r>
            <a:r>
              <a:rPr lang="en-US" altLang="en-US" dirty="0">
                <a:solidFill>
                  <a:srgbClr val="F5313E"/>
                </a:solidFill>
              </a:rPr>
              <a:t>,</a:t>
            </a:r>
            <a:r>
              <a:rPr lang="zh-TW" altLang="en-US" dirty="0">
                <a:solidFill>
                  <a:srgbClr val="F5313E"/>
                </a:solidFill>
              </a:rPr>
              <a:t> </a:t>
            </a:r>
            <a:r>
              <a:rPr lang="en-US" altLang="en-US" i="1" dirty="0">
                <a:solidFill>
                  <a:srgbClr val="F5313E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means task </a:t>
            </a:r>
            <a:r>
              <a:rPr lang="en-US" altLang="en-US" i="1" dirty="0">
                <a:solidFill>
                  <a:srgbClr val="F5313E"/>
                </a:solidFill>
              </a:rPr>
              <a:t>a</a:t>
            </a:r>
            <a:r>
              <a:rPr lang="en-US" altLang="en-US" dirty="0">
                <a:solidFill>
                  <a:srgbClr val="F5313E"/>
                </a:solidFill>
              </a:rPr>
              <a:t> must be completed before </a:t>
            </a:r>
            <a:r>
              <a:rPr lang="en-US" altLang="en-US" i="1" dirty="0">
                <a:solidFill>
                  <a:srgbClr val="F5313E"/>
                </a:solidFill>
              </a:rPr>
              <a:t>b</a:t>
            </a:r>
            <a:r>
              <a:rPr lang="en-US" altLang="en-US" dirty="0">
                <a:solidFill>
                  <a:srgbClr val="F5313E"/>
                </a:solidFill>
              </a:rPr>
              <a:t> can be started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8305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The good life</a:t>
            </a:r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4510088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ics141</a:t>
            </a:r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3051175" y="47101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ics131</a:t>
            </a:r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5929313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ics121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4481513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ics53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5929313" y="38084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ics52</a:t>
            </a: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3051175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ics51</a:t>
            </a:r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59436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ics23</a:t>
            </a: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44958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ics22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3051175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ics21</a:t>
            </a:r>
          </a:p>
        </p:txBody>
      </p:sp>
      <p:cxnSp>
        <p:nvCxnSpPr>
          <p:cNvPr id="62479" name="AutoShape 14"/>
          <p:cNvCxnSpPr>
            <a:cxnSpLocks noChangeShapeType="1"/>
            <a:stCxn id="62478" idx="6"/>
            <a:endCxn id="62477" idx="2"/>
          </p:cNvCxnSpPr>
          <p:nvPr/>
        </p:nvCxnSpPr>
        <p:spPr bwMode="auto">
          <a:xfrm>
            <a:off x="4132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5"/>
          <p:cNvCxnSpPr>
            <a:cxnSpLocks noChangeShapeType="1"/>
            <a:stCxn id="62477" idx="6"/>
            <a:endCxn id="62476" idx="2"/>
          </p:cNvCxnSpPr>
          <p:nvPr/>
        </p:nvCxnSpPr>
        <p:spPr bwMode="auto">
          <a:xfrm>
            <a:off x="5576889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6"/>
          <p:cNvCxnSpPr>
            <a:cxnSpLocks noChangeShapeType="1"/>
            <a:stCxn id="62478" idx="4"/>
            <a:endCxn id="62475" idx="0"/>
          </p:cNvCxnSpPr>
          <p:nvPr/>
        </p:nvCxnSpPr>
        <p:spPr bwMode="auto">
          <a:xfrm>
            <a:off x="3584575" y="3214689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7"/>
          <p:cNvCxnSpPr>
            <a:cxnSpLocks noChangeShapeType="1"/>
            <a:stCxn id="62476" idx="4"/>
            <a:endCxn id="62474" idx="0"/>
          </p:cNvCxnSpPr>
          <p:nvPr/>
        </p:nvCxnSpPr>
        <p:spPr bwMode="auto">
          <a:xfrm flipH="1">
            <a:off x="6462714" y="3214689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8"/>
          <p:cNvCxnSpPr>
            <a:cxnSpLocks noChangeShapeType="1"/>
            <a:stCxn id="62475" idx="6"/>
            <a:endCxn id="62473" idx="2"/>
          </p:cNvCxnSpPr>
          <p:nvPr/>
        </p:nvCxnSpPr>
        <p:spPr bwMode="auto">
          <a:xfrm>
            <a:off x="4132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4" name="AutoShape 19"/>
          <p:cNvCxnSpPr>
            <a:cxnSpLocks noChangeShapeType="1"/>
            <a:stCxn id="62478" idx="5"/>
            <a:endCxn id="62473" idx="1"/>
          </p:cNvCxnSpPr>
          <p:nvPr/>
        </p:nvCxnSpPr>
        <p:spPr bwMode="auto">
          <a:xfrm>
            <a:off x="3962400" y="3143251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5" name="AutoShape 20"/>
          <p:cNvCxnSpPr>
            <a:cxnSpLocks noChangeShapeType="1"/>
            <a:stCxn id="62477" idx="4"/>
            <a:endCxn id="62473" idx="0"/>
          </p:cNvCxnSpPr>
          <p:nvPr/>
        </p:nvCxnSpPr>
        <p:spPr bwMode="auto">
          <a:xfrm flipH="1">
            <a:off x="5014914" y="3214689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6" name="AutoShape 21"/>
          <p:cNvCxnSpPr>
            <a:cxnSpLocks noChangeShapeType="1"/>
            <a:stCxn id="62476" idx="3"/>
            <a:endCxn id="62473" idx="7"/>
          </p:cNvCxnSpPr>
          <p:nvPr/>
        </p:nvCxnSpPr>
        <p:spPr bwMode="auto">
          <a:xfrm flipH="1">
            <a:off x="5392739" y="3143251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7" name="AutoShape 22"/>
          <p:cNvCxnSpPr>
            <a:cxnSpLocks noChangeShapeType="1"/>
            <a:stCxn id="62474" idx="4"/>
            <a:endCxn id="62472" idx="0"/>
          </p:cNvCxnSpPr>
          <p:nvPr/>
        </p:nvCxnSpPr>
        <p:spPr bwMode="auto">
          <a:xfrm>
            <a:off x="6462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8" name="AutoShape 23"/>
          <p:cNvCxnSpPr>
            <a:cxnSpLocks noChangeShapeType="1"/>
            <a:stCxn id="62478" idx="2"/>
            <a:endCxn id="62471" idx="2"/>
          </p:cNvCxnSpPr>
          <p:nvPr/>
        </p:nvCxnSpPr>
        <p:spPr bwMode="auto">
          <a:xfrm rot="10800000" flipH="1" flipV="1">
            <a:off x="3036889" y="2954339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9" name="AutoShape 24"/>
          <p:cNvCxnSpPr>
            <a:cxnSpLocks noChangeShapeType="1"/>
            <a:stCxn id="62475" idx="5"/>
            <a:endCxn id="62470" idx="1"/>
          </p:cNvCxnSpPr>
          <p:nvPr/>
        </p:nvCxnSpPr>
        <p:spPr bwMode="auto">
          <a:xfrm>
            <a:off x="3962401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90" name="Oval 25"/>
          <p:cNvSpPr>
            <a:spLocks noChangeArrowheads="1"/>
          </p:cNvSpPr>
          <p:nvPr/>
        </p:nvSpPr>
        <p:spPr bwMode="auto">
          <a:xfrm>
            <a:off x="8610600" y="4132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ics161</a:t>
            </a:r>
          </a:p>
        </p:txBody>
      </p:sp>
      <p:sp>
        <p:nvSpPr>
          <p:cNvPr id="62491" name="Oval 26"/>
          <p:cNvSpPr>
            <a:spLocks noChangeArrowheads="1"/>
          </p:cNvSpPr>
          <p:nvPr/>
        </p:nvSpPr>
        <p:spPr bwMode="auto">
          <a:xfrm>
            <a:off x="4038600" y="56388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ics151</a:t>
            </a:r>
          </a:p>
        </p:txBody>
      </p:sp>
      <p:cxnSp>
        <p:nvCxnSpPr>
          <p:cNvPr id="62492" name="AutoShape 27"/>
          <p:cNvCxnSpPr>
            <a:cxnSpLocks noChangeShapeType="1"/>
            <a:stCxn id="62475" idx="4"/>
            <a:endCxn id="62491" idx="0"/>
          </p:cNvCxnSpPr>
          <p:nvPr/>
        </p:nvCxnSpPr>
        <p:spPr bwMode="auto">
          <a:xfrm rot="16200000" flipH="1">
            <a:off x="3394869" y="4447382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3" name="AutoShape 28"/>
          <p:cNvCxnSpPr>
            <a:cxnSpLocks noChangeShapeType="1"/>
            <a:stCxn id="62476" idx="6"/>
            <a:endCxn id="62491" idx="6"/>
          </p:cNvCxnSpPr>
          <p:nvPr/>
        </p:nvCxnSpPr>
        <p:spPr bwMode="auto">
          <a:xfrm flipH="1">
            <a:off x="5119688" y="2954339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4" name="AutoShape 29"/>
          <p:cNvCxnSpPr>
            <a:cxnSpLocks noChangeShapeType="1"/>
            <a:stCxn id="62476" idx="6"/>
            <a:endCxn id="62490" idx="0"/>
          </p:cNvCxnSpPr>
          <p:nvPr/>
        </p:nvCxnSpPr>
        <p:spPr bwMode="auto">
          <a:xfrm>
            <a:off x="7024688" y="2954339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5" name="AutoShape 30"/>
          <p:cNvCxnSpPr>
            <a:cxnSpLocks noChangeShapeType="1"/>
            <a:stCxn id="62490" idx="4"/>
            <a:endCxn id="62469" idx="0"/>
          </p:cNvCxnSpPr>
          <p:nvPr/>
        </p:nvCxnSpPr>
        <p:spPr bwMode="auto">
          <a:xfrm>
            <a:off x="9144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96" name="Oval 31"/>
          <p:cNvSpPr>
            <a:spLocks noChangeArrowheads="1"/>
          </p:cNvSpPr>
          <p:nvPr/>
        </p:nvSpPr>
        <p:spPr bwMode="auto">
          <a:xfrm>
            <a:off x="7391400" y="473392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ics171</a:t>
            </a:r>
          </a:p>
        </p:txBody>
      </p:sp>
      <p:cxnSp>
        <p:nvCxnSpPr>
          <p:cNvPr id="62497" name="AutoShape 32"/>
          <p:cNvCxnSpPr>
            <a:cxnSpLocks noChangeShapeType="1"/>
            <a:stCxn id="62474" idx="6"/>
            <a:endCxn id="62496" idx="0"/>
          </p:cNvCxnSpPr>
          <p:nvPr/>
        </p:nvCxnSpPr>
        <p:spPr bwMode="auto">
          <a:xfrm>
            <a:off x="7010400" y="4054476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411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5C259-6011-475F-99C9-ACFD2008FCF9}" type="slidenum">
              <a:rPr lang="en-US" altLang="zh-TW" smtClean="0">
                <a:latin typeface="Arial" charset="0"/>
              </a:rPr>
              <a:pPr/>
              <a:t>82</a:t>
            </a:fld>
            <a:endParaRPr lang="en-US" altLang="zh-TW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Directed Graph Traversal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We can specialize the traversal algorithms (DFS and BFS) to digraphs by traversing edges only along their direction</a:t>
            </a:r>
          </a:p>
          <a:p>
            <a:r>
              <a:rPr lang="en-US" altLang="zh-TW">
                <a:ea typeface="新細明體" pitchFamily="18" charset="-120"/>
              </a:rPr>
              <a:t>We address on the DFS to digraphs</a:t>
            </a:r>
          </a:p>
        </p:txBody>
      </p:sp>
    </p:spTree>
    <p:extLst>
      <p:ext uri="{BB962C8B-B14F-4D97-AF65-F5344CB8AC3E}">
        <p14:creationId xmlns:p14="http://schemas.microsoft.com/office/powerpoint/2010/main" val="36588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6EBA-CD93-4655-8D5B-AB5D460F1BB2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187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Coloring Vertices</a:t>
            </a:r>
          </a:p>
        </p:txBody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in BFS, vertices are colored during the search:</a:t>
            </a:r>
          </a:p>
          <a:p>
            <a:pPr lvl="1"/>
            <a:r>
              <a:rPr lang="en-US" altLang="zh-TW" dirty="0"/>
              <a:t>Each vertex is initially </a:t>
            </a:r>
            <a:r>
              <a:rPr lang="en-US" altLang="zh-TW" b="1" i="1" dirty="0">
                <a:solidFill>
                  <a:srgbClr val="FF0000"/>
                </a:solidFill>
              </a:rPr>
              <a:t>white</a:t>
            </a:r>
          </a:p>
          <a:p>
            <a:pPr lvl="1"/>
            <a:r>
              <a:rPr lang="en-US" altLang="zh-TW" dirty="0"/>
              <a:t>Vertex is </a:t>
            </a:r>
            <a:r>
              <a:rPr lang="en-US" altLang="zh-TW" b="1" i="1" dirty="0">
                <a:solidFill>
                  <a:srgbClr val="FF0000"/>
                </a:solidFill>
              </a:rPr>
              <a:t>gray</a:t>
            </a:r>
            <a:r>
              <a:rPr lang="en-US" altLang="zh-TW" dirty="0"/>
              <a:t> when it is </a:t>
            </a:r>
            <a:r>
              <a:rPr lang="en-US" altLang="zh-TW" i="1" dirty="0"/>
              <a:t>discovered</a:t>
            </a:r>
          </a:p>
          <a:p>
            <a:pPr lvl="1"/>
            <a:r>
              <a:rPr lang="en-US" altLang="zh-TW" dirty="0"/>
              <a:t>When a vertex has been examined (is </a:t>
            </a:r>
            <a:r>
              <a:rPr lang="en-US" altLang="zh-TW" i="1" dirty="0"/>
              <a:t>finished</a:t>
            </a:r>
            <a:r>
              <a:rPr lang="en-US" altLang="zh-TW" dirty="0"/>
              <a:t>), it is </a:t>
            </a:r>
            <a:r>
              <a:rPr lang="en-US" altLang="zh-TW" b="1" i="1" dirty="0">
                <a:solidFill>
                  <a:srgbClr val="FF0000"/>
                </a:solidFill>
              </a:rPr>
              <a:t>black</a:t>
            </a:r>
          </a:p>
          <a:p>
            <a:r>
              <a:rPr lang="en-US" altLang="zh-TW" dirty="0"/>
              <a:t>Each vertex ends up with only one DFS tree – these trees are disjoint</a:t>
            </a:r>
          </a:p>
        </p:txBody>
      </p:sp>
    </p:spTree>
    <p:extLst>
      <p:ext uri="{BB962C8B-B14F-4D97-AF65-F5344CB8AC3E}">
        <p14:creationId xmlns:p14="http://schemas.microsoft.com/office/powerpoint/2010/main" val="28953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DD54-4CB1-4CBC-B715-ECCFD965A80F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Timestamps 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DFS uses timestamps for each vertex </a:t>
            </a:r>
            <a:r>
              <a:rPr lang="en-US" altLang="zh-TW" i="1"/>
              <a:t>v</a:t>
            </a:r>
            <a:r>
              <a:rPr lang="en-US" altLang="zh-TW"/>
              <a:t>:</a:t>
            </a:r>
          </a:p>
          <a:p>
            <a:pPr lvl="1"/>
            <a:r>
              <a:rPr lang="en-US" altLang="zh-TW" i="1"/>
              <a:t>d</a:t>
            </a:r>
            <a:r>
              <a:rPr lang="en-US" altLang="zh-TW"/>
              <a:t>[</a:t>
            </a:r>
            <a:r>
              <a:rPr lang="en-US" altLang="zh-TW" i="1"/>
              <a:t>v</a:t>
            </a:r>
            <a:r>
              <a:rPr lang="en-US" altLang="zh-TW"/>
              <a:t>]: the time when </a:t>
            </a:r>
            <a:r>
              <a:rPr lang="en-US" altLang="zh-TW" i="1"/>
              <a:t>v</a:t>
            </a:r>
            <a:r>
              <a:rPr lang="en-US" altLang="zh-TW"/>
              <a:t> is first discovered (grayed)</a:t>
            </a:r>
          </a:p>
          <a:p>
            <a:pPr lvl="1"/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v</a:t>
            </a:r>
            <a:r>
              <a:rPr lang="en-US" altLang="zh-TW"/>
              <a:t>]: when the search finishes examining </a:t>
            </a:r>
            <a:r>
              <a:rPr lang="en-US" altLang="zh-TW" i="1"/>
              <a:t>v</a:t>
            </a:r>
            <a:r>
              <a:rPr lang="en-US" altLang="zh-TW"/>
              <a:t>’s adjacency list (and blackens </a:t>
            </a:r>
            <a:r>
              <a:rPr lang="en-US" altLang="zh-TW" i="1"/>
              <a:t>v</a:t>
            </a:r>
            <a:r>
              <a:rPr lang="en-US" altLang="zh-TW"/>
              <a:t>)</a:t>
            </a:r>
          </a:p>
          <a:p>
            <a:r>
              <a:rPr lang="en-US" altLang="zh-TW"/>
              <a:t>Used in many graph algorithms</a:t>
            </a:r>
          </a:p>
          <a:p>
            <a:r>
              <a:rPr lang="en-US" altLang="zh-TW"/>
              <a:t>Usually integers between 1 and 2|</a:t>
            </a:r>
            <a:r>
              <a:rPr lang="en-US" altLang="zh-TW" i="1"/>
              <a:t>V</a:t>
            </a:r>
            <a:r>
              <a:rPr lang="en-US" altLang="zh-TW"/>
              <a:t>|</a:t>
            </a:r>
          </a:p>
          <a:p>
            <a:r>
              <a:rPr lang="en-US" altLang="zh-TW"/>
              <a:t>For each vertex </a:t>
            </a:r>
            <a:r>
              <a:rPr lang="en-US" altLang="zh-TW" i="1"/>
              <a:t>u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]&lt;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5906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39F-01E3-4204-AF87-AEB51AFF52C3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187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Colors </a:t>
            </a:r>
            <a:r>
              <a:rPr lang="en-US" altLang="zh-TW" i="1" dirty="0" smtClean="0"/>
              <a:t>vs.</a:t>
            </a:r>
            <a:r>
              <a:rPr lang="en-US" altLang="zh-TW" dirty="0" smtClean="0"/>
              <a:t> </a:t>
            </a:r>
            <a:r>
              <a:rPr lang="en-US" altLang="zh-TW" dirty="0"/>
              <a:t>Timestamps</a:t>
            </a:r>
          </a:p>
        </p:txBody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Vertex </a:t>
            </a:r>
            <a:r>
              <a:rPr lang="en-US" altLang="zh-TW" i="1" dirty="0"/>
              <a:t>u</a:t>
            </a:r>
            <a:r>
              <a:rPr lang="en-US" altLang="zh-TW" dirty="0"/>
              <a:t> is</a:t>
            </a:r>
          </a:p>
          <a:p>
            <a:pPr lvl="1"/>
            <a:r>
              <a:rPr lang="en-US" altLang="zh-TW" dirty="0"/>
              <a:t>White before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Gray between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and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Black after 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For simplicity, we refer</a:t>
            </a:r>
          </a:p>
          <a:p>
            <a:pPr lvl="1"/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as </a:t>
            </a:r>
            <a:r>
              <a:rPr lang="en-US" altLang="zh-TW" b="1" i="1" dirty="0">
                <a:solidFill>
                  <a:srgbClr val="FF0000"/>
                </a:solidFill>
              </a:rPr>
              <a:t>discovery time</a:t>
            </a: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as </a:t>
            </a:r>
            <a:r>
              <a:rPr lang="en-US" altLang="zh-TW" b="1" i="1" dirty="0">
                <a:solidFill>
                  <a:srgbClr val="FF0000"/>
                </a:solidFill>
              </a:rPr>
              <a:t>finishing time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5A28-9108-4C7E-988F-92E50C2DB15E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Pseudo-code – DFS</a:t>
            </a:r>
          </a:p>
        </p:txBody>
      </p:sp>
      <p:pic>
        <p:nvPicPr>
          <p:cNvPr id="1874947" name="Picture 3" descr="DF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2057400"/>
            <a:ext cx="5018088" cy="3251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612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9077-56DE-4A20-A895-1902C58160DB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Pseudo-code – DFS-VISIT</a:t>
            </a:r>
          </a:p>
        </p:txBody>
      </p:sp>
      <p:pic>
        <p:nvPicPr>
          <p:cNvPr id="1875971" name="Picture 3" descr="DFS_visi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00400" y="1988841"/>
            <a:ext cx="7579568" cy="318399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075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AD67-2CFE-4448-9B39-F5DC28B1965B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187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DFS </a:t>
            </a:r>
          </a:p>
        </p:txBody>
      </p:sp>
      <p:sp>
        <p:nvSpPr>
          <p:cNvPr id="1876995" name="Oval 3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6996" name="Text Box 4"/>
          <p:cNvSpPr txBox="1">
            <a:spLocks noChangeArrowheads="1"/>
          </p:cNvSpPr>
          <p:nvPr/>
        </p:nvSpPr>
        <p:spPr bwMode="auto">
          <a:xfrm>
            <a:off x="3276600" y="19050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u</a:t>
            </a:r>
          </a:p>
        </p:txBody>
      </p:sp>
      <p:sp>
        <p:nvSpPr>
          <p:cNvPr id="1876997" name="Oval 5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6998" name="Text Box 6"/>
          <p:cNvSpPr txBox="1">
            <a:spLocks noChangeArrowheads="1"/>
          </p:cNvSpPr>
          <p:nvPr/>
        </p:nvSpPr>
        <p:spPr bwMode="auto">
          <a:xfrm>
            <a:off x="5791201" y="1905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v</a:t>
            </a:r>
          </a:p>
        </p:txBody>
      </p:sp>
      <p:sp>
        <p:nvSpPr>
          <p:cNvPr id="1876999" name="Oval 7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0" name="Text Box 8"/>
          <p:cNvSpPr txBox="1">
            <a:spLocks noChangeArrowheads="1"/>
          </p:cNvSpPr>
          <p:nvPr/>
        </p:nvSpPr>
        <p:spPr bwMode="auto">
          <a:xfrm>
            <a:off x="8305801" y="1905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w</a:t>
            </a:r>
          </a:p>
        </p:txBody>
      </p:sp>
      <p:sp>
        <p:nvSpPr>
          <p:cNvPr id="1877001" name="Line 9"/>
          <p:cNvSpPr>
            <a:spLocks noChangeShapeType="1"/>
          </p:cNvSpPr>
          <p:nvPr/>
        </p:nvSpPr>
        <p:spPr bwMode="auto">
          <a:xfrm>
            <a:off x="3962400" y="28956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02" name="Line 10"/>
          <p:cNvSpPr>
            <a:spLocks noChangeShapeType="1"/>
          </p:cNvSpPr>
          <p:nvPr/>
        </p:nvSpPr>
        <p:spPr bwMode="auto">
          <a:xfrm>
            <a:off x="3886200" y="53340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03" name="Oval 11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4" name="Text Box 12"/>
          <p:cNvSpPr txBox="1">
            <a:spLocks noChangeArrowheads="1"/>
          </p:cNvSpPr>
          <p:nvPr/>
        </p:nvSpPr>
        <p:spPr bwMode="auto">
          <a:xfrm>
            <a:off x="3200400" y="5638801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sp>
        <p:nvSpPr>
          <p:cNvPr id="1877005" name="Oval 13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6" name="Text Box 14"/>
          <p:cNvSpPr txBox="1">
            <a:spLocks noChangeArrowheads="1"/>
          </p:cNvSpPr>
          <p:nvPr/>
        </p:nvSpPr>
        <p:spPr bwMode="auto">
          <a:xfrm>
            <a:off x="5715001" y="56388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1877007" name="Oval 15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8" name="Text Box 16"/>
          <p:cNvSpPr txBox="1">
            <a:spLocks noChangeArrowheads="1"/>
          </p:cNvSpPr>
          <p:nvPr/>
        </p:nvSpPr>
        <p:spPr bwMode="auto">
          <a:xfrm>
            <a:off x="8305800" y="56388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1877009" name="Line 17"/>
          <p:cNvSpPr>
            <a:spLocks noChangeShapeType="1"/>
          </p:cNvSpPr>
          <p:nvPr/>
        </p:nvSpPr>
        <p:spPr bwMode="auto">
          <a:xfrm>
            <a:off x="34290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0" name="Line 18"/>
          <p:cNvSpPr>
            <a:spLocks noChangeShapeType="1"/>
          </p:cNvSpPr>
          <p:nvPr/>
        </p:nvSpPr>
        <p:spPr bwMode="auto">
          <a:xfrm>
            <a:off x="59436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1" name="Line 19"/>
          <p:cNvSpPr>
            <a:spLocks noChangeShapeType="1"/>
          </p:cNvSpPr>
          <p:nvPr/>
        </p:nvSpPr>
        <p:spPr bwMode="auto">
          <a:xfrm>
            <a:off x="85344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2" name="Freeform 20"/>
          <p:cNvSpPr>
            <a:spLocks/>
          </p:cNvSpPr>
          <p:nvPr/>
        </p:nvSpPr>
        <p:spPr bwMode="auto">
          <a:xfrm>
            <a:off x="8839200" y="5105400"/>
            <a:ext cx="8509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528" y="144"/>
              </a:cxn>
              <a:cxn ang="0">
                <a:pos x="48" y="0"/>
              </a:cxn>
            </a:cxnLst>
            <a:rect l="0" t="0" r="r" b="b"/>
            <a:pathLst>
              <a:path w="536" h="336">
                <a:moveTo>
                  <a:pt x="0" y="336"/>
                </a:moveTo>
                <a:cubicBezTo>
                  <a:pt x="260" y="268"/>
                  <a:pt x="520" y="200"/>
                  <a:pt x="528" y="144"/>
                </a:cubicBezTo>
                <a:cubicBezTo>
                  <a:pt x="536" y="88"/>
                  <a:pt x="292" y="44"/>
                  <a:pt x="4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3" name="Line 21"/>
          <p:cNvSpPr>
            <a:spLocks noChangeShapeType="1"/>
          </p:cNvSpPr>
          <p:nvPr/>
        </p:nvSpPr>
        <p:spPr bwMode="auto">
          <a:xfrm flipV="1">
            <a:off x="3810000" y="3200400"/>
            <a:ext cx="1828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4" name="Line 22"/>
          <p:cNvSpPr>
            <a:spLocks noChangeShapeType="1"/>
          </p:cNvSpPr>
          <p:nvPr/>
        </p:nvSpPr>
        <p:spPr bwMode="auto">
          <a:xfrm flipV="1">
            <a:off x="6324600" y="3200400"/>
            <a:ext cx="1828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5" name="Oval 23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1877016" name="Oval 24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1/</a:t>
            </a:r>
          </a:p>
        </p:txBody>
      </p:sp>
      <p:sp>
        <p:nvSpPr>
          <p:cNvPr id="1877017" name="Line 25"/>
          <p:cNvSpPr>
            <a:spLocks noChangeShapeType="1"/>
          </p:cNvSpPr>
          <p:nvPr/>
        </p:nvSpPr>
        <p:spPr bwMode="auto">
          <a:xfrm>
            <a:off x="3962400" y="2895600"/>
            <a:ext cx="15240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8" name="Oval 26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1877019" name="Oval 27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2/</a:t>
            </a:r>
          </a:p>
        </p:txBody>
      </p:sp>
      <p:sp>
        <p:nvSpPr>
          <p:cNvPr id="1877020" name="Line 28"/>
          <p:cNvSpPr>
            <a:spLocks noChangeShapeType="1"/>
          </p:cNvSpPr>
          <p:nvPr/>
        </p:nvSpPr>
        <p:spPr bwMode="auto">
          <a:xfrm>
            <a:off x="5943600" y="3276600"/>
            <a:ext cx="0" cy="167640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21" name="Oval 29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3/</a:t>
            </a:r>
          </a:p>
        </p:txBody>
      </p:sp>
      <p:sp>
        <p:nvSpPr>
          <p:cNvPr id="1877022" name="Line 30"/>
          <p:cNvSpPr>
            <a:spLocks noChangeShapeType="1"/>
          </p:cNvSpPr>
          <p:nvPr/>
        </p:nvSpPr>
        <p:spPr bwMode="auto">
          <a:xfrm>
            <a:off x="3886200" y="5334000"/>
            <a:ext cx="15240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23" name="Oval 31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4/</a:t>
            </a:r>
          </a:p>
        </p:txBody>
      </p:sp>
      <p:sp>
        <p:nvSpPr>
          <p:cNvPr id="1877024" name="Oval 32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4/5</a:t>
            </a:r>
          </a:p>
        </p:txBody>
      </p:sp>
      <p:grpSp>
        <p:nvGrpSpPr>
          <p:cNvPr id="1877025" name="Group 33"/>
          <p:cNvGrpSpPr>
            <a:grpSpLocks/>
          </p:cNvGrpSpPr>
          <p:nvPr/>
        </p:nvGrpSpPr>
        <p:grpSpPr bwMode="auto">
          <a:xfrm>
            <a:off x="3810000" y="3200400"/>
            <a:ext cx="1828800" cy="1905000"/>
            <a:chOff x="1440" y="2016"/>
            <a:chExt cx="1152" cy="1200"/>
          </a:xfrm>
        </p:grpSpPr>
        <p:sp>
          <p:nvSpPr>
            <p:cNvPr id="1877026" name="Line 34"/>
            <p:cNvSpPr>
              <a:spLocks noChangeShapeType="1"/>
            </p:cNvSpPr>
            <p:nvPr/>
          </p:nvSpPr>
          <p:spPr bwMode="auto">
            <a:xfrm flipV="1">
              <a:off x="1440" y="2016"/>
              <a:ext cx="1152" cy="1200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27" name="Text Box 35"/>
            <p:cNvSpPr txBox="1">
              <a:spLocks noChangeArrowheads="1"/>
            </p:cNvSpPr>
            <p:nvPr/>
          </p:nvSpPr>
          <p:spPr bwMode="auto">
            <a:xfrm>
              <a:off x="1728" y="2304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1877028" name="Oval 36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3/6</a:t>
            </a:r>
          </a:p>
        </p:txBody>
      </p:sp>
      <p:sp>
        <p:nvSpPr>
          <p:cNvPr id="1877029" name="Oval 37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2/7</a:t>
            </a:r>
          </a:p>
        </p:txBody>
      </p:sp>
      <p:sp>
        <p:nvSpPr>
          <p:cNvPr id="1877030" name="Oval 38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1/8</a:t>
            </a:r>
          </a:p>
        </p:txBody>
      </p:sp>
      <p:grpSp>
        <p:nvGrpSpPr>
          <p:cNvPr id="1877031" name="Group 39"/>
          <p:cNvGrpSpPr>
            <a:grpSpLocks/>
          </p:cNvGrpSpPr>
          <p:nvPr/>
        </p:nvGrpSpPr>
        <p:grpSpPr bwMode="auto">
          <a:xfrm>
            <a:off x="2971800" y="3276600"/>
            <a:ext cx="457200" cy="1676400"/>
            <a:chOff x="672" y="2064"/>
            <a:chExt cx="288" cy="1056"/>
          </a:xfrm>
        </p:grpSpPr>
        <p:sp>
          <p:nvSpPr>
            <p:cNvPr id="1877032" name="Line 40"/>
            <p:cNvSpPr>
              <a:spLocks noChangeShapeType="1"/>
            </p:cNvSpPr>
            <p:nvPr/>
          </p:nvSpPr>
          <p:spPr bwMode="auto">
            <a:xfrm>
              <a:off x="960" y="2064"/>
              <a:ext cx="0" cy="1056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33" name="Text Box 41"/>
            <p:cNvSpPr txBox="1">
              <a:spLocks noChangeArrowheads="1"/>
            </p:cNvSpPr>
            <p:nvPr/>
          </p:nvSpPr>
          <p:spPr bwMode="auto">
            <a:xfrm>
              <a:off x="672" y="2304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F</a:t>
              </a:r>
            </a:p>
          </p:txBody>
        </p:sp>
      </p:grpSp>
      <p:sp>
        <p:nvSpPr>
          <p:cNvPr id="1877034" name="Oval 42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9/</a:t>
            </a:r>
          </a:p>
        </p:txBody>
      </p:sp>
      <p:grpSp>
        <p:nvGrpSpPr>
          <p:cNvPr id="1877035" name="Group 43"/>
          <p:cNvGrpSpPr>
            <a:grpSpLocks/>
          </p:cNvGrpSpPr>
          <p:nvPr/>
        </p:nvGrpSpPr>
        <p:grpSpPr bwMode="auto">
          <a:xfrm>
            <a:off x="6324600" y="3200400"/>
            <a:ext cx="1828800" cy="1905000"/>
            <a:chOff x="3024" y="2016"/>
            <a:chExt cx="1152" cy="1200"/>
          </a:xfrm>
        </p:grpSpPr>
        <p:sp>
          <p:nvSpPr>
            <p:cNvPr id="1877036" name="Line 44"/>
            <p:cNvSpPr>
              <a:spLocks noChangeShapeType="1"/>
            </p:cNvSpPr>
            <p:nvPr/>
          </p:nvSpPr>
          <p:spPr bwMode="auto">
            <a:xfrm flipV="1">
              <a:off x="3024" y="2016"/>
              <a:ext cx="1152" cy="1200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37" name="Text Box 45"/>
            <p:cNvSpPr txBox="1">
              <a:spLocks noChangeArrowheads="1"/>
            </p:cNvSpPr>
            <p:nvPr/>
          </p:nvSpPr>
          <p:spPr bwMode="auto">
            <a:xfrm>
              <a:off x="3360" y="2256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1877038" name="Line 46"/>
          <p:cNvSpPr>
            <a:spLocks noChangeShapeType="1"/>
          </p:cNvSpPr>
          <p:nvPr/>
        </p:nvSpPr>
        <p:spPr bwMode="auto">
          <a:xfrm>
            <a:off x="8534400" y="3276600"/>
            <a:ext cx="0" cy="167640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39" name="Oval 47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10/</a:t>
            </a:r>
          </a:p>
        </p:txBody>
      </p:sp>
      <p:grpSp>
        <p:nvGrpSpPr>
          <p:cNvPr id="1877040" name="Group 48"/>
          <p:cNvGrpSpPr>
            <a:grpSpLocks/>
          </p:cNvGrpSpPr>
          <p:nvPr/>
        </p:nvGrpSpPr>
        <p:grpSpPr bwMode="auto">
          <a:xfrm>
            <a:off x="8839201" y="5029200"/>
            <a:ext cx="1293813" cy="609600"/>
            <a:chOff x="4608" y="3168"/>
            <a:chExt cx="815" cy="384"/>
          </a:xfrm>
        </p:grpSpPr>
        <p:sp>
          <p:nvSpPr>
            <p:cNvPr id="1877041" name="Freeform 49"/>
            <p:cNvSpPr>
              <a:spLocks/>
            </p:cNvSpPr>
            <p:nvPr/>
          </p:nvSpPr>
          <p:spPr bwMode="auto">
            <a:xfrm>
              <a:off x="4608" y="3216"/>
              <a:ext cx="536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144"/>
                </a:cxn>
                <a:cxn ang="0">
                  <a:pos x="48" y="0"/>
                </a:cxn>
              </a:cxnLst>
              <a:rect l="0" t="0" r="r" b="b"/>
              <a:pathLst>
                <a:path w="536" h="336">
                  <a:moveTo>
                    <a:pt x="0" y="336"/>
                  </a:moveTo>
                  <a:cubicBezTo>
                    <a:pt x="260" y="268"/>
                    <a:pt x="520" y="200"/>
                    <a:pt x="528" y="144"/>
                  </a:cubicBezTo>
                  <a:cubicBezTo>
                    <a:pt x="536" y="88"/>
                    <a:pt x="292" y="44"/>
                    <a:pt x="48" y="0"/>
                  </a:cubicBezTo>
                </a:path>
              </a:pathLst>
            </a:custGeom>
            <a:noFill/>
            <a:ln w="76200" cap="flat" cmpd="sng">
              <a:solidFill>
                <a:srgbClr val="CC99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42" name="Text Box 50"/>
            <p:cNvSpPr txBox="1">
              <a:spLocks noChangeArrowheads="1"/>
            </p:cNvSpPr>
            <p:nvPr/>
          </p:nvSpPr>
          <p:spPr bwMode="auto">
            <a:xfrm>
              <a:off x="5136" y="3168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dirty="0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1877043" name="Oval 51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10/11</a:t>
            </a:r>
          </a:p>
        </p:txBody>
      </p:sp>
      <p:sp>
        <p:nvSpPr>
          <p:cNvPr id="1877044" name="Oval 52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30054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7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877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7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7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7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1877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877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87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7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7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877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7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8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877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7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7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7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009" grpId="0" animBg="1"/>
      <p:bldP spid="1877012" grpId="0" animBg="1"/>
      <p:bldP spid="1877013" grpId="0" animBg="1"/>
      <p:bldP spid="1877014" grpId="0" animBg="1"/>
      <p:bldP spid="1877015" grpId="0" animBg="1"/>
      <p:bldP spid="1877016" grpId="0" animBg="1"/>
      <p:bldP spid="1877016" grpId="1" animBg="1"/>
      <p:bldP spid="1877017" grpId="0" animBg="1"/>
      <p:bldP spid="1877018" grpId="0" animBg="1"/>
      <p:bldP spid="1877019" grpId="0" animBg="1"/>
      <p:bldP spid="1877020" grpId="0" animBg="1"/>
      <p:bldP spid="1877021" grpId="0" animBg="1"/>
      <p:bldP spid="1877022" grpId="0" animBg="1"/>
      <p:bldP spid="1877023" grpId="0" animBg="1"/>
      <p:bldP spid="1877024" grpId="0" animBg="1"/>
      <p:bldP spid="1877028" grpId="0" animBg="1"/>
      <p:bldP spid="1877029" grpId="0" animBg="1"/>
      <p:bldP spid="1877030" grpId="0" animBg="1"/>
      <p:bldP spid="1877034" grpId="0" animBg="1"/>
      <p:bldP spid="1877038" grpId="0" animBg="1"/>
      <p:bldP spid="1877039" grpId="0" animBg="1"/>
      <p:bldP spid="1877043" grpId="0" animBg="1"/>
      <p:bldP spid="187704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B704-7FA6-40A6-926B-A9F5BABEF470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 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result of DFS depends on </a:t>
            </a:r>
          </a:p>
          <a:p>
            <a:pPr lvl="1"/>
            <a:r>
              <a:rPr lang="en-US" altLang="zh-TW"/>
              <a:t>the order in which the vertices are examined</a:t>
            </a:r>
          </a:p>
          <a:p>
            <a:pPr lvl="1"/>
            <a:r>
              <a:rPr lang="en-US" altLang="zh-TW"/>
              <a:t>The neighbors of a vertex are visited</a:t>
            </a:r>
          </a:p>
          <a:p>
            <a:r>
              <a:rPr lang="en-US" altLang="zh-TW"/>
              <a:t>The running time is </a:t>
            </a:r>
            <a:r>
              <a:rPr lang="en-US" altLang="zh-TW">
                <a:sym typeface="Symbol" pitchFamily="18" charset="2"/>
              </a:rPr>
              <a:t></a:t>
            </a:r>
            <a:r>
              <a:rPr lang="en-US" altLang="zh-TW"/>
              <a:t>(|</a:t>
            </a:r>
            <a:r>
              <a:rPr lang="en-US" altLang="zh-TW" i="1"/>
              <a:t>V|</a:t>
            </a:r>
            <a:r>
              <a:rPr lang="en-US" altLang="zh-TW"/>
              <a:t>+|</a:t>
            </a:r>
            <a:r>
              <a:rPr lang="en-US" altLang="zh-TW" i="1"/>
              <a:t>E|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0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Directed and Undirected Graphs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Undirected graphs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all the edges are undirected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Directed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graphs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all the edges are </a:t>
            </a:r>
            <a:r>
              <a:rPr lang="en-US" altLang="zh-TW" dirty="0" smtClean="0">
                <a:ea typeface="新細明體" pitchFamily="18" charset="-120"/>
              </a:rPr>
              <a:t>directed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323C4-A4BC-41B5-AAAE-6D3DAB9C7731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716444" y="2638506"/>
            <a:ext cx="3526587" cy="2763934"/>
            <a:chOff x="4708364" y="3356992"/>
            <a:chExt cx="3526587" cy="276393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920654" y="3356992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35837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920654" y="5805695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907282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085394" y="3672223"/>
              <a:ext cx="0" cy="2133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032484" y="4778145"/>
              <a:ext cx="9033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6263506" y="4753219"/>
              <a:ext cx="1641964" cy="24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156175" y="4931289"/>
              <a:ext cx="829889" cy="909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7184723" y="4899531"/>
              <a:ext cx="771653" cy="959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7242958" y="3501008"/>
              <a:ext cx="827251" cy="1108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4708364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b="1" dirty="0">
                  <a:solidFill>
                    <a:srgbClr val="FFFF00"/>
                  </a:solidFill>
                </a:rPr>
                <a:t>5</a:t>
              </a:r>
              <a:endParaRPr kumimoji="1" lang="en-US" altLang="zh-TW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932040" y="3501009"/>
              <a:ext cx="1986802" cy="1125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970455" y="3790392"/>
            <a:ext cx="3526587" cy="2763934"/>
            <a:chOff x="4708364" y="3356992"/>
            <a:chExt cx="3526587" cy="2763934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920654" y="3356992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935837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920654" y="5805695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7907282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7085394" y="3672223"/>
              <a:ext cx="0" cy="2133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5032484" y="4778145"/>
              <a:ext cx="9033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6263506" y="4753219"/>
              <a:ext cx="1641964" cy="24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156175" y="4931289"/>
              <a:ext cx="829889" cy="909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7184723" y="4899531"/>
              <a:ext cx="771653" cy="959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7242958" y="3501008"/>
              <a:ext cx="827251" cy="1108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708364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b="1" dirty="0">
                  <a:solidFill>
                    <a:srgbClr val="FFFF00"/>
                  </a:solidFill>
                </a:rPr>
                <a:t>5</a:t>
              </a:r>
              <a:endParaRPr kumimoji="1" lang="en-US" altLang="zh-TW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4932040" y="3501009"/>
              <a:ext cx="1986802" cy="1125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439191" y="1986864"/>
            <a:ext cx="2015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0000CC"/>
                </a:solidFill>
              </a:rPr>
              <a:t>V</a:t>
            </a:r>
            <a:r>
              <a:rPr kumimoji="1" lang="en-US" altLang="zh-TW" sz="2000" dirty="0">
                <a:solidFill>
                  <a:srgbClr val="0000CC"/>
                </a:solidFill>
              </a:rPr>
              <a:t>(</a:t>
            </a:r>
            <a:r>
              <a:rPr kumimoji="1" lang="en-US" altLang="zh-TW" sz="2000" i="1" dirty="0">
                <a:solidFill>
                  <a:srgbClr val="0000CC"/>
                </a:solidFill>
              </a:rPr>
              <a:t>G</a:t>
            </a:r>
            <a:r>
              <a:rPr kumimoji="1" lang="en-US" altLang="zh-TW" sz="2000" dirty="0">
                <a:solidFill>
                  <a:srgbClr val="0000CC"/>
                </a:solidFill>
              </a:rPr>
              <a:t>)={1,2,3,4,5}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6079028" y="2402244"/>
            <a:ext cx="26520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0000CC"/>
                </a:solidFill>
              </a:rPr>
              <a:t>E</a:t>
            </a:r>
            <a:r>
              <a:rPr kumimoji="1" lang="en-US" altLang="zh-TW" sz="2000" dirty="0">
                <a:solidFill>
                  <a:srgbClr val="0000CC"/>
                </a:solidFill>
              </a:rPr>
              <a:t>(</a:t>
            </a:r>
            <a:r>
              <a:rPr kumimoji="1" lang="en-US" altLang="zh-TW" sz="2000" i="1" dirty="0">
                <a:solidFill>
                  <a:srgbClr val="0000CC"/>
                </a:solidFill>
              </a:rPr>
              <a:t>G</a:t>
            </a:r>
            <a:r>
              <a:rPr kumimoji="1" lang="en-US" altLang="zh-TW" sz="2000" dirty="0">
                <a:solidFill>
                  <a:srgbClr val="0000CC"/>
                </a:solidFill>
              </a:rPr>
              <a:t>)={(1,3),(1,4),(1,5),(2,3),(2,4),(2,5),(3,4)}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198447" y="4495757"/>
            <a:ext cx="2015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FF0000"/>
                </a:solidFill>
              </a:rPr>
              <a:t>V</a:t>
            </a:r>
            <a:r>
              <a:rPr kumimoji="1" lang="en-US" altLang="zh-TW" sz="2000" dirty="0">
                <a:solidFill>
                  <a:srgbClr val="FF0000"/>
                </a:solidFill>
              </a:rPr>
              <a:t>(</a:t>
            </a:r>
            <a:r>
              <a:rPr kumimoji="1" lang="en-US" altLang="zh-TW" sz="2000" i="1" dirty="0">
                <a:solidFill>
                  <a:srgbClr val="FF0000"/>
                </a:solidFill>
              </a:rPr>
              <a:t>G</a:t>
            </a:r>
            <a:r>
              <a:rPr kumimoji="1" lang="en-US" altLang="zh-TW" sz="2000" dirty="0">
                <a:solidFill>
                  <a:srgbClr val="FF0000"/>
                </a:solidFill>
              </a:rPr>
              <a:t>)={1,2,3,4,5}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135487" y="5383111"/>
            <a:ext cx="2983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</a:rPr>
              <a:t>E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</a:rPr>
              <a:t>G</a:t>
            </a:r>
            <a:r>
              <a:rPr lang="en-US" altLang="zh-TW" sz="2000" dirty="0">
                <a:solidFill>
                  <a:srgbClr val="FF0000"/>
                </a:solidFill>
              </a:rPr>
              <a:t>)={&lt;1,3&gt;,&lt;1,5&gt;,&lt;2,4&gt;,&lt;3,2&gt;,&lt;4,1&gt;,&lt;4,3&gt;,&lt;5,2&gt;}</a:t>
            </a:r>
          </a:p>
        </p:txBody>
      </p:sp>
    </p:spTree>
    <p:extLst>
      <p:ext uri="{BB962C8B-B14F-4D97-AF65-F5344CB8AC3E}">
        <p14:creationId xmlns:p14="http://schemas.microsoft.com/office/powerpoint/2010/main" val="9401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BC9F-9DB7-4886-9CCD-5E09E0711351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DFS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DFS yields valuable information about the structure of a graph</a:t>
            </a:r>
          </a:p>
          <a:p>
            <a:r>
              <a:rPr lang="en-US" altLang="zh-TW" i="1" dirty="0"/>
              <a:t>v</a:t>
            </a:r>
            <a:r>
              <a:rPr lang="en-US" altLang="zh-TW" dirty="0"/>
              <a:t> is a descendant of </a:t>
            </a:r>
            <a:r>
              <a:rPr lang="en-US" altLang="zh-TW" i="1" dirty="0"/>
              <a:t>u</a:t>
            </a:r>
            <a:r>
              <a:rPr lang="en-US" altLang="zh-TW" dirty="0"/>
              <a:t> in the DF forest if and only if  </a:t>
            </a:r>
            <a:r>
              <a:rPr lang="en-US" altLang="zh-TW" i="1" dirty="0"/>
              <a:t>v</a:t>
            </a:r>
            <a:r>
              <a:rPr lang="en-US" altLang="zh-TW" dirty="0"/>
              <a:t> is discovered during </a:t>
            </a:r>
            <a:r>
              <a:rPr lang="en-US" altLang="zh-TW" i="1" dirty="0"/>
              <a:t>u</a:t>
            </a:r>
            <a:r>
              <a:rPr lang="en-US" altLang="zh-TW" dirty="0"/>
              <a:t> is gray</a:t>
            </a:r>
          </a:p>
          <a:p>
            <a:r>
              <a:rPr lang="en-US" altLang="zh-TW" dirty="0"/>
              <a:t>The discovery and finishing times have </a:t>
            </a:r>
            <a:r>
              <a:rPr lang="en-US" altLang="zh-TW" b="1" i="1" dirty="0">
                <a:solidFill>
                  <a:srgbClr val="FF0000"/>
                </a:solidFill>
              </a:rPr>
              <a:t>parenthesis structure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4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3E46-A6C5-4187-A0CF-9F97EC670F6D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Parenthesis Theorem</a:t>
            </a:r>
          </a:p>
        </p:txBody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any two vertices,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and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are disjoint, and neither </a:t>
            </a:r>
            <a:r>
              <a:rPr lang="en-US" altLang="zh-TW" i="1" dirty="0"/>
              <a:t>u</a:t>
            </a:r>
            <a:r>
              <a:rPr lang="en-US" altLang="zh-TW" dirty="0"/>
              <a:t> nor </a:t>
            </a:r>
            <a:r>
              <a:rPr lang="en-US" altLang="zh-TW" i="1" dirty="0"/>
              <a:t>v</a:t>
            </a:r>
            <a:r>
              <a:rPr lang="en-US" altLang="zh-TW" dirty="0"/>
              <a:t> is a descendant of the other.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is contained in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and </a:t>
            </a:r>
            <a:r>
              <a:rPr lang="en-US" altLang="zh-TW" i="1" dirty="0"/>
              <a:t>u</a:t>
            </a:r>
            <a:r>
              <a:rPr lang="en-US" altLang="zh-TW" dirty="0"/>
              <a:t> is a descendant of </a:t>
            </a:r>
            <a:r>
              <a:rPr lang="en-US" altLang="zh-TW" i="1" dirty="0"/>
              <a:t>v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is contained in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and </a:t>
            </a:r>
            <a:r>
              <a:rPr lang="en-US" altLang="zh-TW" i="1" dirty="0"/>
              <a:t>v</a:t>
            </a:r>
            <a:r>
              <a:rPr lang="en-US" altLang="zh-TW" dirty="0"/>
              <a:t> is a descendant of </a:t>
            </a:r>
            <a:r>
              <a:rPr lang="en-US" altLang="zh-TW" i="1" dirty="0"/>
              <a:t>u</a:t>
            </a:r>
            <a:r>
              <a:rPr lang="en-US" altLang="zh-TW" dirty="0"/>
              <a:t>.</a:t>
            </a:r>
          </a:p>
          <a:p>
            <a:r>
              <a:rPr lang="en-US" altLang="zh-TW" i="1" dirty="0"/>
              <a:t>v</a:t>
            </a:r>
            <a:r>
              <a:rPr lang="en-US" altLang="zh-TW" dirty="0"/>
              <a:t> is a proper descendant of </a:t>
            </a:r>
            <a:r>
              <a:rPr lang="en-US" altLang="zh-TW" i="1" dirty="0"/>
              <a:t>u</a:t>
            </a:r>
            <a:r>
              <a:rPr lang="en-US" altLang="zh-TW" dirty="0"/>
              <a:t> </a:t>
            </a:r>
          </a:p>
          <a:p>
            <a:pPr>
              <a:buFontTx/>
              <a:buNone/>
            </a:pPr>
            <a:r>
              <a:rPr lang="en-US" altLang="zh-TW" dirty="0">
                <a:sym typeface="Symbol" pitchFamily="18" charset="2"/>
              </a:rPr>
              <a:t>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]&lt;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]&lt;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]&lt; </a:t>
            </a:r>
            <a:r>
              <a:rPr lang="en-US" altLang="zh-TW" i="1" dirty="0"/>
              <a:t>f</a:t>
            </a:r>
            <a:r>
              <a:rPr lang="en-US" altLang="zh-TW" dirty="0"/>
              <a:t>[u]. </a:t>
            </a:r>
          </a:p>
        </p:txBody>
      </p:sp>
      <p:sp>
        <p:nvSpPr>
          <p:cNvPr id="1880068" name="AutoShape 4"/>
          <p:cNvSpPr>
            <a:spLocks noChangeArrowheads="1"/>
          </p:cNvSpPr>
          <p:nvPr/>
        </p:nvSpPr>
        <p:spPr bwMode="auto">
          <a:xfrm>
            <a:off x="7752184" y="4419600"/>
            <a:ext cx="2632720" cy="1313656"/>
          </a:xfrm>
          <a:prstGeom prst="wedgeRoundRectCallout">
            <a:avLst>
              <a:gd name="adj1" fmla="val -99500"/>
              <a:gd name="adj2" fmla="val 5139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2400" dirty="0"/>
              <a:t>Nesting of descendants’ intervals</a:t>
            </a:r>
          </a:p>
        </p:txBody>
      </p:sp>
    </p:spTree>
    <p:extLst>
      <p:ext uri="{BB962C8B-B14F-4D97-AF65-F5344CB8AC3E}">
        <p14:creationId xmlns:p14="http://schemas.microsoft.com/office/powerpoint/2010/main" val="26633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6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535-72B7-4739-BF77-72E3BB608F04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Parenthesis Property</a:t>
            </a:r>
          </a:p>
        </p:txBody>
      </p:sp>
      <p:grpSp>
        <p:nvGrpSpPr>
          <p:cNvPr id="1881091" name="Group 3"/>
          <p:cNvGrpSpPr>
            <a:grpSpLocks/>
          </p:cNvGrpSpPr>
          <p:nvPr/>
        </p:nvGrpSpPr>
        <p:grpSpPr bwMode="auto">
          <a:xfrm>
            <a:off x="3041332" y="1616074"/>
            <a:ext cx="6256338" cy="3070226"/>
            <a:chOff x="980" y="878"/>
            <a:chExt cx="3941" cy="1934"/>
          </a:xfrm>
        </p:grpSpPr>
        <p:sp>
          <p:nvSpPr>
            <p:cNvPr id="1881092" name="Text Box 4"/>
            <p:cNvSpPr txBox="1">
              <a:spLocks noChangeArrowheads="1"/>
            </p:cNvSpPr>
            <p:nvPr/>
          </p:nvSpPr>
          <p:spPr bwMode="auto">
            <a:xfrm>
              <a:off x="4484" y="252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u</a:t>
              </a:r>
            </a:p>
          </p:txBody>
        </p:sp>
        <p:sp>
          <p:nvSpPr>
            <p:cNvPr id="1881093" name="Text Box 5"/>
            <p:cNvSpPr txBox="1">
              <a:spLocks noChangeArrowheads="1"/>
            </p:cNvSpPr>
            <p:nvPr/>
          </p:nvSpPr>
          <p:spPr bwMode="auto">
            <a:xfrm>
              <a:off x="3371" y="2521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v</a:t>
              </a:r>
            </a:p>
          </p:txBody>
        </p:sp>
        <p:sp>
          <p:nvSpPr>
            <p:cNvPr id="1881094" name="Text Box 6"/>
            <p:cNvSpPr txBox="1">
              <a:spLocks noChangeArrowheads="1"/>
            </p:cNvSpPr>
            <p:nvPr/>
          </p:nvSpPr>
          <p:spPr bwMode="auto">
            <a:xfrm>
              <a:off x="2218" y="252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w</a:t>
              </a:r>
            </a:p>
          </p:txBody>
        </p:sp>
        <p:sp>
          <p:nvSpPr>
            <p:cNvPr id="1881095" name="Text Box 7"/>
            <p:cNvSpPr txBox="1">
              <a:spLocks noChangeArrowheads="1"/>
            </p:cNvSpPr>
            <p:nvPr/>
          </p:nvSpPr>
          <p:spPr bwMode="auto">
            <a:xfrm>
              <a:off x="1144" y="2521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x</a:t>
              </a:r>
            </a:p>
          </p:txBody>
        </p:sp>
        <p:sp>
          <p:nvSpPr>
            <p:cNvPr id="1881096" name="Text Box 8"/>
            <p:cNvSpPr txBox="1">
              <a:spLocks noChangeArrowheads="1"/>
            </p:cNvSpPr>
            <p:nvPr/>
          </p:nvSpPr>
          <p:spPr bwMode="auto">
            <a:xfrm>
              <a:off x="1167" y="87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y</a:t>
              </a:r>
            </a:p>
          </p:txBody>
        </p:sp>
        <p:sp>
          <p:nvSpPr>
            <p:cNvPr id="1881097" name="Text Box 9"/>
            <p:cNvSpPr txBox="1">
              <a:spLocks noChangeArrowheads="1"/>
            </p:cNvSpPr>
            <p:nvPr/>
          </p:nvSpPr>
          <p:spPr bwMode="auto">
            <a:xfrm>
              <a:off x="2160" y="91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z</a:t>
              </a:r>
            </a:p>
          </p:txBody>
        </p:sp>
        <p:sp>
          <p:nvSpPr>
            <p:cNvPr id="1881098" name="Line 10"/>
            <p:cNvSpPr>
              <a:spLocks noChangeShapeType="1"/>
            </p:cNvSpPr>
            <p:nvPr/>
          </p:nvSpPr>
          <p:spPr bwMode="auto">
            <a:xfrm>
              <a:off x="3485" y="1480"/>
              <a:ext cx="0" cy="7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099" name="Line 11"/>
            <p:cNvSpPr>
              <a:spLocks noChangeShapeType="1"/>
            </p:cNvSpPr>
            <p:nvPr/>
          </p:nvSpPr>
          <p:spPr bwMode="auto">
            <a:xfrm>
              <a:off x="1497" y="1316"/>
              <a:ext cx="59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0" name="Line 12"/>
            <p:cNvSpPr>
              <a:spLocks noChangeShapeType="1"/>
            </p:cNvSpPr>
            <p:nvPr/>
          </p:nvSpPr>
          <p:spPr bwMode="auto">
            <a:xfrm>
              <a:off x="2332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1" name="Line 13"/>
            <p:cNvSpPr>
              <a:spLocks noChangeShapeType="1"/>
            </p:cNvSpPr>
            <p:nvPr/>
          </p:nvSpPr>
          <p:spPr bwMode="auto">
            <a:xfrm flipV="1">
              <a:off x="1378" y="1448"/>
              <a:ext cx="835" cy="8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2" name="Text Box 14"/>
            <p:cNvSpPr txBox="1">
              <a:spLocks noChangeArrowheads="1"/>
            </p:cNvSpPr>
            <p:nvPr/>
          </p:nvSpPr>
          <p:spPr bwMode="auto">
            <a:xfrm>
              <a:off x="1576" y="16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B</a:t>
              </a:r>
            </a:p>
          </p:txBody>
        </p:sp>
        <p:sp>
          <p:nvSpPr>
            <p:cNvPr id="1881103" name="Oval 15"/>
            <p:cNvSpPr>
              <a:spLocks noChangeArrowheads="1"/>
            </p:cNvSpPr>
            <p:nvPr/>
          </p:nvSpPr>
          <p:spPr bwMode="auto">
            <a:xfrm>
              <a:off x="2093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2/9</a:t>
              </a:r>
            </a:p>
          </p:txBody>
        </p:sp>
        <p:sp>
          <p:nvSpPr>
            <p:cNvPr id="1881104" name="Oval 16"/>
            <p:cNvSpPr>
              <a:spLocks noChangeArrowheads="1"/>
            </p:cNvSpPr>
            <p:nvPr/>
          </p:nvSpPr>
          <p:spPr bwMode="auto">
            <a:xfrm>
              <a:off x="980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3/6</a:t>
              </a:r>
            </a:p>
          </p:txBody>
        </p:sp>
        <p:sp>
          <p:nvSpPr>
            <p:cNvPr id="1881105" name="Text Box 17"/>
            <p:cNvSpPr txBox="1">
              <a:spLocks noChangeArrowheads="1"/>
            </p:cNvSpPr>
            <p:nvPr/>
          </p:nvSpPr>
          <p:spPr bwMode="auto">
            <a:xfrm>
              <a:off x="2784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F</a:t>
              </a:r>
            </a:p>
          </p:txBody>
        </p:sp>
        <p:sp>
          <p:nvSpPr>
            <p:cNvPr id="1881106" name="Text Box 18"/>
            <p:cNvSpPr txBox="1">
              <a:spLocks noChangeArrowheads="1"/>
            </p:cNvSpPr>
            <p:nvPr/>
          </p:nvSpPr>
          <p:spPr bwMode="auto">
            <a:xfrm>
              <a:off x="1728" y="240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07" name="Line 19"/>
            <p:cNvSpPr>
              <a:spLocks noChangeShapeType="1"/>
            </p:cNvSpPr>
            <p:nvPr/>
          </p:nvSpPr>
          <p:spPr bwMode="auto">
            <a:xfrm>
              <a:off x="1219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8" name="Oval 20"/>
            <p:cNvSpPr>
              <a:spLocks noChangeArrowheads="1"/>
            </p:cNvSpPr>
            <p:nvPr/>
          </p:nvSpPr>
          <p:spPr bwMode="auto">
            <a:xfrm>
              <a:off x="3207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1/10</a:t>
              </a:r>
            </a:p>
          </p:txBody>
        </p:sp>
        <p:sp>
          <p:nvSpPr>
            <p:cNvPr id="1881109" name="Oval 21"/>
            <p:cNvSpPr>
              <a:spLocks noChangeArrowheads="1"/>
            </p:cNvSpPr>
            <p:nvPr/>
          </p:nvSpPr>
          <p:spPr bwMode="auto">
            <a:xfrm>
              <a:off x="4320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11/16</a:t>
              </a:r>
            </a:p>
          </p:txBody>
        </p:sp>
        <p:sp>
          <p:nvSpPr>
            <p:cNvPr id="1881110" name="Oval 22"/>
            <p:cNvSpPr>
              <a:spLocks noChangeArrowheads="1"/>
            </p:cNvSpPr>
            <p:nvPr/>
          </p:nvSpPr>
          <p:spPr bwMode="auto">
            <a:xfrm>
              <a:off x="2093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7/8</a:t>
              </a:r>
            </a:p>
          </p:txBody>
        </p:sp>
        <p:sp>
          <p:nvSpPr>
            <p:cNvPr id="1881111" name="Oval 23"/>
            <p:cNvSpPr>
              <a:spLocks noChangeArrowheads="1"/>
            </p:cNvSpPr>
            <p:nvPr/>
          </p:nvSpPr>
          <p:spPr bwMode="auto">
            <a:xfrm>
              <a:off x="980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4/5</a:t>
              </a:r>
            </a:p>
          </p:txBody>
        </p:sp>
        <p:sp>
          <p:nvSpPr>
            <p:cNvPr id="1881112" name="Oval 24"/>
            <p:cNvSpPr>
              <a:spLocks noChangeArrowheads="1"/>
            </p:cNvSpPr>
            <p:nvPr/>
          </p:nvSpPr>
          <p:spPr bwMode="auto">
            <a:xfrm>
              <a:off x="3207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12/13</a:t>
              </a:r>
            </a:p>
          </p:txBody>
        </p:sp>
        <p:sp>
          <p:nvSpPr>
            <p:cNvPr id="1881113" name="Oval 25"/>
            <p:cNvSpPr>
              <a:spLocks noChangeArrowheads="1"/>
            </p:cNvSpPr>
            <p:nvPr/>
          </p:nvSpPr>
          <p:spPr bwMode="auto">
            <a:xfrm>
              <a:off x="4320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14/15</a:t>
              </a:r>
            </a:p>
          </p:txBody>
        </p:sp>
        <p:sp>
          <p:nvSpPr>
            <p:cNvPr id="1881114" name="Text Box 26"/>
            <p:cNvSpPr txBox="1">
              <a:spLocks noChangeArrowheads="1"/>
            </p:cNvSpPr>
            <p:nvPr/>
          </p:nvSpPr>
          <p:spPr bwMode="auto">
            <a:xfrm>
              <a:off x="3394" y="91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s</a:t>
              </a:r>
            </a:p>
          </p:txBody>
        </p:sp>
        <p:sp>
          <p:nvSpPr>
            <p:cNvPr id="1881115" name="Text Box 27"/>
            <p:cNvSpPr txBox="1">
              <a:spLocks noChangeArrowheads="1"/>
            </p:cNvSpPr>
            <p:nvPr/>
          </p:nvSpPr>
          <p:spPr bwMode="auto">
            <a:xfrm>
              <a:off x="4547" y="91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t</a:t>
              </a:r>
            </a:p>
          </p:txBody>
        </p:sp>
        <p:sp>
          <p:nvSpPr>
            <p:cNvPr id="1881116" name="Line 28"/>
            <p:cNvSpPr>
              <a:spLocks noChangeShapeType="1"/>
            </p:cNvSpPr>
            <p:nvPr/>
          </p:nvSpPr>
          <p:spPr bwMode="auto">
            <a:xfrm>
              <a:off x="2610" y="1316"/>
              <a:ext cx="59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7" name="Line 29"/>
            <p:cNvSpPr>
              <a:spLocks noChangeShapeType="1"/>
            </p:cNvSpPr>
            <p:nvPr/>
          </p:nvSpPr>
          <p:spPr bwMode="auto">
            <a:xfrm>
              <a:off x="1497" y="2433"/>
              <a:ext cx="5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8" name="Line 30"/>
            <p:cNvSpPr>
              <a:spLocks noChangeShapeType="1"/>
            </p:cNvSpPr>
            <p:nvPr/>
          </p:nvSpPr>
          <p:spPr bwMode="auto">
            <a:xfrm flipV="1">
              <a:off x="2531" y="1448"/>
              <a:ext cx="835" cy="8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9" name="Text Box 31"/>
            <p:cNvSpPr txBox="1">
              <a:spLocks noChangeArrowheads="1"/>
            </p:cNvSpPr>
            <p:nvPr/>
          </p:nvSpPr>
          <p:spPr bwMode="auto">
            <a:xfrm>
              <a:off x="2832" y="240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20" name="Line 32"/>
            <p:cNvSpPr>
              <a:spLocks noChangeShapeType="1"/>
            </p:cNvSpPr>
            <p:nvPr/>
          </p:nvSpPr>
          <p:spPr bwMode="auto">
            <a:xfrm>
              <a:off x="2610" y="2433"/>
              <a:ext cx="5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1" name="Text Box 33"/>
            <p:cNvSpPr txBox="1">
              <a:spLocks noChangeArrowheads="1"/>
            </p:cNvSpPr>
            <p:nvPr/>
          </p:nvSpPr>
          <p:spPr bwMode="auto">
            <a:xfrm>
              <a:off x="3936" y="240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22" name="Line 34"/>
            <p:cNvSpPr>
              <a:spLocks noChangeShapeType="1"/>
            </p:cNvSpPr>
            <p:nvPr/>
          </p:nvSpPr>
          <p:spPr bwMode="auto">
            <a:xfrm>
              <a:off x="3724" y="2433"/>
              <a:ext cx="5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3" name="Line 35"/>
            <p:cNvSpPr>
              <a:spLocks noChangeShapeType="1"/>
            </p:cNvSpPr>
            <p:nvPr/>
          </p:nvSpPr>
          <p:spPr bwMode="auto">
            <a:xfrm>
              <a:off x="4519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4" name="Line 36"/>
            <p:cNvSpPr>
              <a:spLocks noChangeShapeType="1"/>
            </p:cNvSpPr>
            <p:nvPr/>
          </p:nvSpPr>
          <p:spPr bwMode="auto">
            <a:xfrm>
              <a:off x="4678" y="1480"/>
              <a:ext cx="0" cy="7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5" name="Line 37"/>
            <p:cNvSpPr>
              <a:spLocks noChangeShapeType="1"/>
            </p:cNvSpPr>
            <p:nvPr/>
          </p:nvSpPr>
          <p:spPr bwMode="auto">
            <a:xfrm flipV="1">
              <a:off x="3644" y="1448"/>
              <a:ext cx="835" cy="85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6" name="Text Box 38"/>
            <p:cNvSpPr txBox="1">
              <a:spLocks noChangeArrowheads="1"/>
            </p:cNvSpPr>
            <p:nvPr/>
          </p:nvSpPr>
          <p:spPr bwMode="auto">
            <a:xfrm>
              <a:off x="4677" y="180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B</a:t>
              </a:r>
            </a:p>
          </p:txBody>
        </p:sp>
        <p:sp>
          <p:nvSpPr>
            <p:cNvPr id="1881127" name="Text Box 39"/>
            <p:cNvSpPr txBox="1">
              <a:spLocks noChangeArrowheads="1"/>
            </p:cNvSpPr>
            <p:nvPr/>
          </p:nvSpPr>
          <p:spPr bwMode="auto">
            <a:xfrm>
              <a:off x="3456" y="172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</p:grpSp>
      <p:grpSp>
        <p:nvGrpSpPr>
          <p:cNvPr id="1881128" name="Group 40"/>
          <p:cNvGrpSpPr>
            <a:grpSpLocks/>
          </p:cNvGrpSpPr>
          <p:nvPr/>
        </p:nvGrpSpPr>
        <p:grpSpPr bwMode="auto">
          <a:xfrm>
            <a:off x="2819400" y="4648201"/>
            <a:ext cx="3765550" cy="460375"/>
            <a:chOff x="816" y="2928"/>
            <a:chExt cx="2372" cy="290"/>
          </a:xfrm>
        </p:grpSpPr>
        <p:sp>
          <p:nvSpPr>
            <p:cNvPr id="1881129" name="Rectangle 41"/>
            <p:cNvSpPr>
              <a:spLocks noChangeArrowheads="1"/>
            </p:cNvSpPr>
            <p:nvPr/>
          </p:nvSpPr>
          <p:spPr bwMode="auto">
            <a:xfrm>
              <a:off x="816" y="2976"/>
              <a:ext cx="23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s</a:t>
              </a:r>
            </a:p>
          </p:txBody>
        </p:sp>
        <p:sp>
          <p:nvSpPr>
            <p:cNvPr id="1881130" name="Text Box 42"/>
            <p:cNvSpPr txBox="1">
              <a:spLocks noChangeArrowheads="1"/>
            </p:cNvSpPr>
            <p:nvPr/>
          </p:nvSpPr>
          <p:spPr bwMode="auto">
            <a:xfrm>
              <a:off x="816" y="29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881131" name="Text Box 43"/>
            <p:cNvSpPr txBox="1">
              <a:spLocks noChangeArrowheads="1"/>
            </p:cNvSpPr>
            <p:nvPr/>
          </p:nvSpPr>
          <p:spPr bwMode="auto">
            <a:xfrm>
              <a:off x="2880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10</a:t>
              </a:r>
            </a:p>
          </p:txBody>
        </p:sp>
      </p:grpSp>
      <p:grpSp>
        <p:nvGrpSpPr>
          <p:cNvPr id="1881132" name="Group 44"/>
          <p:cNvGrpSpPr>
            <a:grpSpLocks/>
          </p:cNvGrpSpPr>
          <p:nvPr/>
        </p:nvGrpSpPr>
        <p:grpSpPr bwMode="auto">
          <a:xfrm>
            <a:off x="3657600" y="6019800"/>
            <a:ext cx="869950" cy="457200"/>
            <a:chOff x="1344" y="3792"/>
            <a:chExt cx="548" cy="288"/>
          </a:xfrm>
        </p:grpSpPr>
        <p:sp>
          <p:nvSpPr>
            <p:cNvPr id="1881133" name="Rectangle 45"/>
            <p:cNvSpPr>
              <a:spLocks noChangeArrowheads="1"/>
            </p:cNvSpPr>
            <p:nvPr/>
          </p:nvSpPr>
          <p:spPr bwMode="auto">
            <a:xfrm>
              <a:off x="1392" y="384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x</a:t>
              </a:r>
            </a:p>
          </p:txBody>
        </p:sp>
        <p:sp>
          <p:nvSpPr>
            <p:cNvPr id="1881134" name="Text Box 46"/>
            <p:cNvSpPr txBox="1">
              <a:spLocks noChangeArrowheads="1"/>
            </p:cNvSpPr>
            <p:nvPr/>
          </p:nvSpPr>
          <p:spPr bwMode="auto">
            <a:xfrm>
              <a:off x="1344" y="37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881135" name="Text Box 47"/>
            <p:cNvSpPr txBox="1">
              <a:spLocks noChangeArrowheads="1"/>
            </p:cNvSpPr>
            <p:nvPr/>
          </p:nvSpPr>
          <p:spPr bwMode="auto">
            <a:xfrm>
              <a:off x="1680" y="37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</p:grpSp>
      <p:grpSp>
        <p:nvGrpSpPr>
          <p:cNvPr id="1881136" name="Group 48"/>
          <p:cNvGrpSpPr>
            <a:grpSpLocks/>
          </p:cNvGrpSpPr>
          <p:nvPr/>
        </p:nvGrpSpPr>
        <p:grpSpPr bwMode="auto">
          <a:xfrm>
            <a:off x="3429000" y="5562600"/>
            <a:ext cx="1403350" cy="457200"/>
            <a:chOff x="1200" y="3504"/>
            <a:chExt cx="884" cy="288"/>
          </a:xfrm>
        </p:grpSpPr>
        <p:sp>
          <p:nvSpPr>
            <p:cNvPr id="1881137" name="Rectangle 49"/>
            <p:cNvSpPr>
              <a:spLocks noChangeArrowheads="1"/>
            </p:cNvSpPr>
            <p:nvPr/>
          </p:nvSpPr>
          <p:spPr bwMode="auto">
            <a:xfrm>
              <a:off x="1200" y="3552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y</a:t>
              </a:r>
            </a:p>
          </p:txBody>
        </p:sp>
        <p:sp>
          <p:nvSpPr>
            <p:cNvPr id="1881138" name="Text Box 50"/>
            <p:cNvSpPr txBox="1">
              <a:spLocks noChangeArrowheads="1"/>
            </p:cNvSpPr>
            <p:nvPr/>
          </p:nvSpPr>
          <p:spPr bwMode="auto">
            <a:xfrm>
              <a:off x="1200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881139" name="Text Box 51"/>
            <p:cNvSpPr txBox="1">
              <a:spLocks noChangeArrowheads="1"/>
            </p:cNvSpPr>
            <p:nvPr/>
          </p:nvSpPr>
          <p:spPr bwMode="auto">
            <a:xfrm>
              <a:off x="1872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</p:grpSp>
      <p:grpSp>
        <p:nvGrpSpPr>
          <p:cNvPr id="1881140" name="Group 52"/>
          <p:cNvGrpSpPr>
            <a:grpSpLocks/>
          </p:cNvGrpSpPr>
          <p:nvPr/>
        </p:nvGrpSpPr>
        <p:grpSpPr bwMode="auto">
          <a:xfrm>
            <a:off x="5105400" y="5562600"/>
            <a:ext cx="946150" cy="457200"/>
            <a:chOff x="2256" y="3504"/>
            <a:chExt cx="596" cy="288"/>
          </a:xfrm>
        </p:grpSpPr>
        <p:sp>
          <p:nvSpPr>
            <p:cNvPr id="1881141" name="Rectangle 53"/>
            <p:cNvSpPr>
              <a:spLocks noChangeArrowheads="1"/>
            </p:cNvSpPr>
            <p:nvPr/>
          </p:nvSpPr>
          <p:spPr bwMode="auto">
            <a:xfrm>
              <a:off x="2304" y="355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w</a:t>
              </a:r>
            </a:p>
          </p:txBody>
        </p:sp>
        <p:sp>
          <p:nvSpPr>
            <p:cNvPr id="1881142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881143" name="Text Box 55"/>
            <p:cNvSpPr txBox="1">
              <a:spLocks noChangeArrowheads="1"/>
            </p:cNvSpPr>
            <p:nvPr/>
          </p:nvSpPr>
          <p:spPr bwMode="auto">
            <a:xfrm>
              <a:off x="2640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</p:grpSp>
      <p:grpSp>
        <p:nvGrpSpPr>
          <p:cNvPr id="1881144" name="Group 56"/>
          <p:cNvGrpSpPr>
            <a:grpSpLocks/>
          </p:cNvGrpSpPr>
          <p:nvPr/>
        </p:nvGrpSpPr>
        <p:grpSpPr bwMode="auto">
          <a:xfrm>
            <a:off x="3124200" y="5105400"/>
            <a:ext cx="3155950" cy="457200"/>
            <a:chOff x="1008" y="3216"/>
            <a:chExt cx="1988" cy="288"/>
          </a:xfrm>
        </p:grpSpPr>
        <p:sp>
          <p:nvSpPr>
            <p:cNvPr id="1881145" name="Rectangle 57"/>
            <p:cNvSpPr>
              <a:spLocks noChangeArrowheads="1"/>
            </p:cNvSpPr>
            <p:nvPr/>
          </p:nvSpPr>
          <p:spPr bwMode="auto">
            <a:xfrm>
              <a:off x="1008" y="3264"/>
              <a:ext cx="19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z</a:t>
              </a:r>
            </a:p>
          </p:txBody>
        </p:sp>
        <p:sp>
          <p:nvSpPr>
            <p:cNvPr id="1881146" name="Text Box 58"/>
            <p:cNvSpPr txBox="1">
              <a:spLocks noChangeArrowheads="1"/>
            </p:cNvSpPr>
            <p:nvPr/>
          </p:nvSpPr>
          <p:spPr bwMode="auto">
            <a:xfrm>
              <a:off x="1008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881147" name="Text Box 59"/>
            <p:cNvSpPr txBox="1">
              <a:spLocks noChangeArrowheads="1"/>
            </p:cNvSpPr>
            <p:nvPr/>
          </p:nvSpPr>
          <p:spPr bwMode="auto">
            <a:xfrm>
              <a:off x="2784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grpSp>
        <p:nvGrpSpPr>
          <p:cNvPr id="1881148" name="Group 60"/>
          <p:cNvGrpSpPr>
            <a:grpSpLocks/>
          </p:cNvGrpSpPr>
          <p:nvPr/>
        </p:nvGrpSpPr>
        <p:grpSpPr bwMode="auto">
          <a:xfrm>
            <a:off x="6858000" y="4648200"/>
            <a:ext cx="2698750" cy="457200"/>
            <a:chOff x="3360" y="2928"/>
            <a:chExt cx="1700" cy="288"/>
          </a:xfrm>
        </p:grpSpPr>
        <p:sp>
          <p:nvSpPr>
            <p:cNvPr id="1881149" name="Rectangle 61"/>
            <p:cNvSpPr>
              <a:spLocks noChangeArrowheads="1"/>
            </p:cNvSpPr>
            <p:nvPr/>
          </p:nvSpPr>
          <p:spPr bwMode="auto">
            <a:xfrm>
              <a:off x="3408" y="2976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t</a:t>
              </a:r>
            </a:p>
          </p:txBody>
        </p:sp>
        <p:sp>
          <p:nvSpPr>
            <p:cNvPr id="1881150" name="Text Box 62"/>
            <p:cNvSpPr txBox="1">
              <a:spLocks noChangeArrowheads="1"/>
            </p:cNvSpPr>
            <p:nvPr/>
          </p:nvSpPr>
          <p:spPr bwMode="auto">
            <a:xfrm>
              <a:off x="3360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11</a:t>
              </a:r>
            </a:p>
          </p:txBody>
        </p:sp>
        <p:sp>
          <p:nvSpPr>
            <p:cNvPr id="1881151" name="Text Box 63"/>
            <p:cNvSpPr txBox="1">
              <a:spLocks noChangeArrowheads="1"/>
            </p:cNvSpPr>
            <p:nvPr/>
          </p:nvSpPr>
          <p:spPr bwMode="auto">
            <a:xfrm>
              <a:off x="4752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16</a:t>
              </a:r>
            </a:p>
          </p:txBody>
        </p:sp>
      </p:grpSp>
      <p:grpSp>
        <p:nvGrpSpPr>
          <p:cNvPr id="1881152" name="Group 64"/>
          <p:cNvGrpSpPr>
            <a:grpSpLocks/>
          </p:cNvGrpSpPr>
          <p:nvPr/>
        </p:nvGrpSpPr>
        <p:grpSpPr bwMode="auto">
          <a:xfrm>
            <a:off x="7086600" y="5181600"/>
            <a:ext cx="1022350" cy="685800"/>
            <a:chOff x="3504" y="3264"/>
            <a:chExt cx="644" cy="432"/>
          </a:xfrm>
        </p:grpSpPr>
        <p:sp>
          <p:nvSpPr>
            <p:cNvPr id="1881153" name="Rectangle 65"/>
            <p:cNvSpPr>
              <a:spLocks noChangeArrowheads="1"/>
            </p:cNvSpPr>
            <p:nvPr/>
          </p:nvSpPr>
          <p:spPr bwMode="auto">
            <a:xfrm>
              <a:off x="3600" y="326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v</a:t>
              </a:r>
            </a:p>
          </p:txBody>
        </p:sp>
        <p:sp>
          <p:nvSpPr>
            <p:cNvPr id="1881154" name="Text Box 66"/>
            <p:cNvSpPr txBox="1">
              <a:spLocks noChangeArrowheads="1"/>
            </p:cNvSpPr>
            <p:nvPr/>
          </p:nvSpPr>
          <p:spPr bwMode="auto">
            <a:xfrm>
              <a:off x="3504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12</a:t>
              </a:r>
            </a:p>
          </p:txBody>
        </p:sp>
        <p:sp>
          <p:nvSpPr>
            <p:cNvPr id="1881155" name="Text Box 67"/>
            <p:cNvSpPr txBox="1">
              <a:spLocks noChangeArrowheads="1"/>
            </p:cNvSpPr>
            <p:nvPr/>
          </p:nvSpPr>
          <p:spPr bwMode="auto">
            <a:xfrm>
              <a:off x="384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13</a:t>
              </a:r>
            </a:p>
          </p:txBody>
        </p:sp>
      </p:grpSp>
      <p:grpSp>
        <p:nvGrpSpPr>
          <p:cNvPr id="1881156" name="Group 68"/>
          <p:cNvGrpSpPr>
            <a:grpSpLocks/>
          </p:cNvGrpSpPr>
          <p:nvPr/>
        </p:nvGrpSpPr>
        <p:grpSpPr bwMode="auto">
          <a:xfrm>
            <a:off x="8229600" y="5181600"/>
            <a:ext cx="1098550" cy="685800"/>
            <a:chOff x="4224" y="3264"/>
            <a:chExt cx="692" cy="432"/>
          </a:xfrm>
        </p:grpSpPr>
        <p:sp>
          <p:nvSpPr>
            <p:cNvPr id="1881157" name="Rectangle 69"/>
            <p:cNvSpPr>
              <a:spLocks noChangeArrowheads="1"/>
            </p:cNvSpPr>
            <p:nvPr/>
          </p:nvSpPr>
          <p:spPr bwMode="auto">
            <a:xfrm>
              <a:off x="4320" y="326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u</a:t>
              </a:r>
            </a:p>
          </p:txBody>
        </p:sp>
        <p:sp>
          <p:nvSpPr>
            <p:cNvPr id="1881158" name="Text Box 70"/>
            <p:cNvSpPr txBox="1">
              <a:spLocks noChangeArrowheads="1"/>
            </p:cNvSpPr>
            <p:nvPr/>
          </p:nvSpPr>
          <p:spPr bwMode="auto">
            <a:xfrm>
              <a:off x="4224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14</a:t>
              </a:r>
            </a:p>
          </p:txBody>
        </p:sp>
        <p:sp>
          <p:nvSpPr>
            <p:cNvPr id="1881159" name="Text Box 71"/>
            <p:cNvSpPr txBox="1">
              <a:spLocks noChangeArrowheads="1"/>
            </p:cNvSpPr>
            <p:nvPr/>
          </p:nvSpPr>
          <p:spPr bwMode="auto">
            <a:xfrm>
              <a:off x="4608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8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881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8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88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8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FBC-0174-4433-A819-A22CD109CC82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188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White-Path Theorem</a:t>
            </a:r>
          </a:p>
        </p:txBody>
      </p:sp>
      <p:sp>
        <p:nvSpPr>
          <p:cNvPr id="188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	In a DFS of a graph </a:t>
            </a:r>
            <a:r>
              <a:rPr lang="en-US" altLang="zh-TW" i="1"/>
              <a:t>G</a:t>
            </a:r>
            <a:r>
              <a:rPr lang="en-US" altLang="zh-TW"/>
              <a:t>, vertex </a:t>
            </a:r>
            <a:r>
              <a:rPr lang="en-US" altLang="zh-TW" i="1"/>
              <a:t>v</a:t>
            </a:r>
            <a:r>
              <a:rPr lang="en-US" altLang="zh-TW"/>
              <a:t> is a descendant of vertex </a:t>
            </a:r>
            <a:r>
              <a:rPr lang="en-US" altLang="zh-TW" i="1"/>
              <a:t>u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 at the time </a:t>
            </a:r>
            <a:r>
              <a:rPr lang="en-US" altLang="zh-TW" i="1">
                <a:sym typeface="Symbol" pitchFamily="18" charset="2"/>
              </a:rPr>
              <a:t>d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] that the search discovers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, vertex 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 can be reached from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 along a path consisting entirely of white vertices. </a:t>
            </a:r>
          </a:p>
        </p:txBody>
      </p:sp>
    </p:spTree>
    <p:extLst>
      <p:ext uri="{BB962C8B-B14F-4D97-AF65-F5344CB8AC3E}">
        <p14:creationId xmlns:p14="http://schemas.microsoft.com/office/powerpoint/2010/main" val="23595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Digraph Traversal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DFS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266496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Four types of edges when DFS is applied on a digraph: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discovery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back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forward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cross edges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A directed DFS starting a vertex </a:t>
            </a:r>
            <a:r>
              <a:rPr lang="en-US" altLang="zh-TW" b="1" i="1" dirty="0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 determines the vertices reachable from </a:t>
            </a:r>
            <a:r>
              <a:rPr lang="en-US" altLang="zh-TW" b="1" i="1" dirty="0">
                <a:ea typeface="新細明體" pitchFamily="18" charset="-120"/>
              </a:rPr>
              <a:t>s</a:t>
            </a:r>
          </a:p>
        </p:txBody>
      </p:sp>
      <p:sp>
        <p:nvSpPr>
          <p:cNvPr id="645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93F32-4EF0-4B5B-B77F-EAB1E2FBA6DF}" type="slidenum">
              <a:rPr lang="en-US" altLang="zh-TW" smtClean="0">
                <a:latin typeface="Arial" charset="0"/>
              </a:rPr>
              <a:pPr/>
              <a:t>94</a:t>
            </a:fld>
            <a:endParaRPr lang="en-US" altLang="zh-TW">
              <a:latin typeface="Arial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600378" y="4587812"/>
            <a:ext cx="407987" cy="404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979664" y="3371787"/>
            <a:ext cx="407988" cy="404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327328" y="2020825"/>
            <a:ext cx="407987" cy="4048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10095803" y="3929000"/>
            <a:ext cx="407987" cy="4048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9687814" y="2695512"/>
            <a:ext cx="407988" cy="406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cxnSp>
        <p:nvCxnSpPr>
          <p:cNvPr id="26" name="AutoShape 9"/>
          <p:cNvCxnSpPr>
            <a:cxnSpLocks noChangeShapeType="1"/>
            <a:stCxn id="21" idx="1"/>
            <a:endCxn id="22" idx="4"/>
          </p:cNvCxnSpPr>
          <p:nvPr/>
        </p:nvCxnSpPr>
        <p:spPr bwMode="auto">
          <a:xfrm flipH="1" flipV="1">
            <a:off x="8182864" y="3786124"/>
            <a:ext cx="476250" cy="852488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7" name="AutoShape 10"/>
          <p:cNvCxnSpPr>
            <a:cxnSpLocks noChangeShapeType="1"/>
            <a:stCxn id="21" idx="7"/>
            <a:endCxn id="24" idx="3"/>
          </p:cNvCxnSpPr>
          <p:nvPr/>
        </p:nvCxnSpPr>
        <p:spPr bwMode="auto">
          <a:xfrm flipV="1">
            <a:off x="8948039" y="4283012"/>
            <a:ext cx="1208088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  <a:stCxn id="22" idx="0"/>
            <a:endCxn id="23" idx="3"/>
          </p:cNvCxnSpPr>
          <p:nvPr/>
        </p:nvCxnSpPr>
        <p:spPr bwMode="auto">
          <a:xfrm flipV="1">
            <a:off x="8182864" y="2374837"/>
            <a:ext cx="204788" cy="989012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9" name="AutoShape 12"/>
          <p:cNvCxnSpPr>
            <a:cxnSpLocks noChangeShapeType="1"/>
            <a:stCxn id="25" idx="1"/>
            <a:endCxn id="23" idx="6"/>
          </p:cNvCxnSpPr>
          <p:nvPr/>
        </p:nvCxnSpPr>
        <p:spPr bwMode="auto">
          <a:xfrm flipH="1" flipV="1">
            <a:off x="8744839" y="2224024"/>
            <a:ext cx="1003300" cy="522288"/>
          </a:xfrm>
          <a:prstGeom prst="straightConnector1">
            <a:avLst/>
          </a:prstGeom>
          <a:noFill/>
          <a:ln w="38100" cap="rnd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0" name="AutoShape 13"/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9892603" y="3109850"/>
            <a:ext cx="407987" cy="811213"/>
          </a:xfrm>
          <a:prstGeom prst="straightConnector1">
            <a:avLst/>
          </a:prstGeom>
          <a:noFill/>
          <a:ln w="38100" cap="rnd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1" name="AutoShape 14"/>
          <p:cNvCxnSpPr>
            <a:cxnSpLocks noChangeShapeType="1"/>
            <a:stCxn id="21" idx="0"/>
            <a:endCxn id="25" idx="3"/>
          </p:cNvCxnSpPr>
          <p:nvPr/>
        </p:nvCxnSpPr>
        <p:spPr bwMode="auto">
          <a:xfrm flipV="1">
            <a:off x="8803577" y="3051113"/>
            <a:ext cx="944562" cy="1527175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2" name="AutoShape 15"/>
          <p:cNvCxnSpPr>
            <a:cxnSpLocks noChangeShapeType="1"/>
            <a:stCxn id="22" idx="7"/>
            <a:endCxn id="25" idx="2"/>
          </p:cNvCxnSpPr>
          <p:nvPr/>
        </p:nvCxnSpPr>
        <p:spPr bwMode="auto">
          <a:xfrm flipV="1">
            <a:off x="8327327" y="2898713"/>
            <a:ext cx="1352550" cy="523875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3" name="AutoShape 16"/>
          <p:cNvCxnSpPr>
            <a:cxnSpLocks noChangeShapeType="1"/>
            <a:stCxn id="21" idx="2"/>
            <a:endCxn id="23" idx="2"/>
          </p:cNvCxnSpPr>
          <p:nvPr/>
        </p:nvCxnSpPr>
        <p:spPr bwMode="auto">
          <a:xfrm rot="10800000">
            <a:off x="8319390" y="2224024"/>
            <a:ext cx="271463" cy="25654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tx2"/>
            </a:solidFill>
            <a:prstDash val="solid"/>
            <a:round/>
            <a:headEnd type="triangle" w="med" len="med"/>
            <a:tailEnd/>
          </a:ln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8599816" y="4590522"/>
            <a:ext cx="407987" cy="40481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A</a:t>
            </a:r>
          </a:p>
        </p:txBody>
      </p:sp>
      <p:cxnSp>
        <p:nvCxnSpPr>
          <p:cNvPr id="35" name="AutoShape 9"/>
          <p:cNvCxnSpPr>
            <a:cxnSpLocks noChangeShapeType="1"/>
          </p:cNvCxnSpPr>
          <p:nvPr/>
        </p:nvCxnSpPr>
        <p:spPr bwMode="auto">
          <a:xfrm flipH="1" flipV="1">
            <a:off x="8164889" y="3757011"/>
            <a:ext cx="476250" cy="852488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7979664" y="3392424"/>
            <a:ext cx="407988" cy="40481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 flipV="1">
            <a:off x="8194196" y="2373689"/>
            <a:ext cx="204788" cy="989012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8321466" y="2018480"/>
            <a:ext cx="407987" cy="4048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39" name="AutoShape 16"/>
          <p:cNvCxnSpPr>
            <a:cxnSpLocks noChangeShapeType="1"/>
          </p:cNvCxnSpPr>
          <p:nvPr/>
        </p:nvCxnSpPr>
        <p:spPr bwMode="auto">
          <a:xfrm rot="10800000">
            <a:off x="8321735" y="2220507"/>
            <a:ext cx="271463" cy="2565400"/>
          </a:xfrm>
          <a:prstGeom prst="curvedConnector3">
            <a:avLst>
              <a:gd name="adj1" fmla="val 501560"/>
            </a:avLst>
          </a:prstGeom>
          <a:noFill/>
          <a:ln w="76200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40" name="AutoShape 15"/>
          <p:cNvCxnSpPr>
            <a:cxnSpLocks noChangeShapeType="1"/>
          </p:cNvCxnSpPr>
          <p:nvPr/>
        </p:nvCxnSpPr>
        <p:spPr bwMode="auto">
          <a:xfrm flipV="1">
            <a:off x="8356635" y="2894024"/>
            <a:ext cx="1352550" cy="5238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9696021" y="2690823"/>
            <a:ext cx="407988" cy="406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D</a:t>
            </a:r>
          </a:p>
        </p:txBody>
      </p:sp>
      <p:cxnSp>
        <p:nvCxnSpPr>
          <p:cNvPr id="42" name="AutoShape 12"/>
          <p:cNvCxnSpPr>
            <a:cxnSpLocks noChangeShapeType="1"/>
          </p:cNvCxnSpPr>
          <p:nvPr/>
        </p:nvCxnSpPr>
        <p:spPr bwMode="auto">
          <a:xfrm flipH="1" flipV="1">
            <a:off x="8751873" y="2229886"/>
            <a:ext cx="1003300" cy="522288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3" name="AutoShape 14"/>
          <p:cNvCxnSpPr>
            <a:cxnSpLocks noChangeShapeType="1"/>
          </p:cNvCxnSpPr>
          <p:nvPr/>
        </p:nvCxnSpPr>
        <p:spPr bwMode="auto">
          <a:xfrm flipV="1">
            <a:off x="8821162" y="3061664"/>
            <a:ext cx="944562" cy="15271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44" name="AutoShape 10"/>
          <p:cNvCxnSpPr>
            <a:cxnSpLocks noChangeShapeType="1"/>
          </p:cNvCxnSpPr>
          <p:nvPr/>
        </p:nvCxnSpPr>
        <p:spPr bwMode="auto">
          <a:xfrm flipV="1">
            <a:off x="8952728" y="4291218"/>
            <a:ext cx="1208088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0105059" y="3935203"/>
            <a:ext cx="407987" cy="4048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B</a:t>
            </a:r>
          </a:p>
        </p:txBody>
      </p:sp>
      <p:cxnSp>
        <p:nvCxnSpPr>
          <p:cNvPr id="46" name="AutoShape 13"/>
          <p:cNvCxnSpPr>
            <a:cxnSpLocks noChangeShapeType="1"/>
          </p:cNvCxnSpPr>
          <p:nvPr/>
        </p:nvCxnSpPr>
        <p:spPr bwMode="auto">
          <a:xfrm flipH="1" flipV="1">
            <a:off x="9884665" y="3087625"/>
            <a:ext cx="407987" cy="811213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6733425" y="3097224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9149357" y="1992649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10129204" y="3166217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8930186" y="337499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480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1" grpId="0" animBg="1"/>
      <p:bldP spid="45" grpId="0" animBg="1"/>
      <p:bldP spid="47" grpId="0"/>
      <p:bldP spid="5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Edge Types in </a:t>
            </a:r>
            <a:r>
              <a:rPr lang="en-US" altLang="zh-TW" i="1"/>
              <a:t>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edges form the depth first spanning tree are called </a:t>
            </a:r>
            <a:r>
              <a:rPr lang="en-US" altLang="zh-TW" b="1" i="1" dirty="0">
                <a:solidFill>
                  <a:srgbClr val="FF0000"/>
                </a:solidFill>
              </a:rPr>
              <a:t>tree edges</a:t>
            </a:r>
          </a:p>
          <a:p>
            <a:r>
              <a:rPr lang="en-US" altLang="zh-TW" dirty="0"/>
              <a:t>The edges not in the depth first spanning tree are called </a:t>
            </a:r>
            <a:r>
              <a:rPr lang="en-US" altLang="zh-TW" b="1" i="1" dirty="0">
                <a:solidFill>
                  <a:srgbClr val="FF0000"/>
                </a:solidFill>
              </a:rPr>
              <a:t>back edges</a:t>
            </a:r>
          </a:p>
          <a:p>
            <a:r>
              <a:rPr lang="en-US" altLang="zh-TW" dirty="0"/>
              <a:t>With respect to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, a </a:t>
            </a:r>
            <a:r>
              <a:rPr lang="en-US" altLang="zh-TW" b="1" i="1" dirty="0">
                <a:solidFill>
                  <a:srgbClr val="FF0000"/>
                </a:solidFill>
              </a:rPr>
              <a:t>cross edge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is an edge in which neither </a:t>
            </a:r>
            <a:r>
              <a:rPr lang="en-US" altLang="zh-TW" i="1" dirty="0"/>
              <a:t>u</a:t>
            </a:r>
            <a:r>
              <a:rPr lang="en-US" altLang="zh-TW" dirty="0"/>
              <a:t> is an ancestor of </a:t>
            </a:r>
            <a:r>
              <a:rPr lang="en-US" altLang="zh-TW" i="1" dirty="0"/>
              <a:t>v</a:t>
            </a:r>
            <a:r>
              <a:rPr lang="en-US" altLang="zh-TW" dirty="0"/>
              <a:t> nor </a:t>
            </a:r>
            <a:r>
              <a:rPr lang="en-US" altLang="zh-TW" i="1" dirty="0"/>
              <a:t>v</a:t>
            </a:r>
            <a:r>
              <a:rPr lang="en-US" altLang="zh-TW" dirty="0"/>
              <a:t> is an ancestor of </a:t>
            </a:r>
            <a:r>
              <a:rPr lang="en-US" altLang="zh-TW" i="1" dirty="0"/>
              <a:t>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13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0561-E13B-4F23-89D8-EC93D436DF6F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188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Edge Types</a:t>
            </a:r>
          </a:p>
        </p:txBody>
      </p:sp>
      <p:sp>
        <p:nvSpPr>
          <p:cNvPr id="1884163" name="Oval 3"/>
          <p:cNvSpPr>
            <a:spLocks noChangeArrowheads="1"/>
          </p:cNvSpPr>
          <p:nvPr/>
        </p:nvSpPr>
        <p:spPr bwMode="auto">
          <a:xfrm>
            <a:off x="4038600" y="190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s</a:t>
            </a:r>
          </a:p>
        </p:txBody>
      </p:sp>
      <p:sp>
        <p:nvSpPr>
          <p:cNvPr id="1884164" name="Oval 4"/>
          <p:cNvSpPr>
            <a:spLocks noChangeArrowheads="1"/>
          </p:cNvSpPr>
          <p:nvPr/>
        </p:nvSpPr>
        <p:spPr bwMode="auto">
          <a:xfrm>
            <a:off x="7543800" y="190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t</a:t>
            </a:r>
          </a:p>
        </p:txBody>
      </p:sp>
      <p:sp>
        <p:nvSpPr>
          <p:cNvPr id="1884165" name="Oval 5"/>
          <p:cNvSpPr>
            <a:spLocks noChangeArrowheads="1"/>
          </p:cNvSpPr>
          <p:nvPr/>
        </p:nvSpPr>
        <p:spPr bwMode="auto">
          <a:xfrm>
            <a:off x="4038600" y="3200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z</a:t>
            </a:r>
          </a:p>
        </p:txBody>
      </p:sp>
      <p:sp>
        <p:nvSpPr>
          <p:cNvPr id="1884166" name="Oval 6"/>
          <p:cNvSpPr>
            <a:spLocks noChangeArrowheads="1"/>
          </p:cNvSpPr>
          <p:nvPr/>
        </p:nvSpPr>
        <p:spPr bwMode="auto">
          <a:xfrm>
            <a:off x="2971800" y="4343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y</a:t>
            </a:r>
          </a:p>
        </p:txBody>
      </p:sp>
      <p:sp>
        <p:nvSpPr>
          <p:cNvPr id="1884167" name="Oval 7"/>
          <p:cNvSpPr>
            <a:spLocks noChangeArrowheads="1"/>
          </p:cNvSpPr>
          <p:nvPr/>
        </p:nvSpPr>
        <p:spPr bwMode="auto">
          <a:xfrm>
            <a:off x="5029200" y="4343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w</a:t>
            </a:r>
          </a:p>
        </p:txBody>
      </p:sp>
      <p:sp>
        <p:nvSpPr>
          <p:cNvPr id="1884168" name="Oval 8"/>
          <p:cNvSpPr>
            <a:spLocks noChangeArrowheads="1"/>
          </p:cNvSpPr>
          <p:nvPr/>
        </p:nvSpPr>
        <p:spPr bwMode="auto">
          <a:xfrm>
            <a:off x="6400800" y="31242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v</a:t>
            </a:r>
          </a:p>
        </p:txBody>
      </p:sp>
      <p:sp>
        <p:nvSpPr>
          <p:cNvPr id="1884169" name="Oval 9"/>
          <p:cNvSpPr>
            <a:spLocks noChangeArrowheads="1"/>
          </p:cNvSpPr>
          <p:nvPr/>
        </p:nvSpPr>
        <p:spPr bwMode="auto">
          <a:xfrm>
            <a:off x="8534400" y="3200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u</a:t>
            </a:r>
          </a:p>
        </p:txBody>
      </p:sp>
      <p:sp>
        <p:nvSpPr>
          <p:cNvPr id="1884170" name="Oval 10"/>
          <p:cNvSpPr>
            <a:spLocks noChangeArrowheads="1"/>
          </p:cNvSpPr>
          <p:nvPr/>
        </p:nvSpPr>
        <p:spPr bwMode="auto">
          <a:xfrm>
            <a:off x="2971800" y="571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x</a:t>
            </a:r>
          </a:p>
        </p:txBody>
      </p:sp>
      <p:sp>
        <p:nvSpPr>
          <p:cNvPr id="1884171" name="Line 11"/>
          <p:cNvSpPr>
            <a:spLocks noChangeShapeType="1"/>
          </p:cNvSpPr>
          <p:nvPr/>
        </p:nvSpPr>
        <p:spPr bwMode="auto">
          <a:xfrm>
            <a:off x="42672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2" name="Line 12"/>
          <p:cNvSpPr>
            <a:spLocks noChangeShapeType="1"/>
          </p:cNvSpPr>
          <p:nvPr/>
        </p:nvSpPr>
        <p:spPr bwMode="auto">
          <a:xfrm flipH="1">
            <a:off x="3429000" y="37338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3" name="Line 13"/>
          <p:cNvSpPr>
            <a:spLocks noChangeShapeType="1"/>
          </p:cNvSpPr>
          <p:nvPr/>
        </p:nvSpPr>
        <p:spPr bwMode="auto">
          <a:xfrm>
            <a:off x="4267200" y="37338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4" name="Line 14"/>
          <p:cNvSpPr>
            <a:spLocks noChangeShapeType="1"/>
          </p:cNvSpPr>
          <p:nvPr/>
        </p:nvSpPr>
        <p:spPr bwMode="auto">
          <a:xfrm>
            <a:off x="32004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5" name="Line 15"/>
          <p:cNvSpPr>
            <a:spLocks noChangeShapeType="1"/>
          </p:cNvSpPr>
          <p:nvPr/>
        </p:nvSpPr>
        <p:spPr bwMode="auto">
          <a:xfrm flipH="1">
            <a:off x="3429000" y="48768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6" name="Line 16"/>
          <p:cNvSpPr>
            <a:spLocks noChangeShapeType="1"/>
          </p:cNvSpPr>
          <p:nvPr/>
        </p:nvSpPr>
        <p:spPr bwMode="auto">
          <a:xfrm>
            <a:off x="4419600" y="2438400"/>
            <a:ext cx="914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7" name="Line 17"/>
          <p:cNvSpPr>
            <a:spLocks noChangeShapeType="1"/>
          </p:cNvSpPr>
          <p:nvPr/>
        </p:nvSpPr>
        <p:spPr bwMode="auto">
          <a:xfrm flipH="1">
            <a:off x="5486400" y="35814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8" name="Line 18"/>
          <p:cNvSpPr>
            <a:spLocks noChangeShapeType="1"/>
          </p:cNvSpPr>
          <p:nvPr/>
        </p:nvSpPr>
        <p:spPr bwMode="auto">
          <a:xfrm flipH="1">
            <a:off x="6858000" y="24384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9" name="Line 19"/>
          <p:cNvSpPr>
            <a:spLocks noChangeShapeType="1"/>
          </p:cNvSpPr>
          <p:nvPr/>
        </p:nvSpPr>
        <p:spPr bwMode="auto">
          <a:xfrm>
            <a:off x="7848600" y="24384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0" name="Freeform 20"/>
          <p:cNvSpPr>
            <a:spLocks/>
          </p:cNvSpPr>
          <p:nvPr/>
        </p:nvSpPr>
        <p:spPr bwMode="auto">
          <a:xfrm>
            <a:off x="8077200" y="2209800"/>
            <a:ext cx="901700" cy="990600"/>
          </a:xfrm>
          <a:custGeom>
            <a:avLst/>
            <a:gdLst/>
            <a:ahLst/>
            <a:cxnLst>
              <a:cxn ang="0">
                <a:pos x="528" y="624"/>
              </a:cxn>
              <a:cxn ang="0">
                <a:pos x="480" y="192"/>
              </a:cxn>
              <a:cxn ang="0">
                <a:pos x="0" y="0"/>
              </a:cxn>
            </a:cxnLst>
            <a:rect l="0" t="0" r="r" b="b"/>
            <a:pathLst>
              <a:path w="568" h="624">
                <a:moveTo>
                  <a:pt x="528" y="624"/>
                </a:moveTo>
                <a:cubicBezTo>
                  <a:pt x="548" y="460"/>
                  <a:pt x="568" y="296"/>
                  <a:pt x="480" y="192"/>
                </a:cubicBezTo>
                <a:cubicBezTo>
                  <a:pt x="392" y="88"/>
                  <a:pt x="196" y="44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1" name="Freeform 21"/>
          <p:cNvSpPr>
            <a:spLocks/>
          </p:cNvSpPr>
          <p:nvPr/>
        </p:nvSpPr>
        <p:spPr bwMode="auto">
          <a:xfrm>
            <a:off x="2184400" y="3429000"/>
            <a:ext cx="1854200" cy="2514600"/>
          </a:xfrm>
          <a:custGeom>
            <a:avLst/>
            <a:gdLst/>
            <a:ahLst/>
            <a:cxnLst>
              <a:cxn ang="0">
                <a:pos x="496" y="1584"/>
              </a:cxn>
              <a:cxn ang="0">
                <a:pos x="112" y="576"/>
              </a:cxn>
              <a:cxn ang="0">
                <a:pos x="1168" y="0"/>
              </a:cxn>
            </a:cxnLst>
            <a:rect l="0" t="0" r="r" b="b"/>
            <a:pathLst>
              <a:path w="1168" h="1584">
                <a:moveTo>
                  <a:pt x="496" y="1584"/>
                </a:moveTo>
                <a:cubicBezTo>
                  <a:pt x="248" y="1212"/>
                  <a:pt x="0" y="840"/>
                  <a:pt x="112" y="576"/>
                </a:cubicBezTo>
                <a:cubicBezTo>
                  <a:pt x="224" y="312"/>
                  <a:pt x="696" y="156"/>
                  <a:pt x="116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2" name="Line 22"/>
          <p:cNvSpPr>
            <a:spLocks noChangeShapeType="1"/>
          </p:cNvSpPr>
          <p:nvPr/>
        </p:nvSpPr>
        <p:spPr bwMode="auto">
          <a:xfrm flipH="1">
            <a:off x="6934200" y="3505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3" name="Line 23"/>
          <p:cNvSpPr>
            <a:spLocks noChangeShapeType="1"/>
          </p:cNvSpPr>
          <p:nvPr/>
        </p:nvSpPr>
        <p:spPr bwMode="auto">
          <a:xfrm flipH="1" flipV="1">
            <a:off x="4572000" y="2286000"/>
            <a:ext cx="1828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4" name="Line 24"/>
          <p:cNvSpPr>
            <a:spLocks noChangeShapeType="1"/>
          </p:cNvSpPr>
          <p:nvPr/>
        </p:nvSpPr>
        <p:spPr bwMode="auto">
          <a:xfrm>
            <a:off x="4267200" y="2438400"/>
            <a:ext cx="0" cy="762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5" name="Line 25"/>
          <p:cNvSpPr>
            <a:spLocks noChangeShapeType="1"/>
          </p:cNvSpPr>
          <p:nvPr/>
        </p:nvSpPr>
        <p:spPr bwMode="auto">
          <a:xfrm flipH="1">
            <a:off x="3429000" y="3733800"/>
            <a:ext cx="8382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6" name="Line 26"/>
          <p:cNvSpPr>
            <a:spLocks noChangeShapeType="1"/>
          </p:cNvSpPr>
          <p:nvPr/>
        </p:nvSpPr>
        <p:spPr bwMode="auto">
          <a:xfrm>
            <a:off x="3200400" y="4876800"/>
            <a:ext cx="0" cy="838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7" name="Text Box 27"/>
          <p:cNvSpPr txBox="1">
            <a:spLocks noChangeArrowheads="1"/>
          </p:cNvSpPr>
          <p:nvPr/>
        </p:nvSpPr>
        <p:spPr bwMode="auto">
          <a:xfrm>
            <a:off x="2057401" y="36576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B</a:t>
            </a:r>
          </a:p>
        </p:txBody>
      </p:sp>
      <p:sp>
        <p:nvSpPr>
          <p:cNvPr id="1884188" name="Line 28"/>
          <p:cNvSpPr>
            <a:spLocks noChangeShapeType="1"/>
          </p:cNvSpPr>
          <p:nvPr/>
        </p:nvSpPr>
        <p:spPr bwMode="auto">
          <a:xfrm>
            <a:off x="4267200" y="3733800"/>
            <a:ext cx="8382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9" name="Text Box 29"/>
          <p:cNvSpPr txBox="1">
            <a:spLocks noChangeArrowheads="1"/>
          </p:cNvSpPr>
          <p:nvPr/>
        </p:nvSpPr>
        <p:spPr bwMode="auto">
          <a:xfrm>
            <a:off x="3962400" y="4724401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C</a:t>
            </a:r>
          </a:p>
        </p:txBody>
      </p:sp>
      <p:sp>
        <p:nvSpPr>
          <p:cNvPr id="1884190" name="Text Box 30"/>
          <p:cNvSpPr txBox="1">
            <a:spLocks noChangeArrowheads="1"/>
          </p:cNvSpPr>
          <p:nvPr/>
        </p:nvSpPr>
        <p:spPr bwMode="auto">
          <a:xfrm>
            <a:off x="4953000" y="2971801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F</a:t>
            </a:r>
          </a:p>
        </p:txBody>
      </p:sp>
      <p:grpSp>
        <p:nvGrpSpPr>
          <p:cNvPr id="1884191" name="Group 31"/>
          <p:cNvGrpSpPr>
            <a:grpSpLocks/>
          </p:cNvGrpSpPr>
          <p:nvPr/>
        </p:nvGrpSpPr>
        <p:grpSpPr bwMode="auto">
          <a:xfrm>
            <a:off x="5334001" y="2209801"/>
            <a:ext cx="4037013" cy="2336801"/>
            <a:chOff x="2400" y="1392"/>
            <a:chExt cx="2543" cy="1472"/>
          </a:xfrm>
        </p:grpSpPr>
        <p:sp>
          <p:nvSpPr>
            <p:cNvPr id="1884192" name="Line 32"/>
            <p:cNvSpPr>
              <a:spLocks noChangeShapeType="1"/>
            </p:cNvSpPr>
            <p:nvPr/>
          </p:nvSpPr>
          <p:spPr bwMode="auto">
            <a:xfrm flipH="1">
              <a:off x="3360" y="1536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193" name="Line 33"/>
            <p:cNvSpPr>
              <a:spLocks noChangeShapeType="1"/>
            </p:cNvSpPr>
            <p:nvPr/>
          </p:nvSpPr>
          <p:spPr bwMode="auto">
            <a:xfrm>
              <a:off x="3984" y="1536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194" name="Text Box 34"/>
            <p:cNvSpPr txBox="1">
              <a:spLocks noChangeArrowheads="1"/>
            </p:cNvSpPr>
            <p:nvPr/>
          </p:nvSpPr>
          <p:spPr bwMode="auto">
            <a:xfrm>
              <a:off x="2784" y="2496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C</a:t>
              </a:r>
            </a:p>
          </p:txBody>
        </p:sp>
        <p:sp>
          <p:nvSpPr>
            <p:cNvPr id="1884195" name="Text Box 35"/>
            <p:cNvSpPr txBox="1">
              <a:spLocks noChangeArrowheads="1"/>
            </p:cNvSpPr>
            <p:nvPr/>
          </p:nvSpPr>
          <p:spPr bwMode="auto">
            <a:xfrm>
              <a:off x="2400" y="144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dirty="0"/>
                <a:t>C</a:t>
              </a:r>
            </a:p>
          </p:txBody>
        </p:sp>
        <p:sp>
          <p:nvSpPr>
            <p:cNvPr id="1884196" name="Text Box 36"/>
            <p:cNvSpPr txBox="1">
              <a:spLocks noChangeArrowheads="1"/>
            </p:cNvSpPr>
            <p:nvPr/>
          </p:nvSpPr>
          <p:spPr bwMode="auto">
            <a:xfrm>
              <a:off x="3744" y="2208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C</a:t>
              </a:r>
            </a:p>
          </p:txBody>
        </p:sp>
        <p:sp>
          <p:nvSpPr>
            <p:cNvPr id="1884197" name="Text Box 37"/>
            <p:cNvSpPr txBox="1">
              <a:spLocks noChangeArrowheads="1"/>
            </p:cNvSpPr>
            <p:nvPr/>
          </p:nvSpPr>
          <p:spPr bwMode="auto">
            <a:xfrm>
              <a:off x="4656" y="1392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</a:t>
              </a:r>
            </a:p>
          </p:txBody>
        </p:sp>
      </p:grpSp>
      <p:grpSp>
        <p:nvGrpSpPr>
          <p:cNvPr id="1884198" name="Group 38"/>
          <p:cNvGrpSpPr>
            <a:grpSpLocks/>
          </p:cNvGrpSpPr>
          <p:nvPr/>
        </p:nvGrpSpPr>
        <p:grpSpPr bwMode="auto">
          <a:xfrm>
            <a:off x="5562600" y="5562606"/>
            <a:ext cx="4618038" cy="584201"/>
            <a:chOff x="2544" y="3504"/>
            <a:chExt cx="2909" cy="368"/>
          </a:xfrm>
        </p:grpSpPr>
        <p:sp>
          <p:nvSpPr>
            <p:cNvPr id="1884199" name="Line 39"/>
            <p:cNvSpPr>
              <a:spLocks noChangeShapeType="1"/>
            </p:cNvSpPr>
            <p:nvPr/>
          </p:nvSpPr>
          <p:spPr bwMode="auto">
            <a:xfrm>
              <a:off x="2544" y="3696"/>
              <a:ext cx="384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200" name="Text Box 40"/>
            <p:cNvSpPr txBox="1">
              <a:spLocks noChangeArrowheads="1"/>
            </p:cNvSpPr>
            <p:nvPr/>
          </p:nvSpPr>
          <p:spPr bwMode="auto">
            <a:xfrm>
              <a:off x="2880" y="3504"/>
              <a:ext cx="25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: Indicate the tree 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6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884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8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8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884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8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884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8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8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75" grpId="0" animBg="1"/>
      <p:bldP spid="1884176" grpId="0" animBg="1"/>
      <p:bldP spid="1884181" grpId="0" animBg="1"/>
      <p:bldP spid="1884184" grpId="0" animBg="1"/>
      <p:bldP spid="1884185" grpId="0" animBg="1"/>
      <p:bldP spid="1884186" grpId="0" animBg="1"/>
      <p:bldP spid="1884187" grpId="0"/>
      <p:bldP spid="1884188" grpId="0" animBg="1"/>
      <p:bldP spid="1884189" grpId="0"/>
      <p:bldP spid="188419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01735-8864-47C0-A86F-4FD738A5FE15}" type="slidenum">
              <a:rPr lang="en-US" altLang="zh-TW" smtClean="0">
                <a:latin typeface="Arial" charset="0"/>
              </a:rPr>
              <a:pPr/>
              <a:t>97</a:t>
            </a:fld>
            <a:endParaRPr lang="en-US" altLang="zh-TW"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DAGs and Topological Ordering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acyclic graph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DAG</a:t>
            </a:r>
            <a:r>
              <a:rPr lang="en-US" altLang="zh-TW" dirty="0">
                <a:ea typeface="新細明體" pitchFamily="18" charset="-120"/>
              </a:rPr>
              <a:t>) is a digraph that has </a:t>
            </a:r>
            <a:r>
              <a:rPr lang="en-US" altLang="zh-TW" b="1" dirty="0">
                <a:ea typeface="新細明體" pitchFamily="18" charset="-120"/>
              </a:rPr>
              <a:t>no</a:t>
            </a:r>
            <a:r>
              <a:rPr lang="en-US" altLang="zh-TW" dirty="0">
                <a:ea typeface="新細明體" pitchFamily="18" charset="-120"/>
              </a:rPr>
              <a:t> directed cycles</a:t>
            </a: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topological ordering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digraph is a numbering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b="1" i="1" dirty="0">
                <a:ea typeface="新細明體" pitchFamily="18" charset="-120"/>
              </a:rPr>
              <a:t>, …,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of the vertices such that for every edge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="1" i="1" baseline="-25000" dirty="0">
                <a:ea typeface="新細明體" pitchFamily="18" charset="-120"/>
              </a:rPr>
              <a:t>i </a:t>
            </a:r>
            <a:r>
              <a:rPr lang="en-US" altLang="zh-TW" b="1" i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j</a:t>
            </a:r>
            <a:r>
              <a:rPr lang="en-US" altLang="zh-TW" dirty="0">
                <a:ea typeface="新細明體" pitchFamily="18" charset="-120"/>
              </a:rPr>
              <a:t>), we have </a:t>
            </a:r>
            <a:r>
              <a:rPr lang="en-US" altLang="zh-TW" b="1" i="1" dirty="0" err="1">
                <a:ea typeface="新細明體" pitchFamily="18" charset="-120"/>
              </a:rPr>
              <a:t>i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b="1" i="1" dirty="0">
                <a:ea typeface="新細明體" pitchFamily="18" charset="-120"/>
              </a:rPr>
              <a:t> j</a:t>
            </a: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2358900" y="3483339"/>
            <a:ext cx="3148013" cy="2057400"/>
            <a:chOff x="3216" y="1008"/>
            <a:chExt cx="1983" cy="1296"/>
          </a:xfrm>
        </p:grpSpPr>
        <p:sp>
          <p:nvSpPr>
            <p:cNvPr id="71704" name="Oval 5"/>
            <p:cNvSpPr>
              <a:spLocks noChangeArrowheads="1"/>
            </p:cNvSpPr>
            <p:nvPr/>
          </p:nvSpPr>
          <p:spPr bwMode="auto">
            <a:xfrm>
              <a:off x="3216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1705" name="Oval 6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1706" name="Oval 7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1707" name="Oval 8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1708" name="Oval 9"/>
            <p:cNvSpPr>
              <a:spLocks noChangeArrowheads="1"/>
            </p:cNvSpPr>
            <p:nvPr/>
          </p:nvSpPr>
          <p:spPr bwMode="auto">
            <a:xfrm>
              <a:off x="484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1709" name="AutoShape 10"/>
            <p:cNvCxnSpPr>
              <a:cxnSpLocks noChangeShapeType="1"/>
              <a:stCxn id="71704" idx="7"/>
              <a:endCxn id="71706" idx="2"/>
            </p:cNvCxnSpPr>
            <p:nvPr/>
          </p:nvCxnSpPr>
          <p:spPr bwMode="auto">
            <a:xfrm flipV="1">
              <a:off x="3462" y="115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0" name="AutoShape 11"/>
            <p:cNvCxnSpPr>
              <a:cxnSpLocks noChangeShapeType="1"/>
              <a:stCxn id="71704" idx="5"/>
              <a:endCxn id="71707" idx="2"/>
            </p:cNvCxnSpPr>
            <p:nvPr/>
          </p:nvCxnSpPr>
          <p:spPr bwMode="auto">
            <a:xfrm>
              <a:off x="3462" y="164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1" name="AutoShape 12"/>
            <p:cNvCxnSpPr>
              <a:cxnSpLocks noChangeShapeType="1"/>
              <a:stCxn id="71706" idx="6"/>
              <a:endCxn id="71708" idx="2"/>
            </p:cNvCxnSpPr>
            <p:nvPr/>
          </p:nvCxnSpPr>
          <p:spPr bwMode="auto">
            <a:xfrm>
              <a:off x="4326" y="115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2" name="AutoShape 13"/>
            <p:cNvCxnSpPr>
              <a:cxnSpLocks noChangeShapeType="1"/>
              <a:stCxn id="71707" idx="0"/>
              <a:endCxn id="71706" idx="4"/>
            </p:cNvCxnSpPr>
            <p:nvPr/>
          </p:nvCxnSpPr>
          <p:spPr bwMode="auto">
            <a:xfrm flipV="1">
              <a:off x="4176" y="130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3" name="AutoShape 14"/>
            <p:cNvCxnSpPr>
              <a:cxnSpLocks noChangeShapeType="1"/>
              <a:stCxn id="71705" idx="6"/>
              <a:endCxn id="71707" idx="3"/>
            </p:cNvCxnSpPr>
            <p:nvPr/>
          </p:nvCxnSpPr>
          <p:spPr bwMode="auto">
            <a:xfrm flipV="1">
              <a:off x="3510" y="198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14" name="Text Box 15"/>
            <p:cNvSpPr txBox="1">
              <a:spLocks noChangeArrowheads="1"/>
            </p:cNvSpPr>
            <p:nvPr/>
          </p:nvSpPr>
          <p:spPr bwMode="auto">
            <a:xfrm>
              <a:off x="4473" y="1951"/>
              <a:ext cx="72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/>
                <a:t>DAG </a:t>
              </a:r>
              <a:r>
                <a:rPr lang="en-US" altLang="zh-TW" sz="2400" i="1" dirty="0"/>
                <a:t>G</a:t>
              </a:r>
            </a:p>
          </p:txBody>
        </p:sp>
      </p:grpSp>
      <p:grpSp>
        <p:nvGrpSpPr>
          <p:cNvPr id="71686" name="Group 16"/>
          <p:cNvGrpSpPr>
            <a:grpSpLocks/>
          </p:cNvGrpSpPr>
          <p:nvPr/>
        </p:nvGrpSpPr>
        <p:grpSpPr bwMode="auto">
          <a:xfrm>
            <a:off x="5878832" y="3419045"/>
            <a:ext cx="4064000" cy="2205038"/>
            <a:chOff x="3024" y="2638"/>
            <a:chExt cx="2560" cy="1389"/>
          </a:xfrm>
        </p:grpSpPr>
        <p:sp>
          <p:nvSpPr>
            <p:cNvPr id="71690" name="Oval 17"/>
            <p:cNvSpPr>
              <a:spLocks noChangeArrowheads="1"/>
            </p:cNvSpPr>
            <p:nvPr/>
          </p:nvSpPr>
          <p:spPr bwMode="auto">
            <a:xfrm>
              <a:off x="3216" y="302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1691" name="Oval 18"/>
            <p:cNvSpPr>
              <a:spLocks noChangeArrowheads="1"/>
            </p:cNvSpPr>
            <p:nvPr/>
          </p:nvSpPr>
          <p:spPr bwMode="auto">
            <a:xfrm>
              <a:off x="3216" y="36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1692" name="Oval 19"/>
            <p:cNvSpPr>
              <a:spLocks noChangeArrowheads="1"/>
            </p:cNvSpPr>
            <p:nvPr/>
          </p:nvSpPr>
          <p:spPr bwMode="auto">
            <a:xfrm>
              <a:off x="403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1693" name="Oval 20"/>
            <p:cNvSpPr>
              <a:spLocks noChangeArrowheads="1"/>
            </p:cNvSpPr>
            <p:nvPr/>
          </p:nvSpPr>
          <p:spPr bwMode="auto">
            <a:xfrm>
              <a:off x="4032" y="335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1694" name="Oval 21"/>
            <p:cNvSpPr>
              <a:spLocks noChangeArrowheads="1"/>
            </p:cNvSpPr>
            <p:nvPr/>
          </p:nvSpPr>
          <p:spPr bwMode="auto">
            <a:xfrm>
              <a:off x="484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1695" name="AutoShape 22"/>
            <p:cNvCxnSpPr>
              <a:cxnSpLocks noChangeShapeType="1"/>
              <a:stCxn id="71690" idx="7"/>
              <a:endCxn id="71692" idx="2"/>
            </p:cNvCxnSpPr>
            <p:nvPr/>
          </p:nvCxnSpPr>
          <p:spPr bwMode="auto">
            <a:xfrm flipV="1">
              <a:off x="3462" y="278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6" name="AutoShape 23"/>
            <p:cNvCxnSpPr>
              <a:cxnSpLocks noChangeShapeType="1"/>
              <a:stCxn id="71690" idx="5"/>
              <a:endCxn id="71693" idx="2"/>
            </p:cNvCxnSpPr>
            <p:nvPr/>
          </p:nvCxnSpPr>
          <p:spPr bwMode="auto">
            <a:xfrm>
              <a:off x="3462" y="327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7" name="AutoShape 24"/>
            <p:cNvCxnSpPr>
              <a:cxnSpLocks noChangeShapeType="1"/>
              <a:stCxn id="71692" idx="6"/>
              <a:endCxn id="71694" idx="2"/>
            </p:cNvCxnSpPr>
            <p:nvPr/>
          </p:nvCxnSpPr>
          <p:spPr bwMode="auto">
            <a:xfrm>
              <a:off x="4326" y="278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8" name="AutoShape 25"/>
            <p:cNvCxnSpPr>
              <a:cxnSpLocks noChangeShapeType="1"/>
              <a:stCxn id="71693" idx="0"/>
              <a:endCxn id="71692" idx="4"/>
            </p:cNvCxnSpPr>
            <p:nvPr/>
          </p:nvCxnSpPr>
          <p:spPr bwMode="auto">
            <a:xfrm flipV="1">
              <a:off x="4176" y="293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9" name="AutoShape 26"/>
            <p:cNvCxnSpPr>
              <a:cxnSpLocks noChangeShapeType="1"/>
              <a:stCxn id="71691" idx="6"/>
              <a:endCxn id="71693" idx="3"/>
            </p:cNvCxnSpPr>
            <p:nvPr/>
          </p:nvCxnSpPr>
          <p:spPr bwMode="auto">
            <a:xfrm flipV="1">
              <a:off x="3510" y="361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0" name="Text Box 27"/>
            <p:cNvSpPr txBox="1">
              <a:spLocks noChangeArrowheads="1"/>
            </p:cNvSpPr>
            <p:nvPr/>
          </p:nvSpPr>
          <p:spPr bwMode="auto">
            <a:xfrm>
              <a:off x="4272" y="3504"/>
              <a:ext cx="1312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dirty="0"/>
                <a:t>Topological ordering of </a:t>
              </a:r>
              <a:r>
                <a:rPr lang="en-US" altLang="zh-TW" sz="2400" i="1" dirty="0"/>
                <a:t>G</a:t>
              </a:r>
            </a:p>
          </p:txBody>
        </p:sp>
        <p:sp>
          <p:nvSpPr>
            <p:cNvPr id="71701" name="Text Box 28"/>
            <p:cNvSpPr txBox="1">
              <a:spLocks noChangeArrowheads="1"/>
            </p:cNvSpPr>
            <p:nvPr/>
          </p:nvSpPr>
          <p:spPr bwMode="auto">
            <a:xfrm>
              <a:off x="3024" y="340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71702" name="Text Box 29"/>
            <p:cNvSpPr txBox="1">
              <a:spLocks noChangeArrowheads="1"/>
            </p:cNvSpPr>
            <p:nvPr/>
          </p:nvSpPr>
          <p:spPr bwMode="auto">
            <a:xfrm>
              <a:off x="3024" y="2784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71703" name="Text Box 30"/>
            <p:cNvSpPr txBox="1">
              <a:spLocks noChangeArrowheads="1"/>
            </p:cNvSpPr>
            <p:nvPr/>
          </p:nvSpPr>
          <p:spPr bwMode="auto">
            <a:xfrm>
              <a:off x="4272" y="316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3</a:t>
              </a:r>
            </a:p>
          </p:txBody>
        </p:sp>
      </p:grpSp>
      <p:sp>
        <p:nvSpPr>
          <p:cNvPr id="71687" name="Text Box 31"/>
          <p:cNvSpPr txBox="1">
            <a:spLocks noChangeArrowheads="1"/>
          </p:cNvSpPr>
          <p:nvPr/>
        </p:nvSpPr>
        <p:spPr bwMode="auto">
          <a:xfrm>
            <a:off x="8156448" y="3265787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v</a:t>
            </a:r>
            <a:r>
              <a:rPr lang="en-US" altLang="zh-TW" sz="2400" baseline="-25000"/>
              <a:t>4</a:t>
            </a:r>
          </a:p>
        </p:txBody>
      </p:sp>
      <p:sp>
        <p:nvSpPr>
          <p:cNvPr id="71688" name="Text Box 32"/>
          <p:cNvSpPr txBox="1">
            <a:spLocks noChangeArrowheads="1"/>
          </p:cNvSpPr>
          <p:nvPr/>
        </p:nvSpPr>
        <p:spPr bwMode="auto">
          <a:xfrm>
            <a:off x="9299448" y="3265787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 dirty="0"/>
              <a:t>v</a:t>
            </a:r>
            <a:r>
              <a:rPr lang="en-US" altLang="zh-TW" sz="2400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82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48FE0-7591-490D-8535-8C8829C89940}" type="slidenum">
              <a:rPr lang="en-US" altLang="zh-TW" smtClean="0">
                <a:latin typeface="Arial" charset="0"/>
              </a:rPr>
              <a:pPr/>
              <a:t>98</a:t>
            </a:fld>
            <a:endParaRPr lang="en-US" altLang="zh-TW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and Property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In a task scheduling digraph, a topological ordering a task sequence that satisfies the precedence constraints</a:t>
            </a:r>
          </a:p>
          <a:p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Theorem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i="1" dirty="0">
                <a:ea typeface="新細明體" pitchFamily="18" charset="-120"/>
              </a:rPr>
              <a:t>A digraph admits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topological ordering 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if and only if</a:t>
            </a:r>
            <a:r>
              <a:rPr lang="en-US" altLang="zh-TW" i="1" dirty="0">
                <a:ea typeface="新細明體" pitchFamily="18" charset="-120"/>
              </a:rPr>
              <a:t> it is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7399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Sorting</a:t>
            </a:r>
          </a:p>
        </p:txBody>
      </p:sp>
      <p:sp>
        <p:nvSpPr>
          <p:cNvPr id="73758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Number vertices, so that (</a:t>
            </a:r>
            <a:r>
              <a:rPr lang="en-US" altLang="en-US" b="1" i="1" dirty="0" err="1"/>
              <a:t>u</a:t>
            </a:r>
            <a:r>
              <a:rPr lang="en-US" altLang="en-US" dirty="0" err="1"/>
              <a:t>,</a:t>
            </a:r>
            <a:r>
              <a:rPr lang="en-US" altLang="en-US" b="1" i="1" dirty="0" err="1"/>
              <a:t>v</a:t>
            </a:r>
            <a:r>
              <a:rPr lang="en-US" altLang="en-US" dirty="0"/>
              <a:t>) in </a:t>
            </a:r>
            <a:r>
              <a:rPr lang="en-US" altLang="en-US" b="1" i="1" dirty="0"/>
              <a:t>E</a:t>
            </a:r>
            <a:r>
              <a:rPr lang="en-US" altLang="en-US" dirty="0"/>
              <a:t> implies </a:t>
            </a:r>
            <a:r>
              <a:rPr lang="en-US" altLang="en-US" b="1" i="1" dirty="0"/>
              <a:t>u</a:t>
            </a:r>
            <a:r>
              <a:rPr lang="en-US" altLang="en-US" dirty="0"/>
              <a:t> &lt; </a:t>
            </a:r>
            <a:r>
              <a:rPr lang="en-US" altLang="en-US" b="1" i="1" dirty="0"/>
              <a:t>v</a:t>
            </a:r>
          </a:p>
        </p:txBody>
      </p:sp>
      <p:sp>
        <p:nvSpPr>
          <p:cNvPr id="7373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2C2A4-E8DC-4304-AA33-04F69792DEFC}" type="slidenum">
              <a:rPr lang="en-US" altLang="zh-TW" smtClean="0">
                <a:latin typeface="Arial" charset="0"/>
              </a:rPr>
              <a:pPr/>
              <a:t>99</a:t>
            </a:fld>
            <a:endParaRPr lang="en-US" altLang="zh-TW">
              <a:latin typeface="Arial" charset="0"/>
            </a:endParaRPr>
          </a:p>
        </p:txBody>
      </p:sp>
      <p:sp>
        <p:nvSpPr>
          <p:cNvPr id="73731" name="Oval 2"/>
          <p:cNvSpPr>
            <a:spLocks noChangeArrowheads="1"/>
          </p:cNvSpPr>
          <p:nvPr/>
        </p:nvSpPr>
        <p:spPr bwMode="auto">
          <a:xfrm>
            <a:off x="3656649" y="2388236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2" name="Oval 3"/>
          <p:cNvSpPr>
            <a:spLocks noChangeArrowheads="1"/>
          </p:cNvSpPr>
          <p:nvPr/>
        </p:nvSpPr>
        <p:spPr bwMode="auto">
          <a:xfrm>
            <a:off x="3707449" y="290417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6139499" y="2861311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5394960" y="3678874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6614160" y="3642361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solidFill>
                <a:srgbClr val="FFFF00"/>
              </a:solidFill>
            </a:endParaRPr>
          </a:p>
        </p:txBody>
      </p: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3850324" y="4023361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4861560" y="446151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7044374" y="485679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9" name="Oval 10"/>
          <p:cNvSpPr>
            <a:spLocks noChangeArrowheads="1"/>
          </p:cNvSpPr>
          <p:nvPr/>
        </p:nvSpPr>
        <p:spPr bwMode="auto">
          <a:xfrm>
            <a:off x="3656648" y="5090160"/>
            <a:ext cx="1738312" cy="70643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40" name="Oval 11"/>
          <p:cNvSpPr>
            <a:spLocks noChangeArrowheads="1"/>
          </p:cNvSpPr>
          <p:nvPr/>
        </p:nvSpPr>
        <p:spPr bwMode="auto">
          <a:xfrm>
            <a:off x="5242561" y="585216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6614161" y="608076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73742" name="AutoShape 13"/>
          <p:cNvCxnSpPr>
            <a:cxnSpLocks noChangeShapeType="1"/>
            <a:stCxn id="73731" idx="5"/>
            <a:endCxn id="73732" idx="0"/>
          </p:cNvCxnSpPr>
          <p:nvPr/>
        </p:nvCxnSpPr>
        <p:spPr bwMode="auto">
          <a:xfrm>
            <a:off x="4450399" y="268033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3" name="AutoShape 14"/>
          <p:cNvCxnSpPr>
            <a:cxnSpLocks noChangeShapeType="1"/>
            <a:stCxn id="73732" idx="7"/>
            <a:endCxn id="73733" idx="2"/>
          </p:cNvCxnSpPr>
          <p:nvPr/>
        </p:nvCxnSpPr>
        <p:spPr bwMode="auto">
          <a:xfrm>
            <a:off x="5477510" y="2959736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4" name="AutoShape 15"/>
          <p:cNvCxnSpPr>
            <a:cxnSpLocks noChangeShapeType="1"/>
            <a:stCxn id="73732" idx="4"/>
            <a:endCxn id="73734" idx="1"/>
          </p:cNvCxnSpPr>
          <p:nvPr/>
        </p:nvCxnSpPr>
        <p:spPr bwMode="auto">
          <a:xfrm>
            <a:off x="4744086" y="343757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5" name="AutoShape 16"/>
          <p:cNvCxnSpPr>
            <a:cxnSpLocks noChangeShapeType="1"/>
            <a:stCxn id="73733" idx="5"/>
            <a:endCxn id="73735" idx="0"/>
          </p:cNvCxnSpPr>
          <p:nvPr/>
        </p:nvCxnSpPr>
        <p:spPr bwMode="auto">
          <a:xfrm>
            <a:off x="6749098" y="3088324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6" name="AutoShape 17"/>
          <p:cNvCxnSpPr>
            <a:cxnSpLocks noChangeShapeType="1"/>
            <a:stCxn id="73734" idx="6"/>
            <a:endCxn id="73735" idx="2"/>
          </p:cNvCxnSpPr>
          <p:nvPr/>
        </p:nvCxnSpPr>
        <p:spPr bwMode="auto">
          <a:xfrm>
            <a:off x="5941060" y="380111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7" name="AutoShape 18"/>
          <p:cNvCxnSpPr>
            <a:cxnSpLocks noChangeShapeType="1"/>
            <a:stCxn id="73735" idx="4"/>
            <a:endCxn id="73737" idx="7"/>
          </p:cNvCxnSpPr>
          <p:nvPr/>
        </p:nvCxnSpPr>
        <p:spPr bwMode="auto">
          <a:xfrm flipH="1">
            <a:off x="6472874" y="4091624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8" name="AutoShape 19"/>
          <p:cNvCxnSpPr>
            <a:cxnSpLocks noChangeShapeType="1"/>
            <a:stCxn id="73735" idx="3"/>
            <a:endCxn id="73736" idx="6"/>
          </p:cNvCxnSpPr>
          <p:nvPr/>
        </p:nvCxnSpPr>
        <p:spPr bwMode="auto">
          <a:xfrm flipH="1">
            <a:off x="4507548" y="402812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9" name="AutoShape 20"/>
          <p:cNvCxnSpPr>
            <a:cxnSpLocks noChangeShapeType="1"/>
            <a:stCxn id="73735" idx="5"/>
            <a:endCxn id="73738" idx="0"/>
          </p:cNvCxnSpPr>
          <p:nvPr/>
        </p:nvCxnSpPr>
        <p:spPr bwMode="auto">
          <a:xfrm>
            <a:off x="7580948" y="4028124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0" name="AutoShape 21"/>
          <p:cNvCxnSpPr>
            <a:cxnSpLocks noChangeShapeType="1"/>
            <a:stCxn id="73738" idx="1"/>
            <a:endCxn id="73737" idx="6"/>
          </p:cNvCxnSpPr>
          <p:nvPr/>
        </p:nvCxnSpPr>
        <p:spPr bwMode="auto">
          <a:xfrm flipH="1" flipV="1">
            <a:off x="6768149" y="466153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1" name="AutoShape 22"/>
          <p:cNvCxnSpPr>
            <a:cxnSpLocks noChangeShapeType="1"/>
            <a:stCxn id="73736" idx="5"/>
            <a:endCxn id="73737" idx="1"/>
          </p:cNvCxnSpPr>
          <p:nvPr/>
        </p:nvCxnSpPr>
        <p:spPr bwMode="auto">
          <a:xfrm>
            <a:off x="4394835" y="438689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2" name="AutoShape 23"/>
          <p:cNvCxnSpPr>
            <a:cxnSpLocks noChangeShapeType="1"/>
            <a:stCxn id="73737" idx="4"/>
            <a:endCxn id="73739" idx="7"/>
          </p:cNvCxnSpPr>
          <p:nvPr/>
        </p:nvCxnSpPr>
        <p:spPr bwMode="auto">
          <a:xfrm flipH="1">
            <a:off x="5140961" y="4880610"/>
            <a:ext cx="665163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3" name="AutoShape 24"/>
          <p:cNvCxnSpPr>
            <a:cxnSpLocks noChangeShapeType="1"/>
            <a:stCxn id="73739" idx="5"/>
            <a:endCxn id="73740" idx="1"/>
          </p:cNvCxnSpPr>
          <p:nvPr/>
        </p:nvCxnSpPr>
        <p:spPr bwMode="auto">
          <a:xfrm>
            <a:off x="5140961" y="5712460"/>
            <a:ext cx="200025" cy="166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4" name="AutoShape 25"/>
          <p:cNvCxnSpPr>
            <a:cxnSpLocks noChangeShapeType="1"/>
            <a:stCxn id="73740" idx="6"/>
            <a:endCxn id="73741" idx="2"/>
          </p:cNvCxnSpPr>
          <p:nvPr/>
        </p:nvCxnSpPr>
        <p:spPr bwMode="auto">
          <a:xfrm>
            <a:off x="5933124" y="600773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55" name="Rectangle 26"/>
          <p:cNvSpPr>
            <a:spLocks noChangeArrowheads="1"/>
          </p:cNvSpPr>
          <p:nvPr/>
        </p:nvSpPr>
        <p:spPr bwMode="auto">
          <a:xfrm>
            <a:off x="5017135" y="4502786"/>
            <a:ext cx="16056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write c.s. program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56" name="Rectangle 27"/>
          <p:cNvSpPr>
            <a:spLocks noChangeArrowheads="1"/>
          </p:cNvSpPr>
          <p:nvPr/>
        </p:nvSpPr>
        <p:spPr bwMode="auto">
          <a:xfrm>
            <a:off x="4023360" y="4099561"/>
            <a:ext cx="3767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play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59" name="Rectangle 30"/>
          <p:cNvSpPr>
            <a:spLocks noChangeArrowheads="1"/>
          </p:cNvSpPr>
          <p:nvPr/>
        </p:nvSpPr>
        <p:spPr bwMode="auto">
          <a:xfrm>
            <a:off x="3756661" y="2388236"/>
            <a:ext cx="734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wake up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0" name="Rectangle 31"/>
          <p:cNvSpPr>
            <a:spLocks noChangeArrowheads="1"/>
          </p:cNvSpPr>
          <p:nvPr/>
        </p:nvSpPr>
        <p:spPr bwMode="auto">
          <a:xfrm>
            <a:off x="6410960" y="2861311"/>
            <a:ext cx="260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eat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1" name="Rectangle 32"/>
          <p:cNvSpPr>
            <a:spLocks noChangeArrowheads="1"/>
          </p:cNvSpPr>
          <p:nvPr/>
        </p:nvSpPr>
        <p:spPr bwMode="auto">
          <a:xfrm>
            <a:off x="5515610" y="3661411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nap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2" name="Rectangle 33"/>
          <p:cNvSpPr>
            <a:spLocks noChangeArrowheads="1"/>
          </p:cNvSpPr>
          <p:nvPr/>
        </p:nvSpPr>
        <p:spPr bwMode="auto">
          <a:xfrm>
            <a:off x="3901123" y="3004186"/>
            <a:ext cx="17034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study computer sci.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3" name="Rectangle 34"/>
          <p:cNvSpPr>
            <a:spLocks noChangeArrowheads="1"/>
          </p:cNvSpPr>
          <p:nvPr/>
        </p:nvSpPr>
        <p:spPr bwMode="auto">
          <a:xfrm>
            <a:off x="6853873" y="3678874"/>
            <a:ext cx="7785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FFFF00"/>
                </a:solidFill>
              </a:rPr>
              <a:t>more </a:t>
            </a:r>
            <a:r>
              <a:rPr lang="en-US" altLang="en-US" sz="1600" b="1" dirty="0" err="1">
                <a:solidFill>
                  <a:srgbClr val="FFFF00"/>
                </a:solidFill>
              </a:rPr>
              <a:t>c.s</a:t>
            </a:r>
            <a:r>
              <a:rPr lang="en-US" altLang="en-US" sz="1600" b="1" dirty="0">
                <a:solidFill>
                  <a:srgbClr val="FFFF00"/>
                </a:solidFill>
              </a:rPr>
              <a:t>.</a:t>
            </a:r>
            <a:endParaRPr lang="en-US" altLang="en-US" sz="1600" b="1" dirty="0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4" name="Rectangle 35"/>
          <p:cNvSpPr>
            <a:spLocks noChangeArrowheads="1"/>
          </p:cNvSpPr>
          <p:nvPr/>
        </p:nvSpPr>
        <p:spPr bwMode="auto">
          <a:xfrm>
            <a:off x="7320599" y="4879024"/>
            <a:ext cx="7918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work out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5" name="Rectangle 36"/>
          <p:cNvSpPr>
            <a:spLocks noChangeArrowheads="1"/>
          </p:cNvSpPr>
          <p:nvPr/>
        </p:nvSpPr>
        <p:spPr bwMode="auto">
          <a:xfrm>
            <a:off x="3656648" y="5180649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 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66" name="Rectangle 37"/>
          <p:cNvSpPr>
            <a:spLocks noChangeArrowheads="1"/>
          </p:cNvSpPr>
          <p:nvPr/>
        </p:nvSpPr>
        <p:spPr bwMode="auto">
          <a:xfrm>
            <a:off x="5361623" y="5874386"/>
            <a:ext cx="4344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sleep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6898323" y="6218874"/>
            <a:ext cx="17756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dream about graphs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8" name="Rectangle 39"/>
          <p:cNvSpPr>
            <a:spLocks noChangeArrowheads="1"/>
          </p:cNvSpPr>
          <p:nvPr/>
        </p:nvSpPr>
        <p:spPr bwMode="auto">
          <a:xfrm>
            <a:off x="6091873" y="2313623"/>
            <a:ext cx="2176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</a:rPr>
              <a:t>A typical student day</a:t>
            </a:r>
            <a:endParaRPr lang="en-US" altLang="en-US" sz="2000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69" name="Rectangle 40"/>
          <p:cNvSpPr>
            <a:spLocks noChangeArrowheads="1"/>
          </p:cNvSpPr>
          <p:nvPr/>
        </p:nvSpPr>
        <p:spPr bwMode="auto">
          <a:xfrm>
            <a:off x="4586923" y="22707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0" name="Rectangle 41"/>
          <p:cNvSpPr>
            <a:spLocks noChangeArrowheads="1"/>
          </p:cNvSpPr>
          <p:nvPr/>
        </p:nvSpPr>
        <p:spPr bwMode="auto">
          <a:xfrm>
            <a:off x="5250498" y="270891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1" name="Rectangle 42"/>
          <p:cNvSpPr>
            <a:spLocks noChangeArrowheads="1"/>
          </p:cNvSpPr>
          <p:nvPr/>
        </p:nvSpPr>
        <p:spPr bwMode="auto">
          <a:xfrm>
            <a:off x="6931661" y="265969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2" name="Rectangle 43"/>
          <p:cNvSpPr>
            <a:spLocks noChangeArrowheads="1"/>
          </p:cNvSpPr>
          <p:nvPr/>
        </p:nvSpPr>
        <p:spPr bwMode="auto">
          <a:xfrm>
            <a:off x="5947411" y="343439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en-US" sz="1600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3" name="Rectangle 44"/>
          <p:cNvSpPr>
            <a:spLocks noChangeArrowheads="1"/>
          </p:cNvSpPr>
          <p:nvPr/>
        </p:nvSpPr>
        <p:spPr bwMode="auto">
          <a:xfrm>
            <a:off x="7374573" y="3418524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4" name="Rectangle 45"/>
          <p:cNvSpPr>
            <a:spLocks noChangeArrowheads="1"/>
          </p:cNvSpPr>
          <p:nvPr/>
        </p:nvSpPr>
        <p:spPr bwMode="auto">
          <a:xfrm>
            <a:off x="7780973" y="45821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5" name="Rectangle 46"/>
          <p:cNvSpPr>
            <a:spLocks noChangeArrowheads="1"/>
          </p:cNvSpPr>
          <p:nvPr/>
        </p:nvSpPr>
        <p:spPr bwMode="auto">
          <a:xfrm>
            <a:off x="4375786" y="384714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6" name="Rectangle 47"/>
          <p:cNvSpPr>
            <a:spLocks noChangeArrowheads="1"/>
          </p:cNvSpPr>
          <p:nvPr/>
        </p:nvSpPr>
        <p:spPr bwMode="auto">
          <a:xfrm>
            <a:off x="6044248" y="42519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7" name="Rectangle 48"/>
          <p:cNvSpPr>
            <a:spLocks noChangeArrowheads="1"/>
          </p:cNvSpPr>
          <p:nvPr/>
        </p:nvSpPr>
        <p:spPr bwMode="auto">
          <a:xfrm>
            <a:off x="4251961" y="4861561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9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8" name="Rectangle 49"/>
          <p:cNvSpPr>
            <a:spLocks noChangeArrowheads="1"/>
          </p:cNvSpPr>
          <p:nvPr/>
        </p:nvSpPr>
        <p:spPr bwMode="auto">
          <a:xfrm>
            <a:off x="5791836" y="5610861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10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9" name="Rectangle 50"/>
          <p:cNvSpPr>
            <a:spLocks noChangeArrowheads="1"/>
          </p:cNvSpPr>
          <p:nvPr/>
        </p:nvSpPr>
        <p:spPr bwMode="auto">
          <a:xfrm>
            <a:off x="7912735" y="5852161"/>
            <a:ext cx="2123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11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80" name="Text Box 51"/>
          <p:cNvSpPr txBox="1">
            <a:spLocks noChangeArrowheads="1"/>
          </p:cNvSpPr>
          <p:nvPr/>
        </p:nvSpPr>
        <p:spPr bwMode="auto">
          <a:xfrm>
            <a:off x="3850324" y="5110799"/>
            <a:ext cx="1570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FF00"/>
                </a:solidFill>
              </a:rPr>
              <a:t>make cookies for professors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latexsym}&#10;\usepackage{graphicx}&#10;\usepackage{amssymb}&#10;\usepackage{clrscode}&#10;&#10;&#10;\newcommand{\dspace}{\baselineskip 20pt}&#10;\newcommand{\sspace}{\baselineskip 14pt}&#10;&#10;\pagestyle{empty}&#10;&#10;\begin{document}&#10;\begin{codebox}&#10;\Procname{$\proc{Connected-Components}(G)$}&#10;\li \For each vertex  $v\in V[G]$&#10;\li \Do Make-Set($v$)&#10;\End&#10;\li \For each edge $(u,v)\in E[G]$&#10;\li \Do \If Find-Set($u$) $\not=$ Find-Set($v$)&#10;\li     \Then Union($u,v$)&#10;\End&#10;\end{codebox}&#10;&#10;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2"/>
  <p:tag name="BOXWRAP" val="False"/>
  <p:tag name="WORKAROUNDTRANSPARENCYBUG" val="False"/>
  <p:tag name="ALLOWFONTSUBSTITUTION" val="False"/>
  <p:tag name="BITMAPFORMAT" val="png256"/>
  <p:tag name="ORIGWIDTH" val="420.9609"/>
  <p:tag name="PICTUREFILESIZE" val="139889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8657</Words>
  <Application>Microsoft Office PowerPoint</Application>
  <PresentationFormat>寬螢幕</PresentationFormat>
  <Paragraphs>2493</Paragraphs>
  <Slides>144</Slides>
  <Notes>0</Notes>
  <HiddenSlides>1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144</vt:i4>
      </vt:variant>
    </vt:vector>
  </HeadingPairs>
  <TitlesOfParts>
    <vt:vector size="160" baseType="lpstr">
      <vt:lpstr>cmsy7</vt:lpstr>
      <vt:lpstr>MS UI Gothic</vt:lpstr>
      <vt:lpstr>新細明體</vt:lpstr>
      <vt:lpstr>標楷體</vt:lpstr>
      <vt:lpstr>Arial</vt:lpstr>
      <vt:lpstr>Calibri</vt:lpstr>
      <vt:lpstr>Courier New</vt:lpstr>
      <vt:lpstr>Monotype Corsiva</vt:lpstr>
      <vt:lpstr>Symbol</vt:lpstr>
      <vt:lpstr>Tahoma</vt:lpstr>
      <vt:lpstr>Times</vt:lpstr>
      <vt:lpstr>Times New Roman</vt:lpstr>
      <vt:lpstr>Wingdings</vt:lpstr>
      <vt:lpstr>Office Theme</vt:lpstr>
      <vt:lpstr>Visio</vt:lpstr>
      <vt:lpstr>方程式</vt:lpstr>
      <vt:lpstr>Graphs</vt:lpstr>
      <vt:lpstr>Contents </vt:lpstr>
      <vt:lpstr>Background</vt:lpstr>
      <vt:lpstr>Applications</vt:lpstr>
      <vt:lpstr>Graphs</vt:lpstr>
      <vt:lpstr>Examples</vt:lpstr>
      <vt:lpstr>PowerPoint 簡報</vt:lpstr>
      <vt:lpstr>Edge Types</vt:lpstr>
      <vt:lpstr>Directed and Undirected Graphs</vt:lpstr>
      <vt:lpstr>Example – Undirected Graphs (Trees)</vt:lpstr>
      <vt:lpstr>Terminology</vt:lpstr>
      <vt:lpstr>Degree of a Vertex</vt:lpstr>
      <vt:lpstr>Paths</vt:lpstr>
      <vt:lpstr>Cycles</vt:lpstr>
      <vt:lpstr>Example</vt:lpstr>
      <vt:lpstr>Graphs</vt:lpstr>
      <vt:lpstr>Graph with Self Edge</vt:lpstr>
      <vt:lpstr>Multigraph</vt:lpstr>
      <vt:lpstr>Number of Edges</vt:lpstr>
      <vt:lpstr>Subgraphs </vt:lpstr>
      <vt:lpstr>Connected Components</vt:lpstr>
      <vt:lpstr>Example</vt:lpstr>
      <vt:lpstr>Disjoint-Set</vt:lpstr>
      <vt:lpstr>Disjoint-Set Operations</vt:lpstr>
      <vt:lpstr>Operations on Sets</vt:lpstr>
      <vt:lpstr>Connected Components using Set Operations</vt:lpstr>
      <vt:lpstr>Procedure Connected-Components</vt:lpstr>
      <vt:lpstr>Strongly Connected Components</vt:lpstr>
      <vt:lpstr>Example</vt:lpstr>
      <vt:lpstr>Graph ADT – Accessor Methods</vt:lpstr>
      <vt:lpstr>Graph ADT – Update Methods</vt:lpstr>
      <vt:lpstr>Graph ADT – Iterator Methods</vt:lpstr>
      <vt:lpstr>Contents </vt:lpstr>
      <vt:lpstr>Data Structures for Graphs</vt:lpstr>
      <vt:lpstr>Edge List Structure</vt:lpstr>
      <vt:lpstr>Example – Edge Lists</vt:lpstr>
      <vt:lpstr>Adjacency List Structure</vt:lpstr>
      <vt:lpstr>Example – Adjacency Lists </vt:lpstr>
      <vt:lpstr>Adjacency Matrix Structure</vt:lpstr>
      <vt:lpstr>Example – Adjacency Matrices  </vt:lpstr>
      <vt:lpstr>Asymptotic Performance</vt:lpstr>
      <vt:lpstr>Contents </vt:lpstr>
      <vt:lpstr>Spanning Trees</vt:lpstr>
      <vt:lpstr>Depth-First Search</vt:lpstr>
      <vt:lpstr>DFS Algorithm</vt:lpstr>
      <vt:lpstr>Example</vt:lpstr>
      <vt:lpstr>Example (cont.)</vt:lpstr>
      <vt:lpstr>Properties of DFS</vt:lpstr>
      <vt:lpstr>Analysis of DFS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Biconnected Components</vt:lpstr>
      <vt:lpstr>Articulation Points</vt:lpstr>
      <vt:lpstr>Biconnected Graphs</vt:lpstr>
      <vt:lpstr>Biconnected Components</vt:lpstr>
      <vt:lpstr>Example – Biconnected Components</vt:lpstr>
      <vt:lpstr>Observation 1</vt:lpstr>
      <vt:lpstr>Review DFS</vt:lpstr>
      <vt:lpstr>dfns</vt:lpstr>
      <vt:lpstr>Tree and Back Edges</vt:lpstr>
      <vt:lpstr>Observation 2</vt:lpstr>
      <vt:lpstr>Observation 3</vt:lpstr>
      <vt:lpstr>Tree and Back Edges – Starting with Vertex 2</vt:lpstr>
      <vt:lpstr>Identifying Articulation Points</vt:lpstr>
      <vt:lpstr>Compute the Values of L[u]</vt:lpstr>
      <vt:lpstr>Example – Values of L[u]</vt:lpstr>
      <vt:lpstr>Example – Values of L[u]</vt:lpstr>
      <vt:lpstr>Remark</vt:lpstr>
      <vt:lpstr>Determine Biconnected Components</vt:lpstr>
      <vt:lpstr>Contents </vt:lpstr>
      <vt:lpstr>Digraphs</vt:lpstr>
      <vt:lpstr>Digraph Properties</vt:lpstr>
      <vt:lpstr>Digraph Application</vt:lpstr>
      <vt:lpstr>Directed Graph Traversal</vt:lpstr>
      <vt:lpstr>Coloring Vertices</vt:lpstr>
      <vt:lpstr>Timestamps </vt:lpstr>
      <vt:lpstr>Colors vs. Timestamps</vt:lpstr>
      <vt:lpstr>Pseudo-code – DFS</vt:lpstr>
      <vt:lpstr>Pseudo-code – DFS-VISIT</vt:lpstr>
      <vt:lpstr>Example – DFS </vt:lpstr>
      <vt:lpstr>Discussion </vt:lpstr>
      <vt:lpstr>Properties of DFS</vt:lpstr>
      <vt:lpstr>Parenthesis Theorem</vt:lpstr>
      <vt:lpstr>Example – Parenthesis Property</vt:lpstr>
      <vt:lpstr>White-Path Theorem</vt:lpstr>
      <vt:lpstr>Digraph Traversal – DFS </vt:lpstr>
      <vt:lpstr>Edge Types in G</vt:lpstr>
      <vt:lpstr>Example – Edge Types</vt:lpstr>
      <vt:lpstr>DAGs and Topological Ordering</vt:lpstr>
      <vt:lpstr>Example and Property</vt:lpstr>
      <vt:lpstr>Topological Sorting</vt:lpstr>
      <vt:lpstr>Algorithm for Topological Sorting</vt:lpstr>
      <vt:lpstr>Topological Sorting using DFS</vt:lpstr>
      <vt:lpstr>Example – Topological Sort</vt:lpstr>
      <vt:lpstr>Reachability</vt:lpstr>
      <vt:lpstr>Strong Connectivity</vt:lpstr>
      <vt:lpstr>Transpose of a Graph </vt:lpstr>
      <vt:lpstr>Strong Connectivity Verification</vt:lpstr>
      <vt:lpstr>Transitive Closure</vt:lpstr>
      <vt:lpstr>Computing the Transitive Closure</vt:lpstr>
      <vt:lpstr>Contents </vt:lpstr>
      <vt:lpstr>Weighted Graphs</vt:lpstr>
      <vt:lpstr>Contents </vt:lpstr>
      <vt:lpstr>Spanning Trees</vt:lpstr>
      <vt:lpstr>Problem</vt:lpstr>
      <vt:lpstr>Generic Solution</vt:lpstr>
      <vt:lpstr>Prim’s Algorithm</vt:lpstr>
      <vt:lpstr>Example</vt:lpstr>
      <vt:lpstr>Prim’s Algorithm</vt:lpstr>
      <vt:lpstr>Prim’s Time Complexity</vt:lpstr>
      <vt:lpstr>Prim’s Algorithm</vt:lpstr>
      <vt:lpstr>Prim’s Algorithm</vt:lpstr>
      <vt:lpstr>Prim’s Algorithm using Priority Queue</vt:lpstr>
      <vt:lpstr>Property for Spanning Trees</vt:lpstr>
      <vt:lpstr>Kruskal’s Algorithm</vt:lpstr>
      <vt:lpstr>Example</vt:lpstr>
      <vt:lpstr>Correctness</vt:lpstr>
      <vt:lpstr>Kruskal’s Time Complexity</vt:lpstr>
      <vt:lpstr>Contents </vt:lpstr>
      <vt:lpstr>Shortest Paths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PowerPoint 簡報</vt:lpstr>
      <vt:lpstr>Dijkstra’s Algorithm</vt:lpstr>
      <vt:lpstr>Analysis of Dijkstra’s Algorithm</vt:lpstr>
      <vt:lpstr>Shortest Paths Tree</vt:lpstr>
      <vt:lpstr>Why Dijkstra’s Algorithm Works</vt:lpstr>
      <vt:lpstr>Negative-Weight Edges</vt:lpstr>
      <vt:lpstr>Bellman-Ford Algorithm</vt:lpstr>
      <vt:lpstr>Bellman-Ford Example</vt:lpstr>
      <vt:lpstr>DAG-based Algorithm</vt:lpstr>
      <vt:lpstr>DAG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101</cp:revision>
  <dcterms:created xsi:type="dcterms:W3CDTF">2020-07-20T07:39:49Z</dcterms:created>
  <dcterms:modified xsi:type="dcterms:W3CDTF">2021-12-30T00:56:09Z</dcterms:modified>
</cp:coreProperties>
</file>