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FA43F5-6081-4F8B-8C98-7BA32BE09B9E}">
  <a:tblStyle styleId="{1AFA43F5-6081-4F8B-8C98-7BA32BE09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d895133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13d895133a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d895133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3d895133a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d895133ac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3d895133ac_6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d895133a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3d895133ac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e7d9b330f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안녕하세요! 3조 케세미 ppt발표에서 모델링 파트 발표를 맡은 백혜수입니다.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저희 팀은 전처리한 데이터를 랜덤포레스트, xgboost, lightGBM 이렇게 총 3개의 모델에 적용해보았습니다. 세 개의 모델 중 가장 적합한 모델은  lightGBM이 나왔는데요.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어떤 과정을 통해 LightGBM이 가장 적합한 모델이라는 결론이 나왔는지, 각 모델을 간단히 소개하며 설명해드리도록 하겠습니다.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두번</a:t>
            </a:r>
            <a:r>
              <a:rPr lang="en-US"/>
              <a:t>째 모델인 xgboost는 약한 분류기를 세트로 묶어서 정확도를 예측하는 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xgboost도 분류 및 회귀 문제에 모두 사용가능하며, boosting 기법과 병렬 학습을 지원해 학습 및 분류 속도가 빠르고 과적합 규제를 해준다는 장점이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xgboost는  회귀를 전처리 데이터에 적용해본 결과 ~ 이렇게 나왔습니다.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마지막으로 저희가 사용한 모델인 lightGBM입니다.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XGBoost와 비슷하지만 빠른 속도와 메모리 사용량이 상대적으로 적은 편이며, 대용량 데이터 처리에 효과적인게 장점인 모델입니다.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lightGBM의 경우 ~나와서 적합하다고 판단하여, lightGBM 모델을 채택하게 되었습니다.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 : https://riverzayden.tistory.com/17</a:t>
            </a:r>
            <a:endParaRPr/>
          </a:p>
        </p:txBody>
      </p:sp>
      <p:sp>
        <p:nvSpPr>
          <p:cNvPr id="433" name="Google Shape;433;g13e7d9b330f_4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d895133a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마지막으로 저희가 사용한 모델인 lightGBM입니다.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XGBoost와 비슷하지만 빠른 속도와 메모리 사용량이 상대적으로 적은 편이며, 대용량 데이터 처리에 효과적인게 장점인 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lightGBM의 경우 ~나와서 적합하다고 판단하여, lightGBM 모델을 채택하게 되었습니다.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 : https://dlforbi.tistory.com/3</a:t>
            </a:r>
            <a:endParaRPr/>
          </a:p>
        </p:txBody>
      </p:sp>
      <p:sp>
        <p:nvSpPr>
          <p:cNvPr id="452" name="Google Shape;452;g13d895133ac_7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e7d9b330f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마지막으로 저희가 사용한</a:t>
            </a:r>
            <a:r>
              <a:rPr lang="en-US"/>
              <a:t> 모델인 lightGBM입니다.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XGBoost와 비슷하지만 빠른 속도와 메모리 사용량이 상대적으로 적은 편이며, 대용량 데이터 처리에 효과적인게 장점인 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lightGBM의 경우 ~나와서 적합하다고 판단하여, lightGBM 모델을 채택하게 되었습니다.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 : </a:t>
            </a:r>
            <a:r>
              <a:rPr lang="en-US"/>
              <a:t>https://dlforbi.tistory.com/3</a:t>
            </a:r>
            <a:endParaRPr/>
          </a:p>
        </p:txBody>
      </p:sp>
      <p:sp>
        <p:nvSpPr>
          <p:cNvPr id="469" name="Google Shape;469;g13e7d9b330f_4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e7d9b330f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</a:t>
            </a:r>
            <a:r>
              <a:rPr lang="en-US"/>
              <a:t>희 팀은 이번 프로젝트를 통해 배운 것을  적용한다는 것이 쉽지 않다는 것을 정확히 느꼈습니다.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특히 부분부분 오류가 발생 하면서 왜 배운대로 했는데 안되지 당황하기도 하고 수없이 공부하고 구글링을 통해 이걸 수정 해나가면서 더 큰 성장을 하였다고 생각합니다.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팀 프로젝트를 진행하는 동안 다른 팀원과의 다른 의견을 조율하고 또 서로의 지식을 나누는 부분이 굉장히 쉽지 않음을 깨달았습니다.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이번 경험을 통해 다음 프로젝트 뿐 아니라 앞으로의 삶에서 큰 밑거름이 되었다고 확신합니다.</a:t>
            </a:r>
            <a:endParaRPr/>
          </a:p>
        </p:txBody>
      </p:sp>
      <p:sp>
        <p:nvSpPr>
          <p:cNvPr id="486" name="Google Shape;486;g13e7d9b330f_4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e7d9b330f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3e7d9b330f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e7d9b330f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마지막으로 쥬피터를 통해 자세한 코드 리뷰를 발표하도록 하겠습니다.</a:t>
            </a:r>
            <a:endParaRPr/>
          </a:p>
        </p:txBody>
      </p:sp>
      <p:sp>
        <p:nvSpPr>
          <p:cNvPr id="519" name="Google Shape;519;g13e7d9b330f_4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895133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d895133ac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d895133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d895133a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d895133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13d895133a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osypark.tistory.com/51" TargetMode="External"/><Relationship Id="rId4" Type="http://schemas.openxmlformats.org/officeDocument/2006/relationships/hyperlink" Target="https://dailyheumsi.tistory.com/109" TargetMode="External"/><Relationship Id="rId9" Type="http://schemas.openxmlformats.org/officeDocument/2006/relationships/hyperlink" Target="https://www.kaggle.com/code/dlarionov/feature-engineering-xgboost" TargetMode="External"/><Relationship Id="rId5" Type="http://schemas.openxmlformats.org/officeDocument/2006/relationships/hyperlink" Target="https://nittaku.tistory.com/443" TargetMode="External"/><Relationship Id="rId6" Type="http://schemas.openxmlformats.org/officeDocument/2006/relationships/hyperlink" Target="https://nobsai.tistory.com/43" TargetMode="External"/><Relationship Id="rId7" Type="http://schemas.openxmlformats.org/officeDocument/2006/relationships/hyperlink" Target="https://rk1993.tistory.com/entry/Ridge-regression%EC%99%80-Lasso-regression-%EC%89%BD%EA%B2%8C-%EC%9D%B4%ED%95%B4%ED%95%98%EA%B8%B0" TargetMode="External"/><Relationship Id="rId8" Type="http://schemas.openxmlformats.org/officeDocument/2006/relationships/hyperlink" Target="https://people.duke.edu/~rnau/411arim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hyperlink" Target="http://1c.ru/eng/title.htm" TargetMode="External"/><Relationship Id="rId6" Type="http://schemas.openxmlformats.org/officeDocument/2006/relationships/image" Target="../media/image17.jp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038" y="1184875"/>
            <a:ext cx="1843925" cy="14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252950" y="2217025"/>
            <a:ext cx="3686100" cy="1477289"/>
            <a:chOff x="4252950" y="1850856"/>
            <a:chExt cx="3686100" cy="1477289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4252950" y="1850856"/>
              <a:ext cx="36861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800" u="none" cap="none" strike="noStrike">
                  <a:solidFill>
                    <a:srgbClr val="FDFDFB"/>
                  </a:solidFill>
                  <a:latin typeface="Aharoni"/>
                  <a:ea typeface="Aharoni"/>
                  <a:cs typeface="Aharoni"/>
                  <a:sym typeface="Aharoni"/>
                </a:rPr>
                <a:t>KAGGLE</a:t>
              </a:r>
              <a:endParaRPr b="1" i="0" sz="68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4505401" y="2958845"/>
              <a:ext cx="31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DFDFB"/>
                  </a:solidFill>
                  <a:latin typeface="Aharoni"/>
                  <a:ea typeface="Aharoni"/>
                  <a:cs typeface="Aharoni"/>
                  <a:sym typeface="Aharoni"/>
                </a:rPr>
                <a:t>predict Future sales</a:t>
              </a:r>
              <a:endParaRPr b="1" i="0" sz="18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3506073" y="6231037"/>
            <a:ext cx="5027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2022. 07. 20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0" y="3096420"/>
            <a:ext cx="3803338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8388662" y="3096420"/>
            <a:ext cx="3803338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3"/>
          <p:cNvGrpSpPr/>
          <p:nvPr/>
        </p:nvGrpSpPr>
        <p:grpSpPr>
          <a:xfrm>
            <a:off x="4390500" y="3878000"/>
            <a:ext cx="3411000" cy="550500"/>
            <a:chOff x="4439700" y="3872775"/>
            <a:chExt cx="3411000" cy="550500"/>
          </a:xfrm>
        </p:grpSpPr>
        <p:sp>
          <p:nvSpPr>
            <p:cNvPr id="95" name="Google Shape;95;p13"/>
            <p:cNvSpPr/>
            <p:nvPr/>
          </p:nvSpPr>
          <p:spPr>
            <a:xfrm>
              <a:off x="4439700" y="3872775"/>
              <a:ext cx="3411000" cy="550500"/>
            </a:xfrm>
            <a:prstGeom prst="roundRect">
              <a:avLst>
                <a:gd fmla="val 50000" name="adj"/>
              </a:avLst>
            </a:prstGeom>
            <a:solidFill>
              <a:srgbClr val="596D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326380" y="3873774"/>
              <a:ext cx="153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Team_KeSemi</a:t>
              </a:r>
              <a:endParaRPr b="1" i="0" sz="12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4439700" y="4053975"/>
              <a:ext cx="341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정양섭 주혜린 송상민 백혜수 최준섭 박예원 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Functions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5181600" y="1090681"/>
            <a:ext cx="1828800" cy="263700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5326380" y="1091679"/>
            <a:ext cx="15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29" name="Google Shape;329;p22"/>
          <p:cNvGrpSpPr/>
          <p:nvPr/>
        </p:nvGrpSpPr>
        <p:grpSpPr>
          <a:xfrm>
            <a:off x="3547666" y="406739"/>
            <a:ext cx="4742123" cy="247166"/>
            <a:chOff x="4075617" y="353236"/>
            <a:chExt cx="4742123" cy="247166"/>
          </a:xfrm>
        </p:grpSpPr>
        <p:sp>
          <p:nvSpPr>
            <p:cNvPr id="330" name="Google Shape;330;p22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2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337" name="Google Shape;337;p22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{1AFA43F5-6081-4F8B-8C98-7BA32BE09B9E}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Added Functions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reduce_mem_usage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데이터 프레임의 용량을 줄려주는 함수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clean_text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특수문자를 제거하는 함수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price_item_cnt_day_boxplot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item_price, item_cnt_day의 박스 플롯을 만드는 함수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make_high_category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 item_category를 분류하여 새로운 열을 만드는 함수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draw_x_group_y_sum_barplot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index는 x, values는 y의 합을 barplot으로 만드는 함수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add_mean_feature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base_feature_name를 기준으로 mean_feature_names의 값들을 한달 평균을 구해서 df에 병합해주는 함수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find_high_corr_location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상관계수가 높은 것들만 출력해주는 함수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add_lag_data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lag_period 만큼의 시차 데이터를 생성하는 함수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Functions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5181600" y="1090681"/>
            <a:ext cx="1828800" cy="263700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5326380" y="1091679"/>
            <a:ext cx="15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3547666" y="406739"/>
            <a:ext cx="4742123" cy="247166"/>
            <a:chOff x="4075617" y="353236"/>
            <a:chExt cx="4742123" cy="247166"/>
          </a:xfrm>
        </p:grpSpPr>
        <p:sp>
          <p:nvSpPr>
            <p:cNvPr id="349" name="Google Shape;349;p23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3" name="Google Shape;353;p23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23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23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775" y="1936637"/>
            <a:ext cx="7015426" cy="461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Functions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5181600" y="1090681"/>
            <a:ext cx="1828800" cy="263700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5326380" y="1091679"/>
            <a:ext cx="15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3547666" y="406739"/>
            <a:ext cx="4742123" cy="247166"/>
            <a:chOff x="4075617" y="353236"/>
            <a:chExt cx="4742123" cy="247166"/>
          </a:xfrm>
        </p:grpSpPr>
        <p:sp>
          <p:nvSpPr>
            <p:cNvPr id="368" name="Google Shape;368;p24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24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4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4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75" y="2001287"/>
            <a:ext cx="4493689" cy="461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8524609" y="3309275"/>
            <a:ext cx="239450" cy="239450"/>
            <a:chOff x="6825719" y="3309275"/>
            <a:chExt cx="239450" cy="239450"/>
          </a:xfrm>
        </p:grpSpPr>
        <p:sp>
          <p:nvSpPr>
            <p:cNvPr id="381" name="Google Shape;381;p25"/>
            <p:cNvSpPr/>
            <p:nvPr/>
          </p:nvSpPr>
          <p:spPr>
            <a:xfrm>
              <a:off x="6894797" y="3378353"/>
              <a:ext cx="101295" cy="101295"/>
            </a:xfrm>
            <a:prstGeom prst="ellipse">
              <a:avLst/>
            </a:prstGeom>
            <a:solidFill>
              <a:srgbClr val="FDFD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6825719" y="3309275"/>
              <a:ext cx="239450" cy="239450"/>
            </a:xfrm>
            <a:prstGeom prst="ellipse">
              <a:avLst/>
            </a:prstGeom>
            <a:gradFill>
              <a:gsLst>
                <a:gs pos="0">
                  <a:srgbClr val="F5F7FC"/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25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803337" y="1474937"/>
            <a:ext cx="4585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Variables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181600" y="1090681"/>
            <a:ext cx="1828800" cy="263606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5326380" y="1091679"/>
            <a:ext cx="15392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510004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520889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오리" id="391" name="Google Shape;3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6345" y="3577257"/>
            <a:ext cx="895980" cy="895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코끼리" id="392" name="Google Shape;3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49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고릴라" id="393" name="Google Shape;3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25"/>
          <p:cNvCxnSpPr/>
          <p:nvPr/>
        </p:nvCxnSpPr>
        <p:spPr>
          <a:xfrm>
            <a:off x="3748633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5" name="Google Shape;395;p25"/>
          <p:cNvCxnSpPr/>
          <p:nvPr/>
        </p:nvCxnSpPr>
        <p:spPr>
          <a:xfrm>
            <a:off x="5447522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25"/>
          <p:cNvCxnSpPr/>
          <p:nvPr/>
        </p:nvCxnSpPr>
        <p:spPr>
          <a:xfrm>
            <a:off x="7146411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25"/>
          <p:cNvSpPr txBox="1"/>
          <p:nvPr/>
        </p:nvSpPr>
        <p:spPr>
          <a:xfrm>
            <a:off x="3122443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825103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6514479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481559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7415100" y="4464788"/>
            <a:ext cx="24584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DFDFB"/>
                </a:solidFill>
                <a:latin typeface="Arial"/>
                <a:ea typeface="Arial"/>
                <a:cs typeface="Arial"/>
                <a:sym typeface="Arial"/>
              </a:rPr>
              <a:t>Added Variables</a:t>
            </a:r>
            <a:endParaRPr b="0" i="0" sz="1200" u="none" cap="none" strike="noStrike">
              <a:solidFill>
                <a:srgbClr val="FDFD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6907782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거북이" id="403" name="Google Shape;40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438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25"/>
          <p:cNvGrpSpPr/>
          <p:nvPr/>
        </p:nvGrpSpPr>
        <p:grpSpPr>
          <a:xfrm>
            <a:off x="3585328" y="399828"/>
            <a:ext cx="4742001" cy="247087"/>
            <a:chOff x="4075617" y="353236"/>
            <a:chExt cx="4742001" cy="247087"/>
          </a:xfrm>
        </p:grpSpPr>
        <p:sp>
          <p:nvSpPr>
            <p:cNvPr id="405" name="Google Shape;405;p25"/>
            <p:cNvSpPr txBox="1"/>
            <p:nvPr/>
          </p:nvSpPr>
          <p:spPr>
            <a:xfrm>
              <a:off x="5080349" y="362275"/>
              <a:ext cx="15449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5"/>
            <p:cNvSpPr txBox="1"/>
            <p:nvPr/>
          </p:nvSpPr>
          <p:spPr>
            <a:xfrm>
              <a:off x="4075617" y="354102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5"/>
            <p:cNvSpPr txBox="1"/>
            <p:nvPr/>
          </p:nvSpPr>
          <p:spPr>
            <a:xfrm>
              <a:off x="648169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 txBox="1"/>
            <p:nvPr/>
          </p:nvSpPr>
          <p:spPr>
            <a:xfrm>
              <a:off x="769454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25"/>
            <p:cNvCxnSpPr/>
            <p:nvPr/>
          </p:nvCxnSpPr>
          <p:spPr>
            <a:xfrm>
              <a:off x="5131591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5"/>
            <p:cNvCxnSpPr/>
            <p:nvPr/>
          </p:nvCxnSpPr>
          <p:spPr>
            <a:xfrm>
              <a:off x="6529165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7649654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Variables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5181600" y="1090681"/>
            <a:ext cx="1828800" cy="263700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5326380" y="1091679"/>
            <a:ext cx="15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422" name="Google Shape;422;p26"/>
          <p:cNvGrpSpPr/>
          <p:nvPr/>
        </p:nvGrpSpPr>
        <p:grpSpPr>
          <a:xfrm>
            <a:off x="3585328" y="399828"/>
            <a:ext cx="4742123" cy="247166"/>
            <a:chOff x="4075617" y="353236"/>
            <a:chExt cx="4742123" cy="247166"/>
          </a:xfrm>
        </p:grpSpPr>
        <p:sp>
          <p:nvSpPr>
            <p:cNvPr id="423" name="Google Shape;423;p26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26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26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26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430" name="Google Shape;430;p26"/>
          <p:cNvGraphicFramePr/>
          <p:nvPr/>
        </p:nvGraphicFramePr>
        <p:xfrm>
          <a:off x="9525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{1AFA43F5-6081-4F8B-8C98-7BA32BE09B9E}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Added Variables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diff_train_test_shop_id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test 데이터의 shop_id가 train 데이터에 있는지 확인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diff_test_train_item_id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train 데이터의 item_id가 test 데이터에 있는지 확인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diff_test_items_item_id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items 데이터의 item_id가 test 데이터에 있는지 확인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temp_train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임시로 train값을 저장하기 위한 변수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train_item_cnt_month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한 달간 데이터를 종합할 때 사용한 변수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item_categories_value_counts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아이템 상위 카테고리의 value_counts를 저장하는 변수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base_feature_names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pivot 이나 Groupby를 할때 기준이 되는 열이름 입니다.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num_feature_names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 base_feature_names의 기준으로 묶을때 연산되는 열이름, 리스트가 아닌 일반 문자열로 변경하였습니다.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3675779" y="293086"/>
            <a:ext cx="4742123" cy="247166"/>
            <a:chOff x="4075617" y="353236"/>
            <a:chExt cx="4742123" cy="247166"/>
          </a:xfrm>
        </p:grpSpPr>
        <p:sp>
          <p:nvSpPr>
            <p:cNvPr id="439" name="Google Shape;439;p27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27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27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27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6" name="Google Shape;446;p27"/>
          <p:cNvSpPr txBox="1"/>
          <p:nvPr/>
        </p:nvSpPr>
        <p:spPr>
          <a:xfrm>
            <a:off x="218527" y="1175600"/>
            <a:ext cx="36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🚀</a:t>
            </a:r>
            <a:r>
              <a:rPr b="1"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</a:t>
            </a:r>
            <a:endParaRPr b="1" i="0" sz="31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370925" y="2136450"/>
            <a:ext cx="3774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💡</a:t>
            </a:r>
            <a:r>
              <a:rPr lang="en-US" sz="1600"/>
              <a:t> </a:t>
            </a:r>
            <a:r>
              <a:rPr lang="en-US" sz="1600">
                <a:solidFill>
                  <a:schemeClr val="lt1"/>
                </a:solidFill>
              </a:rPr>
              <a:t>분류 및 회귀 문제에 모두 사용 가능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💡 Boosting 기법 + 병렬학습 지원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💡 과적합 규제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48" name="Google Shape;448;p27"/>
          <p:cNvSpPr txBox="1"/>
          <p:nvPr/>
        </p:nvSpPr>
        <p:spPr>
          <a:xfrm>
            <a:off x="6388200" y="2124300"/>
            <a:ext cx="4960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🚿 </a:t>
            </a:r>
            <a:r>
              <a:rPr lang="en-US" sz="1600">
                <a:solidFill>
                  <a:schemeClr val="lt1"/>
                </a:solidFill>
              </a:rPr>
              <a:t>빠른속도 &amp; 메모리 사용량이 상대적으로 적은편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🚿 XGBoost의 단점 보완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🚿 대용량 데이터 처리에 효과적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6464402" y="1163450"/>
            <a:ext cx="36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👟LightGBM</a:t>
            </a:r>
            <a:endParaRPr b="1" i="0" sz="35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36" y="965625"/>
            <a:ext cx="9947625" cy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8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8" name="Google Shape;458;p28"/>
          <p:cNvGrpSpPr/>
          <p:nvPr/>
        </p:nvGrpSpPr>
        <p:grpSpPr>
          <a:xfrm>
            <a:off x="3675779" y="293086"/>
            <a:ext cx="4742123" cy="247166"/>
            <a:chOff x="4075617" y="353236"/>
            <a:chExt cx="4742123" cy="247166"/>
          </a:xfrm>
        </p:grpSpPr>
        <p:sp>
          <p:nvSpPr>
            <p:cNvPr id="459" name="Google Shape;459;p28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3" name="Google Shape;463;p28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28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28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66" name="Google Shape;4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663" y="1851150"/>
            <a:ext cx="8817385" cy="3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36" y="965625"/>
            <a:ext cx="9947625" cy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9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5" name="Google Shape;475;p29"/>
          <p:cNvGrpSpPr/>
          <p:nvPr/>
        </p:nvGrpSpPr>
        <p:grpSpPr>
          <a:xfrm>
            <a:off x="3675779" y="293086"/>
            <a:ext cx="4742123" cy="247166"/>
            <a:chOff x="4075617" y="353236"/>
            <a:chExt cx="4742123" cy="247166"/>
          </a:xfrm>
        </p:grpSpPr>
        <p:sp>
          <p:nvSpPr>
            <p:cNvPr id="476" name="Google Shape;476;p29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29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29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29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83" name="Google Shape;4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825" y="1067038"/>
            <a:ext cx="6858000" cy="53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30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30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1" name="Google Shape;491;p30"/>
          <p:cNvGrpSpPr/>
          <p:nvPr/>
        </p:nvGrpSpPr>
        <p:grpSpPr>
          <a:xfrm>
            <a:off x="3542217" y="277036"/>
            <a:ext cx="4818323" cy="247166"/>
            <a:chOff x="3542217" y="353236"/>
            <a:chExt cx="4818323" cy="247166"/>
          </a:xfrm>
        </p:grpSpPr>
        <p:sp>
          <p:nvSpPr>
            <p:cNvPr id="492" name="Google Shape;492;p30"/>
            <p:cNvSpPr txBox="1"/>
            <p:nvPr/>
          </p:nvSpPr>
          <p:spPr>
            <a:xfrm>
              <a:off x="46231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 txBox="1"/>
            <p:nvPr/>
          </p:nvSpPr>
          <p:spPr>
            <a:xfrm>
              <a:off x="35422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 txBox="1"/>
            <p:nvPr/>
          </p:nvSpPr>
          <p:spPr>
            <a:xfrm>
              <a:off x="60244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 txBox="1"/>
            <p:nvPr/>
          </p:nvSpPr>
          <p:spPr>
            <a:xfrm>
              <a:off x="72373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6" name="Google Shape;496;p30"/>
            <p:cNvCxnSpPr/>
            <p:nvPr/>
          </p:nvCxnSpPr>
          <p:spPr>
            <a:xfrm>
              <a:off x="45981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30"/>
            <p:cNvCxnSpPr/>
            <p:nvPr/>
          </p:nvCxnSpPr>
          <p:spPr>
            <a:xfrm>
              <a:off x="62243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30"/>
            <p:cNvCxnSpPr/>
            <p:nvPr/>
          </p:nvCxnSpPr>
          <p:spPr>
            <a:xfrm>
              <a:off x="71162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9" name="Google Shape;499;p30"/>
          <p:cNvSpPr txBox="1"/>
          <p:nvPr/>
        </p:nvSpPr>
        <p:spPr>
          <a:xfrm>
            <a:off x="2009700" y="3288275"/>
            <a:ext cx="817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</a:rPr>
              <a:t>👀 Learned from the Project</a:t>
            </a:r>
            <a:endParaRPr b="1" sz="4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31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7" name="Google Shape;507;p31"/>
          <p:cNvGrpSpPr/>
          <p:nvPr/>
        </p:nvGrpSpPr>
        <p:grpSpPr>
          <a:xfrm>
            <a:off x="3542217" y="277036"/>
            <a:ext cx="4818323" cy="247166"/>
            <a:chOff x="3542217" y="353236"/>
            <a:chExt cx="4818323" cy="247166"/>
          </a:xfrm>
        </p:grpSpPr>
        <p:sp>
          <p:nvSpPr>
            <p:cNvPr id="508" name="Google Shape;508;p31"/>
            <p:cNvSpPr txBox="1"/>
            <p:nvPr/>
          </p:nvSpPr>
          <p:spPr>
            <a:xfrm>
              <a:off x="46231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1"/>
            <p:cNvSpPr txBox="1"/>
            <p:nvPr/>
          </p:nvSpPr>
          <p:spPr>
            <a:xfrm>
              <a:off x="35422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1"/>
            <p:cNvSpPr txBox="1"/>
            <p:nvPr/>
          </p:nvSpPr>
          <p:spPr>
            <a:xfrm>
              <a:off x="60244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1"/>
            <p:cNvSpPr txBox="1"/>
            <p:nvPr/>
          </p:nvSpPr>
          <p:spPr>
            <a:xfrm>
              <a:off x="72373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31"/>
            <p:cNvCxnSpPr/>
            <p:nvPr/>
          </p:nvCxnSpPr>
          <p:spPr>
            <a:xfrm>
              <a:off x="45981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31"/>
            <p:cNvCxnSpPr/>
            <p:nvPr/>
          </p:nvCxnSpPr>
          <p:spPr>
            <a:xfrm>
              <a:off x="62243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31"/>
            <p:cNvCxnSpPr/>
            <p:nvPr/>
          </p:nvCxnSpPr>
          <p:spPr>
            <a:xfrm>
              <a:off x="71162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5" name="Google Shape;515;p31"/>
          <p:cNvSpPr txBox="1"/>
          <p:nvPr/>
        </p:nvSpPr>
        <p:spPr>
          <a:xfrm>
            <a:off x="3039575" y="1019625"/>
            <a:ext cx="5823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chemeClr val="lt1"/>
                </a:solidFill>
              </a:rPr>
              <a:t>Reference</a:t>
            </a:r>
            <a:endParaRPr b="1" sz="6600">
              <a:solidFill>
                <a:schemeClr val="lt1"/>
              </a:solidFill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453113" y="1942425"/>
            <a:ext cx="11192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시계열 데이터 정의와 시계열 자료 분석 방법 - 전통적방법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[Predict Future Sales] playground 커널 리뷰 1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random모듈 3개 정리 (randint, rand, randn)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민감도(Sensitivity)와 특이도(Specificity)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Ridge regression(릿지 회귀)와 Lasso regression(라쏘 회귀) 쉽게 이해하기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ARIMA: nonseasonal models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 engineering, xgboost | Kaggle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 rot="5400000">
            <a:off x="2667000" y="1236989"/>
            <a:ext cx="6858000" cy="4585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657721" y="1631961"/>
            <a:ext cx="28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5325A"/>
                </a:solidFill>
                <a:latin typeface="Aharoni"/>
                <a:ea typeface="Aharoni"/>
                <a:cs typeface="Aharoni"/>
                <a:sym typeface="Aharoni"/>
              </a:rPr>
              <a:t>CONTENTS</a:t>
            </a:r>
            <a:endParaRPr b="1" i="0" sz="2400" u="none" cap="none" strike="noStrike">
              <a:solidFill>
                <a:srgbClr val="15325A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0" y="3096420"/>
            <a:ext cx="3803338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8388662" y="3096420"/>
            <a:ext cx="3803338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3803337" y="2740093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Summarize Data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3803337" y="3249172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Variables and Functions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803337" y="3758251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803337" y="4267330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803337" y="4774771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4" name="Google Shape;524;p32"/>
          <p:cNvGrpSpPr/>
          <p:nvPr/>
        </p:nvGrpSpPr>
        <p:grpSpPr>
          <a:xfrm>
            <a:off x="3803337" y="1090681"/>
            <a:ext cx="4585200" cy="1123156"/>
            <a:chOff x="3803337" y="1090681"/>
            <a:chExt cx="4585200" cy="1123156"/>
          </a:xfrm>
        </p:grpSpPr>
        <p:sp>
          <p:nvSpPr>
            <p:cNvPr id="525" name="Google Shape;525;p32"/>
            <p:cNvSpPr txBox="1"/>
            <p:nvPr/>
          </p:nvSpPr>
          <p:spPr>
            <a:xfrm>
              <a:off x="3803337" y="1474937"/>
              <a:ext cx="4585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4200">
                  <a:solidFill>
                    <a:srgbClr val="FDFDFB"/>
                  </a:solidFill>
                </a:rPr>
                <a:t>Code Review</a:t>
              </a:r>
              <a:endParaRPr b="1" i="0" sz="42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181600" y="1090681"/>
              <a:ext cx="1828800" cy="263700"/>
            </a:xfrm>
            <a:prstGeom prst="roundRect">
              <a:avLst>
                <a:gd fmla="val 50000" name="adj"/>
              </a:avLst>
            </a:prstGeom>
            <a:solidFill>
              <a:srgbClr val="596D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5326380" y="1091679"/>
              <a:ext cx="153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KeSemi</a:t>
              </a:r>
              <a:endParaRPr b="1" i="0" sz="12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3675779" y="293086"/>
            <a:ext cx="4742123" cy="247166"/>
            <a:chOff x="4075617" y="353236"/>
            <a:chExt cx="4742123" cy="247166"/>
          </a:xfrm>
        </p:grpSpPr>
        <p:sp>
          <p:nvSpPr>
            <p:cNvPr id="529" name="Google Shape;529;p32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32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32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32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6" name="Google Shape;536;p32"/>
          <p:cNvSpPr txBox="1"/>
          <p:nvPr/>
        </p:nvSpPr>
        <p:spPr>
          <a:xfrm>
            <a:off x="4907538" y="5632350"/>
            <a:ext cx="249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13" y="2105450"/>
            <a:ext cx="3571625" cy="33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657721" y="1631961"/>
            <a:ext cx="28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5325A"/>
                </a:solidFill>
                <a:latin typeface="Aharoni"/>
                <a:ea typeface="Aharoni"/>
                <a:cs typeface="Aharoni"/>
                <a:sym typeface="Aharoni"/>
              </a:rPr>
              <a:t>CONTENTS</a:t>
            </a:r>
            <a:endParaRPr b="1" i="0" sz="2400" u="none" cap="none" strike="noStrike">
              <a:solidFill>
                <a:srgbClr val="15325A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0" y="3096420"/>
            <a:ext cx="3803400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8388662" y="3096420"/>
            <a:ext cx="3803400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3803337" y="2740093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Summarize Data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803337" y="3249172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Variables and Functions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803337" y="3758251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803337" y="4267330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803337" y="4774771"/>
            <a:ext cx="45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25" y="141825"/>
            <a:ext cx="9299675" cy="65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7898172" y="3123232"/>
            <a:ext cx="1974852" cy="13610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Woman, Guitar, Bridge, Sitting, Acoustic Guitar, Girl"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335" y="3180899"/>
            <a:ext cx="1868526" cy="12456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5076162" y="3123232"/>
            <a:ext cx="1974852" cy="13610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Musician, Rockstar, Band, Music, Rock, Entertainment"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325" y="3180899"/>
            <a:ext cx="1868526" cy="124568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692587" y="353236"/>
            <a:ext cx="4742001" cy="247087"/>
            <a:chOff x="4075617" y="353236"/>
            <a:chExt cx="4742001" cy="247087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5080349" y="362275"/>
              <a:ext cx="15449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4075617" y="354102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648169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69454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6"/>
            <p:cNvCxnSpPr/>
            <p:nvPr/>
          </p:nvCxnSpPr>
          <p:spPr>
            <a:xfrm>
              <a:off x="5131591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/>
            <p:nvPr/>
          </p:nvCxnSpPr>
          <p:spPr>
            <a:xfrm>
              <a:off x="6529165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7649654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9" name="Google Shape;149;p16"/>
          <p:cNvSpPr txBox="1"/>
          <p:nvPr/>
        </p:nvSpPr>
        <p:spPr>
          <a:xfrm>
            <a:off x="3803337" y="1474937"/>
            <a:ext cx="4585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Summarize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181600" y="1090681"/>
            <a:ext cx="1828800" cy="263606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326380" y="1091679"/>
            <a:ext cx="15392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907786" y="2326076"/>
            <a:ext cx="716824" cy="3233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019027" y="2318451"/>
            <a:ext cx="494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600" u="none" cap="none" strike="noStrike">
              <a:solidFill>
                <a:srgbClr val="153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036963" y="2934759"/>
            <a:ext cx="2458470" cy="2743200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5" name="Google Shape;155;p16"/>
          <p:cNvGrpSpPr/>
          <p:nvPr/>
        </p:nvGrpSpPr>
        <p:grpSpPr>
          <a:xfrm>
            <a:off x="2036963" y="3123232"/>
            <a:ext cx="2452351" cy="2271740"/>
            <a:chOff x="1177096" y="3048000"/>
            <a:chExt cx="2458500" cy="2271740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1177096" y="4855640"/>
              <a:ext cx="24585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</a:rPr>
                <a:t>one of the largest Russian software firms - </a:t>
              </a:r>
              <a:r>
                <a:rPr lang="en-US" sz="1050">
                  <a:solidFill>
                    <a:schemeClr val="lt1"/>
                  </a:solidFill>
                  <a:uFill>
                    <a:noFill/>
                  </a:uFill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1C Company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rot="10800000">
              <a:off x="2335938" y="4590217"/>
              <a:ext cx="97700" cy="84224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397361" y="3048000"/>
              <a:ext cx="1974852" cy="136101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" name="Google Shape;159;p16"/>
          <p:cNvSpPr/>
          <p:nvPr/>
        </p:nvSpPr>
        <p:spPr>
          <a:xfrm>
            <a:off x="5729794" y="2326076"/>
            <a:ext cx="716824" cy="3233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841035" y="2318451"/>
            <a:ext cx="494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600" u="none" cap="none" strike="noStrike">
              <a:solidFill>
                <a:srgbClr val="153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858971" y="2934759"/>
            <a:ext cx="2458470" cy="2743200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855897" y="4930872"/>
            <a:ext cx="24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Time Series Dataset</a:t>
            </a:r>
            <a:endParaRPr b="0" i="0" sz="1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 rot="10800000">
            <a:off x="6014739" y="4665449"/>
            <a:ext cx="97700" cy="84224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8548729" y="2326076"/>
            <a:ext cx="716824" cy="3233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8659970" y="2318451"/>
            <a:ext cx="494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15325A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600" u="none" cap="none" strike="noStrike">
              <a:solidFill>
                <a:srgbClr val="153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7677906" y="2934759"/>
            <a:ext cx="2458470" cy="2743200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7677907" y="4930872"/>
            <a:ext cx="2458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</a:rPr>
              <a:t>predict total sales for every product and store in the next month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 rot="10800000">
            <a:off x="8836749" y="4665449"/>
            <a:ext cx="97700" cy="84224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6">
            <a:alphaModFix/>
          </a:blip>
          <a:srcRect b="13722" l="1796" r="2628" t="7000"/>
          <a:stretch/>
        </p:blipFill>
        <p:spPr>
          <a:xfrm>
            <a:off x="2248975" y="3123200"/>
            <a:ext cx="1974900" cy="13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775" y="3180900"/>
            <a:ext cx="1868501" cy="1245675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8">
            <a:alphaModFix/>
          </a:blip>
          <a:srcRect b="14656" l="0" r="0" t="8925"/>
          <a:stretch/>
        </p:blipFill>
        <p:spPr>
          <a:xfrm>
            <a:off x="7952550" y="3180900"/>
            <a:ext cx="1868525" cy="1245675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7"/>
          <p:cNvGrpSpPr/>
          <p:nvPr/>
        </p:nvGrpSpPr>
        <p:grpSpPr>
          <a:xfrm>
            <a:off x="3427940" y="3309275"/>
            <a:ext cx="239450" cy="239450"/>
            <a:chOff x="6825719" y="3309275"/>
            <a:chExt cx="239450" cy="239450"/>
          </a:xfrm>
        </p:grpSpPr>
        <p:sp>
          <p:nvSpPr>
            <p:cNvPr id="177" name="Google Shape;177;p17"/>
            <p:cNvSpPr/>
            <p:nvPr/>
          </p:nvSpPr>
          <p:spPr>
            <a:xfrm>
              <a:off x="6894797" y="3378353"/>
              <a:ext cx="101295" cy="101295"/>
            </a:xfrm>
            <a:prstGeom prst="ellipse">
              <a:avLst/>
            </a:prstGeom>
            <a:solidFill>
              <a:srgbClr val="FDFD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825719" y="3309275"/>
              <a:ext cx="239450" cy="239450"/>
            </a:xfrm>
            <a:prstGeom prst="ellipse">
              <a:avLst/>
            </a:prstGeom>
            <a:gradFill>
              <a:gsLst>
                <a:gs pos="0">
                  <a:srgbClr val="F5F7FC"/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17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>
            <a:off x="5181600" y="1090681"/>
            <a:ext cx="1828800" cy="431885"/>
            <a:chOff x="5181600" y="1090681"/>
            <a:chExt cx="1828800" cy="431885"/>
          </a:xfrm>
        </p:grpSpPr>
        <p:sp>
          <p:nvSpPr>
            <p:cNvPr id="183" name="Google Shape;183;p17"/>
            <p:cNvSpPr/>
            <p:nvPr/>
          </p:nvSpPr>
          <p:spPr>
            <a:xfrm>
              <a:off x="5181600" y="1090681"/>
              <a:ext cx="1828800" cy="263606"/>
            </a:xfrm>
            <a:prstGeom prst="roundRect">
              <a:avLst>
                <a:gd fmla="val 50000" name="adj"/>
              </a:avLst>
            </a:prstGeom>
            <a:solidFill>
              <a:srgbClr val="596D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5284217" y="1091679"/>
              <a:ext cx="153924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KeSemi</a:t>
              </a:r>
              <a:endParaRPr b="0" i="0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7"/>
          <p:cNvSpPr/>
          <p:nvPr/>
        </p:nvSpPr>
        <p:spPr>
          <a:xfrm>
            <a:off x="520889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60667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오리"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27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코끼리" id="188" name="Google Shape;1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49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고릴라" id="189" name="Google Shape;1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4009" y="3591590"/>
            <a:ext cx="867314" cy="867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7"/>
          <p:cNvCxnSpPr/>
          <p:nvPr/>
        </p:nvCxnSpPr>
        <p:spPr>
          <a:xfrm>
            <a:off x="3748633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5447522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7"/>
          <p:cNvCxnSpPr/>
          <p:nvPr/>
        </p:nvCxnSpPr>
        <p:spPr>
          <a:xfrm>
            <a:off x="7146411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7"/>
          <p:cNvSpPr txBox="1"/>
          <p:nvPr/>
        </p:nvSpPr>
        <p:spPr>
          <a:xfrm>
            <a:off x="3122443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825103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514479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481559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485462" y="4464788"/>
            <a:ext cx="2124406" cy="3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Main Data Variables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907780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거북이" id="199" name="Google Shape;19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438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7"/>
          <p:cNvGrpSpPr/>
          <p:nvPr/>
        </p:nvGrpSpPr>
        <p:grpSpPr>
          <a:xfrm>
            <a:off x="3547665" y="449244"/>
            <a:ext cx="4742001" cy="247087"/>
            <a:chOff x="4075617" y="353236"/>
            <a:chExt cx="4742001" cy="247087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5080349" y="362275"/>
              <a:ext cx="15449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4075617" y="354102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648169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769454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7"/>
            <p:cNvCxnSpPr/>
            <p:nvPr/>
          </p:nvCxnSpPr>
          <p:spPr>
            <a:xfrm>
              <a:off x="5131591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6529165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7649654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8" name="Google Shape;208;p17"/>
          <p:cNvSpPr txBox="1"/>
          <p:nvPr/>
        </p:nvSpPr>
        <p:spPr>
          <a:xfrm>
            <a:off x="3803337" y="1474937"/>
            <a:ext cx="4585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Main Data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p18"/>
          <p:cNvGrpSpPr/>
          <p:nvPr/>
        </p:nvGrpSpPr>
        <p:grpSpPr>
          <a:xfrm>
            <a:off x="5181600" y="1090681"/>
            <a:ext cx="1828800" cy="431798"/>
            <a:chOff x="5181600" y="1090681"/>
            <a:chExt cx="1828800" cy="431798"/>
          </a:xfrm>
        </p:grpSpPr>
        <p:sp>
          <p:nvSpPr>
            <p:cNvPr id="217" name="Google Shape;217;p18"/>
            <p:cNvSpPr/>
            <p:nvPr/>
          </p:nvSpPr>
          <p:spPr>
            <a:xfrm>
              <a:off x="5181600" y="1090681"/>
              <a:ext cx="1828800" cy="263700"/>
            </a:xfrm>
            <a:prstGeom prst="roundRect">
              <a:avLst>
                <a:gd fmla="val 50000" name="adj"/>
              </a:avLst>
            </a:prstGeom>
            <a:solidFill>
              <a:srgbClr val="596D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5284217" y="1091679"/>
              <a:ext cx="1539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KeSemi</a:t>
              </a:r>
              <a:endParaRPr b="0" i="0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547665" y="449244"/>
            <a:ext cx="4742123" cy="247166"/>
            <a:chOff x="4075617" y="353236"/>
            <a:chExt cx="4742123" cy="247166"/>
          </a:xfrm>
        </p:grpSpPr>
        <p:sp>
          <p:nvSpPr>
            <p:cNvPr id="220" name="Google Shape;220;p18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18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8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8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7" name="Google Shape;227;p18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Main Data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228" name="Google Shape;228;p18"/>
          <p:cNvGraphicFramePr/>
          <p:nvPr/>
        </p:nvGraphicFramePr>
        <p:xfrm>
          <a:off x="9525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{1AFA43F5-6081-4F8B-8C98-7BA32BE09B9E}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Data Name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Variables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item.csv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shops.csv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shops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sales_train.csv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train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item_categories.csv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item_categories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sample_submission.csv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lt1"/>
                          </a:solidFill>
                        </a:rPr>
                        <a:t>submission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9"/>
          <p:cNvGrpSpPr/>
          <p:nvPr/>
        </p:nvGrpSpPr>
        <p:grpSpPr>
          <a:xfrm>
            <a:off x="5128109" y="3309275"/>
            <a:ext cx="239450" cy="239450"/>
            <a:chOff x="6825719" y="3309275"/>
            <a:chExt cx="239450" cy="239450"/>
          </a:xfrm>
        </p:grpSpPr>
        <p:sp>
          <p:nvSpPr>
            <p:cNvPr id="234" name="Google Shape;234;p19"/>
            <p:cNvSpPr/>
            <p:nvPr/>
          </p:nvSpPr>
          <p:spPr>
            <a:xfrm>
              <a:off x="6894797" y="3378353"/>
              <a:ext cx="101295" cy="101295"/>
            </a:xfrm>
            <a:prstGeom prst="ellipse">
              <a:avLst/>
            </a:prstGeom>
            <a:solidFill>
              <a:srgbClr val="FDFD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825719" y="3309275"/>
              <a:ext cx="239450" cy="239450"/>
            </a:xfrm>
            <a:prstGeom prst="ellipse">
              <a:avLst/>
            </a:prstGeom>
            <a:gradFill>
              <a:gsLst>
                <a:gs pos="0">
                  <a:srgbClr val="F5F7FC"/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6" name="Google Shape;236;p19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3803337" y="1474937"/>
            <a:ext cx="4585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Preprocessed</a:t>
            </a: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 Data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181600" y="1090681"/>
            <a:ext cx="1828800" cy="263606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326380" y="1091679"/>
            <a:ext cx="15392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510004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860667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오리"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27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거북이" id="245" name="Google Shape;2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38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코끼리" id="246" name="Google Shape;2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3546" y="3642238"/>
            <a:ext cx="766018" cy="766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고릴라" id="247" name="Google Shape;2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19"/>
          <p:cNvCxnSpPr/>
          <p:nvPr/>
        </p:nvCxnSpPr>
        <p:spPr>
          <a:xfrm>
            <a:off x="3748633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5447522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7146411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19"/>
          <p:cNvSpPr txBox="1"/>
          <p:nvPr/>
        </p:nvSpPr>
        <p:spPr>
          <a:xfrm>
            <a:off x="3122443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825103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514479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481559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017320" y="4464788"/>
            <a:ext cx="2458469" cy="3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preprocessed data</a:t>
            </a:r>
            <a:endParaRPr b="0" i="0" sz="1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6907782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7" name="Google Shape;257;p19"/>
          <p:cNvGrpSpPr/>
          <p:nvPr/>
        </p:nvGrpSpPr>
        <p:grpSpPr>
          <a:xfrm>
            <a:off x="3539661" y="433039"/>
            <a:ext cx="4742001" cy="247087"/>
            <a:chOff x="4075617" y="353236"/>
            <a:chExt cx="4742001" cy="247087"/>
          </a:xfrm>
        </p:grpSpPr>
        <p:sp>
          <p:nvSpPr>
            <p:cNvPr id="258" name="Google Shape;258;p19"/>
            <p:cNvSpPr txBox="1"/>
            <p:nvPr/>
          </p:nvSpPr>
          <p:spPr>
            <a:xfrm>
              <a:off x="5080349" y="362275"/>
              <a:ext cx="15449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4075617" y="354102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648169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769454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19"/>
            <p:cNvCxnSpPr/>
            <p:nvPr/>
          </p:nvCxnSpPr>
          <p:spPr>
            <a:xfrm>
              <a:off x="5131591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9"/>
            <p:cNvCxnSpPr/>
            <p:nvPr/>
          </p:nvCxnSpPr>
          <p:spPr>
            <a:xfrm>
              <a:off x="6529165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9"/>
            <p:cNvCxnSpPr/>
            <p:nvPr/>
          </p:nvCxnSpPr>
          <p:spPr>
            <a:xfrm>
              <a:off x="7649654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>
            <a:off x="0" y="-482600"/>
            <a:ext cx="292200" cy="2922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453118" y="-482600"/>
            <a:ext cx="292200" cy="2922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906236" y="-482600"/>
            <a:ext cx="292200" cy="2922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803337" y="1474937"/>
            <a:ext cx="45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Preprocessed Data</a:t>
            </a:r>
            <a:endParaRPr sz="2400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5181600" y="1090681"/>
            <a:ext cx="1828800" cy="263700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5326380" y="1091679"/>
            <a:ext cx="15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3539661" y="433039"/>
            <a:ext cx="4742123" cy="247166"/>
            <a:chOff x="4075617" y="353236"/>
            <a:chExt cx="4742123" cy="247166"/>
          </a:xfrm>
        </p:grpSpPr>
        <p:sp>
          <p:nvSpPr>
            <p:cNvPr id="276" name="Google Shape;276;p20"/>
            <p:cNvSpPr txBox="1"/>
            <p:nvPr/>
          </p:nvSpPr>
          <p:spPr>
            <a:xfrm>
              <a:off x="5080349" y="362275"/>
              <a:ext cx="154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4075617" y="354102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 txBox="1"/>
            <p:nvPr/>
          </p:nvSpPr>
          <p:spPr>
            <a:xfrm>
              <a:off x="648169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7694540" y="353236"/>
              <a:ext cx="112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p20"/>
            <p:cNvCxnSpPr/>
            <p:nvPr/>
          </p:nvCxnSpPr>
          <p:spPr>
            <a:xfrm>
              <a:off x="5131591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0"/>
            <p:cNvCxnSpPr/>
            <p:nvPr/>
          </p:nvCxnSpPr>
          <p:spPr>
            <a:xfrm>
              <a:off x="6529165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7649654" y="400535"/>
              <a:ext cx="0" cy="136500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83" name="Google Shape;283;p20"/>
          <p:cNvGraphicFramePr/>
          <p:nvPr/>
        </p:nvGraphicFramePr>
        <p:xfrm>
          <a:off x="952500" y="2959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{1AFA43F5-6081-4F8B-8C98-7BA32BE09B9E}</a:tableStyleId>
              </a:tblPr>
              <a:tblGrid>
                <a:gridCol w="5143500"/>
                <a:gridCol w="5143500"/>
              </a:tblGrid>
              <a:tr h="5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solidFill>
                            <a:schemeClr val="lt1"/>
                          </a:solidFill>
                        </a:rPr>
                        <a:t>Preprocessed Data</a:t>
                      </a:r>
                      <a:endParaRPr b="1" sz="2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2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5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item_high_categories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아</a:t>
                      </a: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이템과 아이템 카테고리, 아이템 상위 카테고리를 가진 데이터 프레임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1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sales_df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최종적으로 전처리가 종료된 데이터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325A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/>
          <p:nvPr/>
        </p:nvSpPr>
        <p:spPr>
          <a:xfrm>
            <a:off x="0" y="-482600"/>
            <a:ext cx="292100" cy="292100"/>
          </a:xfrm>
          <a:prstGeom prst="rect">
            <a:avLst/>
          </a:prstGeom>
          <a:solidFill>
            <a:srgbClr val="132F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53118" y="-482600"/>
            <a:ext cx="292100" cy="292100"/>
          </a:xfrm>
          <a:prstGeom prst="rect">
            <a:avLst/>
          </a:prstGeom>
          <a:solidFill>
            <a:srgbClr val="596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06236" y="-482600"/>
            <a:ext cx="292100" cy="292100"/>
          </a:xfrm>
          <a:prstGeom prst="rect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3803337" y="1474937"/>
            <a:ext cx="4585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DFDFB"/>
                </a:solidFill>
                <a:latin typeface="Aharoni"/>
                <a:ea typeface="Aharoni"/>
                <a:cs typeface="Aharoni"/>
                <a:sym typeface="Aharoni"/>
              </a:rPr>
              <a:t>Added Functions</a:t>
            </a:r>
            <a:endParaRPr b="0" i="0" sz="2400" u="none" cap="none" strike="noStrike">
              <a:solidFill>
                <a:srgbClr val="FDFDF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5181600" y="1090681"/>
            <a:ext cx="1828800" cy="263606"/>
          </a:xfrm>
          <a:prstGeom prst="roundRect">
            <a:avLst>
              <a:gd fmla="val 50000" name="adj"/>
            </a:avLst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5326380" y="1091679"/>
            <a:ext cx="15392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KeSemi</a:t>
            </a:r>
            <a:endParaRPr b="0" i="0" sz="1100" u="none" cap="none" strike="noStrike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3510004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520889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6894797" y="3378353"/>
            <a:ext cx="101295" cy="101295"/>
          </a:xfrm>
          <a:prstGeom prst="ellipse">
            <a:avLst/>
          </a:prstGeom>
          <a:solidFill>
            <a:srgbClr val="FDF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6825719" y="3309275"/>
            <a:ext cx="239450" cy="239450"/>
          </a:xfrm>
          <a:prstGeom prst="ellipse">
            <a:avLst/>
          </a:prstGeom>
          <a:gradFill>
            <a:gsLst>
              <a:gs pos="0">
                <a:srgbClr val="F5F7FC"/>
              </a:gs>
              <a:gs pos="8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8606673" y="3391338"/>
            <a:ext cx="75324" cy="75324"/>
          </a:xfrm>
          <a:prstGeom prst="ellipse">
            <a:avLst/>
          </a:prstGeom>
          <a:solidFill>
            <a:srgbClr val="596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오리"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27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거북이" id="300" name="Google Shape;3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002" y="3617803"/>
            <a:ext cx="814888" cy="814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코끼리" id="301" name="Google Shape;3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490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고릴라" id="302" name="Google Shape;30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1" y="3754182"/>
            <a:ext cx="542130" cy="542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1"/>
          <p:cNvCxnSpPr/>
          <p:nvPr/>
        </p:nvCxnSpPr>
        <p:spPr>
          <a:xfrm>
            <a:off x="3748633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5447522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7146411" y="3429000"/>
            <a:ext cx="1296955" cy="0"/>
          </a:xfrm>
          <a:prstGeom prst="straightConnector1">
            <a:avLst/>
          </a:prstGeom>
          <a:noFill/>
          <a:ln cap="flat" cmpd="sng" w="9525">
            <a:solidFill>
              <a:srgbClr val="FDFDF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1"/>
          <p:cNvSpPr txBox="1"/>
          <p:nvPr/>
        </p:nvSpPr>
        <p:spPr>
          <a:xfrm>
            <a:off x="3122443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825103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6514479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4815592" y="3004800"/>
            <a:ext cx="8619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5716209" y="4464788"/>
            <a:ext cx="2458469" cy="305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Added Functions</a:t>
            </a: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>
            <a:off x="3547666" y="406739"/>
            <a:ext cx="4742001" cy="247087"/>
            <a:chOff x="4075617" y="353236"/>
            <a:chExt cx="4742001" cy="247087"/>
          </a:xfrm>
        </p:grpSpPr>
        <p:sp>
          <p:nvSpPr>
            <p:cNvPr id="312" name="Google Shape;312;p21"/>
            <p:cNvSpPr txBox="1"/>
            <p:nvPr/>
          </p:nvSpPr>
          <p:spPr>
            <a:xfrm>
              <a:off x="5080349" y="362275"/>
              <a:ext cx="15449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 and Functions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4075617" y="354102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Summarize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 txBox="1"/>
            <p:nvPr/>
          </p:nvSpPr>
          <p:spPr>
            <a:xfrm>
              <a:off x="648169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7694540" y="353236"/>
              <a:ext cx="11230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Code Review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21"/>
            <p:cNvCxnSpPr/>
            <p:nvPr/>
          </p:nvCxnSpPr>
          <p:spPr>
            <a:xfrm>
              <a:off x="5131591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6529165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21"/>
            <p:cNvCxnSpPr/>
            <p:nvPr/>
          </p:nvCxnSpPr>
          <p:spPr>
            <a:xfrm>
              <a:off x="7649654" y="400535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FDFDF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