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notesMasterIdLst>
    <p:notesMasterId r:id="rId27"/>
  </p:notesMasterIdLst>
  <p:sldIdLst>
    <p:sldId id="270" r:id="rId2"/>
    <p:sldId id="282" r:id="rId3"/>
    <p:sldId id="289" r:id="rId4"/>
    <p:sldId id="290" r:id="rId5"/>
    <p:sldId id="283" r:id="rId6"/>
    <p:sldId id="280" r:id="rId7"/>
    <p:sldId id="300" r:id="rId8"/>
    <p:sldId id="301" r:id="rId9"/>
    <p:sldId id="302" r:id="rId10"/>
    <p:sldId id="303" r:id="rId11"/>
    <p:sldId id="276" r:id="rId12"/>
    <p:sldId id="284" r:id="rId13"/>
    <p:sldId id="285" r:id="rId14"/>
    <p:sldId id="286" r:id="rId15"/>
    <p:sldId id="287" r:id="rId16"/>
    <p:sldId id="288" r:id="rId17"/>
    <p:sldId id="305" r:id="rId18"/>
    <p:sldId id="291" r:id="rId19"/>
    <p:sldId id="292" r:id="rId20"/>
    <p:sldId id="294" r:id="rId21"/>
    <p:sldId id="295" r:id="rId22"/>
    <p:sldId id="296" r:id="rId23"/>
    <p:sldId id="298" r:id="rId24"/>
    <p:sldId id="299" r:id="rId25"/>
    <p:sldId id="30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92672"/>
    <a:srgbClr val="111111"/>
    <a:srgbClr val="000000"/>
    <a:srgbClr val="FF5800"/>
    <a:srgbClr val="FF1744"/>
    <a:srgbClr val="EF5350"/>
    <a:srgbClr val="B966C8"/>
    <a:srgbClr val="AB47BC"/>
    <a:srgbClr val="F9A8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45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9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25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4913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18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4" r:id="rId1"/>
    <p:sldLayoutId id="2147483898" r:id="rId2"/>
    <p:sldLayoutId id="2147483899" r:id="rId3"/>
    <p:sldLayoutId id="2147483900" r:id="rId4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3"/>
            <a:ext cx="7355317" cy="3528000"/>
          </a:xfrm>
        </p:spPr>
        <p:txBody>
          <a:bodyPr>
            <a:normAutofit/>
          </a:bodyPr>
          <a:lstStyle/>
          <a:p>
            <a:r>
              <a:rPr lang="en-IN" sz="6600" dirty="0"/>
              <a:t>Introduction to computer and programming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 diagram of computer (Secondary Memory)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Secondary memory is also called Auxiliary memory or External memory.</a:t>
            </a:r>
          </a:p>
          <a:p>
            <a:pPr algn="just"/>
            <a:r>
              <a:rPr lang="en-IN" dirty="0"/>
              <a:t>It is Used to </a:t>
            </a:r>
            <a:r>
              <a:rPr lang="en-IN" dirty="0">
                <a:solidFill>
                  <a:srgbClr val="92D050"/>
                </a:solidFill>
              </a:rPr>
              <a:t>store data permanently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It can be modified easily.</a:t>
            </a:r>
          </a:p>
          <a:p>
            <a:pPr algn="just"/>
            <a:r>
              <a:rPr lang="en-IN" dirty="0"/>
              <a:t>It can store large data compared to primary memory. Now days, it is available in Terabytes.</a:t>
            </a:r>
          </a:p>
          <a:p>
            <a:pPr algn="just"/>
            <a:r>
              <a:rPr lang="en-IN" dirty="0"/>
              <a:t>Examples: Hard disk, Floppy disk, CD, DVD, Pen drive, </a:t>
            </a:r>
            <a:r>
              <a:rPr lang="en-IN" dirty="0" err="1"/>
              <a:t>etc</a:t>
            </a:r>
            <a:r>
              <a:rPr lang="en-IN" dirty="0"/>
              <a:t>…</a:t>
            </a: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Hardware?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Hardware refers to the </a:t>
            </a:r>
            <a:r>
              <a:rPr lang="en-IN" dirty="0">
                <a:solidFill>
                  <a:srgbClr val="92D050"/>
                </a:solidFill>
              </a:rPr>
              <a:t>physical parts </a:t>
            </a:r>
            <a:r>
              <a:rPr lang="en-IN" dirty="0"/>
              <a:t>of a computer.</a:t>
            </a:r>
          </a:p>
          <a:p>
            <a:pPr algn="just"/>
            <a:r>
              <a:rPr lang="en-IN" dirty="0"/>
              <a:t>The term hardware also refers to </a:t>
            </a:r>
            <a:r>
              <a:rPr lang="en-IN" dirty="0">
                <a:solidFill>
                  <a:srgbClr val="92D050"/>
                </a:solidFill>
              </a:rPr>
              <a:t>mechanical device </a:t>
            </a:r>
            <a:r>
              <a:rPr lang="en-IN" dirty="0"/>
              <a:t>that makes up computer. </a:t>
            </a:r>
          </a:p>
          <a:p>
            <a:pPr algn="just"/>
            <a:r>
              <a:rPr lang="en-US" dirty="0"/>
              <a:t>User can </a:t>
            </a:r>
            <a:r>
              <a:rPr lang="en-US" dirty="0">
                <a:solidFill>
                  <a:srgbClr val="92D050"/>
                </a:solidFill>
              </a:rPr>
              <a:t>see and touch </a:t>
            </a:r>
            <a:r>
              <a:rPr lang="en-US" dirty="0"/>
              <a:t>the hardware components.</a:t>
            </a:r>
            <a:endParaRPr lang="en-IN" dirty="0"/>
          </a:p>
          <a:p>
            <a:pPr algn="just"/>
            <a:r>
              <a:rPr lang="en-IN" dirty="0"/>
              <a:t>Examples of hardware are CPU, keyboard, mouse, hard disk, </a:t>
            </a:r>
            <a:r>
              <a:rPr lang="en-IN" dirty="0" err="1"/>
              <a:t>etc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is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set of instruction </a:t>
            </a:r>
            <a:r>
              <a:rPr lang="en-IN" dirty="0"/>
              <a:t>in a logical order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to perform a meaningful task </a:t>
            </a:r>
            <a:r>
              <a:rPr lang="en-IN" dirty="0"/>
              <a:t>is called program and </a:t>
            </a:r>
            <a:r>
              <a:rPr lang="en-IN" b="1" dirty="0">
                <a:solidFill>
                  <a:srgbClr val="92D050"/>
                </a:solidFill>
                <a:latin typeface="Consolas" panose="020B0609020204030204" pitchFamily="49" charset="0"/>
              </a:rPr>
              <a:t>a set of program </a:t>
            </a:r>
            <a:r>
              <a:rPr lang="en-IN" dirty="0"/>
              <a:t>is called software.</a:t>
            </a:r>
          </a:p>
          <a:p>
            <a:pPr algn="just"/>
            <a:r>
              <a:rPr lang="en-IN" dirty="0"/>
              <a:t>It tell the hardware how to perform a task.</a:t>
            </a:r>
          </a:p>
          <a:p>
            <a:pPr algn="just"/>
            <a:r>
              <a:rPr lang="en-IN" dirty="0"/>
              <a:t>Types of software</a:t>
            </a:r>
          </a:p>
          <a:p>
            <a:pPr lvl="1" algn="just"/>
            <a:r>
              <a:rPr lang="en-US" dirty="0"/>
              <a:t>System software </a:t>
            </a:r>
          </a:p>
          <a:p>
            <a:pPr lvl="2" algn="just"/>
            <a:r>
              <a:rPr lang="en-IN" dirty="0"/>
              <a:t>It is designed to operate the computer hardware efficiently.</a:t>
            </a:r>
          </a:p>
          <a:p>
            <a:pPr lvl="2" algn="just"/>
            <a:r>
              <a:rPr lang="en-IN" dirty="0"/>
              <a:t>Provides and maintains a platform for running application software.</a:t>
            </a:r>
          </a:p>
          <a:p>
            <a:pPr lvl="2" algn="just"/>
            <a:r>
              <a:rPr lang="en-IN" dirty="0"/>
              <a:t>Examples: Windows, Linux, Unix etc.</a:t>
            </a:r>
          </a:p>
          <a:p>
            <a:pPr lvl="1" algn="just"/>
            <a:r>
              <a:rPr lang="en-US" dirty="0"/>
              <a:t>Application software</a:t>
            </a:r>
          </a:p>
          <a:p>
            <a:pPr lvl="2" algn="just"/>
            <a:r>
              <a:rPr lang="en-IN" dirty="0"/>
              <a:t>It is designed to help the user to perform general task such as word processing, web browser etc.</a:t>
            </a:r>
          </a:p>
          <a:p>
            <a:pPr lvl="2" algn="just"/>
            <a:r>
              <a:rPr lang="en-IN" dirty="0"/>
              <a:t>Examples: Microsoft Word, Excel, PowerPoint etc.</a:t>
            </a:r>
          </a:p>
        </p:txBody>
      </p:sp>
    </p:spTree>
    <p:extLst>
      <p:ext uri="{BB962C8B-B14F-4D97-AF65-F5344CB8AC3E}">
        <p14:creationId xmlns:p14="http://schemas.microsoft.com/office/powerpoint/2010/main" val="57726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Categories of System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Operating system</a:t>
            </a:r>
          </a:p>
          <a:p>
            <a:pPr lvl="1" algn="just"/>
            <a:r>
              <a:rPr lang="en-IN" dirty="0"/>
              <a:t>It controls hardware as well as interacts with users, and provides different services to user. </a:t>
            </a:r>
          </a:p>
          <a:p>
            <a:pPr lvl="1" algn="just"/>
            <a:r>
              <a:rPr lang="en-IN" dirty="0"/>
              <a:t>It is a bridge between computer hardware and user. </a:t>
            </a:r>
          </a:p>
          <a:p>
            <a:pPr lvl="1" algn="just"/>
            <a:r>
              <a:rPr lang="en-IN" dirty="0"/>
              <a:t>Examples: Windows XP, Linux, UNIX, etc…</a:t>
            </a:r>
            <a:endParaRPr lang="en-US" dirty="0"/>
          </a:p>
          <a:p>
            <a:pPr algn="just"/>
            <a:r>
              <a:rPr lang="en-US" dirty="0"/>
              <a:t>System support software</a:t>
            </a:r>
          </a:p>
          <a:p>
            <a:pPr lvl="1" algn="just"/>
            <a:r>
              <a:rPr lang="en-IN" dirty="0"/>
              <a:t>It makes working of hardware more efficiently. </a:t>
            </a:r>
          </a:p>
          <a:p>
            <a:pPr lvl="1" algn="just"/>
            <a:r>
              <a:rPr lang="en-IN" dirty="0"/>
              <a:t>For example drivers of the I/O devices or routine for socket programming, etc…</a:t>
            </a:r>
            <a:endParaRPr lang="en-US" dirty="0"/>
          </a:p>
          <a:p>
            <a:pPr algn="just"/>
            <a:r>
              <a:rPr lang="en-US" dirty="0"/>
              <a:t>System development software</a:t>
            </a:r>
          </a:p>
          <a:p>
            <a:pPr lvl="1" algn="just"/>
            <a:r>
              <a:rPr lang="en-IN" dirty="0"/>
              <a:t>It provides programming development environment to programmers.</a:t>
            </a:r>
          </a:p>
          <a:p>
            <a:pPr lvl="1" algn="just"/>
            <a:r>
              <a:rPr lang="en-IN" dirty="0"/>
              <a:t>Example: Editor, pre-processor, compiler, interpreter, loader, </a:t>
            </a:r>
            <a:r>
              <a:rPr lang="en-IN" dirty="0" err="1"/>
              <a:t>etc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7675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Categories of Application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General purpose software</a:t>
            </a:r>
          </a:p>
          <a:p>
            <a:pPr lvl="1" algn="just"/>
            <a:r>
              <a:rPr lang="en-IN" dirty="0"/>
              <a:t>It is used widely by many people for some common task, like word processing, web browser, excel, etc… </a:t>
            </a:r>
          </a:p>
          <a:p>
            <a:pPr lvl="1" algn="just"/>
            <a:r>
              <a:rPr lang="en-IN" dirty="0"/>
              <a:t>It is designed on vast concept so many people can use it.</a:t>
            </a:r>
            <a:endParaRPr lang="en-US" dirty="0"/>
          </a:p>
          <a:p>
            <a:pPr algn="just"/>
            <a:r>
              <a:rPr lang="en-US" dirty="0"/>
              <a:t>Special purpose software</a:t>
            </a:r>
          </a:p>
          <a:p>
            <a:pPr lvl="1" algn="just"/>
            <a:r>
              <a:rPr lang="en-IN" dirty="0"/>
              <a:t>It is used by limited people for some specific task like accounting software, tax calculation software, ticket booking software, banking software etc… </a:t>
            </a:r>
          </a:p>
          <a:p>
            <a:pPr lvl="1" algn="just"/>
            <a:r>
              <a:rPr lang="en-IN" dirty="0"/>
              <a:t>It is designed as per user’s special requirement.</a:t>
            </a:r>
          </a:p>
        </p:txBody>
      </p:sp>
    </p:spTree>
    <p:extLst>
      <p:ext uri="{BB962C8B-B14F-4D97-AF65-F5344CB8AC3E}">
        <p14:creationId xmlns:p14="http://schemas.microsoft.com/office/powerpoint/2010/main" val="36185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Compiler, Interpreter and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rgbClr val="92D050"/>
                </a:solidFill>
              </a:rPr>
              <a:t>Compiler</a:t>
            </a:r>
            <a:r>
              <a:rPr lang="en-IN" dirty="0"/>
              <a:t> translates program of higher level language to machine language. It converts </a:t>
            </a:r>
            <a:r>
              <a:rPr lang="en-IN" dirty="0">
                <a:solidFill>
                  <a:srgbClr val="92D050"/>
                </a:solidFill>
              </a:rPr>
              <a:t>whole program </a:t>
            </a:r>
            <a:r>
              <a:rPr lang="en-IN" dirty="0"/>
              <a:t>at a time.</a:t>
            </a:r>
          </a:p>
          <a:p>
            <a:pPr algn="just"/>
            <a:r>
              <a:rPr lang="en-IN" dirty="0">
                <a:solidFill>
                  <a:srgbClr val="92D050"/>
                </a:solidFill>
              </a:rPr>
              <a:t>Interpreter</a:t>
            </a:r>
            <a:r>
              <a:rPr lang="en-IN" dirty="0"/>
              <a:t> translates program of higher level language to machine language. It converts program </a:t>
            </a:r>
            <a:r>
              <a:rPr lang="en-IN" dirty="0">
                <a:solidFill>
                  <a:srgbClr val="92D050"/>
                </a:solidFill>
              </a:rPr>
              <a:t>line by line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rgbClr val="92D050"/>
                </a:solidFill>
              </a:rPr>
              <a:t>Assembler</a:t>
            </a:r>
            <a:r>
              <a:rPr lang="en-IN" dirty="0"/>
              <a:t> translates program of assembly language to machine language.</a:t>
            </a:r>
          </a:p>
        </p:txBody>
      </p:sp>
    </p:spTree>
    <p:extLst>
      <p:ext uri="{BB962C8B-B14F-4D97-AF65-F5344CB8AC3E}">
        <p14:creationId xmlns:p14="http://schemas.microsoft.com/office/powerpoint/2010/main" val="52463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Types of Computer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Machine level language OR Low level language</a:t>
            </a:r>
          </a:p>
          <a:p>
            <a:pPr lvl="1" algn="just"/>
            <a:r>
              <a:rPr lang="en-US" dirty="0"/>
              <a:t>It is language of 0’s and 1’s.</a:t>
            </a:r>
          </a:p>
          <a:p>
            <a:pPr lvl="1" algn="just"/>
            <a:r>
              <a:rPr lang="en-US" dirty="0"/>
              <a:t>Computer directly understand this language.</a:t>
            </a:r>
          </a:p>
          <a:p>
            <a:pPr algn="just"/>
            <a:r>
              <a:rPr lang="en-US" dirty="0"/>
              <a:t>Assembly language</a:t>
            </a:r>
          </a:p>
          <a:p>
            <a:pPr lvl="1" algn="just"/>
            <a:r>
              <a:rPr lang="en-IN" dirty="0"/>
              <a:t>It uses short descriptive words (</a:t>
            </a:r>
            <a:r>
              <a:rPr lang="en-US" dirty="0"/>
              <a:t>MNEMONIC</a:t>
            </a:r>
            <a:r>
              <a:rPr lang="en-IN" dirty="0"/>
              <a:t>) to represent each of the machine language instructions.</a:t>
            </a:r>
            <a:endParaRPr lang="en-US" dirty="0"/>
          </a:p>
          <a:p>
            <a:pPr lvl="1" algn="just"/>
            <a:r>
              <a:rPr lang="en-IN" dirty="0"/>
              <a:t>It requires a translator knows as assembler to convert assembly language into machine language so that it can be understood by the computer.</a:t>
            </a:r>
          </a:p>
          <a:p>
            <a:pPr lvl="1" algn="just"/>
            <a:r>
              <a:rPr lang="en-US" dirty="0"/>
              <a:t>Examples: 8085 Instruction set</a:t>
            </a:r>
          </a:p>
          <a:p>
            <a:pPr algn="just"/>
            <a:r>
              <a:rPr lang="en-US" dirty="0"/>
              <a:t>Higher level language</a:t>
            </a:r>
          </a:p>
          <a:p>
            <a:pPr lvl="1" algn="just"/>
            <a:r>
              <a:rPr lang="en-US" dirty="0"/>
              <a:t>It is a machine independent language.</a:t>
            </a:r>
            <a:endParaRPr lang="en-IN" dirty="0"/>
          </a:p>
          <a:p>
            <a:pPr lvl="1" algn="just"/>
            <a:r>
              <a:rPr lang="en-IN" dirty="0"/>
              <a:t>We can write programs in English like manner and therefore easier to learn and use.</a:t>
            </a:r>
          </a:p>
          <a:p>
            <a:pPr lvl="1" algn="just"/>
            <a:r>
              <a:rPr lang="en-US" dirty="0"/>
              <a:t>Examples: C, C++, JAVA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43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Types of Computer Languages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66268"/>
              </p:ext>
            </p:extLst>
          </p:nvPr>
        </p:nvGraphicFramePr>
        <p:xfrm>
          <a:off x="261938" y="1098550"/>
          <a:ext cx="11668125" cy="52197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0" dirty="0">
                          <a:solidFill>
                            <a:srgbClr val="F92672"/>
                          </a:solidFill>
                        </a:rPr>
                        <a:t>Flowchart</a:t>
                      </a:r>
                      <a:endParaRPr lang="en-IN" sz="1800" b="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F92672"/>
                          </a:solidFill>
                        </a:rPr>
                        <a:t>Algorithm</a:t>
                      </a:r>
                      <a:endParaRPr lang="en-US" b="0" dirty="0">
                        <a:solidFill>
                          <a:srgbClr val="F9267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100213"/>
              </p:ext>
            </p:extLst>
          </p:nvPr>
        </p:nvGraphicFramePr>
        <p:xfrm>
          <a:off x="261937" y="1530223"/>
          <a:ext cx="11668126" cy="731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Flowchart is a pictorial or graphical representation of a program.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Algorithm is a finite sequence of well defined steps for solving a problem.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0281553"/>
              </p:ext>
            </p:extLst>
          </p:nvPr>
        </p:nvGraphicFramePr>
        <p:xfrm>
          <a:off x="261937" y="225851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It is drawn using various symbols.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It is written in the natural language like English.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954350"/>
              </p:ext>
            </p:extLst>
          </p:nvPr>
        </p:nvGraphicFramePr>
        <p:xfrm>
          <a:off x="261937" y="265152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Easy to understand.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Difficult to understand.</a:t>
                      </a:r>
                    </a:p>
                  </a:txBody>
                  <a:tcPr anchor="ctr"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878875"/>
              </p:ext>
            </p:extLst>
          </p:nvPr>
        </p:nvGraphicFramePr>
        <p:xfrm>
          <a:off x="261937" y="3050883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Easy to show branching and looping.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Difficult to show branching and looping.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8979190"/>
              </p:ext>
            </p:extLst>
          </p:nvPr>
        </p:nvGraphicFramePr>
        <p:xfrm>
          <a:off x="261937" y="3443892"/>
          <a:ext cx="11668126" cy="39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83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Flowchart for big problem is impractical.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Algorithm can be written for any problem.</a:t>
                      </a:r>
                    </a:p>
                  </a:txBody>
                  <a:tcPr anchor="ctr">
                    <a:solidFill>
                      <a:srgbClr val="3737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20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Symbols used in Flowchart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933043" y="3178624"/>
            <a:ext cx="2922497" cy="822960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078341" y="3192949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932691" y="5005171"/>
            <a:ext cx="2923200" cy="824400"/>
            <a:chOff x="2146779" y="4266198"/>
            <a:chExt cx="2662517" cy="612648"/>
          </a:xfrm>
        </p:grpSpPr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A44A2616-A732-4F4F-AFF9-A00BE4DC6DA1}"/>
                </a:ext>
              </a:extLst>
            </p:cNvPr>
            <p:cNvSpPr/>
            <p:nvPr/>
          </p:nvSpPr>
          <p:spPr>
            <a:xfrm>
              <a:off x="2146779" y="4266198"/>
              <a:ext cx="2662517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A44A2616-A732-4F4F-AFF9-A00BE4DC6DA1}"/>
                </a:ext>
              </a:extLst>
            </p:cNvPr>
            <p:cNvSpPr/>
            <p:nvPr/>
          </p:nvSpPr>
          <p:spPr>
            <a:xfrm>
              <a:off x="2435970" y="4266198"/>
              <a:ext cx="2084135" cy="612648"/>
            </a:xfrm>
            <a:prstGeom prst="flowChartProcess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999589" y="4706322"/>
            <a:ext cx="1080000" cy="1080000"/>
            <a:chOff x="8086568" y="3930458"/>
            <a:chExt cx="778454" cy="8522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>
              <a:off x="8475794" y="4422746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rot="16200000">
              <a:off x="8685020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rot="5400000">
              <a:off x="8266566" y="4178453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A1EF8B-FEF3-4934-82C2-0DD4F750454A}"/>
                </a:ext>
              </a:extLst>
            </p:cNvPr>
            <p:cNvCxnSpPr/>
            <p:nvPr/>
          </p:nvCxnSpPr>
          <p:spPr>
            <a:xfrm flipV="1">
              <a:off x="8475794" y="3930458"/>
              <a:ext cx="3" cy="360000"/>
            </a:xfrm>
            <a:prstGeom prst="straightConnector1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932691" y="5860474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Subroutine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32691" y="2298023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 / Stop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77989" y="2292905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Input / Output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2691" y="4014079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Process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77989" y="4045012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Decision Making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989" y="5852541"/>
            <a:ext cx="292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Arrows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32690" y="1442363"/>
            <a:ext cx="2922849" cy="850542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7077636" y="1442363"/>
            <a:ext cx="2923201" cy="846685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4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0" grpId="0" animBg="1"/>
      <p:bldP spid="8" grpId="0"/>
      <p:bldP spid="17" grpId="0"/>
      <p:bldP spid="18" grpId="0"/>
      <p:bldP spid="19" grpId="0"/>
      <p:bldP spid="20" grpId="0"/>
      <p:bldP spid="21" grpId="0"/>
      <p:bldP spid="24" grpId="0" animBg="1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Number is positive or negative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Is no &gt;=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no is Positive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2:</a:t>
            </a:r>
            <a:r>
              <a:rPr lang="en-IN" dirty="0"/>
              <a:t> If no is greater than equal zero, 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</a:rPr>
              <a:t>3:</a:t>
            </a:r>
            <a:r>
              <a:rPr lang="en-IN" dirty="0"/>
              <a:t> Print no is a negative number, 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4: </a:t>
            </a:r>
            <a:r>
              <a:rPr lang="en-IN" dirty="0"/>
              <a:t>Print no is a positive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5: </a:t>
            </a:r>
            <a:r>
              <a:rPr lang="en-IN" dirty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no is Negative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 no</a:t>
            </a:r>
          </a:p>
        </p:txBody>
      </p:sp>
    </p:spTree>
    <p:extLst>
      <p:ext uri="{BB962C8B-B14F-4D97-AF65-F5344CB8AC3E}">
        <p14:creationId xmlns:p14="http://schemas.microsoft.com/office/powerpoint/2010/main" val="315670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+mn-lt"/>
              </a:rPr>
              <a:t>What is Computer?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The word computer comes from the word “compute”, which means, “to calculate”. 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A computer is an electronic device that can perform arithmetic operations at high speed and it can process data, pictures, sound and graphics. 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It can solve highly complicated problems quickly and accurately.</a:t>
            </a:r>
          </a:p>
        </p:txBody>
      </p:sp>
    </p:spTree>
    <p:extLst>
      <p:ext uri="{BB962C8B-B14F-4D97-AF65-F5344CB8AC3E}">
        <p14:creationId xmlns:p14="http://schemas.microsoft.com/office/powerpoint/2010/main" val="74709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Number is odd or even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no % 2 =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no is Even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Read no.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2:</a:t>
            </a:r>
            <a:r>
              <a:rPr lang="en-IN" dirty="0"/>
              <a:t> If no mod 2 = 0, 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</a:rPr>
              <a:t>3:</a:t>
            </a:r>
            <a:r>
              <a:rPr lang="en-IN" dirty="0"/>
              <a:t> Print no is a odd, 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4: </a:t>
            </a:r>
            <a:r>
              <a:rPr lang="en-IN" dirty="0"/>
              <a:t>Print no is a even.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5: </a:t>
            </a:r>
            <a:r>
              <a:rPr lang="en-IN" dirty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no is Odd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 no</a:t>
            </a:r>
          </a:p>
        </p:txBody>
      </p:sp>
    </p:spTree>
    <p:extLst>
      <p:ext uri="{BB962C8B-B14F-4D97-AF65-F5344CB8AC3E}">
        <p14:creationId xmlns:p14="http://schemas.microsoft.com/office/powerpoint/2010/main" val="176150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2 numbers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542" y="319314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a&gt;b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95973" y="32238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68" y="45130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a is largest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93095" y="321152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Read a, b.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2:</a:t>
            </a:r>
            <a:r>
              <a:rPr lang="en-IN" dirty="0"/>
              <a:t> If a&gt;b, go to step 4.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</a:rPr>
              <a:t>3:</a:t>
            </a:r>
            <a:r>
              <a:rPr lang="en-IN" dirty="0"/>
              <a:t> Print b is largest number, 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4: </a:t>
            </a:r>
            <a:r>
              <a:rPr lang="en-IN" dirty="0"/>
              <a:t>Print a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5: </a:t>
            </a:r>
            <a:r>
              <a:rPr lang="en-IN" dirty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462953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1061152" y="3731971"/>
            <a:ext cx="908464" cy="653772"/>
          </a:xfrm>
          <a:prstGeom prst="bentConnector3">
            <a:avLst>
              <a:gd name="adj1" fmla="val -327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>
            <a:off x="4323379" y="4844036"/>
            <a:ext cx="805570" cy="136897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1488459" y="4839581"/>
            <a:ext cx="805570" cy="1368972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898650" y="4503989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b is largest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9786" y="224277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 a, b</a:t>
            </a:r>
          </a:p>
        </p:txBody>
      </p:sp>
    </p:spTree>
    <p:extLst>
      <p:ext uri="{BB962C8B-B14F-4D97-AF65-F5344CB8AC3E}">
        <p14:creationId xmlns:p14="http://schemas.microsoft.com/office/powerpoint/2010/main" val="262579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3 numbers (Flowchart)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4578561" y="2922215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a&gt;b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523992" y="295295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156951" y="4952026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c is largest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19811" y="99586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3921114" y="2940597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5324942" y="5790688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39809" y="160510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6039805" y="258448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19" idx="0"/>
          </p:cNvCxnSpPr>
          <p:nvPr/>
        </p:nvCxnSpPr>
        <p:spPr>
          <a:xfrm>
            <a:off x="7523992" y="3331194"/>
            <a:ext cx="1856922" cy="448622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6" idx="1"/>
            <a:endCxn id="21" idx="0"/>
          </p:cNvCxnSpPr>
          <p:nvPr/>
        </p:nvCxnSpPr>
        <p:spPr>
          <a:xfrm rot="10800000" flipV="1">
            <a:off x="3078109" y="3333694"/>
            <a:ext cx="1500452" cy="446121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35" idx="3"/>
          </p:cNvCxnSpPr>
          <p:nvPr/>
        </p:nvCxnSpPr>
        <p:spPr>
          <a:xfrm rot="10800000" flipV="1">
            <a:off x="6764942" y="5564674"/>
            <a:ext cx="976678" cy="532338"/>
          </a:xfrm>
          <a:prstGeom prst="bentConnector3">
            <a:avLst>
              <a:gd name="adj1" fmla="val 3188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11" idx="3"/>
            <a:endCxn id="35" idx="1"/>
          </p:cNvCxnSpPr>
          <p:nvPr/>
        </p:nvCxnSpPr>
        <p:spPr>
          <a:xfrm rot="16200000" flipH="1">
            <a:off x="4482008" y="5254078"/>
            <a:ext cx="532338" cy="1153530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6268932" y="4942924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b is largest</a:t>
            </a:r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707805" y="1971841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Read a, b, c</a:t>
            </a:r>
          </a:p>
        </p:txBody>
      </p:sp>
      <p:sp>
        <p:nvSpPr>
          <p:cNvPr id="19" name="Flowchart: Decision 18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7919665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b&gt;c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616860" y="377981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a&gt;c</a:t>
            </a:r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9380913" y="4942923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c is largest</a:t>
            </a:r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4970" y="4911150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a is largest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140013" y="3798199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31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21" idx="1"/>
            <a:endCxn id="23" idx="0"/>
          </p:cNvCxnSpPr>
          <p:nvPr/>
        </p:nvCxnSpPr>
        <p:spPr>
          <a:xfrm rot="10800000" flipV="1">
            <a:off x="1376970" y="4191296"/>
            <a:ext cx="239890" cy="719854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7262218" y="3790784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cxnSp>
        <p:nvCxnSpPr>
          <p:cNvPr id="3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endCxn id="52" idx="0"/>
          </p:cNvCxnSpPr>
          <p:nvPr/>
        </p:nvCxnSpPr>
        <p:spPr>
          <a:xfrm rot="5400000">
            <a:off x="7380778" y="4404036"/>
            <a:ext cx="759043" cy="318733"/>
          </a:xfrm>
          <a:prstGeom prst="bentConnector3">
            <a:avLst>
              <a:gd name="adj1" fmla="val 862"/>
            </a:avLst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570850" y="3813056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3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21" idx="3"/>
          </p:cNvCxnSpPr>
          <p:nvPr/>
        </p:nvCxnSpPr>
        <p:spPr>
          <a:xfrm>
            <a:off x="4539357" y="4191296"/>
            <a:ext cx="271459" cy="760730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0744795" y="381548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cxnSp>
        <p:nvCxnSpPr>
          <p:cNvPr id="42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19" idx="3"/>
          </p:cNvCxnSpPr>
          <p:nvPr/>
        </p:nvCxnSpPr>
        <p:spPr>
          <a:xfrm>
            <a:off x="10842162" y="4191296"/>
            <a:ext cx="622007" cy="751627"/>
          </a:xfrm>
          <a:prstGeom prst="bentConnector2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6200000" flipH="1">
            <a:off x="3064349" y="3837407"/>
            <a:ext cx="573214" cy="3947972"/>
          </a:xfrm>
          <a:prstGeom prst="bentConnector2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10800000" flipV="1">
            <a:off x="6783058" y="5555570"/>
            <a:ext cx="3972200" cy="541441"/>
          </a:xfrm>
          <a:prstGeom prst="bentConnector3">
            <a:avLst>
              <a:gd name="adj1" fmla="val 260"/>
            </a:avLst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2" grpId="0" animBg="1"/>
      <p:bldP spid="53" grpId="0" animBg="1"/>
      <p:bldP spid="19" grpId="0" animBg="1"/>
      <p:bldP spid="21" grpId="0" animBg="1"/>
      <p:bldP spid="22" grpId="0" animBg="1"/>
      <p:bldP spid="23" grpId="0" animBg="1"/>
      <p:bldP spid="29" grpId="0"/>
      <p:bldP spid="33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Largest number from 3 numbers (Algorithm)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Read a, b, c.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2:</a:t>
            </a:r>
            <a:r>
              <a:rPr lang="en-IN" dirty="0"/>
              <a:t> If a&gt;b, go to step 5.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3:</a:t>
            </a:r>
            <a:r>
              <a:rPr lang="en-IN" dirty="0"/>
              <a:t> If b&gt;c, go to step 8.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</a:rPr>
              <a:t>4:</a:t>
            </a:r>
            <a:r>
              <a:rPr lang="en-IN" dirty="0"/>
              <a:t> Print c is largest number, go to step 9.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5:</a:t>
            </a:r>
            <a:r>
              <a:rPr lang="en-IN" dirty="0"/>
              <a:t> If a&gt;c, go to step 7.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6:</a:t>
            </a:r>
            <a:r>
              <a:rPr lang="en-IN" dirty="0"/>
              <a:t> Print c is largest number, go to step 9.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7: </a:t>
            </a:r>
            <a:r>
              <a:rPr lang="en-IN" dirty="0"/>
              <a:t>Print a is largest number, go to step 9.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8: </a:t>
            </a:r>
            <a:r>
              <a:rPr lang="en-IN" dirty="0"/>
              <a:t>Print b is largest number.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9: </a:t>
            </a:r>
            <a:r>
              <a:rPr lang="en-IN" dirty="0"/>
              <a:t>Stop.</a:t>
            </a:r>
          </a:p>
          <a:p>
            <a:pPr lvl="1" algn="just"/>
            <a:endParaRPr lang="en-IN" dirty="0"/>
          </a:p>
          <a:p>
            <a:pPr lvl="2" algn="just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9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Print 1 to 10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EC4E2ACA-5419-4BF4-8EE0-6291E03D8AF6}"/>
              </a:ext>
            </a:extLst>
          </p:cNvPr>
          <p:cNvSpPr/>
          <p:nvPr/>
        </p:nvSpPr>
        <p:spPr>
          <a:xfrm>
            <a:off x="1850829" y="4176166"/>
            <a:ext cx="2922497" cy="822960"/>
          </a:xfrm>
          <a:prstGeom prst="flowChartDecision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Is a&lt;=10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4773326" y="4218314"/>
            <a:ext cx="6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1976027" y="3225048"/>
            <a:ext cx="2664000" cy="612648"/>
          </a:xfrm>
          <a:prstGeom prst="parallelogram">
            <a:avLst>
              <a:gd name="adj" fmla="val 103661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Print a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8B69F7-142A-45A5-8795-C8D78A28F496}"/>
              </a:ext>
            </a:extLst>
          </p:cNvPr>
          <p:cNvCxnSpPr/>
          <p:nvPr/>
        </p:nvCxnSpPr>
        <p:spPr>
          <a:xfrm>
            <a:off x="6594774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1266794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EE01C-1EF4-464A-935E-1C323B64DEEC}"/>
              </a:ext>
            </a:extLst>
          </p:cNvPr>
          <p:cNvSpPr txBox="1"/>
          <p:nvPr/>
        </p:nvSpPr>
        <p:spPr>
          <a:xfrm>
            <a:off x="1244566" y="4218314"/>
            <a:ext cx="615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 txBox="1">
            <a:spLocks/>
          </p:cNvSpPr>
          <p:nvPr/>
        </p:nvSpPr>
        <p:spPr>
          <a:xfrm>
            <a:off x="6626899" y="1098788"/>
            <a:ext cx="5384992" cy="522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1:</a:t>
            </a:r>
            <a:r>
              <a:rPr lang="en-IN" dirty="0"/>
              <a:t> Initialize a to 1.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</a:t>
            </a:r>
            <a:r>
              <a:rPr lang="en-IN" dirty="0"/>
              <a:t> </a:t>
            </a:r>
            <a:r>
              <a:rPr lang="en-IN" dirty="0">
                <a:solidFill>
                  <a:srgbClr val="92D050"/>
                </a:solidFill>
              </a:rPr>
              <a:t>2:</a:t>
            </a:r>
            <a:r>
              <a:rPr lang="en-IN" dirty="0"/>
              <a:t> Print a.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3: </a:t>
            </a:r>
            <a:r>
              <a:rPr lang="en-IN" dirty="0"/>
              <a:t>Repeat step 2 until a&lt;=10.</a:t>
            </a:r>
          </a:p>
          <a:p>
            <a:pPr marL="0" indent="0" algn="just">
              <a:buNone/>
            </a:pPr>
            <a:r>
              <a:rPr lang="en-IN" dirty="0"/>
              <a:t>	</a:t>
            </a:r>
            <a:r>
              <a:rPr lang="en-IN" dirty="0">
                <a:solidFill>
                  <a:srgbClr val="92D050"/>
                </a:solidFill>
              </a:rPr>
              <a:t>Step 3.1:</a:t>
            </a:r>
            <a:r>
              <a:rPr lang="en-IN" dirty="0"/>
              <a:t> a=a+1. </a:t>
            </a:r>
          </a:p>
          <a:p>
            <a:pPr marL="0" indent="0" algn="just">
              <a:buNone/>
            </a:pPr>
            <a:r>
              <a:rPr lang="en-IN" dirty="0">
                <a:solidFill>
                  <a:srgbClr val="92D050"/>
                </a:solidFill>
              </a:rPr>
              <a:t>Step 4: </a:t>
            </a:r>
            <a:r>
              <a:rPr lang="en-IN" dirty="0"/>
              <a:t>Stop.</a:t>
            </a:r>
            <a:endParaRPr lang="en-US" dirty="0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591792" y="5604421"/>
            <a:ext cx="1440000" cy="612648"/>
          </a:xfrm>
          <a:prstGeom prst="roundRect">
            <a:avLst>
              <a:gd name="adj" fmla="val 50000"/>
            </a:avLst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90" y="1876033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1786" y="2855419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6" idx="3"/>
          </p:cNvCxnSpPr>
          <p:nvPr/>
        </p:nvCxnSpPr>
        <p:spPr>
          <a:xfrm flipH="1">
            <a:off x="4041678" y="4587646"/>
            <a:ext cx="731648" cy="1343661"/>
          </a:xfrm>
          <a:prstGeom prst="bentConnector4">
            <a:avLst>
              <a:gd name="adj1" fmla="val -84807"/>
              <a:gd name="adj2" fmla="val 100219"/>
            </a:avLst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>
            <a:stCxn id="6" idx="1"/>
            <a:endCxn id="26" idx="2"/>
          </p:cNvCxnSpPr>
          <p:nvPr/>
        </p:nvCxnSpPr>
        <p:spPr>
          <a:xfrm rot="10800000">
            <a:off x="1054899" y="3840878"/>
            <a:ext cx="795930" cy="746768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2601578" y="2242771"/>
            <a:ext cx="1440000" cy="61264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a=1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>
            <a:off x="3317225" y="3831276"/>
            <a:ext cx="3" cy="360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334899" y="3228230"/>
            <a:ext cx="1440000" cy="61264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a=a+1</a:t>
            </a:r>
          </a:p>
        </p:txBody>
      </p:sp>
      <p:cxnSp>
        <p:nvCxnSpPr>
          <p:cNvPr id="29" name="Elbow Connector 10">
            <a:extLst>
              <a:ext uri="{FF2B5EF4-FFF2-40B4-BE49-F238E27FC236}">
                <a16:creationId xmlns:a16="http://schemas.microsoft.com/office/drawing/2014/main" id="{F6F7AE6B-FA07-4029-819A-7180D7D063DD}"/>
              </a:ext>
            </a:extLst>
          </p:cNvPr>
          <p:cNvCxnSpPr/>
          <p:nvPr/>
        </p:nvCxnSpPr>
        <p:spPr>
          <a:xfrm rot="5400000" flipH="1" flipV="1">
            <a:off x="2082011" y="2002213"/>
            <a:ext cx="198907" cy="2253128"/>
          </a:xfrm>
          <a:prstGeom prst="bentConnector2">
            <a:avLst/>
          </a:prstGeom>
          <a:ln w="254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28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 animBg="1"/>
      <p:bldP spid="28" grpId="0" animBg="1"/>
      <p:bldP spid="30" grpId="0"/>
      <p:bldP spid="35" grpId="0" animBg="1"/>
      <p:bldP spid="53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0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Advantages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solidFill>
                  <a:schemeClr val="tx1"/>
                </a:solidFill>
              </a:rPr>
              <a:t>Speed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It can calculate millions of expression within a fraction of second.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Storage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It can store large amount of data using various storage devices.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Accuracy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It can perform the computations at very high speed without any mistake.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Reliability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The information stored in computer is available after years in same form. It works 24 hours without any problem as it does not feel tiredness.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Automation</a:t>
            </a:r>
          </a:p>
          <a:p>
            <a:pPr lvl="1" algn="just"/>
            <a:r>
              <a:rPr lang="en-US" dirty="0">
                <a:solidFill>
                  <a:schemeClr val="tx1"/>
                </a:solidFill>
              </a:rPr>
              <a:t>Once the task is created in computer, it can be repeatedly performed again by a single click whenever we want.</a:t>
            </a:r>
          </a:p>
          <a:p>
            <a:pPr algn="just"/>
            <a:r>
              <a:rPr lang="en-IN" dirty="0">
                <a:solidFill>
                  <a:schemeClr val="tx1"/>
                </a:solidFill>
              </a:rPr>
              <a:t>Multitasking</a:t>
            </a:r>
          </a:p>
          <a:p>
            <a:pPr lvl="1" algn="just"/>
            <a:r>
              <a:rPr lang="en-IN" dirty="0">
                <a:solidFill>
                  <a:schemeClr val="tx1"/>
                </a:solidFill>
              </a:rPr>
              <a:t>It can perform more than one tasks/operations simultaneously.</a:t>
            </a:r>
          </a:p>
        </p:txBody>
      </p:sp>
    </p:spTree>
    <p:extLst>
      <p:ext uri="{BB962C8B-B14F-4D97-AF65-F5344CB8AC3E}">
        <p14:creationId xmlns:p14="http://schemas.microsoft.com/office/powerpoint/2010/main" val="6690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Disadvantages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Lake of intelligence</a:t>
            </a:r>
          </a:p>
          <a:p>
            <a:pPr lvl="1" algn="just"/>
            <a:r>
              <a:rPr lang="en-IN" dirty="0"/>
              <a:t>It can not think while doing work. </a:t>
            </a:r>
          </a:p>
          <a:p>
            <a:pPr lvl="1" algn="just"/>
            <a:r>
              <a:rPr lang="en-IN" dirty="0"/>
              <a:t>It does not have natural intelligence.</a:t>
            </a:r>
          </a:p>
          <a:p>
            <a:pPr lvl="1" algn="just"/>
            <a:r>
              <a:rPr lang="en-IN" dirty="0"/>
              <a:t>It can not think about properness, correctness or effect of work it is doing.</a:t>
            </a:r>
          </a:p>
          <a:p>
            <a:pPr algn="just"/>
            <a:r>
              <a:rPr lang="en-IN" dirty="0"/>
              <a:t>Unable to correct mistake</a:t>
            </a:r>
          </a:p>
          <a:p>
            <a:pPr lvl="1" algn="just"/>
            <a:r>
              <a:rPr lang="en-IN" dirty="0"/>
              <a:t>It can not correct mistake by itself.</a:t>
            </a:r>
          </a:p>
          <a:p>
            <a:pPr lvl="1" algn="just"/>
            <a:r>
              <a:rPr lang="en-IN" dirty="0"/>
              <a:t>So if we provide wrong or incorrect data then it produces wrong result or perform wrong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26760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 Diagram of Computer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is a </a:t>
            </a:r>
            <a:r>
              <a:rPr lang="en-IN" dirty="0">
                <a:solidFill>
                  <a:srgbClr val="92D050"/>
                </a:solidFill>
              </a:rPr>
              <a:t>pictorial representation</a:t>
            </a:r>
            <a:r>
              <a:rPr lang="en-IN" dirty="0">
                <a:solidFill>
                  <a:srgbClr val="F92672"/>
                </a:solidFill>
              </a:rPr>
              <a:t> </a:t>
            </a:r>
            <a:r>
              <a:rPr lang="en-IN" dirty="0"/>
              <a:t>of a computer which shows how it works inside. </a:t>
            </a:r>
          </a:p>
          <a:p>
            <a:pPr algn="just"/>
            <a:r>
              <a:rPr lang="en-IN" dirty="0"/>
              <a:t>It shows how computer works from feeding/inputting the data to getting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5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9C76-00D4-4484-A4CD-45837889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Diagram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of Computer</a:t>
            </a:r>
            <a:endParaRPr lang="en-US" b="1" dirty="0">
              <a:solidFill>
                <a:srgbClr val="F92672"/>
              </a:solidFill>
              <a:latin typeface="+mn-l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 rot="16200000">
            <a:off x="3967624" y="2411445"/>
            <a:ext cx="0" cy="64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970612" y="2195445"/>
            <a:ext cx="2662517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92D050"/>
                </a:solidFill>
              </a:rPr>
              <a:t>INPUT SECTION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(Mouse, Keyboard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8533776" y="2195445"/>
            <a:ext cx="2662517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92D050"/>
                </a:solidFill>
              </a:rPr>
              <a:t>OUTPUT SECTION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(Monitor, Printer etc…)</a:t>
            </a:r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271043" y="1061445"/>
            <a:ext cx="3600000" cy="3528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3" name="Flowchart: Process 32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433043" y="5123761"/>
            <a:ext cx="3276000" cy="108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92D050"/>
                </a:solidFill>
              </a:rPr>
              <a:t>SECONDARY MEMORY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(Hard disk, Pen drive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667043" y="1652535"/>
            <a:ext cx="2808000" cy="36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CONTROL UNIT</a:t>
            </a:r>
          </a:p>
        </p:txBody>
      </p:sp>
      <p:sp>
        <p:nvSpPr>
          <p:cNvPr id="35" name="Flowchart: Process 34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667043" y="2403507"/>
            <a:ext cx="2808000" cy="72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ARITHMATIC AND LOGICAL UNIT</a:t>
            </a:r>
          </a:p>
        </p:txBody>
      </p:sp>
      <p:sp>
        <p:nvSpPr>
          <p:cNvPr id="37" name="Flowchart: Process 36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667043" y="3514479"/>
            <a:ext cx="2808000" cy="720000"/>
          </a:xfrm>
          <a:prstGeom prst="flowChartProcess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PRIMARY MEMORY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</a:rPr>
              <a:t>(RAM, ROM etc…)</a:t>
            </a: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A1EF8B-FEF3-4934-82C2-0DD4F750454A}"/>
              </a:ext>
            </a:extLst>
          </p:cNvPr>
          <p:cNvCxnSpPr/>
          <p:nvPr/>
        </p:nvCxnSpPr>
        <p:spPr>
          <a:xfrm rot="16200000">
            <a:off x="8199963" y="2411445"/>
            <a:ext cx="0" cy="64800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071043" y="4589299"/>
            <a:ext cx="0" cy="534463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Process 41">
            <a:extLst>
              <a:ext uri="{FF2B5EF4-FFF2-40B4-BE49-F238E27FC236}">
                <a16:creationId xmlns:a16="http://schemas.microsoft.com/office/drawing/2014/main" id="{A44A2616-A732-4F4F-AFF9-A00BE4DC6DA1}"/>
              </a:ext>
            </a:extLst>
          </p:cNvPr>
          <p:cNvSpPr/>
          <p:nvPr/>
        </p:nvSpPr>
        <p:spPr>
          <a:xfrm>
            <a:off x="4667035" y="1097537"/>
            <a:ext cx="2808000" cy="360000"/>
          </a:xfrm>
          <a:prstGeom prst="flowChartProcess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92D050"/>
                </a:solidFill>
              </a:rPr>
              <a:t>CENTRAL PROCESSING UNIT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6071035" y="2012535"/>
            <a:ext cx="0" cy="396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38053" y="3122704"/>
            <a:ext cx="0" cy="39600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61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3" grpId="0" animBg="1"/>
      <p:bldP spid="34" grpId="0" animBg="1"/>
      <p:bldP spid="35" grpId="0" animBg="1"/>
      <p:bldP spid="37" grpId="0" animBg="1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diagram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of computer (Input Section)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devices </a:t>
            </a:r>
            <a:r>
              <a:rPr lang="en-IN" dirty="0">
                <a:solidFill>
                  <a:srgbClr val="92D050"/>
                </a:solidFill>
              </a:rPr>
              <a:t>used to enter data </a:t>
            </a:r>
            <a:r>
              <a:rPr lang="en-IN" dirty="0"/>
              <a:t>in to computer system are called input devices.</a:t>
            </a:r>
          </a:p>
          <a:p>
            <a:pPr algn="just"/>
            <a:r>
              <a:rPr lang="en-IN" dirty="0"/>
              <a:t>It converts human understandable input to computer controllable data.</a:t>
            </a:r>
          </a:p>
          <a:p>
            <a:pPr algn="just"/>
            <a:r>
              <a:rPr lang="en-IN" dirty="0"/>
              <a:t>CPU accepts information from user through input devices.</a:t>
            </a:r>
          </a:p>
          <a:p>
            <a:pPr algn="just"/>
            <a:r>
              <a:rPr lang="en-IN" dirty="0"/>
              <a:t>Examples: Mouse, Keyboard, Touch screen, Joystick etc…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6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+mn-lt"/>
              </a:rPr>
              <a:t>Block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diagram</a:t>
            </a:r>
            <a:r>
              <a:rPr lang="en-IN" b="1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dirty="0">
                <a:latin typeface="+mn-lt"/>
              </a:rPr>
              <a:t>of computer (Output Section)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The devices used to </a:t>
            </a:r>
            <a:r>
              <a:rPr lang="en-IN" dirty="0">
                <a:solidFill>
                  <a:srgbClr val="92D050"/>
                </a:solidFill>
              </a:rPr>
              <a:t>send the information to the outside world </a:t>
            </a:r>
            <a:r>
              <a:rPr lang="en-IN" dirty="0"/>
              <a:t>from the computer is called output devices.</a:t>
            </a:r>
          </a:p>
          <a:p>
            <a:pPr algn="just"/>
            <a:r>
              <a:rPr lang="en-IN" dirty="0"/>
              <a:t>It converts data stored in 1s and 0s in computer to human understandable information.</a:t>
            </a:r>
          </a:p>
          <a:p>
            <a:pPr algn="just"/>
            <a:r>
              <a:rPr lang="en-IN" dirty="0"/>
              <a:t>Examples: Monitor, Printer, Plotter, Speakers etc…</a:t>
            </a:r>
          </a:p>
          <a:p>
            <a:pPr algn="just"/>
            <a:endParaRPr lang="en-IN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5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>
                <a:latin typeface="+mn-lt"/>
              </a:rPr>
              <a:t>Block</a:t>
            </a:r>
            <a:r>
              <a:rPr lang="en-IN" sz="3200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sz="3200" dirty="0">
                <a:latin typeface="+mn-lt"/>
              </a:rPr>
              <a:t>diagram</a:t>
            </a:r>
            <a:r>
              <a:rPr lang="en-IN" sz="3200" dirty="0">
                <a:solidFill>
                  <a:srgbClr val="F92672"/>
                </a:solidFill>
                <a:latin typeface="+mn-lt"/>
              </a:rPr>
              <a:t> </a:t>
            </a:r>
            <a:r>
              <a:rPr lang="en-IN" sz="3200" dirty="0">
                <a:latin typeface="+mn-lt"/>
              </a:rPr>
              <a:t>of computer (Central Processing Unit (CPU))</a:t>
            </a:r>
            <a:endParaRPr lang="en-US" sz="32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It contains </a:t>
            </a:r>
            <a:r>
              <a:rPr lang="en-IN" dirty="0">
                <a:solidFill>
                  <a:srgbClr val="92D050"/>
                </a:solidFill>
              </a:rPr>
              <a:t>electronics circuit </a:t>
            </a:r>
            <a:r>
              <a:rPr lang="en-IN" dirty="0"/>
              <a:t>that processes the data based on instructions.</a:t>
            </a:r>
          </a:p>
          <a:p>
            <a:pPr algn="just"/>
            <a:r>
              <a:rPr lang="en-IN" dirty="0"/>
              <a:t>It also controls the flow of data in the system.</a:t>
            </a:r>
          </a:p>
          <a:p>
            <a:pPr algn="just"/>
            <a:r>
              <a:rPr lang="en-IN" dirty="0"/>
              <a:t>It is also known as </a:t>
            </a:r>
            <a:r>
              <a:rPr lang="en-IN" dirty="0">
                <a:solidFill>
                  <a:srgbClr val="92D050"/>
                </a:solidFill>
              </a:rPr>
              <a:t>brain</a:t>
            </a:r>
            <a:r>
              <a:rPr lang="en-IN" dirty="0"/>
              <a:t> of the computer.</a:t>
            </a:r>
          </a:p>
          <a:p>
            <a:pPr algn="just"/>
            <a:r>
              <a:rPr lang="en-IN" dirty="0"/>
              <a:t>CPU consists of,</a:t>
            </a:r>
          </a:p>
          <a:p>
            <a:pPr lvl="1" algn="just"/>
            <a:r>
              <a:rPr lang="en-IN" dirty="0"/>
              <a:t>Arithmetic Logic Unit (ALU)</a:t>
            </a:r>
          </a:p>
          <a:p>
            <a:pPr lvl="2" algn="just"/>
            <a:r>
              <a:rPr lang="en-IN" dirty="0"/>
              <a:t>It performs all arithmetic calculations such as add, subtract, multiply, compare, etc. and takes logical decision.</a:t>
            </a:r>
          </a:p>
          <a:p>
            <a:pPr lvl="2" algn="just"/>
            <a:r>
              <a:rPr lang="en-IN" dirty="0"/>
              <a:t>It takes data from memory unit and returns data to memory unit, generally primary memory (RAM).</a:t>
            </a:r>
          </a:p>
          <a:p>
            <a:pPr lvl="1" algn="just"/>
            <a:r>
              <a:rPr lang="en-IN" dirty="0"/>
              <a:t>Control Unit (CU)</a:t>
            </a:r>
          </a:p>
          <a:p>
            <a:pPr lvl="2" algn="just"/>
            <a:r>
              <a:rPr lang="en-IN" dirty="0"/>
              <a:t>It controls all other units in the computer system. It manages all operations such as reads instruction and data from memory.</a:t>
            </a:r>
          </a:p>
          <a:p>
            <a:pPr lvl="1" algn="just"/>
            <a:r>
              <a:rPr lang="en-IN" dirty="0"/>
              <a:t>Primary Memory</a:t>
            </a:r>
          </a:p>
          <a:p>
            <a:pPr lvl="2" algn="just"/>
            <a:r>
              <a:rPr lang="en-IN" dirty="0"/>
              <a:t>It is also known as main memory. </a:t>
            </a:r>
          </a:p>
          <a:p>
            <a:pPr lvl="2" algn="just"/>
            <a:r>
              <a:rPr lang="en-IN" dirty="0"/>
              <a:t>The processor or the CPU directly stores and retrieves information from it.</a:t>
            </a:r>
          </a:p>
          <a:p>
            <a:pPr lvl="2" algn="just"/>
            <a:r>
              <a:rPr lang="en-IN" dirty="0"/>
              <a:t>Generally currently executing programs and data are stored in primary memory.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0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969</TotalTime>
  <Words>1696</Words>
  <Application>Microsoft Office PowerPoint</Application>
  <PresentationFormat>Widescreen</PresentationFormat>
  <Paragraphs>226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Calibri</vt:lpstr>
      <vt:lpstr>Century Gothic</vt:lpstr>
      <vt:lpstr>Consolas</vt:lpstr>
      <vt:lpstr>Segoe UI Black</vt:lpstr>
      <vt:lpstr>Segoe UI Light</vt:lpstr>
      <vt:lpstr>Wingdings</vt:lpstr>
      <vt:lpstr>Wingdings 3</vt:lpstr>
      <vt:lpstr>Ion</vt:lpstr>
      <vt:lpstr>Introduction to computer and programming</vt:lpstr>
      <vt:lpstr>What is Computer?</vt:lpstr>
      <vt:lpstr>Advantages of Computer</vt:lpstr>
      <vt:lpstr>Disadvantages of Computer</vt:lpstr>
      <vt:lpstr>Block Diagram of Computer</vt:lpstr>
      <vt:lpstr>Block Diagram of Computer</vt:lpstr>
      <vt:lpstr>Block diagram of computer (Input Section)</vt:lpstr>
      <vt:lpstr>Block diagram of computer (Output Section)</vt:lpstr>
      <vt:lpstr>Block diagram of computer (Central Processing Unit (CPU))</vt:lpstr>
      <vt:lpstr>Block diagram of computer (Secondary Memory)</vt:lpstr>
      <vt:lpstr>What is Hardware?</vt:lpstr>
      <vt:lpstr>What is Software?</vt:lpstr>
      <vt:lpstr>Categories of System Software</vt:lpstr>
      <vt:lpstr>Categories of Application Software</vt:lpstr>
      <vt:lpstr>Compiler, Interpreter and Assembler</vt:lpstr>
      <vt:lpstr>Types of Computer Languages</vt:lpstr>
      <vt:lpstr>Types of Computer Languages</vt:lpstr>
      <vt:lpstr>Symbols used in Flowchart</vt:lpstr>
      <vt:lpstr>Number is positive or negative</vt:lpstr>
      <vt:lpstr>Number is odd or even</vt:lpstr>
      <vt:lpstr>Largest number from 2 numbers</vt:lpstr>
      <vt:lpstr>Largest number from 3 numbers (Flowchart)</vt:lpstr>
      <vt:lpstr>Largest number from 3 numbers (Algorithm)</vt:lpstr>
      <vt:lpstr>Print 1 to 10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264</cp:revision>
  <dcterms:created xsi:type="dcterms:W3CDTF">2020-05-01T05:09:15Z</dcterms:created>
  <dcterms:modified xsi:type="dcterms:W3CDTF">2022-03-07T05:06:23Z</dcterms:modified>
</cp:coreProperties>
</file>