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70" r:id="rId2"/>
    <p:sldId id="273" r:id="rId3"/>
    <p:sldId id="275" r:id="rId4"/>
    <p:sldId id="280" r:id="rId5"/>
    <p:sldId id="281" r:id="rId6"/>
    <p:sldId id="261" r:id="rId7"/>
    <p:sldId id="262" r:id="rId8"/>
    <p:sldId id="263" r:id="rId9"/>
    <p:sldId id="264" r:id="rId10"/>
    <p:sldId id="282" r:id="rId11"/>
    <p:sldId id="283" r:id="rId12"/>
    <p:sldId id="284" r:id="rId13"/>
    <p:sldId id="285" r:id="rId14"/>
    <p:sldId id="28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2672"/>
    <a:srgbClr val="111111"/>
    <a:srgbClr val="000000"/>
    <a:srgbClr val="FF5800"/>
    <a:srgbClr val="FF1744"/>
    <a:srgbClr val="EF5350"/>
    <a:srgbClr val="B966C8"/>
    <a:srgbClr val="AB47BC"/>
    <a:srgbClr val="F9A825"/>
    <a:srgbClr val="E64A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3/16/2022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9141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1008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6713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998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08758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PS_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DD5542D-6704-4140-A5E8-488153BFFF71}"/>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FBFACBB7-4B79-4809-963B-9D83BA686ADF}"/>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400000"/>
                    </a14:imgEffect>
                    <a14:imgEffect>
                      <a14:brightnessContrast contrast="-40000"/>
                    </a14:imgEffect>
                  </a14:imgLayer>
                </a14:imgProps>
              </a:ext>
              <a:ext uri="{28A0092B-C50C-407E-A947-70E740481C1C}">
                <a14:useLocalDpi xmlns:a14="http://schemas.microsoft.com/office/drawing/2010/main" val="0"/>
              </a:ext>
            </a:extLst>
          </a:blip>
          <a:srcRect l="55588" b="82169"/>
          <a:stretch/>
        </p:blipFill>
        <p:spPr>
          <a:xfrm flipH="1">
            <a:off x="4142" y="-1"/>
            <a:ext cx="5767796" cy="1541420"/>
          </a:xfrm>
          <a:prstGeom prst="rect">
            <a:avLst/>
          </a:prstGeom>
          <a:effectLst>
            <a:outerShdw blurRad="50800" dist="38100" dir="5400000" algn="t" rotWithShape="0">
              <a:prstClr val="black">
                <a:alpha val="40000"/>
              </a:prstClr>
            </a:outerShdw>
          </a:effectLst>
        </p:spPr>
      </p:pic>
      <p:pic>
        <p:nvPicPr>
          <p:cNvPr id="10" name="Picture 9">
            <a:extLst>
              <a:ext uri="{FF2B5EF4-FFF2-40B4-BE49-F238E27FC236}">
                <a16:creationId xmlns:a16="http://schemas.microsoft.com/office/drawing/2014/main" id="{2A0EE700-7BB4-49D8-B51F-CEC237C844BD}"/>
              </a:ext>
            </a:extLst>
          </p:cNvPr>
          <p:cNvPicPr>
            <a:picLocks noChangeAspect="1"/>
          </p:cNvPicPr>
          <p:nvPr userDrawn="1"/>
        </p:nvPicPr>
        <p:blipFill>
          <a:blip r:embed="rId4" cstate="print">
            <a:grayscl/>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11" name="Picture 10">
            <a:extLst>
              <a:ext uri="{FF2B5EF4-FFF2-40B4-BE49-F238E27FC236}">
                <a16:creationId xmlns:a16="http://schemas.microsoft.com/office/drawing/2014/main" id="{2866A6DB-EA5D-4087-B3FE-A98E377730A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sp>
        <p:nvSpPr>
          <p:cNvPr id="12" name="TextBox 11">
            <a:extLst>
              <a:ext uri="{FF2B5EF4-FFF2-40B4-BE49-F238E27FC236}">
                <a16:creationId xmlns:a16="http://schemas.microsoft.com/office/drawing/2014/main" id="{437A6005-B766-4453-A692-D00FC7BC40C8}"/>
              </a:ext>
            </a:extLst>
          </p:cNvPr>
          <p:cNvSpPr txBox="1"/>
          <p:nvPr userDrawn="1"/>
        </p:nvSpPr>
        <p:spPr>
          <a:xfrm>
            <a:off x="9468438" y="1085373"/>
            <a:ext cx="849913" cy="846386"/>
          </a:xfrm>
          <a:prstGeom prst="rect">
            <a:avLst/>
          </a:prstGeom>
          <a:noFill/>
        </p:spPr>
        <p:txBody>
          <a:bodyPr wrap="none" rtlCol="0">
            <a:spAutoFit/>
          </a:bodyPr>
          <a:lstStyle/>
          <a:p>
            <a:pPr algn="ctr"/>
            <a:r>
              <a:rPr lang="en-US" sz="4000" dirty="0">
                <a:solidFill>
                  <a:schemeClr val="bg1">
                    <a:lumMod val="65000"/>
                  </a:schemeClr>
                </a:solidFill>
              </a:rPr>
              <a:t>{</a:t>
            </a:r>
            <a:r>
              <a:rPr lang="en-US" sz="4000" b="1" dirty="0">
                <a:solidFill>
                  <a:schemeClr val="bg1">
                    <a:lumMod val="65000"/>
                  </a:schemeClr>
                </a:solidFill>
              </a:rPr>
              <a:t>C</a:t>
            </a:r>
            <a:r>
              <a:rPr lang="en-US" sz="4000" dirty="0">
                <a:solidFill>
                  <a:schemeClr val="bg1">
                    <a:lumMod val="65000"/>
                  </a:schemeClr>
                </a:solidFill>
              </a:rPr>
              <a:t>}</a:t>
            </a:r>
          </a:p>
          <a:p>
            <a:pPr algn="ctr"/>
            <a:r>
              <a:rPr lang="en-US" sz="900" dirty="0">
                <a:solidFill>
                  <a:schemeClr val="bg1">
                    <a:lumMod val="65000"/>
                  </a:schemeClr>
                </a:solidFill>
                <a:latin typeface="Segoe UI Light" panose="020B0502040204020203" pitchFamily="34" charset="0"/>
                <a:cs typeface="Segoe UI Light" panose="020B0502040204020203" pitchFamily="34" charset="0"/>
              </a:rPr>
              <a:t>Programming</a:t>
            </a:r>
            <a:endParaRPr lang="en-US" sz="3600" dirty="0">
              <a:solidFill>
                <a:schemeClr val="bg1">
                  <a:lumMod val="65000"/>
                </a:schemeClr>
              </a:solidFill>
              <a:latin typeface="Segoe UI Light" panose="020B0502040204020203" pitchFamily="34" charset="0"/>
              <a:cs typeface="Segoe UI Light" panose="020B0502040204020203" pitchFamily="34" charset="0"/>
            </a:endParaRPr>
          </a:p>
        </p:txBody>
      </p:sp>
      <p:sp>
        <p:nvSpPr>
          <p:cNvPr id="13" name="TextBox 12">
            <a:extLst>
              <a:ext uri="{FF2B5EF4-FFF2-40B4-BE49-F238E27FC236}">
                <a16:creationId xmlns:a16="http://schemas.microsoft.com/office/drawing/2014/main" id="{E529EDBF-F2C4-47B1-AC0E-193495B3FE61}"/>
              </a:ext>
            </a:extLst>
          </p:cNvPr>
          <p:cNvSpPr txBox="1"/>
          <p:nvPr userDrawn="1"/>
        </p:nvSpPr>
        <p:spPr>
          <a:xfrm>
            <a:off x="7645588" y="102635"/>
            <a:ext cx="4495612" cy="369332"/>
          </a:xfrm>
          <a:prstGeom prst="rect">
            <a:avLst/>
          </a:prstGeom>
          <a:noFill/>
        </p:spPr>
        <p:txBody>
          <a:bodyPr wrap="square" rtlCol="0">
            <a:spAutoFit/>
          </a:bodyPr>
          <a:lstStyle/>
          <a:p>
            <a:pPr algn="ctr"/>
            <a:r>
              <a:rPr lang="en-US" b="1" dirty="0">
                <a:solidFill>
                  <a:schemeClr val="bg1">
                    <a:lumMod val="65000"/>
                  </a:schemeClr>
                </a:solidFill>
              </a:rPr>
              <a:t>Programming for Problem Solving </a:t>
            </a:r>
            <a:r>
              <a:rPr lang="en-US" dirty="0">
                <a:solidFill>
                  <a:schemeClr val="bg1">
                    <a:lumMod val="65000"/>
                  </a:schemeClr>
                </a:solidFill>
              </a:rPr>
              <a:t>(PPS)</a:t>
            </a:r>
          </a:p>
        </p:txBody>
      </p:sp>
      <p:grpSp>
        <p:nvGrpSpPr>
          <p:cNvPr id="14" name="Group 13">
            <a:extLst>
              <a:ext uri="{FF2B5EF4-FFF2-40B4-BE49-F238E27FC236}">
                <a16:creationId xmlns:a16="http://schemas.microsoft.com/office/drawing/2014/main" id="{9C13E249-60F6-43B6-AF09-0B5D38ED31C7}"/>
              </a:ext>
            </a:extLst>
          </p:cNvPr>
          <p:cNvGrpSpPr/>
          <p:nvPr userDrawn="1"/>
        </p:nvGrpSpPr>
        <p:grpSpPr>
          <a:xfrm>
            <a:off x="7658036" y="791170"/>
            <a:ext cx="4470716" cy="252000"/>
            <a:chOff x="7658036" y="688992"/>
            <a:chExt cx="4470716" cy="252000"/>
          </a:xfrm>
        </p:grpSpPr>
        <p:cxnSp>
          <p:nvCxnSpPr>
            <p:cNvPr id="15" name="Straight Connector 14">
              <a:extLst>
                <a:ext uri="{FF2B5EF4-FFF2-40B4-BE49-F238E27FC236}">
                  <a16:creationId xmlns:a16="http://schemas.microsoft.com/office/drawing/2014/main" id="{7A03E081-98B9-4B8E-8331-440C0FB88792}"/>
                </a:ext>
              </a:extLst>
            </p:cNvPr>
            <p:cNvCxnSpPr>
              <a:cxnSpLocks/>
            </p:cNvCxnSpPr>
            <p:nvPr/>
          </p:nvCxnSpPr>
          <p:spPr>
            <a:xfrm>
              <a:off x="7658036" y="814992"/>
              <a:ext cx="447071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1915645F-EA3D-4C76-9886-6445F1B27612}"/>
                </a:ext>
              </a:extLst>
            </p:cNvPr>
            <p:cNvSpPr/>
            <p:nvPr/>
          </p:nvSpPr>
          <p:spPr>
            <a:xfrm>
              <a:off x="9569394" y="688992"/>
              <a:ext cx="648000" cy="252000"/>
            </a:xfrm>
            <a:prstGeom prst="roundRect">
              <a:avLst>
                <a:gd name="adj" fmla="val 50000"/>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en-US" sz="1100" b="1" dirty="0">
                  <a:solidFill>
                    <a:schemeClr val="tx1"/>
                  </a:solidFill>
                </a:rPr>
                <a:t>USING</a:t>
              </a:r>
            </a:p>
          </p:txBody>
        </p:sp>
      </p:grpSp>
      <p:sp>
        <p:nvSpPr>
          <p:cNvPr id="2" name="Title 1">
            <a:extLst>
              <a:ext uri="{FF2B5EF4-FFF2-40B4-BE49-F238E27FC236}">
                <a16:creationId xmlns:a16="http://schemas.microsoft.com/office/drawing/2014/main" id="{A73F48F6-739E-4659-B107-DABA716A2F34}"/>
              </a:ext>
            </a:extLst>
          </p:cNvPr>
          <p:cNvSpPr>
            <a:spLocks noGrp="1"/>
          </p:cNvSpPr>
          <p:nvPr>
            <p:ph type="ctrTitle"/>
          </p:nvPr>
        </p:nvSpPr>
        <p:spPr>
          <a:xfrm>
            <a:off x="559490" y="1122363"/>
            <a:ext cx="7035300" cy="3528000"/>
          </a:xfrm>
        </p:spPr>
        <p:txBody>
          <a:bodyPr anchor="t"/>
          <a:lstStyle>
            <a:lvl1pPr algn="l">
              <a:defRPr lang="en-US" sz="8800" kern="1200" dirty="0">
                <a:solidFill>
                  <a:schemeClr val="bg1"/>
                </a:solidFill>
                <a:effectLst>
                  <a:outerShdw blurRad="50800" dist="38100" dir="2700000" algn="tl" rotWithShape="0">
                    <a:prstClr val="black">
                      <a:alpha val="40000"/>
                    </a:prstClr>
                  </a:outerShdw>
                </a:effectLst>
                <a:latin typeface="Segoe UI Black" panose="020B0A02040204020203" pitchFamily="34" charset="0"/>
                <a:ea typeface="Segoe UI Black" panose="020B0A02040204020203" pitchFamily="34" charset="0"/>
                <a:cs typeface="+mn-cs"/>
              </a:defRPr>
            </a:lvl1pPr>
          </a:lstStyle>
          <a:p>
            <a:r>
              <a:rPr lang="en-US" dirty="0"/>
              <a:t>Click to edit Master title style</a:t>
            </a:r>
          </a:p>
        </p:txBody>
      </p:sp>
    </p:spTree>
    <p:extLst>
      <p:ext uri="{BB962C8B-B14F-4D97-AF65-F5344CB8AC3E}">
        <p14:creationId xmlns:p14="http://schemas.microsoft.com/office/powerpoint/2010/main" val="437041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PPS 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2E64B3F-2DB2-4F48-9888-7A81ADED529A}"/>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a:blip r:embed="rId2" cstate="print">
            <a:grayscl/>
            <a:extLst>
              <a:ext uri="{28A0092B-C50C-407E-A947-70E740481C1C}">
                <a14:useLocalDpi xmlns:a14="http://schemas.microsoft.com/office/drawing/2010/main" val="0"/>
              </a:ext>
            </a:extLst>
          </a:blip>
          <a:stretch>
            <a:fillRect/>
          </a:stretch>
        </p:blipFill>
        <p:spPr>
          <a:xfrm>
            <a:off x="8808334" y="4836682"/>
            <a:ext cx="3383666" cy="2255777"/>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p:nvPr>
        </p:nvSpPr>
        <p:spPr>
          <a:xfrm>
            <a:off x="831850" y="1709738"/>
            <a:ext cx="10515600" cy="2852737"/>
          </a:xfrm>
        </p:spPr>
        <p:txBody>
          <a:bodyPr anchor="b"/>
          <a:lstStyle>
            <a:lvl1pPr>
              <a:defRPr sz="6000" i="1">
                <a:solidFill>
                  <a:schemeClr val="bg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7011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PS 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217E071-4703-4617-A5FD-057929191645}"/>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8" name="Straight Connector 7">
            <a:extLst>
              <a:ext uri="{FF2B5EF4-FFF2-40B4-BE49-F238E27FC236}">
                <a16:creationId xmlns:a16="http://schemas.microsoft.com/office/drawing/2014/main" id="{03A51277-8BA2-4248-806F-605F8C2E9118}"/>
              </a:ext>
            </a:extLst>
          </p:cNvPr>
          <p:cNvCxnSpPr>
            <a:cxnSpLocks/>
          </p:cNvCxnSpPr>
          <p:nvPr userDrawn="1"/>
        </p:nvCxnSpPr>
        <p:spPr>
          <a:xfrm>
            <a:off x="0" y="900000"/>
            <a:ext cx="12191998" cy="0"/>
          </a:xfrm>
          <a:prstGeom prst="line">
            <a:avLst/>
          </a:prstGeom>
          <a:ln w="6350">
            <a:solidFill>
              <a:schemeClr val="bg1">
                <a:alpha val="3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900000"/>
          </a:xfrm>
        </p:spPr>
        <p:txBody>
          <a:bodyPr lIns="216000" tIns="108000" rIns="216000" bIns="108000">
            <a:normAutofit/>
          </a:bodyPr>
          <a:lstStyle>
            <a:lvl1pPr>
              <a:defRPr lang="en-US" sz="3600" kern="1200" dirty="0">
                <a:solidFill>
                  <a:schemeClr val="bg1"/>
                </a:solidFill>
                <a:latin typeface="+mj-lt"/>
                <a:ea typeface="+mj-ea"/>
                <a:cs typeface="+mj-cs"/>
              </a:defRPr>
            </a:lvl1pPr>
          </a:lstStyle>
          <a:p>
            <a:r>
              <a:rPr lang="en-US" dirty="0"/>
              <a:t>Click to edit Master title style</a:t>
            </a:r>
          </a:p>
        </p:txBody>
      </p:sp>
      <p:sp>
        <p:nvSpPr>
          <p:cNvPr id="12" name="Rectangle: Rounded Corners 11">
            <a:extLst>
              <a:ext uri="{FF2B5EF4-FFF2-40B4-BE49-F238E27FC236}">
                <a16:creationId xmlns:a16="http://schemas.microsoft.com/office/drawing/2014/main" id="{058248EE-B9C6-42F3-8999-42A010B3D36A}"/>
              </a:ext>
            </a:extLst>
          </p:cNvPr>
          <p:cNvSpPr/>
          <p:nvPr userDrawn="1"/>
        </p:nvSpPr>
        <p:spPr>
          <a:xfrm>
            <a:off x="0" y="6481824"/>
            <a:ext cx="12191998" cy="376176"/>
          </a:xfrm>
          <a:prstGeom prst="roundRect">
            <a:avLst>
              <a:gd name="adj" fmla="val 0"/>
            </a:avLst>
          </a:prstGeom>
          <a:solidFill>
            <a:srgbClr val="111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3">
            <a:extLst>
              <a:ext uri="{FF2B5EF4-FFF2-40B4-BE49-F238E27FC236}">
                <a16:creationId xmlns:a16="http://schemas.microsoft.com/office/drawing/2014/main" id="{69C17831-BD8C-469B-A484-FA4EA682184B}"/>
              </a:ext>
            </a:extLst>
          </p:cNvPr>
          <p:cNvSpPr txBox="1">
            <a:spLocks/>
          </p:cNvSpPr>
          <p:nvPr userDrawn="1"/>
        </p:nvSpPr>
        <p:spPr>
          <a:xfrm>
            <a:off x="8610600" y="649400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smtClean="0"/>
              <a:pPr/>
              <a:t>‹#›</a:t>
            </a:fld>
            <a:endParaRPr lang="en-US"/>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262360" y="1098788"/>
            <a:ext cx="11667281" cy="5220000"/>
          </a:xfrm>
        </p:spPr>
        <p:txBody>
          <a:bodyPr>
            <a:noAutofit/>
          </a:bodyPr>
          <a:lstStyle>
            <a:lvl1pPr marL="265113" indent="-265113">
              <a:buClr>
                <a:schemeClr val="accent6"/>
              </a:buClr>
              <a:buFont typeface="Wingdings 3" panose="05040102010807070707" pitchFamily="18" charset="2"/>
              <a:buChar char=""/>
              <a:defRPr sz="2400">
                <a:solidFill>
                  <a:schemeClr val="bg1"/>
                </a:solidFill>
              </a:defRPr>
            </a:lvl1pPr>
            <a:lvl2pPr marL="809625" indent="-352425">
              <a:buClr>
                <a:schemeClr val="accent6"/>
              </a:buClr>
              <a:buFont typeface="Wingdings 3" panose="05040102010807070707" pitchFamily="18" charset="2"/>
              <a:buChar char=""/>
              <a:defRPr sz="2000">
                <a:solidFill>
                  <a:schemeClr val="bg1"/>
                </a:solidFill>
              </a:defRPr>
            </a:lvl2pPr>
            <a:lvl3pPr marL="1143000" indent="-228600">
              <a:buClr>
                <a:schemeClr val="accent6"/>
              </a:buClr>
              <a:buFont typeface="Wingdings" panose="05000000000000000000" pitchFamily="2" charset="2"/>
              <a:buChar char="§"/>
              <a:defRPr sz="1800">
                <a:solidFill>
                  <a:schemeClr val="bg1"/>
                </a:solidFill>
              </a:defRPr>
            </a:lvl3pPr>
            <a:lvl4pPr>
              <a:buClr>
                <a:schemeClr val="accent6"/>
              </a:buClr>
              <a:defRPr sz="1600">
                <a:solidFill>
                  <a:schemeClr val="bg1"/>
                </a:solidFill>
              </a:defRPr>
            </a:lvl4pPr>
            <a:lvl5pPr>
              <a:buClr>
                <a:schemeClr val="accent6"/>
              </a:buClr>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102096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3/16/2022</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1" r:id="rId1"/>
    <p:sldLayoutId id="2147483651"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5B710-C307-4678-9275-77A72D627711}"/>
              </a:ext>
            </a:extLst>
          </p:cNvPr>
          <p:cNvSpPr>
            <a:spLocks noGrp="1"/>
          </p:cNvSpPr>
          <p:nvPr>
            <p:ph type="ctrTitle"/>
          </p:nvPr>
        </p:nvSpPr>
        <p:spPr>
          <a:xfrm>
            <a:off x="559490" y="1122363"/>
            <a:ext cx="7438290" cy="3050392"/>
          </a:xfrm>
        </p:spPr>
        <p:txBody>
          <a:bodyPr/>
          <a:lstStyle/>
          <a:p>
            <a:r>
              <a:rPr lang="en-US" dirty="0"/>
              <a:t>File Management</a:t>
            </a:r>
          </a:p>
        </p:txBody>
      </p:sp>
    </p:spTree>
    <p:extLst>
      <p:ext uri="{BB962C8B-B14F-4D97-AF65-F5344CB8AC3E}">
        <p14:creationId xmlns:p14="http://schemas.microsoft.com/office/powerpoint/2010/main" val="2801568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A344-0BD9-47B9-B571-6BFABF3E3E61}"/>
              </a:ext>
            </a:extLst>
          </p:cNvPr>
          <p:cNvSpPr>
            <a:spLocks noGrp="1"/>
          </p:cNvSpPr>
          <p:nvPr>
            <p:ph type="title"/>
          </p:nvPr>
        </p:nvSpPr>
        <p:spPr/>
        <p:txBody>
          <a:bodyPr/>
          <a:lstStyle/>
          <a:p>
            <a:r>
              <a:rPr lang="en-IN" b="1" dirty="0"/>
              <a:t>File Positioning Functions</a:t>
            </a:r>
          </a:p>
        </p:txBody>
      </p:sp>
      <p:sp>
        <p:nvSpPr>
          <p:cNvPr id="3" name="Content Placeholder 2">
            <a:extLst>
              <a:ext uri="{FF2B5EF4-FFF2-40B4-BE49-F238E27FC236}">
                <a16:creationId xmlns:a16="http://schemas.microsoft.com/office/drawing/2014/main" id="{9B5BDCB4-4EEE-45B4-8D35-78F9504F3588}"/>
              </a:ext>
            </a:extLst>
          </p:cNvPr>
          <p:cNvSpPr>
            <a:spLocks noGrp="1"/>
          </p:cNvSpPr>
          <p:nvPr>
            <p:ph idx="1"/>
          </p:nvPr>
        </p:nvSpPr>
        <p:spPr>
          <a:xfrm>
            <a:off x="262359" y="1021515"/>
            <a:ext cx="11667281" cy="900000"/>
          </a:xfrm>
        </p:spPr>
        <p:txBody>
          <a:bodyPr/>
          <a:lstStyle/>
          <a:p>
            <a:pPr algn="just"/>
            <a:r>
              <a:rPr lang="en-US" dirty="0" err="1">
                <a:solidFill>
                  <a:srgbClr val="D4D4D4"/>
                </a:solidFill>
                <a:latin typeface="Consolas" panose="020B0609020204030204" pitchFamily="49" charset="0"/>
              </a:rPr>
              <a:t>fseek</a:t>
            </a:r>
            <a:r>
              <a:rPr lang="en-IN" dirty="0"/>
              <a:t>, </a:t>
            </a:r>
            <a:r>
              <a:rPr lang="en-US" dirty="0" err="1">
                <a:solidFill>
                  <a:srgbClr val="D4D4D4"/>
                </a:solidFill>
                <a:latin typeface="Consolas" panose="020B0609020204030204" pitchFamily="49" charset="0"/>
              </a:rPr>
              <a:t>ftell</a:t>
            </a:r>
            <a:r>
              <a:rPr lang="en-IN" dirty="0"/>
              <a:t>, and </a:t>
            </a:r>
            <a:r>
              <a:rPr lang="en-US" dirty="0">
                <a:solidFill>
                  <a:srgbClr val="D4D4D4"/>
                </a:solidFill>
                <a:latin typeface="Consolas" panose="020B0609020204030204" pitchFamily="49" charset="0"/>
              </a:rPr>
              <a:t>rewind</a:t>
            </a:r>
            <a:r>
              <a:rPr lang="en-IN" dirty="0"/>
              <a:t> functions will set the file pointer to new location. </a:t>
            </a:r>
          </a:p>
          <a:p>
            <a:pPr algn="just"/>
            <a:r>
              <a:rPr lang="en-IN" dirty="0"/>
              <a:t>A subsequent read or write will access data from the new position.</a:t>
            </a:r>
          </a:p>
        </p:txBody>
      </p:sp>
      <p:graphicFrame>
        <p:nvGraphicFramePr>
          <p:cNvPr id="5" name="Google Shape;215;p27">
            <a:extLst>
              <a:ext uri="{FF2B5EF4-FFF2-40B4-BE49-F238E27FC236}">
                <a16:creationId xmlns:a16="http://schemas.microsoft.com/office/drawing/2014/main" id="{D0DEC52F-3D6C-9145-8DCD-DC45ABC6FF6C}"/>
              </a:ext>
            </a:extLst>
          </p:cNvPr>
          <p:cNvGraphicFramePr/>
          <p:nvPr>
            <p:extLst>
              <p:ext uri="{D42A27DB-BD31-4B8C-83A1-F6EECF244321}">
                <p14:modId xmlns:p14="http://schemas.microsoft.com/office/powerpoint/2010/main" val="145555866"/>
              </p:ext>
            </p:extLst>
          </p:nvPr>
        </p:nvGraphicFramePr>
        <p:xfrm>
          <a:off x="489642" y="2127577"/>
          <a:ext cx="11212717" cy="3921215"/>
        </p:xfrm>
        <a:graphic>
          <a:graphicData uri="http://schemas.openxmlformats.org/drawingml/2006/table">
            <a:tbl>
              <a:tblPr firstRow="1" bandRow="1">
                <a:tableStyleId>{3B4B98B0-60AC-42C2-AFA5-B58CD77FA1E5}</a:tableStyleId>
              </a:tblPr>
              <a:tblGrid>
                <a:gridCol w="2854517">
                  <a:extLst>
                    <a:ext uri="{9D8B030D-6E8A-4147-A177-3AD203B41FA5}">
                      <a16:colId xmlns:a16="http://schemas.microsoft.com/office/drawing/2014/main" val="20000"/>
                    </a:ext>
                  </a:extLst>
                </a:gridCol>
                <a:gridCol w="8358200">
                  <a:extLst>
                    <a:ext uri="{9D8B030D-6E8A-4147-A177-3AD203B41FA5}">
                      <a16:colId xmlns:a16="http://schemas.microsoft.com/office/drawing/2014/main" val="20001"/>
                    </a:ext>
                  </a:extLst>
                </a:gridCol>
              </a:tblGrid>
              <a:tr h="446475">
                <a:tc>
                  <a:txBody>
                    <a:bodyPr/>
                    <a:lstStyle/>
                    <a:p>
                      <a:pPr marL="0" marR="0" lvl="0" indent="0" algn="ctr" rtl="0">
                        <a:spcBef>
                          <a:spcPts val="0"/>
                        </a:spcBef>
                        <a:spcAft>
                          <a:spcPts val="0"/>
                        </a:spcAft>
                        <a:buNone/>
                      </a:pPr>
                      <a:r>
                        <a:rPr lang="en-US" sz="1800" dirty="0">
                          <a:solidFill>
                            <a:srgbClr val="F92672"/>
                          </a:solidFill>
                        </a:rPr>
                        <a:t>Syntax</a:t>
                      </a:r>
                      <a:endParaRPr sz="1800" b="1" dirty="0">
                        <a:solidFill>
                          <a:srgbClr val="F92672"/>
                        </a:solidFill>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ctr" rtl="0">
                        <a:spcBef>
                          <a:spcPts val="0"/>
                        </a:spcBef>
                        <a:spcAft>
                          <a:spcPts val="0"/>
                        </a:spcAft>
                        <a:buNone/>
                      </a:pPr>
                      <a:r>
                        <a:rPr lang="en-US" sz="1800" dirty="0">
                          <a:solidFill>
                            <a:srgbClr val="F92672"/>
                          </a:solidFill>
                        </a:rPr>
                        <a:t>Description</a:t>
                      </a:r>
                      <a:endParaRPr sz="1800" b="1" dirty="0">
                        <a:solidFill>
                          <a:srgbClr val="F92672"/>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0"/>
                  </a:ext>
                </a:extLst>
              </a:tr>
              <a:tr h="1506580">
                <a:tc>
                  <a:txBody>
                    <a:bodyPr/>
                    <a:lstStyle/>
                    <a:p>
                      <a:r>
                        <a:rPr lang="en-US" b="0" dirty="0" err="1">
                          <a:solidFill>
                            <a:srgbClr val="D4D4D4"/>
                          </a:solidFill>
                          <a:effectLst/>
                          <a:latin typeface="Consolas" panose="020B0609020204030204" pitchFamily="49" charset="0"/>
                        </a:rPr>
                        <a:t>fseek</a:t>
                      </a:r>
                      <a:r>
                        <a:rPr lang="en-US" b="0" dirty="0">
                          <a:solidFill>
                            <a:srgbClr val="D4D4D4"/>
                          </a:solidFill>
                          <a:effectLst/>
                          <a:latin typeface="Consolas" panose="020B0609020204030204" pitchFamily="49" charset="0"/>
                        </a:rPr>
                        <a:t>(</a:t>
                      </a:r>
                      <a:r>
                        <a:rPr lang="en-US" b="0" dirty="0">
                          <a:solidFill>
                            <a:srgbClr val="F92672"/>
                          </a:solidFill>
                          <a:effectLst/>
                          <a:latin typeface="Consolas" panose="020B0609020204030204" pitchFamily="49" charset="0"/>
                        </a:rPr>
                        <a:t>FILE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fp</a:t>
                      </a:r>
                      <a:r>
                        <a:rPr lang="en-US" b="0" dirty="0">
                          <a:solidFill>
                            <a:srgbClr val="D4D4D4"/>
                          </a:solidFill>
                          <a:effectLst/>
                          <a:latin typeface="Consolas" panose="020B0609020204030204" pitchFamily="49" charset="0"/>
                        </a:rPr>
                        <a:t>, </a:t>
                      </a:r>
                    </a:p>
                    <a:p>
                      <a:r>
                        <a:rPr lang="en-US" b="0" dirty="0">
                          <a:solidFill>
                            <a:srgbClr val="F92672"/>
                          </a:solidFill>
                          <a:effectLst/>
                          <a:latin typeface="Consolas" panose="020B0609020204030204" pitchFamily="49" charset="0"/>
                        </a:rPr>
                        <a:t>long</a:t>
                      </a:r>
                      <a:r>
                        <a:rPr lang="en-US" b="0" dirty="0">
                          <a:solidFill>
                            <a:srgbClr val="D4D4D4"/>
                          </a:solidFill>
                          <a:effectLst/>
                          <a:latin typeface="Consolas" panose="020B0609020204030204" pitchFamily="49" charset="0"/>
                        </a:rPr>
                        <a:t> offset, </a:t>
                      </a:r>
                    </a:p>
                    <a:p>
                      <a:r>
                        <a:rPr lang="en-US" b="0" dirty="0" err="1">
                          <a:solidFill>
                            <a:srgbClr val="F92672"/>
                          </a:solidFill>
                          <a:effectLst/>
                          <a:latin typeface="Consolas" panose="020B0609020204030204" pitchFamily="49" charset="0"/>
                        </a:rPr>
                        <a:t>int</a:t>
                      </a:r>
                      <a:r>
                        <a:rPr lang="en-US" b="0" dirty="0">
                          <a:solidFill>
                            <a:srgbClr val="D4D4D4"/>
                          </a:solidFill>
                          <a:effectLst/>
                          <a:latin typeface="Consolas" panose="020B0609020204030204" pitchFamily="49" charset="0"/>
                        </a:rPr>
                        <a:t> position);</a:t>
                      </a:r>
                    </a:p>
                    <a:p>
                      <a:pPr marL="0" marR="0" lvl="0" indent="0" algn="just" rtl="0">
                        <a:spcBef>
                          <a:spcPts val="0"/>
                        </a:spcBef>
                        <a:spcAft>
                          <a:spcPts val="0"/>
                        </a:spcAft>
                        <a:buNone/>
                      </a:pPr>
                      <a:endParaRPr dirty="0">
                        <a:solidFill>
                          <a:schemeClr val="bg1"/>
                        </a:solidFill>
                      </a:endParaRP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b="0" dirty="0" err="1">
                          <a:solidFill>
                            <a:srgbClr val="D4D4D4"/>
                          </a:solidFill>
                          <a:latin typeface="Consolas"/>
                          <a:ea typeface="Consolas"/>
                          <a:cs typeface="Consolas"/>
                          <a:sym typeface="Consolas"/>
                        </a:rPr>
                        <a:t>fseek</a:t>
                      </a:r>
                      <a:r>
                        <a:rPr lang="en-US" sz="1800" b="0" dirty="0">
                          <a:solidFill>
                            <a:srgbClr val="D4D4D4"/>
                          </a:solidFill>
                          <a:latin typeface="Consolas"/>
                          <a:ea typeface="Consolas"/>
                          <a:cs typeface="Consolas"/>
                          <a:sym typeface="Consolas"/>
                        </a:rPr>
                        <a:t>()</a:t>
                      </a:r>
                      <a:r>
                        <a:rPr lang="en-US" sz="1800" dirty="0">
                          <a:solidFill>
                            <a:schemeClr val="lt1"/>
                          </a:solidFill>
                        </a:rPr>
                        <a:t> function is used to move the file position to a desired location within the file. </a:t>
                      </a:r>
                      <a:r>
                        <a:rPr lang="en-US" sz="1800" b="1" dirty="0" err="1">
                          <a:solidFill>
                            <a:srgbClr val="D4D4D4"/>
                          </a:solidFill>
                          <a:latin typeface="Consolas"/>
                          <a:ea typeface="Consolas"/>
                          <a:cs typeface="Consolas"/>
                          <a:sym typeface="Consolas"/>
                        </a:rPr>
                        <a:t>fp</a:t>
                      </a:r>
                      <a:r>
                        <a:rPr lang="en-US" sz="1800" b="0" dirty="0">
                          <a:solidFill>
                            <a:srgbClr val="D4D4D4"/>
                          </a:solidFill>
                          <a:latin typeface="Consolas"/>
                          <a:ea typeface="Consolas"/>
                          <a:cs typeface="Consolas"/>
                          <a:sym typeface="Consolas"/>
                        </a:rPr>
                        <a:t> </a:t>
                      </a:r>
                      <a:r>
                        <a:rPr lang="en-US" sz="1800" dirty="0">
                          <a:solidFill>
                            <a:schemeClr val="lt1"/>
                          </a:solidFill>
                        </a:rPr>
                        <a:t>is a </a:t>
                      </a:r>
                      <a:r>
                        <a:rPr lang="en-US" sz="1800" dirty="0">
                          <a:solidFill>
                            <a:srgbClr val="F92672"/>
                          </a:solidFill>
                        </a:rPr>
                        <a:t>FILE</a:t>
                      </a:r>
                      <a:r>
                        <a:rPr lang="en-US" sz="1800" dirty="0">
                          <a:solidFill>
                            <a:schemeClr val="lt1"/>
                          </a:solidFill>
                        </a:rPr>
                        <a:t> pointer, </a:t>
                      </a:r>
                      <a:r>
                        <a:rPr lang="en-US" sz="1800" b="1" dirty="0">
                          <a:solidFill>
                            <a:srgbClr val="D4D4D4"/>
                          </a:solidFill>
                          <a:latin typeface="Consolas"/>
                          <a:ea typeface="Consolas"/>
                          <a:cs typeface="Consolas"/>
                          <a:sym typeface="Consolas"/>
                        </a:rPr>
                        <a:t>offset</a:t>
                      </a:r>
                      <a:r>
                        <a:rPr lang="en-US" sz="1800" b="0" dirty="0">
                          <a:solidFill>
                            <a:srgbClr val="D4D4D4"/>
                          </a:solidFill>
                          <a:latin typeface="Consolas"/>
                          <a:ea typeface="Consolas"/>
                          <a:cs typeface="Consolas"/>
                          <a:sym typeface="Consolas"/>
                        </a:rPr>
                        <a:t> </a:t>
                      </a:r>
                      <a:r>
                        <a:rPr lang="en-US" sz="1800" dirty="0">
                          <a:solidFill>
                            <a:schemeClr val="lt1"/>
                          </a:solidFill>
                        </a:rPr>
                        <a:t>is a value of </a:t>
                      </a:r>
                      <a:r>
                        <a:rPr lang="en-US" sz="1800" dirty="0" err="1">
                          <a:solidFill>
                            <a:schemeClr val="lt1"/>
                          </a:solidFill>
                        </a:rPr>
                        <a:t>datatype</a:t>
                      </a:r>
                      <a:r>
                        <a:rPr lang="en-US" sz="1800" dirty="0">
                          <a:solidFill>
                            <a:schemeClr val="lt1"/>
                          </a:solidFill>
                        </a:rPr>
                        <a:t> </a:t>
                      </a:r>
                      <a:r>
                        <a:rPr lang="en-US" sz="1800" b="0" dirty="0">
                          <a:solidFill>
                            <a:srgbClr val="F92672"/>
                          </a:solidFill>
                          <a:latin typeface="Consolas"/>
                          <a:ea typeface="Consolas"/>
                          <a:cs typeface="Consolas"/>
                          <a:sym typeface="Consolas"/>
                        </a:rPr>
                        <a:t>long</a:t>
                      </a:r>
                      <a:r>
                        <a:rPr lang="en-US" sz="1800" dirty="0">
                          <a:solidFill>
                            <a:schemeClr val="lt1"/>
                          </a:solidFill>
                        </a:rPr>
                        <a:t>, and </a:t>
                      </a:r>
                      <a:r>
                        <a:rPr lang="en-US" sz="1800" b="1" dirty="0">
                          <a:solidFill>
                            <a:srgbClr val="B5CEA8"/>
                          </a:solidFill>
                          <a:latin typeface="Consolas"/>
                          <a:ea typeface="Consolas"/>
                          <a:cs typeface="Consolas"/>
                          <a:sym typeface="Consolas"/>
                        </a:rPr>
                        <a:t>position</a:t>
                      </a:r>
                      <a:r>
                        <a:rPr lang="en-US" sz="1800" b="0" dirty="0">
                          <a:solidFill>
                            <a:srgbClr val="B5CEA8"/>
                          </a:solidFill>
                          <a:latin typeface="Consolas"/>
                          <a:ea typeface="Consolas"/>
                          <a:cs typeface="Consolas"/>
                          <a:sym typeface="Consolas"/>
                        </a:rPr>
                        <a:t> </a:t>
                      </a:r>
                      <a:r>
                        <a:rPr lang="en-US" sz="1800" dirty="0">
                          <a:solidFill>
                            <a:schemeClr val="lt1"/>
                          </a:solidFill>
                        </a:rPr>
                        <a:t>is an </a:t>
                      </a:r>
                      <a:r>
                        <a:rPr lang="en-US" b="0" dirty="0">
                          <a:solidFill>
                            <a:srgbClr val="F92672"/>
                          </a:solidFill>
                          <a:effectLst/>
                          <a:latin typeface="Consolas" panose="020B0609020204030204" pitchFamily="49" charset="0"/>
                        </a:rPr>
                        <a:t>integer</a:t>
                      </a:r>
                      <a:r>
                        <a:rPr lang="en-US" b="0" dirty="0">
                          <a:solidFill>
                            <a:srgbClr val="569CD6"/>
                          </a:solidFill>
                          <a:effectLst/>
                          <a:latin typeface="Consolas" panose="020B0609020204030204" pitchFamily="49" charset="0"/>
                        </a:rPr>
                        <a:t> </a:t>
                      </a:r>
                      <a:r>
                        <a:rPr lang="en-US" sz="1800" dirty="0">
                          <a:solidFill>
                            <a:schemeClr val="lt1"/>
                          </a:solidFill>
                        </a:rPr>
                        <a:t>number.</a:t>
                      </a:r>
                      <a:endParaRPr lang="en-US" dirty="0"/>
                    </a:p>
                    <a:p>
                      <a:pPr marL="0" marR="0" lvl="0" indent="0" algn="just" rtl="0">
                        <a:spcBef>
                          <a:spcPts val="0"/>
                        </a:spcBef>
                        <a:spcAft>
                          <a:spcPts val="0"/>
                        </a:spcAft>
                        <a:buNone/>
                      </a:pPr>
                      <a:endParaRPr lang="en-US" sz="1800" dirty="0">
                        <a:solidFill>
                          <a:schemeClr val="lt1"/>
                        </a:solidFill>
                      </a:endParaRPr>
                    </a:p>
                    <a:p>
                      <a:pPr marL="0" marR="0" lvl="0" indent="0" algn="just" rtl="0">
                        <a:spcBef>
                          <a:spcPts val="0"/>
                        </a:spcBef>
                        <a:spcAft>
                          <a:spcPts val="0"/>
                        </a:spcAft>
                        <a:buNone/>
                      </a:pPr>
                      <a:r>
                        <a:rPr lang="en-US" sz="1800" b="1" dirty="0">
                          <a:solidFill>
                            <a:schemeClr val="lt1"/>
                          </a:solidFill>
                        </a:rPr>
                        <a:t>Example</a:t>
                      </a:r>
                      <a:r>
                        <a:rPr lang="en-US" sz="1800" dirty="0">
                          <a:solidFill>
                            <a:schemeClr val="lt1"/>
                          </a:solidFill>
                        </a:rPr>
                        <a:t>: </a:t>
                      </a:r>
                      <a:r>
                        <a:rPr lang="en-US" sz="1800" b="0" dirty="0">
                          <a:solidFill>
                            <a:srgbClr val="B8D98E"/>
                          </a:solidFill>
                          <a:latin typeface="Quattrocento Sans"/>
                          <a:ea typeface="Quattrocento Sans"/>
                          <a:cs typeface="Quattrocento Sans"/>
                          <a:sym typeface="Quattrocento Sans"/>
                        </a:rPr>
                        <a:t>/* Go to the end of the file, past the last character of the file */</a:t>
                      </a:r>
                      <a:endParaRPr lang="en-US" sz="1800" b="0" dirty="0">
                        <a:solidFill>
                          <a:srgbClr val="D4D4D4"/>
                        </a:solidFill>
                        <a:latin typeface="Consolas"/>
                        <a:ea typeface="Consolas"/>
                        <a:cs typeface="Consolas"/>
                        <a:sym typeface="Consolas"/>
                      </a:endParaRPr>
                    </a:p>
                    <a:p>
                      <a:pPr algn="just"/>
                      <a:r>
                        <a:rPr lang="en-US" b="0" dirty="0" err="1">
                          <a:solidFill>
                            <a:srgbClr val="D4D4D4"/>
                          </a:solidFill>
                          <a:effectLst/>
                          <a:latin typeface="Consolas" panose="020B0609020204030204" pitchFamily="49" charset="0"/>
                        </a:rPr>
                        <a:t>fseek</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fp</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0L</a:t>
                      </a:r>
                      <a:r>
                        <a:rPr lang="en-US" b="0" dirty="0">
                          <a:solidFill>
                            <a:srgbClr val="D4D4D4"/>
                          </a:solidFill>
                          <a:effectLst/>
                          <a:latin typeface="Consolas" panose="020B0609020204030204" pitchFamily="49" charset="0"/>
                        </a:rPr>
                        <a:t>, </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a:t>
                      </a:r>
                      <a:r>
                        <a:rPr lang="en-US" b="0" baseline="0" dirty="0">
                          <a:solidFill>
                            <a:srgbClr val="D4D4D4"/>
                          </a:solidFill>
                          <a:effectLst/>
                          <a:latin typeface="Consolas" panose="020B0609020204030204" pitchFamily="49" charset="0"/>
                        </a:rPr>
                        <a:t> </a:t>
                      </a:r>
                      <a:endParaRPr sz="1800" b="1" dirty="0">
                        <a:solidFill>
                          <a:srgbClr val="FF0000"/>
                        </a:solidFill>
                        <a:latin typeface="Consolas"/>
                        <a:ea typeface="Consolas"/>
                        <a:cs typeface="Consolas"/>
                        <a:sym typeface="Consolas"/>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1"/>
                  </a:ext>
                </a:extLst>
              </a:tr>
              <a:tr h="1642648">
                <a:tc>
                  <a:txBody>
                    <a:bodyPr/>
                    <a:lstStyle/>
                    <a:p>
                      <a:r>
                        <a:rPr lang="en-US" b="0" dirty="0">
                          <a:solidFill>
                            <a:srgbClr val="F92672"/>
                          </a:solidFill>
                          <a:effectLst/>
                          <a:latin typeface="Consolas" panose="020B0609020204030204" pitchFamily="49" charset="0"/>
                        </a:rPr>
                        <a:t>long</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ftell</a:t>
                      </a:r>
                      <a:r>
                        <a:rPr lang="en-US" b="0" dirty="0">
                          <a:solidFill>
                            <a:srgbClr val="D4D4D4"/>
                          </a:solidFill>
                          <a:effectLst/>
                          <a:latin typeface="Consolas" panose="020B0609020204030204" pitchFamily="49" charset="0"/>
                        </a:rPr>
                        <a:t>(</a:t>
                      </a:r>
                      <a:r>
                        <a:rPr lang="en-US" b="0" dirty="0">
                          <a:solidFill>
                            <a:srgbClr val="F92672"/>
                          </a:solidFill>
                          <a:effectLst/>
                          <a:latin typeface="Consolas" panose="020B0609020204030204" pitchFamily="49" charset="0"/>
                        </a:rPr>
                        <a:t>FILE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fp</a:t>
                      </a:r>
                      <a:r>
                        <a:rPr lang="en-US" b="0" dirty="0">
                          <a:solidFill>
                            <a:srgbClr val="D4D4D4"/>
                          </a:solidFill>
                          <a:effectLst/>
                          <a:latin typeface="Consolas" panose="020B0609020204030204" pitchFamily="49" charset="0"/>
                        </a:rPr>
                        <a:t>);</a:t>
                      </a: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b="0" dirty="0" err="1">
                          <a:solidFill>
                            <a:srgbClr val="D4D4D4"/>
                          </a:solidFill>
                          <a:latin typeface="Consolas"/>
                          <a:ea typeface="Consolas"/>
                          <a:cs typeface="Consolas"/>
                          <a:sym typeface="Consolas"/>
                        </a:rPr>
                        <a:t>ftell</a:t>
                      </a:r>
                      <a:r>
                        <a:rPr lang="en-US" sz="1800" b="0" dirty="0">
                          <a:solidFill>
                            <a:srgbClr val="D4D4D4"/>
                          </a:solidFill>
                          <a:latin typeface="Consolas"/>
                          <a:ea typeface="Consolas"/>
                          <a:cs typeface="Consolas"/>
                          <a:sym typeface="Consolas"/>
                        </a:rPr>
                        <a:t> </a:t>
                      </a:r>
                      <a:r>
                        <a:rPr lang="en-US" sz="1800" dirty="0">
                          <a:solidFill>
                            <a:schemeClr val="lt1"/>
                          </a:solidFill>
                        </a:rPr>
                        <a:t>takes a file pointer and returns a number of </a:t>
                      </a:r>
                      <a:r>
                        <a:rPr lang="en-US" sz="1800" dirty="0" err="1">
                          <a:solidFill>
                            <a:schemeClr val="lt1"/>
                          </a:solidFill>
                        </a:rPr>
                        <a:t>datatype</a:t>
                      </a:r>
                      <a:r>
                        <a:rPr lang="en-US" sz="1800" dirty="0">
                          <a:solidFill>
                            <a:schemeClr val="lt1"/>
                          </a:solidFill>
                        </a:rPr>
                        <a:t> </a:t>
                      </a:r>
                      <a:r>
                        <a:rPr lang="en-US" sz="1800" b="0" dirty="0">
                          <a:solidFill>
                            <a:srgbClr val="F92672"/>
                          </a:solidFill>
                          <a:latin typeface="Consolas"/>
                          <a:ea typeface="Consolas"/>
                          <a:cs typeface="Consolas"/>
                          <a:sym typeface="Consolas"/>
                        </a:rPr>
                        <a:t>long</a:t>
                      </a:r>
                      <a:r>
                        <a:rPr lang="en-US" sz="1800" dirty="0">
                          <a:solidFill>
                            <a:schemeClr val="lt1"/>
                          </a:solidFill>
                        </a:rPr>
                        <a:t>, that corresponds to the current position. This function is useful in saving the current position of a file. </a:t>
                      </a:r>
                      <a:endParaRPr lang="en-US" dirty="0"/>
                    </a:p>
                    <a:p>
                      <a:pPr marL="0" marR="0" lvl="0" indent="0" algn="just" rtl="0">
                        <a:spcBef>
                          <a:spcPts val="0"/>
                        </a:spcBef>
                        <a:spcAft>
                          <a:spcPts val="0"/>
                        </a:spcAft>
                        <a:buNone/>
                      </a:pPr>
                      <a:endParaRPr lang="en-US" sz="1800" dirty="0">
                        <a:solidFill>
                          <a:schemeClr val="lt1"/>
                        </a:solidFill>
                      </a:endParaRPr>
                    </a:p>
                    <a:p>
                      <a:pPr marL="0" marR="0" lvl="0" indent="0" algn="just" rtl="0">
                        <a:spcBef>
                          <a:spcPts val="0"/>
                        </a:spcBef>
                        <a:spcAft>
                          <a:spcPts val="0"/>
                        </a:spcAft>
                        <a:buNone/>
                      </a:pPr>
                      <a:r>
                        <a:rPr lang="en-US" sz="1800" b="1" dirty="0">
                          <a:solidFill>
                            <a:schemeClr val="lt1"/>
                          </a:solidFill>
                        </a:rPr>
                        <a:t>Example</a:t>
                      </a:r>
                      <a:r>
                        <a:rPr lang="en-US" sz="1800" dirty="0">
                          <a:solidFill>
                            <a:schemeClr val="lt1"/>
                          </a:solidFill>
                        </a:rPr>
                        <a:t>:</a:t>
                      </a:r>
                      <a:r>
                        <a:rPr lang="en-US" sz="1800" dirty="0">
                          <a:solidFill>
                            <a:srgbClr val="B8D98E"/>
                          </a:solidFill>
                        </a:rPr>
                        <a:t> /* n would give the relative offset of the current position.  */</a:t>
                      </a:r>
                      <a:endParaRPr lang="en-US" sz="1800" b="0" dirty="0">
                        <a:solidFill>
                          <a:srgbClr val="D4D4D4"/>
                        </a:solidFill>
                        <a:latin typeface="Consolas"/>
                        <a:ea typeface="Consolas"/>
                        <a:cs typeface="Consolas"/>
                        <a:sym typeface="Consolas"/>
                      </a:endParaRPr>
                    </a:p>
                    <a:p>
                      <a:pPr algn="just"/>
                      <a:r>
                        <a:rPr lang="en-US" b="0" dirty="0">
                          <a:solidFill>
                            <a:srgbClr val="D4D4D4"/>
                          </a:solidFill>
                          <a:effectLst/>
                          <a:latin typeface="Consolas" panose="020B0609020204030204" pitchFamily="49" charset="0"/>
                        </a:rPr>
                        <a:t>n = </a:t>
                      </a:r>
                      <a:r>
                        <a:rPr lang="en-US" b="0" dirty="0" err="1">
                          <a:solidFill>
                            <a:srgbClr val="D4D4D4"/>
                          </a:solidFill>
                          <a:effectLst/>
                          <a:latin typeface="Consolas" panose="020B0609020204030204" pitchFamily="49" charset="0"/>
                        </a:rPr>
                        <a:t>ftell</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fp</a:t>
                      </a:r>
                      <a:r>
                        <a:rPr lang="en-US" b="0" dirty="0">
                          <a:solidFill>
                            <a:srgbClr val="D4D4D4"/>
                          </a:solidFill>
                          <a:effectLst/>
                          <a:latin typeface="Consolas" panose="020B0609020204030204" pitchFamily="49" charset="0"/>
                        </a:rPr>
                        <a:t>);</a:t>
                      </a: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5098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A344-0BD9-47B9-B571-6BFABF3E3E61}"/>
              </a:ext>
            </a:extLst>
          </p:cNvPr>
          <p:cNvSpPr>
            <a:spLocks noGrp="1"/>
          </p:cNvSpPr>
          <p:nvPr>
            <p:ph type="title"/>
          </p:nvPr>
        </p:nvSpPr>
        <p:spPr/>
        <p:txBody>
          <a:bodyPr/>
          <a:lstStyle/>
          <a:p>
            <a:r>
              <a:rPr lang="en-IN" b="1" dirty="0"/>
              <a:t>File Positioning Functions</a:t>
            </a:r>
          </a:p>
        </p:txBody>
      </p:sp>
      <p:graphicFrame>
        <p:nvGraphicFramePr>
          <p:cNvPr id="5" name="Google Shape;215;p27">
            <a:extLst>
              <a:ext uri="{FF2B5EF4-FFF2-40B4-BE49-F238E27FC236}">
                <a16:creationId xmlns:a16="http://schemas.microsoft.com/office/drawing/2014/main" id="{D0DEC52F-3D6C-9145-8DCD-DC45ABC6FF6C}"/>
              </a:ext>
            </a:extLst>
          </p:cNvPr>
          <p:cNvGraphicFramePr/>
          <p:nvPr>
            <p:extLst>
              <p:ext uri="{D42A27DB-BD31-4B8C-83A1-F6EECF244321}">
                <p14:modId xmlns:p14="http://schemas.microsoft.com/office/powerpoint/2010/main" val="2209862183"/>
              </p:ext>
            </p:extLst>
          </p:nvPr>
        </p:nvGraphicFramePr>
        <p:xfrm>
          <a:off x="352511" y="1226056"/>
          <a:ext cx="11667275" cy="2183845"/>
        </p:xfrm>
        <a:graphic>
          <a:graphicData uri="http://schemas.openxmlformats.org/drawingml/2006/table">
            <a:tbl>
              <a:tblPr firstRow="1" bandRow="1">
                <a:tableStyleId>{3B4B98B0-60AC-42C2-AFA5-B58CD77FA1E5}</a:tableStyleId>
              </a:tblPr>
              <a:tblGrid>
                <a:gridCol w="2876625">
                  <a:extLst>
                    <a:ext uri="{9D8B030D-6E8A-4147-A177-3AD203B41FA5}">
                      <a16:colId xmlns:a16="http://schemas.microsoft.com/office/drawing/2014/main" val="20000"/>
                    </a:ext>
                  </a:extLst>
                </a:gridCol>
                <a:gridCol w="8790650">
                  <a:extLst>
                    <a:ext uri="{9D8B030D-6E8A-4147-A177-3AD203B41FA5}">
                      <a16:colId xmlns:a16="http://schemas.microsoft.com/office/drawing/2014/main" val="20001"/>
                    </a:ext>
                  </a:extLst>
                </a:gridCol>
              </a:tblGrid>
              <a:tr h="446475">
                <a:tc>
                  <a:txBody>
                    <a:bodyPr/>
                    <a:lstStyle/>
                    <a:p>
                      <a:pPr marL="0" marR="0" lvl="0" indent="0" algn="ctr" rtl="0">
                        <a:spcBef>
                          <a:spcPts val="0"/>
                        </a:spcBef>
                        <a:spcAft>
                          <a:spcPts val="0"/>
                        </a:spcAft>
                        <a:buNone/>
                      </a:pPr>
                      <a:r>
                        <a:rPr lang="en-US" sz="1800" dirty="0">
                          <a:solidFill>
                            <a:srgbClr val="F92672"/>
                          </a:solidFill>
                        </a:rPr>
                        <a:t>Syntax</a:t>
                      </a:r>
                      <a:endParaRPr sz="1800" b="1" dirty="0">
                        <a:solidFill>
                          <a:srgbClr val="F92672"/>
                        </a:solidFill>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ctr" rtl="0">
                        <a:spcBef>
                          <a:spcPts val="0"/>
                        </a:spcBef>
                        <a:spcAft>
                          <a:spcPts val="0"/>
                        </a:spcAft>
                        <a:buNone/>
                      </a:pPr>
                      <a:r>
                        <a:rPr lang="en-US" sz="1800" dirty="0">
                          <a:solidFill>
                            <a:srgbClr val="F92672"/>
                          </a:solidFill>
                        </a:rPr>
                        <a:t>Description</a:t>
                      </a:r>
                      <a:endParaRPr sz="1800" b="1" dirty="0">
                        <a:solidFill>
                          <a:srgbClr val="F92672"/>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0"/>
                  </a:ext>
                </a:extLst>
              </a:tr>
              <a:tr h="1506580">
                <a:tc>
                  <a:txBody>
                    <a:bodyPr/>
                    <a:lstStyle/>
                    <a:p>
                      <a:r>
                        <a:rPr lang="en-US" b="0" dirty="0">
                          <a:solidFill>
                            <a:srgbClr val="D4D4D4"/>
                          </a:solidFill>
                          <a:effectLst/>
                          <a:latin typeface="Consolas" panose="020B0609020204030204" pitchFamily="49" charset="0"/>
                        </a:rPr>
                        <a:t>rewind(</a:t>
                      </a:r>
                      <a:r>
                        <a:rPr lang="en-US" b="0" dirty="0" err="1">
                          <a:solidFill>
                            <a:srgbClr val="D4D4D4"/>
                          </a:solidFill>
                          <a:effectLst/>
                          <a:latin typeface="Consolas" panose="020B0609020204030204" pitchFamily="49" charset="0"/>
                        </a:rPr>
                        <a:t>fp</a:t>
                      </a:r>
                      <a:r>
                        <a:rPr lang="en-US" b="0" dirty="0">
                          <a:solidFill>
                            <a:srgbClr val="D4D4D4"/>
                          </a:solidFill>
                          <a:effectLst/>
                          <a:latin typeface="Consolas" panose="020B0609020204030204" pitchFamily="49" charset="0"/>
                        </a:rPr>
                        <a:t>);</a:t>
                      </a: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b="0" dirty="0">
                          <a:solidFill>
                            <a:srgbClr val="D4D4D4"/>
                          </a:solidFill>
                          <a:latin typeface="Consolas"/>
                          <a:ea typeface="Consolas"/>
                          <a:cs typeface="Consolas"/>
                          <a:sym typeface="Consolas"/>
                        </a:rPr>
                        <a:t>rewind() </a:t>
                      </a:r>
                      <a:r>
                        <a:rPr lang="en-US" sz="1800" dirty="0">
                          <a:solidFill>
                            <a:schemeClr val="lt1"/>
                          </a:solidFill>
                        </a:rPr>
                        <a:t>takes a file pointer and resets the position to the start of the file.</a:t>
                      </a:r>
                      <a:endParaRPr lang="en-US" dirty="0"/>
                    </a:p>
                    <a:p>
                      <a:pPr marL="0" marR="0" lvl="0" indent="0" algn="just" rtl="0">
                        <a:spcBef>
                          <a:spcPts val="0"/>
                        </a:spcBef>
                        <a:spcAft>
                          <a:spcPts val="0"/>
                        </a:spcAft>
                        <a:buNone/>
                      </a:pPr>
                      <a:endParaRPr lang="en-US" sz="1800" b="1" dirty="0">
                        <a:solidFill>
                          <a:schemeClr val="lt1"/>
                        </a:solidFill>
                      </a:endParaRPr>
                    </a:p>
                    <a:p>
                      <a:pPr marL="0" marR="0" lvl="0" indent="0" algn="just" rtl="0">
                        <a:spcBef>
                          <a:spcPts val="0"/>
                        </a:spcBef>
                        <a:spcAft>
                          <a:spcPts val="0"/>
                        </a:spcAft>
                        <a:buNone/>
                      </a:pPr>
                      <a:r>
                        <a:rPr lang="en-US" sz="1800" b="1" dirty="0">
                          <a:solidFill>
                            <a:schemeClr val="lt1"/>
                          </a:solidFill>
                        </a:rPr>
                        <a:t>Example</a:t>
                      </a:r>
                      <a:r>
                        <a:rPr lang="en-US" sz="1800" dirty="0">
                          <a:solidFill>
                            <a:schemeClr val="lt1"/>
                          </a:solidFill>
                        </a:rPr>
                        <a:t>: </a:t>
                      </a:r>
                      <a:r>
                        <a:rPr lang="en-US" sz="1800" dirty="0">
                          <a:solidFill>
                            <a:srgbClr val="B8D98E"/>
                          </a:solidFill>
                        </a:rPr>
                        <a:t>/* The statement would assign 0 to n because the file position has been set to the start of the file by rewind.  */</a:t>
                      </a:r>
                    </a:p>
                    <a:p>
                      <a:pPr marL="0" marR="0" lvl="0" indent="0" algn="just" rtl="0">
                        <a:spcBef>
                          <a:spcPts val="0"/>
                        </a:spcBef>
                        <a:spcAft>
                          <a:spcPts val="0"/>
                        </a:spcAft>
                        <a:buNone/>
                      </a:pPr>
                      <a:endParaRPr lang="en-US" sz="1800" b="0" dirty="0">
                        <a:solidFill>
                          <a:srgbClr val="D4D4D4"/>
                        </a:solidFill>
                        <a:latin typeface="Consolas"/>
                        <a:ea typeface="Consolas"/>
                        <a:cs typeface="Consolas"/>
                        <a:sym typeface="Consolas"/>
                      </a:endParaRPr>
                    </a:p>
                    <a:p>
                      <a:pPr marL="0" marR="0" lvl="0" indent="0" algn="just" rtl="0">
                        <a:spcBef>
                          <a:spcPts val="0"/>
                        </a:spcBef>
                        <a:spcAft>
                          <a:spcPts val="0"/>
                        </a:spcAft>
                        <a:buNone/>
                      </a:pPr>
                      <a:r>
                        <a:rPr lang="en-US" sz="1800" b="0" dirty="0">
                          <a:solidFill>
                            <a:srgbClr val="D4D4D4"/>
                          </a:solidFill>
                          <a:latin typeface="Consolas"/>
                          <a:ea typeface="Consolas"/>
                          <a:cs typeface="Consolas"/>
                          <a:sym typeface="Consolas"/>
                        </a:rPr>
                        <a:t>rewind(</a:t>
                      </a:r>
                      <a:r>
                        <a:rPr lang="en-US" sz="1800" b="0" dirty="0" err="1">
                          <a:solidFill>
                            <a:srgbClr val="D4D4D4"/>
                          </a:solidFill>
                          <a:latin typeface="Consolas"/>
                          <a:ea typeface="Consolas"/>
                          <a:cs typeface="Consolas"/>
                          <a:sym typeface="Consolas"/>
                        </a:rPr>
                        <a:t>fp</a:t>
                      </a:r>
                      <a:r>
                        <a:rPr lang="en-US" sz="1800" b="0" dirty="0">
                          <a:solidFill>
                            <a:srgbClr val="D4D4D4"/>
                          </a:solidFill>
                          <a:latin typeface="Consolas"/>
                          <a:ea typeface="Consolas"/>
                          <a:cs typeface="Consolas"/>
                          <a:sym typeface="Consolas"/>
                        </a:rPr>
                        <a:t>);</a:t>
                      </a:r>
                      <a:r>
                        <a:rPr lang="en-US" sz="1800" dirty="0">
                          <a:solidFill>
                            <a:schemeClr val="bg1"/>
                          </a:solidFill>
                          <a:sym typeface="Quattrocento Sans"/>
                        </a:rPr>
                        <a:t> </a:t>
                      </a:r>
                      <a:endParaRPr sz="1800" b="0" dirty="0">
                        <a:solidFill>
                          <a:schemeClr val="bg1"/>
                        </a:solidFill>
                        <a:latin typeface="Consolas"/>
                        <a:ea typeface="Consolas"/>
                        <a:cs typeface="Consolas"/>
                        <a:sym typeface="Consolas"/>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3013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0" y="1"/>
            <a:ext cx="12192000" cy="900000"/>
          </a:xfrm>
          <a:prstGeom prst="rect">
            <a:avLst/>
          </a:prstGeom>
          <a:noFill/>
          <a:ln>
            <a:noFill/>
          </a:ln>
        </p:spPr>
        <p:txBody>
          <a:bodyPr spcFirstLastPara="1" wrap="square" lIns="216000" tIns="108000" rIns="216000" bIns="108000" anchor="ctr" anchorCtr="0">
            <a:noAutofit/>
          </a:bodyPr>
          <a:lstStyle/>
          <a:p>
            <a:r>
              <a:rPr lang="en-IN" sz="3200" b="1" dirty="0"/>
              <a:t>Write a C program to count lines, words, tabs, and characters</a:t>
            </a:r>
          </a:p>
        </p:txBody>
      </p:sp>
      <p:sp>
        <p:nvSpPr>
          <p:cNvPr id="204" name="Google Shape;204;p26"/>
          <p:cNvSpPr/>
          <p:nvPr/>
        </p:nvSpPr>
        <p:spPr>
          <a:xfrm>
            <a:off x="929012" y="1501567"/>
            <a:ext cx="4777100" cy="4448472"/>
          </a:xfrm>
          <a:prstGeom prst="rect">
            <a:avLst/>
          </a:prstGeom>
          <a:solidFill>
            <a:srgbClr val="363636"/>
          </a:solidFill>
          <a:ln>
            <a:noFill/>
          </a:ln>
        </p:spPr>
        <p:txBody>
          <a:bodyPr spcFirstLastPara="1" wrap="square" lIns="91425" tIns="45700" rIns="91425" bIns="45700" anchor="t" anchorCtr="0">
            <a:noAutofit/>
          </a:bodyPr>
          <a:lstStyle/>
          <a:p>
            <a:r>
              <a:rPr lang="en-US" b="1" dirty="0">
                <a:solidFill>
                  <a:srgbClr val="569CD6"/>
                </a:solidFill>
                <a:latin typeface="Consolas" panose="020B0609020204030204" pitchFamily="49" charset="0"/>
              </a:rPr>
              <a:t>#include </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FILE *p;</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char</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ln</a:t>
            </a:r>
            <a:r>
              <a:rPr lang="en-US" b="1" dirty="0">
                <a:solidFill>
                  <a:srgbClr val="D4D4D4"/>
                </a:solidFill>
                <a:latin typeface="Consolas" panose="020B0609020204030204" pitchFamily="49" charset="0"/>
              </a:rPr>
              <a:t>=</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,t=</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,w=</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,c=</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p = </a:t>
            </a:r>
            <a:r>
              <a:rPr lang="en-US" b="1" dirty="0" err="1">
                <a:solidFill>
                  <a:srgbClr val="D4D4D4"/>
                </a:solidFill>
                <a:latin typeface="Consolas" panose="020B0609020204030204" pitchFamily="49" charset="0"/>
              </a:rPr>
              <a:t>fopen</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"text1.txt"</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err="1">
                <a:solidFill>
                  <a:srgbClr val="D4D4D4"/>
                </a:solidFill>
                <a:latin typeface="Consolas" panose="020B0609020204030204" pitchFamily="49" charset="0"/>
              </a:rPr>
              <a:t>getc</a:t>
            </a:r>
            <a:r>
              <a:rPr lang="en-US" b="1" dirty="0">
                <a:solidFill>
                  <a:srgbClr val="D4D4D4"/>
                </a:solidFill>
                <a:latin typeface="Consolas" panose="020B0609020204030204" pitchFamily="49" charset="0"/>
              </a:rPr>
              <a:t>(p);</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while</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EOF)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a:solidFill>
                  <a:srgbClr val="CE9178"/>
                </a:solidFill>
                <a:latin typeface="Consolas" panose="020B0609020204030204" pitchFamily="49" charset="0"/>
              </a:rPr>
              <a:t>'\n'</a:t>
            </a:r>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ln</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a:solidFill>
                  <a:srgbClr val="CE9178"/>
                </a:solidFill>
                <a:latin typeface="Consolas" panose="020B0609020204030204" pitchFamily="49" charset="0"/>
              </a:rPr>
              <a:t>'\t'</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a:solidFill>
                  <a:srgbClr val="CE9178"/>
                </a:solidFill>
                <a:latin typeface="Consolas" panose="020B0609020204030204" pitchFamily="49" charset="0"/>
              </a:rPr>
              <a:t>' '</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w++;</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effectLst/>
              <a:latin typeface="Consolas" panose="020B0609020204030204" pitchFamily="49" charset="0"/>
            </a:endParaRPr>
          </a:p>
        </p:txBody>
      </p:sp>
      <p:sp>
        <p:nvSpPr>
          <p:cNvPr id="205" name="Google Shape;205;p26"/>
          <p:cNvSpPr/>
          <p:nvPr/>
        </p:nvSpPr>
        <p:spPr>
          <a:xfrm>
            <a:off x="429018" y="1501567"/>
            <a:ext cx="499993" cy="4448472"/>
          </a:xfrm>
          <a:prstGeom prst="rect">
            <a:avLst/>
          </a:prstGeom>
          <a:solidFill>
            <a:srgbClr val="363636"/>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b="1" dirty="0">
                <a:solidFill>
                  <a:srgbClr val="575757"/>
                </a:solidFill>
                <a:ea typeface="Consolas"/>
                <a:cs typeface="Consolas"/>
                <a:sym typeface="Consolas"/>
              </a:rPr>
              <a:t>1</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2</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3</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4</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5</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6</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7</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8</a:t>
            </a:r>
          </a:p>
          <a:p>
            <a:pPr marL="0" marR="0" lvl="0" indent="0" algn="r" rtl="0">
              <a:spcBef>
                <a:spcPts val="0"/>
              </a:spcBef>
              <a:spcAft>
                <a:spcPts val="0"/>
              </a:spcAft>
              <a:buNone/>
            </a:pPr>
            <a:r>
              <a:rPr lang="en-US" b="1" dirty="0">
                <a:solidFill>
                  <a:srgbClr val="575757"/>
                </a:solidFill>
                <a:cs typeface="Consolas"/>
                <a:sym typeface="Consolas"/>
              </a:rPr>
              <a:t>9</a:t>
            </a:r>
          </a:p>
          <a:p>
            <a:pPr marL="0" marR="0" lvl="0" indent="0" algn="r" rtl="0">
              <a:spcBef>
                <a:spcPts val="0"/>
              </a:spcBef>
              <a:spcAft>
                <a:spcPts val="0"/>
              </a:spcAft>
              <a:buNone/>
            </a:pPr>
            <a:r>
              <a:rPr lang="en-US" b="1" dirty="0">
                <a:solidFill>
                  <a:srgbClr val="575757"/>
                </a:solidFill>
                <a:cs typeface="Consolas"/>
                <a:sym typeface="Consolas"/>
              </a:rPr>
              <a:t>10</a:t>
            </a:r>
          </a:p>
          <a:p>
            <a:pPr marL="0" marR="0" lvl="0" indent="0" algn="r" rtl="0">
              <a:spcBef>
                <a:spcPts val="0"/>
              </a:spcBef>
              <a:spcAft>
                <a:spcPts val="0"/>
              </a:spcAft>
              <a:buNone/>
            </a:pPr>
            <a:r>
              <a:rPr lang="en-US" b="1" dirty="0">
                <a:solidFill>
                  <a:srgbClr val="575757"/>
                </a:solidFill>
                <a:cs typeface="Consolas"/>
                <a:sym typeface="Consolas"/>
              </a:rPr>
              <a:t>11</a:t>
            </a:r>
          </a:p>
          <a:p>
            <a:pPr marL="0" marR="0" lvl="0" indent="0" algn="r" rtl="0">
              <a:spcBef>
                <a:spcPts val="0"/>
              </a:spcBef>
              <a:spcAft>
                <a:spcPts val="0"/>
              </a:spcAft>
              <a:buNone/>
            </a:pPr>
            <a:r>
              <a:rPr lang="en-US" b="1" dirty="0">
                <a:solidFill>
                  <a:srgbClr val="575757"/>
                </a:solidFill>
                <a:cs typeface="Consolas"/>
                <a:sym typeface="Consolas"/>
              </a:rPr>
              <a:t>12</a:t>
            </a:r>
          </a:p>
          <a:p>
            <a:pPr marL="0" marR="0" lvl="0" indent="0" algn="r" rtl="0">
              <a:spcBef>
                <a:spcPts val="0"/>
              </a:spcBef>
              <a:spcAft>
                <a:spcPts val="0"/>
              </a:spcAft>
              <a:buNone/>
            </a:pPr>
            <a:r>
              <a:rPr lang="en-US" b="1" dirty="0">
                <a:solidFill>
                  <a:srgbClr val="575757"/>
                </a:solidFill>
                <a:cs typeface="Consolas"/>
                <a:sym typeface="Consolas"/>
              </a:rPr>
              <a:t>13</a:t>
            </a:r>
          </a:p>
          <a:p>
            <a:pPr marL="0" marR="0" lvl="0" indent="0" algn="r" rtl="0">
              <a:spcBef>
                <a:spcPts val="0"/>
              </a:spcBef>
              <a:spcAft>
                <a:spcPts val="0"/>
              </a:spcAft>
              <a:buNone/>
            </a:pPr>
            <a:r>
              <a:rPr lang="en-US" b="1" dirty="0">
                <a:solidFill>
                  <a:srgbClr val="575757"/>
                </a:solidFill>
                <a:cs typeface="Consolas"/>
                <a:sym typeface="Consolas"/>
              </a:rPr>
              <a:t>14</a:t>
            </a:r>
          </a:p>
          <a:p>
            <a:pPr marL="0" marR="0" lvl="0" indent="0" algn="r" rtl="0">
              <a:spcBef>
                <a:spcPts val="0"/>
              </a:spcBef>
              <a:spcAft>
                <a:spcPts val="0"/>
              </a:spcAft>
              <a:buNone/>
            </a:pPr>
            <a:r>
              <a:rPr lang="en-US" b="1" dirty="0">
                <a:solidFill>
                  <a:srgbClr val="575757"/>
                </a:solidFill>
                <a:cs typeface="Consolas"/>
                <a:sym typeface="Consolas"/>
              </a:rPr>
              <a:t>15</a:t>
            </a:r>
          </a:p>
          <a:p>
            <a:pPr marL="0" marR="0" lvl="0" indent="0" algn="r" rtl="0">
              <a:spcBef>
                <a:spcPts val="0"/>
              </a:spcBef>
              <a:spcAft>
                <a:spcPts val="0"/>
              </a:spcAft>
              <a:buNone/>
            </a:pPr>
            <a:r>
              <a:rPr lang="en-US" b="1" dirty="0">
                <a:solidFill>
                  <a:srgbClr val="575757"/>
                </a:solidFill>
                <a:cs typeface="Consolas"/>
                <a:sym typeface="Consolas"/>
              </a:rPr>
              <a:t>16</a:t>
            </a:r>
          </a:p>
        </p:txBody>
      </p:sp>
      <p:sp>
        <p:nvSpPr>
          <p:cNvPr id="206" name="Google Shape;206;p26"/>
          <p:cNvSpPr/>
          <p:nvPr/>
        </p:nvSpPr>
        <p:spPr>
          <a:xfrm>
            <a:off x="429018" y="1172383"/>
            <a:ext cx="1090550"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a:solidFill>
                  <a:schemeClr val="lt1"/>
                </a:solidFill>
                <a:latin typeface="Quattrocento Sans"/>
                <a:ea typeface="Quattrocento Sans"/>
                <a:cs typeface="Quattrocento Sans"/>
                <a:sym typeface="Quattrocento Sans"/>
              </a:rPr>
              <a:t>Program</a:t>
            </a:r>
            <a:endParaRPr/>
          </a:p>
        </p:txBody>
      </p:sp>
      <p:sp>
        <p:nvSpPr>
          <p:cNvPr id="207" name="Google Shape;207;p26"/>
          <p:cNvSpPr/>
          <p:nvPr/>
        </p:nvSpPr>
        <p:spPr>
          <a:xfrm>
            <a:off x="6158289" y="4523452"/>
            <a:ext cx="1305022"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chemeClr val="lt1"/>
                </a:solidFill>
                <a:latin typeface="Quattrocento Sans"/>
                <a:ea typeface="Quattrocento Sans"/>
                <a:cs typeface="Quattrocento Sans"/>
                <a:sym typeface="Quattrocento Sans"/>
              </a:rPr>
              <a:t>Output</a:t>
            </a:r>
            <a:endParaRPr sz="1600" dirty="0">
              <a:solidFill>
                <a:schemeClr val="lt1"/>
              </a:solidFill>
              <a:latin typeface="Quattrocento Sans"/>
              <a:ea typeface="Quattrocento Sans"/>
              <a:cs typeface="Quattrocento Sans"/>
              <a:sym typeface="Quattrocento Sans"/>
            </a:endParaRPr>
          </a:p>
        </p:txBody>
      </p:sp>
      <p:sp>
        <p:nvSpPr>
          <p:cNvPr id="208" name="Google Shape;208;p26"/>
          <p:cNvSpPr txBox="1">
            <a:spLocks noGrp="1"/>
          </p:cNvSpPr>
          <p:nvPr>
            <p:ph type="body" idx="1"/>
          </p:nvPr>
        </p:nvSpPr>
        <p:spPr>
          <a:xfrm>
            <a:off x="6158289" y="4852636"/>
            <a:ext cx="5279199" cy="1097403"/>
          </a:xfrm>
          <a:prstGeom prst="rect">
            <a:avLst/>
          </a:prstGeom>
          <a:solidFill>
            <a:srgbClr val="363636"/>
          </a:solidFill>
          <a:ln>
            <a:noFill/>
          </a:ln>
        </p:spPr>
        <p:txBody>
          <a:bodyPr spcFirstLastPara="1" wrap="square" lIns="91425" tIns="45700" rIns="91425" bIns="45700" anchor="t" anchorCtr="0">
            <a:noAutofit/>
          </a:bodyPr>
          <a:lstStyle/>
          <a:p>
            <a:pPr marL="0" indent="0">
              <a:buNone/>
            </a:pPr>
            <a:r>
              <a:rPr lang="en-IN" sz="1800" dirty="0"/>
              <a:t>Lines = 22, tabs = 0, words = 152, characters = 283</a:t>
            </a:r>
          </a:p>
        </p:txBody>
      </p:sp>
      <p:sp>
        <p:nvSpPr>
          <p:cNvPr id="8" name="Google Shape;204;p26"/>
          <p:cNvSpPr/>
          <p:nvPr/>
        </p:nvSpPr>
        <p:spPr>
          <a:xfrm>
            <a:off x="6660388" y="1501567"/>
            <a:ext cx="4777100" cy="2825347"/>
          </a:xfrm>
          <a:prstGeom prst="rect">
            <a:avLst/>
          </a:prstGeom>
          <a:solidFill>
            <a:srgbClr val="363636"/>
          </a:solidFill>
          <a:ln>
            <a:noFill/>
          </a:ln>
        </p:spPr>
        <p:txBody>
          <a:bodyPr spcFirstLastPara="1" wrap="square" lIns="91425" tIns="45700" rIns="91425" bIns="45700" anchor="t" anchorCtr="0">
            <a:noAutofit/>
          </a:bodyPr>
          <a:lstStyle/>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a:t>
            </a:r>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err="1">
                <a:solidFill>
                  <a:srgbClr val="D4D4D4"/>
                </a:solidFill>
                <a:latin typeface="Consolas" panose="020B0609020204030204" pitchFamily="49" charset="0"/>
              </a:rPr>
              <a:t>getc</a:t>
            </a:r>
            <a:r>
              <a:rPr lang="en-US" b="1" dirty="0">
                <a:solidFill>
                  <a:srgbClr val="D4D4D4"/>
                </a:solidFill>
                <a:latin typeface="Consolas" panose="020B0609020204030204" pitchFamily="49" charset="0"/>
              </a:rPr>
              <a:t>(p);</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fclose</a:t>
            </a:r>
            <a:r>
              <a:rPr lang="en-US" b="1" dirty="0">
                <a:solidFill>
                  <a:srgbClr val="D4D4D4"/>
                </a:solidFill>
                <a:latin typeface="Consolas" panose="020B0609020204030204" pitchFamily="49" charset="0"/>
              </a:rPr>
              <a:t>(p);</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"Lines = %d, tabs = %d, words = %d, characters = %d\n"</a:t>
            </a:r>
            <a:r>
              <a:rPr lang="en-US" b="1" dirty="0">
                <a:solidFill>
                  <a:srgbClr val="D4D4D4"/>
                </a:solidFill>
                <a:latin typeface="Consolas" panose="020B0609020204030204" pitchFamily="49" charset="0"/>
              </a:rPr>
              <a:t>,</a:t>
            </a:r>
            <a:r>
              <a:rPr lang="en-US" b="1" dirty="0" err="1">
                <a:solidFill>
                  <a:srgbClr val="D4D4D4"/>
                </a:solidFill>
                <a:latin typeface="Consolas" panose="020B0609020204030204" pitchFamily="49" charset="0"/>
              </a:rPr>
              <a:t>ln</a:t>
            </a:r>
            <a:r>
              <a:rPr lang="en-US" b="1" dirty="0">
                <a:solidFill>
                  <a:srgbClr val="D4D4D4"/>
                </a:solidFill>
                <a:latin typeface="Consolas" panose="020B0609020204030204" pitchFamily="49" charset="0"/>
              </a:rPr>
              <a:t>, t, w, c);</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9" name="Google Shape;205;p26"/>
          <p:cNvSpPr/>
          <p:nvPr/>
        </p:nvSpPr>
        <p:spPr>
          <a:xfrm>
            <a:off x="6160395" y="1501567"/>
            <a:ext cx="499993" cy="2825347"/>
          </a:xfrm>
          <a:prstGeom prst="rect">
            <a:avLst/>
          </a:prstGeom>
          <a:solidFill>
            <a:srgbClr val="363636"/>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b="1" dirty="0">
                <a:solidFill>
                  <a:srgbClr val="575757"/>
                </a:solidFill>
                <a:cs typeface="Consolas"/>
                <a:sym typeface="Consolas"/>
              </a:rPr>
              <a:t>17</a:t>
            </a:r>
          </a:p>
          <a:p>
            <a:pPr marL="0" marR="0" lvl="0" indent="0" algn="r" rtl="0">
              <a:spcBef>
                <a:spcPts val="0"/>
              </a:spcBef>
              <a:spcAft>
                <a:spcPts val="0"/>
              </a:spcAft>
              <a:buNone/>
            </a:pPr>
            <a:r>
              <a:rPr lang="en-US" b="1" dirty="0">
                <a:solidFill>
                  <a:srgbClr val="575757"/>
                </a:solidFill>
                <a:cs typeface="Consolas"/>
                <a:sym typeface="Consolas"/>
              </a:rPr>
              <a:t>18</a:t>
            </a:r>
          </a:p>
          <a:p>
            <a:pPr marL="0" marR="0" lvl="0" indent="0" algn="r" rtl="0">
              <a:spcBef>
                <a:spcPts val="0"/>
              </a:spcBef>
              <a:spcAft>
                <a:spcPts val="0"/>
              </a:spcAft>
              <a:buNone/>
            </a:pPr>
            <a:r>
              <a:rPr lang="en-US" b="1" dirty="0">
                <a:solidFill>
                  <a:srgbClr val="575757"/>
                </a:solidFill>
                <a:cs typeface="Consolas"/>
                <a:sym typeface="Consolas"/>
              </a:rPr>
              <a:t>19</a:t>
            </a:r>
          </a:p>
          <a:p>
            <a:pPr marL="0" marR="0" lvl="0" indent="0" algn="r" rtl="0">
              <a:spcBef>
                <a:spcPts val="0"/>
              </a:spcBef>
              <a:spcAft>
                <a:spcPts val="0"/>
              </a:spcAft>
              <a:buNone/>
            </a:pPr>
            <a:r>
              <a:rPr lang="en-US" b="1" dirty="0">
                <a:solidFill>
                  <a:srgbClr val="575757"/>
                </a:solidFill>
                <a:cs typeface="Consolas"/>
                <a:sym typeface="Consolas"/>
              </a:rPr>
              <a:t>20</a:t>
            </a:r>
          </a:p>
          <a:p>
            <a:pPr marL="0" marR="0" lvl="0" indent="0" algn="r" rtl="0">
              <a:spcBef>
                <a:spcPts val="0"/>
              </a:spcBef>
              <a:spcAft>
                <a:spcPts val="0"/>
              </a:spcAft>
              <a:buNone/>
            </a:pPr>
            <a:r>
              <a:rPr lang="en-US" b="1" dirty="0">
                <a:solidFill>
                  <a:srgbClr val="575757"/>
                </a:solidFill>
                <a:cs typeface="Consolas"/>
                <a:sym typeface="Consolas"/>
              </a:rPr>
              <a:t>21</a:t>
            </a:r>
          </a:p>
          <a:p>
            <a:pPr marL="0" marR="0" lvl="0" indent="0" algn="r" rtl="0">
              <a:spcBef>
                <a:spcPts val="0"/>
              </a:spcBef>
              <a:spcAft>
                <a:spcPts val="0"/>
              </a:spcAft>
              <a:buNone/>
            </a:pPr>
            <a:r>
              <a:rPr lang="en-US" b="1" dirty="0">
                <a:solidFill>
                  <a:srgbClr val="575757"/>
                </a:solidFill>
                <a:cs typeface="Consolas"/>
                <a:sym typeface="Consolas"/>
              </a:rPr>
              <a:t>22</a:t>
            </a:r>
          </a:p>
          <a:p>
            <a:pPr marL="0" marR="0" lvl="0" indent="0" algn="r" rtl="0">
              <a:spcBef>
                <a:spcPts val="0"/>
              </a:spcBef>
              <a:spcAft>
                <a:spcPts val="0"/>
              </a:spcAft>
              <a:buNone/>
            </a:pPr>
            <a:endParaRPr lang="en-US" b="1" dirty="0">
              <a:solidFill>
                <a:srgbClr val="575757"/>
              </a:solidFill>
              <a:cs typeface="Consolas"/>
              <a:sym typeface="Consolas"/>
            </a:endParaRPr>
          </a:p>
          <a:p>
            <a:pPr marL="0" marR="0" lvl="0" indent="0" algn="r" rtl="0">
              <a:spcBef>
                <a:spcPts val="0"/>
              </a:spcBef>
              <a:spcAft>
                <a:spcPts val="0"/>
              </a:spcAft>
              <a:buNone/>
            </a:pPr>
            <a:endParaRPr lang="en-US" b="1" dirty="0">
              <a:solidFill>
                <a:srgbClr val="575757"/>
              </a:solidFill>
              <a:cs typeface="Consolas"/>
              <a:sym typeface="Consolas"/>
            </a:endParaRPr>
          </a:p>
          <a:p>
            <a:pPr marL="0" marR="0" lvl="0" indent="0" algn="r" rtl="0">
              <a:spcBef>
                <a:spcPts val="0"/>
              </a:spcBef>
              <a:spcAft>
                <a:spcPts val="0"/>
              </a:spcAft>
              <a:buNone/>
            </a:pPr>
            <a:r>
              <a:rPr lang="en-US" b="1" dirty="0">
                <a:solidFill>
                  <a:srgbClr val="575757"/>
                </a:solidFill>
                <a:cs typeface="Consolas"/>
                <a:sym typeface="Consolas"/>
              </a:rPr>
              <a:t>23</a:t>
            </a:r>
          </a:p>
        </p:txBody>
      </p:sp>
      <p:sp>
        <p:nvSpPr>
          <p:cNvPr id="10" name="Google Shape;206;p26"/>
          <p:cNvSpPr/>
          <p:nvPr/>
        </p:nvSpPr>
        <p:spPr>
          <a:xfrm>
            <a:off x="6158288" y="1200784"/>
            <a:ext cx="1968281"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chemeClr val="lt1"/>
                </a:solidFill>
                <a:latin typeface="Quattrocento Sans"/>
                <a:ea typeface="Quattrocento Sans"/>
                <a:cs typeface="Quattrocento Sans"/>
                <a:sym typeface="Quattrocento Sans"/>
              </a:rPr>
              <a:t>Program (contd.)</a:t>
            </a:r>
            <a:endParaRPr dirty="0"/>
          </a:p>
        </p:txBody>
      </p:sp>
    </p:spTree>
    <p:extLst>
      <p:ext uri="{BB962C8B-B14F-4D97-AF65-F5344CB8AC3E}">
        <p14:creationId xmlns:p14="http://schemas.microsoft.com/office/powerpoint/2010/main" val="91697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4">
                                            <p:txEl>
                                              <p:pRg st="15" end="15"/>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
                                            <p:bg/>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0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8">
                                            <p:bg/>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build="p" animBg="1"/>
      <p:bldP spid="205" grpId="0" animBg="1"/>
      <p:bldP spid="206" grpId="0" animBg="1"/>
      <p:bldP spid="207" grpId="0" animBg="1"/>
      <p:bldP spid="208" grpId="0" uiExpand="1" build="p" animBg="1"/>
      <p:bldP spid="8" grpId="0" build="p" animBg="1"/>
      <p:bldP spid="9" grpId="0" animBg="1"/>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A344-0BD9-47B9-B571-6BFABF3E3E61}"/>
              </a:ext>
            </a:extLst>
          </p:cNvPr>
          <p:cNvSpPr>
            <a:spLocks noGrp="1"/>
          </p:cNvSpPr>
          <p:nvPr>
            <p:ph type="title"/>
          </p:nvPr>
        </p:nvSpPr>
        <p:spPr/>
        <p:txBody>
          <a:bodyPr/>
          <a:lstStyle/>
          <a:p>
            <a:r>
              <a:rPr lang="en-US" b="1" dirty="0"/>
              <a:t>Practice Programs</a:t>
            </a:r>
          </a:p>
        </p:txBody>
      </p:sp>
      <p:sp>
        <p:nvSpPr>
          <p:cNvPr id="3" name="Content Placeholder 2">
            <a:extLst>
              <a:ext uri="{FF2B5EF4-FFF2-40B4-BE49-F238E27FC236}">
                <a16:creationId xmlns:a16="http://schemas.microsoft.com/office/drawing/2014/main" id="{9B5BDCB4-4EEE-45B4-8D35-78F9504F3588}"/>
              </a:ext>
            </a:extLst>
          </p:cNvPr>
          <p:cNvSpPr>
            <a:spLocks noGrp="1"/>
          </p:cNvSpPr>
          <p:nvPr>
            <p:ph idx="1"/>
          </p:nvPr>
        </p:nvSpPr>
        <p:spPr/>
        <p:txBody>
          <a:bodyPr/>
          <a:lstStyle/>
          <a:p>
            <a:pPr marL="457200" indent="-457200" algn="just">
              <a:buFont typeface="+mj-lt"/>
              <a:buAutoNum type="arabicParenR"/>
            </a:pPr>
            <a:r>
              <a:rPr lang="en-US" dirty="0"/>
              <a:t>Write a C program to write a string in file.</a:t>
            </a:r>
          </a:p>
          <a:p>
            <a:pPr marL="457200" indent="-457200" algn="just">
              <a:buFont typeface="+mj-lt"/>
              <a:buAutoNum type="arabicParenR"/>
            </a:pPr>
            <a:r>
              <a:rPr lang="en-US" dirty="0"/>
              <a:t>A file named data contains series of integer numbers. Write a C program to read all numbers from file and then write all the odd numbers into file named “odd” and write all even numbers into file named “even”. Display all the contents of these file on screen.</a:t>
            </a:r>
          </a:p>
          <a:p>
            <a:pPr marL="457200" indent="-457200" algn="just">
              <a:buFont typeface="+mj-lt"/>
              <a:buAutoNum type="arabicParenR"/>
            </a:pPr>
            <a:r>
              <a:rPr lang="en-US" dirty="0"/>
              <a:t>Write a C program to read name and marks of n number of students and store them in a file.</a:t>
            </a:r>
          </a:p>
          <a:p>
            <a:pPr marL="457200" indent="-457200" algn="just">
              <a:buFont typeface="+mj-lt"/>
              <a:buAutoNum type="arabicParenR"/>
            </a:pPr>
            <a:r>
              <a:rPr lang="en-US" dirty="0"/>
              <a:t>Write a C program to print contents in reverse order of a file.</a:t>
            </a:r>
          </a:p>
          <a:p>
            <a:pPr marL="457200" indent="-457200" algn="just">
              <a:buFont typeface="+mj-lt"/>
              <a:buAutoNum type="arabicParenR"/>
            </a:pPr>
            <a:r>
              <a:rPr lang="en-US" dirty="0"/>
              <a:t>Write a C program to compare contents of two files.</a:t>
            </a:r>
          </a:p>
          <a:p>
            <a:pPr marL="457200" indent="-457200" algn="just">
              <a:buFont typeface="+mj-lt"/>
              <a:buAutoNum type="arabicParenR"/>
            </a:pPr>
            <a:r>
              <a:rPr lang="en-US" dirty="0"/>
              <a:t>Write a C program to copy number of bytes from a specific offset to another file.</a:t>
            </a:r>
          </a:p>
          <a:p>
            <a:pPr marL="457200" indent="-457200" algn="just">
              <a:buFont typeface="+mj-lt"/>
              <a:buAutoNum type="arabicParenR"/>
            </a:pPr>
            <a:r>
              <a:rPr lang="en-US" dirty="0"/>
              <a:t>Write a C program to convert all characters in UPPER CASE of a File.</a:t>
            </a:r>
            <a:endParaRPr lang="en-IN" dirty="0"/>
          </a:p>
        </p:txBody>
      </p:sp>
    </p:spTree>
    <p:extLst>
      <p:ext uri="{BB962C8B-B14F-4D97-AF65-F5344CB8AC3E}">
        <p14:creationId xmlns:p14="http://schemas.microsoft.com/office/powerpoint/2010/main" val="315890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40BB8-F72C-465B-894C-59217AFB284E}"/>
              </a:ext>
            </a:extLst>
          </p:cNvPr>
          <p:cNvSpPr>
            <a:spLocks noGrp="1"/>
          </p:cNvSpPr>
          <p:nvPr>
            <p:ph type="title"/>
          </p:nvPr>
        </p:nvSpPr>
        <p:spPr>
          <a:xfrm>
            <a:off x="831850" y="1877165"/>
            <a:ext cx="10515600" cy="2852737"/>
          </a:xfrm>
        </p:spPr>
        <p:txBody>
          <a:bodyPr/>
          <a:lstStyle/>
          <a:p>
            <a:r>
              <a:rPr lang="en-US" dirty="0">
                <a:solidFill>
                  <a:schemeClr val="accent3"/>
                </a:solidFill>
              </a:rPr>
              <a:t>Thank you</a:t>
            </a:r>
          </a:p>
        </p:txBody>
      </p:sp>
      <p:cxnSp>
        <p:nvCxnSpPr>
          <p:cNvPr id="5" name="Straight Connector 4">
            <a:extLst>
              <a:ext uri="{FF2B5EF4-FFF2-40B4-BE49-F238E27FC236}">
                <a16:creationId xmlns:a16="http://schemas.microsoft.com/office/drawing/2014/main"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7654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568B-1B88-475B-A551-F03F8357914B}"/>
              </a:ext>
            </a:extLst>
          </p:cNvPr>
          <p:cNvSpPr>
            <a:spLocks noGrp="1"/>
          </p:cNvSpPr>
          <p:nvPr>
            <p:ph type="title"/>
          </p:nvPr>
        </p:nvSpPr>
        <p:spPr>
          <a:xfrm>
            <a:off x="838200" y="2002631"/>
            <a:ext cx="10515600" cy="2852737"/>
          </a:xfrm>
        </p:spPr>
        <p:txBody>
          <a:bodyPr/>
          <a:lstStyle/>
          <a:p>
            <a:r>
              <a:rPr lang="en-US" dirty="0">
                <a:solidFill>
                  <a:schemeClr val="accent3"/>
                </a:solidFill>
              </a:rPr>
              <a:t>File management is what you have, and how you want to manipulate it. </a:t>
            </a:r>
            <a:r>
              <a:rPr lang="en-US" i="0" dirty="0">
                <a:solidFill>
                  <a:schemeClr val="lt2"/>
                </a:solidFill>
              </a:rPr>
              <a:t>- Anonymous</a:t>
            </a:r>
            <a:endParaRPr lang="en-US" dirty="0">
              <a:solidFill>
                <a:schemeClr val="accent3"/>
              </a:solidFill>
            </a:endParaRPr>
          </a:p>
        </p:txBody>
      </p:sp>
    </p:spTree>
    <p:extLst>
      <p:ext uri="{BB962C8B-B14F-4D97-AF65-F5344CB8AC3E}">
        <p14:creationId xmlns:p14="http://schemas.microsoft.com/office/powerpoint/2010/main" val="75571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A344-0BD9-47B9-B571-6BFABF3E3E61}"/>
              </a:ext>
            </a:extLst>
          </p:cNvPr>
          <p:cNvSpPr>
            <a:spLocks noGrp="1"/>
          </p:cNvSpPr>
          <p:nvPr>
            <p:ph type="title"/>
          </p:nvPr>
        </p:nvSpPr>
        <p:spPr/>
        <p:txBody>
          <a:bodyPr/>
          <a:lstStyle/>
          <a:p>
            <a:r>
              <a:rPr lang="en-US" b="1" dirty="0"/>
              <a:t>Why File Management?</a:t>
            </a:r>
          </a:p>
        </p:txBody>
      </p:sp>
      <p:sp>
        <p:nvSpPr>
          <p:cNvPr id="3" name="Content Placeholder 2">
            <a:extLst>
              <a:ext uri="{FF2B5EF4-FFF2-40B4-BE49-F238E27FC236}">
                <a16:creationId xmlns:a16="http://schemas.microsoft.com/office/drawing/2014/main" id="{9B5BDCB4-4EEE-45B4-8D35-78F9504F3588}"/>
              </a:ext>
            </a:extLst>
          </p:cNvPr>
          <p:cNvSpPr>
            <a:spLocks noGrp="1"/>
          </p:cNvSpPr>
          <p:nvPr>
            <p:ph idx="1"/>
          </p:nvPr>
        </p:nvSpPr>
        <p:spPr/>
        <p:txBody>
          <a:bodyPr/>
          <a:lstStyle/>
          <a:p>
            <a:r>
              <a:rPr lang="en-IN" dirty="0"/>
              <a:t>In real life, we want to store data permanently so that later we can retrieve it and reuse it.</a:t>
            </a:r>
          </a:p>
          <a:p>
            <a:r>
              <a:rPr lang="en-IN" dirty="0"/>
              <a:t>A file is a collection of characters stored on a secondary storage device like hard disk, or pen drive.</a:t>
            </a:r>
          </a:p>
          <a:p>
            <a:r>
              <a:rPr lang="en-IN" dirty="0"/>
              <a:t>There are two kinds of files that programmer deals with:</a:t>
            </a:r>
          </a:p>
          <a:p>
            <a:pPr lvl="1"/>
            <a:r>
              <a:rPr lang="en-IN" dirty="0">
                <a:solidFill>
                  <a:srgbClr val="92D050"/>
                </a:solidFill>
              </a:rPr>
              <a:t>Text Files </a:t>
            </a:r>
            <a:r>
              <a:rPr lang="en-IN" dirty="0"/>
              <a:t>are human readable and it is a stream of plain English characters</a:t>
            </a:r>
          </a:p>
          <a:p>
            <a:pPr lvl="1"/>
            <a:r>
              <a:rPr lang="en-IN" dirty="0">
                <a:solidFill>
                  <a:srgbClr val="92D050"/>
                </a:solidFill>
              </a:rPr>
              <a:t>Binary Files </a:t>
            </a:r>
            <a:r>
              <a:rPr lang="en-IN" dirty="0"/>
              <a:t>are computer readable, and it is a stream of processed characters and ASCII symbols</a:t>
            </a:r>
          </a:p>
        </p:txBody>
      </p:sp>
      <p:grpSp>
        <p:nvGrpSpPr>
          <p:cNvPr id="13" name="Group 12"/>
          <p:cNvGrpSpPr/>
          <p:nvPr/>
        </p:nvGrpSpPr>
        <p:grpSpPr>
          <a:xfrm>
            <a:off x="6740990" y="4216359"/>
            <a:ext cx="3485882" cy="1335024"/>
            <a:chOff x="6740990" y="4216359"/>
            <a:chExt cx="3485882" cy="1335024"/>
          </a:xfrm>
        </p:grpSpPr>
        <p:sp>
          <p:nvSpPr>
            <p:cNvPr id="4" name="Google Shape;207;p26"/>
            <p:cNvSpPr/>
            <p:nvPr/>
          </p:nvSpPr>
          <p:spPr>
            <a:xfrm>
              <a:off x="6740990" y="4216359"/>
              <a:ext cx="1305022"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chemeClr val="bg1"/>
                  </a:solidFill>
                  <a:ea typeface="Quattrocento Sans"/>
                  <a:cs typeface="Quattrocento Sans"/>
                  <a:sym typeface="Quattrocento Sans"/>
                </a:rPr>
                <a:t>Binary File</a:t>
              </a:r>
              <a:endParaRPr sz="1600" dirty="0">
                <a:solidFill>
                  <a:schemeClr val="bg1"/>
                </a:solidFill>
                <a:ea typeface="Quattrocento Sans"/>
                <a:cs typeface="Quattrocento Sans"/>
                <a:sym typeface="Quattrocento Sans"/>
              </a:endParaRPr>
            </a:p>
          </p:txBody>
        </p:sp>
        <p:sp>
          <p:nvSpPr>
            <p:cNvPr id="5" name="Google Shape;208;p26"/>
            <p:cNvSpPr txBox="1">
              <a:spLocks/>
            </p:cNvSpPr>
            <p:nvPr/>
          </p:nvSpPr>
          <p:spPr>
            <a:xfrm>
              <a:off x="6740990" y="4545543"/>
              <a:ext cx="3485882" cy="1005840"/>
            </a:xfrm>
            <a:prstGeom prst="rect">
              <a:avLst/>
            </a:prstGeom>
            <a:solidFill>
              <a:srgbClr val="363636"/>
            </a:solidFill>
            <a:ln>
              <a:noFill/>
            </a:ln>
          </p:spPr>
          <p:txBody>
            <a:bodyPr spcFirstLastPara="1" vert="horz" wrap="square" lIns="91425" tIns="45700" rIns="91425" bIns="45700" rtlCol="0" anchor="t" anchorCtr="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800" dirty="0"/>
                <a:t>110100110101000101101110101011101011101001101010001011011101010111010111010011</a:t>
              </a:r>
            </a:p>
            <a:p>
              <a:pPr marL="0" indent="0">
                <a:buFont typeface="Wingdings 3" panose="05040102010807070707" pitchFamily="18" charset="2"/>
                <a:buNone/>
              </a:pPr>
              <a:endParaRPr lang="en-IN" sz="1800" dirty="0"/>
            </a:p>
          </p:txBody>
        </p:sp>
      </p:grpSp>
      <p:grpSp>
        <p:nvGrpSpPr>
          <p:cNvPr id="12" name="Group 11"/>
          <p:cNvGrpSpPr/>
          <p:nvPr/>
        </p:nvGrpSpPr>
        <p:grpSpPr>
          <a:xfrm>
            <a:off x="2057184" y="4216359"/>
            <a:ext cx="3485882" cy="1335025"/>
            <a:chOff x="2057184" y="4216359"/>
            <a:chExt cx="3485882" cy="1335025"/>
          </a:xfrm>
        </p:grpSpPr>
        <p:sp>
          <p:nvSpPr>
            <p:cNvPr id="6" name="Google Shape;207;p26"/>
            <p:cNvSpPr/>
            <p:nvPr/>
          </p:nvSpPr>
          <p:spPr>
            <a:xfrm>
              <a:off x="2057184" y="4216359"/>
              <a:ext cx="1305022"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chemeClr val="bg1"/>
                  </a:solidFill>
                  <a:ea typeface="Quattrocento Sans"/>
                  <a:cs typeface="Nirmala UI" panose="020B0502040204020203" pitchFamily="34" charset="0"/>
                  <a:sym typeface="Quattrocento Sans"/>
                </a:rPr>
                <a:t>Text File</a:t>
              </a:r>
              <a:endParaRPr sz="1600" dirty="0">
                <a:solidFill>
                  <a:schemeClr val="bg1"/>
                </a:solidFill>
                <a:ea typeface="Quattrocento Sans"/>
                <a:cs typeface="Nirmala UI" panose="020B0502040204020203" pitchFamily="34" charset="0"/>
                <a:sym typeface="Quattrocento Sans"/>
              </a:endParaRPr>
            </a:p>
          </p:txBody>
        </p:sp>
        <p:sp>
          <p:nvSpPr>
            <p:cNvPr id="7" name="Google Shape;208;p26"/>
            <p:cNvSpPr txBox="1">
              <a:spLocks/>
            </p:cNvSpPr>
            <p:nvPr/>
          </p:nvSpPr>
          <p:spPr>
            <a:xfrm>
              <a:off x="2057184" y="4545544"/>
              <a:ext cx="3485882" cy="1005840"/>
            </a:xfrm>
            <a:prstGeom prst="rect">
              <a:avLst/>
            </a:prstGeom>
            <a:solidFill>
              <a:srgbClr val="363636"/>
            </a:solidFill>
            <a:ln>
              <a:noFill/>
            </a:ln>
          </p:spPr>
          <p:txBody>
            <a:bodyPr spcFirstLastPara="1" vert="horz" wrap="square" lIns="91425" tIns="45700" rIns="91425" bIns="45700" rtlCol="0" anchor="t" anchorCtr="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800" dirty="0"/>
                <a:t>Hello, this is a text file. Whatever written here can be read easily without the help of a computer. </a:t>
              </a:r>
            </a:p>
          </p:txBody>
        </p:sp>
      </p:grpSp>
    </p:spTree>
    <p:extLst>
      <p:ext uri="{BB962C8B-B14F-4D97-AF65-F5344CB8AC3E}">
        <p14:creationId xmlns:p14="http://schemas.microsoft.com/office/powerpoint/2010/main" val="254013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A344-0BD9-47B9-B571-6BFABF3E3E61}"/>
              </a:ext>
            </a:extLst>
          </p:cNvPr>
          <p:cNvSpPr>
            <a:spLocks noGrp="1"/>
          </p:cNvSpPr>
          <p:nvPr>
            <p:ph type="title"/>
          </p:nvPr>
        </p:nvSpPr>
        <p:spPr/>
        <p:txBody>
          <a:bodyPr/>
          <a:lstStyle/>
          <a:p>
            <a:r>
              <a:rPr lang="en-IN" b="1" dirty="0"/>
              <a:t>File Opening Modes</a:t>
            </a:r>
          </a:p>
        </p:txBody>
      </p:sp>
      <p:sp>
        <p:nvSpPr>
          <p:cNvPr id="3" name="Content Placeholder 2">
            <a:extLst>
              <a:ext uri="{FF2B5EF4-FFF2-40B4-BE49-F238E27FC236}">
                <a16:creationId xmlns:a16="http://schemas.microsoft.com/office/drawing/2014/main" id="{9B5BDCB4-4EEE-45B4-8D35-78F9504F3588}"/>
              </a:ext>
            </a:extLst>
          </p:cNvPr>
          <p:cNvSpPr>
            <a:spLocks noGrp="1"/>
          </p:cNvSpPr>
          <p:nvPr>
            <p:ph idx="1"/>
          </p:nvPr>
        </p:nvSpPr>
        <p:spPr>
          <a:xfrm>
            <a:off x="262360" y="918482"/>
            <a:ext cx="11667281" cy="512298"/>
          </a:xfrm>
        </p:spPr>
        <p:txBody>
          <a:bodyPr/>
          <a:lstStyle/>
          <a:p>
            <a:pPr algn="just"/>
            <a:r>
              <a:rPr lang="en-IN" dirty="0"/>
              <a:t>We can perform  different operations on a file based on the file opening modes</a:t>
            </a:r>
          </a:p>
          <a:p>
            <a:pPr marL="0" indent="0" algn="just">
              <a:buNone/>
            </a:pPr>
            <a:endParaRPr lang="en-IN" dirty="0"/>
          </a:p>
        </p:txBody>
      </p:sp>
      <p:graphicFrame>
        <p:nvGraphicFramePr>
          <p:cNvPr id="4" name="Google Shape;169;p21">
            <a:extLst>
              <a:ext uri="{FF2B5EF4-FFF2-40B4-BE49-F238E27FC236}">
                <a16:creationId xmlns:a16="http://schemas.microsoft.com/office/drawing/2014/main" id="{154C8EFF-52D9-7C4F-B6D4-92A3EA5A9398}"/>
              </a:ext>
            </a:extLst>
          </p:cNvPr>
          <p:cNvGraphicFramePr/>
          <p:nvPr>
            <p:extLst>
              <p:ext uri="{D42A27DB-BD31-4B8C-83A1-F6EECF244321}">
                <p14:modId xmlns:p14="http://schemas.microsoft.com/office/powerpoint/2010/main" val="2088548375"/>
              </p:ext>
            </p:extLst>
          </p:nvPr>
        </p:nvGraphicFramePr>
        <p:xfrm>
          <a:off x="640362" y="1390003"/>
          <a:ext cx="10911275" cy="4210160"/>
        </p:xfrm>
        <a:graphic>
          <a:graphicData uri="http://schemas.openxmlformats.org/drawingml/2006/table">
            <a:tbl>
              <a:tblPr firstRow="1" bandRow="1">
                <a:tableStyleId>{3B4B98B0-60AC-42C2-AFA5-B58CD77FA1E5}</a:tableStyleId>
              </a:tblPr>
              <a:tblGrid>
                <a:gridCol w="1445300">
                  <a:extLst>
                    <a:ext uri="{9D8B030D-6E8A-4147-A177-3AD203B41FA5}">
                      <a16:colId xmlns:a16="http://schemas.microsoft.com/office/drawing/2014/main" val="20000"/>
                    </a:ext>
                  </a:extLst>
                </a:gridCol>
                <a:gridCol w="9465975">
                  <a:extLst>
                    <a:ext uri="{9D8B030D-6E8A-4147-A177-3AD203B41FA5}">
                      <a16:colId xmlns:a16="http://schemas.microsoft.com/office/drawing/2014/main" val="20001"/>
                    </a:ext>
                  </a:extLst>
                </a:gridCol>
              </a:tblGrid>
              <a:tr h="562700">
                <a:tc>
                  <a:txBody>
                    <a:bodyPr/>
                    <a:lstStyle/>
                    <a:p>
                      <a:pPr marL="0" marR="0" lvl="0" indent="0" algn="ctr" rtl="0">
                        <a:spcBef>
                          <a:spcPts val="0"/>
                        </a:spcBef>
                        <a:spcAft>
                          <a:spcPts val="0"/>
                        </a:spcAft>
                        <a:buNone/>
                      </a:pPr>
                      <a:r>
                        <a:rPr lang="en-US" sz="1800" u="none" strike="noStrike" cap="none" dirty="0">
                          <a:solidFill>
                            <a:srgbClr val="F92672"/>
                          </a:solidFill>
                        </a:rPr>
                        <a:t>Mode</a:t>
                      </a:r>
                      <a:endParaRPr sz="1800" b="1" u="none" strike="noStrike" cap="none" dirty="0">
                        <a:solidFill>
                          <a:srgbClr val="F92672"/>
                        </a:solidFill>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ctr" rtl="0">
                        <a:spcBef>
                          <a:spcPts val="0"/>
                        </a:spcBef>
                        <a:spcAft>
                          <a:spcPts val="0"/>
                        </a:spcAft>
                        <a:buNone/>
                      </a:pPr>
                      <a:r>
                        <a:rPr lang="en-US" sz="1800" u="none" strike="noStrike" cap="none" dirty="0">
                          <a:solidFill>
                            <a:srgbClr val="F92672"/>
                          </a:solidFill>
                        </a:rPr>
                        <a:t>Description</a:t>
                      </a:r>
                      <a:endParaRPr sz="1800" b="1" u="none" strike="noStrike" cap="none" dirty="0">
                        <a:solidFill>
                          <a:srgbClr val="F92672"/>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0"/>
                  </a:ext>
                </a:extLst>
              </a:tr>
              <a:tr h="680725">
                <a:tc>
                  <a:txBody>
                    <a:bodyPr/>
                    <a:lstStyle/>
                    <a:p>
                      <a:pPr marL="0" marR="0" lvl="0" indent="0" algn="ctr" rtl="0">
                        <a:spcBef>
                          <a:spcPts val="0"/>
                        </a:spcBef>
                        <a:spcAft>
                          <a:spcPts val="0"/>
                        </a:spcAft>
                        <a:buNone/>
                      </a:pPr>
                      <a:r>
                        <a:rPr lang="en-US" sz="1800" u="none" strike="noStrike" cap="none" dirty="0">
                          <a:solidFill>
                            <a:srgbClr val="92D050"/>
                          </a:solidFill>
                        </a:rPr>
                        <a:t>r</a:t>
                      </a:r>
                      <a:endParaRPr sz="1800" b="0" u="none" strike="noStrike" cap="none" dirty="0">
                        <a:solidFill>
                          <a:srgbClr val="92D050"/>
                        </a:solidFill>
                        <a:latin typeface="Quattrocento Sans"/>
                        <a:ea typeface="Quattrocento Sans"/>
                        <a:cs typeface="Quattrocento Sans"/>
                        <a:sym typeface="Quattrocento Sans"/>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u="none" strike="noStrike" cap="none" dirty="0">
                          <a:solidFill>
                            <a:schemeClr val="bg1"/>
                          </a:solidFill>
                        </a:rPr>
                        <a:t>Open the file for reading only. If it exists, then the file is opened with the current contents; otherwise an error occurs.</a:t>
                      </a:r>
                      <a:endParaRPr sz="1800" u="none" strike="noStrike" cap="none" dirty="0">
                        <a:solidFill>
                          <a:schemeClr val="bg1"/>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1"/>
                  </a:ext>
                </a:extLst>
              </a:tr>
              <a:tr h="680725">
                <a:tc>
                  <a:txBody>
                    <a:bodyPr/>
                    <a:lstStyle/>
                    <a:p>
                      <a:pPr marL="0" marR="0" lvl="0" indent="0" algn="ctr" rtl="0">
                        <a:spcBef>
                          <a:spcPts val="0"/>
                        </a:spcBef>
                        <a:spcAft>
                          <a:spcPts val="0"/>
                        </a:spcAft>
                        <a:buNone/>
                      </a:pPr>
                      <a:r>
                        <a:rPr lang="en-US" sz="1800" u="none" strike="noStrike" cap="none">
                          <a:solidFill>
                            <a:srgbClr val="92D050"/>
                          </a:solidFill>
                        </a:rPr>
                        <a:t>w</a:t>
                      </a:r>
                      <a:endParaRPr sz="1800" b="0" u="none" strike="noStrike" cap="none">
                        <a:solidFill>
                          <a:srgbClr val="92D050"/>
                        </a:solidFill>
                        <a:latin typeface="Quattrocento Sans"/>
                        <a:ea typeface="Quattrocento Sans"/>
                        <a:cs typeface="Quattrocento Sans"/>
                        <a:sym typeface="Quattrocento Sans"/>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u="none" strike="noStrike" cap="none" dirty="0">
                          <a:solidFill>
                            <a:schemeClr val="bg1"/>
                          </a:solidFill>
                        </a:rPr>
                        <a:t>Open the file for writing only. A file with specified name is created if the file does not exists. The contents are deleted, if the file already exists.</a:t>
                      </a:r>
                      <a:endParaRPr sz="1800" u="none" strike="noStrike" cap="none" dirty="0">
                        <a:solidFill>
                          <a:schemeClr val="bg1"/>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2"/>
                  </a:ext>
                </a:extLst>
              </a:tr>
              <a:tr h="570525">
                <a:tc>
                  <a:txBody>
                    <a:bodyPr/>
                    <a:lstStyle/>
                    <a:p>
                      <a:pPr marL="0" marR="0" lvl="0" indent="0" algn="ctr" rtl="0">
                        <a:spcBef>
                          <a:spcPts val="0"/>
                        </a:spcBef>
                        <a:spcAft>
                          <a:spcPts val="0"/>
                        </a:spcAft>
                        <a:buNone/>
                      </a:pPr>
                      <a:r>
                        <a:rPr lang="en-US" sz="1800" u="none" strike="noStrike" cap="none">
                          <a:solidFill>
                            <a:srgbClr val="92D050"/>
                          </a:solidFill>
                        </a:rPr>
                        <a:t>a</a:t>
                      </a:r>
                      <a:endParaRPr sz="1800" b="0" u="none" strike="noStrike" cap="none">
                        <a:solidFill>
                          <a:srgbClr val="92D050"/>
                        </a:solidFill>
                        <a:latin typeface="Quattrocento Sans"/>
                        <a:ea typeface="Quattrocento Sans"/>
                        <a:cs typeface="Quattrocento Sans"/>
                        <a:sym typeface="Quattrocento Sans"/>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u="none" strike="noStrike" cap="none" dirty="0">
                          <a:solidFill>
                            <a:schemeClr val="bg1"/>
                          </a:solidFill>
                        </a:rPr>
                        <a:t>Open the file for appending (or adding data at the end of file) data to it. The file is opened with the current contents safe. A file with the specified name is created if the file does not exists. </a:t>
                      </a:r>
                      <a:endParaRPr sz="1800" u="none" strike="noStrike" cap="none" dirty="0">
                        <a:solidFill>
                          <a:schemeClr val="bg1"/>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3"/>
                  </a:ext>
                </a:extLst>
              </a:tr>
              <a:tr h="457200">
                <a:tc>
                  <a:txBody>
                    <a:bodyPr/>
                    <a:lstStyle/>
                    <a:p>
                      <a:pPr marL="0" marR="0" lvl="0" indent="0" algn="ctr" rtl="0">
                        <a:spcBef>
                          <a:spcPts val="0"/>
                        </a:spcBef>
                        <a:spcAft>
                          <a:spcPts val="0"/>
                        </a:spcAft>
                        <a:buNone/>
                      </a:pPr>
                      <a:r>
                        <a:rPr lang="en-US" sz="1800" u="none" strike="noStrike" cap="none">
                          <a:solidFill>
                            <a:srgbClr val="92D050"/>
                          </a:solidFill>
                        </a:rPr>
                        <a:t>r+</a:t>
                      </a:r>
                      <a:endParaRPr sz="1800" b="0" u="none" strike="noStrike" cap="none">
                        <a:solidFill>
                          <a:srgbClr val="92D050"/>
                        </a:solidFill>
                        <a:latin typeface="Quattrocento Sans"/>
                        <a:ea typeface="Quattrocento Sans"/>
                        <a:cs typeface="Quattrocento Sans"/>
                        <a:sym typeface="Quattrocento Sans"/>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u="none" strike="noStrike" cap="none" dirty="0">
                          <a:solidFill>
                            <a:schemeClr val="bg1"/>
                          </a:solidFill>
                        </a:rPr>
                        <a:t>The existing file is opened to the beginning for both reading and writing.</a:t>
                      </a:r>
                      <a:endParaRPr sz="1800" u="none" strike="noStrike" cap="none" dirty="0">
                        <a:solidFill>
                          <a:schemeClr val="bg1"/>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4"/>
                  </a:ext>
                </a:extLst>
              </a:tr>
              <a:tr h="457200">
                <a:tc>
                  <a:txBody>
                    <a:bodyPr/>
                    <a:lstStyle/>
                    <a:p>
                      <a:pPr marL="0" marR="0" lvl="0" indent="0" algn="ctr" rtl="0">
                        <a:spcBef>
                          <a:spcPts val="0"/>
                        </a:spcBef>
                        <a:spcAft>
                          <a:spcPts val="0"/>
                        </a:spcAft>
                        <a:buNone/>
                      </a:pPr>
                      <a:r>
                        <a:rPr lang="en-US" sz="1800" u="none" strike="noStrike" cap="none">
                          <a:solidFill>
                            <a:srgbClr val="92D050"/>
                          </a:solidFill>
                        </a:rPr>
                        <a:t>w+</a:t>
                      </a:r>
                      <a:endParaRPr sz="1800" b="0" u="none" strike="noStrike" cap="none">
                        <a:solidFill>
                          <a:srgbClr val="92D050"/>
                        </a:solidFill>
                        <a:latin typeface="Quattrocento Sans"/>
                        <a:ea typeface="Quattrocento Sans"/>
                        <a:cs typeface="Quattrocento Sans"/>
                        <a:sym typeface="Quattrocento Sans"/>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u="none" strike="noStrike" cap="none">
                          <a:solidFill>
                            <a:schemeClr val="bg1"/>
                          </a:solidFill>
                        </a:rPr>
                        <a:t>Same as w except both for reading and writing.</a:t>
                      </a:r>
                      <a:endParaRPr sz="1800" u="none" strike="noStrike" cap="none">
                        <a:solidFill>
                          <a:schemeClr val="bg1"/>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5"/>
                  </a:ext>
                </a:extLst>
              </a:tr>
              <a:tr h="457200">
                <a:tc>
                  <a:txBody>
                    <a:bodyPr/>
                    <a:lstStyle/>
                    <a:p>
                      <a:pPr marL="0" marR="0" lvl="0" indent="0" algn="ctr" rtl="0">
                        <a:spcBef>
                          <a:spcPts val="0"/>
                        </a:spcBef>
                        <a:spcAft>
                          <a:spcPts val="0"/>
                        </a:spcAft>
                        <a:buNone/>
                      </a:pPr>
                      <a:r>
                        <a:rPr lang="en-US" sz="1800" u="none" strike="noStrike" cap="none" dirty="0">
                          <a:solidFill>
                            <a:srgbClr val="92D050"/>
                          </a:solidFill>
                        </a:rPr>
                        <a:t>a+</a:t>
                      </a:r>
                      <a:endParaRPr sz="1800" b="0" u="none" strike="noStrike" cap="none" dirty="0">
                        <a:solidFill>
                          <a:srgbClr val="92D050"/>
                        </a:solidFill>
                        <a:latin typeface="Quattrocento Sans"/>
                        <a:ea typeface="Quattrocento Sans"/>
                        <a:cs typeface="Quattrocento Sans"/>
                        <a:sym typeface="Quattrocento Sans"/>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lnSpc>
                          <a:spcPct val="100000"/>
                        </a:lnSpc>
                        <a:spcBef>
                          <a:spcPts val="0"/>
                        </a:spcBef>
                        <a:spcAft>
                          <a:spcPts val="0"/>
                        </a:spcAft>
                        <a:buClr>
                          <a:schemeClr val="lt1"/>
                        </a:buClr>
                        <a:buSzPts val="1800"/>
                        <a:buFont typeface="Quattrocento Sans"/>
                        <a:buNone/>
                      </a:pPr>
                      <a:r>
                        <a:rPr lang="en-US" sz="1800" u="none" strike="noStrike" cap="none" dirty="0">
                          <a:solidFill>
                            <a:schemeClr val="bg1"/>
                          </a:solidFill>
                        </a:rPr>
                        <a:t>Same as a except both for reading and writing.</a:t>
                      </a:r>
                      <a:endParaRPr dirty="0">
                        <a:solidFill>
                          <a:schemeClr val="bg1"/>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
        <p:nvSpPr>
          <p:cNvPr id="5" name="Content Placeholder 2">
            <a:extLst>
              <a:ext uri="{FF2B5EF4-FFF2-40B4-BE49-F238E27FC236}">
                <a16:creationId xmlns:a16="http://schemas.microsoft.com/office/drawing/2014/main" id="{9B5BDCB4-4EEE-45B4-8D35-78F9504F3588}"/>
              </a:ext>
            </a:extLst>
          </p:cNvPr>
          <p:cNvSpPr txBox="1">
            <a:spLocks/>
          </p:cNvSpPr>
          <p:nvPr/>
        </p:nvSpPr>
        <p:spPr>
          <a:xfrm>
            <a:off x="638630" y="5805655"/>
            <a:ext cx="10914742" cy="640080"/>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a:solidFill>
                  <a:srgbClr val="F92672"/>
                </a:solidFill>
              </a:rPr>
              <a:t>Note</a:t>
            </a:r>
            <a:r>
              <a:rPr lang="en-US" sz="1800" dirty="0"/>
              <a:t>: </a:t>
            </a:r>
            <a:r>
              <a:rPr lang="en-US" sz="1800" dirty="0">
                <a:solidFill>
                  <a:schemeClr val="bg2">
                    <a:lumMod val="50000"/>
                  </a:schemeClr>
                </a:solidFill>
              </a:rPr>
              <a:t>The main difference is w+ truncate the file to zero length if it exists or create a new file if it doesn't. While r+ neither deletes the content nor create a new file if it doesn't exist.</a:t>
            </a:r>
            <a:endParaRPr lang="en-IN" sz="1800" dirty="0">
              <a:solidFill>
                <a:schemeClr val="bg2">
                  <a:lumMod val="50000"/>
                </a:schemeClr>
              </a:solidFill>
            </a:endParaRPr>
          </a:p>
        </p:txBody>
      </p:sp>
    </p:spTree>
    <p:extLst>
      <p:ext uri="{BB962C8B-B14F-4D97-AF65-F5344CB8AC3E}">
        <p14:creationId xmlns:p14="http://schemas.microsoft.com/office/powerpoint/2010/main" val="386054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2A344-0BD9-47B9-B571-6BFABF3E3E61}"/>
              </a:ext>
            </a:extLst>
          </p:cNvPr>
          <p:cNvSpPr>
            <a:spLocks noGrp="1"/>
          </p:cNvSpPr>
          <p:nvPr>
            <p:ph type="title"/>
          </p:nvPr>
        </p:nvSpPr>
        <p:spPr/>
        <p:txBody>
          <a:bodyPr/>
          <a:lstStyle/>
          <a:p>
            <a:r>
              <a:rPr lang="en-IN" b="1" dirty="0"/>
              <a:t>File Handling Functions</a:t>
            </a:r>
          </a:p>
        </p:txBody>
      </p:sp>
      <p:sp>
        <p:nvSpPr>
          <p:cNvPr id="3" name="Content Placeholder 2">
            <a:extLst>
              <a:ext uri="{FF2B5EF4-FFF2-40B4-BE49-F238E27FC236}">
                <a16:creationId xmlns:a16="http://schemas.microsoft.com/office/drawing/2014/main" id="{9B5BDCB4-4EEE-45B4-8D35-78F9504F3588}"/>
              </a:ext>
            </a:extLst>
          </p:cNvPr>
          <p:cNvSpPr>
            <a:spLocks noGrp="1"/>
          </p:cNvSpPr>
          <p:nvPr>
            <p:ph idx="1"/>
          </p:nvPr>
        </p:nvSpPr>
        <p:spPr>
          <a:xfrm>
            <a:off x="262360" y="1098788"/>
            <a:ext cx="11667281" cy="806212"/>
          </a:xfrm>
        </p:spPr>
        <p:txBody>
          <a:bodyPr/>
          <a:lstStyle/>
          <a:p>
            <a:pPr algn="just"/>
            <a:r>
              <a:rPr lang="en-IN" dirty="0"/>
              <a:t>Basic file operation performed on a file are opening, reading, writing, and closing a file. </a:t>
            </a:r>
          </a:p>
        </p:txBody>
      </p:sp>
      <p:graphicFrame>
        <p:nvGraphicFramePr>
          <p:cNvPr id="5" name="Google Shape;176;p22">
            <a:extLst>
              <a:ext uri="{FF2B5EF4-FFF2-40B4-BE49-F238E27FC236}">
                <a16:creationId xmlns:a16="http://schemas.microsoft.com/office/drawing/2014/main" id="{60B4EBB1-93F4-AE4A-9D64-62AAD2940BF4}"/>
              </a:ext>
            </a:extLst>
          </p:cNvPr>
          <p:cNvGraphicFramePr/>
          <p:nvPr>
            <p:extLst>
              <p:ext uri="{D42A27DB-BD31-4B8C-83A1-F6EECF244321}">
                <p14:modId xmlns:p14="http://schemas.microsoft.com/office/powerpoint/2010/main" val="2542196990"/>
              </p:ext>
            </p:extLst>
          </p:nvPr>
        </p:nvGraphicFramePr>
        <p:xfrm>
          <a:off x="650538" y="2103787"/>
          <a:ext cx="10890925" cy="3657640"/>
        </p:xfrm>
        <a:graphic>
          <a:graphicData uri="http://schemas.openxmlformats.org/drawingml/2006/table">
            <a:tbl>
              <a:tblPr firstRow="1" bandRow="1">
                <a:tableStyleId>{3B4B98B0-60AC-42C2-AFA5-B58CD77FA1E5}</a:tableStyleId>
              </a:tblPr>
              <a:tblGrid>
                <a:gridCol w="2713149">
                  <a:extLst>
                    <a:ext uri="{9D8B030D-6E8A-4147-A177-3AD203B41FA5}">
                      <a16:colId xmlns:a16="http://schemas.microsoft.com/office/drawing/2014/main" val="20000"/>
                    </a:ext>
                  </a:extLst>
                </a:gridCol>
                <a:gridCol w="8177776">
                  <a:extLst>
                    <a:ext uri="{9D8B030D-6E8A-4147-A177-3AD203B41FA5}">
                      <a16:colId xmlns:a16="http://schemas.microsoft.com/office/drawing/2014/main" val="20001"/>
                    </a:ext>
                  </a:extLst>
                </a:gridCol>
              </a:tblGrid>
              <a:tr h="352700">
                <a:tc>
                  <a:txBody>
                    <a:bodyPr/>
                    <a:lstStyle/>
                    <a:p>
                      <a:pPr marL="0" marR="0" lvl="0" indent="0" algn="ctr" rtl="0">
                        <a:spcBef>
                          <a:spcPts val="0"/>
                        </a:spcBef>
                        <a:spcAft>
                          <a:spcPts val="0"/>
                        </a:spcAft>
                        <a:buNone/>
                      </a:pPr>
                      <a:r>
                        <a:rPr lang="en-US" sz="1800" u="none" strike="noStrike" cap="none" dirty="0">
                          <a:solidFill>
                            <a:srgbClr val="F92672"/>
                          </a:solidFill>
                        </a:rPr>
                        <a:t>Syntax</a:t>
                      </a:r>
                      <a:endParaRPr sz="1800" b="1" u="none" strike="noStrike" cap="none" dirty="0">
                        <a:solidFill>
                          <a:srgbClr val="F92672"/>
                        </a:solidFill>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ctr" rtl="0">
                        <a:spcBef>
                          <a:spcPts val="0"/>
                        </a:spcBef>
                        <a:spcAft>
                          <a:spcPts val="0"/>
                        </a:spcAft>
                        <a:buNone/>
                      </a:pPr>
                      <a:r>
                        <a:rPr lang="en-US" sz="1800" u="none" strike="noStrike" cap="none" dirty="0">
                          <a:solidFill>
                            <a:srgbClr val="F92672"/>
                          </a:solidFill>
                        </a:rPr>
                        <a:t>Description</a:t>
                      </a:r>
                      <a:endParaRPr sz="1800" b="1" u="none" strike="noStrike" cap="none" dirty="0">
                        <a:solidFill>
                          <a:srgbClr val="F92672"/>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0"/>
                  </a:ext>
                </a:extLst>
              </a:tr>
              <a:tr h="352700">
                <a:tc>
                  <a:txBody>
                    <a:bodyPr/>
                    <a:lstStyle/>
                    <a:p>
                      <a:pPr marL="0" marR="0" lvl="0" indent="0" algn="l" rtl="0">
                        <a:spcBef>
                          <a:spcPts val="0"/>
                        </a:spcBef>
                        <a:spcAft>
                          <a:spcPts val="0"/>
                        </a:spcAft>
                        <a:buNone/>
                      </a:pPr>
                      <a:r>
                        <a:rPr lang="en-US" sz="1800" b="0" u="none" strike="noStrike" cap="none" dirty="0" err="1">
                          <a:solidFill>
                            <a:srgbClr val="D4D4D4"/>
                          </a:solidFill>
                          <a:latin typeface="Consolas"/>
                          <a:ea typeface="Consolas"/>
                          <a:cs typeface="Consolas"/>
                          <a:sym typeface="Consolas"/>
                        </a:rPr>
                        <a:t>fp</a:t>
                      </a:r>
                      <a:r>
                        <a:rPr lang="en-US" sz="1800" b="0" u="none" strike="noStrike" cap="none" dirty="0">
                          <a:solidFill>
                            <a:srgbClr val="D4D4D4"/>
                          </a:solidFill>
                          <a:latin typeface="Consolas"/>
                          <a:ea typeface="Consolas"/>
                          <a:cs typeface="Consolas"/>
                          <a:sym typeface="Consolas"/>
                        </a:rPr>
                        <a:t>=</a:t>
                      </a:r>
                      <a:r>
                        <a:rPr lang="en-US" sz="1800" b="0" u="none" strike="noStrike" cap="none" dirty="0" err="1">
                          <a:solidFill>
                            <a:srgbClr val="D4D4D4"/>
                          </a:solidFill>
                          <a:latin typeface="Consolas"/>
                          <a:ea typeface="Consolas"/>
                          <a:cs typeface="Consolas"/>
                          <a:sym typeface="Consolas"/>
                        </a:rPr>
                        <a:t>fopen</a:t>
                      </a:r>
                      <a:r>
                        <a:rPr lang="en-US" sz="1800" b="0" u="none" strike="noStrike" cap="none" dirty="0">
                          <a:solidFill>
                            <a:srgbClr val="D4D4D4"/>
                          </a:solidFill>
                          <a:latin typeface="Consolas"/>
                          <a:ea typeface="Consolas"/>
                          <a:cs typeface="Consolas"/>
                          <a:sym typeface="Consolas"/>
                        </a:rPr>
                        <a:t>(</a:t>
                      </a:r>
                      <a:r>
                        <a:rPr lang="en-US" sz="1800" b="0" u="none" strike="noStrike" cap="none" dirty="0" err="1">
                          <a:solidFill>
                            <a:srgbClr val="CE9178"/>
                          </a:solidFill>
                          <a:latin typeface="Consolas"/>
                          <a:ea typeface="Consolas"/>
                          <a:cs typeface="Consolas"/>
                          <a:sym typeface="Consolas"/>
                        </a:rPr>
                        <a:t>file_name</a:t>
                      </a:r>
                      <a:r>
                        <a:rPr lang="en-US" sz="1800" b="0" u="none" strike="noStrike" cap="none" dirty="0">
                          <a:solidFill>
                            <a:srgbClr val="D4D4D4"/>
                          </a:solidFill>
                          <a:latin typeface="Consolas"/>
                          <a:ea typeface="Consolas"/>
                          <a:cs typeface="Consolas"/>
                          <a:sym typeface="Consolas"/>
                        </a:rPr>
                        <a:t>, </a:t>
                      </a:r>
                      <a:r>
                        <a:rPr lang="en-US" sz="1800" b="0" u="none" strike="noStrike" cap="none" dirty="0">
                          <a:solidFill>
                            <a:srgbClr val="CE9178"/>
                          </a:solidFill>
                          <a:latin typeface="Consolas"/>
                          <a:ea typeface="Consolas"/>
                          <a:cs typeface="Consolas"/>
                          <a:sym typeface="Consolas"/>
                        </a:rPr>
                        <a:t>mode</a:t>
                      </a:r>
                      <a:r>
                        <a:rPr lang="en-US" sz="1800" b="0" u="none" strike="noStrike" cap="none" dirty="0">
                          <a:solidFill>
                            <a:srgbClr val="D4D4D4"/>
                          </a:solidFill>
                          <a:latin typeface="Consolas"/>
                          <a:ea typeface="Consolas"/>
                          <a:cs typeface="Consolas"/>
                          <a:sym typeface="Consolas"/>
                        </a:rPr>
                        <a:t>);</a:t>
                      </a:r>
                      <a:endParaRPr lang="en-US" dirty="0"/>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u="none" strike="noStrike" cap="none" dirty="0">
                          <a:solidFill>
                            <a:schemeClr val="bg1"/>
                          </a:solidFill>
                        </a:rPr>
                        <a:t>This statement opens the file and assigns an identifier to the </a:t>
                      </a:r>
                      <a:r>
                        <a:rPr lang="en-US" sz="1800" u="none" strike="noStrike" cap="none" dirty="0">
                          <a:solidFill>
                            <a:srgbClr val="F92672"/>
                          </a:solidFill>
                        </a:rPr>
                        <a:t>FILE </a:t>
                      </a:r>
                      <a:r>
                        <a:rPr lang="en-US" sz="1800" u="none" strike="noStrike" cap="none" dirty="0">
                          <a:solidFill>
                            <a:schemeClr val="bg1"/>
                          </a:solidFill>
                        </a:rPr>
                        <a:t>type pointer </a:t>
                      </a:r>
                      <a:r>
                        <a:rPr lang="en-US" sz="1800" b="0" dirty="0">
                          <a:solidFill>
                            <a:srgbClr val="D4D4D4"/>
                          </a:solidFill>
                          <a:latin typeface="Consolas"/>
                          <a:ea typeface="Consolas"/>
                          <a:cs typeface="Consolas"/>
                          <a:sym typeface="Consolas"/>
                        </a:rPr>
                        <a:t>fp</a:t>
                      </a:r>
                      <a:r>
                        <a:rPr lang="en-US" sz="1800" u="none" strike="noStrike" cap="none" dirty="0">
                          <a:solidFill>
                            <a:schemeClr val="bg1"/>
                          </a:solidFill>
                        </a:rPr>
                        <a:t>.</a:t>
                      </a:r>
                      <a:endParaRPr dirty="0">
                        <a:solidFill>
                          <a:schemeClr val="bg1"/>
                        </a:solidFill>
                      </a:endParaRPr>
                    </a:p>
                    <a:p>
                      <a:pPr marL="0" marR="0" lvl="0" indent="0" algn="l" rtl="0">
                        <a:spcBef>
                          <a:spcPts val="0"/>
                        </a:spcBef>
                        <a:spcAft>
                          <a:spcPts val="0"/>
                        </a:spcAft>
                        <a:buNone/>
                      </a:pPr>
                      <a:endParaRPr sz="1800" dirty="0">
                        <a:solidFill>
                          <a:schemeClr val="bg1"/>
                        </a:solidFill>
                      </a:endParaRPr>
                    </a:p>
                    <a:p>
                      <a:pPr marL="0" marR="0" lvl="0" indent="0" algn="l" rtl="0">
                        <a:spcBef>
                          <a:spcPts val="0"/>
                        </a:spcBef>
                        <a:spcAft>
                          <a:spcPts val="0"/>
                        </a:spcAft>
                        <a:buNone/>
                      </a:pPr>
                      <a:r>
                        <a:rPr lang="en-US" sz="1800" dirty="0">
                          <a:solidFill>
                            <a:schemeClr val="bg1"/>
                          </a:solidFill>
                        </a:rPr>
                        <a:t>Example: </a:t>
                      </a:r>
                      <a:r>
                        <a:rPr lang="en-US" sz="1800" b="0" dirty="0" err="1">
                          <a:solidFill>
                            <a:srgbClr val="D4D4D4"/>
                          </a:solidFill>
                          <a:latin typeface="Consolas"/>
                          <a:ea typeface="Consolas"/>
                          <a:cs typeface="Consolas"/>
                          <a:sym typeface="Consolas"/>
                        </a:rPr>
                        <a:t>fp</a:t>
                      </a:r>
                      <a:r>
                        <a:rPr lang="en-US" sz="1800" b="0" dirty="0">
                          <a:solidFill>
                            <a:srgbClr val="D4D4D4"/>
                          </a:solidFill>
                          <a:latin typeface="Consolas"/>
                          <a:ea typeface="Consolas"/>
                          <a:cs typeface="Consolas"/>
                          <a:sym typeface="Consolas"/>
                        </a:rPr>
                        <a:t> = </a:t>
                      </a:r>
                      <a:r>
                        <a:rPr lang="en-US" sz="1800" b="0" dirty="0" err="1">
                          <a:solidFill>
                            <a:srgbClr val="D4D4D4"/>
                          </a:solidFill>
                          <a:latin typeface="Consolas"/>
                          <a:ea typeface="Consolas"/>
                          <a:cs typeface="Consolas"/>
                          <a:sym typeface="Consolas"/>
                        </a:rPr>
                        <a:t>fopen</a:t>
                      </a:r>
                      <a:r>
                        <a:rPr lang="en-US" sz="1800" b="0" dirty="0">
                          <a:solidFill>
                            <a:srgbClr val="D4D4D4"/>
                          </a:solidFill>
                          <a:latin typeface="Consolas"/>
                          <a:ea typeface="Consolas"/>
                          <a:cs typeface="Consolas"/>
                          <a:sym typeface="Consolas"/>
                        </a:rPr>
                        <a:t>(</a:t>
                      </a:r>
                      <a:r>
                        <a:rPr lang="en-US" sz="1800" b="0" dirty="0">
                          <a:solidFill>
                            <a:srgbClr val="CE9178"/>
                          </a:solidFill>
                          <a:latin typeface="Consolas"/>
                          <a:ea typeface="Consolas"/>
                          <a:cs typeface="Consolas"/>
                          <a:sym typeface="Consolas"/>
                        </a:rPr>
                        <a:t>"</a:t>
                      </a:r>
                      <a:r>
                        <a:rPr lang="en-US" sz="1800" b="0" dirty="0" err="1">
                          <a:solidFill>
                            <a:srgbClr val="CE9178"/>
                          </a:solidFill>
                          <a:latin typeface="Consolas"/>
                          <a:ea typeface="Consolas"/>
                          <a:cs typeface="Consolas"/>
                          <a:sym typeface="Consolas"/>
                        </a:rPr>
                        <a:t>printfile.c"</a:t>
                      </a:r>
                      <a:r>
                        <a:rPr lang="en-US" sz="1800" b="0" dirty="0" err="1">
                          <a:solidFill>
                            <a:srgbClr val="D4D4D4"/>
                          </a:solidFill>
                          <a:latin typeface="Consolas"/>
                          <a:ea typeface="Consolas"/>
                          <a:cs typeface="Consolas"/>
                          <a:sym typeface="Consolas"/>
                        </a:rPr>
                        <a:t>,</a:t>
                      </a:r>
                      <a:r>
                        <a:rPr lang="en-US" sz="1800" b="0" dirty="0" err="1">
                          <a:solidFill>
                            <a:srgbClr val="CE9178"/>
                          </a:solidFill>
                          <a:latin typeface="Consolas"/>
                          <a:ea typeface="Consolas"/>
                          <a:cs typeface="Consolas"/>
                          <a:sym typeface="Consolas"/>
                        </a:rPr>
                        <a:t>"r</a:t>
                      </a:r>
                      <a:r>
                        <a:rPr lang="en-US" sz="1800" b="0" dirty="0">
                          <a:solidFill>
                            <a:srgbClr val="CE9178"/>
                          </a:solidFill>
                          <a:latin typeface="Consolas"/>
                          <a:ea typeface="Consolas"/>
                          <a:cs typeface="Consolas"/>
                          <a:sym typeface="Consolas"/>
                        </a:rPr>
                        <a:t>"</a:t>
                      </a:r>
                      <a:r>
                        <a:rPr lang="en-US" sz="1800" b="0" dirty="0">
                          <a:solidFill>
                            <a:srgbClr val="D4D4D4"/>
                          </a:solidFill>
                          <a:latin typeface="Consolas"/>
                          <a:ea typeface="Consolas"/>
                          <a:cs typeface="Consolas"/>
                          <a:sym typeface="Consolas"/>
                        </a:rPr>
                        <a:t>);</a:t>
                      </a:r>
                      <a:endParaRPr lang="en-US" dirty="0"/>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1"/>
                  </a:ext>
                </a:extLst>
              </a:tr>
              <a:tr h="352700">
                <a:tc>
                  <a:txBody>
                    <a:bodyPr/>
                    <a:lstStyle/>
                    <a:p>
                      <a:pPr marL="0" marR="0" lvl="0" indent="0" algn="l" rtl="0">
                        <a:spcBef>
                          <a:spcPts val="0"/>
                        </a:spcBef>
                        <a:spcAft>
                          <a:spcPts val="0"/>
                        </a:spcAft>
                        <a:buNone/>
                      </a:pPr>
                      <a:r>
                        <a:rPr lang="en-US" sz="1800" b="0" dirty="0" err="1">
                          <a:solidFill>
                            <a:srgbClr val="D4D4D4"/>
                          </a:solidFill>
                          <a:latin typeface="Consolas"/>
                          <a:ea typeface="Consolas"/>
                          <a:cs typeface="Consolas"/>
                          <a:sym typeface="Consolas"/>
                        </a:rPr>
                        <a:t>fclose</a:t>
                      </a:r>
                      <a:r>
                        <a:rPr lang="en-US" sz="1800" b="0" dirty="0">
                          <a:solidFill>
                            <a:srgbClr val="D4D4D4"/>
                          </a:solidFill>
                          <a:latin typeface="Consolas"/>
                          <a:ea typeface="Consolas"/>
                          <a:cs typeface="Consolas"/>
                          <a:sym typeface="Consolas"/>
                        </a:rPr>
                        <a:t>(</a:t>
                      </a:r>
                      <a:r>
                        <a:rPr lang="en-US" sz="1800" b="0" dirty="0" err="1">
                          <a:solidFill>
                            <a:srgbClr val="D4D4D4"/>
                          </a:solidFill>
                          <a:latin typeface="Consolas"/>
                          <a:ea typeface="Consolas"/>
                          <a:cs typeface="Consolas"/>
                          <a:sym typeface="Consolas"/>
                        </a:rPr>
                        <a:t>filepointer</a:t>
                      </a:r>
                      <a:r>
                        <a:rPr lang="en-US" sz="1800" b="0" dirty="0">
                          <a:solidFill>
                            <a:srgbClr val="D4D4D4"/>
                          </a:solidFill>
                          <a:latin typeface="Consolas"/>
                          <a:ea typeface="Consolas"/>
                          <a:cs typeface="Consolas"/>
                          <a:sym typeface="Consolas"/>
                        </a:rPr>
                        <a:t>);</a:t>
                      </a:r>
                      <a:endParaRPr dirty="0">
                        <a:solidFill>
                          <a:schemeClr val="bg1"/>
                        </a:solidFill>
                      </a:endParaRP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dirty="0">
                          <a:solidFill>
                            <a:schemeClr val="bg1"/>
                          </a:solidFill>
                        </a:rPr>
                        <a:t>Closes a file and</a:t>
                      </a:r>
                      <a:r>
                        <a:rPr lang="en-US" sz="1800" baseline="0" dirty="0">
                          <a:solidFill>
                            <a:schemeClr val="bg1"/>
                          </a:solidFill>
                        </a:rPr>
                        <a:t> release the pointer</a:t>
                      </a:r>
                      <a:r>
                        <a:rPr lang="en-US" sz="1800" dirty="0">
                          <a:solidFill>
                            <a:schemeClr val="bg1"/>
                          </a:solidFill>
                        </a:rPr>
                        <a:t>.</a:t>
                      </a:r>
                      <a:endParaRPr dirty="0">
                        <a:solidFill>
                          <a:schemeClr val="bg1"/>
                        </a:solidFill>
                      </a:endParaRPr>
                    </a:p>
                    <a:p>
                      <a:pPr marL="0" marR="0" lvl="0" indent="0" algn="just" rtl="0">
                        <a:spcBef>
                          <a:spcPts val="0"/>
                        </a:spcBef>
                        <a:spcAft>
                          <a:spcPts val="0"/>
                        </a:spcAft>
                        <a:buNone/>
                      </a:pPr>
                      <a:endParaRPr sz="1800" dirty="0">
                        <a:solidFill>
                          <a:schemeClr val="bg1"/>
                        </a:solidFill>
                      </a:endParaRPr>
                    </a:p>
                    <a:p>
                      <a:pPr marL="0" marR="0" lvl="0" indent="0" algn="l" rtl="0">
                        <a:spcBef>
                          <a:spcPts val="0"/>
                        </a:spcBef>
                        <a:spcAft>
                          <a:spcPts val="0"/>
                        </a:spcAft>
                        <a:buNone/>
                      </a:pPr>
                      <a:r>
                        <a:rPr lang="en-US" sz="1800" dirty="0">
                          <a:solidFill>
                            <a:schemeClr val="bg1"/>
                          </a:solidFill>
                        </a:rPr>
                        <a:t>Example: </a:t>
                      </a:r>
                      <a:r>
                        <a:rPr lang="en-US" sz="1800" b="0" dirty="0" err="1">
                          <a:solidFill>
                            <a:srgbClr val="D4D4D4"/>
                          </a:solidFill>
                          <a:latin typeface="Consolas"/>
                          <a:ea typeface="Consolas"/>
                          <a:cs typeface="Consolas"/>
                          <a:sym typeface="Consolas"/>
                        </a:rPr>
                        <a:t>fclose</a:t>
                      </a:r>
                      <a:r>
                        <a:rPr lang="en-US" sz="1800" b="0" dirty="0">
                          <a:solidFill>
                            <a:srgbClr val="D4D4D4"/>
                          </a:solidFill>
                          <a:latin typeface="Consolas"/>
                          <a:ea typeface="Consolas"/>
                          <a:cs typeface="Consolas"/>
                          <a:sym typeface="Consolas"/>
                        </a:rPr>
                        <a:t>(</a:t>
                      </a:r>
                      <a:r>
                        <a:rPr lang="en-US" sz="1800" b="0" dirty="0" err="1">
                          <a:solidFill>
                            <a:srgbClr val="D4D4D4"/>
                          </a:solidFill>
                          <a:latin typeface="Consolas"/>
                          <a:ea typeface="Consolas"/>
                          <a:cs typeface="Consolas"/>
                          <a:sym typeface="Consolas"/>
                        </a:rPr>
                        <a:t>fp</a:t>
                      </a:r>
                      <a:r>
                        <a:rPr lang="en-US" sz="1800" b="0" dirty="0">
                          <a:solidFill>
                            <a:srgbClr val="D4D4D4"/>
                          </a:solidFill>
                          <a:latin typeface="Consolas"/>
                          <a:ea typeface="Consolas"/>
                          <a:cs typeface="Consolas"/>
                          <a:sym typeface="Consolas"/>
                        </a:rPr>
                        <a:t>);</a:t>
                      </a:r>
                      <a:endParaRPr dirty="0">
                        <a:solidFill>
                          <a:schemeClr val="bg1"/>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2"/>
                  </a:ext>
                </a:extLst>
              </a:tr>
              <a:tr h="352700">
                <a:tc>
                  <a:txBody>
                    <a:bodyPr/>
                    <a:lstStyle/>
                    <a:p>
                      <a:pPr marL="0" marR="0" lvl="0" indent="0" algn="l" rtl="0">
                        <a:spcBef>
                          <a:spcPts val="0"/>
                        </a:spcBef>
                        <a:spcAft>
                          <a:spcPts val="0"/>
                        </a:spcAft>
                        <a:buNone/>
                      </a:pPr>
                      <a:r>
                        <a:rPr lang="en-US" sz="1800" b="0" dirty="0" err="1">
                          <a:solidFill>
                            <a:srgbClr val="D4D4D4"/>
                          </a:solidFill>
                          <a:latin typeface="Consolas"/>
                          <a:ea typeface="Consolas"/>
                          <a:cs typeface="Consolas"/>
                          <a:sym typeface="Consolas"/>
                        </a:rPr>
                        <a:t>fprintf</a:t>
                      </a:r>
                      <a:r>
                        <a:rPr lang="en-US" sz="1800" b="0" dirty="0">
                          <a:solidFill>
                            <a:srgbClr val="D4D4D4"/>
                          </a:solidFill>
                          <a:latin typeface="Consolas"/>
                          <a:ea typeface="Consolas"/>
                          <a:cs typeface="Consolas"/>
                          <a:sym typeface="Consolas"/>
                        </a:rPr>
                        <a:t>(</a:t>
                      </a:r>
                      <a:r>
                        <a:rPr lang="en-US" sz="1800" b="0" dirty="0" err="1">
                          <a:solidFill>
                            <a:srgbClr val="D4D4D4"/>
                          </a:solidFill>
                          <a:latin typeface="Consolas"/>
                          <a:ea typeface="Consolas"/>
                          <a:cs typeface="Consolas"/>
                          <a:sym typeface="Consolas"/>
                        </a:rPr>
                        <a:t>fp</a:t>
                      </a:r>
                      <a:r>
                        <a:rPr lang="en-US" sz="1800" b="0" dirty="0">
                          <a:solidFill>
                            <a:srgbClr val="D4D4D4"/>
                          </a:solidFill>
                          <a:latin typeface="Consolas"/>
                          <a:ea typeface="Consolas"/>
                          <a:cs typeface="Consolas"/>
                          <a:sym typeface="Consolas"/>
                        </a:rPr>
                        <a:t>, </a:t>
                      </a:r>
                      <a:endParaRPr lang="en-US" dirty="0"/>
                    </a:p>
                    <a:p>
                      <a:pPr marL="0" marR="0" lvl="0" indent="0" algn="l" rtl="0">
                        <a:spcBef>
                          <a:spcPts val="0"/>
                        </a:spcBef>
                        <a:spcAft>
                          <a:spcPts val="0"/>
                        </a:spcAft>
                        <a:buNone/>
                      </a:pPr>
                      <a:r>
                        <a:rPr lang="en-US" sz="1800" b="0" dirty="0">
                          <a:solidFill>
                            <a:srgbClr val="D4D4D4"/>
                          </a:solidFill>
                          <a:latin typeface="Consolas"/>
                          <a:ea typeface="Consolas"/>
                          <a:cs typeface="Consolas"/>
                          <a:sym typeface="Consolas"/>
                        </a:rPr>
                        <a:t>“control string”,</a:t>
                      </a:r>
                      <a:endParaRPr lang="en-US" dirty="0"/>
                    </a:p>
                    <a:p>
                      <a:pPr marL="0" marR="0" lvl="0" indent="0" algn="l" rtl="0">
                        <a:spcBef>
                          <a:spcPts val="0"/>
                        </a:spcBef>
                        <a:spcAft>
                          <a:spcPts val="0"/>
                        </a:spcAft>
                        <a:buNone/>
                      </a:pPr>
                      <a:r>
                        <a:rPr lang="en-US" sz="1800" b="0" dirty="0">
                          <a:solidFill>
                            <a:srgbClr val="D4D4D4"/>
                          </a:solidFill>
                          <a:latin typeface="Consolas"/>
                          <a:ea typeface="Consolas"/>
                          <a:cs typeface="Consolas"/>
                          <a:sym typeface="Consolas"/>
                        </a:rPr>
                        <a:t>list);</a:t>
                      </a:r>
                      <a:endParaRPr dirty="0">
                        <a:solidFill>
                          <a:schemeClr val="bg1"/>
                        </a:solidFill>
                      </a:endParaRP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dirty="0">
                          <a:solidFill>
                            <a:schemeClr val="bg1"/>
                          </a:solidFill>
                        </a:rPr>
                        <a:t>Here </a:t>
                      </a:r>
                      <a:r>
                        <a:rPr lang="en-US" sz="1800" b="0" dirty="0" err="1">
                          <a:solidFill>
                            <a:srgbClr val="D4D4D4"/>
                          </a:solidFill>
                          <a:latin typeface="Consolas"/>
                          <a:ea typeface="Consolas"/>
                          <a:cs typeface="Consolas"/>
                          <a:sym typeface="Consolas"/>
                        </a:rPr>
                        <a:t>fp</a:t>
                      </a:r>
                      <a:r>
                        <a:rPr lang="en-US" sz="1800" dirty="0">
                          <a:solidFill>
                            <a:schemeClr val="bg1"/>
                          </a:solidFill>
                        </a:rPr>
                        <a:t> is a file pointer associated with a file. The control string contains items</a:t>
                      </a:r>
                      <a:r>
                        <a:rPr lang="en-US" sz="1800" baseline="0" dirty="0">
                          <a:solidFill>
                            <a:schemeClr val="bg1"/>
                          </a:solidFill>
                        </a:rPr>
                        <a:t> to be printed</a:t>
                      </a:r>
                      <a:r>
                        <a:rPr lang="en-US" sz="1800" dirty="0">
                          <a:solidFill>
                            <a:schemeClr val="bg1"/>
                          </a:solidFill>
                        </a:rPr>
                        <a:t>. The list may includes variables, constants and strings.</a:t>
                      </a:r>
                      <a:endParaRPr dirty="0">
                        <a:solidFill>
                          <a:schemeClr val="bg1"/>
                        </a:solidFill>
                      </a:endParaRPr>
                    </a:p>
                    <a:p>
                      <a:pPr marL="0" marR="0" lvl="0" indent="0" algn="just" rtl="0">
                        <a:spcBef>
                          <a:spcPts val="0"/>
                        </a:spcBef>
                        <a:spcAft>
                          <a:spcPts val="0"/>
                        </a:spcAft>
                        <a:buNone/>
                      </a:pPr>
                      <a:endParaRPr sz="1800" dirty="0">
                        <a:solidFill>
                          <a:schemeClr val="bg1"/>
                        </a:solidFill>
                      </a:endParaRPr>
                    </a:p>
                    <a:p>
                      <a:r>
                        <a:rPr lang="en-US" sz="1800" dirty="0">
                          <a:solidFill>
                            <a:schemeClr val="bg1"/>
                          </a:solidFill>
                        </a:rPr>
                        <a:t>Example: </a:t>
                      </a:r>
                      <a:r>
                        <a:rPr lang="en-US" b="0" dirty="0" err="1">
                          <a:solidFill>
                            <a:srgbClr val="D4D4D4"/>
                          </a:solidFill>
                          <a:effectLst/>
                          <a:latin typeface="Consolas" panose="020B0609020204030204" pitchFamily="49" charset="0"/>
                        </a:rPr>
                        <a:t>fprintf</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fp</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"%s %d %c"</a:t>
                      </a:r>
                      <a:r>
                        <a:rPr lang="en-US" b="0" dirty="0">
                          <a:solidFill>
                            <a:srgbClr val="D4D4D4"/>
                          </a:solidFill>
                          <a:effectLst/>
                          <a:latin typeface="Consolas" panose="020B0609020204030204" pitchFamily="49" charset="0"/>
                        </a:rPr>
                        <a:t>, name, age, gender);</a:t>
                      </a:r>
                      <a:r>
                        <a:rPr lang="en-US" sz="1800" dirty="0">
                          <a:solidFill>
                            <a:schemeClr val="bg1"/>
                          </a:solidFill>
                        </a:rPr>
                        <a:t> </a:t>
                      </a:r>
                      <a:endParaRPr sz="1800" dirty="0">
                        <a:solidFill>
                          <a:schemeClr val="bg1"/>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7305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0" y="1"/>
            <a:ext cx="12192000" cy="900000"/>
          </a:xfrm>
          <a:prstGeom prst="rect">
            <a:avLst/>
          </a:prstGeom>
          <a:noFill/>
          <a:ln>
            <a:noFill/>
          </a:ln>
        </p:spPr>
        <p:txBody>
          <a:bodyPr spcFirstLastPara="1" wrap="square" lIns="216000" tIns="108000" rIns="216000" bIns="108000" anchor="ctr" anchorCtr="0">
            <a:noAutofit/>
          </a:bodyPr>
          <a:lstStyle/>
          <a:p>
            <a:pPr marL="0" lvl="0" indent="0" algn="l" rtl="0">
              <a:lnSpc>
                <a:spcPct val="90000"/>
              </a:lnSpc>
              <a:spcBef>
                <a:spcPts val="0"/>
              </a:spcBef>
              <a:spcAft>
                <a:spcPts val="0"/>
              </a:spcAft>
              <a:buClr>
                <a:schemeClr val="lt1"/>
              </a:buClr>
              <a:buSzPts val="3600"/>
              <a:buFont typeface="Quattrocento Sans"/>
              <a:buNone/>
            </a:pPr>
            <a:r>
              <a:rPr lang="en-US" b="1" dirty="0"/>
              <a:t>File Handling Functions</a:t>
            </a:r>
            <a:endParaRPr b="1" dirty="0"/>
          </a:p>
        </p:txBody>
      </p:sp>
      <p:graphicFrame>
        <p:nvGraphicFramePr>
          <p:cNvPr id="182" name="Google Shape;182;p23"/>
          <p:cNvGraphicFramePr/>
          <p:nvPr>
            <p:extLst>
              <p:ext uri="{D42A27DB-BD31-4B8C-83A1-F6EECF244321}">
                <p14:modId xmlns:p14="http://schemas.microsoft.com/office/powerpoint/2010/main" val="631262052"/>
              </p:ext>
            </p:extLst>
          </p:nvPr>
        </p:nvGraphicFramePr>
        <p:xfrm>
          <a:off x="650538" y="1230761"/>
          <a:ext cx="10890925" cy="4086488"/>
        </p:xfrm>
        <a:graphic>
          <a:graphicData uri="http://schemas.openxmlformats.org/drawingml/2006/table">
            <a:tbl>
              <a:tblPr firstRow="1" bandRow="1">
                <a:tableStyleId>{3B4B98B0-60AC-42C2-AFA5-B58CD77FA1E5}</a:tableStyleId>
              </a:tblPr>
              <a:tblGrid>
                <a:gridCol w="2480950">
                  <a:extLst>
                    <a:ext uri="{9D8B030D-6E8A-4147-A177-3AD203B41FA5}">
                      <a16:colId xmlns:a16="http://schemas.microsoft.com/office/drawing/2014/main" val="20000"/>
                    </a:ext>
                  </a:extLst>
                </a:gridCol>
                <a:gridCol w="8409975">
                  <a:extLst>
                    <a:ext uri="{9D8B030D-6E8A-4147-A177-3AD203B41FA5}">
                      <a16:colId xmlns:a16="http://schemas.microsoft.com/office/drawing/2014/main" val="20001"/>
                    </a:ext>
                  </a:extLst>
                </a:gridCol>
              </a:tblGrid>
              <a:tr h="335821">
                <a:tc>
                  <a:txBody>
                    <a:bodyPr/>
                    <a:lstStyle/>
                    <a:p>
                      <a:pPr marL="0" marR="0" lvl="0" indent="0" algn="ctr" rtl="0">
                        <a:spcBef>
                          <a:spcPts val="0"/>
                        </a:spcBef>
                        <a:spcAft>
                          <a:spcPts val="0"/>
                        </a:spcAft>
                        <a:buNone/>
                      </a:pPr>
                      <a:r>
                        <a:rPr lang="en-US" sz="1800" dirty="0">
                          <a:solidFill>
                            <a:srgbClr val="F92672"/>
                          </a:solidFill>
                        </a:rPr>
                        <a:t>Syntax</a:t>
                      </a:r>
                      <a:endParaRPr sz="1800" b="1" dirty="0">
                        <a:solidFill>
                          <a:srgbClr val="F92672"/>
                        </a:solidFill>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ctr" rtl="0">
                        <a:spcBef>
                          <a:spcPts val="0"/>
                        </a:spcBef>
                        <a:spcAft>
                          <a:spcPts val="0"/>
                        </a:spcAft>
                        <a:buNone/>
                      </a:pPr>
                      <a:r>
                        <a:rPr lang="en-US" sz="1800" dirty="0">
                          <a:solidFill>
                            <a:srgbClr val="F92672"/>
                          </a:solidFill>
                        </a:rPr>
                        <a:t>Description</a:t>
                      </a:r>
                      <a:endParaRPr sz="1800" b="1" dirty="0">
                        <a:solidFill>
                          <a:srgbClr val="F92672"/>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0"/>
                  </a:ext>
                </a:extLst>
              </a:tr>
              <a:tr h="1343258">
                <a:tc>
                  <a:txBody>
                    <a:bodyPr/>
                    <a:lstStyle/>
                    <a:p>
                      <a:pPr marL="0" marR="0" lvl="0" indent="0" algn="l" rtl="0">
                        <a:spcBef>
                          <a:spcPts val="0"/>
                        </a:spcBef>
                        <a:spcAft>
                          <a:spcPts val="0"/>
                        </a:spcAft>
                        <a:buNone/>
                      </a:pPr>
                      <a:r>
                        <a:rPr lang="en-US" sz="1800" b="0" i="0" dirty="0" err="1">
                          <a:solidFill>
                            <a:schemeClr val="bg1"/>
                          </a:solidFill>
                          <a:latin typeface="Consolas" panose="020B0609020204030204" pitchFamily="49" charset="0"/>
                          <a:cs typeface="Consolas" panose="020B0609020204030204" pitchFamily="49" charset="0"/>
                          <a:sym typeface="Consolas"/>
                        </a:rPr>
                        <a:t>fscanf</a:t>
                      </a:r>
                      <a:r>
                        <a:rPr lang="en-US" sz="1800" b="0" i="0" dirty="0">
                          <a:solidFill>
                            <a:schemeClr val="bg1"/>
                          </a:solidFill>
                          <a:latin typeface="Consolas" panose="020B0609020204030204" pitchFamily="49" charset="0"/>
                          <a:cs typeface="Consolas" panose="020B0609020204030204" pitchFamily="49" charset="0"/>
                          <a:sym typeface="Consolas"/>
                        </a:rPr>
                        <a:t>(</a:t>
                      </a:r>
                      <a:r>
                        <a:rPr lang="en-US" sz="1800" b="0" i="0" dirty="0" err="1">
                          <a:solidFill>
                            <a:schemeClr val="bg1"/>
                          </a:solidFill>
                          <a:latin typeface="Consolas" panose="020B0609020204030204" pitchFamily="49" charset="0"/>
                          <a:cs typeface="Consolas" panose="020B0609020204030204" pitchFamily="49" charset="0"/>
                          <a:sym typeface="Consolas"/>
                        </a:rPr>
                        <a:t>fp</a:t>
                      </a:r>
                      <a:r>
                        <a:rPr lang="en-US" sz="1800" b="0" i="0" dirty="0">
                          <a:solidFill>
                            <a:schemeClr val="bg1"/>
                          </a:solidFill>
                          <a:latin typeface="Consolas" panose="020B0609020204030204" pitchFamily="49" charset="0"/>
                          <a:cs typeface="Consolas" panose="020B0609020204030204" pitchFamily="49" charset="0"/>
                          <a:sym typeface="Consolas"/>
                        </a:rPr>
                        <a:t>, </a:t>
                      </a:r>
                      <a:endParaRPr b="0" i="0" dirty="0">
                        <a:solidFill>
                          <a:schemeClr val="bg1"/>
                        </a:solidFill>
                        <a:latin typeface="Consolas" panose="020B0609020204030204" pitchFamily="49" charset="0"/>
                        <a:cs typeface="Consolas" panose="020B0609020204030204" pitchFamily="49" charset="0"/>
                      </a:endParaRPr>
                    </a:p>
                    <a:p>
                      <a:pPr marL="0" marR="0" lvl="0" indent="0" algn="l" rtl="0">
                        <a:spcBef>
                          <a:spcPts val="0"/>
                        </a:spcBef>
                        <a:spcAft>
                          <a:spcPts val="0"/>
                        </a:spcAft>
                        <a:buNone/>
                      </a:pPr>
                      <a:r>
                        <a:rPr lang="en-US" sz="1800" b="0" i="0" dirty="0">
                          <a:solidFill>
                            <a:schemeClr val="bg1"/>
                          </a:solidFill>
                          <a:latin typeface="Consolas" panose="020B0609020204030204" pitchFamily="49" charset="0"/>
                          <a:cs typeface="Consolas" panose="020B0609020204030204" pitchFamily="49" charset="0"/>
                          <a:sym typeface="Consolas"/>
                        </a:rPr>
                        <a:t>“control string”,</a:t>
                      </a:r>
                      <a:endParaRPr b="0" i="0" dirty="0">
                        <a:solidFill>
                          <a:schemeClr val="bg1"/>
                        </a:solidFill>
                        <a:latin typeface="Consolas" panose="020B0609020204030204" pitchFamily="49" charset="0"/>
                        <a:cs typeface="Consolas" panose="020B0609020204030204" pitchFamily="49" charset="0"/>
                      </a:endParaRPr>
                    </a:p>
                    <a:p>
                      <a:pPr marL="0" marR="0" lvl="0" indent="0" algn="l" rtl="0">
                        <a:spcBef>
                          <a:spcPts val="0"/>
                        </a:spcBef>
                        <a:spcAft>
                          <a:spcPts val="0"/>
                        </a:spcAft>
                        <a:buNone/>
                      </a:pPr>
                      <a:r>
                        <a:rPr lang="en-US" sz="1800" b="0" i="0" dirty="0">
                          <a:solidFill>
                            <a:schemeClr val="bg1"/>
                          </a:solidFill>
                          <a:latin typeface="Consolas" panose="020B0609020204030204" pitchFamily="49" charset="0"/>
                          <a:cs typeface="Consolas" panose="020B0609020204030204" pitchFamily="49" charset="0"/>
                          <a:sym typeface="Consolas"/>
                        </a:rPr>
                        <a:t>list);</a:t>
                      </a:r>
                      <a:endParaRPr b="0" i="0" dirty="0">
                        <a:solidFill>
                          <a:schemeClr val="bg1"/>
                        </a:solidFill>
                        <a:latin typeface="Consolas" panose="020B0609020204030204" pitchFamily="49" charset="0"/>
                        <a:cs typeface="Consolas" panose="020B0609020204030204" pitchFamily="49" charset="0"/>
                      </a:endParaRPr>
                    </a:p>
                    <a:p>
                      <a:pPr marL="0" marR="0" lvl="0" indent="0" algn="l" rtl="0">
                        <a:spcBef>
                          <a:spcPts val="0"/>
                        </a:spcBef>
                        <a:spcAft>
                          <a:spcPts val="0"/>
                        </a:spcAft>
                        <a:buNone/>
                      </a:pPr>
                      <a:endParaRPr sz="1800" b="0" dirty="0">
                        <a:solidFill>
                          <a:schemeClr val="bg1"/>
                        </a:solidFill>
                        <a:latin typeface="Quattrocento Sans"/>
                        <a:ea typeface="Quattrocento Sans"/>
                        <a:cs typeface="Quattrocento Sans"/>
                        <a:sym typeface="Quattrocento Sans"/>
                      </a:endParaRP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spcBef>
                          <a:spcPts val="0"/>
                        </a:spcBef>
                        <a:spcAft>
                          <a:spcPts val="0"/>
                        </a:spcAft>
                        <a:buNone/>
                      </a:pPr>
                      <a:r>
                        <a:rPr lang="en-US" sz="1800" dirty="0">
                          <a:solidFill>
                            <a:schemeClr val="bg1"/>
                          </a:solidFill>
                        </a:rPr>
                        <a:t>Here </a:t>
                      </a:r>
                      <a:r>
                        <a:rPr lang="en-US" sz="1800" b="0" dirty="0" err="1">
                          <a:solidFill>
                            <a:srgbClr val="D4D4D4"/>
                          </a:solidFill>
                          <a:latin typeface="Consolas"/>
                          <a:ea typeface="Consolas"/>
                          <a:cs typeface="Consolas"/>
                          <a:sym typeface="Consolas"/>
                        </a:rPr>
                        <a:t>fp</a:t>
                      </a:r>
                      <a:r>
                        <a:rPr lang="en-US" sz="1800" dirty="0">
                          <a:solidFill>
                            <a:schemeClr val="bg1"/>
                          </a:solidFill>
                        </a:rPr>
                        <a:t> is a file pointer associated with a file. The control string contains items</a:t>
                      </a:r>
                      <a:r>
                        <a:rPr lang="en-US" sz="1800" baseline="0" dirty="0">
                          <a:solidFill>
                            <a:schemeClr val="bg1"/>
                          </a:solidFill>
                        </a:rPr>
                        <a:t> to be printed</a:t>
                      </a:r>
                      <a:r>
                        <a:rPr lang="en-US" sz="1800" dirty="0">
                          <a:solidFill>
                            <a:schemeClr val="bg1"/>
                          </a:solidFill>
                        </a:rPr>
                        <a:t>. The list may includes variables, constants and strings.</a:t>
                      </a:r>
                      <a:endParaRPr lang="en-US" dirty="0">
                        <a:solidFill>
                          <a:schemeClr val="bg1"/>
                        </a:solidFill>
                      </a:endParaRPr>
                    </a:p>
                    <a:p>
                      <a:pPr marL="0" marR="0" lvl="0" indent="0" algn="just" rtl="0">
                        <a:spcBef>
                          <a:spcPts val="0"/>
                        </a:spcBef>
                        <a:spcAft>
                          <a:spcPts val="0"/>
                        </a:spcAft>
                        <a:buNone/>
                      </a:pPr>
                      <a:endParaRPr lang="en-US" sz="1800" dirty="0">
                        <a:solidFill>
                          <a:schemeClr val="bg1"/>
                        </a:solidFill>
                      </a:endParaRPr>
                    </a:p>
                    <a:p>
                      <a:r>
                        <a:rPr lang="en-US" sz="1800" dirty="0">
                          <a:solidFill>
                            <a:schemeClr val="bg1"/>
                          </a:solidFill>
                        </a:rPr>
                        <a:t>Example: </a:t>
                      </a:r>
                      <a:r>
                        <a:rPr lang="en-US" b="0" dirty="0" err="1">
                          <a:solidFill>
                            <a:srgbClr val="D4D4D4"/>
                          </a:solidFill>
                          <a:effectLst/>
                          <a:latin typeface="Consolas" panose="020B0609020204030204" pitchFamily="49" charset="0"/>
                        </a:rPr>
                        <a:t>fscanf</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fp</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"%s %d"</a:t>
                      </a:r>
                      <a:r>
                        <a:rPr lang="en-US" b="0" dirty="0">
                          <a:solidFill>
                            <a:srgbClr val="D4D4D4"/>
                          </a:solidFill>
                          <a:effectLst/>
                          <a:latin typeface="Consolas" panose="020B0609020204030204" pitchFamily="49" charset="0"/>
                        </a:rPr>
                        <a:t>, &amp;item, &amp;</a:t>
                      </a:r>
                      <a:r>
                        <a:rPr lang="en-US" b="0" dirty="0" err="1">
                          <a:solidFill>
                            <a:srgbClr val="D4D4D4"/>
                          </a:solidFill>
                          <a:effectLst/>
                          <a:latin typeface="Consolas" panose="020B0609020204030204" pitchFamily="49" charset="0"/>
                        </a:rPr>
                        <a:t>qty</a:t>
                      </a:r>
                      <a:r>
                        <a:rPr lang="en-US" b="0" dirty="0">
                          <a:solidFill>
                            <a:srgbClr val="D4D4D4"/>
                          </a:solidFill>
                          <a:effectLst/>
                          <a:latin typeface="Consolas" panose="020B0609020204030204" pitchFamily="49" charset="0"/>
                        </a:rPr>
                        <a:t>);</a:t>
                      </a: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1"/>
                  </a:ext>
                </a:extLst>
              </a:tr>
              <a:tr h="1091398">
                <a:tc>
                  <a:txBody>
                    <a:bodyPr/>
                    <a:lstStyle/>
                    <a:p>
                      <a:pPr marL="0" marR="0" lvl="0" indent="0" algn="l" rtl="0">
                        <a:spcBef>
                          <a:spcPts val="0"/>
                        </a:spcBef>
                        <a:spcAft>
                          <a:spcPts val="0"/>
                        </a:spcAft>
                        <a:buNone/>
                      </a:pPr>
                      <a:r>
                        <a:rPr lang="en-US" sz="1800" b="0" dirty="0">
                          <a:solidFill>
                            <a:srgbClr val="F92672"/>
                          </a:solidFill>
                          <a:latin typeface="Consolas"/>
                          <a:ea typeface="Consolas"/>
                          <a:cs typeface="Consolas"/>
                          <a:sym typeface="Consolas"/>
                        </a:rPr>
                        <a:t>int</a:t>
                      </a:r>
                      <a:r>
                        <a:rPr lang="en-US" sz="1800" b="0" dirty="0">
                          <a:solidFill>
                            <a:srgbClr val="D4D4D4"/>
                          </a:solidFill>
                          <a:latin typeface="Consolas"/>
                          <a:ea typeface="Consolas"/>
                          <a:cs typeface="Consolas"/>
                          <a:sym typeface="Consolas"/>
                        </a:rPr>
                        <a:t> </a:t>
                      </a:r>
                      <a:r>
                        <a:rPr lang="en-US" sz="1800" b="0" dirty="0" err="1">
                          <a:solidFill>
                            <a:srgbClr val="D4D4D4"/>
                          </a:solidFill>
                          <a:latin typeface="Consolas"/>
                          <a:ea typeface="Consolas"/>
                          <a:cs typeface="Consolas"/>
                          <a:sym typeface="Consolas"/>
                        </a:rPr>
                        <a:t>getc</a:t>
                      </a:r>
                      <a:r>
                        <a:rPr lang="en-US" sz="1800" b="0" dirty="0">
                          <a:solidFill>
                            <a:srgbClr val="D4D4D4"/>
                          </a:solidFill>
                          <a:latin typeface="Consolas"/>
                          <a:ea typeface="Consolas"/>
                          <a:cs typeface="Consolas"/>
                          <a:sym typeface="Consolas"/>
                        </a:rPr>
                        <a:t>(</a:t>
                      </a:r>
                      <a:endParaRPr lang="en-US" dirty="0"/>
                    </a:p>
                    <a:p>
                      <a:pPr marL="0" marR="0" lvl="0" indent="0" algn="l" rtl="0">
                        <a:spcBef>
                          <a:spcPts val="0"/>
                        </a:spcBef>
                        <a:spcAft>
                          <a:spcPts val="0"/>
                        </a:spcAft>
                        <a:buNone/>
                      </a:pPr>
                      <a:r>
                        <a:rPr lang="en-US" sz="1800" b="0" dirty="0">
                          <a:solidFill>
                            <a:srgbClr val="F92672"/>
                          </a:solidFill>
                          <a:latin typeface="Consolas"/>
                          <a:ea typeface="Consolas"/>
                          <a:cs typeface="Consolas"/>
                          <a:sym typeface="Consolas"/>
                        </a:rPr>
                        <a:t>FILE</a:t>
                      </a:r>
                      <a:r>
                        <a:rPr lang="en-US" sz="1800" b="0" dirty="0">
                          <a:solidFill>
                            <a:srgbClr val="D4D4D4"/>
                          </a:solidFill>
                          <a:latin typeface="Consolas"/>
                          <a:ea typeface="Consolas"/>
                          <a:cs typeface="Consolas"/>
                          <a:sym typeface="Consolas"/>
                        </a:rPr>
                        <a:t> *</a:t>
                      </a:r>
                      <a:r>
                        <a:rPr lang="en-US" sz="1800" b="0" dirty="0" err="1">
                          <a:solidFill>
                            <a:srgbClr val="D4D4D4"/>
                          </a:solidFill>
                          <a:latin typeface="Consolas"/>
                          <a:ea typeface="Consolas"/>
                          <a:cs typeface="Consolas"/>
                          <a:sym typeface="Consolas"/>
                        </a:rPr>
                        <a:t>fp</a:t>
                      </a:r>
                      <a:r>
                        <a:rPr lang="en-US" sz="1800" b="0" dirty="0">
                          <a:solidFill>
                            <a:srgbClr val="D4D4D4"/>
                          </a:solidFill>
                          <a:latin typeface="Consolas"/>
                          <a:ea typeface="Consolas"/>
                          <a:cs typeface="Consolas"/>
                          <a:sym typeface="Consolas"/>
                        </a:rPr>
                        <a:t>)</a:t>
                      </a:r>
                      <a:r>
                        <a:rPr lang="en-US" sz="1800" b="0" dirty="0">
                          <a:solidFill>
                            <a:schemeClr val="lt1"/>
                          </a:solidFill>
                          <a:latin typeface="Quattrocento Sans"/>
                          <a:ea typeface="Quattrocento Sans"/>
                          <a:cs typeface="Quattrocento Sans"/>
                          <a:sym typeface="Quattrocento Sans"/>
                        </a:rPr>
                        <a:t>;</a:t>
                      </a:r>
                      <a:endParaRPr sz="1800" b="0" dirty="0">
                        <a:solidFill>
                          <a:schemeClr val="bg1"/>
                        </a:solidFill>
                        <a:latin typeface="Consolas" panose="020B0609020204030204" pitchFamily="49" charset="0"/>
                        <a:ea typeface="Consolas"/>
                        <a:cs typeface="Consolas" panose="020B0609020204030204" pitchFamily="49" charset="0"/>
                        <a:sym typeface="Consolas"/>
                      </a:endParaRP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r>
                        <a:rPr lang="en-US" sz="1800" b="0" dirty="0" err="1">
                          <a:solidFill>
                            <a:srgbClr val="D4D4D4"/>
                          </a:solidFill>
                          <a:latin typeface="Consolas"/>
                          <a:ea typeface="Consolas"/>
                          <a:cs typeface="Consolas"/>
                          <a:sym typeface="Consolas"/>
                        </a:rPr>
                        <a:t>getc</a:t>
                      </a:r>
                      <a:r>
                        <a:rPr lang="en-US" sz="1800" b="0" dirty="0">
                          <a:solidFill>
                            <a:srgbClr val="D4D4D4"/>
                          </a:solidFill>
                          <a:latin typeface="Consolas"/>
                          <a:ea typeface="Consolas"/>
                          <a:cs typeface="Consolas"/>
                          <a:sym typeface="Consolas"/>
                        </a:rPr>
                        <a:t>() </a:t>
                      </a:r>
                      <a:r>
                        <a:rPr lang="en-US" sz="1800" dirty="0">
                          <a:solidFill>
                            <a:schemeClr val="bg1"/>
                          </a:solidFill>
                        </a:rPr>
                        <a:t>returns the next character from a file referred by </a:t>
                      </a:r>
                      <a:r>
                        <a:rPr lang="en-US" sz="1800" b="0" dirty="0" err="1">
                          <a:solidFill>
                            <a:srgbClr val="D4D4D4"/>
                          </a:solidFill>
                          <a:latin typeface="Consolas"/>
                          <a:ea typeface="Consolas"/>
                          <a:cs typeface="Consolas"/>
                          <a:sym typeface="Consolas"/>
                        </a:rPr>
                        <a:t>fp</a:t>
                      </a:r>
                      <a:r>
                        <a:rPr lang="en-US" sz="1800" dirty="0">
                          <a:solidFill>
                            <a:schemeClr val="bg1"/>
                          </a:solidFill>
                        </a:rPr>
                        <a:t>; it require the </a:t>
                      </a:r>
                      <a:r>
                        <a:rPr lang="en-US" b="0" dirty="0">
                          <a:solidFill>
                            <a:srgbClr val="F92672"/>
                          </a:solidFill>
                          <a:effectLst/>
                          <a:latin typeface="Consolas" panose="020B0609020204030204" pitchFamily="49" charset="0"/>
                        </a:rPr>
                        <a:t>FILE</a:t>
                      </a:r>
                      <a:r>
                        <a:rPr lang="en-US" b="0" baseline="0" dirty="0">
                          <a:solidFill>
                            <a:srgbClr val="F92672"/>
                          </a:solidFill>
                          <a:effectLst/>
                          <a:latin typeface="Consolas" panose="020B0609020204030204" pitchFamily="49" charset="0"/>
                        </a:rPr>
                        <a:t> </a:t>
                      </a:r>
                      <a:r>
                        <a:rPr lang="en-US" sz="1800" dirty="0">
                          <a:solidFill>
                            <a:schemeClr val="bg1"/>
                          </a:solidFill>
                        </a:rPr>
                        <a:t>pointer to tell from which file. It returns </a:t>
                      </a:r>
                      <a:r>
                        <a:rPr lang="en-US" b="0" dirty="0">
                          <a:solidFill>
                            <a:srgbClr val="92D050"/>
                          </a:solidFill>
                          <a:effectLst/>
                          <a:latin typeface="Consolas" panose="020B0609020204030204" pitchFamily="49" charset="0"/>
                        </a:rPr>
                        <a:t>EOF</a:t>
                      </a:r>
                      <a:r>
                        <a:rPr lang="en-US" b="0" baseline="0" dirty="0">
                          <a:solidFill>
                            <a:srgbClr val="92D050"/>
                          </a:solidFill>
                          <a:effectLst/>
                          <a:latin typeface="Consolas" panose="020B0609020204030204" pitchFamily="49" charset="0"/>
                        </a:rPr>
                        <a:t> </a:t>
                      </a:r>
                      <a:r>
                        <a:rPr lang="en-US" sz="1800" dirty="0">
                          <a:solidFill>
                            <a:schemeClr val="bg1"/>
                          </a:solidFill>
                        </a:rPr>
                        <a:t>for end of file or error.</a:t>
                      </a:r>
                      <a:endParaRPr dirty="0">
                        <a:solidFill>
                          <a:schemeClr val="bg1"/>
                        </a:solidFill>
                      </a:endParaRPr>
                    </a:p>
                    <a:p>
                      <a:pPr marL="0" marR="0" lvl="0" indent="0" algn="just" rtl="0">
                        <a:spcBef>
                          <a:spcPts val="0"/>
                        </a:spcBef>
                        <a:spcAft>
                          <a:spcPts val="0"/>
                        </a:spcAft>
                        <a:buNone/>
                      </a:pPr>
                      <a:endParaRPr sz="1800" dirty="0">
                        <a:solidFill>
                          <a:schemeClr val="bg1"/>
                        </a:solidFill>
                      </a:endParaRPr>
                    </a:p>
                    <a:p>
                      <a:r>
                        <a:rPr lang="en-US" sz="1800" dirty="0">
                          <a:solidFill>
                            <a:schemeClr val="bg1"/>
                          </a:solidFill>
                        </a:rPr>
                        <a:t>Example: </a:t>
                      </a:r>
                      <a:r>
                        <a:rPr lang="en-US" b="0" dirty="0">
                          <a:solidFill>
                            <a:srgbClr val="D4D4D4"/>
                          </a:solidFill>
                          <a:effectLst/>
                          <a:latin typeface="Consolas" panose="020B0609020204030204" pitchFamily="49" charset="0"/>
                        </a:rPr>
                        <a:t>c = </a:t>
                      </a:r>
                      <a:r>
                        <a:rPr lang="en-US" b="0" dirty="0" err="1">
                          <a:solidFill>
                            <a:srgbClr val="D4D4D4"/>
                          </a:solidFill>
                          <a:effectLst/>
                          <a:latin typeface="Consolas" panose="020B0609020204030204" pitchFamily="49" charset="0"/>
                        </a:rPr>
                        <a:t>getc</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fp</a:t>
                      </a:r>
                      <a:r>
                        <a:rPr lang="en-US" b="0" dirty="0">
                          <a:solidFill>
                            <a:srgbClr val="D4D4D4"/>
                          </a:solidFill>
                          <a:effectLst/>
                          <a:latin typeface="Consolas" panose="020B0609020204030204" pitchFamily="49" charset="0"/>
                        </a:rPr>
                        <a:t>);</a:t>
                      </a: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2"/>
                  </a:ext>
                </a:extLst>
              </a:tr>
              <a:tr h="1091398">
                <a:tc>
                  <a:txBody>
                    <a:bodyPr/>
                    <a:lstStyle/>
                    <a:p>
                      <a:pPr marL="0" marR="0" lvl="0" indent="0" algn="l" rtl="0">
                        <a:spcBef>
                          <a:spcPts val="0"/>
                        </a:spcBef>
                        <a:spcAft>
                          <a:spcPts val="0"/>
                        </a:spcAft>
                        <a:buNone/>
                      </a:pPr>
                      <a:r>
                        <a:rPr lang="en-US" sz="1800" b="0" dirty="0">
                          <a:solidFill>
                            <a:srgbClr val="F92672"/>
                          </a:solidFill>
                          <a:latin typeface="Consolas"/>
                          <a:ea typeface="Consolas"/>
                          <a:cs typeface="Consolas"/>
                          <a:sym typeface="Consolas"/>
                        </a:rPr>
                        <a:t>int</a:t>
                      </a:r>
                      <a:r>
                        <a:rPr lang="en-US" sz="1800" b="0" dirty="0">
                          <a:solidFill>
                            <a:srgbClr val="D4D4D4"/>
                          </a:solidFill>
                          <a:latin typeface="Consolas"/>
                          <a:ea typeface="Consolas"/>
                          <a:cs typeface="Consolas"/>
                          <a:sym typeface="Consolas"/>
                        </a:rPr>
                        <a:t> </a:t>
                      </a:r>
                      <a:r>
                        <a:rPr lang="en-US" sz="1800" b="0" dirty="0" err="1">
                          <a:solidFill>
                            <a:srgbClr val="D4D4D4"/>
                          </a:solidFill>
                          <a:latin typeface="Consolas"/>
                          <a:ea typeface="Consolas"/>
                          <a:cs typeface="Consolas"/>
                          <a:sym typeface="Consolas"/>
                        </a:rPr>
                        <a:t>putc</a:t>
                      </a:r>
                      <a:r>
                        <a:rPr lang="en-US" sz="1800" b="0" dirty="0">
                          <a:solidFill>
                            <a:srgbClr val="D4D4D4"/>
                          </a:solidFill>
                          <a:latin typeface="Consolas"/>
                          <a:ea typeface="Consolas"/>
                          <a:cs typeface="Consolas"/>
                          <a:sym typeface="Consolas"/>
                        </a:rPr>
                        <a:t>(</a:t>
                      </a:r>
                      <a:r>
                        <a:rPr lang="en-US" sz="1800" b="0" dirty="0">
                          <a:solidFill>
                            <a:srgbClr val="F92672"/>
                          </a:solidFill>
                          <a:latin typeface="Consolas"/>
                          <a:ea typeface="Consolas"/>
                          <a:cs typeface="Consolas"/>
                          <a:sym typeface="Consolas"/>
                        </a:rPr>
                        <a:t>int</a:t>
                      </a:r>
                      <a:r>
                        <a:rPr lang="en-US" sz="1800" b="0" dirty="0">
                          <a:solidFill>
                            <a:srgbClr val="D4D4D4"/>
                          </a:solidFill>
                          <a:latin typeface="Consolas"/>
                          <a:ea typeface="Consolas"/>
                          <a:cs typeface="Consolas"/>
                          <a:sym typeface="Consolas"/>
                        </a:rPr>
                        <a:t> c, </a:t>
                      </a:r>
                      <a:endParaRPr lang="en-US" dirty="0"/>
                    </a:p>
                    <a:p>
                      <a:pPr marL="0" marR="0" lvl="0" indent="0" algn="l" rtl="0">
                        <a:spcBef>
                          <a:spcPts val="0"/>
                        </a:spcBef>
                        <a:spcAft>
                          <a:spcPts val="0"/>
                        </a:spcAft>
                        <a:buNone/>
                      </a:pPr>
                      <a:r>
                        <a:rPr lang="en-US" sz="1800" b="0" dirty="0">
                          <a:solidFill>
                            <a:srgbClr val="F92672"/>
                          </a:solidFill>
                          <a:latin typeface="Consolas"/>
                          <a:ea typeface="Consolas"/>
                          <a:cs typeface="Consolas"/>
                          <a:sym typeface="Consolas"/>
                        </a:rPr>
                        <a:t>FILE</a:t>
                      </a:r>
                      <a:r>
                        <a:rPr lang="en-US" sz="1800" b="0" dirty="0">
                          <a:solidFill>
                            <a:srgbClr val="D4D4D4"/>
                          </a:solidFill>
                          <a:latin typeface="Consolas"/>
                          <a:ea typeface="Consolas"/>
                          <a:cs typeface="Consolas"/>
                          <a:sym typeface="Consolas"/>
                        </a:rPr>
                        <a:t> *</a:t>
                      </a:r>
                      <a:r>
                        <a:rPr lang="en-US" sz="1800" b="0" dirty="0" err="1">
                          <a:solidFill>
                            <a:srgbClr val="D4D4D4"/>
                          </a:solidFill>
                          <a:latin typeface="Consolas"/>
                          <a:ea typeface="Consolas"/>
                          <a:cs typeface="Consolas"/>
                          <a:sym typeface="Consolas"/>
                        </a:rPr>
                        <a:t>fp</a:t>
                      </a:r>
                      <a:r>
                        <a:rPr lang="en-US" sz="1800" b="0" dirty="0">
                          <a:solidFill>
                            <a:srgbClr val="D4D4D4"/>
                          </a:solidFill>
                          <a:latin typeface="Consolas"/>
                          <a:ea typeface="Consolas"/>
                          <a:cs typeface="Consolas"/>
                          <a:sym typeface="Consolas"/>
                        </a:rPr>
                        <a:t>)</a:t>
                      </a:r>
                      <a:r>
                        <a:rPr lang="en-US" sz="1800" b="0" dirty="0">
                          <a:solidFill>
                            <a:schemeClr val="lt1"/>
                          </a:solidFill>
                          <a:latin typeface="Quattrocento Sans"/>
                          <a:ea typeface="Quattrocento Sans"/>
                          <a:cs typeface="Quattrocento Sans"/>
                          <a:sym typeface="Quattrocento Sans"/>
                        </a:rPr>
                        <a:t>;</a:t>
                      </a:r>
                      <a:endParaRPr sz="1800" b="0" dirty="0">
                        <a:solidFill>
                          <a:schemeClr val="bg1"/>
                        </a:solidFill>
                        <a:latin typeface="Consolas" panose="020B0609020204030204" pitchFamily="49" charset="0"/>
                        <a:ea typeface="Consolas"/>
                        <a:cs typeface="Consolas" panose="020B0609020204030204" pitchFamily="49" charset="0"/>
                        <a:sym typeface="Consolas"/>
                      </a:endParaRP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lnSpc>
                          <a:spcPct val="100000"/>
                        </a:lnSpc>
                        <a:spcBef>
                          <a:spcPts val="0"/>
                        </a:spcBef>
                        <a:spcAft>
                          <a:spcPts val="0"/>
                        </a:spcAft>
                        <a:buClr>
                          <a:schemeClr val="lt1"/>
                        </a:buClr>
                        <a:buSzPts val="1800"/>
                        <a:buFont typeface="Quattrocento Sans"/>
                        <a:buNone/>
                      </a:pPr>
                      <a:r>
                        <a:rPr lang="en-US" sz="1800" b="0" dirty="0" err="1">
                          <a:solidFill>
                            <a:srgbClr val="D4D4D4"/>
                          </a:solidFill>
                          <a:latin typeface="Consolas"/>
                          <a:ea typeface="Consolas"/>
                          <a:cs typeface="Consolas"/>
                          <a:sym typeface="Consolas"/>
                        </a:rPr>
                        <a:t>putc</a:t>
                      </a:r>
                      <a:r>
                        <a:rPr lang="en-US" sz="1800" b="0" dirty="0">
                          <a:solidFill>
                            <a:srgbClr val="D4D4D4"/>
                          </a:solidFill>
                          <a:latin typeface="Consolas"/>
                          <a:ea typeface="Consolas"/>
                          <a:cs typeface="Consolas"/>
                          <a:sym typeface="Consolas"/>
                        </a:rPr>
                        <a:t>() </a:t>
                      </a:r>
                      <a:r>
                        <a:rPr lang="en-US" sz="1800" dirty="0">
                          <a:solidFill>
                            <a:schemeClr val="bg1"/>
                          </a:solidFill>
                        </a:rPr>
                        <a:t>writes or appends the character </a:t>
                      </a:r>
                      <a:r>
                        <a:rPr lang="en-US" sz="1800" b="0" dirty="0">
                          <a:solidFill>
                            <a:srgbClr val="D4D4D4"/>
                          </a:solidFill>
                          <a:latin typeface="Consolas"/>
                          <a:ea typeface="Consolas"/>
                          <a:cs typeface="Consolas"/>
                          <a:sym typeface="Consolas"/>
                        </a:rPr>
                        <a:t>c</a:t>
                      </a:r>
                      <a:r>
                        <a:rPr lang="en-US" sz="1800" dirty="0">
                          <a:solidFill>
                            <a:schemeClr val="bg1"/>
                          </a:solidFill>
                        </a:rPr>
                        <a:t> to the </a:t>
                      </a:r>
                      <a:r>
                        <a:rPr lang="en-US" sz="1800" dirty="0">
                          <a:solidFill>
                            <a:srgbClr val="F92672"/>
                          </a:solidFill>
                        </a:rPr>
                        <a:t>FILE</a:t>
                      </a:r>
                      <a:r>
                        <a:rPr lang="en-US" sz="1800" dirty="0">
                          <a:solidFill>
                            <a:schemeClr val="bg1"/>
                          </a:solidFill>
                        </a:rPr>
                        <a:t> </a:t>
                      </a:r>
                      <a:r>
                        <a:rPr lang="en-US" sz="1800" b="0" dirty="0">
                          <a:solidFill>
                            <a:srgbClr val="D4D4D4"/>
                          </a:solidFill>
                          <a:latin typeface="Consolas"/>
                          <a:ea typeface="Consolas"/>
                          <a:cs typeface="Consolas"/>
                          <a:sym typeface="Consolas"/>
                        </a:rPr>
                        <a:t>fp</a:t>
                      </a:r>
                      <a:r>
                        <a:rPr lang="en-US" sz="1800" dirty="0">
                          <a:solidFill>
                            <a:schemeClr val="bg1"/>
                          </a:solidFill>
                        </a:rPr>
                        <a:t>. If a </a:t>
                      </a:r>
                      <a:r>
                        <a:rPr lang="en-US" sz="1800" b="0" dirty="0" err="1">
                          <a:solidFill>
                            <a:srgbClr val="D4D4D4"/>
                          </a:solidFill>
                          <a:latin typeface="Consolas"/>
                          <a:ea typeface="Consolas"/>
                          <a:cs typeface="Consolas"/>
                          <a:sym typeface="Consolas"/>
                        </a:rPr>
                        <a:t>putc</a:t>
                      </a:r>
                      <a:r>
                        <a:rPr lang="en-US" sz="1800" b="0" dirty="0">
                          <a:solidFill>
                            <a:srgbClr val="D4D4D4"/>
                          </a:solidFill>
                          <a:latin typeface="Consolas"/>
                          <a:ea typeface="Consolas"/>
                          <a:cs typeface="Consolas"/>
                          <a:sym typeface="Consolas"/>
                        </a:rPr>
                        <a:t> </a:t>
                      </a:r>
                      <a:r>
                        <a:rPr lang="en-US" sz="1800" dirty="0">
                          <a:solidFill>
                            <a:schemeClr val="bg1"/>
                          </a:solidFill>
                        </a:rPr>
                        <a:t>function is successful, it returns the character written, </a:t>
                      </a:r>
                      <a:r>
                        <a:rPr lang="en-US" b="0" dirty="0">
                          <a:solidFill>
                            <a:srgbClr val="92D050"/>
                          </a:solidFill>
                          <a:effectLst/>
                          <a:latin typeface="Consolas" panose="020B0609020204030204" pitchFamily="49" charset="0"/>
                        </a:rPr>
                        <a:t>EOF</a:t>
                      </a:r>
                      <a:r>
                        <a:rPr lang="en-US" b="0" baseline="0" dirty="0">
                          <a:solidFill>
                            <a:srgbClr val="92D050"/>
                          </a:solidFill>
                          <a:effectLst/>
                          <a:latin typeface="Consolas" panose="020B0609020204030204" pitchFamily="49" charset="0"/>
                        </a:rPr>
                        <a:t> </a:t>
                      </a:r>
                      <a:r>
                        <a:rPr lang="en-US" sz="1800" dirty="0">
                          <a:solidFill>
                            <a:schemeClr val="bg1"/>
                          </a:solidFill>
                        </a:rPr>
                        <a:t>if an error occurs.</a:t>
                      </a:r>
                      <a:endParaRPr dirty="0">
                        <a:solidFill>
                          <a:schemeClr val="bg1"/>
                        </a:solidFill>
                      </a:endParaRPr>
                    </a:p>
                    <a:p>
                      <a:pPr marL="0" marR="0" lvl="0" indent="0" algn="just" rtl="0">
                        <a:lnSpc>
                          <a:spcPct val="100000"/>
                        </a:lnSpc>
                        <a:spcBef>
                          <a:spcPts val="0"/>
                        </a:spcBef>
                        <a:spcAft>
                          <a:spcPts val="0"/>
                        </a:spcAft>
                        <a:buClr>
                          <a:schemeClr val="dk1"/>
                        </a:buClr>
                        <a:buSzPts val="1800"/>
                        <a:buFont typeface="Quattrocento Sans"/>
                        <a:buNone/>
                      </a:pPr>
                      <a:endParaRPr sz="1800" dirty="0">
                        <a:solidFill>
                          <a:schemeClr val="bg1"/>
                        </a:solidFill>
                      </a:endParaRPr>
                    </a:p>
                    <a:p>
                      <a:r>
                        <a:rPr lang="en-US" sz="1800" dirty="0">
                          <a:solidFill>
                            <a:schemeClr val="bg1"/>
                          </a:solidFill>
                        </a:rPr>
                        <a:t>Example: </a:t>
                      </a:r>
                      <a:r>
                        <a:rPr lang="en-US" b="0" dirty="0" err="1">
                          <a:solidFill>
                            <a:srgbClr val="D4D4D4"/>
                          </a:solidFill>
                          <a:effectLst/>
                          <a:latin typeface="Consolas" panose="020B0609020204030204" pitchFamily="49" charset="0"/>
                        </a:rPr>
                        <a:t>putc</a:t>
                      </a:r>
                      <a:r>
                        <a:rPr lang="en-US" b="0" dirty="0">
                          <a:solidFill>
                            <a:srgbClr val="D4D4D4"/>
                          </a:solidFill>
                          <a:effectLst/>
                          <a:latin typeface="Consolas" panose="020B0609020204030204" pitchFamily="49" charset="0"/>
                        </a:rPr>
                        <a:t>(c, </a:t>
                      </a:r>
                      <a:r>
                        <a:rPr lang="en-US" b="0" dirty="0" err="1">
                          <a:solidFill>
                            <a:srgbClr val="D4D4D4"/>
                          </a:solidFill>
                          <a:effectLst/>
                          <a:latin typeface="Consolas" panose="020B0609020204030204" pitchFamily="49" charset="0"/>
                        </a:rPr>
                        <a:t>fp</a:t>
                      </a:r>
                      <a:r>
                        <a:rPr lang="en-US" b="0" dirty="0">
                          <a:solidFill>
                            <a:srgbClr val="D4D4D4"/>
                          </a:solidFill>
                          <a:effectLst/>
                          <a:latin typeface="Consolas" panose="020B0609020204030204" pitchFamily="49" charset="0"/>
                        </a:rPr>
                        <a:t>);</a:t>
                      </a: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2190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0" y="1"/>
            <a:ext cx="12192000" cy="900000"/>
          </a:xfrm>
          <a:prstGeom prst="rect">
            <a:avLst/>
          </a:prstGeom>
          <a:noFill/>
          <a:ln>
            <a:noFill/>
          </a:ln>
        </p:spPr>
        <p:txBody>
          <a:bodyPr spcFirstLastPara="1" wrap="square" lIns="216000" tIns="108000" rIns="216000" bIns="108000" anchor="ctr" anchorCtr="0">
            <a:noAutofit/>
          </a:bodyPr>
          <a:lstStyle/>
          <a:p>
            <a:pPr marL="0" lvl="0" indent="0" algn="l" rtl="0">
              <a:lnSpc>
                <a:spcPct val="90000"/>
              </a:lnSpc>
              <a:spcBef>
                <a:spcPts val="0"/>
              </a:spcBef>
              <a:spcAft>
                <a:spcPts val="0"/>
              </a:spcAft>
              <a:buClr>
                <a:schemeClr val="lt1"/>
              </a:buClr>
              <a:buSzPts val="3600"/>
              <a:buFont typeface="Quattrocento Sans"/>
              <a:buNone/>
            </a:pPr>
            <a:r>
              <a:rPr lang="en-US" b="1" dirty="0"/>
              <a:t>File Handling Functions</a:t>
            </a:r>
            <a:endParaRPr b="1" dirty="0"/>
          </a:p>
        </p:txBody>
      </p:sp>
      <p:graphicFrame>
        <p:nvGraphicFramePr>
          <p:cNvPr id="188" name="Google Shape;188;p24"/>
          <p:cNvGraphicFramePr/>
          <p:nvPr>
            <p:extLst>
              <p:ext uri="{D42A27DB-BD31-4B8C-83A1-F6EECF244321}">
                <p14:modId xmlns:p14="http://schemas.microsoft.com/office/powerpoint/2010/main" val="2174838460"/>
              </p:ext>
            </p:extLst>
          </p:nvPr>
        </p:nvGraphicFramePr>
        <p:xfrm>
          <a:off x="650538" y="1227946"/>
          <a:ext cx="10890925" cy="3658555"/>
        </p:xfrm>
        <a:graphic>
          <a:graphicData uri="http://schemas.openxmlformats.org/drawingml/2006/table">
            <a:tbl>
              <a:tblPr firstRow="1" bandRow="1">
                <a:tableStyleId>{3B4B98B0-60AC-42C2-AFA5-B58CD77FA1E5}</a:tableStyleId>
              </a:tblPr>
              <a:tblGrid>
                <a:gridCol w="2480950">
                  <a:extLst>
                    <a:ext uri="{9D8B030D-6E8A-4147-A177-3AD203B41FA5}">
                      <a16:colId xmlns:a16="http://schemas.microsoft.com/office/drawing/2014/main" val="20000"/>
                    </a:ext>
                  </a:extLst>
                </a:gridCol>
                <a:gridCol w="8409975">
                  <a:extLst>
                    <a:ext uri="{9D8B030D-6E8A-4147-A177-3AD203B41FA5}">
                      <a16:colId xmlns:a16="http://schemas.microsoft.com/office/drawing/2014/main" val="20001"/>
                    </a:ext>
                  </a:extLst>
                </a:gridCol>
              </a:tblGrid>
              <a:tr h="228600">
                <a:tc>
                  <a:txBody>
                    <a:bodyPr/>
                    <a:lstStyle/>
                    <a:p>
                      <a:pPr marL="0" marR="0" lvl="0" indent="0" algn="ctr" rtl="0">
                        <a:spcBef>
                          <a:spcPts val="0"/>
                        </a:spcBef>
                        <a:spcAft>
                          <a:spcPts val="0"/>
                        </a:spcAft>
                        <a:buNone/>
                      </a:pPr>
                      <a:r>
                        <a:rPr lang="en-US" sz="1800" dirty="0">
                          <a:solidFill>
                            <a:srgbClr val="F92672"/>
                          </a:solidFill>
                        </a:rPr>
                        <a:t>Syntax</a:t>
                      </a:r>
                      <a:endParaRPr sz="1800" b="1" dirty="0">
                        <a:solidFill>
                          <a:srgbClr val="F92672"/>
                        </a:solidFill>
                      </a:endParaRPr>
                    </a:p>
                  </a:txBody>
                  <a:tcPr marL="91450" marR="91450" marT="45725" marB="45725" anchor="ctr">
                    <a:lnR w="12700" cap="flat" cmpd="sng" algn="ctr">
                      <a:solidFill>
                        <a:schemeClr val="bg2">
                          <a:lumMod val="50000"/>
                        </a:schemeClr>
                      </a:solidFill>
                      <a:prstDash val="solid"/>
                      <a:round/>
                      <a:headEnd type="none" w="med" len="med"/>
                      <a:tailEnd type="none" w="med" len="med"/>
                    </a:lnR>
                  </a:tcPr>
                </a:tc>
                <a:tc>
                  <a:txBody>
                    <a:bodyPr/>
                    <a:lstStyle/>
                    <a:p>
                      <a:pPr marL="0" marR="0" lvl="0" indent="0" algn="ctr" rtl="0">
                        <a:spcBef>
                          <a:spcPts val="0"/>
                        </a:spcBef>
                        <a:spcAft>
                          <a:spcPts val="0"/>
                        </a:spcAft>
                        <a:buNone/>
                      </a:pPr>
                      <a:r>
                        <a:rPr lang="en-US" sz="1800" dirty="0">
                          <a:solidFill>
                            <a:srgbClr val="F92672"/>
                          </a:solidFill>
                        </a:rPr>
                        <a:t>Description</a:t>
                      </a:r>
                      <a:endParaRPr sz="1800" b="1" dirty="0">
                        <a:solidFill>
                          <a:srgbClr val="F92672"/>
                        </a:solidFill>
                      </a:endParaRP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0"/>
                  </a:ext>
                </a:extLst>
              </a:tr>
              <a:tr h="352700">
                <a:tc>
                  <a:txBody>
                    <a:bodyPr/>
                    <a:lstStyle/>
                    <a:p>
                      <a:r>
                        <a:rPr lang="en-US" b="0" dirty="0" err="1">
                          <a:solidFill>
                            <a:srgbClr val="F92672"/>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getw</a:t>
                      </a:r>
                      <a:r>
                        <a:rPr lang="en-US" b="0" dirty="0">
                          <a:solidFill>
                            <a:srgbClr val="D4D4D4"/>
                          </a:solidFill>
                          <a:effectLst/>
                          <a:latin typeface="Consolas" panose="020B0609020204030204" pitchFamily="49" charset="0"/>
                        </a:rPr>
                        <a:t>(</a:t>
                      </a:r>
                    </a:p>
                    <a:p>
                      <a:r>
                        <a:rPr lang="en-US" b="0" dirty="0">
                          <a:solidFill>
                            <a:srgbClr val="F92672"/>
                          </a:solidFill>
                          <a:effectLst/>
                          <a:latin typeface="Consolas" panose="020B0609020204030204" pitchFamily="49" charset="0"/>
                        </a:rPr>
                        <a:t>FILE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pvar</a:t>
                      </a:r>
                      <a:r>
                        <a:rPr lang="en-US" b="0" dirty="0">
                          <a:solidFill>
                            <a:srgbClr val="D4D4D4"/>
                          </a:solidFill>
                          <a:effectLst/>
                          <a:latin typeface="Consolas" panose="020B0609020204030204" pitchFamily="49" charset="0"/>
                        </a:rPr>
                        <a:t>);</a:t>
                      </a: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r>
                        <a:rPr lang="en-US" b="0" dirty="0" err="1">
                          <a:solidFill>
                            <a:srgbClr val="D4D4D4"/>
                          </a:solidFill>
                          <a:effectLst/>
                          <a:latin typeface="Consolas" panose="020B0609020204030204" pitchFamily="49" charset="0"/>
                        </a:rPr>
                        <a:t>getw</a:t>
                      </a:r>
                      <a:r>
                        <a:rPr lang="en-US" b="0" dirty="0">
                          <a:solidFill>
                            <a:srgbClr val="D4D4D4"/>
                          </a:solidFill>
                          <a:effectLst/>
                          <a:latin typeface="Consolas" panose="020B0609020204030204" pitchFamily="49" charset="0"/>
                        </a:rPr>
                        <a:t>() </a:t>
                      </a:r>
                      <a:r>
                        <a:rPr lang="en-US" sz="1800" dirty="0">
                          <a:solidFill>
                            <a:schemeClr val="bg1"/>
                          </a:solidFill>
                        </a:rPr>
                        <a:t>reads an integer value from </a:t>
                      </a:r>
                      <a:r>
                        <a:rPr lang="en-US" b="0" dirty="0">
                          <a:solidFill>
                            <a:srgbClr val="F92672"/>
                          </a:solidFill>
                          <a:effectLst/>
                          <a:latin typeface="Consolas" panose="020B0609020204030204" pitchFamily="49" charset="0"/>
                        </a:rPr>
                        <a:t>FILE</a:t>
                      </a:r>
                      <a:r>
                        <a:rPr lang="en-US" b="0" baseline="0" dirty="0">
                          <a:solidFill>
                            <a:srgbClr val="F92672"/>
                          </a:solidFill>
                          <a:effectLst/>
                          <a:latin typeface="Consolas" panose="020B0609020204030204" pitchFamily="49" charset="0"/>
                        </a:rPr>
                        <a:t> </a:t>
                      </a:r>
                      <a:r>
                        <a:rPr lang="en-US" sz="1800" dirty="0">
                          <a:solidFill>
                            <a:schemeClr val="bg1"/>
                          </a:solidFill>
                        </a:rPr>
                        <a:t>pointer </a:t>
                      </a:r>
                      <a:r>
                        <a:rPr lang="en-US" b="0" dirty="0" err="1">
                          <a:solidFill>
                            <a:srgbClr val="D4D4D4"/>
                          </a:solidFill>
                          <a:effectLst/>
                          <a:latin typeface="Consolas" panose="020B0609020204030204" pitchFamily="49" charset="0"/>
                        </a:rPr>
                        <a:t>fp</a:t>
                      </a:r>
                      <a:r>
                        <a:rPr lang="en-US" sz="1800" dirty="0">
                          <a:solidFill>
                            <a:schemeClr val="bg1"/>
                          </a:solidFill>
                        </a:rPr>
                        <a:t> and returns an </a:t>
                      </a:r>
                      <a:r>
                        <a:rPr kumimoji="0" lang="en-US" sz="1800" b="0" i="0" u="none" strike="noStrike" kern="1200" cap="none" spc="0" normalizeH="0" baseline="0" noProof="0" dirty="0">
                          <a:ln>
                            <a:noFill/>
                          </a:ln>
                          <a:solidFill>
                            <a:srgbClr val="569CD6"/>
                          </a:solidFill>
                          <a:effectLst/>
                          <a:uLnTx/>
                          <a:uFillTx/>
                          <a:latin typeface="Consolas" panose="020B0609020204030204" pitchFamily="49" charset="0"/>
                          <a:ea typeface="+mn-ea"/>
                          <a:cs typeface="+mn-cs"/>
                        </a:rPr>
                        <a:t>integer</a:t>
                      </a:r>
                      <a:r>
                        <a:rPr lang="en-US" sz="1800" dirty="0">
                          <a:solidFill>
                            <a:schemeClr val="bg1"/>
                          </a:solidFill>
                        </a:rPr>
                        <a:t>.</a:t>
                      </a:r>
                      <a:endParaRPr dirty="0">
                        <a:solidFill>
                          <a:schemeClr val="bg1"/>
                        </a:solidFill>
                      </a:endParaRPr>
                    </a:p>
                    <a:p>
                      <a:pPr marL="0" marR="0" lvl="0" indent="0" algn="just" rtl="0">
                        <a:spcBef>
                          <a:spcPts val="0"/>
                        </a:spcBef>
                        <a:spcAft>
                          <a:spcPts val="0"/>
                        </a:spcAft>
                        <a:buNone/>
                      </a:pPr>
                      <a:endParaRPr sz="1800" dirty="0">
                        <a:solidFill>
                          <a:schemeClr val="bg1"/>
                        </a:solidFill>
                      </a:endParaRPr>
                    </a:p>
                    <a:p>
                      <a:r>
                        <a:rPr lang="en-US" sz="1800" dirty="0">
                          <a:solidFill>
                            <a:schemeClr val="bg1"/>
                          </a:solidFill>
                        </a:rPr>
                        <a:t>Example: </a:t>
                      </a:r>
                      <a:r>
                        <a:rPr lang="en-US" b="0" dirty="0" err="1">
                          <a:solidFill>
                            <a:srgbClr val="D4D4D4"/>
                          </a:solidFill>
                          <a:effectLst/>
                          <a:latin typeface="Consolas" panose="020B0609020204030204" pitchFamily="49" charset="0"/>
                        </a:rPr>
                        <a:t>i</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getw</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fp</a:t>
                      </a:r>
                      <a:r>
                        <a:rPr lang="en-US" b="0" dirty="0">
                          <a:solidFill>
                            <a:srgbClr val="D4D4D4"/>
                          </a:solidFill>
                          <a:effectLst/>
                          <a:latin typeface="Consolas" panose="020B0609020204030204" pitchFamily="49" charset="0"/>
                        </a:rPr>
                        <a:t>);</a:t>
                      </a: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1"/>
                  </a:ext>
                </a:extLst>
              </a:tr>
              <a:tr h="1300200">
                <a:tc>
                  <a:txBody>
                    <a:bodyPr/>
                    <a:lstStyle/>
                    <a:p>
                      <a:r>
                        <a:rPr lang="en-US" b="0" dirty="0" err="1">
                          <a:solidFill>
                            <a:srgbClr val="D4D4D4"/>
                          </a:solidFill>
                          <a:effectLst/>
                          <a:latin typeface="Consolas" panose="020B0609020204030204" pitchFamily="49" charset="0"/>
                        </a:rPr>
                        <a:t>putw</a:t>
                      </a:r>
                      <a:r>
                        <a:rPr lang="en-US" b="0" dirty="0">
                          <a:solidFill>
                            <a:srgbClr val="D4D4D4"/>
                          </a:solidFill>
                          <a:effectLst/>
                          <a:latin typeface="Consolas" panose="020B0609020204030204" pitchFamily="49" charset="0"/>
                        </a:rPr>
                        <a:t>(</a:t>
                      </a:r>
                      <a:r>
                        <a:rPr lang="en-US" b="0" dirty="0" err="1">
                          <a:solidFill>
                            <a:srgbClr val="F92672"/>
                          </a:solidFill>
                          <a:effectLst/>
                          <a:latin typeface="Consolas" panose="020B0609020204030204" pitchFamily="49" charset="0"/>
                        </a:rPr>
                        <a:t>int</a:t>
                      </a:r>
                      <a:r>
                        <a:rPr lang="en-US" b="0" dirty="0">
                          <a:solidFill>
                            <a:srgbClr val="D4D4D4"/>
                          </a:solidFill>
                          <a:effectLst/>
                          <a:latin typeface="Consolas" panose="020B0609020204030204" pitchFamily="49" charset="0"/>
                        </a:rPr>
                        <a:t>, </a:t>
                      </a:r>
                    </a:p>
                    <a:p>
                      <a:r>
                        <a:rPr lang="en-US" b="0" dirty="0">
                          <a:solidFill>
                            <a:srgbClr val="F92672"/>
                          </a:solidFill>
                          <a:effectLst/>
                          <a:latin typeface="Consolas" panose="020B0609020204030204" pitchFamily="49" charset="0"/>
                        </a:rPr>
                        <a:t>FILE</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fp</a:t>
                      </a:r>
                      <a:r>
                        <a:rPr lang="en-US" b="0" dirty="0">
                          <a:solidFill>
                            <a:srgbClr val="D4D4D4"/>
                          </a:solidFill>
                          <a:effectLst/>
                          <a:latin typeface="Consolas" panose="020B0609020204030204" pitchFamily="49" charset="0"/>
                        </a:rPr>
                        <a:t>);</a:t>
                      </a: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pPr marL="0" marR="0" lvl="0" indent="0" algn="just" rtl="0">
                        <a:lnSpc>
                          <a:spcPct val="100000"/>
                        </a:lnSpc>
                        <a:spcBef>
                          <a:spcPts val="0"/>
                        </a:spcBef>
                        <a:spcAft>
                          <a:spcPts val="0"/>
                        </a:spcAft>
                        <a:buClr>
                          <a:schemeClr val="lt1"/>
                        </a:buClr>
                        <a:buSzPts val="1800"/>
                        <a:buFont typeface="Quattrocento Sans"/>
                        <a:buNone/>
                      </a:pPr>
                      <a:r>
                        <a:rPr lang="en-US" sz="1800" dirty="0" err="1">
                          <a:solidFill>
                            <a:schemeClr val="bg1"/>
                          </a:solidFill>
                        </a:rPr>
                        <a:t>putw</a:t>
                      </a:r>
                      <a:r>
                        <a:rPr lang="en-US" sz="1800" dirty="0">
                          <a:solidFill>
                            <a:schemeClr val="bg1"/>
                          </a:solidFill>
                        </a:rPr>
                        <a:t> writes an integer value read from terminal and are written to the </a:t>
                      </a:r>
                      <a:r>
                        <a:rPr kumimoji="0" lang="en-US" sz="1800" b="0" i="0" u="none" strike="noStrike" kern="1200" cap="none" spc="0" normalizeH="0" baseline="0" noProof="0" dirty="0">
                          <a:ln>
                            <a:noFill/>
                          </a:ln>
                          <a:solidFill>
                            <a:srgbClr val="F92672"/>
                          </a:solidFill>
                          <a:effectLst/>
                          <a:uLnTx/>
                          <a:uFillTx/>
                          <a:latin typeface="Consolas" panose="020B0609020204030204" pitchFamily="49" charset="0"/>
                          <a:ea typeface="+mn-ea"/>
                          <a:cs typeface="+mn-cs"/>
                        </a:rPr>
                        <a:t>FILE</a:t>
                      </a:r>
                      <a:r>
                        <a:rPr kumimoji="0" lang="en-US" sz="1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lang="en-US" sz="1800" dirty="0">
                          <a:solidFill>
                            <a:schemeClr val="bg1"/>
                          </a:solidFill>
                        </a:rPr>
                        <a:t>using </a:t>
                      </a:r>
                      <a:r>
                        <a:rPr kumimoji="0" lang="en-US" sz="1800" b="0" i="0" u="none" strike="noStrike" kern="1200" cap="none" spc="0" normalizeH="0" baseline="0" noProof="0" dirty="0" err="1">
                          <a:ln>
                            <a:noFill/>
                          </a:ln>
                          <a:solidFill>
                            <a:srgbClr val="D4D4D4"/>
                          </a:solidFill>
                          <a:effectLst/>
                          <a:uLnTx/>
                          <a:uFillTx/>
                          <a:latin typeface="Consolas" panose="020B0609020204030204" pitchFamily="49" charset="0"/>
                          <a:ea typeface="+mn-ea"/>
                          <a:cs typeface="+mn-cs"/>
                        </a:rPr>
                        <a:t>fp</a:t>
                      </a:r>
                      <a:r>
                        <a:rPr lang="en-US" sz="1800" dirty="0">
                          <a:solidFill>
                            <a:schemeClr val="bg1"/>
                          </a:solidFill>
                        </a:rPr>
                        <a:t>.</a:t>
                      </a:r>
                      <a:endParaRPr dirty="0">
                        <a:solidFill>
                          <a:schemeClr val="bg1"/>
                        </a:solidFill>
                      </a:endParaRPr>
                    </a:p>
                    <a:p>
                      <a:pPr marL="0" marR="0" lvl="0" indent="0" algn="just" rtl="0">
                        <a:lnSpc>
                          <a:spcPct val="100000"/>
                        </a:lnSpc>
                        <a:spcBef>
                          <a:spcPts val="0"/>
                        </a:spcBef>
                        <a:spcAft>
                          <a:spcPts val="0"/>
                        </a:spcAft>
                        <a:buClr>
                          <a:schemeClr val="dk1"/>
                        </a:buClr>
                        <a:buSzPts val="1800"/>
                        <a:buFont typeface="Quattrocento Sans"/>
                        <a:buNone/>
                      </a:pPr>
                      <a:endParaRPr sz="1800" dirty="0">
                        <a:solidFill>
                          <a:schemeClr val="bg1"/>
                        </a:solidFill>
                      </a:endParaRPr>
                    </a:p>
                    <a:p>
                      <a:r>
                        <a:rPr lang="en-US" sz="1800" dirty="0">
                          <a:solidFill>
                            <a:schemeClr val="bg1"/>
                          </a:solidFill>
                        </a:rPr>
                        <a:t>Example: </a:t>
                      </a:r>
                      <a:r>
                        <a:rPr lang="en-US" b="0" dirty="0" err="1">
                          <a:solidFill>
                            <a:srgbClr val="D4D4D4"/>
                          </a:solidFill>
                          <a:effectLst/>
                          <a:latin typeface="Consolas" panose="020B0609020204030204" pitchFamily="49" charset="0"/>
                        </a:rPr>
                        <a:t>putw</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fp</a:t>
                      </a:r>
                      <a:r>
                        <a:rPr lang="en-US" b="0" dirty="0">
                          <a:solidFill>
                            <a:srgbClr val="D4D4D4"/>
                          </a:solidFill>
                          <a:effectLst/>
                          <a:latin typeface="Consolas" panose="020B0609020204030204" pitchFamily="49" charset="0"/>
                        </a:rPr>
                        <a:t>);</a:t>
                      </a: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2"/>
                  </a:ext>
                </a:extLst>
              </a:tr>
              <a:tr h="1078175">
                <a:tc>
                  <a:txBody>
                    <a:bodyPr/>
                    <a:lstStyle/>
                    <a:p>
                      <a:r>
                        <a:rPr lang="en-US" b="0" dirty="0">
                          <a:solidFill>
                            <a:srgbClr val="92D050"/>
                          </a:solidFill>
                          <a:effectLst/>
                          <a:latin typeface="Consolas" panose="020B0609020204030204" pitchFamily="49" charset="0"/>
                        </a:rPr>
                        <a:t>EOF</a:t>
                      </a:r>
                    </a:p>
                  </a:txBody>
                  <a:tcPr marL="91450" marR="91450" marT="45725" marB="45725">
                    <a:lnR w="12700" cap="flat" cmpd="sng" algn="ctr">
                      <a:solidFill>
                        <a:schemeClr val="bg2">
                          <a:lumMod val="50000"/>
                        </a:schemeClr>
                      </a:solidFill>
                      <a:prstDash val="solid"/>
                      <a:round/>
                      <a:headEnd type="none" w="med" len="med"/>
                      <a:tailEnd type="none" w="med" len="med"/>
                    </a:lnR>
                  </a:tcPr>
                </a:tc>
                <a:tc>
                  <a:txBody>
                    <a:bodyPr/>
                    <a:lstStyle/>
                    <a:p>
                      <a:r>
                        <a:rPr kumimoji="0" lang="en-US" sz="1800" b="0" i="0" u="none" strike="noStrike" kern="1200" cap="none" spc="0" normalizeH="0" baseline="0" noProof="0" dirty="0">
                          <a:ln>
                            <a:noFill/>
                          </a:ln>
                          <a:solidFill>
                            <a:srgbClr val="92D050"/>
                          </a:solidFill>
                          <a:effectLst/>
                          <a:uLnTx/>
                          <a:uFillTx/>
                          <a:latin typeface="Consolas" panose="020B0609020204030204" pitchFamily="49" charset="0"/>
                          <a:ea typeface="+mn-ea"/>
                          <a:cs typeface="+mn-cs"/>
                        </a:rPr>
                        <a:t>EOF</a:t>
                      </a:r>
                      <a:r>
                        <a:rPr kumimoji="0" lang="en-US" sz="1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lang="en-US" sz="1800" dirty="0">
                          <a:solidFill>
                            <a:schemeClr val="bg1"/>
                          </a:solidFill>
                        </a:rPr>
                        <a:t>stands for “End of File”. </a:t>
                      </a:r>
                      <a:r>
                        <a:rPr kumimoji="0" lang="en-US" sz="1800" b="0" i="0" u="none" strike="noStrike" kern="1200" cap="none" spc="0" normalizeH="0" baseline="0" noProof="0" dirty="0">
                          <a:ln>
                            <a:noFill/>
                          </a:ln>
                          <a:solidFill>
                            <a:srgbClr val="92D050"/>
                          </a:solidFill>
                          <a:effectLst/>
                          <a:uLnTx/>
                          <a:uFillTx/>
                          <a:latin typeface="Consolas" panose="020B0609020204030204" pitchFamily="49" charset="0"/>
                          <a:ea typeface="+mn-ea"/>
                          <a:cs typeface="+mn-cs"/>
                        </a:rPr>
                        <a:t>EOF</a:t>
                      </a:r>
                      <a:r>
                        <a:rPr kumimoji="0" lang="en-US" sz="18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r>
                        <a:rPr lang="en-US" sz="1800" dirty="0">
                          <a:solidFill>
                            <a:schemeClr val="bg1"/>
                          </a:solidFill>
                        </a:rPr>
                        <a:t>is an integer defined in </a:t>
                      </a:r>
                      <a:r>
                        <a:rPr lang="en-US" b="0" dirty="0">
                          <a:solidFill>
                            <a:srgbClr val="CE9178"/>
                          </a:solidFill>
                          <a:effectLst/>
                          <a:latin typeface="Consolas" panose="020B0609020204030204" pitchFamily="49" charset="0"/>
                        </a:rPr>
                        <a:t>&lt;</a:t>
                      </a:r>
                      <a:r>
                        <a:rPr lang="en-US" b="0" dirty="0" err="1">
                          <a:solidFill>
                            <a:srgbClr val="CE9178"/>
                          </a:solidFill>
                          <a:effectLst/>
                          <a:latin typeface="Consolas" panose="020B0609020204030204" pitchFamily="49" charset="0"/>
                        </a:rPr>
                        <a:t>stdio.h</a:t>
                      </a:r>
                      <a:r>
                        <a:rPr lang="en-US" b="0" dirty="0">
                          <a:solidFill>
                            <a:srgbClr val="CE9178"/>
                          </a:solidFill>
                          <a:effectLst/>
                          <a:latin typeface="Consolas" panose="020B0609020204030204" pitchFamily="49" charset="0"/>
                        </a:rPr>
                        <a:t>&gt;</a:t>
                      </a:r>
                      <a:endParaRPr dirty="0">
                        <a:solidFill>
                          <a:schemeClr val="bg1"/>
                        </a:solidFill>
                      </a:endParaRPr>
                    </a:p>
                    <a:p>
                      <a:pPr marL="0" marR="0" lvl="0" indent="0" algn="just" rtl="0">
                        <a:lnSpc>
                          <a:spcPct val="100000"/>
                        </a:lnSpc>
                        <a:spcBef>
                          <a:spcPts val="0"/>
                        </a:spcBef>
                        <a:spcAft>
                          <a:spcPts val="0"/>
                        </a:spcAft>
                        <a:buClr>
                          <a:schemeClr val="dk1"/>
                        </a:buClr>
                        <a:buSzPts val="1800"/>
                        <a:buFont typeface="Quattrocento Sans"/>
                        <a:buNone/>
                      </a:pPr>
                      <a:endParaRPr sz="1800" dirty="0">
                        <a:solidFill>
                          <a:schemeClr val="bg1"/>
                        </a:solidFill>
                      </a:endParaRPr>
                    </a:p>
                    <a:p>
                      <a:r>
                        <a:rPr lang="en-US" sz="1800" dirty="0">
                          <a:solidFill>
                            <a:schemeClr val="bg1"/>
                          </a:solidFill>
                        </a:rPr>
                        <a:t>Example: </a:t>
                      </a:r>
                      <a:r>
                        <a:rPr lang="en-US" b="0" dirty="0">
                          <a:solidFill>
                            <a:srgbClr val="F92672"/>
                          </a:solidFill>
                          <a:effectLst/>
                          <a:latin typeface="Consolas" panose="020B0609020204030204" pitchFamily="49" charset="0"/>
                        </a:rPr>
                        <a:t>while</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ch</a:t>
                      </a:r>
                      <a:r>
                        <a:rPr lang="en-US" b="0" dirty="0">
                          <a:solidFill>
                            <a:srgbClr val="D4D4D4"/>
                          </a:solidFill>
                          <a:effectLst/>
                          <a:latin typeface="Consolas" panose="020B0609020204030204" pitchFamily="49" charset="0"/>
                        </a:rPr>
                        <a:t> != </a:t>
                      </a:r>
                      <a:r>
                        <a:rPr lang="en-US" b="0" dirty="0">
                          <a:solidFill>
                            <a:srgbClr val="92D050"/>
                          </a:solidFill>
                          <a:effectLst/>
                          <a:latin typeface="Consolas" panose="020B0609020204030204" pitchFamily="49" charset="0"/>
                        </a:rPr>
                        <a:t>EOF</a:t>
                      </a:r>
                      <a:r>
                        <a:rPr lang="en-US" b="0" dirty="0">
                          <a:solidFill>
                            <a:srgbClr val="D4D4D4"/>
                          </a:solidFill>
                          <a:effectLst/>
                          <a:latin typeface="Consolas" panose="020B0609020204030204" pitchFamily="49" charset="0"/>
                        </a:rPr>
                        <a:t>)</a:t>
                      </a:r>
                    </a:p>
                  </a:txBody>
                  <a:tcPr marL="91450" marR="91450" marT="45725" marB="45725" anchor="ctr">
                    <a:lnL w="12700" cap="flat" cmpd="sng" algn="ctr">
                      <a:solidFill>
                        <a:schemeClr val="bg2">
                          <a:lumMod val="50000"/>
                        </a:schemeClr>
                      </a:solidFill>
                      <a:prstDash val="solid"/>
                      <a:round/>
                      <a:headEnd type="none" w="med" len="med"/>
                      <a:tailEnd type="none" w="med" len="med"/>
                    </a:ln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1858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Effect transition="in" filter="fade">
                                      <p:cBhvr>
                                        <p:cTn id="7"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a:spLocks noGrp="1"/>
          </p:cNvSpPr>
          <p:nvPr>
            <p:ph type="title"/>
          </p:nvPr>
        </p:nvSpPr>
        <p:spPr>
          <a:xfrm>
            <a:off x="0" y="1"/>
            <a:ext cx="12192000" cy="900000"/>
          </a:xfrm>
          <a:prstGeom prst="rect">
            <a:avLst/>
          </a:prstGeom>
          <a:noFill/>
          <a:ln>
            <a:noFill/>
          </a:ln>
        </p:spPr>
        <p:txBody>
          <a:bodyPr spcFirstLastPara="1" wrap="square" lIns="216000" tIns="108000" rIns="216000" bIns="108000" anchor="ctr" anchorCtr="0">
            <a:noAutofit/>
          </a:bodyPr>
          <a:lstStyle/>
          <a:p>
            <a:pPr marL="0" lvl="0" indent="0" algn="l" rtl="0">
              <a:lnSpc>
                <a:spcPct val="90000"/>
              </a:lnSpc>
              <a:spcBef>
                <a:spcPts val="0"/>
              </a:spcBef>
              <a:spcAft>
                <a:spcPts val="0"/>
              </a:spcAft>
              <a:buClr>
                <a:schemeClr val="lt1"/>
              </a:buClr>
              <a:buSzPts val="3600"/>
              <a:buFont typeface="Quattrocento Sans"/>
              <a:buNone/>
            </a:pPr>
            <a:r>
              <a:rPr lang="en-US" b="1" dirty="0"/>
              <a:t>Write a C program to display content of a given file.</a:t>
            </a:r>
            <a:endParaRPr b="1" dirty="0"/>
          </a:p>
        </p:txBody>
      </p:sp>
      <p:sp>
        <p:nvSpPr>
          <p:cNvPr id="194" name="Google Shape;194;p25"/>
          <p:cNvSpPr/>
          <p:nvPr/>
        </p:nvSpPr>
        <p:spPr>
          <a:xfrm>
            <a:off x="653899" y="1830751"/>
            <a:ext cx="11233301" cy="3758680"/>
          </a:xfrm>
          <a:prstGeom prst="rect">
            <a:avLst/>
          </a:prstGeom>
          <a:solidFill>
            <a:srgbClr val="363636"/>
          </a:solidFill>
          <a:ln>
            <a:noFill/>
          </a:ln>
        </p:spPr>
        <p:txBody>
          <a:bodyPr spcFirstLastPara="1" wrap="square" lIns="91425" tIns="45700" rIns="91425" bIns="45700" anchor="t" anchorCtr="0">
            <a:noAutofit/>
          </a:bodyPr>
          <a:lstStyle/>
          <a:p>
            <a:r>
              <a:rPr lang="en-US" dirty="0">
                <a:solidFill>
                  <a:srgbClr val="569CD6"/>
                </a:solidFill>
                <a:latin typeface="Consolas" panose="020B0609020204030204" pitchFamily="49" charset="0"/>
              </a:rPr>
              <a:t>#include </a:t>
            </a:r>
            <a:r>
              <a:rPr lang="en-US" dirty="0">
                <a:solidFill>
                  <a:srgbClr val="CE9178"/>
                </a:solidFill>
                <a:latin typeface="Consolas" panose="020B0609020204030204" pitchFamily="49" charset="0"/>
              </a:rPr>
              <a:t>&lt;</a:t>
            </a:r>
            <a:r>
              <a:rPr lang="en-US" dirty="0" err="1">
                <a:solidFill>
                  <a:srgbClr val="CE9178"/>
                </a:solidFill>
                <a:latin typeface="Consolas" panose="020B0609020204030204" pitchFamily="49" charset="0"/>
              </a:rPr>
              <a:t>stdio.h</a:t>
            </a:r>
            <a:r>
              <a:rPr lang="en-US" dirty="0">
                <a:solidFill>
                  <a:srgbClr val="CE9178"/>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main()</a:t>
            </a: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FILE *</a:t>
            </a:r>
            <a:r>
              <a:rPr lang="en-US" dirty="0" err="1">
                <a:solidFill>
                  <a:srgbClr val="D4D4D4"/>
                </a:solidFill>
                <a:latin typeface="Consolas" panose="020B0609020204030204" pitchFamily="49" charset="0"/>
              </a:rPr>
              <a:t>fp</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//p is a FILE type pointer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char</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ch</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a:t>
            </a:r>
            <a:r>
              <a:rPr lang="en-US" dirty="0" err="1">
                <a:solidFill>
                  <a:srgbClr val="6A9955"/>
                </a:solidFill>
                <a:latin typeface="Consolas" panose="020B0609020204030204" pitchFamily="49" charset="0"/>
              </a:rPr>
              <a:t>ch</a:t>
            </a:r>
            <a:r>
              <a:rPr lang="en-US" dirty="0">
                <a:solidFill>
                  <a:srgbClr val="6A9955"/>
                </a:solidFill>
                <a:latin typeface="Consolas" panose="020B0609020204030204" pitchFamily="49" charset="0"/>
              </a:rPr>
              <a:t> is used to store single character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fp</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fopen</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"file1.c"</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//open file in read mode and store file pointer in p</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do</a:t>
            </a:r>
            <a:r>
              <a:rPr lang="en-US" dirty="0">
                <a:solidFill>
                  <a:srgbClr val="D4D4D4"/>
                </a:solidFill>
                <a:latin typeface="Consolas" panose="020B0609020204030204" pitchFamily="49" charset="0"/>
              </a:rPr>
              <a:t> {  </a:t>
            </a:r>
            <a:r>
              <a:rPr lang="en-US" dirty="0">
                <a:solidFill>
                  <a:srgbClr val="6A9955"/>
                </a:solidFill>
                <a:latin typeface="Consolas" panose="020B0609020204030204" pitchFamily="49" charset="0"/>
              </a:rPr>
              <a:t>//repeat step 9 and 10 until EOF is reached</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ch</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getc</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fp</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//get character pointed by p into </a:t>
            </a:r>
            <a:r>
              <a:rPr lang="en-US" dirty="0" err="1">
                <a:solidFill>
                  <a:srgbClr val="6A9955"/>
                </a:solidFill>
                <a:latin typeface="Consolas" panose="020B0609020204030204" pitchFamily="49" charset="0"/>
              </a:rPr>
              <a:t>ch</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putchar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ch</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//print </a:t>
            </a:r>
            <a:r>
              <a:rPr lang="en-US" dirty="0" err="1">
                <a:solidFill>
                  <a:srgbClr val="6A9955"/>
                </a:solidFill>
                <a:latin typeface="Consolas" panose="020B0609020204030204" pitchFamily="49" charset="0"/>
              </a:rPr>
              <a:t>ch</a:t>
            </a:r>
            <a:r>
              <a:rPr lang="en-US" dirty="0">
                <a:solidFill>
                  <a:srgbClr val="6A9955"/>
                </a:solidFill>
                <a:latin typeface="Consolas" panose="020B0609020204030204" pitchFamily="49" charset="0"/>
              </a:rPr>
              <a:t> value on monitor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while</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ch</a:t>
            </a:r>
            <a:r>
              <a:rPr lang="en-US" dirty="0">
                <a:solidFill>
                  <a:srgbClr val="D4D4D4"/>
                </a:solidFill>
                <a:latin typeface="Consolas" panose="020B0609020204030204" pitchFamily="49" charset="0"/>
              </a:rPr>
              <a:t> != EOF); </a:t>
            </a:r>
            <a:r>
              <a:rPr lang="en-US" dirty="0">
                <a:solidFill>
                  <a:srgbClr val="6A9955"/>
                </a:solidFill>
                <a:latin typeface="Consolas" panose="020B0609020204030204" pitchFamily="49" charset="0"/>
              </a:rPr>
              <a:t>//condition to check EOF is reached or not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fclose</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fp</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//free up the file pointer pointed by </a:t>
            </a:r>
            <a:r>
              <a:rPr lang="en-US" dirty="0" err="1">
                <a:solidFill>
                  <a:srgbClr val="6A9955"/>
                </a:solidFill>
                <a:latin typeface="Consolas" panose="020B0609020204030204" pitchFamily="49" charset="0"/>
              </a:rPr>
              <a:t>fp</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195" name="Google Shape;195;p25"/>
          <p:cNvSpPr/>
          <p:nvPr/>
        </p:nvSpPr>
        <p:spPr>
          <a:xfrm>
            <a:off x="153906" y="1830751"/>
            <a:ext cx="499993" cy="3758680"/>
          </a:xfrm>
          <a:prstGeom prst="rect">
            <a:avLst/>
          </a:prstGeom>
          <a:solidFill>
            <a:srgbClr val="363636"/>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2</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3</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4</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5</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6</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7</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8</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9</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10</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11</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12</a:t>
            </a:r>
          </a:p>
          <a:p>
            <a:pPr marL="0" marR="0" lvl="0" indent="0" algn="r" rtl="0">
              <a:spcBef>
                <a:spcPts val="0"/>
              </a:spcBef>
              <a:spcAft>
                <a:spcPts val="0"/>
              </a:spcAft>
              <a:buNone/>
            </a:pPr>
            <a:r>
              <a:rPr lang="en-US" b="1" dirty="0">
                <a:solidFill>
                  <a:srgbClr val="575757"/>
                </a:solidFill>
                <a:latin typeface="Consolas"/>
                <a:cs typeface="Consolas"/>
                <a:sym typeface="Consolas"/>
              </a:rPr>
              <a:t>13</a:t>
            </a:r>
            <a:endParaRPr dirty="0"/>
          </a:p>
        </p:txBody>
      </p:sp>
      <p:sp>
        <p:nvSpPr>
          <p:cNvPr id="196" name="Google Shape;196;p25"/>
          <p:cNvSpPr/>
          <p:nvPr/>
        </p:nvSpPr>
        <p:spPr>
          <a:xfrm>
            <a:off x="153906" y="1501566"/>
            <a:ext cx="1090550"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chemeClr val="lt1"/>
                </a:solidFill>
                <a:ea typeface="Quattrocento Sans"/>
                <a:cs typeface="Quattrocento Sans"/>
                <a:sym typeface="Quattrocento Sans"/>
              </a:rPr>
              <a:t>Program</a:t>
            </a:r>
            <a:endParaRPr dirty="0"/>
          </a:p>
        </p:txBody>
      </p:sp>
    </p:spTree>
    <p:extLst>
      <p:ext uri="{BB962C8B-B14F-4D97-AF65-F5344CB8AC3E}">
        <p14:creationId xmlns:p14="http://schemas.microsoft.com/office/powerpoint/2010/main" val="20265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 grpId="0" uiExpand="1" build="p" animBg="1"/>
      <p:bldP spid="195" grpId="0" animBg="1"/>
      <p:bldP spid="19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6"/>
          <p:cNvSpPr txBox="1">
            <a:spLocks noGrp="1"/>
          </p:cNvSpPr>
          <p:nvPr>
            <p:ph type="title"/>
          </p:nvPr>
        </p:nvSpPr>
        <p:spPr>
          <a:xfrm>
            <a:off x="0" y="1"/>
            <a:ext cx="12192000" cy="900000"/>
          </a:xfrm>
          <a:prstGeom prst="rect">
            <a:avLst/>
          </a:prstGeom>
          <a:noFill/>
          <a:ln>
            <a:noFill/>
          </a:ln>
        </p:spPr>
        <p:txBody>
          <a:bodyPr spcFirstLastPara="1" wrap="square" lIns="216000" tIns="108000" rIns="216000" bIns="108000" anchor="ctr" anchorCtr="0">
            <a:noAutofit/>
          </a:bodyPr>
          <a:lstStyle/>
          <a:p>
            <a:pPr marL="0" lvl="0" indent="0" algn="l" rtl="0">
              <a:lnSpc>
                <a:spcPct val="90000"/>
              </a:lnSpc>
              <a:spcBef>
                <a:spcPts val="0"/>
              </a:spcBef>
              <a:spcAft>
                <a:spcPts val="0"/>
              </a:spcAft>
              <a:buClr>
                <a:schemeClr val="lt1"/>
              </a:buClr>
              <a:buSzPts val="3600"/>
              <a:buFont typeface="Quattrocento Sans"/>
              <a:buNone/>
            </a:pPr>
            <a:r>
              <a:rPr lang="en-US" b="1" dirty="0"/>
              <a:t>Write a C program to copy a given file.</a:t>
            </a:r>
            <a:endParaRPr b="1" dirty="0"/>
          </a:p>
        </p:txBody>
      </p:sp>
      <p:sp>
        <p:nvSpPr>
          <p:cNvPr id="204" name="Google Shape;204;p26"/>
          <p:cNvSpPr/>
          <p:nvPr/>
        </p:nvSpPr>
        <p:spPr>
          <a:xfrm>
            <a:off x="952721" y="1501567"/>
            <a:ext cx="10676902" cy="4268169"/>
          </a:xfrm>
          <a:prstGeom prst="rect">
            <a:avLst/>
          </a:prstGeom>
          <a:solidFill>
            <a:srgbClr val="363636"/>
          </a:solidFill>
          <a:ln>
            <a:noFill/>
          </a:ln>
        </p:spPr>
        <p:txBody>
          <a:bodyPr spcFirstLastPara="1" wrap="square" lIns="91425" tIns="45700" rIns="91425" bIns="45700" anchor="t" anchorCtr="0">
            <a:noAutofit/>
          </a:bodyPr>
          <a:lstStyle/>
          <a:p>
            <a:r>
              <a:rPr lang="en-US" dirty="0">
                <a:solidFill>
                  <a:srgbClr val="569CD6"/>
                </a:solidFill>
                <a:latin typeface="Consolas" panose="020B0609020204030204" pitchFamily="49" charset="0"/>
              </a:rPr>
              <a:t>#include </a:t>
            </a:r>
            <a:r>
              <a:rPr lang="en-US" dirty="0">
                <a:solidFill>
                  <a:srgbClr val="CE9178"/>
                </a:solidFill>
                <a:latin typeface="Consolas" panose="020B0609020204030204" pitchFamily="49" charset="0"/>
              </a:rPr>
              <a:t>&lt;</a:t>
            </a:r>
            <a:r>
              <a:rPr lang="en-US" dirty="0" err="1">
                <a:solidFill>
                  <a:srgbClr val="CE9178"/>
                </a:solidFill>
                <a:latin typeface="Consolas" panose="020B0609020204030204" pitchFamily="49" charset="0"/>
              </a:rPr>
              <a:t>stdio.h</a:t>
            </a:r>
            <a:r>
              <a:rPr lang="en-US" dirty="0">
                <a:solidFill>
                  <a:srgbClr val="CE9178"/>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void</a:t>
            </a:r>
            <a:r>
              <a:rPr lang="en-US" dirty="0">
                <a:solidFill>
                  <a:srgbClr val="D4D4D4"/>
                </a:solidFill>
                <a:latin typeface="Consolas" panose="020B0609020204030204" pitchFamily="49" charset="0"/>
              </a:rPr>
              <a:t> main()</a:t>
            </a: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FILE *fp1, *fp2; </a:t>
            </a:r>
            <a:r>
              <a:rPr lang="en-US" dirty="0">
                <a:solidFill>
                  <a:srgbClr val="6A9955"/>
                </a:solidFill>
                <a:latin typeface="Consolas" panose="020B0609020204030204" pitchFamily="49" charset="0"/>
              </a:rPr>
              <a:t>//p and q is a FILE type pointer</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char</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ch</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a:t>
            </a:r>
            <a:r>
              <a:rPr lang="en-US" dirty="0" err="1">
                <a:solidFill>
                  <a:srgbClr val="6A9955"/>
                </a:solidFill>
                <a:latin typeface="Consolas" panose="020B0609020204030204" pitchFamily="49" charset="0"/>
              </a:rPr>
              <a:t>ch</a:t>
            </a:r>
            <a:r>
              <a:rPr lang="en-US" dirty="0">
                <a:solidFill>
                  <a:srgbClr val="6A9955"/>
                </a:solidFill>
                <a:latin typeface="Consolas" panose="020B0609020204030204" pitchFamily="49" charset="0"/>
              </a:rPr>
              <a:t> is used to store temporary data</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fp1 = </a:t>
            </a:r>
            <a:r>
              <a:rPr lang="en-US" dirty="0" err="1">
                <a:solidFill>
                  <a:srgbClr val="D4D4D4"/>
                </a:solidFill>
                <a:latin typeface="Consolas" panose="020B0609020204030204" pitchFamily="49" charset="0"/>
              </a:rPr>
              <a:t>fopen</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"file1.c"</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//open file “file1.c” in read mode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fp2 = </a:t>
            </a:r>
            <a:r>
              <a:rPr lang="en-US" dirty="0" err="1">
                <a:solidFill>
                  <a:srgbClr val="D4D4D4"/>
                </a:solidFill>
                <a:latin typeface="Consolas" panose="020B0609020204030204" pitchFamily="49" charset="0"/>
              </a:rPr>
              <a:t>fopen</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"file2.c"</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"w"</a:t>
            </a:r>
            <a:r>
              <a:rPr lang="en-US" dirty="0">
                <a:solidFill>
                  <a:srgbClr val="D4D4D4"/>
                </a:solidFill>
                <a:latin typeface="Consolas" panose="020B0609020204030204" pitchFamily="49" charset="0"/>
              </a:rPr>
              <a:t>); </a:t>
            </a:r>
            <a:r>
              <a:rPr lang="en-US" dirty="0">
                <a:solidFill>
                  <a:srgbClr val="6A9955"/>
                </a:solidFill>
                <a:latin typeface="Consolas" panose="020B0609020204030204" pitchFamily="49" charset="0"/>
              </a:rPr>
              <a:t>//open file “file2.c” in write mode</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do</a:t>
            </a:r>
            <a:r>
              <a:rPr lang="en-US" dirty="0">
                <a:solidFill>
                  <a:srgbClr val="D4D4D4"/>
                </a:solidFill>
                <a:latin typeface="Consolas" panose="020B0609020204030204" pitchFamily="49" charset="0"/>
              </a:rPr>
              <a:t> { </a:t>
            </a:r>
            <a:r>
              <a:rPr lang="en-US" dirty="0">
                <a:solidFill>
                  <a:srgbClr val="6A9955"/>
                </a:solidFill>
                <a:latin typeface="Consolas" panose="020B0609020204030204" pitchFamily="49" charset="0"/>
              </a:rPr>
              <a:t>//repeat step 9 and 10 until EOF is reached</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ch</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getc</a:t>
            </a:r>
            <a:r>
              <a:rPr lang="en-US" dirty="0">
                <a:solidFill>
                  <a:srgbClr val="D4D4D4"/>
                </a:solidFill>
                <a:latin typeface="Consolas" panose="020B0609020204030204" pitchFamily="49" charset="0"/>
              </a:rPr>
              <a:t>(fp1); </a:t>
            </a:r>
            <a:r>
              <a:rPr lang="en-US" dirty="0">
                <a:solidFill>
                  <a:srgbClr val="6A9955"/>
                </a:solidFill>
                <a:latin typeface="Consolas" panose="020B0609020204030204" pitchFamily="49" charset="0"/>
              </a:rPr>
              <a:t>//get character pointed by p into </a:t>
            </a:r>
            <a:r>
              <a:rPr lang="en-US" dirty="0" err="1">
                <a:solidFill>
                  <a:srgbClr val="6A9955"/>
                </a:solidFill>
                <a:latin typeface="Consolas" panose="020B0609020204030204" pitchFamily="49" charset="0"/>
              </a:rPr>
              <a:t>ch</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putc</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ch</a:t>
            </a:r>
            <a:r>
              <a:rPr lang="en-US" dirty="0">
                <a:solidFill>
                  <a:srgbClr val="D4D4D4"/>
                </a:solidFill>
                <a:latin typeface="Consolas" panose="020B0609020204030204" pitchFamily="49" charset="0"/>
              </a:rPr>
              <a:t>, fp2); </a:t>
            </a:r>
            <a:r>
              <a:rPr lang="en-US" dirty="0">
                <a:solidFill>
                  <a:srgbClr val="6A9955"/>
                </a:solidFill>
                <a:latin typeface="Consolas" panose="020B0609020204030204" pitchFamily="49" charset="0"/>
              </a:rPr>
              <a:t>//print </a:t>
            </a:r>
            <a:r>
              <a:rPr lang="en-US" dirty="0" err="1">
                <a:solidFill>
                  <a:srgbClr val="6A9955"/>
                </a:solidFill>
                <a:latin typeface="Consolas" panose="020B0609020204030204" pitchFamily="49" charset="0"/>
              </a:rPr>
              <a:t>ch</a:t>
            </a:r>
            <a:r>
              <a:rPr lang="en-US" dirty="0">
                <a:solidFill>
                  <a:srgbClr val="6A9955"/>
                </a:solidFill>
                <a:latin typeface="Consolas" panose="020B0609020204030204" pitchFamily="49" charset="0"/>
              </a:rPr>
              <a:t> value into file, pointed by pointer q</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a:solidFill>
                  <a:srgbClr val="569CD6"/>
                </a:solidFill>
                <a:latin typeface="Consolas" panose="020B0609020204030204" pitchFamily="49" charset="0"/>
              </a:rPr>
              <a:t>while</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ch</a:t>
            </a:r>
            <a:r>
              <a:rPr lang="en-US" dirty="0">
                <a:solidFill>
                  <a:srgbClr val="D4D4D4"/>
                </a:solidFill>
                <a:latin typeface="Consolas" panose="020B0609020204030204" pitchFamily="49" charset="0"/>
              </a:rPr>
              <a:t> != EOF); </a:t>
            </a:r>
            <a:r>
              <a:rPr lang="en-US" dirty="0">
                <a:solidFill>
                  <a:srgbClr val="6A9955"/>
                </a:solidFill>
                <a:latin typeface="Consolas" panose="020B0609020204030204" pitchFamily="49" charset="0"/>
              </a:rPr>
              <a:t>//condition to check EOF is reached or not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fclose</a:t>
            </a:r>
            <a:r>
              <a:rPr lang="en-US" dirty="0">
                <a:solidFill>
                  <a:srgbClr val="D4D4D4"/>
                </a:solidFill>
                <a:latin typeface="Consolas" panose="020B0609020204030204" pitchFamily="49" charset="0"/>
              </a:rPr>
              <a:t>(fp1); </a:t>
            </a:r>
            <a:r>
              <a:rPr lang="en-US" dirty="0">
                <a:solidFill>
                  <a:srgbClr val="6A9955"/>
                </a:solidFill>
                <a:latin typeface="Consolas" panose="020B0609020204030204" pitchFamily="49" charset="0"/>
              </a:rPr>
              <a:t>//free up the file pointer p</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fclose</a:t>
            </a:r>
            <a:r>
              <a:rPr lang="en-US" dirty="0">
                <a:solidFill>
                  <a:srgbClr val="D4D4D4"/>
                </a:solidFill>
                <a:latin typeface="Consolas" panose="020B0609020204030204" pitchFamily="49" charset="0"/>
              </a:rPr>
              <a:t>(fp2); </a:t>
            </a:r>
            <a:r>
              <a:rPr lang="en-US" dirty="0">
                <a:solidFill>
                  <a:srgbClr val="6A9955"/>
                </a:solidFill>
                <a:latin typeface="Consolas" panose="020B0609020204030204" pitchFamily="49" charset="0"/>
              </a:rPr>
              <a:t>//free up the file pointer q</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printf</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"File copied successfully..."</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205" name="Google Shape;205;p26"/>
          <p:cNvSpPr/>
          <p:nvPr/>
        </p:nvSpPr>
        <p:spPr>
          <a:xfrm>
            <a:off x="452727" y="1501568"/>
            <a:ext cx="499993" cy="4268168"/>
          </a:xfrm>
          <a:prstGeom prst="rect">
            <a:avLst/>
          </a:prstGeom>
          <a:solidFill>
            <a:srgbClr val="363636"/>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2</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3</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4</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5</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6</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7</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8</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9</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10</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11</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12</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13</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14</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15</a:t>
            </a:r>
            <a:endParaRPr sz="1800" b="1" dirty="0">
              <a:solidFill>
                <a:srgbClr val="575757"/>
              </a:solidFill>
              <a:latin typeface="Consolas"/>
              <a:ea typeface="Consolas"/>
              <a:cs typeface="Consolas"/>
              <a:sym typeface="Consolas"/>
            </a:endParaRPr>
          </a:p>
        </p:txBody>
      </p:sp>
      <p:sp>
        <p:nvSpPr>
          <p:cNvPr id="206" name="Google Shape;206;p26"/>
          <p:cNvSpPr/>
          <p:nvPr/>
        </p:nvSpPr>
        <p:spPr>
          <a:xfrm>
            <a:off x="452727" y="1172383"/>
            <a:ext cx="1090550"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chemeClr val="lt1"/>
                </a:solidFill>
                <a:latin typeface="Quattrocento Sans"/>
                <a:ea typeface="Quattrocento Sans"/>
                <a:cs typeface="Quattrocento Sans"/>
                <a:sym typeface="Quattrocento Sans"/>
              </a:rPr>
              <a:t>Program</a:t>
            </a:r>
            <a:endParaRPr dirty="0"/>
          </a:p>
        </p:txBody>
      </p:sp>
    </p:spTree>
    <p:extLst>
      <p:ext uri="{BB962C8B-B14F-4D97-AF65-F5344CB8AC3E}">
        <p14:creationId xmlns:p14="http://schemas.microsoft.com/office/powerpoint/2010/main" val="30335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0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0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 grpId="0" uiExpand="1" build="p" animBg="1"/>
      <p:bldP spid="205" grpId="0" animBg="1"/>
      <p:bldP spid="206"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PPS Font Styl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1684</Words>
  <Application>Microsoft Office PowerPoint</Application>
  <PresentationFormat>Widescreen</PresentationFormat>
  <Paragraphs>230</Paragraphs>
  <Slides>14</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Calibri</vt:lpstr>
      <vt:lpstr>Consolas</vt:lpstr>
      <vt:lpstr>Quattrocento Sans</vt:lpstr>
      <vt:lpstr>Segoe UI</vt:lpstr>
      <vt:lpstr>Segoe UI Black</vt:lpstr>
      <vt:lpstr>Segoe UI Light</vt:lpstr>
      <vt:lpstr>Segoe UI Semibold</vt:lpstr>
      <vt:lpstr>Wingdings</vt:lpstr>
      <vt:lpstr>Wingdings 3</vt:lpstr>
      <vt:lpstr>Office Theme</vt:lpstr>
      <vt:lpstr>File Management</vt:lpstr>
      <vt:lpstr>File management is what you have, and how you want to manipulate it. - Anonymous</vt:lpstr>
      <vt:lpstr>Why File Management?</vt:lpstr>
      <vt:lpstr>File Opening Modes</vt:lpstr>
      <vt:lpstr>File Handling Functions</vt:lpstr>
      <vt:lpstr>File Handling Functions</vt:lpstr>
      <vt:lpstr>File Handling Functions</vt:lpstr>
      <vt:lpstr>Write a C program to display content of a given file.</vt:lpstr>
      <vt:lpstr>Write a C program to copy a given file.</vt:lpstr>
      <vt:lpstr>File Positioning Functions</vt:lpstr>
      <vt:lpstr>File Positioning Functions</vt:lpstr>
      <vt:lpstr>Write a C program to count lines, words, tabs, and characters</vt:lpstr>
      <vt:lpstr>Practice Programs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Mac Laptop</cp:lastModifiedBy>
  <cp:revision>173</cp:revision>
  <dcterms:created xsi:type="dcterms:W3CDTF">2020-05-01T05:09:15Z</dcterms:created>
  <dcterms:modified xsi:type="dcterms:W3CDTF">2022-03-16T05:58:24Z</dcterms:modified>
</cp:coreProperties>
</file>