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70" r:id="rId2"/>
    <p:sldId id="282" r:id="rId3"/>
    <p:sldId id="345" r:id="rId4"/>
    <p:sldId id="305" r:id="rId5"/>
    <p:sldId id="306" r:id="rId6"/>
    <p:sldId id="307" r:id="rId7"/>
    <p:sldId id="319" r:id="rId8"/>
    <p:sldId id="318" r:id="rId9"/>
    <p:sldId id="320" r:id="rId10"/>
    <p:sldId id="317" r:id="rId11"/>
    <p:sldId id="309" r:id="rId12"/>
    <p:sldId id="310" r:id="rId13"/>
    <p:sldId id="323" r:id="rId14"/>
    <p:sldId id="324" r:id="rId15"/>
    <p:sldId id="325" r:id="rId16"/>
    <p:sldId id="326" r:id="rId17"/>
    <p:sldId id="328" r:id="rId18"/>
    <p:sldId id="329" r:id="rId19"/>
    <p:sldId id="330" r:id="rId20"/>
    <p:sldId id="331" r:id="rId21"/>
    <p:sldId id="332" r:id="rId22"/>
    <p:sldId id="333" r:id="rId23"/>
    <p:sldId id="311" r:id="rId24"/>
    <p:sldId id="312" r:id="rId25"/>
    <p:sldId id="334" r:id="rId26"/>
    <p:sldId id="335" r:id="rId27"/>
    <p:sldId id="313" r:id="rId28"/>
    <p:sldId id="315" r:id="rId29"/>
    <p:sldId id="336" r:id="rId30"/>
    <p:sldId id="343" r:id="rId31"/>
    <p:sldId id="344" r:id="rId32"/>
    <p:sldId id="339" r:id="rId33"/>
    <p:sldId id="342" r:id="rId34"/>
    <p:sldId id="337" r:id="rId35"/>
    <p:sldId id="3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F92672"/>
    <a:srgbClr val="111111"/>
    <a:srgbClr val="000000"/>
    <a:srgbClr val="FF5800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7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3"/>
            <a:ext cx="7355317" cy="3528000"/>
          </a:xfrm>
        </p:spPr>
        <p:txBody>
          <a:bodyPr>
            <a:normAutofit/>
          </a:bodyPr>
          <a:lstStyle/>
          <a:p>
            <a:r>
              <a:rPr lang="en-IN" sz="8000" dirty="0"/>
              <a:t>Fundamentals of C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Variables and Constants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Variable is a </a:t>
            </a:r>
            <a:r>
              <a:rPr lang="en-IN" dirty="0">
                <a:solidFill>
                  <a:srgbClr val="92D050"/>
                </a:solidFill>
              </a:rPr>
              <a:t>symbolic name </a:t>
            </a:r>
            <a:r>
              <a:rPr lang="en-IN" dirty="0"/>
              <a:t>given to some value which can be changed.</a:t>
            </a:r>
          </a:p>
          <a:p>
            <a:pPr algn="just"/>
            <a:r>
              <a:rPr lang="en-IN" dirty="0"/>
              <a:t>𝑥, 𝑦, 𝑎, 𝑐𝑜𝑢𝑛𝑡, 𝑒𝑡𝑐. can be variable names.</a:t>
            </a:r>
          </a:p>
          <a:p>
            <a:pPr algn="just"/>
            <a:r>
              <a:rPr lang="en-IN" dirty="0"/>
              <a:t>𝑥=5    𝑎=𝑏+𝑐  </a:t>
            </a:r>
          </a:p>
          <a:p>
            <a:pPr algn="just"/>
            <a:r>
              <a:rPr lang="en-IN" dirty="0"/>
              <a:t>Constant is a fixed value which cannot be changed.</a:t>
            </a:r>
          </a:p>
          <a:p>
            <a:pPr algn="just"/>
            <a:r>
              <a:rPr lang="en-IN" dirty="0"/>
              <a:t>5, −7.5, 1452, 0, 3.14, 𝑒𝑡𝑐.</a:t>
            </a:r>
          </a:p>
        </p:txBody>
      </p:sp>
    </p:spTree>
    <p:extLst>
      <p:ext uri="{BB962C8B-B14F-4D97-AF65-F5344CB8AC3E}">
        <p14:creationId xmlns:p14="http://schemas.microsoft.com/office/powerpoint/2010/main" val="297925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dirty="0">
                <a:solidFill>
                  <a:srgbClr val="92D050"/>
                </a:solidFill>
              </a:rPr>
              <a:t>smallest individual unit </a:t>
            </a:r>
            <a:r>
              <a:rPr lang="en-IN" dirty="0"/>
              <a:t>of a program is known as token.</a:t>
            </a:r>
          </a:p>
          <a:p>
            <a:pPr algn="just"/>
            <a:r>
              <a:rPr lang="en-IN" dirty="0"/>
              <a:t>C has the following tokens:</a:t>
            </a:r>
          </a:p>
          <a:p>
            <a:pPr lvl="1" algn="just"/>
            <a:r>
              <a:rPr lang="en-IN" dirty="0"/>
              <a:t>Keywords</a:t>
            </a:r>
          </a:p>
          <a:p>
            <a:pPr lvl="2" algn="just"/>
            <a:r>
              <a:rPr lang="en-IN" dirty="0"/>
              <a:t>C reserves a set of 32 words for its own use. These words are called keywords (or reserved words), and each of these keywords has a special meaning within the C language.</a:t>
            </a:r>
          </a:p>
          <a:p>
            <a:pPr lvl="1" algn="just"/>
            <a:r>
              <a:rPr lang="en-IN" dirty="0"/>
              <a:t>Identifiers</a:t>
            </a:r>
          </a:p>
          <a:p>
            <a:pPr lvl="2" algn="just"/>
            <a:r>
              <a:rPr lang="en-IN" dirty="0"/>
              <a:t>Identifiers are names that are given to various user defined program elements, such as variable, function and arrays.</a:t>
            </a:r>
          </a:p>
          <a:p>
            <a:pPr lvl="1" algn="just"/>
            <a:r>
              <a:rPr lang="en-IN" dirty="0"/>
              <a:t>Constants</a:t>
            </a:r>
          </a:p>
          <a:p>
            <a:pPr lvl="2" algn="just"/>
            <a:r>
              <a:rPr lang="en-IN" dirty="0"/>
              <a:t>Constants refer to fixed values that do not change during execution of program.</a:t>
            </a:r>
          </a:p>
          <a:p>
            <a:pPr lvl="1" algn="just"/>
            <a:r>
              <a:rPr lang="en-IN" dirty="0"/>
              <a:t>Strings</a:t>
            </a:r>
          </a:p>
          <a:p>
            <a:pPr lvl="2" algn="just"/>
            <a:r>
              <a:rPr lang="en-IN" dirty="0"/>
              <a:t>A string is a sequence of characters terminated with a null character \0.</a:t>
            </a:r>
          </a:p>
          <a:p>
            <a:pPr lvl="1" algn="just"/>
            <a:r>
              <a:rPr lang="en-IN" dirty="0"/>
              <a:t>Special Symbols</a:t>
            </a:r>
          </a:p>
          <a:p>
            <a:pPr lvl="2" algn="just"/>
            <a:r>
              <a:rPr lang="en-IN" dirty="0"/>
              <a:t>Symbols such as #, &amp;, =, * are used in C for some specific function are called as special symbols.</a:t>
            </a:r>
          </a:p>
          <a:p>
            <a:pPr lvl="1" algn="just"/>
            <a:r>
              <a:rPr lang="en-IN" dirty="0"/>
              <a:t>Operators</a:t>
            </a:r>
          </a:p>
          <a:p>
            <a:pPr lvl="2" algn="just"/>
            <a:r>
              <a:rPr lang="en-IN" dirty="0"/>
              <a:t>An operator is a symbol that tells the compiler to perform certain mathematical or logical operation.</a:t>
            </a:r>
          </a:p>
        </p:txBody>
      </p:sp>
    </p:spTree>
    <p:extLst>
      <p:ext uri="{BB962C8B-B14F-4D97-AF65-F5344CB8AC3E}">
        <p14:creationId xmlns:p14="http://schemas.microsoft.com/office/powerpoint/2010/main" val="136462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Arithmetic operators  (+, - , *, /, %)</a:t>
            </a:r>
          </a:p>
          <a:p>
            <a:pPr algn="just"/>
            <a:r>
              <a:rPr lang="en-IN" dirty="0"/>
              <a:t>Relational operators  (&lt;, &lt;=, &gt;, &gt;=, ==, !=)</a:t>
            </a:r>
          </a:p>
          <a:p>
            <a:pPr algn="just"/>
            <a:r>
              <a:rPr lang="en-IN" dirty="0"/>
              <a:t>Logical operators (&amp;&amp;, ||, !)</a:t>
            </a:r>
          </a:p>
          <a:p>
            <a:pPr algn="just"/>
            <a:r>
              <a:rPr lang="en-IN" dirty="0"/>
              <a:t>Assignment operators (+=, -=, *=, /=)</a:t>
            </a:r>
          </a:p>
          <a:p>
            <a:pPr algn="just"/>
            <a:r>
              <a:rPr lang="en-IN" dirty="0"/>
              <a:t>Increment and decrement operators  (++, --)</a:t>
            </a:r>
          </a:p>
          <a:p>
            <a:pPr algn="just"/>
            <a:r>
              <a:rPr lang="en-IN" dirty="0"/>
              <a:t>Conditional operators (?:)</a:t>
            </a:r>
          </a:p>
          <a:p>
            <a:pPr algn="just"/>
            <a:r>
              <a:rPr lang="en-IN" dirty="0"/>
              <a:t>Bitwise operators (&amp;, |, ^, &lt;&lt;, &gt;&gt;)</a:t>
            </a:r>
          </a:p>
          <a:p>
            <a:pPr algn="just"/>
            <a:r>
              <a:rPr lang="en-IN" dirty="0"/>
              <a:t>Special operators ()</a:t>
            </a:r>
          </a:p>
        </p:txBody>
      </p:sp>
    </p:spTree>
    <p:extLst>
      <p:ext uri="{BB962C8B-B14F-4D97-AF65-F5344CB8AC3E}">
        <p14:creationId xmlns:p14="http://schemas.microsoft.com/office/powerpoint/2010/main" val="403988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Arithmetic operators are used for </a:t>
            </a:r>
            <a:r>
              <a:rPr lang="en-IN" dirty="0">
                <a:solidFill>
                  <a:srgbClr val="92D050"/>
                </a:solidFill>
              </a:rPr>
              <a:t>mathematical calculation</a:t>
            </a:r>
            <a:r>
              <a:rPr lang="en-IN" dirty="0"/>
              <a:t>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115122"/>
              </p:ext>
            </p:extLst>
          </p:nvPr>
        </p:nvGraphicFramePr>
        <p:xfrm>
          <a:off x="635638" y="1698151"/>
          <a:ext cx="9294334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1744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1744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1744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1744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FF174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+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Addition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+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Addition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-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–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Subtraction of b from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*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Multiplication of 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/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/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Division of a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Modulo division-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%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Modulo of a by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4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Relational operators are used to </a:t>
            </a:r>
            <a:r>
              <a:rPr lang="en-IN" dirty="0">
                <a:solidFill>
                  <a:srgbClr val="92D050"/>
                </a:solidFill>
              </a:rPr>
              <a:t>compare two numbers and taking decisions </a:t>
            </a:r>
            <a:r>
              <a:rPr lang="en-IN" dirty="0"/>
              <a:t>based on their relation. </a:t>
            </a:r>
          </a:p>
          <a:p>
            <a:pPr algn="just"/>
            <a:r>
              <a:rPr lang="en-IN" dirty="0"/>
              <a:t>Relational expressions are used in decision statements such as if, for, while, etc…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786552"/>
              </p:ext>
            </p:extLst>
          </p:nvPr>
        </p:nvGraphicFramePr>
        <p:xfrm>
          <a:off x="609880" y="2410631"/>
          <a:ext cx="11016064" cy="2945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&lt;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Is less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&lt;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 is less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&lt;=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less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&lt;=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is less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&gt;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is greater than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&gt;=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greater than or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&gt;=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is greater than or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==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>
                          <a:solidFill>
                            <a:schemeClr val="bg1"/>
                          </a:solidFill>
                        </a:rPr>
                        <a:t> 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is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!=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not 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!=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is not equal to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35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Logical operators are used to </a:t>
            </a:r>
            <a:r>
              <a:rPr lang="en-IN" dirty="0">
                <a:solidFill>
                  <a:srgbClr val="92D050"/>
                </a:solidFill>
              </a:rPr>
              <a:t>test more than one condition </a:t>
            </a:r>
            <a:r>
              <a:rPr lang="en-IN" dirty="0"/>
              <a:t>and make decisions.</a:t>
            </a:r>
          </a:p>
          <a:p>
            <a:pPr algn="just"/>
            <a:endParaRPr lang="en-IN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468262"/>
              </p:ext>
            </p:extLst>
          </p:nvPr>
        </p:nvGraphicFramePr>
        <p:xfrm>
          <a:off x="635638" y="1659019"/>
          <a:ext cx="8549513" cy="158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&amp;&amp;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logical AND (Both non zero then true, either is zero then 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 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logical OR (Both zero then false, either is non zero then 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!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Is 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782993"/>
              </p:ext>
            </p:extLst>
          </p:nvPr>
        </p:nvGraphicFramePr>
        <p:xfrm>
          <a:off x="635636" y="3595249"/>
          <a:ext cx="4008934" cy="204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246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Assignment operators (=) is used to </a:t>
            </a:r>
            <a:r>
              <a:rPr lang="en-IN" dirty="0">
                <a:solidFill>
                  <a:srgbClr val="92D050"/>
                </a:solidFill>
              </a:rPr>
              <a:t>assign the result of an expression to a variable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Assignment operator stores a value in memory.</a:t>
            </a:r>
          </a:p>
          <a:p>
            <a:pPr algn="just"/>
            <a:r>
              <a:rPr lang="en-IN" dirty="0"/>
              <a:t>C also supports shorthand assignment operators which simplify operation with assignment.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715963"/>
              </p:ext>
            </p:extLst>
          </p:nvPr>
        </p:nvGraphicFramePr>
        <p:xfrm>
          <a:off x="635638" y="2888204"/>
          <a:ext cx="5760466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Assigns value of right side to left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+=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+= 1  is same as a = a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-=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-= 1  is same as a = a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*=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*= 1  is same as a = a *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/=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/= 1  is same as a = a /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%=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 %= 1  is same as a = a %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5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Increment and Decrement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Increment (++) operator used to </a:t>
            </a:r>
            <a:r>
              <a:rPr lang="en-IN" dirty="0">
                <a:solidFill>
                  <a:srgbClr val="92D050"/>
                </a:solidFill>
              </a:rPr>
              <a:t>increase the value of the variable by one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Decrement (--) operator used to </a:t>
            </a:r>
            <a:r>
              <a:rPr lang="en-IN" dirty="0">
                <a:solidFill>
                  <a:srgbClr val="92D050"/>
                </a:solidFill>
              </a:rPr>
              <a:t>decrease the value of the variable by one</a:t>
            </a:r>
            <a:r>
              <a:rPr lang="en-IN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2550643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x=100;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x++;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101.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1" y="2221459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x=100;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x--;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After the execution the value of x will be 99.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53644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Increment and Decrement Operators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348306"/>
              </p:ext>
            </p:extLst>
          </p:nvPr>
        </p:nvGraphicFramePr>
        <p:xfrm>
          <a:off x="477714" y="1196168"/>
          <a:ext cx="11236573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016898"/>
              </p:ext>
            </p:extLst>
          </p:nvPr>
        </p:nvGraphicFramePr>
        <p:xfrm>
          <a:off x="515814" y="3785600"/>
          <a:ext cx="11375321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after assigning it to the variable 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54151" y="2813469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p=++x;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54151" y="248428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942618" y="2804225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First increment value of x by one then assign.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942618" y="24750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36175" y="2754070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p will be 11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336175" y="242488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54151" y="5444266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x=10;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p=x++;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54151" y="511508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942618" y="5435022"/>
            <a:ext cx="3362184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First assign value of x then increment value.</a:t>
            </a:r>
          </a:p>
        </p:txBody>
      </p:sp>
      <p:sp>
        <p:nvSpPr>
          <p:cNvPr id="2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3942618" y="5105838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36175" y="5384867"/>
            <a:ext cx="2450592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x will be 11</a:t>
            </a:r>
          </a:p>
          <a:p>
            <a:r>
              <a:rPr lang="en-US">
                <a:solidFill>
                  <a:srgbClr val="EEFFFF"/>
                </a:solidFill>
                <a:latin typeface="Consolas" panose="020B0609020204030204" pitchFamily="49" charset="0"/>
              </a:rPr>
              <a:t>p will be 10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336175" y="5055683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3494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Conditional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ternary operator is known as </a:t>
            </a:r>
            <a:r>
              <a:rPr lang="en-IN" dirty="0">
                <a:solidFill>
                  <a:srgbClr val="92D050"/>
                </a:solidFill>
              </a:rPr>
              <a:t>conditional operator</a:t>
            </a:r>
            <a:r>
              <a:rPr lang="en-IN" dirty="0"/>
              <a:t>.</a:t>
            </a:r>
          </a:p>
          <a:p>
            <a:r>
              <a:rPr lang="en-IN" dirty="0"/>
              <a:t>Syntax:</a:t>
            </a:r>
            <a:r>
              <a:rPr lang="en-IN" i="1" dirty="0"/>
              <a:t> exp1 ? exp2 : exp3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0350" y="2438991"/>
            <a:ext cx="9784080" cy="14630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exp1 is evaluated first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if exp1 is true(nonzero) then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- exp2 is evaluated and its value becomes the value of the expression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If exp1 is false(zero) then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	- exp3 is evaluated and its value becomes the value of the expression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0351" y="2109807"/>
            <a:ext cx="27432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Working of the ? :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035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r=(m&gt;n) ? m : n;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035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78210" y="4622652"/>
            <a:ext cx="2357095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m=2, n=3;</a:t>
            </a:r>
          </a:p>
          <a:p>
            <a:r>
              <a:rPr lang="pt-BR" dirty="0">
                <a:solidFill>
                  <a:srgbClr val="EEFFFF"/>
                </a:solidFill>
                <a:latin typeface="Consolas" panose="020B0609020204030204" pitchFamily="49" charset="0"/>
              </a:rPr>
              <a:t>r=(m&lt;n) ? m : n;</a:t>
            </a:r>
            <a:endParaRPr lang="en-US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978210" y="429346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034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Value of r will be 3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035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78209" y="5664726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Value of r will be 2</a:t>
            </a: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978210" y="5335542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211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of C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Modularity</a:t>
            </a:r>
          </a:p>
          <a:p>
            <a:pPr algn="just"/>
            <a:r>
              <a:rPr lang="en-IN" dirty="0"/>
              <a:t>Extensibility</a:t>
            </a:r>
          </a:p>
          <a:p>
            <a:pPr algn="just"/>
            <a:r>
              <a:rPr lang="en-IN" dirty="0"/>
              <a:t>Elegant syntax</a:t>
            </a:r>
          </a:p>
          <a:p>
            <a:pPr algn="just"/>
            <a:r>
              <a:rPr lang="en-IN" dirty="0"/>
              <a:t>Case sensitive</a:t>
            </a:r>
          </a:p>
          <a:p>
            <a:pPr algn="just"/>
            <a:r>
              <a:rPr lang="en-IN" dirty="0"/>
              <a:t>Less memory required</a:t>
            </a:r>
          </a:p>
          <a:p>
            <a:pPr algn="just"/>
            <a:r>
              <a:rPr lang="en-IN" dirty="0"/>
              <a:t>The standard library concept</a:t>
            </a:r>
          </a:p>
          <a:p>
            <a:pPr algn="just"/>
            <a:r>
              <a:rPr lang="en-IN" dirty="0"/>
              <a:t>The portability of the compiler</a:t>
            </a:r>
          </a:p>
          <a:p>
            <a:pPr algn="just"/>
            <a:r>
              <a:rPr lang="en-IN" dirty="0"/>
              <a:t>A powerful and varied range of operators</a:t>
            </a:r>
          </a:p>
          <a:p>
            <a:pPr algn="just"/>
            <a:r>
              <a:rPr lang="en-IN" dirty="0"/>
              <a:t>Ready access to the hardware when needed</a:t>
            </a:r>
          </a:p>
        </p:txBody>
      </p:sp>
    </p:spTree>
    <p:extLst>
      <p:ext uri="{BB962C8B-B14F-4D97-AF65-F5344CB8AC3E}">
        <p14:creationId xmlns:p14="http://schemas.microsoft.com/office/powerpoint/2010/main" val="747096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Bitwise operators are used to perform </a:t>
            </a:r>
            <a:r>
              <a:rPr lang="en-IN" dirty="0">
                <a:solidFill>
                  <a:srgbClr val="92D050"/>
                </a:solidFill>
              </a:rPr>
              <a:t>operation bit by bit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Bitwise operators may not be applied to float or double.</a:t>
            </a:r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2980001"/>
              </p:ext>
            </p:extLst>
          </p:nvPr>
        </p:nvGraphicFramePr>
        <p:xfrm>
          <a:off x="635638" y="2090399"/>
          <a:ext cx="6074600" cy="2377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1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bitwise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bitwise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bitwise exclusive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&lt;&lt;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shift left (shift left means multiply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&gt;&gt;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shift right (shift right means divide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78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169920" y="1239875"/>
            <a:ext cx="585216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8 = 1000 (In Binary) and 6 = 0110 (In Binary)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77949" y="2133606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b=6, c;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c = a &amp; b;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c);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77950" y="1804422"/>
            <a:ext cx="25603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Bitwise &amp; (AND)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25809" y="2133605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b=6, c;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c = a | b;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c);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25810" y="1804422"/>
            <a:ext cx="23774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 Bitwise | (OR)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7794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0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7795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25809" y="3421525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25810" y="309234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77949" y="4512350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b = a &lt;&lt; 1;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b);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77950" y="4183166"/>
            <a:ext cx="301752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Bitwise &lt;&lt; (Shift Left)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25809" y="451234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a=8, b;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b = a &gt;&gt; 1;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("Output = %d", b);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25810" y="4183166"/>
            <a:ext cx="320040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 Bitwise &gt;&gt; (Shift Right)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77948" y="5800269"/>
            <a:ext cx="475488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16 (multiplying a by a power of two)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7795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25807" y="5800269"/>
            <a:ext cx="475488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4 (dividing a by a power of two)</a:t>
            </a: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25810" y="547108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1082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Special Operators</a:t>
            </a:r>
            <a:endParaRPr lang="en-US" dirty="0"/>
          </a:p>
        </p:txBody>
      </p:sp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207719"/>
              </p:ext>
            </p:extLst>
          </p:nvPr>
        </p:nvGraphicFramePr>
        <p:xfrm>
          <a:off x="635638" y="1224309"/>
          <a:ext cx="10287444" cy="277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Address operator, it is used to determine address of the variable.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Pointer operator, it is used to declare pointer variable and to get value from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Comma operator. It is used to link the related expressions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sizeof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It returns the number of bytes the operand occupies.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member selection operator, used in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-&gt;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member selection operator, used in pointer to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13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expression is a combination of operators, constants and variables. </a:t>
            </a:r>
          </a:p>
          <a:p>
            <a:pPr algn="just"/>
            <a:r>
              <a:rPr lang="en-IN" dirty="0"/>
              <a:t>An expression may consist of one or more operands, and zero or more operators to produce a value.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21123" y="3904795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answer   =    a    +    b    *    c; 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9626" y="2933395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2497017" y="5156097"/>
            <a:ext cx="2743200" cy="7315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Variable to store the expression value </a:t>
            </a:r>
          </a:p>
        </p:txBody>
      </p:sp>
      <p:cxnSp>
        <p:nvCxnSpPr>
          <p:cNvPr id="9" name="Elbow Connector 8"/>
          <p:cNvCxnSpPr>
            <a:stCxn id="6" idx="0"/>
          </p:cNvCxnSpPr>
          <p:nvPr/>
        </p:nvCxnSpPr>
        <p:spPr>
          <a:xfrm rot="5400000" flipH="1" flipV="1">
            <a:off x="3723525" y="4449997"/>
            <a:ext cx="851192" cy="5610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851080" y="2936880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72534" y="2947377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74974" y="5149593"/>
            <a:ext cx="164592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61891" y="5148643"/>
            <a:ext cx="13716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</a:rPr>
              <a:t>Operand 2</a:t>
            </a:r>
          </a:p>
        </p:txBody>
      </p:sp>
      <p:cxnSp>
        <p:nvCxnSpPr>
          <p:cNvPr id="18" name="Elbow Connector 17"/>
          <p:cNvCxnSpPr/>
          <p:nvPr/>
        </p:nvCxnSpPr>
        <p:spPr>
          <a:xfrm rot="5400000" flipH="1" flipV="1">
            <a:off x="5493758" y="4617539"/>
            <a:ext cx="928205" cy="134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0"/>
          </p:cNvCxnSpPr>
          <p:nvPr/>
        </p:nvCxnSpPr>
        <p:spPr>
          <a:xfrm rot="16200000" flipV="1">
            <a:off x="6786422" y="4287373"/>
            <a:ext cx="995743" cy="7267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6200000" flipH="1">
            <a:off x="4961266" y="3401087"/>
            <a:ext cx="737457" cy="54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>
            <a:off x="6128200" y="3638037"/>
            <a:ext cx="675615" cy="4990"/>
          </a:xfrm>
          <a:prstGeom prst="bentConnector3">
            <a:avLst>
              <a:gd name="adj1" fmla="val 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256046" y="3365862"/>
            <a:ext cx="723476" cy="6251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630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An expression is evaluated based on the </a:t>
            </a:r>
            <a:r>
              <a:rPr lang="en-IN" dirty="0">
                <a:solidFill>
                  <a:srgbClr val="92D050"/>
                </a:solidFill>
              </a:rPr>
              <a:t>operator precedence and associativity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When there are multiple operators in an expression, they are evaluated according to their precedence and associativity. </a:t>
            </a:r>
          </a:p>
        </p:txBody>
      </p:sp>
    </p:spTree>
    <p:extLst>
      <p:ext uri="{BB962C8B-B14F-4D97-AF65-F5344CB8AC3E}">
        <p14:creationId xmlns:p14="http://schemas.microsoft.com/office/powerpoint/2010/main" val="230893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precedence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Precedence of an operator is its </a:t>
            </a:r>
            <a:r>
              <a:rPr lang="en-IN" dirty="0">
                <a:solidFill>
                  <a:srgbClr val="92D050"/>
                </a:solidFill>
              </a:rPr>
              <a:t>priority</a:t>
            </a:r>
            <a:r>
              <a:rPr lang="en-IN" dirty="0"/>
              <a:t> in an expression for evaluation.</a:t>
            </a:r>
          </a:p>
          <a:p>
            <a:pPr algn="just"/>
            <a:r>
              <a:rPr lang="en-IN" dirty="0"/>
              <a:t>The operator with higher precedence is evaluated first and the operator with the least precedence is evaluated last.</a:t>
            </a:r>
          </a:p>
          <a:p>
            <a:pPr algn="just"/>
            <a:r>
              <a:rPr lang="en-IN" dirty="0"/>
              <a:t>Operator precedence is why the expression 5 + 3 * 2 is calculated as 5 + (3 * 2), giving 11, and not as (5 + 3) * 2, giving 16.</a:t>
            </a:r>
          </a:p>
          <a:p>
            <a:pPr algn="just"/>
            <a:r>
              <a:rPr lang="en-IN" dirty="0"/>
              <a:t>We say that the multiplication operator (*) has higher "precedence" or "priority" than the addition operator (+), so the multiplication must be performed first.</a:t>
            </a:r>
          </a:p>
        </p:txBody>
      </p:sp>
    </p:spTree>
    <p:extLst>
      <p:ext uri="{BB962C8B-B14F-4D97-AF65-F5344CB8AC3E}">
        <p14:creationId xmlns:p14="http://schemas.microsoft.com/office/powerpoint/2010/main" val="232845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associativity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Associativity is the </a:t>
            </a:r>
            <a:r>
              <a:rPr lang="en-IN" dirty="0">
                <a:solidFill>
                  <a:srgbClr val="92D050"/>
                </a:solidFill>
              </a:rPr>
              <a:t>left-to-right</a:t>
            </a:r>
            <a:r>
              <a:rPr lang="en-IN" dirty="0"/>
              <a:t> or </a:t>
            </a:r>
            <a:r>
              <a:rPr lang="en-IN" dirty="0">
                <a:solidFill>
                  <a:srgbClr val="92D050"/>
                </a:solidFill>
              </a:rPr>
              <a:t>right-to-left</a:t>
            </a:r>
            <a:r>
              <a:rPr lang="en-IN" dirty="0"/>
              <a:t> order for grouping operands to operators that have the same precedence.</a:t>
            </a:r>
          </a:p>
          <a:p>
            <a:pPr algn="just"/>
            <a:r>
              <a:rPr lang="en-IN" dirty="0"/>
              <a:t>Operator associativity is why the expression 8 - 3 - 2 is calculated as (8 - 3) - 2, giving 3, and not as 8 - (3 - 2), giving 7.</a:t>
            </a:r>
          </a:p>
          <a:p>
            <a:pPr algn="just"/>
            <a:r>
              <a:rPr lang="en-IN" dirty="0"/>
              <a:t>We say that the subtraction operator (-) is "left associative", so the left subtraction must be performed first. </a:t>
            </a:r>
          </a:p>
          <a:p>
            <a:pPr algn="just"/>
            <a:r>
              <a:rPr lang="en-IN" dirty="0"/>
              <a:t>When we can't decide by operator precedence alone in which order to calculate an expression, we must use associativity.</a:t>
            </a:r>
          </a:p>
        </p:txBody>
      </p:sp>
    </p:spTree>
    <p:extLst>
      <p:ext uri="{BB962C8B-B14F-4D97-AF65-F5344CB8AC3E}">
        <p14:creationId xmlns:p14="http://schemas.microsoft.com/office/powerpoint/2010/main" val="3771496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Type conversion is converting one type of data to another type. </a:t>
            </a:r>
          </a:p>
          <a:p>
            <a:pPr algn="just"/>
            <a:r>
              <a:rPr lang="en-US" dirty="0"/>
              <a:t>It is also known as </a:t>
            </a:r>
            <a:r>
              <a:rPr lang="en-US" dirty="0">
                <a:solidFill>
                  <a:srgbClr val="92D050"/>
                </a:solidFill>
              </a:rPr>
              <a:t>Type Casting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There are two types of type conversion:</a:t>
            </a:r>
          </a:p>
          <a:p>
            <a:pPr lvl="1" algn="just"/>
            <a:r>
              <a:rPr lang="fr-FR" dirty="0" err="1">
                <a:solidFill>
                  <a:srgbClr val="92D050"/>
                </a:solidFill>
              </a:rPr>
              <a:t>Implicit</a:t>
            </a:r>
            <a:r>
              <a:rPr lang="fr-FR" dirty="0">
                <a:solidFill>
                  <a:srgbClr val="92D050"/>
                </a:solidFill>
              </a:rPr>
              <a:t> </a:t>
            </a:r>
            <a:r>
              <a:rPr lang="fr-FR" dirty="0"/>
              <a:t>Type Conversion</a:t>
            </a:r>
          </a:p>
          <a:p>
            <a:pPr lvl="2" algn="just"/>
            <a:r>
              <a:rPr lang="en-US" dirty="0"/>
              <a:t>This type of conversion is usually performed by the compiler when necessary without any commands by the user. </a:t>
            </a:r>
          </a:p>
          <a:p>
            <a:pPr lvl="2" algn="just"/>
            <a:r>
              <a:rPr lang="en-US" dirty="0"/>
              <a:t>It is also called Automatic Type Conversion.</a:t>
            </a:r>
            <a:endParaRPr lang="fr-FR" dirty="0"/>
          </a:p>
          <a:p>
            <a:pPr lvl="1" algn="just"/>
            <a:r>
              <a:rPr lang="fr-FR" dirty="0">
                <a:solidFill>
                  <a:srgbClr val="92D050"/>
                </a:solidFill>
              </a:rPr>
              <a:t>Explicit</a:t>
            </a:r>
            <a:r>
              <a:rPr lang="fr-FR" dirty="0"/>
              <a:t> Type Conversion</a:t>
            </a:r>
            <a:endParaRPr lang="en-US" dirty="0"/>
          </a:p>
          <a:p>
            <a:pPr lvl="2" algn="just"/>
            <a:r>
              <a:rPr lang="en-US" dirty="0"/>
              <a:t>These conversions are done explicitly by users using the pre-defined functions.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39422" y="4665109"/>
            <a:ext cx="457200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a = 20;</a:t>
            </a:r>
          </a:p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double b = 20.5;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("%lf", a + b);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03942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Implicit Type Conversion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87282" y="4665108"/>
            <a:ext cx="5394960" cy="9144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double a = 4.5, b = 4.6, c = 4.9;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result =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)da +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db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 + (</a:t>
            </a:r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)dc; </a:t>
            </a:r>
          </a:p>
          <a:p>
            <a:r>
              <a:rPr lang="en-US" dirty="0" err="1">
                <a:solidFill>
                  <a:srgbClr val="EEFFFF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("result = %d", result);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87283" y="4335925"/>
            <a:ext cx="32918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Example:  Explicit Type Conversion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3942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40.500000</a:t>
            </a:r>
            <a:endParaRPr lang="pt-BR" dirty="0">
              <a:solidFill>
                <a:srgbClr val="EEFFFF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03942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87282" y="5953028"/>
            <a:ext cx="2743200" cy="36576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FFFF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87283" y="562384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4599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printf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printf</a:t>
            </a:r>
            <a:r>
              <a:rPr lang="en-US" dirty="0"/>
              <a:t>() is a function defined in </a:t>
            </a:r>
            <a:r>
              <a:rPr lang="en-US" dirty="0" err="1"/>
              <a:t>stdio.h</a:t>
            </a:r>
            <a:r>
              <a:rPr lang="en-US" dirty="0"/>
              <a:t> file</a:t>
            </a:r>
          </a:p>
          <a:p>
            <a:pPr algn="just"/>
            <a:r>
              <a:rPr lang="en-US" dirty="0"/>
              <a:t>It </a:t>
            </a:r>
            <a:r>
              <a:rPr lang="en-US" dirty="0">
                <a:solidFill>
                  <a:srgbClr val="92D050"/>
                </a:solidFill>
              </a:rPr>
              <a:t>displays output </a:t>
            </a:r>
            <a:r>
              <a:rPr lang="en-US" dirty="0"/>
              <a:t>on standard output, mostly monitor</a:t>
            </a:r>
          </a:p>
          <a:p>
            <a:pPr algn="just"/>
            <a:r>
              <a:rPr lang="en-US" dirty="0"/>
              <a:t>Message and value of variable can be printed</a:t>
            </a:r>
          </a:p>
          <a:p>
            <a:pPr algn="just"/>
            <a:r>
              <a:rPr lang="en-US" dirty="0"/>
              <a:t>Let’s see few examples of </a:t>
            </a:r>
            <a:r>
              <a:rPr lang="en-US" dirty="0" err="1"/>
              <a:t>printf</a:t>
            </a:r>
            <a:endParaRPr lang="en-US" dirty="0"/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 ”);				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(“Hello World”);	             </a:t>
            </a:r>
            <a:r>
              <a:rPr lang="en-US" dirty="0">
                <a:solidFill>
                  <a:srgbClr val="92D050"/>
                </a:solidFill>
              </a:rPr>
              <a:t>// Hello World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(“%d”, c);			</a:t>
            </a:r>
            <a:r>
              <a:rPr lang="en-US" dirty="0">
                <a:solidFill>
                  <a:srgbClr val="92D050"/>
                </a:solidFill>
              </a:rPr>
              <a:t>// 15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(“Sum = %d”, c);	</a:t>
            </a:r>
            <a:r>
              <a:rPr lang="en-US" dirty="0">
                <a:solidFill>
                  <a:srgbClr val="92D050"/>
                </a:solidFill>
              </a:rPr>
              <a:t>             // Sum = 15</a:t>
            </a:r>
          </a:p>
          <a:p>
            <a:pPr lvl="1" algn="just"/>
            <a:r>
              <a:rPr lang="en-US" dirty="0" err="1"/>
              <a:t>printf</a:t>
            </a:r>
            <a:r>
              <a:rPr lang="en-US" dirty="0"/>
              <a:t>(“%d+%d=%d”, a, b, c);        </a:t>
            </a:r>
            <a:r>
              <a:rPr lang="en-US" dirty="0">
                <a:solidFill>
                  <a:srgbClr val="92D050"/>
                </a:solidFill>
              </a:rPr>
              <a:t>// 10+5=15</a:t>
            </a:r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50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scanf</a:t>
            </a:r>
            <a:r>
              <a:rPr lang="en-IN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scanf</a:t>
            </a:r>
            <a:r>
              <a:rPr lang="en-US" dirty="0"/>
              <a:t>() is a function defined in </a:t>
            </a:r>
            <a:r>
              <a:rPr lang="en-US" dirty="0" err="1"/>
              <a:t>stdio.h</a:t>
            </a:r>
            <a:r>
              <a:rPr lang="en-US" dirty="0"/>
              <a:t> file</a:t>
            </a:r>
          </a:p>
          <a:p>
            <a:pPr algn="just"/>
            <a:r>
              <a:rPr lang="en-US" dirty="0" err="1"/>
              <a:t>scanf</a:t>
            </a:r>
            <a:r>
              <a:rPr lang="en-US" dirty="0"/>
              <a:t>() function is used to </a:t>
            </a:r>
            <a:r>
              <a:rPr lang="en-US" dirty="0">
                <a:solidFill>
                  <a:srgbClr val="92D050"/>
                </a:solidFill>
              </a:rPr>
              <a:t>read character, string, numeric data</a:t>
            </a:r>
            <a:r>
              <a:rPr lang="en-US" dirty="0"/>
              <a:t> from keyboard</a:t>
            </a:r>
          </a:p>
          <a:p>
            <a:pPr algn="just"/>
            <a:r>
              <a:rPr lang="en-US" dirty="0"/>
              <a:t>Syntax of </a:t>
            </a:r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&amp;variable);</a:t>
            </a:r>
            <a:endParaRPr lang="en-US" dirty="0"/>
          </a:p>
          <a:p>
            <a:pPr lvl="2" algn="just"/>
            <a:r>
              <a:rPr lang="en-US" dirty="0"/>
              <a:t>where %X is the format specifier which tells the compiler what type of data is in a variable.</a:t>
            </a:r>
          </a:p>
          <a:p>
            <a:pPr lvl="2" algn="just"/>
            <a:r>
              <a:rPr lang="en-US" dirty="0"/>
              <a:t>&amp; refers to address of “variable” which is directing the input value to a address returned by &amp;variable.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874467"/>
              </p:ext>
            </p:extLst>
          </p:nvPr>
        </p:nvGraphicFramePr>
        <p:xfrm>
          <a:off x="952278" y="3503871"/>
          <a:ext cx="10667605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0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5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specifier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Supported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(“%d”, 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Accept integer value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</a:rPr>
                        <a:t> such as 1, 5, 25, 105 </a:t>
                      </a:r>
                      <a:r>
                        <a:rPr lang="en-IN" sz="2000" baseline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(“%f”, &amp;b)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Accept floating value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</a:rPr>
                        <a:t> such as 1.5, 15.20 </a:t>
                      </a:r>
                      <a:r>
                        <a:rPr lang="en-IN" sz="2000" baseline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(“%c”, &amp;c)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Accept character value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</a:rPr>
                        <a:t> such as a, f, j, W, Z </a:t>
                      </a:r>
                      <a:r>
                        <a:rPr lang="en-IN" sz="2000" baseline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bg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(“%s”, &amp;d)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Accept string value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</a:rPr>
                        <a:t> such as diet, </a:t>
                      </a:r>
                      <a:r>
                        <a:rPr lang="en-IN" sz="2000" baseline="0" dirty="0" err="1">
                          <a:solidFill>
                            <a:schemeClr val="bg1"/>
                          </a:solidFill>
                        </a:rPr>
                        <a:t>india</a:t>
                      </a:r>
                      <a:r>
                        <a:rPr lang="en-IN" sz="20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aseline="0" dirty="0" err="1">
                          <a:solidFill>
                            <a:schemeClr val="bg1"/>
                          </a:solidFill>
                        </a:rPr>
                        <a:t>etc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9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5" dirty="0">
                <a:solidFill>
                  <a:srgbClr val="FFFFFF"/>
                </a:solidFill>
                <a:cs typeface="Segoe UI Semibold"/>
              </a:rPr>
              <a:t>Structure </a:t>
            </a:r>
            <a:r>
              <a:rPr lang="en-IN" spc="-30" dirty="0">
                <a:solidFill>
                  <a:srgbClr val="FFFFFF"/>
                </a:solidFill>
                <a:cs typeface="Segoe UI Semibold"/>
              </a:rPr>
              <a:t>of </a:t>
            </a:r>
            <a:r>
              <a:rPr lang="en-IN" dirty="0">
                <a:solidFill>
                  <a:srgbClr val="FFFFFF"/>
                </a:solidFill>
                <a:cs typeface="Segoe UI Semibold"/>
              </a:rPr>
              <a:t>C</a:t>
            </a:r>
            <a:r>
              <a:rPr lang="en-IN" spc="-120" dirty="0">
                <a:solidFill>
                  <a:srgbClr val="FFFFFF"/>
                </a:solidFill>
                <a:cs typeface="Segoe UI Semibold"/>
              </a:rPr>
              <a:t> </a:t>
            </a:r>
            <a:r>
              <a:rPr lang="en-IN" spc="5" dirty="0">
                <a:solidFill>
                  <a:srgbClr val="FFFFFF"/>
                </a:solidFill>
                <a:cs typeface="Segoe UI Semibold"/>
              </a:rPr>
              <a:t>Program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>
            <p:ph idx="1"/>
          </p:nvPr>
        </p:nvGraphicFramePr>
        <p:xfrm>
          <a:off x="261938" y="1098550"/>
          <a:ext cx="4114800" cy="507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2462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280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Documentation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(Used for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comments)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B w="9525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7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Link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48260" marB="0">
                    <a:lnT w="9525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Definition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5143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93345" marR="506095">
                        <a:lnSpc>
                          <a:spcPct val="99100"/>
                        </a:lnSpc>
                        <a:spcBef>
                          <a:spcPts val="409"/>
                        </a:spcBef>
                      </a:pP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Global </a:t>
                      </a:r>
                      <a:r>
                        <a:rPr sz="1800" spc="-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  (Variables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used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more</a:t>
                      </a:r>
                      <a:r>
                        <a:rPr sz="1800" spc="-1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than 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52069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54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385"/>
                        </a:spcBef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void main</a:t>
                      </a:r>
                      <a:r>
                        <a:rPr sz="1800" spc="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ts val="2130"/>
                        </a:lnSpc>
                      </a:pPr>
                      <a:r>
                        <a:rPr sz="180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8380" marR="1096010">
                        <a:lnSpc>
                          <a:spcPct val="100800"/>
                        </a:lnSpc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Declaration</a:t>
                      </a:r>
                      <a:r>
                        <a:rPr sz="1800" spc="-13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 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Executable</a:t>
                      </a:r>
                      <a:r>
                        <a:rPr sz="1800" spc="-7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2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part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48895" marB="0">
                    <a:lnT w="19050">
                      <a:solidFill>
                        <a:srgbClr val="202020"/>
                      </a:solidFill>
                      <a:prstDash val="solid"/>
                    </a:lnT>
                    <a:lnB w="19050">
                      <a:solidFill>
                        <a:srgbClr val="202020"/>
                      </a:solidFill>
                      <a:prstDash val="solid"/>
                    </a:lnB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93345">
                        <a:lnSpc>
                          <a:spcPts val="2130"/>
                        </a:lnSpc>
                        <a:spcBef>
                          <a:spcPts val="400"/>
                        </a:spcBef>
                      </a:pP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Subprogram</a:t>
                      </a:r>
                      <a:r>
                        <a:rPr sz="1800" spc="-4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section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  <a:p>
                      <a:pPr marL="1008380">
                        <a:lnSpc>
                          <a:spcPts val="2130"/>
                        </a:lnSpc>
                      </a:pPr>
                      <a:r>
                        <a:rPr sz="1800" spc="-1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(User </a:t>
                      </a:r>
                      <a:r>
                        <a:rPr sz="1800" spc="-1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defined</a:t>
                      </a:r>
                      <a:r>
                        <a:rPr sz="1800" spc="-90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 dirty="0">
                          <a:solidFill>
                            <a:srgbClr val="EDFFFF"/>
                          </a:solidFill>
                          <a:latin typeface="Consolas"/>
                          <a:cs typeface="Consolas"/>
                        </a:rPr>
                        <a:t>functions)</a:t>
                      </a:r>
                      <a:endParaRPr sz="1800" dirty="0">
                        <a:latin typeface="Consolas"/>
                        <a:cs typeface="Consolas"/>
                      </a:endParaRPr>
                    </a:p>
                  </a:txBody>
                  <a:tcPr marL="0" marR="0" marT="50800" marB="0">
                    <a:lnT w="19050">
                      <a:solidFill>
                        <a:srgbClr val="202020"/>
                      </a:solidFill>
                      <a:prstDash val="solid"/>
                    </a:lnT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8"/>
          <p:cNvSpPr/>
          <p:nvPr/>
        </p:nvSpPr>
        <p:spPr>
          <a:xfrm>
            <a:off x="4876800" y="904875"/>
            <a:ext cx="1085850" cy="333375"/>
          </a:xfrm>
          <a:custGeom>
            <a:avLst/>
            <a:gdLst/>
            <a:ahLst/>
            <a:cxnLst/>
            <a:rect l="l" t="t" r="r" b="b"/>
            <a:pathLst>
              <a:path w="1085850" h="333375">
                <a:moveTo>
                  <a:pt x="1030224" y="0"/>
                </a:moveTo>
                <a:lnTo>
                  <a:pt x="55625" y="0"/>
                </a:lnTo>
                <a:lnTo>
                  <a:pt x="33968" y="4369"/>
                </a:lnTo>
                <a:lnTo>
                  <a:pt x="16287" y="16287"/>
                </a:lnTo>
                <a:lnTo>
                  <a:pt x="4369" y="33968"/>
                </a:lnTo>
                <a:lnTo>
                  <a:pt x="0" y="55625"/>
                </a:lnTo>
                <a:lnTo>
                  <a:pt x="0" y="333375"/>
                </a:lnTo>
                <a:lnTo>
                  <a:pt x="1085850" y="333375"/>
                </a:lnTo>
                <a:lnTo>
                  <a:pt x="1085850" y="55625"/>
                </a:lnTo>
                <a:lnTo>
                  <a:pt x="1081480" y="33968"/>
                </a:lnTo>
                <a:lnTo>
                  <a:pt x="1069562" y="16287"/>
                </a:lnTo>
                <a:lnTo>
                  <a:pt x="1051881" y="4369"/>
                </a:lnTo>
                <a:lnTo>
                  <a:pt x="10302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pPr algn="ctr"/>
            <a:r>
              <a:rPr lang="en-IN" dirty="0">
                <a:solidFill>
                  <a:srgbClr val="FFFFFF"/>
                </a:solidFill>
                <a:cs typeface="Segoe UI"/>
              </a:rPr>
              <a:t>Program</a:t>
            </a:r>
            <a:endParaRPr dirty="0"/>
          </a:p>
        </p:txBody>
      </p:sp>
      <p:sp>
        <p:nvSpPr>
          <p:cNvPr id="10" name="object 6"/>
          <p:cNvSpPr/>
          <p:nvPr/>
        </p:nvSpPr>
        <p:spPr>
          <a:xfrm>
            <a:off x="4876800" y="1247775"/>
            <a:ext cx="495300" cy="5076825"/>
          </a:xfrm>
          <a:custGeom>
            <a:avLst/>
            <a:gdLst/>
            <a:ahLst/>
            <a:cxnLst/>
            <a:rect l="l" t="t" r="r" b="b"/>
            <a:pathLst>
              <a:path w="495300" h="5076825">
                <a:moveTo>
                  <a:pt x="0" y="5076825"/>
                </a:moveTo>
                <a:lnTo>
                  <a:pt x="495300" y="5076825"/>
                </a:lnTo>
                <a:lnTo>
                  <a:pt x="4953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5372100" y="1247775"/>
            <a:ext cx="6553200" cy="5076825"/>
          </a:xfrm>
          <a:custGeom>
            <a:avLst/>
            <a:gdLst/>
            <a:ahLst/>
            <a:cxnLst/>
            <a:rect l="l" t="t" r="r" b="b"/>
            <a:pathLst>
              <a:path w="6553200" h="5076825">
                <a:moveTo>
                  <a:pt x="0" y="5076825"/>
                </a:moveTo>
                <a:lnTo>
                  <a:pt x="6553200" y="5076825"/>
                </a:lnTo>
                <a:lnTo>
                  <a:pt x="6553200" y="0"/>
                </a:lnTo>
                <a:lnTo>
                  <a:pt x="0" y="0"/>
                </a:lnTo>
                <a:lnTo>
                  <a:pt x="0" y="5076825"/>
                </a:lnTo>
                <a:close/>
              </a:path>
            </a:pathLst>
          </a:custGeom>
          <a:solidFill>
            <a:srgbClr val="3737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/>
          <p:cNvSpPr txBox="1"/>
          <p:nvPr/>
        </p:nvSpPr>
        <p:spPr>
          <a:xfrm>
            <a:off x="5035169" y="1272603"/>
            <a:ext cx="6709409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ts val="2130"/>
              </a:lnSpc>
              <a:spcBef>
                <a:spcPts val="10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1 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// Program for addition of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r>
              <a:rPr sz="1800" spc="-5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A9954"/>
                </a:solidFill>
                <a:latin typeface="Consolas"/>
                <a:cs typeface="Consolas"/>
              </a:rPr>
              <a:t>nos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2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3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4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5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6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7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ts val="2130"/>
              </a:lnSpc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7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8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int</a:t>
            </a:r>
            <a:r>
              <a:rPr sz="1800" spc="-57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a=</a:t>
            </a:r>
            <a:r>
              <a:rPr sz="1800" spc="-15" dirty="0">
                <a:solidFill>
                  <a:srgbClr val="B5CEA8"/>
                </a:solidFill>
                <a:latin typeface="Consolas"/>
                <a:cs typeface="Consolas"/>
              </a:rPr>
              <a:t>10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3825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585858"/>
                </a:solidFill>
                <a:latin typeface="Consolas"/>
                <a:cs typeface="Consolas"/>
              </a:rPr>
              <a:t>9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5" dirty="0">
                <a:solidFill>
                  <a:srgbClr val="585858"/>
                </a:solidFill>
                <a:latin typeface="Consolas"/>
                <a:cs typeface="Consolas"/>
              </a:rPr>
              <a:t>10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15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11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main(</a:t>
            </a:r>
            <a:r>
              <a:rPr sz="1800" spc="-5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12</a:t>
            </a:r>
            <a:r>
              <a:rPr sz="1800" b="1" spc="45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15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printf(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"Value of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main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5" dirty="0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114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a);</a:t>
            </a:r>
            <a:endParaRPr sz="1800" dirty="0">
              <a:latin typeface="Consolas"/>
              <a:cs typeface="Consolas"/>
            </a:endParaRPr>
          </a:p>
          <a:p>
            <a:pPr marL="557530" indent="-558165">
              <a:lnSpc>
                <a:spcPct val="100000"/>
              </a:lnSpc>
              <a:spcBef>
                <a:spcPts val="20"/>
              </a:spcBef>
              <a:buClr>
                <a:srgbClr val="585858"/>
              </a:buClr>
              <a:buFont typeface="Consolas"/>
              <a:buAutoNum type="arabicPlain" startAt="13"/>
              <a:tabLst>
                <a:tab pos="557530" algn="l"/>
                <a:tab pos="558165" algn="l"/>
              </a:tabLst>
            </a:pP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fun();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15</a:t>
            </a:r>
            <a:r>
              <a:rPr sz="1800" b="1" spc="45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  <a:spcBef>
                <a:spcPts val="20"/>
              </a:spcBef>
            </a:pPr>
            <a:r>
              <a:rPr sz="1800" b="1" spc="-15" dirty="0">
                <a:solidFill>
                  <a:srgbClr val="585858"/>
                </a:solidFill>
                <a:latin typeface="Consolas"/>
                <a:cs typeface="Consolas"/>
              </a:rPr>
              <a:t>16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ts val="2130"/>
              </a:lnSpc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14 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void</a:t>
            </a:r>
            <a:r>
              <a:rPr sz="1800" spc="-55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fun()</a:t>
            </a:r>
            <a:endParaRPr sz="18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solidFill>
                  <a:srgbClr val="585858"/>
                </a:solidFill>
                <a:latin typeface="Consolas"/>
                <a:cs typeface="Consolas"/>
              </a:rPr>
              <a:t>18 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{printf(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"Value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of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 inside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fun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function: 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%d"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4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a);}</a:t>
            </a:r>
            <a:endParaRPr sz="18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32968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getchar</a:t>
            </a:r>
            <a:r>
              <a:rPr lang="en-US" dirty="0"/>
              <a:t> and </a:t>
            </a:r>
            <a:r>
              <a:rPr lang="en-US" dirty="0" err="1"/>
              <a:t>putchar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 dirty="0" err="1"/>
              <a:t>getchar</a:t>
            </a:r>
            <a:r>
              <a:rPr lang="en-US" dirty="0"/>
              <a:t> function reads a single character from terminal.</a:t>
            </a:r>
          </a:p>
          <a:p>
            <a:pPr algn="just"/>
            <a:r>
              <a:rPr lang="en-US" dirty="0" err="1"/>
              <a:t>putchar</a:t>
            </a:r>
            <a:r>
              <a:rPr lang="en-US" dirty="0"/>
              <a:t> function displays the character passed to it on the screen.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a character: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 Take a character as input 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c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getchar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 Display the character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"Entered character is: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putchar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108392" y="501613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 character: a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Entered character is: a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8392" y="468695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34651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gets and 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303520" cy="3786721"/>
          </a:xfrm>
        </p:spPr>
        <p:txBody>
          <a:bodyPr/>
          <a:lstStyle/>
          <a:p>
            <a:pPr algn="just"/>
            <a:r>
              <a:rPr lang="en-US" dirty="0"/>
              <a:t>gets function reads a line from </a:t>
            </a:r>
            <a:r>
              <a:rPr lang="en-US" dirty="0" err="1"/>
              <a:t>stdin</a:t>
            </a:r>
            <a:r>
              <a:rPr lang="en-US" dirty="0"/>
              <a:t> into the buffer pointed to by s until either a terminating newline or EOF (End of File) occurs.</a:t>
            </a:r>
          </a:p>
          <a:p>
            <a:pPr algn="just"/>
            <a:r>
              <a:rPr lang="en-US" dirty="0"/>
              <a:t>puts function writes the string 's' and 'a' trailing newline to </a:t>
            </a:r>
            <a:r>
              <a:rPr lang="en-US" dirty="0" err="1"/>
              <a:t>stdout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6608384" y="1332364"/>
            <a:ext cx="4886927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 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/*Character array of length 100*/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a string: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 Take a string as input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gets(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 Display the string 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"Entered string is: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puts(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108392" y="1334315"/>
            <a:ext cx="499993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108392" y="9942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108392" y="5342709"/>
            <a:ext cx="538691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 string: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Entered string is: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india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  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108392" y="501352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9491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Preprocessors are programs that process our source code before compilation. </a:t>
            </a:r>
          </a:p>
          <a:p>
            <a:pPr algn="just"/>
            <a:r>
              <a:rPr lang="en-US" dirty="0"/>
              <a:t>There are a number of steps involved between writing a program and executing a program in C. </a:t>
            </a:r>
          </a:p>
          <a:p>
            <a:pPr algn="just"/>
            <a:r>
              <a:rPr lang="en-US" dirty="0"/>
              <a:t>Let us have a look at these steps before we actually start learning about Preprocessors.</a:t>
            </a:r>
          </a:p>
          <a:p>
            <a:pPr algn="just"/>
            <a:endParaRPr lang="en-IN" dirty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1613890" y="3214048"/>
            <a:ext cx="21031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C Program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1302994" y="4138283"/>
            <a:ext cx="2778640" cy="1243614"/>
          </a:xfrm>
          <a:prstGeom prst="flowChartDecision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/>
              <a:t>Are there preprocessor directive</a:t>
            </a:r>
            <a:r>
              <a:rPr lang="en-US" sz="2400" kern="1200" dirty="0"/>
              <a:t> 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87806" y="3743918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87806" y="5381897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703391" y="5788918"/>
            <a:ext cx="3931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Preprocessor perform action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rot="16200000">
            <a:off x="4278817" y="4561280"/>
            <a:ext cx="0" cy="3943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4476000" y="4501483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Compiler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7325758" y="4491524"/>
            <a:ext cx="164592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Linker</a:t>
            </a:r>
            <a:endParaRPr lang="en-US" sz="2400" b="1" kern="1200" dirty="0">
              <a:solidFill>
                <a:srgbClr val="F92672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>
            <a:off x="6717672" y="4159767"/>
            <a:ext cx="0" cy="11887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2739864" y="5381897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Yes</a:t>
            </a:r>
            <a:endParaRPr lang="en-US" sz="1600" b="1" kern="1200" dirty="0">
              <a:solidFill>
                <a:srgbClr val="F92672"/>
              </a:solidFill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4004165" y="4412480"/>
            <a:ext cx="457200" cy="27432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/>
              <a:t>No</a:t>
            </a:r>
            <a:endParaRPr lang="en-US" sz="1600" b="1" kern="1200" dirty="0">
              <a:solidFill>
                <a:srgbClr val="F92672"/>
              </a:solidFill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6291436" y="4088688"/>
            <a:ext cx="8229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Object Code</a:t>
            </a:r>
            <a:endParaRPr lang="en-US" sz="2000" b="1" kern="1200" dirty="0">
              <a:solidFill>
                <a:srgbClr val="F92672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>
            <a:off x="9751178" y="3964397"/>
            <a:ext cx="0" cy="1554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9202022" y="4076198"/>
            <a:ext cx="1280160" cy="64008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/>
              <a:t>Executable Code</a:t>
            </a:r>
            <a:endParaRPr lang="en-US" sz="2000" b="1" kern="1200" dirty="0">
              <a:solidFill>
                <a:srgbClr val="F92672"/>
              </a:solidFill>
            </a:endParaRPr>
          </a:p>
        </p:txBody>
      </p:sp>
      <p:cxnSp>
        <p:nvCxnSpPr>
          <p:cNvPr id="30" name="Elbow Connector 29"/>
          <p:cNvCxnSpPr/>
          <p:nvPr/>
        </p:nvCxnSpPr>
        <p:spPr>
          <a:xfrm rot="5400000" flipH="1" flipV="1">
            <a:off x="4443588" y="5223077"/>
            <a:ext cx="1039663" cy="656217"/>
          </a:xfrm>
          <a:prstGeom prst="bentConnector3">
            <a:avLst>
              <a:gd name="adj1" fmla="val 97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54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Preprocessor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are 4 main types of preprocessor directives:</a:t>
            </a:r>
          </a:p>
          <a:p>
            <a:pPr lvl="1" algn="just"/>
            <a:r>
              <a:rPr lang="en-US" dirty="0"/>
              <a:t>Macros</a:t>
            </a:r>
          </a:p>
          <a:p>
            <a:pPr lvl="1" algn="just"/>
            <a:r>
              <a:rPr lang="en-US" dirty="0"/>
              <a:t>File inclusion</a:t>
            </a:r>
          </a:p>
          <a:p>
            <a:pPr lvl="1" algn="just"/>
            <a:r>
              <a:rPr lang="en-US" dirty="0"/>
              <a:t>Conditional compilation</a:t>
            </a:r>
          </a:p>
          <a:p>
            <a:pPr lvl="1" algn="just"/>
            <a:r>
              <a:rPr lang="en-US" dirty="0"/>
              <a:t>Other directives</a:t>
            </a:r>
            <a:endParaRPr lang="en-IN" dirty="0"/>
          </a:p>
        </p:txBody>
      </p:sp>
      <p:sp>
        <p:nvSpPr>
          <p:cNvPr id="4" name="AutoShape 2" descr="https://media.geeksforgeeks.org/wp-content/cdn-uploads/Preprocessor-In-C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www.geeksforgeeks.org/wp-content/uploads/Preprocessor-In-C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1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macro is a fragment of code which has been given a name. Whenever the name is used in program, it is replaced by the contents of the macro. </a:t>
            </a:r>
          </a:p>
          <a:p>
            <a:pPr algn="just"/>
            <a:r>
              <a:rPr lang="en-US" dirty="0"/>
              <a:t>Macro definitions are not variables and cannot be changed by your program code like variables.</a:t>
            </a:r>
          </a:p>
          <a:p>
            <a:pPr algn="just"/>
            <a:r>
              <a:rPr lang="en-US" dirty="0"/>
              <a:t>The ‘#define’ directive is used to define a macro.</a:t>
            </a:r>
          </a:p>
          <a:p>
            <a:pPr algn="just"/>
            <a:r>
              <a:rPr lang="en-US" dirty="0"/>
              <a:t>Do not put a semicolon ( ; ) at the end of #define statements.</a:t>
            </a:r>
          </a:p>
          <a:p>
            <a:pPr algn="just"/>
            <a:r>
              <a:rPr lang="en-US" dirty="0"/>
              <a:t>There are two types of macros:</a:t>
            </a:r>
          </a:p>
          <a:p>
            <a:pPr lvl="1" algn="just"/>
            <a:r>
              <a:rPr lang="en-US" dirty="0"/>
              <a:t>Object-like Macros</a:t>
            </a:r>
          </a:p>
          <a:p>
            <a:pPr lvl="1" algn="just"/>
            <a:r>
              <a:rPr lang="en-US" dirty="0"/>
              <a:t>Function-like Macros</a:t>
            </a:r>
          </a:p>
        </p:txBody>
      </p:sp>
    </p:spTree>
    <p:extLst>
      <p:ext uri="{BB962C8B-B14F-4D97-AF65-F5344CB8AC3E}">
        <p14:creationId xmlns:p14="http://schemas.microsoft.com/office/powerpoint/2010/main" val="2409005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39239"/>
              </p:ext>
            </p:extLst>
          </p:nvPr>
        </p:nvGraphicFramePr>
        <p:xfrm>
          <a:off x="343542" y="1164090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Object-like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Function-like</a:t>
                      </a:r>
                      <a:r>
                        <a:rPr lang="en-IN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IN" sz="2000" b="1" kern="1200" dirty="0">
                          <a:solidFill>
                            <a:srgbClr val="FF1744"/>
                          </a:solidFill>
                          <a:latin typeface="+mn-lt"/>
                          <a:ea typeface="+mn-ea"/>
                          <a:cs typeface="+mn-cs"/>
                        </a:rPr>
                        <a:t>Macros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115096"/>
              </p:ext>
            </p:extLst>
          </p:nvPr>
        </p:nvGraphicFramePr>
        <p:xfrm>
          <a:off x="343542" y="1618513"/>
          <a:ext cx="11504916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The object-like macro is an identifier that is replaced by value.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The function-like macro looks like function call.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008930"/>
              </p:ext>
            </p:extLst>
          </p:nvPr>
        </p:nvGraphicFramePr>
        <p:xfrm>
          <a:off x="343542" y="2377736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Use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It is used to represent numeric constants.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It is used to represent function.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88257"/>
              </p:ext>
            </p:extLst>
          </p:nvPr>
        </p:nvGraphicFramePr>
        <p:xfrm>
          <a:off x="343542" y="2832159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Syntax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#define CNAME value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#define CNAME (expression)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758348"/>
              </p:ext>
            </p:extLst>
          </p:nvPr>
        </p:nvGraphicFramePr>
        <p:xfrm>
          <a:off x="343542" y="3286582"/>
          <a:ext cx="1150491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545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#define PI 3.14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#define MIN(</a:t>
                      </a:r>
                      <a:r>
                        <a:rPr lang="en-IN" sz="2000" b="0" dirty="0" err="1">
                          <a:solidFill>
                            <a:schemeClr val="bg1"/>
                          </a:solidFill>
                        </a:rPr>
                        <a:t>a,b</a:t>
                      </a:r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) ((a)&lt;(b)?(a):(b))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6644363"/>
              </p:ext>
            </p:extLst>
          </p:nvPr>
        </p:nvGraphicFramePr>
        <p:xfrm>
          <a:off x="343542" y="3741004"/>
          <a:ext cx="11504916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888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Program</a:t>
                      </a: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561041" y="3781122"/>
            <a:ext cx="3539957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#define PI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3.14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r=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a=PI*r*r;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"%f"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a);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2061049" y="3781122"/>
            <a:ext cx="499993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375386" y="3781122"/>
            <a:ext cx="446227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#define MIN(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) ((a)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(b)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(a)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(b))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MIN(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6875394" y="3781122"/>
            <a:ext cx="55381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6420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89" y="964318"/>
            <a:ext cx="11667281" cy="522000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an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explanation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or description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source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code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3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program</a:t>
            </a:r>
          </a:p>
          <a:p>
            <a:pPr algn="just"/>
            <a:r>
              <a:rPr lang="en-US" spc="15" dirty="0">
                <a:solidFill>
                  <a:srgbClr val="FFFFFF"/>
                </a:solidFill>
                <a:cs typeface="Segoe UI"/>
              </a:rPr>
              <a:t>It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helps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programmer </a:t>
            </a:r>
            <a:r>
              <a:rPr lang="en-US" spc="-35" dirty="0">
                <a:solidFill>
                  <a:srgbClr val="FFFFFF"/>
                </a:solidFill>
                <a:cs typeface="Segoe UI"/>
              </a:rPr>
              <a:t>to	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explain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logic	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	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code and </a:t>
            </a:r>
            <a:r>
              <a:rPr lang="en-US" spc="-25" dirty="0">
                <a:solidFill>
                  <a:srgbClr val="FFFFFF"/>
                </a:solidFill>
                <a:cs typeface="Segoe UI"/>
              </a:rPr>
              <a:t>improves	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program</a:t>
            </a:r>
            <a:r>
              <a:rPr lang="en-US" dirty="0">
                <a:cs typeface="Segoe UI"/>
              </a:rPr>
              <a:t>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readability.</a:t>
            </a:r>
            <a:endParaRPr lang="en-US" dirty="0">
              <a:cs typeface="Segoe UI"/>
            </a:endParaRPr>
          </a:p>
          <a:p>
            <a:pPr algn="just"/>
            <a:r>
              <a:rPr lang="en-US" spc="10" dirty="0">
                <a:solidFill>
                  <a:srgbClr val="FFFFFF"/>
                </a:solidFill>
                <a:cs typeface="Segoe UI"/>
              </a:rPr>
              <a:t>At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run-time,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ignored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by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29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compiler.</a:t>
            </a:r>
            <a:endParaRPr lang="en-US" dirty="0">
              <a:cs typeface="Segoe UI"/>
            </a:endParaRPr>
          </a:p>
          <a:p>
            <a:pPr algn="just"/>
            <a:r>
              <a:rPr lang="en-US" dirty="0">
                <a:solidFill>
                  <a:srgbClr val="FFFFFF"/>
                </a:solidFill>
                <a:cs typeface="Segoe UI"/>
              </a:rPr>
              <a:t>There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are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two types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of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comments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in</a:t>
            </a:r>
            <a:r>
              <a:rPr lang="en-US" spc="-7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C:</a:t>
            </a:r>
            <a:endParaRPr lang="en-US" dirty="0">
              <a:cs typeface="Segoe UI"/>
            </a:endParaRPr>
          </a:p>
          <a:p>
            <a:pPr lvl="1" algn="just"/>
            <a:r>
              <a:rPr lang="en-IN" spc="10" dirty="0">
                <a:solidFill>
                  <a:srgbClr val="92D050"/>
                </a:solidFill>
                <a:cs typeface="Segoe UI"/>
              </a:rPr>
              <a:t>Single </a:t>
            </a:r>
            <a:r>
              <a:rPr lang="en-IN" spc="15" dirty="0">
                <a:solidFill>
                  <a:srgbClr val="92D050"/>
                </a:solidFill>
                <a:cs typeface="Segoe UI"/>
              </a:rPr>
              <a:t>line </a:t>
            </a:r>
            <a:r>
              <a:rPr lang="en-IN" dirty="0">
                <a:solidFill>
                  <a:srgbClr val="92D050"/>
                </a:solidFill>
                <a:cs typeface="Segoe UI"/>
              </a:rPr>
              <a:t>comment</a:t>
            </a:r>
            <a:endParaRPr lang="en-IN" dirty="0">
              <a:cs typeface="Segoe UI"/>
            </a:endParaRPr>
          </a:p>
          <a:p>
            <a:pPr lvl="2" algn="just"/>
            <a:r>
              <a:rPr lang="en-US" spc="-5" dirty="0">
                <a:solidFill>
                  <a:srgbClr val="FFFFFF"/>
                </a:solidFill>
                <a:cs typeface="Segoe UI"/>
              </a:rPr>
              <a:t>Represented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//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double forward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</a:t>
            </a:r>
            <a:endParaRPr lang="en-US" dirty="0">
              <a:cs typeface="Segoe UI"/>
            </a:endParaRPr>
          </a:p>
          <a:p>
            <a:pPr lvl="2" algn="just"/>
            <a:r>
              <a:rPr lang="en-US" spc="-15" dirty="0">
                <a:solidFill>
                  <a:srgbClr val="FFFFFF"/>
                </a:solidFill>
                <a:cs typeface="Segoe UI"/>
              </a:rPr>
              <a:t>It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is</a:t>
            </a:r>
            <a:r>
              <a:rPr lang="en-US" spc="-6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used</a:t>
            </a:r>
            <a:r>
              <a:rPr lang="en-US" spc="-5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to</a:t>
            </a:r>
            <a:r>
              <a:rPr lang="en-US" spc="2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denote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single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line</a:t>
            </a:r>
            <a:r>
              <a:rPr lang="en-US" spc="-8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comment</a:t>
            </a:r>
            <a:r>
              <a:rPr lang="en-US" spc="-12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only.</a:t>
            </a:r>
            <a:endParaRPr lang="en-US" dirty="0">
              <a:cs typeface="Segoe UI"/>
            </a:endParaRPr>
          </a:p>
          <a:p>
            <a:pPr lvl="2" algn="just"/>
            <a:r>
              <a:rPr lang="en-IN" dirty="0">
                <a:solidFill>
                  <a:srgbClr val="FFFFFF"/>
                </a:solidFill>
                <a:cs typeface="Segoe UI"/>
              </a:rPr>
              <a:t>Example: </a:t>
            </a:r>
            <a:r>
              <a:rPr lang="en-IN" spc="-10" dirty="0">
                <a:solidFill>
                  <a:srgbClr val="6A9954"/>
                </a:solidFill>
                <a:latin typeface="Consolas"/>
                <a:cs typeface="Consolas"/>
              </a:rPr>
              <a:t>// </a:t>
            </a:r>
            <a:r>
              <a:rPr lang="en-IN" spc="-15" dirty="0">
                <a:solidFill>
                  <a:srgbClr val="6A9954"/>
                </a:solidFill>
                <a:latin typeface="Consolas"/>
                <a:cs typeface="Consolas"/>
              </a:rPr>
              <a:t>Single </a:t>
            </a:r>
            <a:r>
              <a:rPr lang="en-IN" spc="-10" dirty="0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IN" spc="8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IN" spc="-20" dirty="0">
                <a:solidFill>
                  <a:srgbClr val="6A9954"/>
                </a:solidFill>
                <a:latin typeface="Consolas"/>
                <a:cs typeface="Consolas"/>
              </a:rPr>
              <a:t>comment</a:t>
            </a:r>
            <a:endParaRPr lang="en-US" dirty="0">
              <a:solidFill>
                <a:srgbClr val="FFFFFF"/>
              </a:solidFill>
              <a:cs typeface="Segoe UI"/>
            </a:endParaRPr>
          </a:p>
          <a:p>
            <a:pPr marL="899477" lvl="1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IN" spc="15" dirty="0">
                <a:solidFill>
                  <a:srgbClr val="92D050"/>
                </a:solidFill>
                <a:cs typeface="Segoe UI"/>
              </a:rPr>
              <a:t>Multi-line </a:t>
            </a:r>
            <a:r>
              <a:rPr lang="en-IN" dirty="0">
                <a:solidFill>
                  <a:srgbClr val="92D050"/>
                </a:solidFill>
                <a:cs typeface="Segoe UI"/>
              </a:rPr>
              <a:t>comment</a:t>
            </a:r>
            <a:endParaRPr lang="en-IN" dirty="0">
              <a:cs typeface="Segoe UI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r>
              <a:rPr lang="en-US" spc="-10" dirty="0">
                <a:solidFill>
                  <a:srgbClr val="FFFFFF"/>
                </a:solidFill>
                <a:cs typeface="Segoe UI"/>
              </a:rPr>
              <a:t>Represented as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/* </a:t>
            </a:r>
            <a:r>
              <a:rPr lang="en-US" spc="-15" dirty="0" err="1">
                <a:solidFill>
                  <a:srgbClr val="FFFFFF"/>
                </a:solidFill>
                <a:cs typeface="Segoe UI"/>
              </a:rPr>
              <a:t>any_text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*/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start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with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asterisk (/*)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and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end with </a:t>
            </a:r>
            <a:r>
              <a:rPr lang="en-US" spc="-20" dirty="0">
                <a:solidFill>
                  <a:srgbClr val="FFFFFF"/>
                </a:solidFill>
                <a:cs typeface="Segoe UI"/>
              </a:rPr>
              <a:t>asterisk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and 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forward </a:t>
            </a:r>
            <a:r>
              <a:rPr lang="en-US" spc="-10" dirty="0">
                <a:solidFill>
                  <a:srgbClr val="FFFFFF"/>
                </a:solidFill>
                <a:cs typeface="Segoe UI"/>
              </a:rPr>
              <a:t>slash</a:t>
            </a:r>
            <a:r>
              <a:rPr lang="en-US" spc="1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(*/).</a:t>
            </a:r>
            <a:endParaRPr lang="en-US" dirty="0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1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 spc="-15" dirty="0">
                <a:solidFill>
                  <a:srgbClr val="FFFFFF"/>
                </a:solidFill>
                <a:cs typeface="Segoe UI"/>
              </a:rPr>
              <a:t>It </a:t>
            </a:r>
            <a:r>
              <a:rPr lang="en-US" sz="1800" spc="5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used </a:t>
            </a:r>
            <a:r>
              <a:rPr lang="en-US" sz="1800" spc="-5" dirty="0">
                <a:solidFill>
                  <a:srgbClr val="FFFFFF"/>
                </a:solidFill>
                <a:cs typeface="Segoe UI"/>
              </a:rPr>
              <a:t>to </a:t>
            </a:r>
            <a:r>
              <a:rPr lang="en-US" sz="1800" dirty="0">
                <a:solidFill>
                  <a:srgbClr val="FFFFFF"/>
                </a:solidFill>
                <a:cs typeface="Segoe UI"/>
              </a:rPr>
              <a:t>denote single </a:t>
            </a:r>
            <a:r>
              <a:rPr lang="en-US" sz="1800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 dirty="0">
                <a:solidFill>
                  <a:srgbClr val="FFFFFF"/>
                </a:solidFill>
                <a:cs typeface="Segoe UI"/>
              </a:rPr>
              <a:t>well </a:t>
            </a:r>
            <a:r>
              <a:rPr lang="en-US" sz="1800" spc="-10" dirty="0">
                <a:solidFill>
                  <a:srgbClr val="FFFFFF"/>
                </a:solidFill>
                <a:cs typeface="Segoe UI"/>
              </a:rPr>
              <a:t>as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multi-line</a:t>
            </a:r>
            <a:r>
              <a:rPr lang="en-US" sz="1800" spc="-37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z="1800" spc="10" dirty="0">
                <a:solidFill>
                  <a:srgbClr val="FFFFFF"/>
                </a:solidFill>
                <a:cs typeface="Segoe UI"/>
              </a:rPr>
              <a:t>comment.</a:t>
            </a:r>
            <a:endParaRPr lang="en-US" sz="1800" dirty="0">
              <a:cs typeface="Segoe UI"/>
            </a:endParaRPr>
          </a:p>
          <a:p>
            <a:pPr marL="1156335" lvl="1" indent="-229235">
              <a:lnSpc>
                <a:spcPct val="100000"/>
              </a:lnSpc>
              <a:spcBef>
                <a:spcPts val="245"/>
              </a:spcBef>
              <a:buClr>
                <a:srgbClr val="B84642"/>
              </a:buClr>
              <a:buFont typeface="Wingdings"/>
              <a:buChar char=""/>
              <a:tabLst>
                <a:tab pos="1156970" algn="l"/>
              </a:tabLst>
            </a:pPr>
            <a:r>
              <a:rPr lang="en-US" sz="1800" dirty="0">
                <a:solidFill>
                  <a:srgbClr val="FFFFFF"/>
                </a:solidFill>
                <a:cs typeface="Segoe UI"/>
              </a:rPr>
              <a:t>Example: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/* </a:t>
            </a:r>
            <a:r>
              <a:rPr lang="en-US" sz="1800" spc="-15" dirty="0">
                <a:solidFill>
                  <a:srgbClr val="6A9954"/>
                </a:solidFill>
                <a:latin typeface="Consolas"/>
                <a:cs typeface="Consolas"/>
              </a:rPr>
              <a:t>multi line </a:t>
            </a:r>
            <a:r>
              <a:rPr lang="en-US" sz="1800" spc="-20" dirty="0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-15" dirty="0">
                <a:solidFill>
                  <a:srgbClr val="6A9954"/>
                </a:solidFill>
                <a:latin typeface="Consolas"/>
                <a:cs typeface="Consolas"/>
              </a:rPr>
              <a:t>line</a:t>
            </a:r>
            <a:r>
              <a:rPr lang="en-US" sz="1800" spc="2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-1</a:t>
            </a:r>
            <a:endParaRPr lang="en-US" sz="1800" dirty="0">
              <a:latin typeface="Consolas"/>
              <a:cs typeface="Consolas"/>
            </a:endParaRPr>
          </a:p>
          <a:p>
            <a:pPr marL="2423795">
              <a:lnSpc>
                <a:spcPct val="100000"/>
              </a:lnSpc>
              <a:spcBef>
                <a:spcPts val="320"/>
              </a:spcBef>
            </a:pPr>
            <a:r>
              <a:rPr lang="en-US" sz="1800" dirty="0">
                <a:solidFill>
                  <a:srgbClr val="6A9954"/>
                </a:solidFill>
                <a:latin typeface="Consolas"/>
                <a:cs typeface="Consolas"/>
              </a:rPr>
              <a:t>multi </a:t>
            </a:r>
            <a:r>
              <a:rPr lang="en-US" sz="1800" spc="5" dirty="0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5" dirty="0">
                <a:solidFill>
                  <a:srgbClr val="6A9954"/>
                </a:solidFill>
                <a:latin typeface="Consolas"/>
                <a:cs typeface="Consolas"/>
              </a:rPr>
              <a:t>comment </a:t>
            </a:r>
            <a:r>
              <a:rPr lang="en-US" sz="1800" spc="5" dirty="0">
                <a:solidFill>
                  <a:srgbClr val="6A9954"/>
                </a:solidFill>
                <a:latin typeface="Consolas"/>
                <a:cs typeface="Consolas"/>
              </a:rPr>
              <a:t>line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-2</a:t>
            </a:r>
            <a:r>
              <a:rPr lang="en-US" sz="1800" spc="-9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lang="en-US" sz="1800" spc="-10" dirty="0">
                <a:solidFill>
                  <a:srgbClr val="6A9954"/>
                </a:solidFill>
                <a:latin typeface="Consolas"/>
                <a:cs typeface="Consolas"/>
              </a:rPr>
              <a:t>*/</a:t>
            </a:r>
            <a:endParaRPr lang="en-US" sz="1800" dirty="0">
              <a:latin typeface="Consolas"/>
              <a:cs typeface="Consolas"/>
            </a:endParaRPr>
          </a:p>
          <a:p>
            <a:pPr marL="1232852" lvl="2" indent="-342900">
              <a:lnSpc>
                <a:spcPts val="275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  <a:tab pos="650875" algn="l"/>
                <a:tab pos="1546860" algn="l"/>
                <a:tab pos="1880870" algn="l"/>
                <a:tab pos="3930650" algn="l"/>
                <a:tab pos="4387850" algn="l"/>
                <a:tab pos="5521960" algn="l"/>
                <a:tab pos="6351905" algn="l"/>
                <a:tab pos="6799580" algn="l"/>
                <a:tab pos="7419340" algn="l"/>
                <a:tab pos="8258175" algn="l"/>
                <a:tab pos="8944610" algn="l"/>
                <a:tab pos="10345420" algn="l"/>
              </a:tabLst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60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Header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header file is a file with extension .h which contains the set of predefined standard library functions.</a:t>
            </a:r>
            <a:endParaRPr lang="en-IN" dirty="0"/>
          </a:p>
          <a:p>
            <a:pPr marL="354965" indent="-34290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tabLst>
                <a:tab pos="280035" algn="l"/>
              </a:tabLst>
            </a:pPr>
            <a:r>
              <a:rPr lang="en-US" dirty="0">
                <a:solidFill>
                  <a:srgbClr val="FFFFFF"/>
                </a:solidFill>
                <a:cs typeface="Segoe UI"/>
              </a:rPr>
              <a:t>The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“#include” preprocessing </a:t>
            </a:r>
            <a:r>
              <a:rPr lang="en-US" spc="-15" dirty="0">
                <a:solidFill>
                  <a:srgbClr val="FFFFFF"/>
                </a:solidFill>
                <a:cs typeface="Segoe UI"/>
              </a:rPr>
              <a:t>directive </a:t>
            </a:r>
            <a:r>
              <a:rPr lang="en-US" spc="-30" dirty="0">
                <a:solidFill>
                  <a:srgbClr val="FFFFFF"/>
                </a:solidFill>
                <a:cs typeface="Segoe UI"/>
              </a:rPr>
              <a:t>is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used </a:t>
            </a:r>
            <a:r>
              <a:rPr lang="en-US" spc="-35" dirty="0">
                <a:solidFill>
                  <a:srgbClr val="FFFFFF"/>
                </a:solidFill>
                <a:cs typeface="Segoe UI"/>
              </a:rPr>
              <a:t>to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include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the header </a:t>
            </a:r>
            <a:r>
              <a:rPr lang="en-US" spc="-25" dirty="0">
                <a:solidFill>
                  <a:srgbClr val="FFFFFF"/>
                </a:solidFill>
                <a:cs typeface="Segoe UI"/>
              </a:rPr>
              <a:t>files </a:t>
            </a:r>
            <a:r>
              <a:rPr lang="en-US" spc="-20" dirty="0">
                <a:solidFill>
                  <a:srgbClr val="FFFFFF"/>
                </a:solidFill>
                <a:cs typeface="Segoe UI"/>
              </a:rPr>
              <a:t>with</a:t>
            </a:r>
            <a:r>
              <a:rPr lang="en-US" spc="260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spc="10" dirty="0">
                <a:solidFill>
                  <a:srgbClr val="FFFFFF"/>
                </a:solidFill>
                <a:cs typeface="Segoe UI"/>
              </a:rPr>
              <a:t>extension </a:t>
            </a:r>
            <a:r>
              <a:rPr lang="en-US" spc="5" dirty="0">
                <a:solidFill>
                  <a:srgbClr val="FFFFFF"/>
                </a:solidFill>
                <a:cs typeface="Segoe UI"/>
              </a:rPr>
              <a:t>in </a:t>
            </a:r>
            <a:r>
              <a:rPr lang="en-US" spc="-5" dirty="0">
                <a:solidFill>
                  <a:srgbClr val="FFFFFF"/>
                </a:solidFill>
                <a:cs typeface="Segoe UI"/>
              </a:rPr>
              <a:t>the</a:t>
            </a:r>
            <a:r>
              <a:rPr lang="en-US" spc="-165" dirty="0">
                <a:solidFill>
                  <a:srgbClr val="FFFFFF"/>
                </a:solidFill>
                <a:cs typeface="Segoe UI"/>
              </a:rPr>
              <a:t> </a:t>
            </a:r>
            <a:r>
              <a:rPr lang="en-US" dirty="0">
                <a:solidFill>
                  <a:srgbClr val="FFFFFF"/>
                </a:solidFill>
                <a:cs typeface="Segoe UI"/>
              </a:rPr>
              <a:t>program.</a:t>
            </a:r>
            <a:endParaRPr lang="en-US" dirty="0">
              <a:cs typeface="Segoe UI"/>
            </a:endParaRPr>
          </a:p>
          <a:p>
            <a:pPr marL="556577" lvl="1" indent="0">
              <a:lnSpc>
                <a:spcPts val="2715"/>
              </a:lnSpc>
              <a:spcBef>
                <a:spcPts val="725"/>
              </a:spcBef>
              <a:buClr>
                <a:srgbClr val="B84642"/>
              </a:buClr>
              <a:buNone/>
              <a:tabLst>
                <a:tab pos="280035" algn="l"/>
              </a:tabLst>
            </a:pPr>
            <a:endParaRPr lang="en-US" dirty="0">
              <a:solidFill>
                <a:srgbClr val="FFFFFF"/>
              </a:solidFill>
              <a:cs typeface="Segoe UI"/>
            </a:endParaRPr>
          </a:p>
        </p:txBody>
      </p:sp>
      <p:graphicFrame>
        <p:nvGraphicFramePr>
          <p:cNvPr id="5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482563"/>
              </p:ext>
            </p:extLst>
          </p:nvPr>
        </p:nvGraphicFramePr>
        <p:xfrm>
          <a:off x="658906" y="2718189"/>
          <a:ext cx="8784590" cy="1981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3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Header</a:t>
                      </a:r>
                      <a:r>
                        <a:rPr sz="2000" b="1" spc="-26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1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file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20" dirty="0">
                          <a:solidFill>
                            <a:srgbClr val="FF1744"/>
                          </a:solidFill>
                          <a:latin typeface="Segoe UI"/>
                          <a:cs typeface="Segoe UI"/>
                        </a:rPr>
                        <a:t>Description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909090"/>
                      </a:solidFill>
                      <a:prstDash val="solid"/>
                    </a:lnT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stdio.h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(printf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scanf)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3815" marB="0">
                    <a:lnT w="12700">
                      <a:solidFill>
                        <a:srgbClr val="909090"/>
                      </a:solidFill>
                      <a:prstDash val="solid"/>
                    </a:lnT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conio.h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Console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Input/Output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(getch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and</a:t>
                      </a:r>
                      <a:r>
                        <a:rPr sz="2000" spc="-17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clrscr)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4450" marB="0"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math.h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Mathematics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(pow,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exp, </a:t>
                      </a:r>
                      <a:r>
                        <a:rPr sz="2000" spc="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sqrt</a:t>
                      </a:r>
                      <a:r>
                        <a:rPr sz="2000" spc="-16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085" marB="0">
                    <a:solidFill>
                      <a:srgbClr val="90909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string.h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2000" spc="-1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String 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functions (strlen,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strcmp, strcat</a:t>
                      </a:r>
                      <a:r>
                        <a:rPr sz="2000" spc="12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etc…)</a:t>
                      </a:r>
                      <a:endParaRPr sz="2000" dirty="0">
                        <a:latin typeface="Segoe UI"/>
                        <a:cs typeface="Segoe UI"/>
                      </a:endParaRPr>
                    </a:p>
                  </a:txBody>
                  <a:tcPr marL="0" marR="0" marT="45719" marB="0">
                    <a:lnB w="12700">
                      <a:solidFill>
                        <a:srgbClr val="909090"/>
                      </a:solidFill>
                      <a:prstDash val="solid"/>
                    </a:lnB>
                    <a:solidFill>
                      <a:srgbClr val="2020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64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Data types are defined as the </a:t>
            </a:r>
            <a:r>
              <a:rPr lang="en-IN" dirty="0">
                <a:solidFill>
                  <a:srgbClr val="92D050"/>
                </a:solidFill>
              </a:rPr>
              <a:t>data storage format </a:t>
            </a:r>
            <a:r>
              <a:rPr lang="en-IN" dirty="0"/>
              <a:t>that a variable can store a data.</a:t>
            </a:r>
          </a:p>
          <a:p>
            <a:pPr algn="just"/>
            <a:r>
              <a:rPr lang="en-IN" dirty="0"/>
              <a:t>It </a:t>
            </a:r>
            <a:r>
              <a:rPr lang="en-IN" dirty="0">
                <a:solidFill>
                  <a:srgbClr val="92D050"/>
                </a:solidFill>
              </a:rPr>
              <a:t>determines the type and size </a:t>
            </a:r>
            <a:r>
              <a:rPr lang="en-IN" dirty="0"/>
              <a:t>of data associated with variables.</a:t>
            </a:r>
            <a:endParaRPr lang="en-IN" sz="1800" b="1" dirty="0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types in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Primary Data type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char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Secondary Data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Derived Data type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array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pointer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User definer Data type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structure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union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rgbClr val="F9267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Primary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Primary data types are </a:t>
            </a:r>
            <a:r>
              <a:rPr lang="en-IN" dirty="0">
                <a:solidFill>
                  <a:srgbClr val="92D050"/>
                </a:solidFill>
              </a:rPr>
              <a:t>built in data types </a:t>
            </a:r>
            <a:r>
              <a:rPr lang="en-IN" dirty="0"/>
              <a:t>which are </a:t>
            </a:r>
            <a:r>
              <a:rPr lang="en-IN" dirty="0">
                <a:solidFill>
                  <a:srgbClr val="92D050"/>
                </a:solidFill>
              </a:rPr>
              <a:t>directly supported by machine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They are also known as fundamental data types.</a:t>
            </a:r>
          </a:p>
          <a:p>
            <a:pPr lvl="1" algn="just"/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92D050"/>
                </a:solidFill>
              </a:rPr>
              <a:t>:</a:t>
            </a:r>
            <a:r>
              <a:rPr lang="en-IN" dirty="0"/>
              <a:t> </a:t>
            </a:r>
          </a:p>
          <a:p>
            <a:pPr lvl="2" algn="just"/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datatype can store integer number which is whole number without fraction part such as 10, 105 etc. </a:t>
            </a:r>
          </a:p>
          <a:p>
            <a:pPr lvl="2" algn="just"/>
            <a:r>
              <a:rPr lang="en-IN" dirty="0"/>
              <a:t>C language has 3 classes of integer storage namely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short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,</a:t>
            </a:r>
            <a:r>
              <a:rPr lang="en-IN" dirty="0"/>
              <a:t>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and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long int</a:t>
            </a:r>
            <a:r>
              <a:rPr lang="en-IN" dirty="0"/>
              <a:t>. All of these data types have signed and unsigned forms.</a:t>
            </a:r>
          </a:p>
          <a:p>
            <a:pPr lvl="2" algn="just"/>
            <a:r>
              <a:rPr lang="en-IN" dirty="0"/>
              <a:t>Example: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a=10;</a:t>
            </a:r>
          </a:p>
          <a:p>
            <a:pPr lvl="1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92D050"/>
                </a:solidFill>
              </a:rPr>
              <a:t>: </a:t>
            </a:r>
          </a:p>
          <a:p>
            <a:pPr lvl="2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/>
              <a:t> data type can store floating point number which represents a real number with decimal point and fractional part such as 10.50, 155.25 etc.  </a:t>
            </a:r>
          </a:p>
          <a:p>
            <a:pPr lvl="2" algn="just"/>
            <a:r>
              <a:rPr lang="en-IN" dirty="0"/>
              <a:t>When the accuracy of the floating point number is insufficient, we can use 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double</a:t>
            </a:r>
            <a:r>
              <a:rPr lang="en-IN" dirty="0"/>
              <a:t> to define the number. The double is same as float but with longer precision. </a:t>
            </a:r>
          </a:p>
          <a:p>
            <a:pPr lvl="2" algn="just"/>
            <a:r>
              <a:rPr lang="en-IN" dirty="0"/>
              <a:t>To extend the precision further we can use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long double </a:t>
            </a:r>
            <a:r>
              <a:rPr lang="en-IN" dirty="0"/>
              <a:t>which consumes 80 bits of memory space.</a:t>
            </a:r>
          </a:p>
          <a:p>
            <a:pPr lvl="2" algn="just"/>
            <a:r>
              <a:rPr lang="en-IN" dirty="0"/>
              <a:t>Example: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/>
              <a:t> a=10.50;</a:t>
            </a:r>
          </a:p>
        </p:txBody>
      </p:sp>
    </p:spTree>
    <p:extLst>
      <p:ext uri="{BB962C8B-B14F-4D97-AF65-F5344CB8AC3E}">
        <p14:creationId xmlns:p14="http://schemas.microsoft.com/office/powerpoint/2010/main" val="195864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>
                <a:solidFill>
                  <a:srgbClr val="92D050"/>
                </a:solidFill>
              </a:rPr>
              <a:t>:</a:t>
            </a:r>
          </a:p>
          <a:p>
            <a:pPr lvl="2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/>
              <a:t> data type can store single character of alphabet or digit or special symbol such as ‘a’, ‘5’ etc. </a:t>
            </a:r>
          </a:p>
          <a:p>
            <a:pPr lvl="2" algn="just"/>
            <a:r>
              <a:rPr lang="en-IN" dirty="0"/>
              <a:t>Each character is assigned some integer value which is known as ASCII values.</a:t>
            </a:r>
          </a:p>
          <a:p>
            <a:pPr lvl="2" algn="just"/>
            <a:r>
              <a:rPr lang="en-IN" dirty="0"/>
              <a:t>Example: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/>
              <a:t> a=‘a’;</a:t>
            </a:r>
          </a:p>
          <a:p>
            <a:pPr lvl="1" algn="just"/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92D050"/>
                </a:solidFill>
              </a:rPr>
              <a:t>:</a:t>
            </a:r>
            <a:r>
              <a:rPr lang="en-IN" dirty="0"/>
              <a:t> </a:t>
            </a:r>
          </a:p>
          <a:p>
            <a:pPr lvl="2" algn="just"/>
            <a:r>
              <a:rPr lang="en-IN" dirty="0"/>
              <a:t>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/>
              <a:t> type has no value therefore we cannot declare it as variable as we did in case of </a:t>
            </a:r>
            <a:r>
              <a:rPr lang="en-IN" b="1" dirty="0" err="1">
                <a:solidFill>
                  <a:srgbClr val="F92672"/>
                </a:solidFill>
                <a:latin typeface="Consolas" panose="020B0609020204030204" pitchFamily="49" charset="0"/>
              </a:rPr>
              <a:t>int</a:t>
            </a:r>
            <a:r>
              <a:rPr lang="en-IN" dirty="0"/>
              <a:t> or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float</a:t>
            </a:r>
            <a:r>
              <a:rPr lang="en-IN" dirty="0"/>
              <a:t> or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char</a:t>
            </a:r>
            <a:r>
              <a:rPr lang="en-IN" dirty="0"/>
              <a:t>.</a:t>
            </a:r>
          </a:p>
          <a:p>
            <a:pPr lvl="2" algn="just"/>
            <a:r>
              <a:rPr lang="en-IN" dirty="0"/>
              <a:t>The </a:t>
            </a:r>
            <a:r>
              <a:rPr lang="en-IN" b="1" dirty="0">
                <a:solidFill>
                  <a:srgbClr val="F92672"/>
                </a:solidFill>
                <a:latin typeface="Consolas" panose="020B0609020204030204" pitchFamily="49" charset="0"/>
              </a:rPr>
              <a:t>void</a:t>
            </a:r>
            <a:r>
              <a:rPr lang="en-IN" dirty="0"/>
              <a:t> data type is used to indicate that function is not returning anything.</a:t>
            </a:r>
          </a:p>
          <a:p>
            <a:pPr lvl="1" algn="just"/>
            <a:endParaRPr lang="en-IN" dirty="0"/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0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Secondary Data 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Secondary data types are </a:t>
            </a:r>
            <a:r>
              <a:rPr lang="en-IN" dirty="0">
                <a:solidFill>
                  <a:srgbClr val="92D050"/>
                </a:solidFill>
              </a:rPr>
              <a:t>not directly supported by the machine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It is </a:t>
            </a:r>
            <a:r>
              <a:rPr lang="en-IN" dirty="0">
                <a:solidFill>
                  <a:srgbClr val="92D050"/>
                </a:solidFill>
              </a:rPr>
              <a:t>combination of primary data types </a:t>
            </a:r>
            <a:r>
              <a:rPr lang="en-IN" dirty="0"/>
              <a:t>to handle real life data in more convenient way. </a:t>
            </a:r>
          </a:p>
          <a:p>
            <a:pPr algn="just"/>
            <a:r>
              <a:rPr lang="en-IN" dirty="0"/>
              <a:t>It can be further divided in two categories,</a:t>
            </a:r>
          </a:p>
          <a:p>
            <a:pPr lvl="1" algn="just"/>
            <a:r>
              <a:rPr lang="en-IN" dirty="0">
                <a:solidFill>
                  <a:srgbClr val="92D050"/>
                </a:solidFill>
              </a:rPr>
              <a:t>Derived data types: </a:t>
            </a:r>
            <a:r>
              <a:rPr lang="en-IN" dirty="0"/>
              <a:t>Derived data type is extension of primary data type. It is built-in system and its structure cannot be changed. </a:t>
            </a:r>
            <a:r>
              <a:rPr lang="en-IN" dirty="0">
                <a:solidFill>
                  <a:srgbClr val="92D050"/>
                </a:solidFill>
              </a:rPr>
              <a:t>Examples: Array and Pointer.</a:t>
            </a:r>
          </a:p>
          <a:p>
            <a:pPr lvl="2" algn="just"/>
            <a:r>
              <a:rPr lang="en-IN" dirty="0"/>
              <a:t>Array: An array is a fixed-size sequenced collection of elements of the same data type. </a:t>
            </a:r>
          </a:p>
          <a:p>
            <a:pPr lvl="2" algn="just"/>
            <a:r>
              <a:rPr lang="en-IN" dirty="0"/>
              <a:t>Pointer: Pointer is a special variable which contains memory address of another variable.</a:t>
            </a:r>
          </a:p>
          <a:p>
            <a:pPr lvl="1" algn="just"/>
            <a:r>
              <a:rPr lang="en-IN" dirty="0">
                <a:solidFill>
                  <a:srgbClr val="92D050"/>
                </a:solidFill>
              </a:rPr>
              <a:t>User defined data types:</a:t>
            </a:r>
            <a:r>
              <a:rPr lang="en-IN" dirty="0"/>
              <a:t> User defined data type can be created by programmer using combination of primary data type and/or derived data type. </a:t>
            </a:r>
            <a:r>
              <a:rPr lang="en-IN" dirty="0">
                <a:solidFill>
                  <a:srgbClr val="92D050"/>
                </a:solidFill>
              </a:rPr>
              <a:t>Examples: Structure, Union, </a:t>
            </a:r>
            <a:r>
              <a:rPr lang="en-IN" dirty="0" err="1">
                <a:solidFill>
                  <a:srgbClr val="92D050"/>
                </a:solidFill>
              </a:rPr>
              <a:t>Enum</a:t>
            </a:r>
            <a:r>
              <a:rPr lang="en-IN" dirty="0"/>
              <a:t>.</a:t>
            </a:r>
          </a:p>
          <a:p>
            <a:pPr lvl="2" algn="just"/>
            <a:r>
              <a:rPr lang="en-IN" dirty="0"/>
              <a:t>Structure: Structure is a collection of logically related data items of different data types grouped together under a single name.</a:t>
            </a:r>
          </a:p>
          <a:p>
            <a:pPr lvl="2" algn="just"/>
            <a:r>
              <a:rPr lang="en-IN" dirty="0"/>
              <a:t>Union: Union is like a structure, except that each element shares the common memory. </a:t>
            </a:r>
          </a:p>
          <a:p>
            <a:pPr lvl="2" algn="just"/>
            <a:r>
              <a:rPr lang="en-IN" dirty="0" err="1"/>
              <a:t>Enum</a:t>
            </a:r>
            <a:r>
              <a:rPr lang="en-IN" dirty="0"/>
              <a:t>: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US" dirty="0"/>
              <a:t>is used to assign names to integral constants, the names make a program easy to read and maintain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422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3453</Words>
  <Application>Microsoft Office PowerPoint</Application>
  <PresentationFormat>Widescreen</PresentationFormat>
  <Paragraphs>573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Fundamentals of C</vt:lpstr>
      <vt:lpstr>Features of C Language</vt:lpstr>
      <vt:lpstr>Structure of C Program</vt:lpstr>
      <vt:lpstr>Comments</vt:lpstr>
      <vt:lpstr>Header files</vt:lpstr>
      <vt:lpstr>Data Types</vt:lpstr>
      <vt:lpstr>Primary Data Type</vt:lpstr>
      <vt:lpstr>Primary Data Type (cont…)</vt:lpstr>
      <vt:lpstr>Secondary Data Type</vt:lpstr>
      <vt:lpstr>Variables and Constants</vt:lpstr>
      <vt:lpstr>Tokens</vt:lpstr>
      <vt:lpstr>Operators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Bitwise Operators</vt:lpstr>
      <vt:lpstr>Bitwise Operators</vt:lpstr>
      <vt:lpstr>Special Operators</vt:lpstr>
      <vt:lpstr>Expressions</vt:lpstr>
      <vt:lpstr>Evaluation of Expressions</vt:lpstr>
      <vt:lpstr>Operator precedence </vt:lpstr>
      <vt:lpstr>Operator associativity</vt:lpstr>
      <vt:lpstr>Type conversion</vt:lpstr>
      <vt:lpstr>printf()</vt:lpstr>
      <vt:lpstr>scanf()</vt:lpstr>
      <vt:lpstr>getchar and putchar</vt:lpstr>
      <vt:lpstr>gets and puts</vt:lpstr>
      <vt:lpstr>Preprocessor</vt:lpstr>
      <vt:lpstr>Types of Preprocessor</vt:lpstr>
      <vt:lpstr>Macro</vt:lpstr>
      <vt:lpstr>Macro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527</cp:revision>
  <dcterms:created xsi:type="dcterms:W3CDTF">2020-05-01T05:09:15Z</dcterms:created>
  <dcterms:modified xsi:type="dcterms:W3CDTF">2022-03-09T02:14:58Z</dcterms:modified>
</cp:coreProperties>
</file>