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0" r:id="rId2"/>
    <p:sldId id="280" r:id="rId3"/>
    <p:sldId id="314" r:id="rId4"/>
    <p:sldId id="315" r:id="rId5"/>
    <p:sldId id="316" r:id="rId6"/>
    <p:sldId id="341" r:id="rId7"/>
    <p:sldId id="317" r:id="rId8"/>
    <p:sldId id="318" r:id="rId9"/>
    <p:sldId id="319" r:id="rId10"/>
    <p:sldId id="320" r:id="rId11"/>
    <p:sldId id="321" r:id="rId12"/>
    <p:sldId id="342" r:id="rId13"/>
    <p:sldId id="322" r:id="rId14"/>
    <p:sldId id="323" r:id="rId15"/>
    <p:sldId id="324" r:id="rId16"/>
    <p:sldId id="325" r:id="rId17"/>
    <p:sldId id="326" r:id="rId18"/>
    <p:sldId id="327" r:id="rId19"/>
    <p:sldId id="343" r:id="rId20"/>
    <p:sldId id="328" r:id="rId21"/>
    <p:sldId id="329" r:id="rId22"/>
    <p:sldId id="330" r:id="rId23"/>
    <p:sldId id="344" r:id="rId24"/>
    <p:sldId id="336" r:id="rId25"/>
    <p:sldId id="337" r:id="rId26"/>
    <p:sldId id="338" r:id="rId27"/>
    <p:sldId id="345" r:id="rId28"/>
    <p:sldId id="331" r:id="rId29"/>
    <p:sldId id="332" r:id="rId30"/>
    <p:sldId id="333" r:id="rId31"/>
    <p:sldId id="346" r:id="rId32"/>
    <p:sldId id="334" r:id="rId33"/>
    <p:sldId id="339" r:id="rId34"/>
    <p:sldId id="340"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2672"/>
    <a:srgbClr val="F9A825"/>
    <a:srgbClr val="373737"/>
    <a:srgbClr val="212121"/>
    <a:srgbClr val="111111"/>
    <a:srgbClr val="000000"/>
    <a:srgbClr val="FF5800"/>
    <a:srgbClr val="FF1744"/>
    <a:srgbClr val="EF5350"/>
    <a:srgbClr val="B966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S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D5542D-6704-4140-A5E8-488153BFFF7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ACBB7-4B79-4809-963B-9D83BA686AD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588" b="82169"/>
          <a:stretch/>
        </p:blipFill>
        <p:spPr>
          <a:xfrm flipH="1">
            <a:off x="4142" y="-1"/>
            <a:ext cx="5767796" cy="1541420"/>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A0EE700-7BB4-49D8-B51F-CEC237C844B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11" name="Picture 10">
            <a:extLst>
              <a:ext uri="{FF2B5EF4-FFF2-40B4-BE49-F238E27FC236}">
                <a16:creationId xmlns:a16="http://schemas.microsoft.com/office/drawing/2014/main" id="{2866A6DB-EA5D-4087-B3FE-A98E377730A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12" name="TextBox 11">
            <a:extLst>
              <a:ext uri="{FF2B5EF4-FFF2-40B4-BE49-F238E27FC236}">
                <a16:creationId xmlns:a16="http://schemas.microsoft.com/office/drawing/2014/main" id="{437A6005-B766-4453-A692-D00FC7BC40C8}"/>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E529EDBF-F2C4-47B1-AC0E-193495B3FE61}"/>
              </a:ext>
            </a:extLst>
          </p:cNvPr>
          <p:cNvSpPr txBox="1"/>
          <p:nvPr userDrawn="1"/>
        </p:nvSpPr>
        <p:spPr>
          <a:xfrm>
            <a:off x="7645588" y="102635"/>
            <a:ext cx="4495612" cy="369332"/>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p:txBody>
      </p:sp>
      <p:grpSp>
        <p:nvGrpSpPr>
          <p:cNvPr id="14" name="Group 13">
            <a:extLst>
              <a:ext uri="{FF2B5EF4-FFF2-40B4-BE49-F238E27FC236}">
                <a16:creationId xmlns:a16="http://schemas.microsoft.com/office/drawing/2014/main" id="{9C13E249-60F6-43B6-AF09-0B5D38ED31C7}"/>
              </a:ext>
            </a:extLst>
          </p:cNvPr>
          <p:cNvGrpSpPr/>
          <p:nvPr userDrawn="1"/>
        </p:nvGrpSpPr>
        <p:grpSpPr>
          <a:xfrm>
            <a:off x="7658036" y="791170"/>
            <a:ext cx="4470716" cy="252000"/>
            <a:chOff x="7658036" y="688992"/>
            <a:chExt cx="4470716" cy="252000"/>
          </a:xfrm>
        </p:grpSpPr>
        <p:cxnSp>
          <p:nvCxnSpPr>
            <p:cNvPr id="15" name="Straight Connector 14">
              <a:extLst>
                <a:ext uri="{FF2B5EF4-FFF2-40B4-BE49-F238E27FC236}">
                  <a16:creationId xmlns:a16="http://schemas.microsoft.com/office/drawing/2014/main" id="{7A03E081-98B9-4B8E-8331-440C0FB88792}"/>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1915645F-EA3D-4C76-9886-6445F1B27612}"/>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17" name="Picture 16">
            <a:extLst>
              <a:ext uri="{FF2B5EF4-FFF2-40B4-BE49-F238E27FC236}">
                <a16:creationId xmlns:a16="http://schemas.microsoft.com/office/drawing/2014/main" id="{72534F83-3631-47DA-BFBE-F6D77F60547B}"/>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3704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PPS 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E64B3F-2DB2-4F48-9888-7A81ADED529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a:off x="8808334" y="4836682"/>
            <a:ext cx="3383666" cy="2255777"/>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p:nvPr>
        </p:nvSpPr>
        <p:spPr>
          <a:xfrm>
            <a:off x="831850" y="1709738"/>
            <a:ext cx="10515600" cy="2852737"/>
          </a:xfrm>
        </p:spPr>
        <p:txBody>
          <a:bodyPr anchor="b"/>
          <a:lstStyle>
            <a:lvl1pPr>
              <a:defRPr sz="6000" i="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701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PS 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217E071-4703-4617-A5FD-05792919164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a16="http://schemas.microsoft.com/office/drawing/2014/main" id="{03A51277-8BA2-4248-806F-605F8C2E9118}"/>
              </a:ext>
            </a:extLst>
          </p:cNvPr>
          <p:cNvCxnSpPr>
            <a:cxnSpLocks/>
          </p:cNvCxnSpPr>
          <p:nvPr userDrawn="1"/>
        </p:nvCxnSpPr>
        <p:spPr>
          <a:xfrm>
            <a:off x="0" y="900000"/>
            <a:ext cx="12191998" cy="0"/>
          </a:xfrm>
          <a:prstGeom prst="line">
            <a:avLst/>
          </a:prstGeom>
          <a:ln w="63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900000"/>
          </a:xfrm>
        </p:spPr>
        <p:txBody>
          <a:bodyPr lIns="216000" tIns="108000" rIns="216000" bIns="108000">
            <a:normAutofit/>
          </a:bodyPr>
          <a:lstStyle>
            <a:lvl1pPr>
              <a:defRPr lang="en-US" sz="3600" kern="1200" dirty="0">
                <a:solidFill>
                  <a:schemeClr val="bg1"/>
                </a:solidFill>
                <a:latin typeface="+mj-lt"/>
                <a:ea typeface="+mj-ea"/>
                <a:cs typeface="+mj-cs"/>
              </a:defRPr>
            </a:lvl1pPr>
          </a:lstStyle>
          <a:p>
            <a:r>
              <a:rPr lang="en-US" dirty="0"/>
              <a:t>Click to edit Master title style</a:t>
            </a:r>
          </a:p>
        </p:txBody>
      </p:sp>
      <p:sp>
        <p:nvSpPr>
          <p:cNvPr id="12" name="Rectangle: Rounded Corners 11">
            <a:extLst>
              <a:ext uri="{FF2B5EF4-FFF2-40B4-BE49-F238E27FC236}">
                <a16:creationId xmlns:a16="http://schemas.microsoft.com/office/drawing/2014/main" id="{058248EE-B9C6-42F3-8999-42A010B3D36A}"/>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a:extLst>
              <a:ext uri="{FF2B5EF4-FFF2-40B4-BE49-F238E27FC236}">
                <a16:creationId xmlns:a16="http://schemas.microsoft.com/office/drawing/2014/main" id="{69C17831-BD8C-469B-A484-FA4EA682184B}"/>
              </a:ext>
            </a:extLst>
          </p:cNvPr>
          <p:cNvSpPr txBox="1">
            <a:spLocks/>
          </p:cNvSpPr>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pPr/>
              <a:t>‹#›</a:t>
            </a:fld>
            <a:endParaRPr lang="en-US"/>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262360" y="1098788"/>
            <a:ext cx="11667281" cy="5220000"/>
          </a:xfrm>
        </p:spPr>
        <p:txBody>
          <a:bodyPr>
            <a:noAutofit/>
          </a:bodyPr>
          <a:lstStyle>
            <a:lvl1pPr marL="265113" indent="-265113">
              <a:buClr>
                <a:schemeClr val="accent6"/>
              </a:buClr>
              <a:buFont typeface="Wingdings 3" panose="05040102010807070707" pitchFamily="18" charset="2"/>
              <a:buChar char=""/>
              <a:defRPr sz="2400">
                <a:solidFill>
                  <a:schemeClr val="bg1"/>
                </a:solidFill>
              </a:defRPr>
            </a:lvl1pPr>
            <a:lvl2pPr marL="809625" indent="-352425">
              <a:buClr>
                <a:schemeClr val="accent6"/>
              </a:buClr>
              <a:buFont typeface="Wingdings 3" panose="05040102010807070707" pitchFamily="18" charset="2"/>
              <a:buChar char=""/>
              <a:defRPr sz="2000">
                <a:solidFill>
                  <a:schemeClr val="bg1"/>
                </a:solidFill>
              </a:defRPr>
            </a:lvl2pPr>
            <a:lvl3pPr marL="1143000" indent="-228600">
              <a:buClr>
                <a:schemeClr val="accent6"/>
              </a:buClr>
              <a:buFont typeface="Wingdings" panose="05000000000000000000" pitchFamily="2" charset="2"/>
              <a:buChar char="§"/>
              <a:defRPr sz="1800">
                <a:solidFill>
                  <a:schemeClr val="bg1"/>
                </a:solidFill>
              </a:defRPr>
            </a:lvl3pPr>
            <a:lvl4pPr>
              <a:buClr>
                <a:schemeClr val="accent6"/>
              </a:buClr>
              <a:defRPr sz="1600">
                <a:solidFill>
                  <a:schemeClr val="bg1"/>
                </a:solidFill>
              </a:defRPr>
            </a:lvl4pPr>
            <a:lvl5pPr>
              <a:buClr>
                <a:schemeClr val="accent6"/>
              </a:buCl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096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3/7/2022</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1" r:id="rId1"/>
    <p:sldLayoutId id="2147483651"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B710-C307-4678-9275-77A72D627711}"/>
              </a:ext>
            </a:extLst>
          </p:cNvPr>
          <p:cNvSpPr>
            <a:spLocks noGrp="1"/>
          </p:cNvSpPr>
          <p:nvPr>
            <p:ph type="ctrTitle"/>
          </p:nvPr>
        </p:nvSpPr>
        <p:spPr>
          <a:xfrm>
            <a:off x="532986" y="1162119"/>
            <a:ext cx="7035300" cy="3528000"/>
          </a:xfrm>
        </p:spPr>
        <p:txBody>
          <a:bodyPr>
            <a:normAutofit/>
          </a:bodyPr>
          <a:lstStyle/>
          <a:p>
            <a:r>
              <a:rPr lang="en-US" sz="7200" dirty="0"/>
              <a:t>Decision making in </a:t>
            </a:r>
            <a:br>
              <a:rPr lang="en-US" sz="7200" dirty="0"/>
            </a:br>
            <a:r>
              <a:rPr lang="en-US" sz="7200" dirty="0"/>
              <a:t>C</a:t>
            </a:r>
          </a:p>
        </p:txBody>
      </p:sp>
    </p:spTree>
    <p:extLst>
      <p:ext uri="{BB962C8B-B14F-4D97-AF65-F5344CB8AC3E}">
        <p14:creationId xmlns:p14="http://schemas.microsoft.com/office/powerpoint/2010/main" val="280156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algn="just"/>
            <a:r>
              <a:rPr lang="en-US" sz="2000" b="1" dirty="0">
                <a:solidFill>
                  <a:srgbClr val="F92672"/>
                </a:solidFill>
                <a:latin typeface="Consolas" panose="020B0609020204030204" pitchFamily="49" charset="0"/>
                <a:cs typeface="Consolas" panose="020B0609020204030204" pitchFamily="49" charset="0"/>
              </a:rPr>
              <a:t>%</a:t>
            </a:r>
            <a:r>
              <a:rPr lang="en-US" sz="2000" dirty="0"/>
              <a:t> is modulus operator in C</a:t>
            </a:r>
          </a:p>
          <a:p>
            <a:pPr algn="just"/>
            <a:r>
              <a:rPr lang="en-US" sz="2000" dirty="0"/>
              <a:t>It divides the value of one expression (number) by the value of another expression (number), and returns the remainder.</a:t>
            </a:r>
          </a:p>
          <a:p>
            <a:pPr algn="just"/>
            <a:r>
              <a:rPr lang="en-US" sz="2000" dirty="0"/>
              <a:t>Syntax: </a:t>
            </a:r>
            <a:r>
              <a:rPr lang="en-US" sz="2000" b="1" dirty="0">
                <a:solidFill>
                  <a:srgbClr val="F92672"/>
                </a:solidFill>
                <a:latin typeface="Consolas" panose="020B0609020204030204" pitchFamily="49" charset="0"/>
                <a:cs typeface="Consolas" panose="020B0609020204030204" pitchFamily="49" charset="0"/>
              </a:rPr>
              <a:t>express1 % express2</a:t>
            </a:r>
          </a:p>
          <a:p>
            <a:pPr algn="just"/>
            <a:r>
              <a:rPr lang="en-US" sz="2000" dirty="0"/>
              <a:t>E.g.</a:t>
            </a:r>
          </a:p>
          <a:p>
            <a:pPr lvl="1" algn="just"/>
            <a:r>
              <a:rPr lang="en-US" b="1" dirty="0">
                <a:solidFill>
                  <a:srgbClr val="F92672"/>
                </a:solidFill>
                <a:latin typeface="Consolas" panose="020B0609020204030204" pitchFamily="49" charset="0"/>
                <a:cs typeface="Consolas" panose="020B0609020204030204" pitchFamily="49" charset="0"/>
              </a:rPr>
              <a:t>7%2</a:t>
            </a:r>
            <a:r>
              <a:rPr lang="en-US" b="1" dirty="0">
                <a:latin typeface="Courier New" panose="02070309020205020404" pitchFamily="49" charset="0"/>
                <a:cs typeface="Courier New" panose="02070309020205020404" pitchFamily="49" charset="0"/>
              </a:rPr>
              <a:t> 		</a:t>
            </a:r>
            <a:r>
              <a:rPr lang="en-US" dirty="0"/>
              <a:t>Answer: 1</a:t>
            </a:r>
          </a:p>
          <a:p>
            <a:pPr lvl="1" algn="just"/>
            <a:r>
              <a:rPr lang="en-US" b="1" dirty="0">
                <a:solidFill>
                  <a:srgbClr val="F92672"/>
                </a:solidFill>
                <a:latin typeface="Consolas" panose="020B0609020204030204" pitchFamily="49" charset="0"/>
                <a:cs typeface="Consolas" panose="020B0609020204030204" pitchFamily="49" charset="0"/>
              </a:rPr>
              <a:t>6%2</a:t>
            </a:r>
            <a:r>
              <a:rPr lang="en-US" b="1" dirty="0">
                <a:latin typeface="Courier New" panose="02070309020205020404" pitchFamily="49" charset="0"/>
                <a:cs typeface="Courier New" panose="02070309020205020404" pitchFamily="49" charset="0"/>
              </a:rPr>
              <a:t> 		</a:t>
            </a:r>
            <a:r>
              <a:rPr lang="en-US" dirty="0"/>
              <a:t>Answer: 0</a:t>
            </a:r>
          </a:p>
          <a:p>
            <a:pPr lvl="1" algn="just"/>
            <a:r>
              <a:rPr lang="en-US" b="1" dirty="0">
                <a:solidFill>
                  <a:srgbClr val="F92672"/>
                </a:solidFill>
                <a:latin typeface="Consolas" panose="020B0609020204030204" pitchFamily="49" charset="0"/>
                <a:cs typeface="Consolas" panose="020B0609020204030204" pitchFamily="49" charset="0"/>
              </a:rPr>
              <a:t>25%10</a:t>
            </a:r>
            <a:r>
              <a:rPr lang="en-US" b="1" dirty="0">
                <a:latin typeface="Courier New" panose="02070309020205020404" pitchFamily="49" charset="0"/>
                <a:cs typeface="Courier New" panose="02070309020205020404" pitchFamily="49" charset="0"/>
              </a:rPr>
              <a:t>		</a:t>
            </a:r>
            <a:r>
              <a:rPr lang="en-US" dirty="0"/>
              <a:t>Answer: 5</a:t>
            </a:r>
          </a:p>
          <a:p>
            <a:pPr lvl="1" algn="just"/>
            <a:r>
              <a:rPr lang="en-US" b="1" dirty="0">
                <a:solidFill>
                  <a:srgbClr val="F92672"/>
                </a:solidFill>
                <a:latin typeface="Consolas" panose="020B0609020204030204" pitchFamily="49" charset="0"/>
                <a:cs typeface="Consolas" panose="020B0609020204030204" pitchFamily="49" charset="0"/>
              </a:rPr>
              <a:t>37%28</a:t>
            </a:r>
            <a:r>
              <a:rPr lang="en-US" b="1" dirty="0">
                <a:latin typeface="Courier New" panose="02070309020205020404" pitchFamily="49" charset="0"/>
                <a:cs typeface="Courier New" panose="02070309020205020404" pitchFamily="49" charset="0"/>
              </a:rPr>
              <a:t>		</a:t>
            </a:r>
            <a:r>
              <a:rPr lang="en-US" dirty="0"/>
              <a:t>Answer: 9</a:t>
            </a:r>
          </a:p>
          <a:p>
            <a:endParaRPr lang="en-US" sz="2000" dirty="0"/>
          </a:p>
        </p:txBody>
      </p:sp>
    </p:spTree>
    <p:extLst>
      <p:ext uri="{BB962C8B-B14F-4D97-AF65-F5344CB8AC3E}">
        <p14:creationId xmlns:p14="http://schemas.microsoft.com/office/powerpoint/2010/main" val="43209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a:t>
            </a: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"Even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"Odd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Number:12</a:t>
            </a:r>
          </a:p>
          <a:p>
            <a:r>
              <a:rPr lang="pt-BR" dirty="0">
                <a:solidFill>
                  <a:schemeClr val="bg1"/>
                </a:solidFill>
                <a:latin typeface="Consolas" panose="020B0609020204030204" pitchFamily="49" charset="0"/>
              </a:rPr>
              <a:t>Even Number</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Number:11</a:t>
            </a:r>
          </a:p>
          <a:p>
            <a:r>
              <a:rPr lang="en-US" dirty="0">
                <a:solidFill>
                  <a:schemeClr val="bg1"/>
                </a:solidFill>
                <a:latin typeface="Consolas" panose="020B0609020204030204" pitchFamily="49" charset="0"/>
              </a:rPr>
              <a:t>Odd Number</a:t>
            </a:r>
          </a:p>
        </p:txBody>
      </p:sp>
      <p:sp>
        <p:nvSpPr>
          <p:cNvPr id="10" name="Rectangle: Top Corners Rounded 7">
            <a:extLst>
              <a:ext uri="{FF2B5EF4-FFF2-40B4-BE49-F238E27FC236}">
                <a16:creationId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350088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err="1">
                <a:solidFill>
                  <a:schemeClr val="accent3"/>
                </a:solidFill>
              </a:rPr>
              <a:t>If..else</a:t>
            </a:r>
            <a:r>
              <a:rPr lang="en-US" dirty="0">
                <a:solidFill>
                  <a:schemeClr val="accent3"/>
                </a:solidFill>
              </a:rPr>
              <a:t> statement</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1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92672"/>
                </a:solidFill>
                <a:latin typeface="Consolas" panose="020B0609020204030204" pitchFamily="49" charset="0"/>
                <a:cs typeface="Consolas" panose="020B0609020204030204" pitchFamily="49" charset="0"/>
              </a:rPr>
              <a:t>if...else</a:t>
            </a:r>
          </a:p>
        </p:txBody>
      </p:sp>
      <p:sp>
        <p:nvSpPr>
          <p:cNvPr id="3" name="Content Placeholder 2"/>
          <p:cNvSpPr>
            <a:spLocks noGrp="1"/>
          </p:cNvSpPr>
          <p:nvPr>
            <p:ph idx="1"/>
          </p:nvPr>
        </p:nvSpPr>
        <p:spPr/>
        <p:txBody>
          <a:bodyPr/>
          <a:lstStyle/>
          <a:p>
            <a:r>
              <a:rPr lang="en-US" b="1" dirty="0">
                <a:solidFill>
                  <a:srgbClr val="F92672"/>
                </a:solidFill>
                <a:latin typeface="Courier New" panose="02070309020205020404" pitchFamily="49" charset="0"/>
                <a:cs typeface="Courier New" panose="02070309020205020404" pitchFamily="49" charset="0"/>
              </a:rPr>
              <a:t>if…else</a:t>
            </a:r>
            <a:r>
              <a:rPr lang="en-US" dirty="0"/>
              <a:t> is two branch decision making statement</a:t>
            </a:r>
          </a:p>
          <a:p>
            <a:pPr algn="just"/>
            <a:r>
              <a:rPr lang="en-US" dirty="0"/>
              <a:t>If condition is true then true part will be executed else false part will be executed</a:t>
            </a:r>
          </a:p>
          <a:p>
            <a:r>
              <a:rPr lang="en-US" b="1" dirty="0">
                <a:solidFill>
                  <a:srgbClr val="F92672"/>
                </a:solidFill>
                <a:latin typeface="Courier New" panose="02070309020205020404" pitchFamily="49" charset="0"/>
                <a:cs typeface="Courier New" panose="02070309020205020404" pitchFamily="49" charset="0"/>
              </a:rPr>
              <a:t>else</a:t>
            </a:r>
            <a:r>
              <a:rPr lang="en-US" dirty="0">
                <a:solidFill>
                  <a:srgbClr val="F92672"/>
                </a:solidFill>
                <a:cs typeface="Courier New" panose="02070309020205020404" pitchFamily="49" charset="0"/>
              </a:rPr>
              <a:t> </a:t>
            </a:r>
            <a:r>
              <a:rPr lang="en-US" dirty="0">
                <a:cs typeface="Courier New" panose="02070309020205020404" pitchFamily="49" charset="0"/>
              </a:rPr>
              <a:t>is keyword</a:t>
            </a:r>
          </a:p>
          <a:p>
            <a:endParaRPr lang="en-US" dirty="0"/>
          </a:p>
        </p:txBody>
      </p:sp>
      <p:sp>
        <p:nvSpPr>
          <p:cNvPr id="4" name="Rectangle 3">
            <a:extLst>
              <a:ext uri="{FF2B5EF4-FFF2-40B4-BE49-F238E27FC236}">
                <a16:creationId xmlns:a16="http://schemas.microsoft.com/office/drawing/2014/main" id="{CE9CF278-0CFC-4F81-B2D4-28505379D37C}"/>
              </a:ext>
            </a:extLst>
          </p:cNvPr>
          <p:cNvSpPr/>
          <p:nvPr/>
        </p:nvSpPr>
        <p:spPr>
          <a:xfrm>
            <a:off x="566574" y="2932927"/>
            <a:ext cx="4777100" cy="2308324"/>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true part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a:p>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false part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21" name="Rectangle: Top Corners Rounded 6">
            <a:extLst>
              <a:ext uri="{FF2B5EF4-FFF2-40B4-BE49-F238E27FC236}">
                <a16:creationId xmlns:a16="http://schemas.microsoft.com/office/drawing/2014/main" id="{7DE2E865-9E82-412F-B6BA-A643E4B60DC8}"/>
              </a:ext>
            </a:extLst>
          </p:cNvPr>
          <p:cNvSpPr/>
          <p:nvPr/>
        </p:nvSpPr>
        <p:spPr>
          <a:xfrm>
            <a:off x="566574"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Syntax</a:t>
            </a:r>
          </a:p>
        </p:txBody>
      </p:sp>
      <p:sp>
        <p:nvSpPr>
          <p:cNvPr id="22" name="TextBox 21">
            <a:extLst>
              <a:ext uri="{FF2B5EF4-FFF2-40B4-BE49-F238E27FC236}">
                <a16:creationId xmlns:a16="http://schemas.microsoft.com/office/drawing/2014/main" id="{9404EC91-3EDC-4DB1-8932-F4ADCFDA16B8}"/>
              </a:ext>
            </a:extLst>
          </p:cNvPr>
          <p:cNvSpPr txBox="1"/>
          <p:nvPr/>
        </p:nvSpPr>
        <p:spPr>
          <a:xfrm>
            <a:off x="7622782" y="2164666"/>
            <a:ext cx="3215308" cy="461665"/>
          </a:xfrm>
          <a:prstGeom prst="rect">
            <a:avLst/>
          </a:prstGeom>
          <a:noFill/>
        </p:spPr>
        <p:txBody>
          <a:bodyPr wrap="square" rtlCol="0">
            <a:spAutoFit/>
          </a:bodyPr>
          <a:lstStyle/>
          <a:p>
            <a:r>
              <a:rPr lang="en-US" sz="2400" dirty="0">
                <a:solidFill>
                  <a:schemeClr val="bg1"/>
                </a:solidFill>
              </a:rPr>
              <a:t>Flowchart of </a:t>
            </a:r>
            <a:r>
              <a:rPr lang="en-US" sz="2400" b="1" dirty="0">
                <a:solidFill>
                  <a:srgbClr val="F92672"/>
                </a:solidFill>
                <a:latin typeface="Consolas" panose="020B0609020204030204" pitchFamily="49" charset="0"/>
                <a:cs typeface="Courier New" panose="02070309020205020404" pitchFamily="49" charset="0"/>
              </a:rPr>
              <a:t>if…else</a:t>
            </a:r>
            <a:endParaRPr lang="en-US" sz="2400" b="1" dirty="0">
              <a:solidFill>
                <a:srgbClr val="F92672"/>
              </a:solidFill>
              <a:latin typeface="Consolas" panose="020B0609020204030204" pitchFamily="49" charset="0"/>
            </a:endParaRPr>
          </a:p>
        </p:txBody>
      </p:sp>
      <p:cxnSp>
        <p:nvCxnSpPr>
          <p:cNvPr id="24" name="Straight Arrow Connector 23"/>
          <p:cNvCxnSpPr>
            <a:endCxn id="25" idx="0"/>
          </p:cNvCxnSpPr>
          <p:nvPr/>
        </p:nvCxnSpPr>
        <p:spPr>
          <a:xfrm>
            <a:off x="9230436" y="2765579"/>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7769191" y="330819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condition</a:t>
            </a:r>
          </a:p>
        </p:txBody>
      </p:sp>
      <p:cxnSp>
        <p:nvCxnSpPr>
          <p:cNvPr id="26" name="Elbow Connector 25"/>
          <p:cNvCxnSpPr>
            <a:stCxn id="25" idx="3"/>
            <a:endCxn id="29" idx="0"/>
          </p:cNvCxnSpPr>
          <p:nvPr/>
        </p:nvCxnSpPr>
        <p:spPr>
          <a:xfrm>
            <a:off x="10691688" y="3719672"/>
            <a:ext cx="159402"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52040" y="3262770"/>
            <a:ext cx="713209" cy="430887"/>
          </a:xfrm>
          <a:prstGeom prst="rect">
            <a:avLst/>
          </a:prstGeom>
          <a:noFill/>
        </p:spPr>
        <p:txBody>
          <a:bodyPr wrap="none" rtlCol="0">
            <a:spAutoFit/>
          </a:bodyPr>
          <a:lstStyle/>
          <a:p>
            <a:r>
              <a:rPr lang="en-US" sz="2200" dirty="0">
                <a:solidFill>
                  <a:schemeClr val="bg1"/>
                </a:solidFill>
              </a:rPr>
              <a:t>True</a:t>
            </a:r>
          </a:p>
        </p:txBody>
      </p:sp>
      <p:sp>
        <p:nvSpPr>
          <p:cNvPr id="28" name="TextBox 27"/>
          <p:cNvSpPr txBox="1"/>
          <p:nvPr/>
        </p:nvSpPr>
        <p:spPr>
          <a:xfrm>
            <a:off x="10717494" y="3271387"/>
            <a:ext cx="792974" cy="430887"/>
          </a:xfrm>
          <a:prstGeom prst="rect">
            <a:avLst/>
          </a:prstGeom>
          <a:noFill/>
        </p:spPr>
        <p:txBody>
          <a:bodyPr wrap="none" rtlCol="0">
            <a:spAutoFit/>
          </a:bodyPr>
          <a:lstStyle/>
          <a:p>
            <a:r>
              <a:rPr lang="en-US" sz="2200" dirty="0">
                <a:solidFill>
                  <a:schemeClr val="bg1"/>
                </a:solidFill>
              </a:rPr>
              <a:t>False</a:t>
            </a:r>
          </a:p>
        </p:txBody>
      </p:sp>
      <p:sp>
        <p:nvSpPr>
          <p:cNvPr id="29" name="Flowchart: Process 28"/>
          <p:cNvSpPr/>
          <p:nvPr/>
        </p:nvSpPr>
        <p:spPr>
          <a:xfrm>
            <a:off x="10135686" y="4454510"/>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30" name="Elbow Connector 29"/>
          <p:cNvCxnSpPr>
            <a:stCxn id="29" idx="2"/>
            <a:endCxn id="34" idx="3"/>
          </p:cNvCxnSpPr>
          <p:nvPr/>
        </p:nvCxnSpPr>
        <p:spPr>
          <a:xfrm rot="5400000">
            <a:off x="10141543" y="4871455"/>
            <a:ext cx="513844" cy="905250"/>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6830728" y="445450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32" name="Elbow Connector 31"/>
          <p:cNvCxnSpPr>
            <a:stCxn id="25" idx="1"/>
            <a:endCxn id="31" idx="0"/>
          </p:cNvCxnSpPr>
          <p:nvPr/>
        </p:nvCxnSpPr>
        <p:spPr>
          <a:xfrm rot="10800000" flipV="1">
            <a:off x="7546133" y="3719671"/>
            <a:ext cx="223059"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31" idx="2"/>
            <a:endCxn id="34" idx="1"/>
          </p:cNvCxnSpPr>
          <p:nvPr/>
        </p:nvCxnSpPr>
        <p:spPr>
          <a:xfrm rot="16200000" flipH="1">
            <a:off x="7773660" y="4839628"/>
            <a:ext cx="513845" cy="968901"/>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Process 33"/>
          <p:cNvSpPr/>
          <p:nvPr/>
        </p:nvSpPr>
        <p:spPr>
          <a:xfrm>
            <a:off x="8515033" y="52746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spTree>
    <p:extLst>
      <p:ext uri="{BB962C8B-B14F-4D97-AF65-F5344CB8AC3E}">
        <p14:creationId xmlns:p14="http://schemas.microsoft.com/office/powerpoint/2010/main" val="285712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dir="cw">
                                      <p:cBhvr>
                                        <p:cTn id="59" dur="2000" fill="hold"/>
                                        <p:tgtEl>
                                          <p:spTgt spid="32"/>
                                        </p:tgtEl>
                                        <p:attrNameLst>
                                          <p:attrName>stroke.color</p:attrName>
                                        </p:attrNameLst>
                                      </p:cBhvr>
                                      <p:to>
                                        <a:srgbClr val="FFC000"/>
                                      </p:to>
                                    </p:animClr>
                                    <p:set>
                                      <p:cBhvr>
                                        <p:cTn id="60" dur="2000" fill="hold"/>
                                        <p:tgtEl>
                                          <p:spTgt spid="32"/>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2000" fill="hold"/>
                                        <p:tgtEl>
                                          <p:spTgt spid="33"/>
                                        </p:tgtEl>
                                        <p:attrNameLst>
                                          <p:attrName>stroke.color</p:attrName>
                                        </p:attrNameLst>
                                      </p:cBhvr>
                                      <p:to>
                                        <a:srgbClr val="FFC000"/>
                                      </p:to>
                                    </p:animClr>
                                    <p:set>
                                      <p:cBhvr>
                                        <p:cTn id="63" dur="2000" fill="hold"/>
                                        <p:tgtEl>
                                          <p:spTgt spid="33"/>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2000" fill="hold"/>
                                        <p:tgtEl>
                                          <p:spTgt spid="26"/>
                                        </p:tgtEl>
                                        <p:attrNameLst>
                                          <p:attrName>stroke.color</p:attrName>
                                        </p:attrNameLst>
                                      </p:cBhvr>
                                      <p:to>
                                        <a:schemeClr val="accent2"/>
                                      </p:to>
                                    </p:animClr>
                                    <p:set>
                                      <p:cBhvr>
                                        <p:cTn id="68" dur="2000" fill="hold"/>
                                        <p:tgtEl>
                                          <p:spTgt spid="26"/>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30"/>
                                        </p:tgtEl>
                                        <p:attrNameLst>
                                          <p:attrName>stroke.color</p:attrName>
                                        </p:attrNameLst>
                                      </p:cBhvr>
                                      <p:to>
                                        <a:schemeClr val="accent2"/>
                                      </p:to>
                                    </p:animClr>
                                    <p:set>
                                      <p:cBhvr>
                                        <p:cTn id="71" dur="2000" fill="hold"/>
                                        <p:tgtEl>
                                          <p:spTgt spid="3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22" grpId="0"/>
      <p:bldP spid="25" grpId="0" animBg="1"/>
      <p:bldP spid="27" grpId="0"/>
      <p:bldP spid="28" grpId="0"/>
      <p:bldP spid="29" grpId="0" animBg="1"/>
      <p:bldP spid="31"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 </a:t>
            </a:r>
            <a:r>
              <a:rPr lang="en-US" sz="3200" dirty="0"/>
              <a:t>using </a:t>
            </a:r>
            <a:r>
              <a:rPr lang="en-US" sz="3200" b="1" dirty="0">
                <a:solidFill>
                  <a:srgbClr val="F92672"/>
                </a:solidFill>
                <a:latin typeface="Consolas" panose="020B0609020204030204" pitchFamily="49" charset="0"/>
                <a:cs typeface="Consolas" panose="020B0609020204030204" pitchFamily="49" charset="0"/>
              </a:rPr>
              <a:t>if…else</a:t>
            </a:r>
            <a:endParaRPr lang="en-US"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"Positive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"Negative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11" name="Rectangle 10">
            <a:extLst>
              <a:ext uri="{FF2B5EF4-FFF2-40B4-BE49-F238E27FC236}">
                <a16:creationId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Number:5</a:t>
            </a:r>
          </a:p>
          <a:p>
            <a:r>
              <a:rPr lang="pt-BR" dirty="0">
                <a:solidFill>
                  <a:schemeClr val="bg1"/>
                </a:solidFill>
                <a:latin typeface="Consolas" panose="020B0609020204030204" pitchFamily="49" charset="0"/>
              </a:rPr>
              <a:t>Positive Number</a:t>
            </a:r>
            <a:endParaRPr lang="en-US" dirty="0">
              <a:solidFill>
                <a:schemeClr val="bg1"/>
              </a:solidFill>
              <a:latin typeface="Consolas" panose="020B0609020204030204" pitchFamily="49" charset="0"/>
            </a:endParaRPr>
          </a:p>
        </p:txBody>
      </p:sp>
      <p:sp>
        <p:nvSpPr>
          <p:cNvPr id="12"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3" name="Rectangle 12">
            <a:extLst>
              <a:ext uri="{FF2B5EF4-FFF2-40B4-BE49-F238E27FC236}">
                <a16:creationId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Number:-5</a:t>
            </a:r>
          </a:p>
          <a:p>
            <a:r>
              <a:rPr lang="en-US" dirty="0">
                <a:solidFill>
                  <a:schemeClr val="bg1"/>
                </a:solidFill>
                <a:latin typeface="Consolas" panose="020B0609020204030204" pitchFamily="49" charset="0"/>
              </a:rPr>
              <a:t>Negative Number</a:t>
            </a:r>
          </a:p>
        </p:txBody>
      </p:sp>
      <p:sp>
        <p:nvSpPr>
          <p:cNvPr id="14" name="Rectangle: Top Corners Rounded 7">
            <a:extLst>
              <a:ext uri="{FF2B5EF4-FFF2-40B4-BE49-F238E27FC236}">
                <a16:creationId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4643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Odd or Even Number </a:t>
            </a:r>
            <a:r>
              <a:rPr lang="en-US" sz="3200" dirty="0"/>
              <a:t>using </a:t>
            </a:r>
            <a:r>
              <a:rPr lang="en-US" sz="3200" b="1" dirty="0">
                <a:solidFill>
                  <a:srgbClr val="F92672"/>
                </a:solidFill>
                <a:latin typeface="Consolas" panose="020B0609020204030204" pitchFamily="49" charset="0"/>
                <a:cs typeface="Consolas" panose="020B0609020204030204" pitchFamily="49" charset="0"/>
              </a:rPr>
              <a:t>if…else</a:t>
            </a:r>
            <a:endParaRPr lang="en-US"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"Even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"Odd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Number:12</a:t>
            </a:r>
          </a:p>
          <a:p>
            <a:r>
              <a:rPr lang="pt-BR" dirty="0">
                <a:solidFill>
                  <a:schemeClr val="bg1"/>
                </a:solidFill>
                <a:latin typeface="Consolas" panose="020B0609020204030204" pitchFamily="49" charset="0"/>
              </a:rPr>
              <a:t>Even Number</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Number:11</a:t>
            </a:r>
          </a:p>
          <a:p>
            <a:r>
              <a:rPr lang="en-US" dirty="0">
                <a:solidFill>
                  <a:schemeClr val="bg1"/>
                </a:solidFill>
                <a:latin typeface="Consolas" panose="020B0609020204030204" pitchFamily="49" charset="0"/>
              </a:rPr>
              <a:t>Odd Number</a:t>
            </a:r>
          </a:p>
        </p:txBody>
      </p:sp>
      <p:sp>
        <p:nvSpPr>
          <p:cNvPr id="10" name="Rectangle: Top Corners Rounded 7">
            <a:extLst>
              <a:ext uri="{FF2B5EF4-FFF2-40B4-BE49-F238E27FC236}">
                <a16:creationId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75669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to find largest number from given 2 numbers using </a:t>
            </a:r>
            <a:r>
              <a:rPr lang="en-IN" b="1" dirty="0">
                <a:solidFill>
                  <a:srgbClr val="F92672"/>
                </a:solidFill>
                <a:latin typeface="Consolas" panose="020B0609020204030204" pitchFamily="49" charset="0"/>
                <a:cs typeface="Consolas" panose="020B0609020204030204" pitchFamily="49" charset="0"/>
              </a:rPr>
              <a:t>if</a:t>
            </a:r>
            <a:endParaRPr lang="en-US"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Two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&lt;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Two Numbers:4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5 is largest</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332482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to find largest number from given 2 numbers </a:t>
            </a:r>
            <a:r>
              <a:rPr lang="en-IN" sz="2700" dirty="0"/>
              <a:t>using </a:t>
            </a:r>
            <a:r>
              <a:rPr lang="en-IN" sz="2700" b="1" dirty="0">
                <a:solidFill>
                  <a:srgbClr val="F92672"/>
                </a:solidFill>
                <a:latin typeface="Consolas" panose="020B0609020204030204" pitchFamily="49" charset="0"/>
                <a:cs typeface="Consolas" panose="020B0609020204030204" pitchFamily="49" charset="0"/>
              </a:rPr>
              <a:t>if…else</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Two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Two Numbers:4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5 is largest</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51555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92672"/>
                </a:solidFill>
                <a:latin typeface="Consolas" panose="020B0609020204030204" pitchFamily="49" charset="0"/>
                <a:cs typeface="Consolas" panose="020B0609020204030204" pitchFamily="49" charset="0"/>
              </a:rPr>
              <a:t>{ }</a:t>
            </a:r>
          </a:p>
        </p:txBody>
      </p:sp>
      <p:sp>
        <p:nvSpPr>
          <p:cNvPr id="3" name="Content Placeholder 2"/>
          <p:cNvSpPr>
            <a:spLocks noGrp="1"/>
          </p:cNvSpPr>
          <p:nvPr>
            <p:ph idx="1"/>
          </p:nvPr>
        </p:nvSpPr>
        <p:spPr/>
        <p:txBody>
          <a:bodyPr/>
          <a:lstStyle/>
          <a:p>
            <a:pPr>
              <a:lnSpc>
                <a:spcPct val="110000"/>
              </a:lnSpc>
              <a:spcBef>
                <a:spcPts val="0"/>
              </a:spcBef>
            </a:pPr>
            <a:r>
              <a:rPr lang="en-US" dirty="0">
                <a:cs typeface="Courier New" panose="02070309020205020404" pitchFamily="49" charset="0"/>
              </a:rPr>
              <a:t>If body of </a:t>
            </a:r>
            <a:r>
              <a:rPr lang="en-US" b="1" dirty="0">
                <a:solidFill>
                  <a:srgbClr val="F92672"/>
                </a:solidFill>
                <a:latin typeface="Courier New" panose="02070309020205020404" pitchFamily="49" charset="0"/>
                <a:cs typeface="Courier New" panose="02070309020205020404" pitchFamily="49" charset="0"/>
              </a:rPr>
              <a:t>if</a:t>
            </a:r>
            <a:r>
              <a:rPr lang="en-US" dirty="0">
                <a:cs typeface="Courier New" panose="02070309020205020404" pitchFamily="49" charset="0"/>
              </a:rPr>
              <a:t> contains only one statement then </a:t>
            </a:r>
            <a:r>
              <a:rPr lang="en-US" b="1" dirty="0">
                <a:solidFill>
                  <a:srgbClr val="F92672"/>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 are not compulsory</a:t>
            </a:r>
          </a:p>
          <a:p>
            <a:pPr>
              <a:lnSpc>
                <a:spcPct val="110000"/>
              </a:lnSpc>
              <a:spcBef>
                <a:spcPts val="0"/>
              </a:spcBef>
            </a:pPr>
            <a:r>
              <a:rPr lang="en-US" dirty="0">
                <a:cs typeface="Courier New" panose="02070309020205020404" pitchFamily="49" charset="0"/>
              </a:rPr>
              <a:t>But if body of </a:t>
            </a:r>
            <a:r>
              <a:rPr lang="en-US" b="1" dirty="0">
                <a:solidFill>
                  <a:srgbClr val="F92672"/>
                </a:solidFill>
                <a:latin typeface="Courier New" panose="02070309020205020404" pitchFamily="49" charset="0"/>
                <a:cs typeface="Courier New" panose="02070309020205020404" pitchFamily="49" charset="0"/>
              </a:rPr>
              <a:t>if</a:t>
            </a:r>
            <a:r>
              <a:rPr lang="en-US" dirty="0">
                <a:cs typeface="Courier New" panose="02070309020205020404" pitchFamily="49" charset="0"/>
              </a:rPr>
              <a:t> contains more than one statements then </a:t>
            </a:r>
            <a:r>
              <a:rPr lang="en-US" b="1" dirty="0">
                <a:solidFill>
                  <a:srgbClr val="F92672"/>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 are compulsory</a:t>
            </a:r>
          </a:p>
          <a:p>
            <a:endParaRPr lang="en-IN" b="1" dirty="0">
              <a:solidFill>
                <a:srgbClr val="F92672"/>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CE9CF278-0CFC-4F81-B2D4-28505379D37C}"/>
              </a:ext>
            </a:extLst>
          </p:cNvPr>
          <p:cNvSpPr/>
          <p:nvPr/>
        </p:nvSpPr>
        <p:spPr>
          <a:xfrm>
            <a:off x="6704404" y="3045848"/>
            <a:ext cx="4570271" cy="1325880"/>
          </a:xfrm>
          <a:prstGeom prst="rect">
            <a:avLst/>
          </a:prstGeom>
          <a:solidFill>
            <a:schemeClr val="tx1">
              <a:lumMod val="90000"/>
              <a:lumOff val="10000"/>
            </a:schemeClr>
          </a:solidFill>
          <a:ln>
            <a:noFill/>
          </a:ln>
        </p:spPr>
        <p:txBody>
          <a:bodyPr wrap="square">
            <a:spAutoFit/>
          </a:bodyPr>
          <a:lstStyle/>
          <a:p>
            <a:r>
              <a:rPr lang="en-US" sz="2000" b="1" dirty="0">
                <a:solidFill>
                  <a:srgbClr val="569CD6"/>
                </a:solidFill>
                <a:latin typeface="Consolas" panose="020B0609020204030204" pitchFamily="49" charset="0"/>
              </a:rPr>
              <a:t>if</a:t>
            </a:r>
            <a:r>
              <a:rPr lang="en-US" sz="2000" b="1" dirty="0">
                <a:solidFill>
                  <a:srgbClr val="D4D4D4"/>
                </a:solidFill>
                <a:latin typeface="Consolas" panose="020B0609020204030204" pitchFamily="49" charset="0"/>
              </a:rPr>
              <a:t>(a &gt;= b)</a:t>
            </a:r>
          </a:p>
          <a:p>
            <a:r>
              <a:rPr lang="en-US" sz="2000" b="1" dirty="0">
                <a:solidFill>
                  <a:srgbClr val="D4D4D4"/>
                </a:solidFill>
                <a:latin typeface="Consolas" panose="020B0609020204030204" pitchFamily="49" charset="0"/>
              </a:rPr>
              <a:t>    </a:t>
            </a:r>
            <a:r>
              <a:rPr lang="en-US" sz="2000" b="1" dirty="0" err="1">
                <a:solidFill>
                  <a:srgbClr val="D4D4D4"/>
                </a:solidFill>
                <a:latin typeface="Consolas" panose="020B0609020204030204" pitchFamily="49" charset="0"/>
              </a:rPr>
              <a:t>printf</a:t>
            </a:r>
            <a:r>
              <a:rPr lang="en-US" sz="2000" b="1" dirty="0">
                <a:solidFill>
                  <a:srgbClr val="D4D4D4"/>
                </a:solidFill>
                <a:latin typeface="Consolas" panose="020B0609020204030204" pitchFamily="49" charset="0"/>
              </a:rPr>
              <a:t>(</a:t>
            </a:r>
            <a:r>
              <a:rPr lang="en-US" sz="2000" b="1" dirty="0">
                <a:solidFill>
                  <a:srgbClr val="CE9178"/>
                </a:solidFill>
                <a:latin typeface="Consolas" panose="020B0609020204030204" pitchFamily="49" charset="0"/>
              </a:rPr>
              <a:t>"%d is largest"</a:t>
            </a:r>
            <a:r>
              <a:rPr lang="en-US" sz="2000" b="1" dirty="0">
                <a:solidFill>
                  <a:srgbClr val="D4D4D4"/>
                </a:solidFill>
                <a:latin typeface="Consolas" panose="020B0609020204030204" pitchFamily="49" charset="0"/>
              </a:rPr>
              <a:t>, a);</a:t>
            </a:r>
          </a:p>
          <a:p>
            <a:endParaRPr lang="en-US" sz="2000" b="1"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E9CF278-0CFC-4F81-B2D4-28505379D37C}"/>
              </a:ext>
            </a:extLst>
          </p:cNvPr>
          <p:cNvSpPr/>
          <p:nvPr/>
        </p:nvSpPr>
        <p:spPr>
          <a:xfrm>
            <a:off x="436330" y="3045848"/>
            <a:ext cx="4777100" cy="1323439"/>
          </a:xfrm>
          <a:prstGeom prst="rect">
            <a:avLst/>
          </a:prstGeom>
          <a:solidFill>
            <a:schemeClr val="tx1">
              <a:lumMod val="90000"/>
              <a:lumOff val="10000"/>
            </a:schemeClr>
          </a:solidFill>
          <a:ln>
            <a:noFill/>
          </a:ln>
        </p:spPr>
        <p:txBody>
          <a:bodyPr wrap="square">
            <a:spAutoFit/>
          </a:bodyPr>
          <a:lstStyle/>
          <a:p>
            <a:r>
              <a:rPr lang="en-US" sz="2000" b="1" dirty="0">
                <a:solidFill>
                  <a:srgbClr val="569CD6"/>
                </a:solidFill>
                <a:latin typeface="Consolas" panose="020B0609020204030204" pitchFamily="49" charset="0"/>
              </a:rPr>
              <a:t>if</a:t>
            </a:r>
            <a:r>
              <a:rPr lang="en-US" sz="2000" b="1" dirty="0">
                <a:solidFill>
                  <a:srgbClr val="D4D4D4"/>
                </a:solidFill>
                <a:latin typeface="Consolas" panose="020B0609020204030204" pitchFamily="49" charset="0"/>
              </a:rPr>
              <a:t>(a &gt;= b)</a:t>
            </a:r>
          </a:p>
          <a:p>
            <a:r>
              <a:rPr lang="en-US" sz="2000" b="1" dirty="0">
                <a:solidFill>
                  <a:srgbClr val="D4D4D4"/>
                </a:solidFill>
                <a:latin typeface="Consolas" panose="020B0609020204030204" pitchFamily="49" charset="0"/>
              </a:rPr>
              <a:t>{</a:t>
            </a:r>
          </a:p>
          <a:p>
            <a:r>
              <a:rPr lang="en-US" sz="2000" b="1" dirty="0">
                <a:solidFill>
                  <a:srgbClr val="D4D4D4"/>
                </a:solidFill>
                <a:latin typeface="Consolas" panose="020B0609020204030204" pitchFamily="49" charset="0"/>
              </a:rPr>
              <a:t>    </a:t>
            </a:r>
            <a:r>
              <a:rPr lang="en-US" sz="2000" b="1" dirty="0" err="1">
                <a:solidFill>
                  <a:srgbClr val="D4D4D4"/>
                </a:solidFill>
                <a:latin typeface="Consolas" panose="020B0609020204030204" pitchFamily="49" charset="0"/>
              </a:rPr>
              <a:t>printf</a:t>
            </a:r>
            <a:r>
              <a:rPr lang="en-US" sz="2000" b="1" dirty="0">
                <a:solidFill>
                  <a:srgbClr val="D4D4D4"/>
                </a:solidFill>
                <a:latin typeface="Consolas" panose="020B0609020204030204" pitchFamily="49" charset="0"/>
              </a:rPr>
              <a:t>(</a:t>
            </a:r>
            <a:r>
              <a:rPr lang="en-US" sz="2000" b="1" dirty="0">
                <a:solidFill>
                  <a:srgbClr val="CE9178"/>
                </a:solidFill>
                <a:latin typeface="Consolas" panose="020B0609020204030204" pitchFamily="49" charset="0"/>
              </a:rPr>
              <a:t>"%d is largest"</a:t>
            </a:r>
            <a:r>
              <a:rPr lang="en-US" sz="2000" b="1" dirty="0">
                <a:solidFill>
                  <a:srgbClr val="D4D4D4"/>
                </a:solidFill>
                <a:latin typeface="Consolas" panose="020B0609020204030204" pitchFamily="49" charset="0"/>
              </a:rPr>
              <a:t>, a);</a:t>
            </a:r>
          </a:p>
          <a:p>
            <a:r>
              <a:rPr lang="en-US" sz="2000" b="1" dirty="0">
                <a:solidFill>
                  <a:srgbClr val="D4D4D4"/>
                </a:solidFill>
                <a:latin typeface="Consolas" panose="020B0609020204030204" pitchFamily="49" charset="0"/>
              </a:rPr>
              <a:t>}</a:t>
            </a:r>
            <a:endParaRPr lang="en-US" sz="2000" b="1" dirty="0">
              <a:solidFill>
                <a:srgbClr val="D4D4D4"/>
              </a:solidFill>
              <a:effectLst/>
              <a:latin typeface="Consolas" panose="020B0609020204030204" pitchFamily="49" charset="0"/>
            </a:endParaRPr>
          </a:p>
        </p:txBody>
      </p:sp>
      <p:sp>
        <p:nvSpPr>
          <p:cNvPr id="7" name="TextBox 6"/>
          <p:cNvSpPr txBox="1"/>
          <p:nvPr/>
        </p:nvSpPr>
        <p:spPr>
          <a:xfrm>
            <a:off x="5307650" y="3062454"/>
            <a:ext cx="1208314" cy="1200329"/>
          </a:xfrm>
          <a:prstGeom prst="rect">
            <a:avLst/>
          </a:prstGeom>
          <a:noFill/>
        </p:spPr>
        <p:txBody>
          <a:bodyPr wrap="square" rtlCol="0">
            <a:spAutoFit/>
          </a:bodyPr>
          <a:lstStyle/>
          <a:p>
            <a:pPr algn="ctr"/>
            <a:r>
              <a:rPr lang="en-IN" sz="2400" dirty="0">
                <a:solidFill>
                  <a:srgbClr val="F92672"/>
                </a:solidFill>
              </a:rPr>
              <a:t>Both are same</a:t>
            </a:r>
          </a:p>
        </p:txBody>
      </p:sp>
    </p:spTree>
    <p:extLst>
      <p:ext uri="{BB962C8B-B14F-4D97-AF65-F5344CB8AC3E}">
        <p14:creationId xmlns:p14="http://schemas.microsoft.com/office/powerpoint/2010/main" val="26995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904059"/>
            <a:ext cx="10515600" cy="2852737"/>
          </a:xfrm>
        </p:spPr>
        <p:txBody>
          <a:bodyPr/>
          <a:lstStyle/>
          <a:p>
            <a:r>
              <a:rPr lang="en-US" dirty="0">
                <a:solidFill>
                  <a:schemeClr val="accent3"/>
                </a:solidFill>
              </a:rPr>
              <a:t>If…else if…else if…else </a:t>
            </a:r>
            <a:br>
              <a:rPr lang="en-US" dirty="0">
                <a:solidFill>
                  <a:schemeClr val="accent3"/>
                </a:solidFill>
              </a:rPr>
            </a:br>
            <a:r>
              <a:rPr lang="en-US" dirty="0">
                <a:solidFill>
                  <a:schemeClr val="accent3"/>
                </a:solidFill>
              </a:rPr>
              <a:t>Ladder if</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1693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2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decision making</a:t>
            </a:r>
            <a:endParaRPr lang="en-IN" dirty="0"/>
          </a:p>
        </p:txBody>
      </p:sp>
      <p:sp>
        <p:nvSpPr>
          <p:cNvPr id="11" name="Rectangle 10">
            <a:extLst>
              <a:ext uri="{FF2B5EF4-FFF2-40B4-BE49-F238E27FC236}">
                <a16:creationId xmlns:a16="http://schemas.microsoft.com/office/drawing/2014/main" id="{43D3284F-95E2-4F26-9D5F-AAD352CF22BD}"/>
              </a:ext>
            </a:extLst>
          </p:cNvPr>
          <p:cNvSpPr/>
          <p:nvPr/>
        </p:nvSpPr>
        <p:spPr>
          <a:xfrm>
            <a:off x="7619661" y="2046093"/>
            <a:ext cx="2644800" cy="1200329"/>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number is odd</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code */</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p:txBody>
      </p:sp>
      <p:sp>
        <p:nvSpPr>
          <p:cNvPr id="14" name="Rectangle 13">
            <a:extLst>
              <a:ext uri="{FF2B5EF4-FFF2-40B4-BE49-F238E27FC236}">
                <a16:creationId xmlns:a16="http://schemas.microsoft.com/office/drawing/2014/main" id="{43D3284F-95E2-4F26-9D5F-AAD352CF22BD}"/>
              </a:ext>
            </a:extLst>
          </p:cNvPr>
          <p:cNvSpPr/>
          <p:nvPr/>
        </p:nvSpPr>
        <p:spPr>
          <a:xfrm>
            <a:off x="7619660" y="3570093"/>
            <a:ext cx="2644801" cy="1200329"/>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number is even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code */</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p:txBody>
      </p:sp>
      <p:pic>
        <p:nvPicPr>
          <p:cNvPr id="5" name="Picture 4" descr="http://www.free-management-ebooks.com/news/wp-content/uploads/2015/01/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9" y="1480035"/>
            <a:ext cx="6219724" cy="433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0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11"/>
                                        </p:tgtEl>
                                        <p:attrNameLst>
                                          <p:attrName>fillcolor</p:attrName>
                                        </p:attrNameLst>
                                      </p:cBhvr>
                                      <p:to>
                                        <a:srgbClr val="0E3754"/>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500" fill="hold"/>
                                        <p:tgtEl>
                                          <p:spTgt spid="14"/>
                                        </p:tgtEl>
                                        <p:attrNameLst>
                                          <p:attrName>fillcolor</p:attrName>
                                        </p:attrNameLst>
                                      </p:cBhvr>
                                      <p:to>
                                        <a:srgbClr val="005D69"/>
                                      </p:to>
                                    </p:animClr>
                                    <p:set>
                                      <p:cBhvr>
                                        <p:cTn id="13" dur="500" fill="hold"/>
                                        <p:tgtEl>
                                          <p:spTgt spid="14"/>
                                        </p:tgtEl>
                                        <p:attrNameLst>
                                          <p:attrName>fill.type</p:attrName>
                                        </p:attrNameLst>
                                      </p:cBhvr>
                                      <p:to>
                                        <p:strVal val="solid"/>
                                      </p:to>
                                    </p:set>
                                    <p:set>
                                      <p:cBhvr>
                                        <p:cTn id="14"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92672"/>
                </a:solidFill>
                <a:latin typeface="Consolas" panose="020B0609020204030204" pitchFamily="49" charset="0"/>
                <a:cs typeface="Consolas" panose="020B0609020204030204" pitchFamily="49" charset="0"/>
              </a:rPr>
              <a:t>If…else if…else if…else</a:t>
            </a:r>
          </a:p>
        </p:txBody>
      </p:sp>
      <p:sp>
        <p:nvSpPr>
          <p:cNvPr id="3" name="Content Placeholder 2"/>
          <p:cNvSpPr>
            <a:spLocks noGrp="1"/>
          </p:cNvSpPr>
          <p:nvPr>
            <p:ph idx="1"/>
          </p:nvPr>
        </p:nvSpPr>
        <p:spPr/>
        <p:txBody>
          <a:bodyPr/>
          <a:lstStyle/>
          <a:p>
            <a:pPr algn="just"/>
            <a:r>
              <a:rPr lang="en-US" b="1" dirty="0">
                <a:solidFill>
                  <a:srgbClr val="F92672"/>
                </a:solidFill>
                <a:latin typeface="Courier New" panose="02070309020205020404" pitchFamily="49" charset="0"/>
                <a:cs typeface="Courier New" panose="02070309020205020404" pitchFamily="49" charset="0"/>
              </a:rPr>
              <a:t>if…else</a:t>
            </a:r>
            <a:r>
              <a:rPr lang="en-US" sz="1100" b="1" dirty="0">
                <a:solidFill>
                  <a:srgbClr val="F92672"/>
                </a:solidFill>
                <a:latin typeface="Courier New" panose="02070309020205020404" pitchFamily="49" charset="0"/>
                <a:cs typeface="Courier New" panose="02070309020205020404" pitchFamily="49" charset="0"/>
              </a:rPr>
              <a:t> </a:t>
            </a:r>
            <a:r>
              <a:rPr lang="en-US" b="1" dirty="0">
                <a:solidFill>
                  <a:srgbClr val="F92672"/>
                </a:solidFill>
                <a:latin typeface="Courier New" panose="02070309020205020404" pitchFamily="49" charset="0"/>
                <a:cs typeface="Courier New" panose="02070309020205020404" pitchFamily="49" charset="0"/>
              </a:rPr>
              <a:t>if…else</a:t>
            </a:r>
            <a:r>
              <a:rPr lang="en-US" sz="1100" b="1" dirty="0">
                <a:solidFill>
                  <a:srgbClr val="F92672"/>
                </a:solidFill>
                <a:latin typeface="Courier New" panose="02070309020205020404" pitchFamily="49" charset="0"/>
                <a:cs typeface="Courier New" panose="02070309020205020404" pitchFamily="49" charset="0"/>
              </a:rPr>
              <a:t> </a:t>
            </a:r>
            <a:r>
              <a:rPr lang="en-US" b="1" dirty="0">
                <a:solidFill>
                  <a:srgbClr val="F92672"/>
                </a:solidFill>
                <a:latin typeface="Courier New" panose="02070309020205020404" pitchFamily="49" charset="0"/>
                <a:cs typeface="Courier New" panose="02070309020205020404" pitchFamily="49" charset="0"/>
              </a:rPr>
              <a:t>if…else</a:t>
            </a:r>
            <a:r>
              <a:rPr lang="en-US" dirty="0"/>
              <a:t> is multi branch decision making statement.</a:t>
            </a:r>
          </a:p>
          <a:p>
            <a:pPr algn="just"/>
            <a:r>
              <a:rPr lang="en-US" dirty="0"/>
              <a:t>If first </a:t>
            </a:r>
            <a:r>
              <a:rPr lang="en-US" b="1" dirty="0">
                <a:solidFill>
                  <a:srgbClr val="F92672"/>
                </a:solidFill>
                <a:latin typeface="Courier New" panose="02070309020205020404" pitchFamily="49" charset="0"/>
                <a:cs typeface="Courier New" panose="02070309020205020404" pitchFamily="49" charset="0"/>
              </a:rPr>
              <a:t>if</a:t>
            </a:r>
            <a:r>
              <a:rPr lang="en-US" dirty="0"/>
              <a:t> condition is true then remaining </a:t>
            </a:r>
            <a:r>
              <a:rPr lang="en-US" b="1" dirty="0">
                <a:solidFill>
                  <a:srgbClr val="F92672"/>
                </a:solidFill>
                <a:latin typeface="Courier New" panose="02070309020205020404" pitchFamily="49" charset="0"/>
                <a:cs typeface="Courier New" panose="02070309020205020404" pitchFamily="49" charset="0"/>
              </a:rPr>
              <a:t>if</a:t>
            </a:r>
            <a:r>
              <a:rPr lang="en-US" dirty="0"/>
              <a:t> conditions will not be evaluated.</a:t>
            </a:r>
          </a:p>
          <a:p>
            <a:pPr algn="just"/>
            <a:r>
              <a:rPr lang="en-US" dirty="0"/>
              <a:t>If first </a:t>
            </a:r>
            <a:r>
              <a:rPr lang="en-US" b="1" dirty="0">
                <a:solidFill>
                  <a:srgbClr val="F92672"/>
                </a:solidFill>
                <a:latin typeface="Courier New" panose="02070309020205020404" pitchFamily="49" charset="0"/>
                <a:cs typeface="Courier New" panose="02070309020205020404" pitchFamily="49" charset="0"/>
              </a:rPr>
              <a:t>if</a:t>
            </a:r>
            <a:r>
              <a:rPr lang="en-US" dirty="0"/>
              <a:t> condition is false then second </a:t>
            </a:r>
            <a:r>
              <a:rPr lang="en-US" b="1" dirty="0">
                <a:solidFill>
                  <a:srgbClr val="F92672"/>
                </a:solidFill>
                <a:latin typeface="Courier New" panose="02070309020205020404" pitchFamily="49" charset="0"/>
                <a:cs typeface="Courier New" panose="02070309020205020404" pitchFamily="49" charset="0"/>
              </a:rPr>
              <a:t>if</a:t>
            </a:r>
            <a:r>
              <a:rPr lang="en-US" dirty="0"/>
              <a:t> condition will be evaluated and if it is true then remaining </a:t>
            </a:r>
            <a:r>
              <a:rPr lang="en-US" b="1" dirty="0">
                <a:latin typeface="Courier New" panose="02070309020205020404" pitchFamily="49" charset="0"/>
                <a:cs typeface="Courier New" panose="02070309020205020404" pitchFamily="49" charset="0"/>
              </a:rPr>
              <a:t>if</a:t>
            </a:r>
            <a:r>
              <a:rPr lang="en-US" dirty="0"/>
              <a:t> conditions will not be evaluated.</a:t>
            </a:r>
          </a:p>
          <a:p>
            <a:pPr algn="just"/>
            <a:r>
              <a:rPr lang="en-US" b="1" dirty="0">
                <a:solidFill>
                  <a:srgbClr val="F92672"/>
                </a:solidFill>
                <a:latin typeface="Courier New" panose="02070309020205020404" pitchFamily="49" charset="0"/>
                <a:cs typeface="Courier New" panose="02070309020205020404" pitchFamily="49" charset="0"/>
              </a:rPr>
              <a:t>if…else if…else if…else</a:t>
            </a:r>
            <a:r>
              <a:rPr lang="en-US" b="1" dirty="0">
                <a:latin typeface="Courier New" panose="02070309020205020404" pitchFamily="49" charset="0"/>
                <a:cs typeface="Courier New" panose="02070309020205020404" pitchFamily="49" charset="0"/>
              </a:rPr>
              <a:t> </a:t>
            </a:r>
            <a:r>
              <a:rPr lang="en-US" dirty="0"/>
              <a:t>is also known as if…else if ladder</a:t>
            </a:r>
          </a:p>
        </p:txBody>
      </p:sp>
      <p:sp>
        <p:nvSpPr>
          <p:cNvPr id="4" name="Rectangle 3">
            <a:extLst>
              <a:ext uri="{FF2B5EF4-FFF2-40B4-BE49-F238E27FC236}">
                <a16:creationId xmlns:a16="http://schemas.microsoft.com/office/drawing/2014/main" id="{CE9CF278-0CFC-4F81-B2D4-28505379D37C}"/>
              </a:ext>
            </a:extLst>
          </p:cNvPr>
          <p:cNvSpPr/>
          <p:nvPr/>
        </p:nvSpPr>
        <p:spPr>
          <a:xfrm>
            <a:off x="262360" y="3692171"/>
            <a:ext cx="4777100" cy="1754326"/>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r>
              <a:rPr lang="en-US" b="1" dirty="0">
                <a:solidFill>
                  <a:srgbClr val="B5CEA8"/>
                </a:solidFill>
                <a:latin typeface="Consolas" panose="020B0609020204030204" pitchFamily="49" charset="0"/>
              </a:rPr>
              <a:t>1</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statement-</a:t>
            </a:r>
            <a:r>
              <a:rPr lang="en-US" b="1" dirty="0">
                <a:solidFill>
                  <a:srgbClr val="B5CEA8"/>
                </a:solidFill>
                <a:latin typeface="Consolas" panose="020B0609020204030204" pitchFamily="49" charset="0"/>
              </a:rPr>
              <a:t>1</a:t>
            </a:r>
            <a:r>
              <a:rPr lang="en-US" b="1" dirty="0">
                <a:solidFill>
                  <a:srgbClr val="D4D4D4"/>
                </a:solidFill>
                <a:latin typeface="Consolas" panose="020B0609020204030204" pitchFamily="49" charset="0"/>
              </a:rPr>
              <a:t>;</a:t>
            </a:r>
          </a:p>
          <a:p>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statement-</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a:t>
            </a:r>
          </a:p>
          <a:p>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statement-</a:t>
            </a:r>
            <a:r>
              <a:rPr lang="en-US" b="1" dirty="0">
                <a:solidFill>
                  <a:srgbClr val="B5CEA8"/>
                </a:solidFill>
                <a:latin typeface="Consolas" panose="020B0609020204030204" pitchFamily="49" charset="0"/>
              </a:rPr>
              <a:t>3</a:t>
            </a:r>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Top Corners Rounded 6">
            <a:extLst>
              <a:ext uri="{FF2B5EF4-FFF2-40B4-BE49-F238E27FC236}">
                <a16:creationId xmlns:a16="http://schemas.microsoft.com/office/drawing/2014/main" id="{7DE2E865-9E82-412F-B6BA-A643E4B60DC8}"/>
              </a:ext>
            </a:extLst>
          </p:cNvPr>
          <p:cNvSpPr/>
          <p:nvPr/>
        </p:nvSpPr>
        <p:spPr>
          <a:xfrm>
            <a:off x="262360" y="3362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Syntax</a:t>
            </a:r>
          </a:p>
        </p:txBody>
      </p:sp>
    </p:spTree>
    <p:extLst>
      <p:ext uri="{BB962C8B-B14F-4D97-AF65-F5344CB8AC3E}">
        <p14:creationId xmlns:p14="http://schemas.microsoft.com/office/powerpoint/2010/main" val="87425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92672"/>
                </a:solidFill>
                <a:latin typeface="Consolas" panose="020B0609020204030204" pitchFamily="49" charset="0"/>
                <a:cs typeface="Consolas" panose="020B0609020204030204" pitchFamily="49" charset="0"/>
              </a:rPr>
              <a:t>if…else if…else </a:t>
            </a:r>
            <a:r>
              <a:rPr lang="en-IN" dirty="0"/>
              <a:t>ladder flowchart</a:t>
            </a:r>
          </a:p>
        </p:txBody>
      </p:sp>
      <p:cxnSp>
        <p:nvCxnSpPr>
          <p:cNvPr id="31" name="Straight Arrow Connector 30"/>
          <p:cNvCxnSpPr>
            <a:endCxn id="32" idx="0"/>
          </p:cNvCxnSpPr>
          <p:nvPr/>
        </p:nvCxnSpPr>
        <p:spPr>
          <a:xfrm>
            <a:off x="3168650" y="106457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1842770" y="160498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condition1</a:t>
            </a:r>
          </a:p>
        </p:txBody>
      </p:sp>
      <p:cxnSp>
        <p:nvCxnSpPr>
          <p:cNvPr id="33" name="Elbow Connector 32"/>
          <p:cNvCxnSpPr>
            <a:stCxn id="32" idx="3"/>
            <a:endCxn id="38" idx="0"/>
          </p:cNvCxnSpPr>
          <p:nvPr/>
        </p:nvCxnSpPr>
        <p:spPr>
          <a:xfrm>
            <a:off x="4494530" y="2075832"/>
            <a:ext cx="934593" cy="465855"/>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452657" y="2597944"/>
            <a:ext cx="713209" cy="430887"/>
          </a:xfrm>
          <a:prstGeom prst="rect">
            <a:avLst/>
          </a:prstGeom>
          <a:noFill/>
        </p:spPr>
        <p:txBody>
          <a:bodyPr wrap="none" rtlCol="0">
            <a:spAutoFit/>
          </a:bodyPr>
          <a:lstStyle/>
          <a:p>
            <a:r>
              <a:rPr lang="en-US" sz="2200" dirty="0">
                <a:solidFill>
                  <a:schemeClr val="bg1"/>
                </a:solidFill>
              </a:rPr>
              <a:t>True</a:t>
            </a:r>
          </a:p>
        </p:txBody>
      </p:sp>
      <p:sp>
        <p:nvSpPr>
          <p:cNvPr id="35" name="TextBox 34"/>
          <p:cNvSpPr txBox="1"/>
          <p:nvPr/>
        </p:nvSpPr>
        <p:spPr>
          <a:xfrm>
            <a:off x="4545975" y="1624964"/>
            <a:ext cx="792974" cy="430887"/>
          </a:xfrm>
          <a:prstGeom prst="rect">
            <a:avLst/>
          </a:prstGeom>
          <a:noFill/>
        </p:spPr>
        <p:txBody>
          <a:bodyPr wrap="none" rtlCol="0">
            <a:spAutoFit/>
          </a:bodyPr>
          <a:lstStyle/>
          <a:p>
            <a:r>
              <a:rPr lang="en-US" sz="2200" dirty="0">
                <a:solidFill>
                  <a:schemeClr val="bg1"/>
                </a:solidFill>
              </a:rPr>
              <a:t>False</a:t>
            </a:r>
          </a:p>
        </p:txBody>
      </p:sp>
      <p:sp>
        <p:nvSpPr>
          <p:cNvPr id="36" name="Flowchart: Process 35"/>
          <p:cNvSpPr/>
          <p:nvPr/>
        </p:nvSpPr>
        <p:spPr>
          <a:xfrm>
            <a:off x="2453246" y="330416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37" name="Elbow Connector 36"/>
          <p:cNvCxnSpPr>
            <a:stCxn id="32" idx="2"/>
            <a:endCxn id="36" idx="0"/>
          </p:cNvCxnSpPr>
          <p:nvPr/>
        </p:nvCxnSpPr>
        <p:spPr>
          <a:xfrm rot="16200000" flipH="1">
            <a:off x="2790205" y="2925126"/>
            <a:ext cx="757481"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4103243" y="254168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condition2</a:t>
            </a:r>
          </a:p>
        </p:txBody>
      </p:sp>
      <p:cxnSp>
        <p:nvCxnSpPr>
          <p:cNvPr id="39" name="Elbow Connector 38"/>
          <p:cNvCxnSpPr>
            <a:stCxn id="38" idx="3"/>
            <a:endCxn id="44" idx="0"/>
          </p:cNvCxnSpPr>
          <p:nvPr/>
        </p:nvCxnSpPr>
        <p:spPr>
          <a:xfrm>
            <a:off x="6755003" y="3012536"/>
            <a:ext cx="1363583" cy="434948"/>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48735" y="3547527"/>
            <a:ext cx="713209" cy="430887"/>
          </a:xfrm>
          <a:prstGeom prst="rect">
            <a:avLst/>
          </a:prstGeom>
          <a:noFill/>
        </p:spPr>
        <p:txBody>
          <a:bodyPr wrap="none" rtlCol="0">
            <a:spAutoFit/>
          </a:bodyPr>
          <a:lstStyle/>
          <a:p>
            <a:r>
              <a:rPr lang="en-US" sz="2200" dirty="0">
                <a:solidFill>
                  <a:schemeClr val="bg1"/>
                </a:solidFill>
              </a:rPr>
              <a:t>True</a:t>
            </a:r>
          </a:p>
        </p:txBody>
      </p:sp>
      <p:sp>
        <p:nvSpPr>
          <p:cNvPr id="41" name="TextBox 40"/>
          <p:cNvSpPr txBox="1"/>
          <p:nvPr/>
        </p:nvSpPr>
        <p:spPr>
          <a:xfrm>
            <a:off x="6845085" y="2548789"/>
            <a:ext cx="792974" cy="430887"/>
          </a:xfrm>
          <a:prstGeom prst="rect">
            <a:avLst/>
          </a:prstGeom>
          <a:noFill/>
        </p:spPr>
        <p:txBody>
          <a:bodyPr wrap="none" rtlCol="0">
            <a:spAutoFit/>
          </a:bodyPr>
          <a:lstStyle/>
          <a:p>
            <a:r>
              <a:rPr lang="en-US" sz="2200" dirty="0">
                <a:solidFill>
                  <a:schemeClr val="bg1"/>
                </a:solidFill>
              </a:rPr>
              <a:t>False</a:t>
            </a:r>
          </a:p>
        </p:txBody>
      </p:sp>
      <p:sp>
        <p:nvSpPr>
          <p:cNvPr id="42" name="Flowchart: Process 41"/>
          <p:cNvSpPr/>
          <p:nvPr/>
        </p:nvSpPr>
        <p:spPr>
          <a:xfrm>
            <a:off x="4713719" y="417647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43" name="Elbow Connector 42"/>
          <p:cNvCxnSpPr>
            <a:stCxn id="38" idx="2"/>
            <a:endCxn id="42" idx="0"/>
          </p:cNvCxnSpPr>
          <p:nvPr/>
        </p:nvCxnSpPr>
        <p:spPr>
          <a:xfrm rot="16200000" flipH="1">
            <a:off x="5082875" y="3829633"/>
            <a:ext cx="693087"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Flowchart: Decision 43"/>
          <p:cNvSpPr/>
          <p:nvPr/>
        </p:nvSpPr>
        <p:spPr>
          <a:xfrm>
            <a:off x="6792706" y="3447484"/>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Condition 3</a:t>
            </a:r>
          </a:p>
        </p:txBody>
      </p:sp>
      <p:cxnSp>
        <p:nvCxnSpPr>
          <p:cNvPr id="45" name="Elbow Connector 44"/>
          <p:cNvCxnSpPr>
            <a:stCxn id="44" idx="3"/>
            <a:endCxn id="50" idx="0"/>
          </p:cNvCxnSpPr>
          <p:nvPr/>
        </p:nvCxnSpPr>
        <p:spPr>
          <a:xfrm>
            <a:off x="9444466" y="3918333"/>
            <a:ext cx="625770" cy="1081857"/>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593" y="4324534"/>
            <a:ext cx="713209" cy="430887"/>
          </a:xfrm>
          <a:prstGeom prst="rect">
            <a:avLst/>
          </a:prstGeom>
          <a:noFill/>
        </p:spPr>
        <p:txBody>
          <a:bodyPr wrap="none" rtlCol="0">
            <a:spAutoFit/>
          </a:bodyPr>
          <a:lstStyle/>
          <a:p>
            <a:r>
              <a:rPr lang="en-US" sz="2200" dirty="0">
                <a:solidFill>
                  <a:schemeClr val="bg1"/>
                </a:solidFill>
              </a:rPr>
              <a:t>True</a:t>
            </a:r>
          </a:p>
        </p:txBody>
      </p:sp>
      <p:sp>
        <p:nvSpPr>
          <p:cNvPr id="47" name="TextBox 46"/>
          <p:cNvSpPr txBox="1"/>
          <p:nvPr/>
        </p:nvSpPr>
        <p:spPr>
          <a:xfrm>
            <a:off x="9495911" y="3415949"/>
            <a:ext cx="792974" cy="430887"/>
          </a:xfrm>
          <a:prstGeom prst="rect">
            <a:avLst/>
          </a:prstGeom>
          <a:noFill/>
        </p:spPr>
        <p:txBody>
          <a:bodyPr wrap="none" rtlCol="0">
            <a:spAutoFit/>
          </a:bodyPr>
          <a:lstStyle/>
          <a:p>
            <a:r>
              <a:rPr lang="en-US" sz="2200" dirty="0">
                <a:solidFill>
                  <a:schemeClr val="bg1"/>
                </a:solidFill>
              </a:rPr>
              <a:t>False</a:t>
            </a:r>
          </a:p>
        </p:txBody>
      </p:sp>
      <p:sp>
        <p:nvSpPr>
          <p:cNvPr id="48" name="Flowchart: Process 47"/>
          <p:cNvSpPr/>
          <p:nvPr/>
        </p:nvSpPr>
        <p:spPr>
          <a:xfrm>
            <a:off x="7403182" y="503075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49" name="Elbow Connector 48"/>
          <p:cNvCxnSpPr>
            <a:stCxn id="44" idx="2"/>
            <a:endCxn id="48" idx="0"/>
          </p:cNvCxnSpPr>
          <p:nvPr/>
        </p:nvCxnSpPr>
        <p:spPr>
          <a:xfrm rot="16200000" flipH="1">
            <a:off x="7798096" y="4709672"/>
            <a:ext cx="641570"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Flowchart: Process 49"/>
          <p:cNvSpPr/>
          <p:nvPr/>
        </p:nvSpPr>
        <p:spPr>
          <a:xfrm>
            <a:off x="9354242" y="500019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51" name="Elbow Connector 50"/>
          <p:cNvCxnSpPr>
            <a:stCxn id="36" idx="2"/>
          </p:cNvCxnSpPr>
          <p:nvPr/>
        </p:nvCxnSpPr>
        <p:spPr>
          <a:xfrm rot="5400000">
            <a:off x="1960605" y="5124855"/>
            <a:ext cx="2416681"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2" idx="1"/>
          </p:cNvCxnSpPr>
          <p:nvPr/>
        </p:nvCxnSpPr>
        <p:spPr>
          <a:xfrm rot="10800000">
            <a:off x="3143999" y="4479800"/>
            <a:ext cx="1569720" cy="2997"/>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8" idx="1"/>
          </p:cNvCxnSpPr>
          <p:nvPr/>
        </p:nvCxnSpPr>
        <p:spPr>
          <a:xfrm rot="10800000">
            <a:off x="3144000" y="5330880"/>
            <a:ext cx="4259182" cy="6196"/>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0" idx="2"/>
          </p:cNvCxnSpPr>
          <p:nvPr/>
        </p:nvCxnSpPr>
        <p:spPr>
          <a:xfrm rot="5400000">
            <a:off x="6417749" y="2339087"/>
            <a:ext cx="378736" cy="6926238"/>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13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up)">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up)">
                                      <p:cBhvr>
                                        <p:cTn id="45" dur="500"/>
                                        <p:tgtEl>
                                          <p:spTgt spid="43"/>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up)">
                                      <p:cBhvr>
                                        <p:cTn id="62" dur="500"/>
                                        <p:tgtEl>
                                          <p:spTgt spid="39"/>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up)">
                                      <p:cBhvr>
                                        <p:cTn id="65" dur="500"/>
                                        <p:tgtEl>
                                          <p:spTgt spid="41"/>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up)">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up)">
                                      <p:cBhvr>
                                        <p:cTn id="74" dur="500"/>
                                        <p:tgtEl>
                                          <p:spTgt spid="4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up)">
                                      <p:cBhvr>
                                        <p:cTn id="77" dur="500"/>
                                        <p:tgtEl>
                                          <p:spTgt spid="46"/>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wipe(up)">
                                      <p:cBhvr>
                                        <p:cTn id="86" dur="500"/>
                                        <p:tgtEl>
                                          <p:spTgt spid="5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wipe(up)">
                                      <p:cBhvr>
                                        <p:cTn id="91" dur="500"/>
                                        <p:tgtEl>
                                          <p:spTgt spid="45"/>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up)">
                                      <p:cBhvr>
                                        <p:cTn id="94" dur="500"/>
                                        <p:tgtEl>
                                          <p:spTgt spid="47"/>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up)">
                                      <p:cBhvr>
                                        <p:cTn id="98" dur="500"/>
                                        <p:tgtEl>
                                          <p:spTgt spid="5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up)">
                                      <p:cBhvr>
                                        <p:cTn id="10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5" grpId="0"/>
      <p:bldP spid="36" grpId="0" animBg="1"/>
      <p:bldP spid="38" grpId="0" animBg="1"/>
      <p:bldP spid="40" grpId="0"/>
      <p:bldP spid="41" grpId="0"/>
      <p:bldP spid="42" grpId="0" animBg="1"/>
      <p:bldP spid="44" grpId="0" animBg="1"/>
      <p:bldP spid="46" grpId="0"/>
      <p:bldP spid="47" grpId="0"/>
      <p:bldP spid="48" grpId="0" animBg="1"/>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WAP to print Zero, Positive or Negative Number</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3693319"/>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"Positive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"Zero"</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"Negative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3693319"/>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9" name="Rectangle 8">
            <a:extLst>
              <a:ext uri="{FF2B5EF4-FFF2-40B4-BE49-F238E27FC236}">
                <a16:creationId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Number:5</a:t>
            </a:r>
          </a:p>
          <a:p>
            <a:r>
              <a:rPr lang="pt-BR" dirty="0">
                <a:solidFill>
                  <a:schemeClr val="bg1"/>
                </a:solidFill>
                <a:latin typeface="Consolas" panose="020B0609020204030204" pitchFamily="49" charset="0"/>
              </a:rPr>
              <a:t>Positive Number</a:t>
            </a:r>
            <a:endParaRPr lang="en-US" dirty="0">
              <a:solidFill>
                <a:schemeClr val="bg1"/>
              </a:solidFill>
              <a:latin typeface="Consolas" panose="020B0609020204030204" pitchFamily="49" charset="0"/>
            </a:endParaRPr>
          </a:p>
        </p:txBody>
      </p:sp>
      <p:sp>
        <p:nvSpPr>
          <p:cNvPr id="10"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1" name="Rectangle 10">
            <a:extLst>
              <a:ext uri="{FF2B5EF4-FFF2-40B4-BE49-F238E27FC236}">
                <a16:creationId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Number:-5</a:t>
            </a:r>
          </a:p>
          <a:p>
            <a:r>
              <a:rPr lang="en-US" dirty="0">
                <a:solidFill>
                  <a:schemeClr val="bg1"/>
                </a:solidFill>
                <a:latin typeface="Consolas" panose="020B0609020204030204" pitchFamily="49" charset="0"/>
              </a:rPr>
              <a:t>Negative Number</a:t>
            </a:r>
          </a:p>
        </p:txBody>
      </p:sp>
      <p:sp>
        <p:nvSpPr>
          <p:cNvPr id="12" name="Rectangle: Top Corners Rounded 7">
            <a:extLst>
              <a:ext uri="{FF2B5EF4-FFF2-40B4-BE49-F238E27FC236}">
                <a16:creationId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206035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Nested if</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73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cs typeface="Consolas" panose="020B0609020204030204" pitchFamily="49" charset="0"/>
              </a:rPr>
              <a:t>Nested </a:t>
            </a:r>
            <a:r>
              <a:rPr lang="en-IN" b="1" dirty="0">
                <a:solidFill>
                  <a:srgbClr val="F92672"/>
                </a:solidFill>
                <a:latin typeface="Consolas" panose="020B0609020204030204" pitchFamily="49" charset="0"/>
                <a:cs typeface="Consolas" panose="020B0609020204030204" pitchFamily="49" charset="0"/>
              </a:rPr>
              <a:t>if</a:t>
            </a:r>
          </a:p>
        </p:txBody>
      </p:sp>
      <p:sp>
        <p:nvSpPr>
          <p:cNvPr id="3" name="Content Placeholder 2"/>
          <p:cNvSpPr>
            <a:spLocks noGrp="1"/>
          </p:cNvSpPr>
          <p:nvPr>
            <p:ph idx="1"/>
          </p:nvPr>
        </p:nvSpPr>
        <p:spPr/>
        <p:txBody>
          <a:bodyPr/>
          <a:lstStyle/>
          <a:p>
            <a:pPr algn="just"/>
            <a:r>
              <a:rPr lang="en-US" dirty="0">
                <a:cs typeface="Courier New" panose="02070309020205020404" pitchFamily="49" charset="0"/>
              </a:rPr>
              <a:t>If condition-1 is true then condition-2 is evaluated. If it is true then statement-1 will be executed.</a:t>
            </a:r>
          </a:p>
          <a:p>
            <a:pPr algn="just"/>
            <a:r>
              <a:rPr lang="en-US" dirty="0">
                <a:cs typeface="Courier New" panose="02070309020205020404" pitchFamily="49" charset="0"/>
              </a:rPr>
              <a:t>If condition-1 is false then statement-3 will be executed.</a:t>
            </a:r>
          </a:p>
        </p:txBody>
      </p:sp>
      <p:sp>
        <p:nvSpPr>
          <p:cNvPr id="4" name="Rectangle 3">
            <a:extLst>
              <a:ext uri="{FF2B5EF4-FFF2-40B4-BE49-F238E27FC236}">
                <a16:creationId xmlns:a16="http://schemas.microsoft.com/office/drawing/2014/main" id="{CE9CF278-0CFC-4F81-B2D4-28505379D37C}"/>
              </a:ext>
            </a:extLst>
          </p:cNvPr>
          <p:cNvSpPr/>
          <p:nvPr/>
        </p:nvSpPr>
        <p:spPr>
          <a:xfrm>
            <a:off x="580412" y="2761355"/>
            <a:ext cx="4777100" cy="3554819"/>
          </a:xfrm>
          <a:prstGeom prst="rect">
            <a:avLst/>
          </a:prstGeom>
          <a:solidFill>
            <a:schemeClr val="tx1">
              <a:lumMod val="90000"/>
              <a:lumOff val="10000"/>
            </a:schemeClr>
          </a:solidFill>
          <a:ln>
            <a:noFill/>
          </a:ln>
        </p:spPr>
        <p:txBody>
          <a:bodyPr wrap="square">
            <a:spAutoFit/>
          </a:bodyPr>
          <a:lstStyle/>
          <a:p>
            <a:r>
              <a:rPr lang="en-US" sz="1500" b="1" dirty="0">
                <a:solidFill>
                  <a:srgbClr val="569CD6"/>
                </a:solidFill>
                <a:latin typeface="Consolas" panose="020B0609020204030204" pitchFamily="49" charset="0"/>
              </a:rPr>
              <a:t>if</a:t>
            </a:r>
            <a:r>
              <a:rPr lang="en-US" sz="1500" b="1" dirty="0">
                <a:solidFill>
                  <a:srgbClr val="D4D4D4"/>
                </a:solidFill>
                <a:latin typeface="Consolas" panose="020B0609020204030204" pitchFamily="49" charset="0"/>
              </a:rPr>
              <a:t>(condition-</a:t>
            </a:r>
            <a:r>
              <a:rPr lang="en-US" sz="1500" b="1" dirty="0">
                <a:solidFill>
                  <a:srgbClr val="B5CEA8"/>
                </a:solidFill>
                <a:latin typeface="Consolas" panose="020B0609020204030204" pitchFamily="49" charset="0"/>
              </a:rPr>
              <a:t>1</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a:t>
            </a:r>
            <a:r>
              <a:rPr lang="en-US" sz="1500" b="1" dirty="0">
                <a:solidFill>
                  <a:srgbClr val="569CD6"/>
                </a:solidFill>
                <a:latin typeface="Consolas" panose="020B0609020204030204" pitchFamily="49" charset="0"/>
              </a:rPr>
              <a:t>if</a:t>
            </a:r>
            <a:r>
              <a:rPr lang="en-US" sz="1500" b="1" dirty="0">
                <a:solidFill>
                  <a:srgbClr val="D4D4D4"/>
                </a:solidFill>
                <a:latin typeface="Consolas" panose="020B0609020204030204" pitchFamily="49" charset="0"/>
              </a:rPr>
              <a:t>(condition-</a:t>
            </a:r>
            <a:r>
              <a:rPr lang="en-US" sz="1500" b="1" dirty="0">
                <a:solidFill>
                  <a:srgbClr val="B5CEA8"/>
                </a:solidFill>
                <a:latin typeface="Consolas" panose="020B0609020204030204" pitchFamily="49" charset="0"/>
              </a:rPr>
              <a:t>2</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a:t>
            </a:r>
          </a:p>
          <a:p>
            <a:r>
              <a:rPr lang="en-US" sz="1500" b="1" dirty="0">
                <a:solidFill>
                  <a:srgbClr val="D4D4D4"/>
                </a:solidFill>
                <a:latin typeface="Consolas" panose="020B0609020204030204" pitchFamily="49" charset="0"/>
              </a:rPr>
              <a:t>      statement-</a:t>
            </a:r>
            <a:r>
              <a:rPr lang="en-US" sz="1500" b="1" dirty="0">
                <a:solidFill>
                  <a:srgbClr val="B5CEA8"/>
                </a:solidFill>
                <a:latin typeface="Consolas" panose="020B0609020204030204" pitchFamily="49" charset="0"/>
              </a:rPr>
              <a:t>1</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a:t>
            </a:r>
          </a:p>
          <a:p>
            <a:r>
              <a:rPr lang="en-US" sz="1500" b="1" dirty="0">
                <a:solidFill>
                  <a:srgbClr val="D4D4D4"/>
                </a:solidFill>
                <a:latin typeface="Consolas" panose="020B0609020204030204" pitchFamily="49" charset="0"/>
              </a:rPr>
              <a:t>    </a:t>
            </a:r>
            <a:r>
              <a:rPr lang="en-US" sz="1500" b="1" dirty="0">
                <a:solidFill>
                  <a:srgbClr val="569CD6"/>
                </a:solidFill>
                <a:latin typeface="Consolas" panose="020B0609020204030204" pitchFamily="49" charset="0"/>
              </a:rPr>
              <a:t>else</a:t>
            </a:r>
            <a:endParaRPr lang="en-US" sz="1500" b="1" dirty="0">
              <a:solidFill>
                <a:srgbClr val="D4D4D4"/>
              </a:solidFill>
              <a:latin typeface="Consolas" panose="020B0609020204030204" pitchFamily="49" charset="0"/>
            </a:endParaRPr>
          </a:p>
          <a:p>
            <a:r>
              <a:rPr lang="en-US" sz="1500" b="1" dirty="0">
                <a:solidFill>
                  <a:srgbClr val="D4D4D4"/>
                </a:solidFill>
                <a:latin typeface="Consolas" panose="020B0609020204030204" pitchFamily="49" charset="0"/>
              </a:rPr>
              <a:t>    {</a:t>
            </a:r>
          </a:p>
          <a:p>
            <a:r>
              <a:rPr lang="en-US" sz="1500" b="1" dirty="0">
                <a:solidFill>
                  <a:srgbClr val="D4D4D4"/>
                </a:solidFill>
                <a:latin typeface="Consolas" panose="020B0609020204030204" pitchFamily="49" charset="0"/>
              </a:rPr>
              <a:t>      statement-</a:t>
            </a:r>
            <a:r>
              <a:rPr lang="en-US" sz="1500" b="1" dirty="0">
                <a:solidFill>
                  <a:srgbClr val="B5CEA8"/>
                </a:solidFill>
                <a:latin typeface="Consolas" panose="020B0609020204030204" pitchFamily="49" charset="0"/>
              </a:rPr>
              <a:t>2</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    </a:t>
            </a:r>
          </a:p>
          <a:p>
            <a:r>
              <a:rPr lang="en-US" sz="1500" b="1" dirty="0">
                <a:solidFill>
                  <a:srgbClr val="D4D4D4"/>
                </a:solidFill>
                <a:latin typeface="Consolas" panose="020B0609020204030204" pitchFamily="49" charset="0"/>
              </a:rPr>
              <a:t>}</a:t>
            </a:r>
          </a:p>
          <a:p>
            <a:r>
              <a:rPr lang="en-US" sz="1500" b="1" dirty="0">
                <a:solidFill>
                  <a:srgbClr val="569CD6"/>
                </a:solidFill>
                <a:latin typeface="Consolas" panose="020B0609020204030204" pitchFamily="49" charset="0"/>
              </a:rPr>
              <a:t>else</a:t>
            </a:r>
            <a:endParaRPr lang="en-US" sz="1500" b="1" dirty="0">
              <a:solidFill>
                <a:srgbClr val="D4D4D4"/>
              </a:solidFill>
              <a:latin typeface="Consolas" panose="020B0609020204030204" pitchFamily="49" charset="0"/>
            </a:endParaRPr>
          </a:p>
          <a:p>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statement-</a:t>
            </a:r>
            <a:r>
              <a:rPr lang="en-US" sz="1500" b="1" dirty="0">
                <a:solidFill>
                  <a:srgbClr val="B5CEA8"/>
                </a:solidFill>
                <a:latin typeface="Consolas" panose="020B0609020204030204" pitchFamily="49" charset="0"/>
              </a:rPr>
              <a:t>3</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a:t>
            </a:r>
            <a:endParaRPr lang="en-US" sz="1500" b="1" dirty="0">
              <a:solidFill>
                <a:srgbClr val="D4D4D4"/>
              </a:solidFill>
              <a:effectLst/>
              <a:latin typeface="Consolas" panose="020B0609020204030204" pitchFamily="49" charset="0"/>
            </a:endParaRPr>
          </a:p>
        </p:txBody>
      </p:sp>
      <p:sp>
        <p:nvSpPr>
          <p:cNvPr id="5" name="Rectangle: Top Corners Rounded 6">
            <a:extLst>
              <a:ext uri="{FF2B5EF4-FFF2-40B4-BE49-F238E27FC236}">
                <a16:creationId xmlns:a16="http://schemas.microsoft.com/office/drawing/2014/main" id="{7DE2E865-9E82-412F-B6BA-A643E4B60DC8}"/>
              </a:ext>
            </a:extLst>
          </p:cNvPr>
          <p:cNvSpPr/>
          <p:nvPr/>
        </p:nvSpPr>
        <p:spPr>
          <a:xfrm>
            <a:off x="580412" y="243217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Syntax</a:t>
            </a:r>
          </a:p>
        </p:txBody>
      </p:sp>
    </p:spTree>
    <p:extLst>
      <p:ext uri="{BB962C8B-B14F-4D97-AF65-F5344CB8AC3E}">
        <p14:creationId xmlns:p14="http://schemas.microsoft.com/office/powerpoint/2010/main" val="34805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Nested </a:t>
            </a:r>
            <a:r>
              <a:rPr lang="en-IN" b="1" dirty="0">
                <a:solidFill>
                  <a:srgbClr val="F92672"/>
                </a:solidFill>
                <a:latin typeface="Consolas" panose="020B0609020204030204" pitchFamily="49" charset="0"/>
                <a:cs typeface="Consolas" panose="020B0609020204030204" pitchFamily="49" charset="0"/>
              </a:rPr>
              <a:t>if</a:t>
            </a:r>
            <a:r>
              <a:rPr lang="en-IN" dirty="0"/>
              <a:t> flowchart</a:t>
            </a:r>
          </a:p>
        </p:txBody>
      </p:sp>
      <p:grpSp>
        <p:nvGrpSpPr>
          <p:cNvPr id="25" name="Group 24"/>
          <p:cNvGrpSpPr/>
          <p:nvPr/>
        </p:nvGrpSpPr>
        <p:grpSpPr>
          <a:xfrm>
            <a:off x="436145" y="1064577"/>
            <a:ext cx="8042835" cy="5281201"/>
            <a:chOff x="436145" y="1064577"/>
            <a:chExt cx="8042835" cy="5281201"/>
          </a:xfrm>
        </p:grpSpPr>
        <p:cxnSp>
          <p:nvCxnSpPr>
            <p:cNvPr id="31" name="Straight Arrow Connector 30"/>
            <p:cNvCxnSpPr>
              <a:endCxn id="32" idx="0"/>
            </p:cNvCxnSpPr>
            <p:nvPr/>
          </p:nvCxnSpPr>
          <p:spPr>
            <a:xfrm>
              <a:off x="3168650" y="106457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1842770" y="160498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condition1</a:t>
              </a:r>
            </a:p>
          </p:txBody>
        </p:sp>
        <p:cxnSp>
          <p:nvCxnSpPr>
            <p:cNvPr id="33" name="Elbow Connector 32"/>
            <p:cNvCxnSpPr>
              <a:stCxn id="32" idx="3"/>
              <a:endCxn id="38" idx="0"/>
            </p:cNvCxnSpPr>
            <p:nvPr/>
          </p:nvCxnSpPr>
          <p:spPr>
            <a:xfrm>
              <a:off x="4494530" y="2075832"/>
              <a:ext cx="934593" cy="465855"/>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31208" y="1624964"/>
              <a:ext cx="713209" cy="430887"/>
            </a:xfrm>
            <a:prstGeom prst="rect">
              <a:avLst/>
            </a:prstGeom>
            <a:noFill/>
          </p:spPr>
          <p:txBody>
            <a:bodyPr wrap="none" rtlCol="0">
              <a:spAutoFit/>
            </a:bodyPr>
            <a:lstStyle/>
            <a:p>
              <a:r>
                <a:rPr lang="en-US" sz="2200" dirty="0">
                  <a:solidFill>
                    <a:schemeClr val="bg1"/>
                  </a:solidFill>
                </a:rPr>
                <a:t>True</a:t>
              </a:r>
            </a:p>
          </p:txBody>
        </p:sp>
        <p:sp>
          <p:nvSpPr>
            <p:cNvPr id="35" name="TextBox 34"/>
            <p:cNvSpPr txBox="1"/>
            <p:nvPr/>
          </p:nvSpPr>
          <p:spPr>
            <a:xfrm>
              <a:off x="1033030" y="1624964"/>
              <a:ext cx="792974" cy="430887"/>
            </a:xfrm>
            <a:prstGeom prst="rect">
              <a:avLst/>
            </a:prstGeom>
            <a:noFill/>
          </p:spPr>
          <p:txBody>
            <a:bodyPr wrap="none" rtlCol="0">
              <a:spAutoFit/>
            </a:bodyPr>
            <a:lstStyle/>
            <a:p>
              <a:r>
                <a:rPr lang="en-US" sz="2200" dirty="0">
                  <a:solidFill>
                    <a:schemeClr val="bg1"/>
                  </a:solidFill>
                </a:rPr>
                <a:t>False</a:t>
              </a:r>
            </a:p>
          </p:txBody>
        </p:sp>
        <p:sp>
          <p:nvSpPr>
            <p:cNvPr id="36" name="Flowchart: Process 35"/>
            <p:cNvSpPr/>
            <p:nvPr/>
          </p:nvSpPr>
          <p:spPr>
            <a:xfrm>
              <a:off x="436145" y="270621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Statement3</a:t>
              </a:r>
            </a:p>
          </p:txBody>
        </p:sp>
        <p:sp>
          <p:nvSpPr>
            <p:cNvPr id="38" name="Flowchart: Decision 37"/>
            <p:cNvSpPr/>
            <p:nvPr/>
          </p:nvSpPr>
          <p:spPr>
            <a:xfrm>
              <a:off x="4103243" y="254168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condition2</a:t>
              </a:r>
            </a:p>
          </p:txBody>
        </p:sp>
        <p:sp>
          <p:nvSpPr>
            <p:cNvPr id="40" name="TextBox 39"/>
            <p:cNvSpPr txBox="1"/>
            <p:nvPr/>
          </p:nvSpPr>
          <p:spPr>
            <a:xfrm>
              <a:off x="4648735" y="3496727"/>
              <a:ext cx="713209" cy="430887"/>
            </a:xfrm>
            <a:prstGeom prst="rect">
              <a:avLst/>
            </a:prstGeom>
            <a:noFill/>
          </p:spPr>
          <p:txBody>
            <a:bodyPr wrap="none" rtlCol="0">
              <a:spAutoFit/>
            </a:bodyPr>
            <a:lstStyle/>
            <a:p>
              <a:r>
                <a:rPr lang="en-US" sz="2200" dirty="0">
                  <a:solidFill>
                    <a:schemeClr val="bg1"/>
                  </a:solidFill>
                </a:rPr>
                <a:t>True</a:t>
              </a:r>
            </a:p>
          </p:txBody>
        </p:sp>
        <p:sp>
          <p:nvSpPr>
            <p:cNvPr id="41" name="TextBox 40"/>
            <p:cNvSpPr txBox="1"/>
            <p:nvPr/>
          </p:nvSpPr>
          <p:spPr>
            <a:xfrm>
              <a:off x="6845085" y="2548789"/>
              <a:ext cx="792974" cy="430887"/>
            </a:xfrm>
            <a:prstGeom prst="rect">
              <a:avLst/>
            </a:prstGeom>
            <a:noFill/>
          </p:spPr>
          <p:txBody>
            <a:bodyPr wrap="none" rtlCol="0">
              <a:spAutoFit/>
            </a:bodyPr>
            <a:lstStyle/>
            <a:p>
              <a:r>
                <a:rPr lang="en-US" sz="2200" dirty="0">
                  <a:solidFill>
                    <a:schemeClr val="bg1"/>
                  </a:solidFill>
                </a:rPr>
                <a:t>False</a:t>
              </a:r>
            </a:p>
          </p:txBody>
        </p:sp>
        <p:sp>
          <p:nvSpPr>
            <p:cNvPr id="42" name="Flowchart: Process 41"/>
            <p:cNvSpPr/>
            <p:nvPr/>
          </p:nvSpPr>
          <p:spPr>
            <a:xfrm>
              <a:off x="4713719" y="398597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Statement 1</a:t>
              </a:r>
            </a:p>
          </p:txBody>
        </p:sp>
        <p:cxnSp>
          <p:nvCxnSpPr>
            <p:cNvPr id="43" name="Elbow Connector 42"/>
            <p:cNvCxnSpPr>
              <a:stCxn id="38" idx="2"/>
              <a:endCxn id="42" idx="0"/>
            </p:cNvCxnSpPr>
            <p:nvPr/>
          </p:nvCxnSpPr>
          <p:spPr>
            <a:xfrm rot="16200000" flipH="1">
              <a:off x="5178125" y="3734383"/>
              <a:ext cx="502587"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7046992" y="398597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Statement 2</a:t>
              </a:r>
            </a:p>
          </p:txBody>
        </p:sp>
        <p:sp>
          <p:nvSpPr>
            <p:cNvPr id="50" name="Flowchart: Process 49"/>
            <p:cNvSpPr/>
            <p:nvPr/>
          </p:nvSpPr>
          <p:spPr>
            <a:xfrm>
              <a:off x="4713129" y="573313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Next</a:t>
              </a:r>
            </a:p>
            <a:p>
              <a:pPr algn="ctr"/>
              <a:r>
                <a:rPr lang="en-US" sz="2000" dirty="0">
                  <a:solidFill>
                    <a:schemeClr val="bg1"/>
                  </a:solidFill>
                </a:rPr>
                <a:t>Statement</a:t>
              </a:r>
            </a:p>
          </p:txBody>
        </p:sp>
        <p:cxnSp>
          <p:nvCxnSpPr>
            <p:cNvPr id="5" name="Elbow Connector 4"/>
            <p:cNvCxnSpPr>
              <a:stCxn id="32" idx="1"/>
              <a:endCxn id="36" idx="0"/>
            </p:cNvCxnSpPr>
            <p:nvPr/>
          </p:nvCxnSpPr>
          <p:spPr>
            <a:xfrm rot="10800000" flipV="1">
              <a:off x="1152140" y="2075832"/>
              <a:ext cx="690631" cy="63038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8" idx="3"/>
              <a:endCxn id="48" idx="0"/>
            </p:cNvCxnSpPr>
            <p:nvPr/>
          </p:nvCxnSpPr>
          <p:spPr>
            <a:xfrm>
              <a:off x="6755003" y="3012536"/>
              <a:ext cx="1007983" cy="973436"/>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200523" y="4937275"/>
              <a:ext cx="457200" cy="4572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42" idx="2"/>
              <a:endCxn id="10" idx="0"/>
            </p:cNvCxnSpPr>
            <p:nvPr/>
          </p:nvCxnSpPr>
          <p:spPr>
            <a:xfrm flipH="1">
              <a:off x="5429123" y="4598620"/>
              <a:ext cx="590" cy="338655"/>
            </a:xfrm>
            <a:prstGeom prst="straightConnector1">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4"/>
              <a:endCxn id="50" idx="0"/>
            </p:cNvCxnSpPr>
            <p:nvPr/>
          </p:nvCxnSpPr>
          <p:spPr>
            <a:xfrm>
              <a:off x="5429123" y="5394475"/>
              <a:ext cx="0" cy="338655"/>
            </a:xfrm>
            <a:prstGeom prst="straightConnector1">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6" idx="2"/>
              <a:endCxn id="10" idx="2"/>
            </p:cNvCxnSpPr>
            <p:nvPr/>
          </p:nvCxnSpPr>
          <p:spPr>
            <a:xfrm rot="16200000" flipH="1">
              <a:off x="2252824" y="2218175"/>
              <a:ext cx="1847015" cy="404838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8" idx="2"/>
              <a:endCxn id="10" idx="6"/>
            </p:cNvCxnSpPr>
            <p:nvPr/>
          </p:nvCxnSpPr>
          <p:spPr>
            <a:xfrm rot="5400000">
              <a:off x="6426728" y="3829616"/>
              <a:ext cx="567255" cy="2105263"/>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1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WAP to print maximum from given three numbers</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271951"/>
            <a:ext cx="4777100" cy="5355312"/>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 c;</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Three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a,&amp;b,&amp;c</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(a&gt;b)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(a&gt;c)</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(b&gt;c)</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271951"/>
            <a:ext cx="499993" cy="5355312"/>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a:p>
            <a:pPr algn="r"/>
            <a:r>
              <a:rPr lang="en-US" b="1" dirty="0">
                <a:solidFill>
                  <a:schemeClr val="tx1">
                    <a:lumMod val="75000"/>
                    <a:lumOff val="25000"/>
                  </a:schemeClr>
                </a:solidFill>
                <a:latin typeface="Consolas" panose="020B0609020204030204" pitchFamily="49" charset="0"/>
              </a:rPr>
              <a:t>16</a:t>
            </a:r>
          </a:p>
          <a:p>
            <a:pPr algn="r"/>
            <a:r>
              <a:rPr lang="en-US" b="1" dirty="0">
                <a:solidFill>
                  <a:schemeClr val="tx1">
                    <a:lumMod val="75000"/>
                    <a:lumOff val="25000"/>
                  </a:schemeClr>
                </a:solidFill>
                <a:latin typeface="Consolas" panose="020B0609020204030204" pitchFamily="49" charset="0"/>
              </a:rPr>
              <a:t>17</a:t>
            </a:r>
          </a:p>
          <a:p>
            <a:pPr algn="r"/>
            <a:r>
              <a:rPr lang="en-US" b="1" dirty="0">
                <a:solidFill>
                  <a:schemeClr val="tx1">
                    <a:lumMod val="75000"/>
                    <a:lumOff val="25000"/>
                  </a:schemeClr>
                </a:solidFill>
                <a:latin typeface="Consolas" panose="020B0609020204030204" pitchFamily="49" charset="0"/>
              </a:rPr>
              <a:t>18</a:t>
            </a:r>
          </a:p>
          <a:p>
            <a:pPr algn="r"/>
            <a:r>
              <a:rPr lang="en-US" b="1" dirty="0">
                <a:solidFill>
                  <a:schemeClr val="tx1">
                    <a:lumMod val="75000"/>
                    <a:lumOff val="25000"/>
                  </a:schemeClr>
                </a:solidFill>
                <a:latin typeface="Consolas" panose="020B0609020204030204" pitchFamily="49" charset="0"/>
              </a:rPr>
              <a:t>19</a:t>
            </a: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9427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9" name="Rectangle 8">
            <a:extLst>
              <a:ext uri="{FF2B5EF4-FFF2-40B4-BE49-F238E27FC236}">
                <a16:creationId xmlns:a16="http://schemas.microsoft.com/office/drawing/2014/main" id="{43D3284F-95E2-4F26-9D5F-AAD352CF22BD}"/>
              </a:ext>
            </a:extLst>
          </p:cNvPr>
          <p:cNvSpPr/>
          <p:nvPr/>
        </p:nvSpPr>
        <p:spPr>
          <a:xfrm>
            <a:off x="6074573" y="1830751"/>
            <a:ext cx="3996528" cy="1200329"/>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Three Numbers:7</a:t>
            </a:r>
          </a:p>
          <a:p>
            <a:r>
              <a:rPr lang="en-US" dirty="0">
                <a:solidFill>
                  <a:schemeClr val="bg1"/>
                </a:solidFill>
                <a:latin typeface="Consolas" panose="020B0609020204030204" pitchFamily="49" charset="0"/>
              </a:rPr>
              <a:t>5</a:t>
            </a:r>
          </a:p>
          <a:p>
            <a:r>
              <a:rPr lang="en-US" dirty="0">
                <a:solidFill>
                  <a:schemeClr val="bg1"/>
                </a:solidFill>
                <a:latin typeface="Consolas" panose="020B0609020204030204" pitchFamily="49" charset="0"/>
              </a:rPr>
              <a:t>9</a:t>
            </a:r>
          </a:p>
          <a:p>
            <a:r>
              <a:rPr lang="en-US" dirty="0">
                <a:solidFill>
                  <a:schemeClr val="bg1"/>
                </a:solidFill>
                <a:latin typeface="Consolas" panose="020B0609020204030204" pitchFamily="49" charset="0"/>
              </a:rPr>
              <a:t>9 is max</a:t>
            </a:r>
          </a:p>
        </p:txBody>
      </p:sp>
      <p:sp>
        <p:nvSpPr>
          <p:cNvPr id="10"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24444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Conditional Operator</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870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92672"/>
                </a:solidFill>
                <a:latin typeface="Consolas" panose="020B0609020204030204" pitchFamily="49" charset="0"/>
                <a:cs typeface="Consolas" panose="020B0609020204030204" pitchFamily="49" charset="0"/>
              </a:rPr>
              <a:t>  ? : </a:t>
            </a:r>
            <a:r>
              <a:rPr lang="en-US" dirty="0">
                <a:latin typeface="+mn-lt"/>
                <a:cs typeface="Consolas" panose="020B0609020204030204" pitchFamily="49" charset="0"/>
              </a:rPr>
              <a:t>(Conditional Operator)</a:t>
            </a:r>
          </a:p>
        </p:txBody>
      </p:sp>
      <p:sp>
        <p:nvSpPr>
          <p:cNvPr id="3" name="Content Placeholder 2"/>
          <p:cNvSpPr>
            <a:spLocks noGrp="1"/>
          </p:cNvSpPr>
          <p:nvPr>
            <p:ph idx="1"/>
          </p:nvPr>
        </p:nvSpPr>
        <p:spPr/>
        <p:txBody>
          <a:bodyPr/>
          <a:lstStyle/>
          <a:p>
            <a:r>
              <a:rPr lang="en-US" dirty="0">
                <a:cs typeface="Courier New" panose="02070309020205020404" pitchFamily="49" charset="0"/>
              </a:rPr>
              <a:t>The conditional works operator is similar to the if-else.</a:t>
            </a:r>
          </a:p>
          <a:p>
            <a:r>
              <a:rPr lang="en-US" dirty="0"/>
              <a:t>It is also known as a </a:t>
            </a:r>
            <a:r>
              <a:rPr lang="en-US" dirty="0">
                <a:solidFill>
                  <a:srgbClr val="92D050"/>
                </a:solidFill>
              </a:rPr>
              <a:t>ternary operator</a:t>
            </a:r>
            <a:r>
              <a:rPr lang="en-US" dirty="0"/>
              <a:t>.</a:t>
            </a:r>
          </a:p>
          <a:p>
            <a:r>
              <a:rPr lang="en-US" dirty="0"/>
              <a:t>It returns first value of expression (before colon(:))  if expression is true and second value of expression if expression is false.</a:t>
            </a:r>
          </a:p>
        </p:txBody>
      </p:sp>
      <p:sp>
        <p:nvSpPr>
          <p:cNvPr id="6" name="Rectangle 5"/>
          <p:cNvSpPr/>
          <p:nvPr/>
        </p:nvSpPr>
        <p:spPr>
          <a:xfrm>
            <a:off x="1771449" y="4121303"/>
            <a:ext cx="8649102" cy="461665"/>
          </a:xfrm>
          <a:prstGeom prst="rect">
            <a:avLst/>
          </a:prstGeom>
          <a:ln>
            <a:noFill/>
          </a:ln>
        </p:spPr>
        <p:txBody>
          <a:bodyPr wrap="square">
            <a:spAutoFit/>
          </a:bodyPr>
          <a:lstStyle/>
          <a:p>
            <a:r>
              <a:rPr lang="en-US" sz="2400" dirty="0">
                <a:solidFill>
                  <a:srgbClr val="D4D4D4"/>
                </a:solidFill>
                <a:latin typeface="Consolas" panose="020B0609020204030204" pitchFamily="49" charset="0"/>
              </a:rPr>
              <a:t>variable = Expression1 ? Expression2 : Expression3</a:t>
            </a:r>
            <a:endParaRPr lang="en-US" sz="2400" b="0" dirty="0">
              <a:solidFill>
                <a:srgbClr val="D4D4D4"/>
              </a:solidFill>
              <a:effectLst/>
              <a:latin typeface="Consolas" panose="020B0609020204030204" pitchFamily="49" charset="0"/>
            </a:endParaRPr>
          </a:p>
        </p:txBody>
      </p:sp>
      <p:sp>
        <p:nvSpPr>
          <p:cNvPr id="18" name="Freeform 17"/>
          <p:cNvSpPr/>
          <p:nvPr/>
        </p:nvSpPr>
        <p:spPr>
          <a:xfrm>
            <a:off x="4565650" y="3836851"/>
            <a:ext cx="2359025" cy="3556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4413251" y="3570151"/>
            <a:ext cx="4870450" cy="6223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93025" y="3440170"/>
            <a:ext cx="619125"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t>False</a:t>
            </a:r>
          </a:p>
        </p:txBody>
      </p:sp>
      <p:sp>
        <p:nvSpPr>
          <p:cNvPr id="17" name="Rectangle 16"/>
          <p:cNvSpPr/>
          <p:nvPr/>
        </p:nvSpPr>
        <p:spPr>
          <a:xfrm>
            <a:off x="5418138" y="3691577"/>
            <a:ext cx="563562"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t>True</a:t>
            </a:r>
          </a:p>
        </p:txBody>
      </p:sp>
      <p:sp>
        <p:nvSpPr>
          <p:cNvPr id="19" name="Freeform 18"/>
          <p:cNvSpPr/>
          <p:nvPr/>
        </p:nvSpPr>
        <p:spPr>
          <a:xfrm>
            <a:off x="2546350" y="4559481"/>
            <a:ext cx="4381500" cy="368284"/>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2222501" y="4567727"/>
            <a:ext cx="7061200" cy="711827"/>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086226" y="4789537"/>
            <a:ext cx="1301749"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t>Result value</a:t>
            </a:r>
          </a:p>
        </p:txBody>
      </p:sp>
      <p:sp>
        <p:nvSpPr>
          <p:cNvPr id="40" name="Rectangle 39"/>
          <p:cNvSpPr/>
          <p:nvPr/>
        </p:nvSpPr>
        <p:spPr>
          <a:xfrm>
            <a:off x="5102227" y="5149573"/>
            <a:ext cx="1301749"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t>Result value</a:t>
            </a:r>
          </a:p>
        </p:txBody>
      </p:sp>
    </p:spTree>
    <p:extLst>
      <p:ext uri="{BB962C8B-B14F-4D97-AF65-F5344CB8AC3E}">
        <p14:creationId xmlns:p14="http://schemas.microsoft.com/office/powerpoint/2010/main" val="223654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500"/>
                                        <p:tgtEl>
                                          <p:spTgt spid="19"/>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right)">
                                      <p:cBhvr>
                                        <p:cTn id="44" dur="500"/>
                                        <p:tgtEl>
                                          <p:spTgt spid="38"/>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right)">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37" grpId="0" animBg="1"/>
      <p:bldP spid="36" grpId="0" animBg="1"/>
      <p:bldP spid="17" grpId="0" animBg="1"/>
      <p:bldP spid="19" grpId="0" animBg="1"/>
      <p:bldP spid="38" grpId="0" animBg="1"/>
      <p:bldP spid="39"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flowchart</a:t>
            </a:r>
          </a:p>
        </p:txBody>
      </p:sp>
      <p:grpSp>
        <p:nvGrpSpPr>
          <p:cNvPr id="20" name="Group 19"/>
          <p:cNvGrpSpPr/>
          <p:nvPr/>
        </p:nvGrpSpPr>
        <p:grpSpPr>
          <a:xfrm>
            <a:off x="531528" y="1152678"/>
            <a:ext cx="4735765" cy="3172548"/>
            <a:chOff x="531528" y="1152678"/>
            <a:chExt cx="4735765" cy="3172548"/>
          </a:xfrm>
        </p:grpSpPr>
        <p:cxnSp>
          <p:nvCxnSpPr>
            <p:cNvPr id="5" name="Straight Arrow Connector 4"/>
            <p:cNvCxnSpPr/>
            <p:nvPr/>
          </p:nvCxnSpPr>
          <p:spPr>
            <a:xfrm>
              <a:off x="2931236" y="1152678"/>
              <a:ext cx="4"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69991" y="1511300"/>
              <a:ext cx="2922497" cy="1057752"/>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Expression1</a:t>
              </a:r>
            </a:p>
          </p:txBody>
        </p:sp>
        <p:cxnSp>
          <p:nvCxnSpPr>
            <p:cNvPr id="7" name="Elbow Connector 6"/>
            <p:cNvCxnSpPr>
              <a:stCxn id="6" idx="3"/>
              <a:endCxn id="10" idx="0"/>
            </p:cNvCxnSpPr>
            <p:nvPr/>
          </p:nvCxnSpPr>
          <p:spPr>
            <a:xfrm>
              <a:off x="4392488" y="2040176"/>
              <a:ext cx="159402" cy="85223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40" y="1649870"/>
              <a:ext cx="713209" cy="430887"/>
            </a:xfrm>
            <a:prstGeom prst="rect">
              <a:avLst/>
            </a:prstGeom>
            <a:noFill/>
          </p:spPr>
          <p:txBody>
            <a:bodyPr wrap="none" rtlCol="0">
              <a:spAutoFit/>
            </a:bodyPr>
            <a:lstStyle/>
            <a:p>
              <a:r>
                <a:rPr lang="en-US" sz="2200" dirty="0">
                  <a:solidFill>
                    <a:schemeClr val="bg1"/>
                  </a:solidFill>
                </a:rPr>
                <a:t>True</a:t>
              </a:r>
            </a:p>
          </p:txBody>
        </p:sp>
        <p:sp>
          <p:nvSpPr>
            <p:cNvPr id="9" name="TextBox 8"/>
            <p:cNvSpPr txBox="1"/>
            <p:nvPr/>
          </p:nvSpPr>
          <p:spPr>
            <a:xfrm>
              <a:off x="4418294" y="1649870"/>
              <a:ext cx="792974" cy="430887"/>
            </a:xfrm>
            <a:prstGeom prst="rect">
              <a:avLst/>
            </a:prstGeom>
            <a:noFill/>
          </p:spPr>
          <p:txBody>
            <a:bodyPr wrap="none" rtlCol="0">
              <a:spAutoFit/>
            </a:bodyPr>
            <a:lstStyle/>
            <a:p>
              <a:r>
                <a:rPr lang="en-US" sz="2200" dirty="0">
                  <a:solidFill>
                    <a:schemeClr val="bg1"/>
                  </a:solidFill>
                </a:rPr>
                <a:t>False</a:t>
              </a:r>
            </a:p>
          </p:txBody>
        </p:sp>
        <p:sp>
          <p:nvSpPr>
            <p:cNvPr id="10" name="Flowchart: Process 9"/>
            <p:cNvSpPr/>
            <p:nvPr/>
          </p:nvSpPr>
          <p:spPr>
            <a:xfrm>
              <a:off x="3836486" y="2892410"/>
              <a:ext cx="1430807" cy="612648"/>
            </a:xfrm>
            <a:prstGeom prst="flowChartProcess">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Expression 3</a:t>
              </a:r>
            </a:p>
          </p:txBody>
        </p:sp>
        <p:cxnSp>
          <p:nvCxnSpPr>
            <p:cNvPr id="11" name="Elbow Connector 10"/>
            <p:cNvCxnSpPr>
              <a:stCxn id="10" idx="2"/>
              <a:endCxn id="15" idx="3"/>
            </p:cNvCxnSpPr>
            <p:nvPr/>
          </p:nvCxnSpPr>
          <p:spPr>
            <a:xfrm rot="5400000">
              <a:off x="3842343" y="3309355"/>
              <a:ext cx="513844" cy="90525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531528" y="2892409"/>
              <a:ext cx="1430807" cy="612648"/>
            </a:xfrm>
            <a:prstGeom prst="flowChartProcess">
              <a:avLst/>
            </a:prstGeom>
            <a:noFill/>
            <a:ln w="25400">
              <a:solidFill>
                <a:srgbClr val="F9A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Expression 2</a:t>
              </a:r>
            </a:p>
          </p:txBody>
        </p:sp>
        <p:cxnSp>
          <p:nvCxnSpPr>
            <p:cNvPr id="13" name="Elbow Connector 12"/>
            <p:cNvCxnSpPr>
              <a:stCxn id="6" idx="1"/>
              <a:endCxn id="12" idx="0"/>
            </p:cNvCxnSpPr>
            <p:nvPr/>
          </p:nvCxnSpPr>
          <p:spPr>
            <a:xfrm rot="10800000" flipV="1">
              <a:off x="1246933" y="2040175"/>
              <a:ext cx="223059" cy="852233"/>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1474460" y="3277528"/>
              <a:ext cx="513845" cy="968901"/>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215833" y="37125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Variable</a:t>
              </a:r>
            </a:p>
          </p:txBody>
        </p:sp>
      </p:grpSp>
      <p:sp>
        <p:nvSpPr>
          <p:cNvPr id="19" name="Content Placeholder 2"/>
          <p:cNvSpPr>
            <a:spLocks noGrp="1"/>
          </p:cNvSpPr>
          <p:nvPr>
            <p:ph idx="1"/>
          </p:nvPr>
        </p:nvSpPr>
        <p:spPr>
          <a:xfrm>
            <a:off x="5689600" y="1098788"/>
            <a:ext cx="6240041" cy="5220000"/>
          </a:xfrm>
        </p:spPr>
        <p:txBody>
          <a:bodyPr/>
          <a:lstStyle/>
          <a:p>
            <a:pPr algn="just"/>
            <a:r>
              <a:rPr lang="en-US" dirty="0">
                <a:cs typeface="Courier New" panose="02070309020205020404" pitchFamily="49" charset="0"/>
              </a:rPr>
              <a:t>Here, </a:t>
            </a:r>
            <a:r>
              <a:rPr lang="en-US" dirty="0">
                <a:solidFill>
                  <a:srgbClr val="92D050"/>
                </a:solidFill>
                <a:cs typeface="Courier New" panose="02070309020205020404" pitchFamily="49" charset="0"/>
              </a:rPr>
              <a:t>Expression1</a:t>
            </a:r>
            <a:r>
              <a:rPr lang="en-US" dirty="0">
                <a:cs typeface="Courier New" panose="02070309020205020404" pitchFamily="49" charset="0"/>
              </a:rPr>
              <a:t> is the condition to be evaluated.</a:t>
            </a:r>
          </a:p>
          <a:p>
            <a:pPr algn="just"/>
            <a:r>
              <a:rPr lang="en-US" dirty="0">
                <a:cs typeface="Courier New" panose="02070309020205020404" pitchFamily="49" charset="0"/>
              </a:rPr>
              <a:t>If the condition(Expression1) is </a:t>
            </a:r>
            <a:r>
              <a:rPr lang="en-US" dirty="0">
                <a:solidFill>
                  <a:srgbClr val="92D050"/>
                </a:solidFill>
                <a:cs typeface="Courier New" panose="02070309020205020404" pitchFamily="49" charset="0"/>
              </a:rPr>
              <a:t>True </a:t>
            </a:r>
            <a:r>
              <a:rPr lang="en-US" dirty="0">
                <a:cs typeface="Courier New" panose="02070309020205020404" pitchFamily="49" charset="0"/>
              </a:rPr>
              <a:t>then Expression2 will be executed and the result will be returned.</a:t>
            </a:r>
          </a:p>
          <a:p>
            <a:pPr algn="just"/>
            <a:r>
              <a:rPr lang="en-US" dirty="0">
                <a:cs typeface="Courier New" panose="02070309020205020404" pitchFamily="49" charset="0"/>
              </a:rPr>
              <a:t>Otherwise, if condition(Expression1) is </a:t>
            </a:r>
            <a:r>
              <a:rPr lang="en-US" dirty="0">
                <a:solidFill>
                  <a:srgbClr val="92D050"/>
                </a:solidFill>
                <a:cs typeface="Courier New" panose="02070309020205020404" pitchFamily="49" charset="0"/>
              </a:rPr>
              <a:t>false </a:t>
            </a:r>
            <a:r>
              <a:rPr lang="en-US" dirty="0">
                <a:cs typeface="Courier New" panose="02070309020205020404" pitchFamily="49" charset="0"/>
              </a:rPr>
              <a:t>then Expression3 will be executed and the result will be returned.</a:t>
            </a:r>
            <a:endParaRPr lang="en-US" dirty="0"/>
          </a:p>
        </p:txBody>
      </p:sp>
    </p:spTree>
    <p:extLst>
      <p:ext uri="{BB962C8B-B14F-4D97-AF65-F5344CB8AC3E}">
        <p14:creationId xmlns:p14="http://schemas.microsoft.com/office/powerpoint/2010/main" val="11169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or Conditional Statement</a:t>
            </a:r>
          </a:p>
        </p:txBody>
      </p:sp>
      <p:sp>
        <p:nvSpPr>
          <p:cNvPr id="3" name="Content Placeholder 2"/>
          <p:cNvSpPr>
            <a:spLocks noGrp="1"/>
          </p:cNvSpPr>
          <p:nvPr>
            <p:ph idx="1"/>
          </p:nvPr>
        </p:nvSpPr>
        <p:spPr/>
        <p:txBody>
          <a:bodyPr/>
          <a:lstStyle/>
          <a:p>
            <a:pPr algn="just"/>
            <a:r>
              <a:rPr lang="en-US" dirty="0"/>
              <a:t>C program statements are executed </a:t>
            </a:r>
            <a:r>
              <a:rPr lang="en-US" dirty="0">
                <a:solidFill>
                  <a:srgbClr val="92D050"/>
                </a:solidFill>
              </a:rPr>
              <a:t>sequentially</a:t>
            </a:r>
            <a:r>
              <a:rPr lang="en-US" dirty="0"/>
              <a:t>.</a:t>
            </a:r>
          </a:p>
          <a:p>
            <a:pPr algn="just"/>
            <a:r>
              <a:rPr lang="en-US" dirty="0"/>
              <a:t>Decision Making statements are used to </a:t>
            </a:r>
            <a:r>
              <a:rPr lang="en-US" dirty="0">
                <a:solidFill>
                  <a:srgbClr val="92D050"/>
                </a:solidFill>
              </a:rPr>
              <a:t>control the flow</a:t>
            </a:r>
            <a:r>
              <a:rPr lang="en-US" dirty="0"/>
              <a:t> of program.</a:t>
            </a:r>
          </a:p>
          <a:p>
            <a:pPr algn="just"/>
            <a:r>
              <a:rPr lang="en-US" dirty="0"/>
              <a:t>It allows us to control whether a program segment is executed or not.</a:t>
            </a:r>
          </a:p>
          <a:p>
            <a:pPr algn="just"/>
            <a:r>
              <a:rPr lang="en-US" dirty="0"/>
              <a:t>It evaluates condition or logical expression first and based on its result (either true or false), the control is transferred to particular statement.</a:t>
            </a:r>
          </a:p>
          <a:p>
            <a:pPr algn="just"/>
            <a:r>
              <a:rPr lang="en-US" dirty="0"/>
              <a:t>If result is true then it takes one path else it takes another path.</a:t>
            </a:r>
          </a:p>
        </p:txBody>
      </p:sp>
    </p:spTree>
    <p:extLst>
      <p:ext uri="{BB962C8B-B14F-4D97-AF65-F5344CB8AC3E}">
        <p14:creationId xmlns:p14="http://schemas.microsoft.com/office/powerpoint/2010/main" val="214387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to find largest number from given 2 numbers using </a:t>
            </a:r>
            <a:r>
              <a:rPr lang="en-IN" b="1" dirty="0">
                <a:solidFill>
                  <a:srgbClr val="F92672"/>
                </a:solidFill>
                <a:latin typeface="Consolas" panose="020B0609020204030204" pitchFamily="49" charset="0"/>
                <a:cs typeface="Consolas" panose="020B0609020204030204" pitchFamily="49" charset="0"/>
              </a:rPr>
              <a:t>? :</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2585323"/>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 max;</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Two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max = a&gt;</a:t>
            </a:r>
            <a:r>
              <a:rPr lang="en-US" b="1" dirty="0" err="1">
                <a:solidFill>
                  <a:srgbClr val="D4D4D4"/>
                </a:solidFill>
                <a:latin typeface="Consolas" panose="020B0609020204030204" pitchFamily="49" charset="0"/>
              </a:rPr>
              <a:t>b?a:b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largest"</a:t>
            </a:r>
            <a:r>
              <a:rPr lang="en-US" b="1" dirty="0" err="1">
                <a:solidFill>
                  <a:srgbClr val="D4D4D4"/>
                </a:solidFill>
                <a:latin typeface="Consolas" panose="020B0609020204030204" pitchFamily="49" charset="0"/>
              </a:rPr>
              <a:t>,max</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2585323"/>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Two Numbers:4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5 is largest</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60273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switch…case</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44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92672"/>
                </a:solidFill>
                <a:latin typeface="Consolas" panose="020B0609020204030204" pitchFamily="49" charset="0"/>
                <a:cs typeface="Consolas" panose="020B0609020204030204" pitchFamily="49" charset="0"/>
              </a:rPr>
              <a:t>switch...case</a:t>
            </a:r>
          </a:p>
        </p:txBody>
      </p:sp>
      <p:sp>
        <p:nvSpPr>
          <p:cNvPr id="3" name="Content Placeholder 2"/>
          <p:cNvSpPr>
            <a:spLocks noGrp="1"/>
          </p:cNvSpPr>
          <p:nvPr>
            <p:ph idx="1"/>
          </p:nvPr>
        </p:nvSpPr>
        <p:spPr>
          <a:xfrm>
            <a:off x="262360" y="1098788"/>
            <a:ext cx="11667281" cy="895112"/>
          </a:xfrm>
        </p:spPr>
        <p:txBody>
          <a:bodyPr/>
          <a:lstStyle/>
          <a:p>
            <a:r>
              <a:rPr lang="en-US" dirty="0">
                <a:cs typeface="Consolas" panose="020B0609020204030204" pitchFamily="49" charset="0"/>
              </a:rPr>
              <a:t>The switch statement allows to execute one code block among many alternatives.</a:t>
            </a:r>
          </a:p>
          <a:p>
            <a:r>
              <a:rPr lang="en-US" dirty="0">
                <a:cs typeface="Consolas" panose="020B0609020204030204" pitchFamily="49" charset="0"/>
              </a:rPr>
              <a:t>It works similar to if...</a:t>
            </a:r>
            <a:r>
              <a:rPr lang="en-US" dirty="0" err="1">
                <a:cs typeface="Consolas" panose="020B0609020204030204" pitchFamily="49" charset="0"/>
              </a:rPr>
              <a:t>else..if</a:t>
            </a:r>
            <a:r>
              <a:rPr lang="en-US" dirty="0">
                <a:cs typeface="Consolas" panose="020B0609020204030204" pitchFamily="49" charset="0"/>
              </a:rPr>
              <a:t> ladder. </a:t>
            </a:r>
            <a:endParaRPr lang="en-US" dirty="0"/>
          </a:p>
        </p:txBody>
      </p:sp>
      <p:sp>
        <p:nvSpPr>
          <p:cNvPr id="4" name="Rectangle 3">
            <a:extLst>
              <a:ext uri="{FF2B5EF4-FFF2-40B4-BE49-F238E27FC236}">
                <a16:creationId xmlns:a16="http://schemas.microsoft.com/office/drawing/2014/main" id="{CE9CF278-0CFC-4F81-B2D4-28505379D37C}"/>
              </a:ext>
            </a:extLst>
          </p:cNvPr>
          <p:cNvSpPr/>
          <p:nvPr/>
        </p:nvSpPr>
        <p:spPr>
          <a:xfrm>
            <a:off x="558812" y="2422658"/>
            <a:ext cx="5079987" cy="3970318"/>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switch</a:t>
            </a:r>
            <a:r>
              <a:rPr lang="en-US" b="1" dirty="0">
                <a:solidFill>
                  <a:srgbClr val="D4D4D4"/>
                </a:solidFill>
                <a:latin typeface="Consolas" panose="020B0609020204030204" pitchFamily="49" charset="0"/>
              </a:rPr>
              <a:t> (expression)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case</a:t>
            </a:r>
            <a:r>
              <a:rPr lang="en-US" b="1" dirty="0">
                <a:solidFill>
                  <a:srgbClr val="D4D4D4"/>
                </a:solidFill>
                <a:latin typeface="Consolas" panose="020B0609020204030204" pitchFamily="49" charset="0"/>
              </a:rPr>
              <a:t> constant1:</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statements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break</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case</a:t>
            </a:r>
            <a:r>
              <a:rPr lang="en-US" b="1" dirty="0">
                <a:solidFill>
                  <a:srgbClr val="D4D4D4"/>
                </a:solidFill>
                <a:latin typeface="Consolas" panose="020B0609020204030204" pitchFamily="49" charset="0"/>
              </a:rPr>
              <a:t> constant2:</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statements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break</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default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default statements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21" name="Rectangle: Top Corners Rounded 6">
            <a:extLst>
              <a:ext uri="{FF2B5EF4-FFF2-40B4-BE49-F238E27FC236}">
                <a16:creationId xmlns:a16="http://schemas.microsoft.com/office/drawing/2014/main" id="{7DE2E865-9E82-412F-B6BA-A643E4B60DC8}"/>
              </a:ext>
            </a:extLst>
          </p:cNvPr>
          <p:cNvSpPr/>
          <p:nvPr/>
        </p:nvSpPr>
        <p:spPr>
          <a:xfrm>
            <a:off x="558812" y="2093474"/>
            <a:ext cx="11596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Syntax</a:t>
            </a:r>
          </a:p>
        </p:txBody>
      </p:sp>
      <p:sp>
        <p:nvSpPr>
          <p:cNvPr id="23" name="Content Placeholder 2"/>
          <p:cNvSpPr txBox="1">
            <a:spLocks/>
          </p:cNvSpPr>
          <p:nvPr/>
        </p:nvSpPr>
        <p:spPr>
          <a:xfrm>
            <a:off x="5842000" y="2093474"/>
            <a:ext cx="6197600" cy="4299502"/>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cs typeface="Consolas" panose="020B0609020204030204" pitchFamily="49" charset="0"/>
              </a:rPr>
              <a:t>The expression is evaluated once and compared with the values of each </a:t>
            </a:r>
            <a:r>
              <a:rPr lang="en-US" dirty="0">
                <a:solidFill>
                  <a:srgbClr val="F92672"/>
                </a:solidFill>
                <a:latin typeface="Consolas" panose="020B0609020204030204" pitchFamily="49" charset="0"/>
                <a:cs typeface="Consolas" panose="020B0609020204030204" pitchFamily="49" charset="0"/>
              </a:rPr>
              <a:t>case</a:t>
            </a:r>
            <a:r>
              <a:rPr lang="en-US" dirty="0">
                <a:cs typeface="Consolas" panose="020B0609020204030204" pitchFamily="49" charset="0"/>
              </a:rPr>
              <a:t>.</a:t>
            </a:r>
          </a:p>
          <a:p>
            <a:pPr algn="just"/>
            <a:r>
              <a:rPr lang="en-US" dirty="0">
                <a:cs typeface="Consolas" panose="020B0609020204030204" pitchFamily="49" charset="0"/>
              </a:rPr>
              <a:t>If there is a match, the corresponding statements after the matching </a:t>
            </a:r>
            <a:r>
              <a:rPr lang="en-US" dirty="0">
                <a:solidFill>
                  <a:srgbClr val="F92672"/>
                </a:solidFill>
                <a:latin typeface="Consolas" panose="020B0609020204030204" pitchFamily="49" charset="0"/>
                <a:cs typeface="Consolas" panose="020B0609020204030204" pitchFamily="49" charset="0"/>
              </a:rPr>
              <a:t>case</a:t>
            </a:r>
            <a:r>
              <a:rPr lang="en-US" dirty="0">
                <a:cs typeface="Consolas" panose="020B0609020204030204" pitchFamily="49" charset="0"/>
              </a:rPr>
              <a:t> are executed. </a:t>
            </a:r>
          </a:p>
          <a:p>
            <a:pPr algn="just"/>
            <a:r>
              <a:rPr lang="en-US" dirty="0">
                <a:cs typeface="Consolas" panose="020B0609020204030204" pitchFamily="49" charset="0"/>
              </a:rPr>
              <a:t>If there is no match, the </a:t>
            </a:r>
            <a:r>
              <a:rPr lang="en-US" dirty="0">
                <a:solidFill>
                  <a:srgbClr val="F92672"/>
                </a:solidFill>
                <a:latin typeface="Consolas" panose="020B0609020204030204" pitchFamily="49" charset="0"/>
                <a:cs typeface="Consolas" panose="020B0609020204030204" pitchFamily="49" charset="0"/>
              </a:rPr>
              <a:t>default</a:t>
            </a:r>
            <a:r>
              <a:rPr lang="en-US" dirty="0">
                <a:cs typeface="Consolas" panose="020B0609020204030204" pitchFamily="49" charset="0"/>
              </a:rPr>
              <a:t> statements are executed.</a:t>
            </a:r>
          </a:p>
          <a:p>
            <a:pPr algn="just"/>
            <a:r>
              <a:rPr lang="en-US" dirty="0">
                <a:cs typeface="Consolas" panose="020B0609020204030204" pitchFamily="49" charset="0"/>
              </a:rPr>
              <a:t>If we do not use </a:t>
            </a:r>
            <a:r>
              <a:rPr lang="en-US" dirty="0">
                <a:solidFill>
                  <a:srgbClr val="F92672"/>
                </a:solidFill>
                <a:latin typeface="Consolas" panose="020B0609020204030204" pitchFamily="49" charset="0"/>
                <a:cs typeface="Consolas" panose="020B0609020204030204" pitchFamily="49" charset="0"/>
              </a:rPr>
              <a:t>break</a:t>
            </a:r>
            <a:r>
              <a:rPr lang="en-US" dirty="0">
                <a:cs typeface="Consolas" panose="020B0609020204030204" pitchFamily="49" charset="0"/>
              </a:rPr>
              <a:t>, all statements after the matching label are executed.</a:t>
            </a:r>
          </a:p>
          <a:p>
            <a:pPr algn="just"/>
            <a:r>
              <a:rPr lang="en-US" dirty="0">
                <a:cs typeface="Consolas" panose="020B0609020204030204" pitchFamily="49" charset="0"/>
              </a:rPr>
              <a:t>The </a:t>
            </a:r>
            <a:r>
              <a:rPr lang="en-US" dirty="0">
                <a:solidFill>
                  <a:srgbClr val="F92672"/>
                </a:solidFill>
                <a:latin typeface="Consolas" panose="020B0609020204030204" pitchFamily="49" charset="0"/>
                <a:cs typeface="Consolas" panose="020B0609020204030204" pitchFamily="49" charset="0"/>
              </a:rPr>
              <a:t>default</a:t>
            </a:r>
            <a:r>
              <a:rPr lang="en-US" dirty="0">
                <a:cs typeface="Consolas" panose="020B0609020204030204" pitchFamily="49" charset="0"/>
              </a:rPr>
              <a:t> clause inside the </a:t>
            </a:r>
            <a:r>
              <a:rPr lang="en-US" dirty="0">
                <a:solidFill>
                  <a:srgbClr val="F92672"/>
                </a:solidFill>
                <a:latin typeface="Consolas" panose="020B0609020204030204" pitchFamily="49" charset="0"/>
                <a:cs typeface="Consolas" panose="020B0609020204030204" pitchFamily="49" charset="0"/>
              </a:rPr>
              <a:t>switch</a:t>
            </a:r>
            <a:r>
              <a:rPr lang="en-US" dirty="0">
                <a:cs typeface="Consolas" panose="020B0609020204030204" pitchFamily="49" charset="0"/>
              </a:rPr>
              <a:t> statement is optional.</a:t>
            </a:r>
          </a:p>
        </p:txBody>
      </p:sp>
    </p:spTree>
    <p:extLst>
      <p:ext uri="{BB962C8B-B14F-4D97-AF65-F5344CB8AC3E}">
        <p14:creationId xmlns:p14="http://schemas.microsoft.com/office/powerpoint/2010/main" val="35467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that asks day number and prints day name </a:t>
            </a:r>
            <a:r>
              <a:rPr lang="en-IN" sz="2700" dirty="0"/>
              <a:t>using </a:t>
            </a:r>
            <a:r>
              <a:rPr lang="en-IN" sz="2700" b="1" dirty="0">
                <a:solidFill>
                  <a:srgbClr val="F92672"/>
                </a:solidFill>
                <a:latin typeface="Consolas" panose="020B0609020204030204" pitchFamily="49" charset="0"/>
                <a:cs typeface="Consolas" panose="020B0609020204030204" pitchFamily="49" charset="0"/>
              </a:rPr>
              <a:t>switch…case</a:t>
            </a:r>
            <a:endParaRPr lang="en-US" sz="22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1398A39-DA79-443A-B149-0FEF04D5E58D}"/>
              </a:ext>
            </a:extLst>
          </p:cNvPr>
          <p:cNvSpPr/>
          <p:nvPr/>
        </p:nvSpPr>
        <p:spPr>
          <a:xfrm>
            <a:off x="327328" y="988921"/>
            <a:ext cx="4777100" cy="5262979"/>
          </a:xfrm>
          <a:prstGeom prst="rect">
            <a:avLst/>
          </a:prstGeom>
          <a:solidFill>
            <a:schemeClr val="tx1">
              <a:lumMod val="90000"/>
              <a:lumOff val="10000"/>
            </a:schemeClr>
          </a:solidFill>
          <a:ln>
            <a:noFill/>
          </a:ln>
        </p:spPr>
        <p:txBody>
          <a:bodyPr wrap="square">
            <a:spAutoFit/>
          </a:bodyPr>
          <a:lstStyle/>
          <a:p>
            <a:r>
              <a:rPr lang="en-US" sz="1400" b="1" dirty="0">
                <a:solidFill>
                  <a:srgbClr val="569CD6"/>
                </a:solidFill>
                <a:latin typeface="Consolas" panose="020B0609020204030204" pitchFamily="49" charset="0"/>
              </a:rPr>
              <a:t>void</a:t>
            </a:r>
            <a:r>
              <a:rPr lang="en-US" sz="1400" b="1" dirty="0">
                <a:solidFill>
                  <a:srgbClr val="D4D4D4"/>
                </a:solidFill>
                <a:latin typeface="Consolas" panose="020B0609020204030204" pitchFamily="49" charset="0"/>
              </a:rPr>
              <a:t> main(){</a:t>
            </a:r>
          </a:p>
          <a:p>
            <a:r>
              <a:rPr lang="en-US" sz="1400" b="1" dirty="0">
                <a:solidFill>
                  <a:srgbClr val="D4D4D4"/>
                </a:solidFill>
                <a:latin typeface="Consolas" panose="020B0609020204030204" pitchFamily="49" charset="0"/>
              </a:rPr>
              <a:t>    </a:t>
            </a:r>
            <a:r>
              <a:rPr lang="en-US" sz="1400" b="1" dirty="0" err="1">
                <a:solidFill>
                  <a:srgbClr val="569CD6"/>
                </a:solidFill>
                <a:latin typeface="Consolas" panose="020B0609020204030204" pitchFamily="49" charset="0"/>
              </a:rPr>
              <a:t>int</a:t>
            </a:r>
            <a:r>
              <a:rPr lang="en-US" sz="1400" b="1" dirty="0">
                <a:solidFill>
                  <a:srgbClr val="D4D4D4"/>
                </a:solidFill>
                <a:latin typeface="Consolas" panose="020B0609020204030204" pitchFamily="49" charset="0"/>
              </a:rPr>
              <a:t> day;</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"Enter day number(1-7):"</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scanf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a:t>
            </a:r>
            <a:r>
              <a:rPr lang="en-US" sz="1400" b="1" dirty="0" err="1">
                <a:solidFill>
                  <a:srgbClr val="CE9178"/>
                </a:solidFill>
                <a:latin typeface="Consolas" panose="020B0609020204030204" pitchFamily="49" charset="0"/>
              </a:rPr>
              <a:t>d"</a:t>
            </a:r>
            <a:r>
              <a:rPr lang="en-US" sz="1400" b="1" dirty="0" err="1">
                <a:solidFill>
                  <a:srgbClr val="D4D4D4"/>
                </a:solidFill>
                <a:latin typeface="Consolas" panose="020B0609020204030204" pitchFamily="49" charset="0"/>
              </a:rPr>
              <a:t>,&amp;day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switch</a:t>
            </a:r>
            <a:r>
              <a:rPr lang="en-US" sz="1400" b="1" dirty="0">
                <a:solidFill>
                  <a:srgbClr val="D4D4D4"/>
                </a:solidFill>
                <a:latin typeface="Consolas" panose="020B0609020204030204" pitchFamily="49" charset="0"/>
              </a:rPr>
              <a:t>(day)</a:t>
            </a:r>
          </a:p>
          <a:p>
            <a:r>
              <a:rPr lang="en-US" sz="1400" b="1" dirty="0">
                <a:solidFill>
                  <a:srgbClr val="D4D4D4"/>
                </a:solidFill>
                <a:latin typeface="Consolas" panose="020B0609020204030204" pitchFamily="49" charset="0"/>
              </a:rPr>
              <a:t>    {</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1</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"Sunday"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2</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"Monday"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3</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"Tuesday"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4</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"Wednesday"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5</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"Thursday"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6</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"Friday"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p:txBody>
      </p:sp>
      <p:sp>
        <p:nvSpPr>
          <p:cNvPr id="9" name="Rectangle 8">
            <a:extLst>
              <a:ext uri="{FF2B5EF4-FFF2-40B4-BE49-F238E27FC236}">
                <a16:creationId xmlns:a16="http://schemas.microsoft.com/office/drawing/2014/main" id="{43D3284F-95E2-4F26-9D5F-AAD352CF22BD}"/>
              </a:ext>
            </a:extLst>
          </p:cNvPr>
          <p:cNvSpPr/>
          <p:nvPr/>
        </p:nvSpPr>
        <p:spPr>
          <a:xfrm>
            <a:off x="5686660" y="3937846"/>
            <a:ext cx="4777100"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day number(1-7):5</a:t>
            </a:r>
          </a:p>
          <a:p>
            <a:r>
              <a:rPr lang="en-US" dirty="0">
                <a:solidFill>
                  <a:schemeClr val="bg1"/>
                </a:solidFill>
                <a:latin typeface="Consolas" panose="020B0609020204030204" pitchFamily="49" charset="0"/>
              </a:rPr>
              <a:t>Thursday</a:t>
            </a:r>
          </a:p>
        </p:txBody>
      </p:sp>
      <p:sp>
        <p:nvSpPr>
          <p:cNvPr id="10" name="Rectangle: Top Corners Rounded 7">
            <a:extLst>
              <a:ext uri="{FF2B5EF4-FFF2-40B4-BE49-F238E27FC236}">
                <a16:creationId xmlns:a16="http://schemas.microsoft.com/office/drawing/2014/main" id="{44F07624-C23C-4B43-A144-CB0878CB992A}"/>
              </a:ext>
            </a:extLst>
          </p:cNvPr>
          <p:cNvSpPr/>
          <p:nvPr/>
        </p:nvSpPr>
        <p:spPr>
          <a:xfrm>
            <a:off x="5686659" y="360866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1" name="Rectangle 10">
            <a:extLst>
              <a:ext uri="{FF2B5EF4-FFF2-40B4-BE49-F238E27FC236}">
                <a16:creationId xmlns:a16="http://schemas.microsoft.com/office/drawing/2014/main" id="{D1398A39-DA79-443A-B149-0FEF04D5E58D}"/>
              </a:ext>
            </a:extLst>
          </p:cNvPr>
          <p:cNvSpPr/>
          <p:nvPr/>
        </p:nvSpPr>
        <p:spPr>
          <a:xfrm>
            <a:off x="5686660" y="989571"/>
            <a:ext cx="4777100" cy="1815882"/>
          </a:xfrm>
          <a:prstGeom prst="rect">
            <a:avLst/>
          </a:prstGeom>
          <a:solidFill>
            <a:schemeClr val="tx1">
              <a:lumMod val="90000"/>
              <a:lumOff val="10000"/>
            </a:schemeClr>
          </a:solidFill>
          <a:ln>
            <a:noFill/>
          </a:ln>
        </p:spPr>
        <p:txBody>
          <a:bodyPr wrap="square">
            <a:spAutoFit/>
          </a:bodyPr>
          <a:lstStyle/>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7</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"Saturday"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default</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"Wrong input"</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 </a:t>
            </a:r>
          </a:p>
          <a:p>
            <a:r>
              <a:rPr lang="en-US" sz="1400" b="1" dirty="0">
                <a:solidFill>
                  <a:srgbClr val="D4D4D4"/>
                </a:solidFill>
                <a:latin typeface="Consolas" panose="020B0609020204030204" pitchFamily="49" charset="0"/>
              </a:rPr>
              <a:t>}</a:t>
            </a:r>
            <a:endParaRPr lang="en-US" sz="1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494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txEl>
                                              <p:pRg st="23" end="23"/>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
                                            <p:bg/>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P spid="10" grpId="0" animBg="1"/>
      <p:bldP spid="11"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programs</a:t>
            </a:r>
          </a:p>
        </p:txBody>
      </p:sp>
      <p:sp>
        <p:nvSpPr>
          <p:cNvPr id="3" name="Content Placeholder 2"/>
          <p:cNvSpPr>
            <a:spLocks noGrp="1"/>
          </p:cNvSpPr>
          <p:nvPr>
            <p:ph idx="1"/>
          </p:nvPr>
        </p:nvSpPr>
        <p:spPr/>
        <p:txBody>
          <a:bodyPr/>
          <a:lstStyle/>
          <a:p>
            <a:pPr marL="457200" indent="-457200" algn="just">
              <a:buFont typeface="+mj-lt"/>
              <a:buAutoNum type="arabicParenR"/>
            </a:pPr>
            <a:r>
              <a:rPr lang="en-US" dirty="0"/>
              <a:t>Write a program to check whether entered character is vowel or not?</a:t>
            </a:r>
          </a:p>
          <a:p>
            <a:pPr marL="457200" indent="-457200" algn="just">
              <a:buFont typeface="+mj-lt"/>
              <a:buAutoNum type="arabicParenR"/>
            </a:pPr>
            <a:r>
              <a:rPr lang="en-US" dirty="0"/>
              <a:t>Write a program to perform Addition, Subtraction, Multiplication and Division of 2 numbers as per user’s choice (using if…else/Nested if/Ladder if).</a:t>
            </a:r>
          </a:p>
          <a:p>
            <a:pPr marL="457200" indent="-457200" algn="just">
              <a:buFont typeface="+mj-lt"/>
              <a:buAutoNum type="arabicParenR"/>
            </a:pPr>
            <a:r>
              <a:rPr lang="en-US" dirty="0"/>
              <a:t>Write a program to read marks of five subjects. Calculate percentage and print class accordingly. Fail below 35, Pass Class between 35 to 45, Second Class between 45 to 60, First Class between 60 to 70, Distinction if more than 70.</a:t>
            </a:r>
          </a:p>
          <a:p>
            <a:pPr marL="457200" indent="-457200" algn="just">
              <a:buFont typeface="+mj-lt"/>
              <a:buAutoNum type="arabicParenR"/>
            </a:pPr>
            <a:r>
              <a:rPr lang="en-US" dirty="0"/>
              <a:t>Write a program to find out largest number from given 3 numbers (Conditional operator).</a:t>
            </a:r>
          </a:p>
          <a:p>
            <a:pPr marL="457200" indent="-457200" algn="just">
              <a:buFont typeface="+mj-lt"/>
              <a:buAutoNum type="arabicParenR"/>
            </a:pPr>
            <a:r>
              <a:rPr lang="en-US" dirty="0"/>
              <a:t>Write a program to print number of days in the given month.</a:t>
            </a:r>
          </a:p>
        </p:txBody>
      </p:sp>
    </p:spTree>
    <p:extLst>
      <p:ext uri="{BB962C8B-B14F-4D97-AF65-F5344CB8AC3E}">
        <p14:creationId xmlns:p14="http://schemas.microsoft.com/office/powerpoint/2010/main" val="1450064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Thank you</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01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Statements in C</a:t>
            </a:r>
          </a:p>
        </p:txBody>
      </p:sp>
      <p:sp>
        <p:nvSpPr>
          <p:cNvPr id="4" name="Content Placeholder 2">
            <a:extLst>
              <a:ext uri="{FF2B5EF4-FFF2-40B4-BE49-F238E27FC236}">
                <a16:creationId xmlns:a16="http://schemas.microsoft.com/office/drawing/2014/main" id="{9B5BDCB4-4EEE-45B4-8D35-78F9504F3588}"/>
              </a:ext>
            </a:extLst>
          </p:cNvPr>
          <p:cNvSpPr>
            <a:spLocks noGrp="1"/>
          </p:cNvSpPr>
          <p:nvPr>
            <p:ph idx="1"/>
          </p:nvPr>
        </p:nvSpPr>
        <p:spPr>
          <a:xfrm>
            <a:off x="627539" y="1993898"/>
            <a:ext cx="2671180" cy="1737360"/>
          </a:xfrm>
        </p:spPr>
        <p:txBody>
          <a:bodyPr/>
          <a:lstStyle/>
          <a:p>
            <a:pPr marL="0" lvl="1" indent="0">
              <a:buNone/>
            </a:pPr>
            <a:r>
              <a:rPr lang="en-US" dirty="0"/>
              <a:t>One way Decision:</a:t>
            </a:r>
          </a:p>
          <a:p>
            <a:pPr marL="0" lvl="1" indent="0" algn="just">
              <a:buNone/>
            </a:pPr>
            <a:r>
              <a:rPr lang="en-US" dirty="0"/>
              <a:t>Two way Decision:</a:t>
            </a:r>
          </a:p>
          <a:p>
            <a:pPr marL="0" lvl="1" indent="0" algn="just">
              <a:buNone/>
            </a:pPr>
            <a:r>
              <a:rPr lang="en-US" dirty="0"/>
              <a:t>Multi way Decision:</a:t>
            </a:r>
            <a:endParaRPr lang="en-US" b="1" dirty="0">
              <a:latin typeface="Courier New" panose="02070309020205020404" pitchFamily="49" charset="0"/>
              <a:cs typeface="Courier New" panose="02070309020205020404" pitchFamily="49" charset="0"/>
            </a:endParaRPr>
          </a:p>
          <a:p>
            <a:pPr marL="0" lvl="1" indent="0" algn="just">
              <a:buNone/>
            </a:pPr>
            <a:r>
              <a:rPr lang="en-US" dirty="0"/>
              <a:t>Two way Decision:</a:t>
            </a:r>
          </a:p>
          <a:p>
            <a:pPr marL="0" lvl="1" indent="0" algn="just">
              <a:buNone/>
            </a:pPr>
            <a:r>
              <a:rPr lang="en-US" dirty="0"/>
              <a:t>n-way Decision:</a:t>
            </a:r>
            <a:endParaRPr lang="en-US" b="1" dirty="0">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02275" y="1993898"/>
            <a:ext cx="0" cy="1737360"/>
          </a:xfrm>
          <a:prstGeom prst="line">
            <a:avLst/>
          </a:prstGeom>
          <a:ln w="38100">
            <a:solidFill>
              <a:srgbClr val="F9A82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3485" y="1232122"/>
            <a:ext cx="5396004" cy="523220"/>
          </a:xfrm>
          <a:prstGeom prst="rect">
            <a:avLst/>
          </a:prstGeom>
          <a:noFill/>
        </p:spPr>
        <p:txBody>
          <a:bodyPr wrap="square" rtlCol="0">
            <a:spAutoFit/>
          </a:bodyPr>
          <a:lstStyle/>
          <a:p>
            <a:r>
              <a:rPr lang="en-US" sz="2800" dirty="0">
                <a:solidFill>
                  <a:srgbClr val="F9A825"/>
                </a:solidFill>
              </a:rPr>
              <a:t>Decision Making Statements are</a:t>
            </a:r>
            <a:endParaRPr lang="en-IN" sz="2800" dirty="0">
              <a:solidFill>
                <a:srgbClr val="F9A825"/>
              </a:solidFill>
            </a:endParaRPr>
          </a:p>
        </p:txBody>
      </p:sp>
      <p:sp>
        <p:nvSpPr>
          <p:cNvPr id="10" name="Content Placeholder 2">
            <a:extLst>
              <a:ext uri="{FF2B5EF4-FFF2-40B4-BE49-F238E27FC236}">
                <a16:creationId xmlns:a16="http://schemas.microsoft.com/office/drawing/2014/main" id="{9B5BDCB4-4EEE-45B4-8D35-78F9504F3588}"/>
              </a:ext>
            </a:extLst>
          </p:cNvPr>
          <p:cNvSpPr txBox="1">
            <a:spLocks/>
          </p:cNvSpPr>
          <p:nvPr/>
        </p:nvSpPr>
        <p:spPr>
          <a:xfrm>
            <a:off x="3172649" y="1993897"/>
            <a:ext cx="5768586" cy="173736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(Also known as simple if) </a:t>
            </a:r>
          </a:p>
          <a:p>
            <a:pPr marL="0" lvl="1" indent="0">
              <a:buNone/>
            </a:pPr>
            <a:r>
              <a:rPr lang="en-US" dirty="0">
                <a:solidFill>
                  <a:srgbClr val="F92672"/>
                </a:solidFill>
                <a:latin typeface="Consolas" panose="020B0609020204030204" pitchFamily="49" charset="0"/>
                <a:cs typeface="Consolas" panose="020B0609020204030204" pitchFamily="49" charset="0"/>
              </a:rPr>
              <a:t>if…else</a:t>
            </a:r>
          </a:p>
          <a:p>
            <a:pPr marL="0" lvl="1" indent="0" algn="just">
              <a:buNone/>
            </a:pPr>
            <a:r>
              <a:rPr lang="en-US" dirty="0">
                <a:solidFill>
                  <a:srgbClr val="F92672"/>
                </a:solidFill>
                <a:latin typeface="Consolas" panose="020B0609020204030204" pitchFamily="49" charset="0"/>
                <a:cs typeface="Consolas" panose="020B0609020204030204" pitchFamily="49" charset="0"/>
              </a:rPr>
              <a:t>if…else if…else if…else</a:t>
            </a:r>
          </a:p>
          <a:p>
            <a:pPr marL="0" lvl="1" indent="0" algn="just">
              <a:buNone/>
            </a:pPr>
            <a:r>
              <a:rPr lang="en-US" dirty="0">
                <a:solidFill>
                  <a:srgbClr val="F92672"/>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(Conditional Operator)</a:t>
            </a:r>
          </a:p>
          <a:p>
            <a:pPr marL="0" lvl="1" indent="0" algn="just">
              <a:buNone/>
            </a:pPr>
            <a:r>
              <a:rPr lang="en-US" dirty="0">
                <a:solidFill>
                  <a:srgbClr val="F92672"/>
                </a:solidFill>
                <a:latin typeface="Consolas" panose="020B0609020204030204" pitchFamily="49" charset="0"/>
                <a:cs typeface="Consolas" panose="020B0609020204030204" pitchFamily="49" charset="0"/>
              </a:rPr>
              <a:t>switch…case</a:t>
            </a:r>
            <a:endParaRPr lang="en-US" b="1" dirty="0">
              <a:solidFill>
                <a:srgbClr val="F9267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714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Relational Operator is used to compare two expressions.</a:t>
            </a:r>
          </a:p>
          <a:p>
            <a:r>
              <a:rPr lang="en-US" dirty="0"/>
              <a:t>It gives result either true or false based on relationship of two expressions.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1608404"/>
              </p:ext>
            </p:extLst>
          </p:nvPr>
        </p:nvGraphicFramePr>
        <p:xfrm>
          <a:off x="618190" y="2379669"/>
          <a:ext cx="8117235" cy="2834640"/>
        </p:xfrm>
        <a:graphic>
          <a:graphicData uri="http://schemas.openxmlformats.org/drawingml/2006/table">
            <a:tbl>
              <a:tblPr firstRow="1" bandRow="1">
                <a:tableStyleId>{3B4B98B0-60AC-42C2-AFA5-B58CD77FA1E5}</a:tableStyleId>
              </a:tblPr>
              <a:tblGrid>
                <a:gridCol w="949168">
                  <a:extLst>
                    <a:ext uri="{9D8B030D-6E8A-4147-A177-3AD203B41FA5}">
                      <a16:colId xmlns:a16="http://schemas.microsoft.com/office/drawing/2014/main" val="20000"/>
                    </a:ext>
                  </a:extLst>
                </a:gridCol>
                <a:gridCol w="778074">
                  <a:extLst>
                    <a:ext uri="{9D8B030D-6E8A-4147-A177-3AD203B41FA5}">
                      <a16:colId xmlns:a16="http://schemas.microsoft.com/office/drawing/2014/main" val="20001"/>
                    </a:ext>
                  </a:extLst>
                </a:gridCol>
                <a:gridCol w="3298033">
                  <a:extLst>
                    <a:ext uri="{9D8B030D-6E8A-4147-A177-3AD203B41FA5}">
                      <a16:colId xmlns:a16="http://schemas.microsoft.com/office/drawing/2014/main" val="20002"/>
                    </a:ext>
                  </a:extLst>
                </a:gridCol>
                <a:gridCol w="1545980">
                  <a:extLst>
                    <a:ext uri="{9D8B030D-6E8A-4147-A177-3AD203B41FA5}">
                      <a16:colId xmlns:a16="http://schemas.microsoft.com/office/drawing/2014/main" val="20003"/>
                    </a:ext>
                  </a:extLst>
                </a:gridCol>
                <a:gridCol w="1545980">
                  <a:extLst>
                    <a:ext uri="{9D8B030D-6E8A-4147-A177-3AD203B41FA5}">
                      <a16:colId xmlns:a16="http://schemas.microsoft.com/office/drawing/2014/main" val="20004"/>
                    </a:ext>
                  </a:extLst>
                </a:gridCol>
              </a:tblGrid>
              <a:tr h="370840">
                <a:tc>
                  <a:txBody>
                    <a:bodyPr/>
                    <a:lstStyle/>
                    <a:p>
                      <a:pPr algn="ctr"/>
                      <a:r>
                        <a:rPr lang="en-US" sz="2400" b="0" dirty="0">
                          <a:solidFill>
                            <a:srgbClr val="F92672"/>
                          </a:solidFill>
                        </a:rPr>
                        <a:t>Math</a:t>
                      </a:r>
                    </a:p>
                  </a:txBody>
                  <a:tcPr/>
                </a:tc>
                <a:tc>
                  <a:txBody>
                    <a:bodyPr/>
                    <a:lstStyle/>
                    <a:p>
                      <a:pPr algn="ctr"/>
                      <a:r>
                        <a:rPr lang="en-US" sz="2400" b="0" dirty="0">
                          <a:solidFill>
                            <a:srgbClr val="F92672"/>
                          </a:solidFill>
                        </a:rPr>
                        <a:t>C</a:t>
                      </a:r>
                    </a:p>
                  </a:txBody>
                  <a:tcPr/>
                </a:tc>
                <a:tc>
                  <a:txBody>
                    <a:bodyPr/>
                    <a:lstStyle/>
                    <a:p>
                      <a:r>
                        <a:rPr lang="en-US" sz="2400" b="0" dirty="0">
                          <a:solidFill>
                            <a:srgbClr val="F92672"/>
                          </a:solidFill>
                        </a:rPr>
                        <a:t>Meaning</a:t>
                      </a:r>
                    </a:p>
                  </a:txBody>
                  <a:tcPr/>
                </a:tc>
                <a:tc>
                  <a:txBody>
                    <a:bodyPr/>
                    <a:lstStyle/>
                    <a:p>
                      <a:pPr algn="ctr"/>
                      <a:r>
                        <a:rPr lang="en-US" sz="2400" b="0" dirty="0">
                          <a:solidFill>
                            <a:srgbClr val="F92672"/>
                          </a:solidFill>
                        </a:rPr>
                        <a:t>Example</a:t>
                      </a:r>
                    </a:p>
                  </a:txBody>
                  <a:tcPr/>
                </a:tc>
                <a:tc>
                  <a:txBody>
                    <a:bodyPr/>
                    <a:lstStyle/>
                    <a:p>
                      <a:pPr algn="ctr"/>
                      <a:r>
                        <a:rPr lang="en-US" sz="2400" b="0" dirty="0">
                          <a:solidFill>
                            <a:srgbClr val="F92672"/>
                          </a:solidFill>
                        </a:rPr>
                        <a:t>Result</a:t>
                      </a:r>
                    </a:p>
                  </a:txBody>
                  <a:tcPr/>
                </a:tc>
                <a:extLst>
                  <a:ext uri="{0D108BD9-81ED-4DB2-BD59-A6C34878D82A}">
                    <a16:rowId xmlns:a16="http://schemas.microsoft.com/office/drawing/2014/main" val="10000"/>
                  </a:ext>
                </a:extLst>
              </a:tr>
              <a:tr h="370840">
                <a:tc>
                  <a:txBody>
                    <a:bodyPr/>
                    <a:lstStyle/>
                    <a:p>
                      <a:pPr algn="ctr"/>
                      <a:r>
                        <a:rPr lang="en-US" sz="2000" dirty="0">
                          <a:solidFill>
                            <a:schemeClr val="bg1"/>
                          </a:solidFill>
                          <a:latin typeface="Consolas" panose="020B0609020204030204" pitchFamily="49" charset="0"/>
                          <a:cs typeface="Consolas" panose="020B0609020204030204" pitchFamily="49" charset="0"/>
                        </a:rPr>
                        <a:t>&gt;</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&gt;</a:t>
                      </a:r>
                    </a:p>
                  </a:txBody>
                  <a:tcPr/>
                </a:tc>
                <a:tc>
                  <a:txBody>
                    <a:bodyPr/>
                    <a:lstStyle/>
                    <a:p>
                      <a:r>
                        <a:rPr lang="en-US" sz="2000" dirty="0">
                          <a:solidFill>
                            <a:schemeClr val="bg1"/>
                          </a:solidFill>
                        </a:rPr>
                        <a:t>is</a:t>
                      </a:r>
                      <a:r>
                        <a:rPr lang="en-US" sz="2000" baseline="0" dirty="0">
                          <a:solidFill>
                            <a:schemeClr val="bg1"/>
                          </a:solidFill>
                        </a:rPr>
                        <a:t> greater than</a:t>
                      </a:r>
                      <a:endParaRPr lang="en-US" sz="2000" dirty="0">
                        <a:solidFill>
                          <a:schemeClr val="bg1"/>
                        </a:solidFill>
                      </a:endParaRP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5 &gt; 4</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val="10001"/>
                  </a:ext>
                </a:extLst>
              </a:tr>
              <a:tr h="370840">
                <a:tc>
                  <a:txBody>
                    <a:bodyPr/>
                    <a:lstStyle/>
                    <a:p>
                      <a:pPr algn="ctr"/>
                      <a:r>
                        <a:rPr lang="en-US" sz="2000" dirty="0">
                          <a:solidFill>
                            <a:schemeClr val="bg1"/>
                          </a:solidFill>
                          <a:latin typeface="Consolas" panose="020B0609020204030204" pitchFamily="49" charset="0"/>
                          <a:cs typeface="Consolas" panose="020B0609020204030204" pitchFamily="49" charset="0"/>
                        </a:rPr>
                        <a:t>≥</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&gt;=</a:t>
                      </a:r>
                    </a:p>
                  </a:txBody>
                  <a:tcPr/>
                </a:tc>
                <a:tc>
                  <a:txBody>
                    <a:bodyPr/>
                    <a:lstStyle/>
                    <a:p>
                      <a:r>
                        <a:rPr lang="en-US" sz="2000" dirty="0">
                          <a:solidFill>
                            <a:schemeClr val="bg1"/>
                          </a:solidFill>
                        </a:rPr>
                        <a:t>is greater than or equal 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nsolas" panose="020B0609020204030204" pitchFamily="49" charset="0"/>
                          <a:cs typeface="Consolas" panose="020B0609020204030204" pitchFamily="49" charset="0"/>
                        </a:rPr>
                        <a:t>5 &gt;=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val="10002"/>
                  </a:ext>
                </a:extLst>
              </a:tr>
              <a:tr h="370840">
                <a:tc>
                  <a:txBody>
                    <a:bodyPr/>
                    <a:lstStyle/>
                    <a:p>
                      <a:pPr algn="ctr"/>
                      <a:r>
                        <a:rPr lang="en-US" sz="2000" dirty="0">
                          <a:solidFill>
                            <a:schemeClr val="bg1"/>
                          </a:solidFill>
                          <a:latin typeface="Consolas" panose="020B0609020204030204" pitchFamily="49" charset="0"/>
                          <a:cs typeface="Consolas" panose="020B0609020204030204" pitchFamily="49" charset="0"/>
                        </a:rPr>
                        <a:t>&lt;</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&lt;</a:t>
                      </a:r>
                    </a:p>
                  </a:txBody>
                  <a:tcPr/>
                </a:tc>
                <a:tc>
                  <a:txBody>
                    <a:bodyPr/>
                    <a:lstStyle/>
                    <a:p>
                      <a:r>
                        <a:rPr lang="en-US" sz="2000" dirty="0">
                          <a:solidFill>
                            <a:schemeClr val="bg1"/>
                          </a:solidFill>
                        </a:rPr>
                        <a:t>is less than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nsolas" panose="020B0609020204030204" pitchFamily="49" charset="0"/>
                          <a:cs typeface="Consolas" panose="020B0609020204030204" pitchFamily="49" charset="0"/>
                        </a:rPr>
                        <a:t>5 &lt;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nsolas" panose="020B0609020204030204" pitchFamily="49" charset="0"/>
                          <a:cs typeface="Consolas" panose="020B0609020204030204" pitchFamily="49" charset="0"/>
                        </a:rPr>
                        <a:t>false </a:t>
                      </a:r>
                    </a:p>
                  </a:txBody>
                  <a:tcPr/>
                </a:tc>
                <a:extLst>
                  <a:ext uri="{0D108BD9-81ED-4DB2-BD59-A6C34878D82A}">
                    <a16:rowId xmlns:a16="http://schemas.microsoft.com/office/drawing/2014/main" val="10003"/>
                  </a:ext>
                </a:extLst>
              </a:tr>
              <a:tr h="370840">
                <a:tc>
                  <a:txBody>
                    <a:bodyPr/>
                    <a:lstStyle/>
                    <a:p>
                      <a:pPr algn="ctr"/>
                      <a:r>
                        <a:rPr lang="en-US" sz="2000" dirty="0">
                          <a:solidFill>
                            <a:schemeClr val="bg1"/>
                          </a:solidFill>
                          <a:latin typeface="Consolas" panose="020B0609020204030204" pitchFamily="49" charset="0"/>
                          <a:cs typeface="Consolas" panose="020B0609020204030204" pitchFamily="49" charset="0"/>
                        </a:rPr>
                        <a:t>≤</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&lt;=</a:t>
                      </a:r>
                    </a:p>
                  </a:txBody>
                  <a:tcPr/>
                </a:tc>
                <a:tc>
                  <a:txBody>
                    <a:bodyPr/>
                    <a:lstStyle/>
                    <a:p>
                      <a:r>
                        <a:rPr lang="en-US" sz="2000" dirty="0">
                          <a:solidFill>
                            <a:schemeClr val="bg1"/>
                          </a:solidFill>
                        </a:rPr>
                        <a:t>is less than or equal 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nsolas" panose="020B0609020204030204" pitchFamily="49" charset="0"/>
                          <a:cs typeface="Consolas" panose="020B0609020204030204" pitchFamily="49" charset="0"/>
                        </a:rPr>
                        <a:t>5 &lt;=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nsolas" panose="020B0609020204030204" pitchFamily="49" charset="0"/>
                          <a:cs typeface="Consolas" panose="020B0609020204030204" pitchFamily="49" charset="0"/>
                        </a:rPr>
                        <a:t>false</a:t>
                      </a:r>
                    </a:p>
                  </a:txBody>
                  <a:tcPr/>
                </a:tc>
                <a:extLst>
                  <a:ext uri="{0D108BD9-81ED-4DB2-BD59-A6C34878D82A}">
                    <a16:rowId xmlns:a16="http://schemas.microsoft.com/office/drawing/2014/main" val="10004"/>
                  </a:ext>
                </a:extLst>
              </a:tr>
              <a:tr h="370840">
                <a:tc>
                  <a:txBody>
                    <a:bodyPr/>
                    <a:lstStyle/>
                    <a:p>
                      <a:pPr algn="ctr"/>
                      <a:r>
                        <a:rPr lang="en-US" sz="2000" dirty="0">
                          <a:solidFill>
                            <a:schemeClr val="bg1"/>
                          </a:solidFill>
                          <a:latin typeface="Consolas" panose="020B0609020204030204" pitchFamily="49" charset="0"/>
                          <a:cs typeface="Consolas" panose="020B0609020204030204" pitchFamily="49" charset="0"/>
                        </a:rPr>
                        <a:t>≠</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a:t>
                      </a:r>
                    </a:p>
                  </a:txBody>
                  <a:tcPr/>
                </a:tc>
                <a:tc>
                  <a:txBody>
                    <a:bodyPr/>
                    <a:lstStyle/>
                    <a:p>
                      <a:r>
                        <a:rPr lang="en-US" sz="2000" dirty="0">
                          <a:solidFill>
                            <a:schemeClr val="bg1"/>
                          </a:solidFill>
                        </a:rPr>
                        <a:t>is</a:t>
                      </a:r>
                      <a:r>
                        <a:rPr lang="en-US" sz="2000" baseline="0" dirty="0">
                          <a:solidFill>
                            <a:schemeClr val="bg1"/>
                          </a:solidFill>
                        </a:rPr>
                        <a:t> not equal to</a:t>
                      </a:r>
                      <a:endParaRPr lang="en-US" sz="2000" dirty="0">
                        <a:solidFill>
                          <a:schemeClr val="bg1"/>
                        </a:solidFill>
                      </a:endParaRP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5 != 4</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val="10005"/>
                  </a:ext>
                </a:extLst>
              </a:tr>
              <a:tr h="370840">
                <a:tc>
                  <a:txBody>
                    <a:bodyPr/>
                    <a:lstStyle/>
                    <a:p>
                      <a:pPr algn="ctr"/>
                      <a:r>
                        <a:rPr lang="en-US" sz="2000" dirty="0">
                          <a:solidFill>
                            <a:schemeClr val="bg1"/>
                          </a:solidFill>
                          <a:latin typeface="Consolas" panose="020B0609020204030204" pitchFamily="49" charset="0"/>
                          <a:cs typeface="Consolas" panose="020B0609020204030204" pitchFamily="49" charset="0"/>
                        </a:rPr>
                        <a:t>=</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a:t>
                      </a:r>
                    </a:p>
                  </a:txBody>
                  <a:tcPr/>
                </a:tc>
                <a:tc>
                  <a:txBody>
                    <a:bodyPr/>
                    <a:lstStyle/>
                    <a:p>
                      <a:r>
                        <a:rPr lang="en-US" sz="2000" dirty="0">
                          <a:solidFill>
                            <a:schemeClr val="bg1"/>
                          </a:solidFill>
                        </a:rPr>
                        <a:t>is equal to</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5 == 4</a:t>
                      </a:r>
                    </a:p>
                  </a:txBody>
                  <a:tcPr/>
                </a:tc>
                <a:tc>
                  <a:txBody>
                    <a:bodyPr/>
                    <a:lstStyle/>
                    <a:p>
                      <a:pPr algn="ctr"/>
                      <a:r>
                        <a:rPr lang="en-US" sz="2000" dirty="0">
                          <a:solidFill>
                            <a:schemeClr val="bg1"/>
                          </a:solidFill>
                          <a:latin typeface="Consolas" panose="020B0609020204030204" pitchFamily="49" charset="0"/>
                          <a:cs typeface="Consolas" panose="020B0609020204030204" pitchFamily="49" charset="0"/>
                        </a:rPr>
                        <a:t>false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688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If statement</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1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92672"/>
                </a:solidFill>
                <a:latin typeface="Consolas" panose="020B0609020204030204" pitchFamily="49" charset="0"/>
                <a:cs typeface="Consolas" panose="020B0609020204030204" pitchFamily="49" charset="0"/>
              </a:rPr>
              <a:t>if</a:t>
            </a:r>
          </a:p>
        </p:txBody>
      </p:sp>
      <p:sp>
        <p:nvSpPr>
          <p:cNvPr id="3" name="Content Placeholder 2"/>
          <p:cNvSpPr>
            <a:spLocks noGrp="1"/>
          </p:cNvSpPr>
          <p:nvPr>
            <p:ph idx="1"/>
          </p:nvPr>
        </p:nvSpPr>
        <p:spPr/>
        <p:txBody>
          <a:bodyPr/>
          <a:lstStyle/>
          <a:p>
            <a:r>
              <a:rPr lang="en-US" b="1" dirty="0">
                <a:solidFill>
                  <a:srgbClr val="F92672"/>
                </a:solidFill>
                <a:latin typeface="Consolas" panose="020B0609020204030204" pitchFamily="49" charset="0"/>
                <a:cs typeface="Consolas" panose="020B0609020204030204" pitchFamily="49" charset="0"/>
              </a:rPr>
              <a:t>if</a:t>
            </a:r>
            <a:r>
              <a:rPr lang="en-US" dirty="0"/>
              <a:t> is single branch decision making statement.</a:t>
            </a:r>
          </a:p>
          <a:p>
            <a:r>
              <a:rPr lang="en-US" dirty="0"/>
              <a:t>If condition is </a:t>
            </a:r>
            <a:r>
              <a:rPr lang="en-US" b="1" dirty="0">
                <a:solidFill>
                  <a:srgbClr val="F92672"/>
                </a:solidFill>
                <a:latin typeface="Consolas" panose="020B0609020204030204" pitchFamily="49" charset="0"/>
                <a:cs typeface="Consolas" panose="020B0609020204030204" pitchFamily="49" charset="0"/>
              </a:rPr>
              <a:t>true</a:t>
            </a:r>
            <a:r>
              <a:rPr lang="en-US" dirty="0"/>
              <a:t> then only body will be executed.</a:t>
            </a:r>
          </a:p>
          <a:p>
            <a:r>
              <a:rPr lang="en-US" b="1" dirty="0">
                <a:solidFill>
                  <a:srgbClr val="F92672"/>
                </a:solidFill>
                <a:latin typeface="Consolas" panose="020B0609020204030204" pitchFamily="49" charset="0"/>
                <a:cs typeface="Consolas" panose="020B0609020204030204" pitchFamily="49" charset="0"/>
              </a:rPr>
              <a:t>if</a:t>
            </a:r>
            <a:r>
              <a:rPr lang="en-US" dirty="0">
                <a:cs typeface="Courier New" panose="02070309020205020404" pitchFamily="49" charset="0"/>
              </a:rPr>
              <a:t> is a keyword.</a:t>
            </a:r>
          </a:p>
          <a:p>
            <a:endParaRPr lang="en-US" dirty="0"/>
          </a:p>
        </p:txBody>
      </p:sp>
      <p:sp>
        <p:nvSpPr>
          <p:cNvPr id="4" name="Rectangle 3">
            <a:extLst>
              <a:ext uri="{FF2B5EF4-FFF2-40B4-BE49-F238E27FC236}">
                <a16:creationId xmlns:a16="http://schemas.microsoft.com/office/drawing/2014/main" id="{CE9CF278-0CFC-4F81-B2D4-28505379D37C}"/>
              </a:ext>
            </a:extLst>
          </p:cNvPr>
          <p:cNvSpPr/>
          <p:nvPr/>
        </p:nvSpPr>
        <p:spPr>
          <a:xfrm>
            <a:off x="571025" y="2930171"/>
            <a:ext cx="3234493" cy="1477328"/>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Body of the if</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true part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cxnSp>
        <p:nvCxnSpPr>
          <p:cNvPr id="13" name="Elbow Connector 10">
            <a:extLst>
              <a:ext uri="{FF2B5EF4-FFF2-40B4-BE49-F238E27FC236}">
                <a16:creationId xmlns:a16="http://schemas.microsoft.com/office/drawing/2014/main" id="{F6F7AE6B-FA07-4029-819A-7180D7D063DD}"/>
              </a:ext>
            </a:extLst>
          </p:cNvPr>
          <p:cNvCxnSpPr>
            <a:stCxn id="15" idx="3"/>
          </p:cNvCxnSpPr>
          <p:nvPr/>
        </p:nvCxnSpPr>
        <p:spPr>
          <a:xfrm flipH="1">
            <a:off x="9198612" y="3673357"/>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A1EF8B-FEF3-4934-82C2-0DD4F750454A}"/>
              </a:ext>
            </a:extLst>
          </p:cNvPr>
          <p:cNvCxnSpPr>
            <a:endCxn id="15" idx="0"/>
          </p:cNvCxnSpPr>
          <p:nvPr/>
        </p:nvCxnSpPr>
        <p:spPr>
          <a:xfrm>
            <a:off x="9198612" y="2514605"/>
            <a:ext cx="3" cy="747272"/>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Decision 14">
            <a:extLst>
              <a:ext uri="{FF2B5EF4-FFF2-40B4-BE49-F238E27FC236}">
                <a16:creationId xmlns:a16="http://schemas.microsoft.com/office/drawing/2014/main" id="{EC4E2ACA-5419-4BF4-8EE0-6291E03D8AF6}"/>
              </a:ext>
            </a:extLst>
          </p:cNvPr>
          <p:cNvSpPr/>
          <p:nvPr/>
        </p:nvSpPr>
        <p:spPr>
          <a:xfrm>
            <a:off x="7737366" y="3261877"/>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condition</a:t>
            </a:r>
          </a:p>
        </p:txBody>
      </p:sp>
      <p:cxnSp>
        <p:nvCxnSpPr>
          <p:cNvPr id="16" name="Elbow Connector 9">
            <a:extLst>
              <a:ext uri="{FF2B5EF4-FFF2-40B4-BE49-F238E27FC236}">
                <a16:creationId xmlns:a16="http://schemas.microsoft.com/office/drawing/2014/main" id="{6FD10F4B-0582-4B3C-BC15-56AEC3E70752}"/>
              </a:ext>
            </a:extLst>
          </p:cNvPr>
          <p:cNvCxnSpPr>
            <a:endCxn id="19" idx="0"/>
          </p:cNvCxnSpPr>
          <p:nvPr/>
        </p:nvCxnSpPr>
        <p:spPr>
          <a:xfrm rot="5400000">
            <a:off x="8907215" y="4376237"/>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7D908FA-99E6-4CB0-9819-4A795B260466}"/>
              </a:ext>
            </a:extLst>
          </p:cNvPr>
          <p:cNvSpPr txBox="1"/>
          <p:nvPr/>
        </p:nvSpPr>
        <p:spPr>
          <a:xfrm>
            <a:off x="8486667" y="4119319"/>
            <a:ext cx="713209" cy="430887"/>
          </a:xfrm>
          <a:prstGeom prst="rect">
            <a:avLst/>
          </a:prstGeom>
          <a:noFill/>
        </p:spPr>
        <p:txBody>
          <a:bodyPr wrap="none" rtlCol="0">
            <a:spAutoFit/>
          </a:bodyPr>
          <a:lstStyle/>
          <a:p>
            <a:r>
              <a:rPr lang="en-US" sz="2200" dirty="0">
                <a:solidFill>
                  <a:schemeClr val="bg1"/>
                </a:solidFill>
              </a:rPr>
              <a:t>True</a:t>
            </a:r>
          </a:p>
        </p:txBody>
      </p:sp>
      <p:sp>
        <p:nvSpPr>
          <p:cNvPr id="18" name="TextBox 17">
            <a:extLst>
              <a:ext uri="{FF2B5EF4-FFF2-40B4-BE49-F238E27FC236}">
                <a16:creationId xmlns:a16="http://schemas.microsoft.com/office/drawing/2014/main" id="{5EEEE01C-1EF4-464A-935E-1C323B64DEEC}"/>
              </a:ext>
            </a:extLst>
          </p:cNvPr>
          <p:cNvSpPr txBox="1"/>
          <p:nvPr/>
        </p:nvSpPr>
        <p:spPr>
          <a:xfrm>
            <a:off x="10685669" y="3237948"/>
            <a:ext cx="792974" cy="430887"/>
          </a:xfrm>
          <a:prstGeom prst="rect">
            <a:avLst/>
          </a:prstGeom>
          <a:noFill/>
        </p:spPr>
        <p:txBody>
          <a:bodyPr wrap="none" rtlCol="0">
            <a:spAutoFit/>
          </a:bodyPr>
          <a:lstStyle/>
          <a:p>
            <a:r>
              <a:rPr lang="en-US" sz="2200" dirty="0">
                <a:solidFill>
                  <a:schemeClr val="bg1"/>
                </a:solidFill>
              </a:rPr>
              <a:t>False</a:t>
            </a:r>
          </a:p>
        </p:txBody>
      </p:sp>
      <p:sp>
        <p:nvSpPr>
          <p:cNvPr id="19" name="Flowchart: Process 18">
            <a:extLst>
              <a:ext uri="{FF2B5EF4-FFF2-40B4-BE49-F238E27FC236}">
                <a16:creationId xmlns:a16="http://schemas.microsoft.com/office/drawing/2014/main" id="{A44A2616-A732-4F4F-AFF9-A00BE4DC6DA1}"/>
              </a:ext>
            </a:extLst>
          </p:cNvPr>
          <p:cNvSpPr/>
          <p:nvPr/>
        </p:nvSpPr>
        <p:spPr>
          <a:xfrm>
            <a:off x="7867355" y="4667642"/>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20" name="Elbow Connector 14">
            <a:extLst>
              <a:ext uri="{FF2B5EF4-FFF2-40B4-BE49-F238E27FC236}">
                <a16:creationId xmlns:a16="http://schemas.microsoft.com/office/drawing/2014/main" id="{EA190C7E-82F2-4443-9B4E-422E0F9FFDF5}"/>
              </a:ext>
            </a:extLst>
          </p:cNvPr>
          <p:cNvCxnSpPr>
            <a:stCxn id="19" idx="2"/>
          </p:cNvCxnSpPr>
          <p:nvPr/>
        </p:nvCxnSpPr>
        <p:spPr>
          <a:xfrm rot="5400000">
            <a:off x="8769142" y="5709760"/>
            <a:ext cx="858942"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Top Corners Rounded 6">
            <a:extLst>
              <a:ext uri="{FF2B5EF4-FFF2-40B4-BE49-F238E27FC236}">
                <a16:creationId xmlns:a16="http://schemas.microsoft.com/office/drawing/2014/main" id="{7DE2E865-9E82-412F-B6BA-A643E4B60DC8}"/>
              </a:ext>
            </a:extLst>
          </p:cNvPr>
          <p:cNvSpPr/>
          <p:nvPr/>
        </p:nvSpPr>
        <p:spPr>
          <a:xfrm>
            <a:off x="571025"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Syntax</a:t>
            </a:r>
          </a:p>
        </p:txBody>
      </p:sp>
      <p:sp>
        <p:nvSpPr>
          <p:cNvPr id="22" name="TextBox 21">
            <a:extLst>
              <a:ext uri="{FF2B5EF4-FFF2-40B4-BE49-F238E27FC236}">
                <a16:creationId xmlns:a16="http://schemas.microsoft.com/office/drawing/2014/main" id="{9404EC91-3EDC-4DB1-8932-F4ADCFDA16B8}"/>
              </a:ext>
            </a:extLst>
          </p:cNvPr>
          <p:cNvSpPr txBox="1"/>
          <p:nvPr/>
        </p:nvSpPr>
        <p:spPr>
          <a:xfrm>
            <a:off x="8039095" y="1935504"/>
            <a:ext cx="2319033" cy="461665"/>
          </a:xfrm>
          <a:prstGeom prst="rect">
            <a:avLst/>
          </a:prstGeom>
          <a:noFill/>
        </p:spPr>
        <p:txBody>
          <a:bodyPr wrap="none" rtlCol="0">
            <a:spAutoFit/>
          </a:bodyPr>
          <a:lstStyle/>
          <a:p>
            <a:r>
              <a:rPr lang="en-US" sz="2400" dirty="0">
                <a:solidFill>
                  <a:schemeClr val="bg1"/>
                </a:solidFill>
              </a:rPr>
              <a:t>Flowchart of </a:t>
            </a:r>
            <a:r>
              <a:rPr lang="en-US" sz="2400" b="1" dirty="0">
                <a:solidFill>
                  <a:srgbClr val="F92672"/>
                </a:solidFill>
                <a:latin typeface="Consolas" panose="020B0609020204030204" pitchFamily="49" charset="0"/>
                <a:cs typeface="Courier New" panose="02070309020205020404" pitchFamily="49" charset="0"/>
              </a:rPr>
              <a:t>if</a:t>
            </a:r>
            <a:endParaRPr lang="en-US" sz="2400" b="1" dirty="0">
              <a:solidFill>
                <a:srgbClr val="F92672"/>
              </a:solidFill>
              <a:latin typeface="Consolas" panose="020B0609020204030204" pitchFamily="49" charset="0"/>
            </a:endParaRPr>
          </a:p>
        </p:txBody>
      </p:sp>
    </p:spTree>
    <p:extLst>
      <p:ext uri="{BB962C8B-B14F-4D97-AF65-F5344CB8AC3E}">
        <p14:creationId xmlns:p14="http://schemas.microsoft.com/office/powerpoint/2010/main" val="70694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par>
                                <p:cTn id="44" presetID="22" presetClass="entr" presetSubtype="1"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mph" presetSubtype="2" fill="hold" nodeType="clickEffect">
                                  <p:stCondLst>
                                    <p:cond delay="0"/>
                                  </p:stCondLst>
                                  <p:childTnLst>
                                    <p:animClr clrSpc="rgb" dir="cw">
                                      <p:cBhvr>
                                        <p:cTn id="50" dur="250" fill="hold"/>
                                        <p:tgtEl>
                                          <p:spTgt spid="16"/>
                                        </p:tgtEl>
                                        <p:attrNameLst>
                                          <p:attrName>stroke.color</p:attrName>
                                        </p:attrNameLst>
                                      </p:cBhvr>
                                      <p:to>
                                        <a:srgbClr val="FFC000"/>
                                      </p:to>
                                    </p:animClr>
                                    <p:set>
                                      <p:cBhvr>
                                        <p:cTn id="51" dur="250" fill="hold"/>
                                        <p:tgtEl>
                                          <p:spTgt spid="16"/>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2" fill="hold" nodeType="clickEffect">
                                  <p:stCondLst>
                                    <p:cond delay="0"/>
                                  </p:stCondLst>
                                  <p:childTnLst>
                                    <p:animClr clrSpc="rgb" dir="cw">
                                      <p:cBhvr>
                                        <p:cTn id="55" dur="250" fill="hold"/>
                                        <p:tgtEl>
                                          <p:spTgt spid="13"/>
                                        </p:tgtEl>
                                        <p:attrNameLst>
                                          <p:attrName>stroke.color</p:attrName>
                                        </p:attrNameLst>
                                      </p:cBhvr>
                                      <p:to>
                                        <a:schemeClr val="accent2"/>
                                      </p:to>
                                    </p:animClr>
                                    <p:set>
                                      <p:cBhvr>
                                        <p:cTn id="56" dur="25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7" grpId="0"/>
      <p:bldP spid="18" grpId="0"/>
      <p:bldP spid="19" grpId="0" animBg="1"/>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Zero if given number is 0</a:t>
            </a: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3139321"/>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"Zero"</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3139321"/>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Number:0</a:t>
            </a:r>
          </a:p>
          <a:p>
            <a:r>
              <a:rPr lang="pt-BR" dirty="0">
                <a:solidFill>
                  <a:schemeClr val="bg1"/>
                </a:solidFill>
                <a:latin typeface="Consolas" panose="020B0609020204030204" pitchFamily="49" charset="0"/>
              </a:rPr>
              <a:t>Zero</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39159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a:t>
            </a:r>
          </a:p>
        </p:txBody>
      </p:sp>
      <p:sp>
        <p:nvSpPr>
          <p:cNvPr id="4" name="Rectangle 3">
            <a:extLst>
              <a:ext uri="{FF2B5EF4-FFF2-40B4-BE49-F238E27FC236}">
                <a16:creationId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"Positive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&lt;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"Negative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a:solidFill>
                  <a:schemeClr val="tx1">
                    <a:lumMod val="75000"/>
                    <a:lumOff val="25000"/>
                  </a:schemeClr>
                </a:solidFill>
                <a:latin typeface="Consolas" panose="020B0609020204030204" pitchFamily="49" charset="0"/>
              </a:rPr>
              <a:t>11</a:t>
            </a:r>
          </a:p>
          <a:p>
            <a:pPr algn="r"/>
            <a:r>
              <a:rPr lang="en-US" b="1" dirty="0">
                <a:solidFill>
                  <a:schemeClr val="tx1">
                    <a:lumMod val="75000"/>
                    <a:lumOff val="25000"/>
                  </a:schemeClr>
                </a:solidFill>
                <a:latin typeface="Consolas" panose="020B0609020204030204" pitchFamily="49" charset="0"/>
              </a:rPr>
              <a:t>12</a:t>
            </a:r>
          </a:p>
          <a:p>
            <a:pPr algn="r"/>
            <a:r>
              <a:rPr lang="en-US" b="1" dirty="0">
                <a:solidFill>
                  <a:schemeClr val="tx1">
                    <a:lumMod val="75000"/>
                    <a:lumOff val="25000"/>
                  </a:schemeClr>
                </a:solidFill>
                <a:latin typeface="Consolas" panose="020B0609020204030204" pitchFamily="49" charset="0"/>
              </a:rPr>
              <a:t>13</a:t>
            </a:r>
          </a:p>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p:txBody>
      </p:sp>
      <p:sp>
        <p:nvSpPr>
          <p:cNvPr id="6" name="Rectangle 5">
            <a:extLst>
              <a:ext uri="{FF2B5EF4-FFF2-40B4-BE49-F238E27FC236}">
                <a16:creationId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Number:5</a:t>
            </a:r>
          </a:p>
          <a:p>
            <a:r>
              <a:rPr lang="pt-BR" dirty="0">
                <a:solidFill>
                  <a:schemeClr val="bg1"/>
                </a:solidFill>
                <a:latin typeface="Consolas" panose="020B0609020204030204" pitchFamily="49" charset="0"/>
              </a:rPr>
              <a:t>Positive Number</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Number:-5</a:t>
            </a:r>
          </a:p>
          <a:p>
            <a:r>
              <a:rPr lang="en-US" dirty="0">
                <a:solidFill>
                  <a:schemeClr val="bg1"/>
                </a:solidFill>
                <a:latin typeface="Consolas" panose="020B0609020204030204" pitchFamily="49" charset="0"/>
              </a:rPr>
              <a:t>Negative Number</a:t>
            </a:r>
          </a:p>
        </p:txBody>
      </p:sp>
      <p:sp>
        <p:nvSpPr>
          <p:cNvPr id="10" name="Rectangle: Top Corners Rounded 7">
            <a:extLst>
              <a:ext uri="{FF2B5EF4-FFF2-40B4-BE49-F238E27FC236}">
                <a16:creationId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20575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PPS Font Sty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TotalTime>
  <Words>2307</Words>
  <Application>Microsoft Office PowerPoint</Application>
  <PresentationFormat>Widescreen</PresentationFormat>
  <Paragraphs>629</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Consolas</vt:lpstr>
      <vt:lpstr>Courier New</vt:lpstr>
      <vt:lpstr>Segoe UI</vt:lpstr>
      <vt:lpstr>Segoe UI Black</vt:lpstr>
      <vt:lpstr>Segoe UI Light</vt:lpstr>
      <vt:lpstr>Segoe UI Semibold</vt:lpstr>
      <vt:lpstr>Wingdings</vt:lpstr>
      <vt:lpstr>Wingdings 3</vt:lpstr>
      <vt:lpstr>Office Theme</vt:lpstr>
      <vt:lpstr>Decision making in  C</vt:lpstr>
      <vt:lpstr>Need of decision making</vt:lpstr>
      <vt:lpstr>Decision Making or Conditional Statement</vt:lpstr>
      <vt:lpstr>Decision Making Statements in C</vt:lpstr>
      <vt:lpstr>Relational Operators</vt:lpstr>
      <vt:lpstr>If statement</vt:lpstr>
      <vt:lpstr>if</vt:lpstr>
      <vt:lpstr>WAP to print Zero if given number is 0</vt:lpstr>
      <vt:lpstr>WAP to print Positive or Negative Number</vt:lpstr>
      <vt:lpstr>Modulus Operator</vt:lpstr>
      <vt:lpstr>WAP to print Odd or Even Number</vt:lpstr>
      <vt:lpstr>If..else statement</vt:lpstr>
      <vt:lpstr>if...else</vt:lpstr>
      <vt:lpstr>WAP to print Positive or Negative Number using if…else</vt:lpstr>
      <vt:lpstr>WAP to print Odd or Even Number using if…else</vt:lpstr>
      <vt:lpstr>WAP to find largest number from given 2 numbers using if</vt:lpstr>
      <vt:lpstr>WAP to find largest number from given 2 numbers using if…else</vt:lpstr>
      <vt:lpstr>{ }</vt:lpstr>
      <vt:lpstr>If…else if…else if…else  Ladder if</vt:lpstr>
      <vt:lpstr>If…else if…else if…else</vt:lpstr>
      <vt:lpstr>if…else if…else ladder flowchart</vt:lpstr>
      <vt:lpstr>WAP to print Zero, Positive or Negative Number</vt:lpstr>
      <vt:lpstr>Nested if</vt:lpstr>
      <vt:lpstr>Nested if</vt:lpstr>
      <vt:lpstr>Nested if flowchart</vt:lpstr>
      <vt:lpstr>WAP to print maximum from given three numbers</vt:lpstr>
      <vt:lpstr>Conditional Operator</vt:lpstr>
      <vt:lpstr>  ? : (Conditional Operator)</vt:lpstr>
      <vt:lpstr>Conditional operator flowchart</vt:lpstr>
      <vt:lpstr>WAP to find largest number from given 2 numbers using ? :</vt:lpstr>
      <vt:lpstr>switch…case</vt:lpstr>
      <vt:lpstr>switch...case</vt:lpstr>
      <vt:lpstr>WAP that asks day number and prints day name using switch…case</vt:lpstr>
      <vt:lpstr>Practice programs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Mac Laptop</cp:lastModifiedBy>
  <cp:revision>422</cp:revision>
  <dcterms:created xsi:type="dcterms:W3CDTF">2020-05-01T05:09:15Z</dcterms:created>
  <dcterms:modified xsi:type="dcterms:W3CDTF">2022-03-07T09:01:05Z</dcterms:modified>
</cp:coreProperties>
</file>