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0" r:id="rId2"/>
    <p:sldId id="275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2672"/>
    <a:srgbClr val="FF1744"/>
    <a:srgbClr val="373737"/>
    <a:srgbClr val="666666"/>
    <a:srgbClr val="595959"/>
    <a:srgbClr val="111111"/>
    <a:srgbClr val="000000"/>
    <a:srgbClr val="FF5800"/>
    <a:srgbClr val="EF5350"/>
    <a:srgbClr val="B96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D5542D-6704-4140-A5E8-488153BFF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FACBB7-4B79-4809-963B-9D83BA686A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88" b="82169"/>
          <a:stretch/>
        </p:blipFill>
        <p:spPr>
          <a:xfrm flipH="1">
            <a:off x="4142" y="-1"/>
            <a:ext cx="5767796" cy="15414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0EE700-7BB4-49D8-B51F-CEC237C844B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66A6DB-EA5D-4087-B3FE-A98E377730A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7A6005-B766-4453-A692-D00FC7BC40C8}"/>
              </a:ext>
            </a:extLst>
          </p:cNvPr>
          <p:cNvSpPr txBox="1"/>
          <p:nvPr userDrawn="1"/>
        </p:nvSpPr>
        <p:spPr>
          <a:xfrm>
            <a:off x="9468438" y="1085373"/>
            <a:ext cx="8499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29EDBF-F2C4-47B1-AC0E-193495B3FE61}"/>
              </a:ext>
            </a:extLst>
          </p:cNvPr>
          <p:cNvSpPr txBox="1"/>
          <p:nvPr userDrawn="1"/>
        </p:nvSpPr>
        <p:spPr>
          <a:xfrm>
            <a:off x="7645588" y="102635"/>
            <a:ext cx="449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Programming for Problem Solving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(PPS)</a:t>
            </a: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13E249-60F6-43B6-AF09-0B5D38ED31C7}"/>
              </a:ext>
            </a:extLst>
          </p:cNvPr>
          <p:cNvGrpSpPr/>
          <p:nvPr userDrawn="1"/>
        </p:nvGrpSpPr>
        <p:grpSpPr>
          <a:xfrm>
            <a:off x="7658036" y="791170"/>
            <a:ext cx="4470716" cy="252000"/>
            <a:chOff x="7658036" y="688992"/>
            <a:chExt cx="4470716" cy="252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03E081-98B9-4B8E-8331-440C0FB88792}"/>
                </a:ext>
              </a:extLst>
            </p:cNvPr>
            <p:cNvCxnSpPr>
              <a:cxnSpLocks/>
            </p:cNvCxnSpPr>
            <p:nvPr/>
          </p:nvCxnSpPr>
          <p:spPr>
            <a:xfrm>
              <a:off x="7658036" y="814992"/>
              <a:ext cx="4470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915645F-EA3D-4C76-9886-6445F1B27612}"/>
                </a:ext>
              </a:extLst>
            </p:cNvPr>
            <p:cNvSpPr/>
            <p:nvPr/>
          </p:nvSpPr>
          <p:spPr>
            <a:xfrm>
              <a:off x="9569394" y="688992"/>
              <a:ext cx="648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USING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04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PS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E64B3F-2DB2-4F48-9888-7A81ADED529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83668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11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217E071-4703-4617-A5FD-0579291916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A51277-8BA2-4248-806F-605F8C2E9118}"/>
              </a:ext>
            </a:extLst>
          </p:cNvPr>
          <p:cNvCxnSpPr>
            <a:cxnSpLocks/>
          </p:cNvCxnSpPr>
          <p:nvPr userDrawn="1"/>
        </p:nvCxnSpPr>
        <p:spPr>
          <a:xfrm>
            <a:off x="0" y="900000"/>
            <a:ext cx="12191998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</p:spPr>
        <p:txBody>
          <a:bodyPr lIns="216000" tIns="108000" rIns="216000" bIns="108000">
            <a:normAutofit/>
          </a:bodyPr>
          <a:lstStyle>
            <a:lvl1pPr>
              <a:def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8248EE-B9C6-42F3-8999-42A010B3D36A}"/>
              </a:ext>
            </a:extLst>
          </p:cNvPr>
          <p:cNvSpPr/>
          <p:nvPr userDrawn="1"/>
        </p:nvSpPr>
        <p:spPr>
          <a:xfrm>
            <a:off x="0" y="6481824"/>
            <a:ext cx="12191998" cy="376176"/>
          </a:xfrm>
          <a:prstGeom prst="roundRect">
            <a:avLst>
              <a:gd name="adj" fmla="val 0"/>
            </a:avLst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69C17831-BD8C-469B-A484-FA4EA682184B}"/>
              </a:ext>
            </a:extLst>
          </p:cNvPr>
          <p:cNvSpPr txBox="1">
            <a:spLocks/>
          </p:cNvSpPr>
          <p:nvPr userDrawn="1"/>
        </p:nvSpPr>
        <p:spPr>
          <a:xfrm>
            <a:off x="86106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220000"/>
          </a:xfrm>
        </p:spPr>
        <p:txBody>
          <a:bodyPr>
            <a:noAutofit/>
          </a:bodyPr>
          <a:lstStyle>
            <a:lvl1pPr marL="265113" indent="-265113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bg1"/>
                </a:solidFill>
              </a:defRPr>
            </a:lvl1pPr>
            <a:lvl2pPr marL="809625" indent="-352425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20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1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B710-C307-4678-9275-77A72D627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&amp; Strings</a:t>
            </a:r>
          </a:p>
        </p:txBody>
      </p:sp>
    </p:spTree>
    <p:extLst>
      <p:ext uri="{BB962C8B-B14F-4D97-AF65-F5344CB8AC3E}">
        <p14:creationId xmlns:p14="http://schemas.microsoft.com/office/powerpoint/2010/main" val="280156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568B-1B88-475B-A551-F03F8357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8738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Multi Dimensional Array</a:t>
            </a:r>
          </a:p>
        </p:txBody>
      </p:sp>
      <p:pic>
        <p:nvPicPr>
          <p:cNvPr id="2050" name="Picture 2" descr="Rubik's Cube PNG Transparent Images | PNG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960" y="3026228"/>
            <a:ext cx="3253523" cy="33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70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2 Dimensional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5288" y="1524112"/>
            <a:ext cx="6949440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data-type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variable-name[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y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5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05289" y="1194928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/>
              <a:t>Syntax</a:t>
            </a:r>
          </a:p>
        </p:txBody>
      </p:sp>
      <p:sp>
        <p:nvSpPr>
          <p:cNvPr id="6" name="Rectangle 5"/>
          <p:cNvSpPr/>
          <p:nvPr/>
        </p:nvSpPr>
        <p:spPr>
          <a:xfrm>
            <a:off x="305287" y="2582590"/>
            <a:ext cx="6949440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data[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]; </a:t>
            </a:r>
            <a:r>
              <a:rPr 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//This array can hold 9 elements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05288" y="2253406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/>
              <a:t>Declaration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814897"/>
              </p:ext>
            </p:extLst>
          </p:nvPr>
        </p:nvGraphicFramePr>
        <p:xfrm>
          <a:off x="445517" y="4051041"/>
          <a:ext cx="6299200" cy="2209800"/>
        </p:xfrm>
        <a:graphic>
          <a:graphicData uri="http://schemas.openxmlformats.org/drawingml/2006/table">
            <a:tbl>
              <a:tblPr firstRow="1" bandRow="1"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data[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data[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data[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data[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data[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data[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data[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data[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data[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sz="2000" b="1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15823" y="3624117"/>
            <a:ext cx="23006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data[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0" y="1098788"/>
            <a:ext cx="4411241" cy="5220000"/>
          </a:xfrm>
        </p:spPr>
        <p:txBody>
          <a:bodyPr/>
          <a:lstStyle/>
          <a:p>
            <a:pPr algn="just"/>
            <a:r>
              <a:rPr lang="en-US" dirty="0"/>
              <a:t>A two dimensional array can be seen as a table with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‘x’</a:t>
            </a:r>
            <a:r>
              <a:rPr lang="en-US" dirty="0"/>
              <a:t> rows and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‘y’</a:t>
            </a:r>
            <a:r>
              <a:rPr lang="en-US" dirty="0"/>
              <a:t> columns. </a:t>
            </a:r>
          </a:p>
          <a:p>
            <a:pPr algn="just"/>
            <a:r>
              <a:rPr lang="en-US" dirty="0"/>
              <a:t>The row number ranges from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(x-1) </a:t>
            </a:r>
            <a:r>
              <a:rPr lang="en-US" dirty="0"/>
              <a:t>and column number ranges from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(y-1). </a:t>
            </a:r>
          </a:p>
        </p:txBody>
      </p:sp>
    </p:spTree>
    <p:extLst>
      <p:ext uri="{BB962C8B-B14F-4D97-AF65-F5344CB8AC3E}">
        <p14:creationId xmlns:p14="http://schemas.microsoft.com/office/powerpoint/2010/main" val="198123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Initialing and Accessing a 2D Array: Example-1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13556" y="1275049"/>
            <a:ext cx="6082543" cy="452431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data[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 = { 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//row 0 with 3 elements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//row 1 with 3 elements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 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//row 2 with 3 elements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};</a:t>
            </a: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//1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//2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"%d\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//3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//4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//5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"%d\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//6</a:t>
            </a:r>
          </a:p>
          <a:p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//7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//8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//9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13563" y="1275049"/>
            <a:ext cx="499993" cy="452431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13563" y="9458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13555" y="5828597"/>
            <a:ext cx="6082543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data[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can be initialized like this also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data[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]={{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},{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},{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}};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539950"/>
              </p:ext>
            </p:extLst>
          </p:nvPr>
        </p:nvGraphicFramePr>
        <p:xfrm>
          <a:off x="7179084" y="2277308"/>
          <a:ext cx="4760686" cy="2303384"/>
        </p:xfrm>
        <a:graphic>
          <a:graphicData uri="http://schemas.openxmlformats.org/drawingml/2006/table">
            <a:tbl>
              <a:tblPr firstRow="1" bandRow="1"/>
              <a:tblGrid>
                <a:gridCol w="902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13562" y="5828597"/>
            <a:ext cx="499993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968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Initialing and Accessing a 2D Array: Example-2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13556" y="1275049"/>
            <a:ext cx="6082543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data[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 = { 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//row 0 with 4 elements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//row 1 with 4 elements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};</a:t>
            </a: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//1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//2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//3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"%d\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//4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//5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//6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//7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//8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13563" y="1275049"/>
            <a:ext cx="499993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13563" y="9458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13555" y="5048016"/>
            <a:ext cx="6082543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data[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can be initialized like this also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data[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]={{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},{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74474"/>
              </p:ext>
            </p:extLst>
          </p:nvPr>
        </p:nvGraphicFramePr>
        <p:xfrm>
          <a:off x="7114477" y="2565231"/>
          <a:ext cx="4882664" cy="1727538"/>
        </p:xfrm>
        <a:graphic>
          <a:graphicData uri="http://schemas.openxmlformats.org/drawingml/2006/table">
            <a:tbl>
              <a:tblPr firstRow="1" bandRow="1"/>
              <a:tblGrid>
                <a:gridCol w="859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5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Col-0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Col-1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Col-2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Col-3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13562" y="5048016"/>
            <a:ext cx="499993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2620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Read(Scan) 2D Array Elements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13556" y="1275049"/>
            <a:ext cx="6082543" cy="535531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data[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i,j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(j=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;j&lt;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;j++)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][j]);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(j=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;j&lt;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;j++)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][j]);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"\n"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13563" y="1275049"/>
            <a:ext cx="499993" cy="535531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13563" y="9458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776372" y="2969719"/>
            <a:ext cx="3996771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element=1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element=2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element=3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element=4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element=5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element=6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element=7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element=8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element=9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123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456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789</a:t>
            </a:r>
          </a:p>
        </p:txBody>
      </p:sp>
      <p:sp>
        <p:nvSpPr>
          <p:cNvPr id="13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776372" y="264053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738" y="1068889"/>
            <a:ext cx="2886515" cy="140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3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 a program to count number of positive, negative and zero elements from 3 X 3 matrix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597656" y="1300449"/>
            <a:ext cx="7589520" cy="507831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data[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i,j,pos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,neg=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,zero=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(j=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;j&lt;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;j++)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][j]);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(data[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][j]&gt;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pos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=pos+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(data[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][j]&lt;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neg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=neg+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zero=zero+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"positive=%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d,negative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=%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d,zero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=%d"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pos,neg,zero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97663" y="1300449"/>
            <a:ext cx="499993" cy="507831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97663" y="9712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322472" y="1859340"/>
            <a:ext cx="3749040" cy="283464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element=9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element=5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element=6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element=-3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element=-7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element=0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element=11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element=13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element=8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positive=6,negative=2,zero=1</a:t>
            </a:r>
          </a:p>
        </p:txBody>
      </p:sp>
      <p:sp>
        <p:nvSpPr>
          <p:cNvPr id="13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322472" y="15269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9036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Develop a program to perform addition of two matrix.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 a program to perform multiplication of two matrix.</a:t>
            </a:r>
          </a:p>
        </p:txBody>
      </p:sp>
    </p:spTree>
    <p:extLst>
      <p:ext uri="{BB962C8B-B14F-4D97-AF65-F5344CB8AC3E}">
        <p14:creationId xmlns:p14="http://schemas.microsoft.com/office/powerpoint/2010/main" val="2769832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568B-1B88-475B-A551-F03F8357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8738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String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(Character Array)</a:t>
            </a:r>
          </a:p>
        </p:txBody>
      </p:sp>
    </p:spTree>
    <p:extLst>
      <p:ext uri="{BB962C8B-B14F-4D97-AF65-F5344CB8AC3E}">
        <p14:creationId xmlns:p14="http://schemas.microsoft.com/office/powerpoint/2010/main" val="2014087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String is a one-dimensional array of characters terminated by a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null('\0')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just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dirty="0"/>
              <a:t>Each character in the array occupies one byte of memory, and the last character must always be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null('\0')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termination character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('\0')</a:t>
            </a:r>
            <a:r>
              <a:rPr lang="en-US" dirty="0"/>
              <a:t> is important in a string to identify where the string ends. </a:t>
            </a:r>
          </a:p>
          <a:p>
            <a:pPr algn="just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3136" y="2238999"/>
            <a:ext cx="2194560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name[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95498"/>
              </p:ext>
            </p:extLst>
          </p:nvPr>
        </p:nvGraphicFramePr>
        <p:xfrm>
          <a:off x="3090746" y="1748345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[9]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609936" y="5257260"/>
            <a:ext cx="1371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name[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306077"/>
              </p:ext>
            </p:extLst>
          </p:nvPr>
        </p:nvGraphicFramePr>
        <p:xfrm>
          <a:off x="2987040" y="4722000"/>
          <a:ext cx="6217920" cy="987699"/>
        </p:xfrm>
        <a:graphic>
          <a:graphicData uri="http://schemas.openxmlformats.org/drawingml/2006/table">
            <a:tbl>
              <a:tblPr firstRow="1" bandRow="1"/>
              <a:tblGrid>
                <a:gridCol w="62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56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[5]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[6]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[7]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[8]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[9]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8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kern="1200" dirty="0">
                        <a:solidFill>
                          <a:srgbClr val="F9267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kern="1200" dirty="0">
                        <a:solidFill>
                          <a:srgbClr val="F9267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57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&amp; Initializing String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63346" y="1539844"/>
            <a:ext cx="2301796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name[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63346" y="1209985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/>
              <a:t>Declaration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63346" y="2579797"/>
            <a:ext cx="7053454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name[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]={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‘I'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’N'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’D'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’U'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’S'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'\0'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63346" y="2249938"/>
            <a:ext cx="28346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/>
              <a:t>Initialization method 1: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3346" y="3619750"/>
            <a:ext cx="10972800" cy="707886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name[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“INDUS"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//'\0' will be automatically inserted at the end in this type of declaration.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63346" y="3289891"/>
            <a:ext cx="28346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/>
              <a:t>Initialization method 2: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611857" y="5295360"/>
            <a:ext cx="1371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name[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46366"/>
              </p:ext>
            </p:extLst>
          </p:nvPr>
        </p:nvGraphicFramePr>
        <p:xfrm>
          <a:off x="2987040" y="4760100"/>
          <a:ext cx="6217920" cy="987699"/>
        </p:xfrm>
        <a:graphic>
          <a:graphicData uri="http://schemas.openxmlformats.org/drawingml/2006/table">
            <a:tbl>
              <a:tblPr firstRow="1" bandRow="1"/>
              <a:tblGrid>
                <a:gridCol w="62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56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[5]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[6]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[7]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[8]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[9]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8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kern="1200" dirty="0">
                        <a:solidFill>
                          <a:srgbClr val="F9267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kern="1200" dirty="0">
                        <a:solidFill>
                          <a:srgbClr val="F92672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63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Array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Suppose we need to store </a:t>
            </a:r>
            <a:r>
              <a:rPr lang="en-US" dirty="0" err="1">
                <a:solidFill>
                  <a:srgbClr val="F92672"/>
                </a:solidFill>
                <a:latin typeface="Consolas" panose="020B0609020204030204" pitchFamily="49" charset="0"/>
              </a:rPr>
              <a:t>rollno</a:t>
            </a:r>
            <a:r>
              <a:rPr lang="en-US" dirty="0"/>
              <a:t> of the student in the integer variable.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IN" dirty="0"/>
              <a:t>Now we need to store </a:t>
            </a:r>
            <a:r>
              <a:rPr lang="en-IN" dirty="0" err="1">
                <a:solidFill>
                  <a:srgbClr val="F92672"/>
                </a:solidFill>
                <a:latin typeface="Consolas" panose="020B0609020204030204" pitchFamily="49" charset="0"/>
              </a:rPr>
              <a:t>rollno</a:t>
            </a:r>
            <a:r>
              <a:rPr lang="en-IN" dirty="0"/>
              <a:t> of 100 students.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r>
              <a:rPr lang="en-US" dirty="0"/>
              <a:t>This is </a:t>
            </a:r>
            <a:r>
              <a:rPr lang="en-US" dirty="0">
                <a:solidFill>
                  <a:srgbClr val="92D050"/>
                </a:solidFill>
              </a:rPr>
              <a:t>not appropriate</a:t>
            </a:r>
            <a:r>
              <a:rPr lang="en-US" dirty="0"/>
              <a:t> to declare these many integer variables. </a:t>
            </a:r>
          </a:p>
          <a:p>
            <a:pPr marL="0" indent="0" algn="just">
              <a:buNone/>
            </a:pPr>
            <a:r>
              <a:rPr lang="en-US" dirty="0"/>
              <a:t>   e.g. 100 integer variables for </a:t>
            </a:r>
            <a:r>
              <a:rPr lang="en-US" dirty="0" err="1">
                <a:solidFill>
                  <a:srgbClr val="F92672"/>
                </a:solidFill>
                <a:latin typeface="Consolas" panose="020B0609020204030204" pitchFamily="49" charset="0"/>
              </a:rPr>
              <a:t>rollno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Solution to declare and store multiple variables of similar type is an </a:t>
            </a:r>
            <a:r>
              <a:rPr lang="en-US" dirty="0">
                <a:solidFill>
                  <a:srgbClr val="92D050"/>
                </a:solidFill>
              </a:rPr>
              <a:t>array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An </a:t>
            </a:r>
            <a:r>
              <a:rPr lang="en-US" dirty="0">
                <a:solidFill>
                  <a:srgbClr val="92D050"/>
                </a:solidFill>
              </a:rPr>
              <a:t>array</a:t>
            </a:r>
            <a:r>
              <a:rPr lang="en-US" dirty="0"/>
              <a:t> is a variable that can store multiple values.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089" y="1959541"/>
            <a:ext cx="2133600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rollno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10089" y="1630357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/>
              <a:t>Declaration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10088" y="3309091"/>
            <a:ext cx="7303825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rollno101, rollno102, rollno103, rollno104...; 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10089" y="2979907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/>
              <a:t>Declaration</a:t>
            </a:r>
          </a:p>
        </p:txBody>
      </p:sp>
    </p:spTree>
    <p:extLst>
      <p:ext uri="{BB962C8B-B14F-4D97-AF65-F5344CB8AC3E}">
        <p14:creationId xmlns:p14="http://schemas.microsoft.com/office/powerpoint/2010/main" val="254013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String: </a:t>
            </a:r>
            <a:r>
              <a:rPr lang="en-US" dirty="0" err="1"/>
              <a:t>scanf</a:t>
            </a:r>
            <a:r>
              <a:rPr lang="en-US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762756" y="1300449"/>
            <a:ext cx="5269744" cy="20313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name[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name:"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,name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"Name=%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,name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262763" y="1300449"/>
            <a:ext cx="499993" cy="20313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262763" y="9712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506372" y="1494138"/>
            <a:ext cx="3749040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name: Indus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Name=Indus</a:t>
            </a:r>
          </a:p>
        </p:txBody>
      </p:sp>
      <p:sp>
        <p:nvSpPr>
          <p:cNvPr id="13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506372" y="116176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506372" y="2544106"/>
            <a:ext cx="3749040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name: CE IT CSE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Name=CE</a:t>
            </a:r>
          </a:p>
        </p:txBody>
      </p:sp>
      <p:sp>
        <p:nvSpPr>
          <p:cNvPr id="10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506372" y="221173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3491938"/>
            <a:ext cx="11667281" cy="2915750"/>
          </a:xfrm>
        </p:spPr>
        <p:txBody>
          <a:bodyPr/>
          <a:lstStyle/>
          <a:p>
            <a:pPr algn="just"/>
            <a:r>
              <a:rPr lang="en-US" dirty="0"/>
              <a:t>There is no need to use address of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(&amp;)</a:t>
            </a:r>
            <a:r>
              <a:rPr lang="en-US" dirty="0"/>
              <a:t> operator in </a:t>
            </a:r>
            <a:r>
              <a:rPr lang="en-US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dirty="0"/>
              <a:t> to store a string. </a:t>
            </a:r>
          </a:p>
          <a:p>
            <a:pPr algn="just"/>
            <a:r>
              <a:rPr lang="en-US" dirty="0"/>
              <a:t>As string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/>
              <a:t> is an array of characters and the name of the array, i.e.,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/>
              <a:t> indicates the base address of the string (character array).</a:t>
            </a:r>
          </a:p>
          <a:p>
            <a:pPr algn="just"/>
            <a:r>
              <a:rPr lang="en-US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terminates its input on the first whitespace(space, tab, newline etc.) encountered.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2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String: gets()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762756" y="1300449"/>
            <a:ext cx="6858000" cy="230832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name[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name:"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gets(name);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//read string including white spaces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"Name=%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,name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262763" y="1300449"/>
            <a:ext cx="499993" cy="230832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262763" y="9712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120749" y="1632822"/>
            <a:ext cx="3749040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name:Indus Institute</a:t>
            </a:r>
          </a:p>
          <a:p>
            <a:pPr lvl="0"/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Name=Indus Institute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120749" y="1300449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3707838"/>
            <a:ext cx="11667281" cy="2705662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gets():</a:t>
            </a:r>
            <a:r>
              <a:rPr lang="en-US" dirty="0"/>
              <a:t> Reads characters from the standard input and stores them as a string.</a:t>
            </a:r>
          </a:p>
          <a:p>
            <a:pPr algn="just"/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puts(): </a:t>
            </a:r>
            <a:r>
              <a:rPr lang="en-US" dirty="0"/>
              <a:t>Prints characters from the standard.</a:t>
            </a:r>
          </a:p>
          <a:p>
            <a:pPr algn="just"/>
            <a:r>
              <a:rPr lang="en-US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en-US" dirty="0"/>
              <a:t>Reads input until it encounters whitespace, newline or End Of File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(EOF) </a:t>
            </a:r>
            <a:r>
              <a:rPr lang="en-US" dirty="0"/>
              <a:t>whereas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gets() </a:t>
            </a:r>
            <a:r>
              <a:rPr lang="en-US" dirty="0"/>
              <a:t>reads input until it encounters newline or End Of File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(EOF)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gets(): </a:t>
            </a:r>
            <a:r>
              <a:rPr lang="en-US" dirty="0"/>
              <a:t>Does not stop reading input when it encounters whitespace instead it takes whitespace as a string.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Handling Functions : </a:t>
            </a:r>
            <a:r>
              <a:rPr lang="en-US" dirty="0" err="1"/>
              <a:t>strlen</a:t>
            </a:r>
            <a:r>
              <a:rPr lang="en-US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635756" y="2875249"/>
            <a:ext cx="8138160" cy="258532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string.h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//header file for string functions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s1[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string:"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gets(s1);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strlen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(s1));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 returns length of s1 in integer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135763" y="2875249"/>
            <a:ext cx="499993" cy="258532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135763" y="25460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908149" y="3207622"/>
            <a:ext cx="3200400" cy="64008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string: CE CSE IT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09</a:t>
            </a:r>
          </a:p>
        </p:txBody>
      </p:sp>
      <p:sp>
        <p:nvSpPr>
          <p:cNvPr id="13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908149" y="2875249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1619012"/>
          </a:xfrm>
        </p:spPr>
        <p:txBody>
          <a:bodyPr/>
          <a:lstStyle/>
          <a:p>
            <a:r>
              <a:rPr lang="en-US" dirty="0"/>
              <a:t>C has several inbuilt functions to operate on string. These functions are known as string handling functions.</a:t>
            </a:r>
          </a:p>
          <a:p>
            <a:r>
              <a:rPr lang="en-US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(s1):</a:t>
            </a:r>
            <a:r>
              <a:rPr lang="en-US" dirty="0"/>
              <a:t> returns length of a string in integer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3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Handling Functions: </a:t>
            </a:r>
            <a:r>
              <a:rPr lang="en-US" dirty="0" err="1"/>
              <a:t>strcmp</a:t>
            </a:r>
            <a:r>
              <a:rPr lang="en-US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635756" y="2875249"/>
            <a:ext cx="8138160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s1[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],s2[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string-1:"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gets(s1);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string-2:"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gets(s2);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strcmp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(s1,s2)==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"Strings are same"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"Strings are not same"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135763" y="2875249"/>
            <a:ext cx="4999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135763" y="25460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908149" y="3207622"/>
            <a:ext cx="3200400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string-1:Computer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string-2:Computer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Strings are same</a:t>
            </a:r>
          </a:p>
        </p:txBody>
      </p:sp>
      <p:sp>
        <p:nvSpPr>
          <p:cNvPr id="13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908149" y="2875249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1339612"/>
          </a:xfrm>
        </p:spPr>
        <p:txBody>
          <a:bodyPr/>
          <a:lstStyle/>
          <a:p>
            <a:r>
              <a:rPr lang="en-US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(s1,s2):</a:t>
            </a:r>
            <a:r>
              <a:rPr lang="en-US" dirty="0"/>
              <a:t> Returns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s2</a:t>
            </a:r>
            <a:r>
              <a:rPr lang="en-US" dirty="0"/>
              <a:t> are the same.</a:t>
            </a:r>
          </a:p>
          <a:p>
            <a:r>
              <a:rPr lang="en-US" dirty="0"/>
              <a:t>Returns less than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s1&lt;s2.</a:t>
            </a:r>
            <a:endParaRPr lang="en-US" dirty="0"/>
          </a:p>
          <a:p>
            <a:r>
              <a:rPr lang="en-US" dirty="0"/>
              <a:t>Returns greater than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s1&gt;s2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908149" y="4588724"/>
            <a:ext cx="3200400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string-1:Computer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string-2:Computer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Strings are same</a:t>
            </a:r>
          </a:p>
        </p:txBody>
      </p:sp>
      <p:sp>
        <p:nvSpPr>
          <p:cNvPr id="11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908149" y="4256351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5397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Handling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262358" y="1021049"/>
            <a:ext cx="11667281" cy="46166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For examples consider: 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s1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"Their"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,s2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"There"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08842"/>
              </p:ext>
            </p:extLst>
          </p:nvPr>
        </p:nvGraphicFramePr>
        <p:xfrm>
          <a:off x="251121" y="1587888"/>
          <a:ext cx="11704320" cy="14813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6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92672"/>
                          </a:solidFill>
                        </a:rPr>
                        <a:t>Syntax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9267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lang="en-US" sz="24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(s1,s2)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Copies 2</a:t>
                      </a:r>
                      <a:r>
                        <a:rPr lang="en-US" sz="2000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string to 1</a:t>
                      </a:r>
                      <a:r>
                        <a:rPr lang="en-US" sz="2000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string.</a:t>
                      </a:r>
                    </a:p>
                    <a:p>
                      <a:pPr algn="l"/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(s1,s2)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copies the string </a:t>
                      </a: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in to string </a:t>
                      </a: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so </a:t>
                      </a: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is now “There”. </a:t>
                      </a: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remains unchanged.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125155"/>
              </p:ext>
            </p:extLst>
          </p:nvPr>
        </p:nvGraphicFramePr>
        <p:xfrm>
          <a:off x="251121" y="3067050"/>
          <a:ext cx="11704320" cy="10846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400" b="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(s1,s2)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Appends 2</a:t>
                      </a:r>
                      <a:r>
                        <a:rPr lang="en-US" sz="2000" b="0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string at the end of 1</a:t>
                      </a:r>
                      <a:r>
                        <a:rPr lang="en-US" sz="2000" b="0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string.</a:t>
                      </a:r>
                    </a:p>
                    <a:p>
                      <a:pPr algn="l"/>
                      <a:r>
                        <a:rPr lang="en-US" sz="2000" b="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(s1,s2);</a:t>
                      </a: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a copy of string 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is appended at the end of string 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. Now 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becomes “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</a:rPr>
                        <a:t>TheirThere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33047"/>
              </p:ext>
            </p:extLst>
          </p:nvPr>
        </p:nvGraphicFramePr>
        <p:xfrm>
          <a:off x="251121" y="4155613"/>
          <a:ext cx="11704320" cy="10846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strchr</a:t>
                      </a:r>
                      <a:r>
                        <a:rPr lang="en-US" sz="2400" b="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(s1,c)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Returns a pointer to the first occurrence of a given character in the string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strchr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(s1,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'i'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pPr algn="l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Output :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</a:rPr>
                        <a:t>ir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78448"/>
              </p:ext>
            </p:extLst>
          </p:nvPr>
        </p:nvGraphicFramePr>
        <p:xfrm>
          <a:off x="251121" y="5237821"/>
          <a:ext cx="11704320" cy="10846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strstr</a:t>
                      </a:r>
                      <a:r>
                        <a:rPr lang="en-US" sz="2400" b="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(s1,s2)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Returns a pointer to the first occurrence of a given string 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in string 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strstr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(s1,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"he"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pPr algn="l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Output : heir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59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Handling Functions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262358" y="1021049"/>
            <a:ext cx="11667281" cy="46166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For examples consider: 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s1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"Their"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,s2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"There"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239545"/>
              </p:ext>
            </p:extLst>
          </p:nvPr>
        </p:nvGraphicFramePr>
        <p:xfrm>
          <a:off x="251253" y="1587888"/>
          <a:ext cx="11704320" cy="11083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92672"/>
                          </a:solidFill>
                        </a:rPr>
                        <a:t>Syntax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9267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07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strrev</a:t>
                      </a:r>
                      <a:r>
                        <a:rPr lang="en-US" sz="24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Reverses given string.</a:t>
                      </a:r>
                    </a:p>
                    <a:p>
                      <a:pPr algn="l"/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strrev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(s1);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makes string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to “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riehT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92320"/>
              </p:ext>
            </p:extLst>
          </p:nvPr>
        </p:nvGraphicFramePr>
        <p:xfrm>
          <a:off x="251253" y="2699062"/>
          <a:ext cx="11704320" cy="7132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323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strlwr</a:t>
                      </a:r>
                      <a:r>
                        <a:rPr lang="en-US" sz="2400" b="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Converts string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to lower case.</a:t>
                      </a:r>
                    </a:p>
                    <a:p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strlwr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(s1));</a:t>
                      </a:r>
                      <a:r>
                        <a:rPr lang="en-US" sz="2000" b="0" baseline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          </a:t>
                      </a: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Output : their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682677"/>
              </p:ext>
            </p:extLst>
          </p:nvPr>
        </p:nvGraphicFramePr>
        <p:xfrm>
          <a:off x="251253" y="3408486"/>
          <a:ext cx="11704320" cy="7132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323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strupr</a:t>
                      </a:r>
                      <a:r>
                        <a:rPr lang="en-US" sz="2400" b="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Converts string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to upper case.</a:t>
                      </a:r>
                    </a:p>
                    <a:p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strupr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(s1));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                                                Output : THEIR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49658"/>
              </p:ext>
            </p:extLst>
          </p:nvPr>
        </p:nvGraphicFramePr>
        <p:xfrm>
          <a:off x="251253" y="4122704"/>
          <a:ext cx="11704320" cy="1310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strncpy</a:t>
                      </a:r>
                      <a:r>
                        <a:rPr lang="en-US" sz="2400" b="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(s1,s2,n)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Copies first n character of string 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to string 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s1=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 s2=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"There"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strncpy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(s1,s2,</a:t>
                      </a:r>
                      <a:r>
                        <a:rPr lang="en-US" sz="20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,s1);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                                                                    Output :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</a:rPr>
                        <a:t>Th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891621"/>
              </p:ext>
            </p:extLst>
          </p:nvPr>
        </p:nvGraphicFramePr>
        <p:xfrm>
          <a:off x="251253" y="5422343"/>
          <a:ext cx="11704320" cy="1005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323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lang="en-US" sz="2400" b="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(s1,s2,n)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Appends first n character of string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at the end of string 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en-US" sz="2000" b="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(s1,s2,2);</a:t>
                      </a:r>
                    </a:p>
                    <a:p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s1);</a:t>
                      </a:r>
                      <a:r>
                        <a:rPr lang="en-US" sz="2000" b="0" baseline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        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Output :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</a:rPr>
                        <a:t>TheirTh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00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Handling Functions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262358" y="1021049"/>
            <a:ext cx="11667281" cy="46166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For examples consider: 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s1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"Their"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,s2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"There"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924836"/>
              </p:ext>
            </p:extLst>
          </p:nvPr>
        </p:nvGraphicFramePr>
        <p:xfrm>
          <a:off x="251035" y="1587888"/>
          <a:ext cx="11704320" cy="140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92672"/>
                          </a:solidFill>
                        </a:rPr>
                        <a:t>Syntax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9267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07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lang="en-US" sz="24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(s1,s2,n)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Compares first </a:t>
                      </a: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character of string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and </a:t>
                      </a: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and returns similar result as </a:t>
                      </a:r>
                      <a:r>
                        <a:rPr lang="en-US" sz="200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strcmp</a:t>
                      </a: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function.</a:t>
                      </a:r>
                    </a:p>
                    <a:p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"%d"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strcmp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(s1,s2,</a:t>
                      </a:r>
                      <a:r>
                        <a:rPr lang="en-US" sz="20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  <a:r>
                        <a:rPr lang="en-US" sz="2000" b="0" baseline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Output : 0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311753"/>
              </p:ext>
            </p:extLst>
          </p:nvPr>
        </p:nvGraphicFramePr>
        <p:xfrm>
          <a:off x="251035" y="2986445"/>
          <a:ext cx="11704320" cy="7132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323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lang="en-US" sz="2400" b="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(s1,c)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Returns the last occurrence of a given character in a string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strrchr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(s2,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'e'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  <a:r>
                        <a:rPr lang="en-US" sz="2000" b="0" baseline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Output : ere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39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Thank you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79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array is a fixed size sequential collection of elements of same data type grouped under single variable name.</a:t>
            </a:r>
          </a:p>
          <a:p>
            <a:pPr algn="just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3136" y="2606985"/>
            <a:ext cx="2432424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rollno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794310"/>
              </p:ext>
            </p:extLst>
          </p:nvPr>
        </p:nvGraphicFramePr>
        <p:xfrm>
          <a:off x="3090746" y="2116331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[99]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086036"/>
              </p:ext>
            </p:extLst>
          </p:nvPr>
        </p:nvGraphicFramePr>
        <p:xfrm>
          <a:off x="251036" y="3708788"/>
          <a:ext cx="2743200" cy="14813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6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92672"/>
                          </a:solidFill>
                        </a:rPr>
                        <a:t>Fixed</a:t>
                      </a:r>
                      <a:r>
                        <a:rPr lang="en-US" sz="2000" baseline="0" dirty="0">
                          <a:solidFill>
                            <a:srgbClr val="F92672"/>
                          </a:solidFill>
                        </a:rPr>
                        <a:t> Size</a:t>
                      </a:r>
                      <a:endParaRPr lang="en-US" sz="2000" dirty="0">
                        <a:solidFill>
                          <a:srgbClr val="F9267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46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Here, the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 size of an array is 100 (fixed) to store </a:t>
                      </a:r>
                      <a:r>
                        <a:rPr lang="en-US" sz="2000" baseline="0" dirty="0" err="1">
                          <a:solidFill>
                            <a:schemeClr val="bg1"/>
                          </a:solidFill>
                        </a:rPr>
                        <a:t>rollno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61879"/>
              </p:ext>
            </p:extLst>
          </p:nvPr>
        </p:nvGraphicFramePr>
        <p:xfrm>
          <a:off x="3229504" y="3708788"/>
          <a:ext cx="2743200" cy="14813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3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92672"/>
                          </a:solidFill>
                        </a:rPr>
                        <a:t>Sequential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0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It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 is indexed to 0 to 99 in sequence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36219"/>
              </p:ext>
            </p:extLst>
          </p:nvPr>
        </p:nvGraphicFramePr>
        <p:xfrm>
          <a:off x="6207972" y="3708788"/>
          <a:ext cx="2743200" cy="147817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0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92672"/>
                          </a:solidFill>
                        </a:rPr>
                        <a:t>Same</a:t>
                      </a:r>
                      <a:r>
                        <a:rPr lang="en-US" sz="2400" dirty="0">
                          <a:solidFill>
                            <a:srgbClr val="F92672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F92672"/>
                          </a:solidFill>
                        </a:rPr>
                        <a:t>Data</a:t>
                      </a:r>
                      <a:r>
                        <a:rPr lang="en-US" sz="2400" dirty="0">
                          <a:solidFill>
                            <a:srgbClr val="F92672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F92672"/>
                          </a:solidFill>
                        </a:rPr>
                        <a:t>type</a:t>
                      </a:r>
                      <a:endParaRPr lang="en-US" sz="2400" dirty="0">
                        <a:solidFill>
                          <a:srgbClr val="F9267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9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All the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 elements (0-99) will be integer variables 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27519"/>
              </p:ext>
            </p:extLst>
          </p:nvPr>
        </p:nvGraphicFramePr>
        <p:xfrm>
          <a:off x="9186441" y="3708788"/>
          <a:ext cx="2743200" cy="14813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92672"/>
                          </a:solidFill>
                        </a:rPr>
                        <a:t>Single</a:t>
                      </a:r>
                      <a:r>
                        <a:rPr lang="en-US" sz="2400" dirty="0">
                          <a:solidFill>
                            <a:srgbClr val="F92672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rgbClr val="F92672"/>
                          </a:solidFill>
                        </a:rPr>
                        <a:t>Name</a:t>
                      </a:r>
                      <a:endParaRPr lang="en-US" sz="2400" dirty="0">
                        <a:solidFill>
                          <a:srgbClr val="F9267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1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All the 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elements (0-99) will be referred as a common name </a:t>
                      </a:r>
                      <a:r>
                        <a:rPr lang="en-US" sz="2000" baseline="0" dirty="0" err="1">
                          <a:solidFill>
                            <a:schemeClr val="bg1"/>
                          </a:solidFill>
                        </a:rPr>
                        <a:t>rollno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2374900" y="1482905"/>
            <a:ext cx="1188720" cy="0"/>
          </a:xfrm>
          <a:prstGeom prst="line">
            <a:avLst/>
          </a:prstGeom>
          <a:ln w="28575">
            <a:solidFill>
              <a:srgbClr val="F92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27453" y="1482905"/>
            <a:ext cx="1280160" cy="0"/>
          </a:xfrm>
          <a:prstGeom prst="line">
            <a:avLst/>
          </a:prstGeom>
          <a:ln w="28575">
            <a:solidFill>
              <a:srgbClr val="F92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575678" y="1482905"/>
            <a:ext cx="2011680" cy="0"/>
          </a:xfrm>
          <a:prstGeom prst="line">
            <a:avLst/>
          </a:prstGeom>
          <a:ln w="28575">
            <a:solidFill>
              <a:srgbClr val="F92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51311" y="1844855"/>
            <a:ext cx="2651760" cy="0"/>
          </a:xfrm>
          <a:prstGeom prst="line">
            <a:avLst/>
          </a:prstGeom>
          <a:ln w="28575">
            <a:solidFill>
              <a:srgbClr val="F92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92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 array</a:t>
            </a:r>
          </a:p>
        </p:txBody>
      </p:sp>
      <p:sp>
        <p:nvSpPr>
          <p:cNvPr id="5" name="Rectangle 4"/>
          <p:cNvSpPr/>
          <p:nvPr/>
        </p:nvSpPr>
        <p:spPr>
          <a:xfrm>
            <a:off x="363345" y="1539844"/>
            <a:ext cx="4556997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data-type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variable-name[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size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63346" y="1209985"/>
            <a:ext cx="138613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/>
              <a:t>Syntax</a:t>
            </a:r>
          </a:p>
        </p:txBody>
      </p:sp>
      <p:sp>
        <p:nvSpPr>
          <p:cNvPr id="9" name="Rectangle 8"/>
          <p:cNvSpPr/>
          <p:nvPr/>
        </p:nvSpPr>
        <p:spPr>
          <a:xfrm>
            <a:off x="363345" y="2871897"/>
            <a:ext cx="2132205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mark[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63346" y="2542038"/>
            <a:ext cx="174485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/>
              <a:t>Integer Array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702368" y="3319632"/>
            <a:ext cx="2933065" cy="763270"/>
            <a:chOff x="1253345" y="870256"/>
            <a:chExt cx="2933584" cy="763624"/>
          </a:xfrm>
        </p:grpSpPr>
        <p:cxnSp>
          <p:nvCxnSpPr>
            <p:cNvPr id="12" name="Straight Connector 11"/>
            <p:cNvCxnSpPr>
              <a:stCxn id="17" idx="1"/>
            </p:cNvCxnSpPr>
            <p:nvPr/>
          </p:nvCxnSpPr>
          <p:spPr>
            <a:xfrm flipH="1" flipV="1">
              <a:off x="1253345" y="870256"/>
              <a:ext cx="774640" cy="53502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1945276" y="870256"/>
              <a:ext cx="379504" cy="32135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7" idx="0"/>
            </p:cNvCxnSpPr>
            <p:nvPr/>
          </p:nvCxnSpPr>
          <p:spPr>
            <a:xfrm flipV="1">
              <a:off x="2713785" y="870256"/>
              <a:ext cx="0" cy="30642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087930" y="877582"/>
              <a:ext cx="394364" cy="314029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7" idx="3"/>
            </p:cNvCxnSpPr>
            <p:nvPr/>
          </p:nvCxnSpPr>
          <p:spPr>
            <a:xfrm flipV="1">
              <a:off x="3399585" y="870256"/>
              <a:ext cx="787344" cy="53502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027985" y="1176680"/>
              <a:ext cx="1371600" cy="457200"/>
            </a:xfrm>
            <a:prstGeom prst="rect">
              <a:avLst/>
            </a:prstGeom>
            <a:solidFill>
              <a:srgbClr val="37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kern="1200" dirty="0">
                  <a:solidFill>
                    <a:schemeClr val="bg1"/>
                  </a:solidFill>
                  <a:effectLst/>
                  <a:ea typeface="Times New Roman" panose="02020603050405020304" pitchFamily="18" charset="0"/>
                  <a:cs typeface="Shruti" panose="020B0502040204020203" pitchFamily="34" charset="0"/>
                </a:rPr>
                <a:t>integer</a:t>
              </a:r>
              <a:endPara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712298"/>
              </p:ext>
            </p:extLst>
          </p:nvPr>
        </p:nvGraphicFramePr>
        <p:xfrm>
          <a:off x="3090746" y="2408431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363345" y="4937500"/>
            <a:ext cx="2132205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avg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63346" y="4607641"/>
            <a:ext cx="174485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/>
              <a:t>Float Array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702368" y="5385235"/>
            <a:ext cx="2933065" cy="763270"/>
            <a:chOff x="1253345" y="870256"/>
            <a:chExt cx="2933584" cy="763624"/>
          </a:xfrm>
        </p:grpSpPr>
        <p:cxnSp>
          <p:nvCxnSpPr>
            <p:cNvPr id="42" name="Straight Connector 41"/>
            <p:cNvCxnSpPr>
              <a:stCxn id="47" idx="1"/>
            </p:cNvCxnSpPr>
            <p:nvPr/>
          </p:nvCxnSpPr>
          <p:spPr>
            <a:xfrm flipH="1" flipV="1">
              <a:off x="1253345" y="870256"/>
              <a:ext cx="774640" cy="53502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1945276" y="870256"/>
              <a:ext cx="379504" cy="32135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7" idx="0"/>
            </p:cNvCxnSpPr>
            <p:nvPr/>
          </p:nvCxnSpPr>
          <p:spPr>
            <a:xfrm flipV="1">
              <a:off x="2713785" y="870256"/>
              <a:ext cx="0" cy="30642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087930" y="877582"/>
              <a:ext cx="394364" cy="314029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7" idx="3"/>
            </p:cNvCxnSpPr>
            <p:nvPr/>
          </p:nvCxnSpPr>
          <p:spPr>
            <a:xfrm flipV="1">
              <a:off x="3399585" y="870256"/>
              <a:ext cx="787344" cy="53502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027985" y="1176680"/>
              <a:ext cx="1371600" cy="457200"/>
            </a:xfrm>
            <a:prstGeom prst="rect">
              <a:avLst/>
            </a:prstGeom>
            <a:solidFill>
              <a:srgbClr val="37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kern="1200" dirty="0">
                  <a:solidFill>
                    <a:schemeClr val="bg1"/>
                  </a:solidFill>
                  <a:effectLst/>
                  <a:ea typeface="Times New Roman" panose="02020603050405020304" pitchFamily="18" charset="0"/>
                  <a:cs typeface="Shruti" panose="020B0502040204020203" pitchFamily="34" charset="0"/>
                </a:rPr>
                <a:t>float</a:t>
              </a:r>
              <a:endPara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700964"/>
              </p:ext>
            </p:extLst>
          </p:nvPr>
        </p:nvGraphicFramePr>
        <p:xfrm>
          <a:off x="3090746" y="4474034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0" y="1098788"/>
            <a:ext cx="4411241" cy="5220000"/>
          </a:xfrm>
        </p:spPr>
        <p:txBody>
          <a:bodyPr/>
          <a:lstStyle/>
          <a:p>
            <a:pPr algn="just"/>
            <a:r>
              <a:rPr lang="en-US" dirty="0"/>
              <a:t>By default array index starts with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just"/>
            <a:r>
              <a:rPr lang="en-US" dirty="0"/>
              <a:t>If we declare an array of size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then its index ranges from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F92672"/>
                </a:solidFill>
              </a:rPr>
              <a:t> to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cs typeface="Consolas" panose="020B0609020204030204" pitchFamily="49" charset="0"/>
              </a:rPr>
              <a:t>First element will be store at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mark[0]</a:t>
            </a:r>
            <a:r>
              <a:rPr lang="en-US" dirty="0">
                <a:cs typeface="Consolas" panose="020B0609020204030204" pitchFamily="49" charset="0"/>
              </a:rPr>
              <a:t> and last element will be stored at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mark[4]</a:t>
            </a:r>
            <a:r>
              <a:rPr lang="en-US" dirty="0">
                <a:cs typeface="Consolas" panose="020B0609020204030204" pitchFamily="49" charset="0"/>
              </a:rPr>
              <a:t> not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mark[5]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  <a:p>
            <a:pPr algn="just"/>
            <a:r>
              <a:rPr lang="en-US" dirty="0">
                <a:cs typeface="Consolas" panose="020B0609020204030204" pitchFamily="49" charset="0"/>
              </a:rPr>
              <a:t>Like integer and float array we can declare array of type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  <a:p>
            <a:pPr algn="just"/>
            <a:endParaRPr lang="en-US" dirty="0">
              <a:cs typeface="Consolas" panose="020B0609020204030204" pitchFamily="49" charset="0"/>
            </a:endParaRPr>
          </a:p>
          <a:p>
            <a:pPr algn="just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0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Initialing and Accessing an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345" y="1572235"/>
            <a:ext cx="11422255" cy="707886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mark=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     </a:t>
            </a:r>
            <a:r>
              <a:rPr 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//variable mark is initialized with value 90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2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//mark value printed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63346" y="1209983"/>
            <a:ext cx="7271168" cy="36576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just"/>
            <a:r>
              <a:rPr lang="en-IN" sz="2000" dirty="0">
                <a:solidFill>
                  <a:schemeClr val="bg1"/>
                </a:solidFill>
              </a:rPr>
              <a:t>Declaring, initializing and accessing single integer variable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345" y="2963506"/>
            <a:ext cx="11422255" cy="1938992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mark[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]={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85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75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76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55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45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}; </a:t>
            </a:r>
            <a:r>
              <a:rPr 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//mark is initialized with 5 values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2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//prints 85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2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//prints 75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2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//prints 65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2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//prints 55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2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//prints 45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63346" y="2601254"/>
            <a:ext cx="7271168" cy="36576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just"/>
            <a:r>
              <a:rPr lang="en-IN" sz="2000" dirty="0">
                <a:solidFill>
                  <a:schemeClr val="bg1"/>
                </a:solidFill>
              </a:rPr>
              <a:t>Declaring, initializing and accessing integer array variable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194479"/>
              </p:ext>
            </p:extLst>
          </p:nvPr>
        </p:nvGraphicFramePr>
        <p:xfrm>
          <a:off x="4038600" y="5201031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871300" y="5675091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mark[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3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Read(Scan) Array Elements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31524" y="1273789"/>
            <a:ext cx="4777100" cy="512064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mark[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31530" y="1273788"/>
            <a:ext cx="499993" cy="512064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31530" y="944605"/>
            <a:ext cx="305844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/>
              <a:t>Reading array without loop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7102226" y="1273788"/>
            <a:ext cx="4777100" cy="34747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mark[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6602232" y="1273788"/>
            <a:ext cx="499993" cy="34747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6600131" y="944605"/>
            <a:ext cx="305844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/>
              <a:t>Reading array using loop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05090"/>
              </p:ext>
            </p:extLst>
          </p:nvPr>
        </p:nvGraphicFramePr>
        <p:xfrm>
          <a:off x="7537593" y="5234702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354806" y="5708762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mark[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14904" y="5710163"/>
            <a:ext cx="479502" cy="3798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16357" y="5710163"/>
            <a:ext cx="479502" cy="3798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370390" y="5710163"/>
            <a:ext cx="479502" cy="3798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171843" y="5710163"/>
            <a:ext cx="479502" cy="3798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002955" y="5710163"/>
            <a:ext cx="479502" cy="3798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6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5" grpId="0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 a program to count number of positive or negative number from an array of 10 numbers.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13556" y="1297351"/>
            <a:ext cx="6082543" cy="507831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i,pos,neg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pos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neg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,&amp;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]&gt;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pos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=pos+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neg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=neg+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"Positive=%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d,Negative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=%d"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pos,neg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13563" y="1297351"/>
            <a:ext cx="499993" cy="507831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13563" y="9681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776372" y="1843451"/>
            <a:ext cx="3996771" cy="31393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element=1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element=2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element=3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element=4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element=5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element=-1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element=-2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element=3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element=4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element=5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Positive=8,Negative=2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776372" y="15142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3717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 a program to read n numbers in an array and print them in reverse order.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13556" y="1297351"/>
            <a:ext cx="6082543" cy="480131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n,i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number of array elements="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//loop will scan n elements only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n;i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++) 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,&amp;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//negative loop to print array in reverse order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=n-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;i&gt;=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;i--)  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"%d\n"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13563" y="1297351"/>
            <a:ext cx="499993" cy="480131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13563" y="9681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776372" y="1843451"/>
            <a:ext cx="3996771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number of array elements=5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element=1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element=2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element=3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element=4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element=5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776372" y="15142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7286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Develop a program to calculate sum of n array elements in C.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Develop a program to calculate average of n array elements in C.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Develop a program to find largest array element in C.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Develop a program to print sum of second and second last element of an array.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Develop a program to copy array elements to another array.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Develop a program to count odd and even elements of an array.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9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PPS Font Styl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3363</Words>
  <Application>Microsoft Office PowerPoint</Application>
  <PresentationFormat>Widescreen</PresentationFormat>
  <Paragraphs>701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Segoe UI Black</vt:lpstr>
      <vt:lpstr>Segoe UI Light</vt:lpstr>
      <vt:lpstr>Segoe UI Semibold</vt:lpstr>
      <vt:lpstr>Times New Roman</vt:lpstr>
      <vt:lpstr>Wingdings</vt:lpstr>
      <vt:lpstr>Wingdings 3</vt:lpstr>
      <vt:lpstr>Office Theme</vt:lpstr>
      <vt:lpstr>Array &amp; Strings</vt:lpstr>
      <vt:lpstr>Need of Array Variable</vt:lpstr>
      <vt:lpstr>Definition: Array</vt:lpstr>
      <vt:lpstr>Declaring an array</vt:lpstr>
      <vt:lpstr>Initialing and Accessing an Array</vt:lpstr>
      <vt:lpstr>Read(Scan) Array Elements</vt:lpstr>
      <vt:lpstr>Develop a program to count number of positive or negative number from an array of 10 numbers.</vt:lpstr>
      <vt:lpstr>Develop a program to read n numbers in an array and print them in reverse order.</vt:lpstr>
      <vt:lpstr>Practice Programs</vt:lpstr>
      <vt:lpstr>Multi Dimensional Array</vt:lpstr>
      <vt:lpstr>Declaring 2 Dimensional Array</vt:lpstr>
      <vt:lpstr>Initialing and Accessing a 2D Array: Example-1</vt:lpstr>
      <vt:lpstr>Initialing and Accessing a 2D Array: Example-2</vt:lpstr>
      <vt:lpstr>Read(Scan) 2D Array Elements</vt:lpstr>
      <vt:lpstr>Develop a program to count number of positive, negative and zero elements from 3 X 3 matrix</vt:lpstr>
      <vt:lpstr>Practice Programs</vt:lpstr>
      <vt:lpstr>String (Character Array)</vt:lpstr>
      <vt:lpstr>Definition: String</vt:lpstr>
      <vt:lpstr>Declaring &amp; Initializing String</vt:lpstr>
      <vt:lpstr>Read String: scanf()</vt:lpstr>
      <vt:lpstr>Read String: gets()</vt:lpstr>
      <vt:lpstr>String Handling Functions : strlen()</vt:lpstr>
      <vt:lpstr>String Handling Functions: strcmp()</vt:lpstr>
      <vt:lpstr>String Handling Functions</vt:lpstr>
      <vt:lpstr>String Handling Functions (Cont…)</vt:lpstr>
      <vt:lpstr>String Handling Functions (Cont…)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Mac Laptop</cp:lastModifiedBy>
  <cp:revision>174</cp:revision>
  <dcterms:created xsi:type="dcterms:W3CDTF">2020-05-01T05:09:15Z</dcterms:created>
  <dcterms:modified xsi:type="dcterms:W3CDTF">2022-03-31T04:04:20Z</dcterms:modified>
</cp:coreProperties>
</file>