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0" r:id="rId2"/>
    <p:sldId id="273" r:id="rId3"/>
    <p:sldId id="280" r:id="rId4"/>
    <p:sldId id="282" r:id="rId5"/>
    <p:sldId id="275" r:id="rId6"/>
    <p:sldId id="318" r:id="rId7"/>
    <p:sldId id="276" r:id="rId8"/>
    <p:sldId id="277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319" r:id="rId23"/>
    <p:sldId id="297" r:id="rId24"/>
    <p:sldId id="298" r:id="rId25"/>
    <p:sldId id="299" r:id="rId26"/>
    <p:sldId id="300" r:id="rId27"/>
    <p:sldId id="320" r:id="rId28"/>
    <p:sldId id="301" r:id="rId29"/>
    <p:sldId id="303" r:id="rId30"/>
    <p:sldId id="302" r:id="rId31"/>
    <p:sldId id="304" r:id="rId32"/>
    <p:sldId id="321" r:id="rId33"/>
    <p:sldId id="305" r:id="rId34"/>
    <p:sldId id="306" r:id="rId35"/>
    <p:sldId id="307" r:id="rId36"/>
    <p:sldId id="296" r:id="rId37"/>
    <p:sldId id="317" r:id="rId38"/>
    <p:sldId id="312" r:id="rId39"/>
    <p:sldId id="308" r:id="rId40"/>
    <p:sldId id="315" r:id="rId41"/>
    <p:sldId id="316" r:id="rId42"/>
    <p:sldId id="311" r:id="rId43"/>
    <p:sldId id="314" r:id="rId44"/>
    <p:sldId id="27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744"/>
    <a:srgbClr val="373737"/>
    <a:srgbClr val="212121"/>
    <a:srgbClr val="F9A825"/>
    <a:srgbClr val="F92672"/>
    <a:srgbClr val="111111"/>
    <a:srgbClr val="000000"/>
    <a:srgbClr val="FF5800"/>
    <a:srgbClr val="EF5350"/>
    <a:srgbClr val="B9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986" y="1162119"/>
            <a:ext cx="7035300" cy="3528000"/>
          </a:xfrm>
        </p:spPr>
        <p:txBody>
          <a:bodyPr/>
          <a:lstStyle/>
          <a:p>
            <a:r>
              <a:rPr lang="en-US" dirty="0"/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multiplication table(while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 for multiplication table:"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 * %d = %d\n"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n,i,n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2743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n for multiplication table:5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1  = 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2  = 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3  = 15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4  = 20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5  = 25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6  = 30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7  = 35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8  = 40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9  = 45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 * 10 = 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903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Sum of 5 numbers entered by user(while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sum=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sum=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sum+n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"Sum is=%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,sum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15696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number=20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number=30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number=40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number=50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Sum is=150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7770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Loop Control in C, is the repeated execution of code, for a </a:t>
            </a:r>
            <a:r>
              <a:rPr lang="en-US" dirty="0">
                <a:solidFill>
                  <a:srgbClr val="92D050"/>
                </a:solidFill>
              </a:rPr>
              <a:t>specified number of times</a:t>
            </a:r>
            <a:r>
              <a:rPr lang="en-US" dirty="0"/>
              <a:t>, if the </a:t>
            </a:r>
            <a:r>
              <a:rPr lang="en-US" dirty="0">
                <a:solidFill>
                  <a:srgbClr val="92D050"/>
                </a:solidFill>
              </a:rPr>
              <a:t>condition is met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777264" y="3160115"/>
            <a:ext cx="2950060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loop (repeat 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times)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721892" y="3259508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 rot="10800000">
            <a:off x="3812064" y="3250507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8289" y="3156940"/>
            <a:ext cx="451558" cy="373488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Consolas" panose="020B0609020204030204" pitchFamily="49" charset="0"/>
              </a:rPr>
              <a:t>50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30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and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961" y="1327388"/>
            <a:ext cx="4398540" cy="2012712"/>
          </a:xfrm>
          <a:solidFill>
            <a:srgbClr val="373737"/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Breath control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Kicking legs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Front stroke with arms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Crawling in water</a:t>
            </a:r>
            <a:endParaRPr lang="en-IN" sz="2000" dirty="0"/>
          </a:p>
        </p:txBody>
      </p:sp>
      <p:sp>
        <p:nvSpPr>
          <p:cNvPr id="4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71960" y="998204"/>
            <a:ext cx="17315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Swimming Rules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71960" y="4096670"/>
            <a:ext cx="4398540" cy="1763999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(condition)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 Body of the while</a:t>
            </a:r>
            <a:endParaRPr 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// true part</a:t>
            </a:r>
            <a:endParaRPr lang="en-US" sz="18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719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37760" y="4096670"/>
            <a:ext cx="4398540" cy="1764000"/>
          </a:xfrm>
          <a:prstGeom prst="rect">
            <a:avLst/>
          </a:prstGeom>
          <a:solidFill>
            <a:srgbClr val="373737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nn-NO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(i &lt;= </a:t>
            </a:r>
            <a:r>
              <a:rPr lang="nn-NO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nn-NO" sz="1800" b="1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, 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i=i+</a:t>
            </a:r>
            <a:r>
              <a:rPr lang="nn-NO" sz="18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18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n-NO" sz="1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637758" y="3767487"/>
            <a:ext cx="10800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Logic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611" y="1327388"/>
            <a:ext cx="2983914" cy="2014142"/>
          </a:xfrm>
          <a:prstGeom prst="rect">
            <a:avLst/>
          </a:prstGeom>
        </p:spPr>
      </p:pic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7224611" y="990006"/>
            <a:ext cx="1005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To Swim</a:t>
            </a:r>
          </a:p>
        </p:txBody>
      </p:sp>
    </p:spTree>
    <p:extLst>
      <p:ext uri="{BB962C8B-B14F-4D97-AF65-F5344CB8AC3E}">
        <p14:creationId xmlns:p14="http://schemas.microsoft.com/office/powerpoint/2010/main" val="17311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Step 1: Understand the problem statement</a:t>
            </a:r>
          </a:p>
          <a:p>
            <a:pPr marL="1420813" indent="-342900"/>
            <a:r>
              <a:rPr lang="en-US" sz="2000" dirty="0"/>
              <a:t>e.g. Write a program to find factors of a number.</a:t>
            </a:r>
          </a:p>
          <a:p>
            <a:pPr marL="1420813" indent="-342900"/>
            <a:r>
              <a:rPr lang="en-US" sz="2000" dirty="0"/>
              <a:t>Run following questions through mind</a:t>
            </a:r>
          </a:p>
          <a:p>
            <a:r>
              <a:rPr lang="en-US" dirty="0">
                <a:solidFill>
                  <a:srgbClr val="92D050"/>
                </a:solidFill>
              </a:rPr>
              <a:t>What is the factor of a number?</a:t>
            </a:r>
          </a:p>
          <a:p>
            <a:pPr marL="900112" lvl="1" indent="-342900"/>
            <a:r>
              <a:rPr lang="en-US" sz="1800" dirty="0"/>
              <a:t>Factor is a number that divides another number evenly with no remainder.</a:t>
            </a:r>
          </a:p>
          <a:p>
            <a:pPr marL="900112" lvl="1" indent="-342900"/>
            <a:r>
              <a:rPr lang="en-US" sz="1800" dirty="0"/>
              <a:t>For example, 1,2,3,4,6,12 are factors of 12.</a:t>
            </a:r>
          </a:p>
          <a:p>
            <a:r>
              <a:rPr lang="en-US" dirty="0">
                <a:solidFill>
                  <a:srgbClr val="92D050"/>
                </a:solidFill>
              </a:rPr>
              <a:t>How many variables needed? What should be their data types?(Inputs/Outputs)</a:t>
            </a:r>
            <a:r>
              <a:rPr lang="en-US" dirty="0"/>
              <a:t> </a:t>
            </a:r>
          </a:p>
          <a:p>
            <a:pPr marL="900112" lvl="1" indent="-342900"/>
            <a:r>
              <a:rPr lang="en-US" sz="1800" dirty="0"/>
              <a:t>To get number from user we need variable 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/>
              <a:t>.</a:t>
            </a:r>
          </a:p>
          <a:p>
            <a:pPr marL="900112" lvl="1" indent="-342900"/>
            <a:r>
              <a:rPr lang="en-US" sz="1800" dirty="0"/>
              <a:t>Now we need to divide 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/>
              <a:t> with 1,2,3,...,n. For this we will declare a loop variable </a:t>
            </a:r>
            <a:r>
              <a:rPr lang="en-US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/>
              <a:t> initialized as 1.</a:t>
            </a:r>
          </a:p>
          <a:p>
            <a:pPr marL="900112" lvl="1" indent="-342900"/>
            <a:r>
              <a:rPr lang="en-US" sz="1800" dirty="0"/>
              <a:t>Both variables should be of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integer</a:t>
            </a:r>
            <a:r>
              <a:rPr lang="en-US" sz="1800" dirty="0"/>
              <a:t> data type.</a:t>
            </a:r>
          </a:p>
          <a:p>
            <a:r>
              <a:rPr lang="en-US" dirty="0">
                <a:solidFill>
                  <a:srgbClr val="92D050"/>
                </a:solidFill>
              </a:rPr>
              <a:t>What control structure you require?</a:t>
            </a:r>
          </a:p>
          <a:p>
            <a:pPr marL="900112" lvl="1" indent="-342900"/>
            <a:r>
              <a:rPr lang="en-US" sz="1800" dirty="0"/>
              <a:t>First we need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a loop </a:t>
            </a:r>
            <a:r>
              <a:rPr lang="en-US" sz="1800" dirty="0"/>
              <a:t>to divide 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/>
              <a:t> by 1,2,3,…,n, loop will start from 1 and ends at 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/>
              <a:t>.</a:t>
            </a:r>
          </a:p>
          <a:p>
            <a:pPr marL="900112" lvl="1" indent="-342900"/>
            <a:r>
              <a:rPr lang="en-US" sz="1800" dirty="0"/>
              <a:t>Inside loop we need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if structure </a:t>
            </a:r>
            <a:r>
              <a:rPr lang="en-US" sz="1800" dirty="0"/>
              <a:t>to check </a:t>
            </a:r>
            <a:r>
              <a:rPr lang="en-US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n%i</a:t>
            </a:r>
            <a:r>
              <a:rPr lang="en-US" sz="1800" b="1" dirty="0">
                <a:solidFill>
                  <a:srgbClr val="92D050"/>
                </a:solidFill>
                <a:latin typeface="Consolas" panose="020B0609020204030204" pitchFamily="49" charset="0"/>
              </a:rPr>
              <a:t>==0 </a:t>
            </a:r>
            <a:r>
              <a:rPr lang="en-US" sz="1800" dirty="0"/>
              <a:t>(Number </a:t>
            </a:r>
            <a:r>
              <a:rPr lang="en-US" sz="1800" dirty="0">
                <a:latin typeface="Consolas" panose="020B0609020204030204" pitchFamily="49" charset="0"/>
              </a:rPr>
              <a:t>n</a:t>
            </a:r>
            <a:r>
              <a:rPr lang="en-US" sz="1800" dirty="0"/>
              <a:t> is evenly divisible by </a:t>
            </a:r>
            <a:r>
              <a:rPr lang="en-US" sz="1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/>
              <a:t> or not).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374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Step 2: Think for 1 or 2 examples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</a:rPr>
              <a:t>n=6</a:t>
            </a:r>
            <a:r>
              <a:rPr lang="en-US" dirty="0"/>
              <a:t>, now take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=1</a:t>
            </a:r>
          </a:p>
          <a:p>
            <a:pPr marL="900112" lvl="1" indent="-342900"/>
            <a:r>
              <a:rPr lang="en-US" sz="1600" dirty="0">
                <a:latin typeface="Consolas" panose="020B0609020204030204" pitchFamily="49" charset="0"/>
              </a:rPr>
              <a:t>6%1==0</a:t>
            </a:r>
            <a:r>
              <a:rPr lang="en-US" sz="1600" dirty="0"/>
              <a:t>, TRUE; So, 1 is factor of 6</a:t>
            </a:r>
          </a:p>
          <a:p>
            <a:pPr marL="900112" lvl="1" indent="-342900"/>
            <a:r>
              <a:rPr lang="en-US" sz="1600" dirty="0">
                <a:latin typeface="Consolas" panose="020B0609020204030204" pitchFamily="49" charset="0"/>
              </a:rPr>
              <a:t>6%2==0</a:t>
            </a:r>
            <a:r>
              <a:rPr lang="en-US" sz="1600" dirty="0"/>
              <a:t>, TRUE; So, 2 is factor of 6</a:t>
            </a:r>
          </a:p>
          <a:p>
            <a:pPr marL="900112" lvl="1" indent="-342900"/>
            <a:r>
              <a:rPr lang="en-US" sz="1600" dirty="0">
                <a:latin typeface="Consolas" panose="020B0609020204030204" pitchFamily="49" charset="0"/>
              </a:rPr>
              <a:t>6%3==0</a:t>
            </a:r>
            <a:r>
              <a:rPr lang="en-US" sz="1600" dirty="0"/>
              <a:t>, TRUE; So, 3 is factor of 6</a:t>
            </a:r>
          </a:p>
          <a:p>
            <a:pPr marL="900112" lvl="1" indent="-342900"/>
            <a:r>
              <a:rPr lang="en-US" sz="1600" dirty="0">
                <a:latin typeface="Consolas" panose="020B0609020204030204" pitchFamily="49" charset="0"/>
              </a:rPr>
              <a:t>6%4==2</a:t>
            </a:r>
            <a:r>
              <a:rPr lang="en-US" sz="1600" dirty="0"/>
              <a:t>, FALSE; S0, 4 is not factor of 6</a:t>
            </a:r>
          </a:p>
          <a:p>
            <a:pPr marL="900112" lvl="1" indent="-342900"/>
            <a:r>
              <a:rPr lang="en-US" sz="1600" dirty="0">
                <a:latin typeface="Consolas" panose="020B0609020204030204" pitchFamily="49" charset="0"/>
              </a:rPr>
              <a:t>6%5==1</a:t>
            </a:r>
            <a:r>
              <a:rPr lang="en-US" sz="1600" dirty="0"/>
              <a:t>, FALSE; S0, 5 is not factor of 6</a:t>
            </a:r>
          </a:p>
          <a:p>
            <a:pPr marL="900112" lvl="1" indent="-342900"/>
            <a:r>
              <a:rPr lang="en-US" sz="1600" dirty="0">
                <a:latin typeface="Consolas" panose="020B0609020204030204" pitchFamily="49" charset="0"/>
              </a:rPr>
              <a:t>6%6==0</a:t>
            </a:r>
            <a:r>
              <a:rPr lang="en-US" sz="1600" dirty="0"/>
              <a:t>, TRUE; S0, 6 is factor of 6</a:t>
            </a:r>
          </a:p>
          <a:p>
            <a:pPr marL="355600" indent="-342900"/>
            <a:r>
              <a:rPr lang="en-US" dirty="0"/>
              <a:t>From this we can infer that loop variable </a:t>
            </a:r>
            <a:r>
              <a:rPr lang="en-US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starts with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 and incremented by one for next iteration then ends at value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</a:rPr>
              <a:t>n=10</a:t>
            </a:r>
            <a:r>
              <a:rPr lang="en-US" dirty="0"/>
              <a:t>, factors are </a:t>
            </a:r>
            <a:r>
              <a:rPr lang="en-US" dirty="0">
                <a:latin typeface="Consolas" panose="020B0609020204030204" pitchFamily="49" charset="0"/>
              </a:rPr>
              <a:t>1,2,5,10</a:t>
            </a:r>
          </a:p>
          <a:p>
            <a:pPr marL="355600" indent="-342900"/>
            <a:r>
              <a:rPr lang="en-US" dirty="0"/>
              <a:t>Consider </a:t>
            </a:r>
            <a:r>
              <a:rPr lang="en-US" dirty="0">
                <a:latin typeface="Consolas" panose="020B0609020204030204" pitchFamily="49" charset="0"/>
              </a:rPr>
              <a:t>n=11</a:t>
            </a:r>
            <a:r>
              <a:rPr lang="en-US" dirty="0"/>
              <a:t>, factor is </a:t>
            </a:r>
            <a:r>
              <a:rPr lang="en-US" dirty="0">
                <a:latin typeface="Consolas" panose="020B0609020204030204" pitchFamily="49" charset="0"/>
              </a:rPr>
              <a:t>1,11</a:t>
            </a:r>
          </a:p>
          <a:p>
            <a:pPr marL="355600" indent="-342900"/>
            <a:r>
              <a:rPr lang="en-US" dirty="0"/>
              <a:t>From this we can infer that 1 and number itself are always factors of any number </a:t>
            </a:r>
            <a:r>
              <a:rPr lang="en-US" b="1" dirty="0">
                <a:solidFill>
                  <a:srgbClr val="92D05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. </a:t>
            </a:r>
            <a:endParaRPr lang="en-IN" dirty="0">
              <a:latin typeface="Consolas" panose="020B0609020204030204" pitchFamily="49" charset="0"/>
            </a:endParaRPr>
          </a:p>
          <a:p>
            <a:pPr marL="12700" indent="0">
              <a:buNone/>
            </a:pPr>
            <a:endParaRPr lang="en-IN" sz="1600" dirty="0"/>
          </a:p>
          <a:p>
            <a:pPr marL="900112" lvl="1" indent="-342900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92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968162"/>
            <a:ext cx="11667281" cy="46512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Step 3: Draw flowchart/steps on paper or in mind</a:t>
            </a:r>
          </a:p>
          <a:p>
            <a:pPr marL="12700" indent="0">
              <a:buNone/>
            </a:pPr>
            <a:endParaRPr lang="en-IN" sz="1600" dirty="0"/>
          </a:p>
          <a:p>
            <a:pPr marL="0" lvl="1" indent="0" algn="ctr">
              <a:buNone/>
            </a:pPr>
            <a:endParaRPr lang="en-IN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216301" y="2189285"/>
            <a:ext cx="4777100" cy="28623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1: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Start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2: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Declare variables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n,i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3: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Initialize variable        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← 1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4: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Read value of n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5: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Repeat the steps until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5.1: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if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n%i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== 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	   Display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5.2: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=i+1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Step 7: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Stop</a:t>
            </a:r>
          </a:p>
        </p:txBody>
      </p:sp>
      <p:sp>
        <p:nvSpPr>
          <p:cNvPr id="34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7216301" y="186010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Steps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46171" y="1667481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4315952" y="1827616"/>
            <a:ext cx="3" cy="274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D908FA-99E6-4CB0-9819-4A795B260466}"/>
              </a:ext>
            </a:extLst>
          </p:cNvPr>
          <p:cNvSpPr txBox="1"/>
          <p:nvPr/>
        </p:nvSpPr>
        <p:spPr>
          <a:xfrm>
            <a:off x="2412729" y="3778854"/>
            <a:ext cx="6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336017" y="4541253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594933" y="1467626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609447" y="2109884"/>
            <a:ext cx="1413012" cy="3657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4315952" y="2486424"/>
            <a:ext cx="3" cy="27432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286484" y="2769695"/>
            <a:ext cx="2058938" cy="365760"/>
          </a:xfrm>
          <a:prstGeom prst="flowChartInputOutpu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read 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4315953" y="3139722"/>
            <a:ext cx="3" cy="324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423317" y="3483562"/>
            <a:ext cx="1785270" cy="695402"/>
          </a:xfrm>
          <a:prstGeom prst="diamond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&lt;=n?</a:t>
            </a:r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42378" y="4993411"/>
            <a:ext cx="2304000" cy="365760"/>
          </a:xfrm>
          <a:prstGeom prst="flowChartInputOutpu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print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609445" y="6045691"/>
            <a:ext cx="1413012" cy="36576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Stop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66810" y="4203294"/>
            <a:ext cx="2353098" cy="695402"/>
          </a:xfrm>
          <a:prstGeom prst="diamond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n%i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==0?</a:t>
            </a:r>
          </a:p>
        </p:txBody>
      </p:sp>
      <p:cxnSp>
        <p:nvCxnSpPr>
          <p:cNvPr id="41" name="Elbow Connector 40"/>
          <p:cNvCxnSpPr>
            <a:stCxn id="37" idx="1"/>
            <a:endCxn id="40" idx="0"/>
          </p:cNvCxnSpPr>
          <p:nvPr/>
        </p:nvCxnSpPr>
        <p:spPr>
          <a:xfrm rot="10800000" flipV="1">
            <a:off x="3143359" y="3831262"/>
            <a:ext cx="279958" cy="372031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87871" y="5737367"/>
            <a:ext cx="1413012" cy="3657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=i+1</a:t>
            </a:r>
          </a:p>
        </p:txBody>
      </p:sp>
      <p:cxnSp>
        <p:nvCxnSpPr>
          <p:cNvPr id="43" name="Elbow Connector 42"/>
          <p:cNvCxnSpPr>
            <a:stCxn id="40" idx="3"/>
          </p:cNvCxnSpPr>
          <p:nvPr/>
        </p:nvCxnSpPr>
        <p:spPr>
          <a:xfrm flipH="1">
            <a:off x="2300884" y="4550995"/>
            <a:ext cx="2019024" cy="1355805"/>
          </a:xfrm>
          <a:prstGeom prst="bentConnector3">
            <a:avLst>
              <a:gd name="adj1" fmla="val -3349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1"/>
            <a:endCxn id="38" idx="1"/>
          </p:cNvCxnSpPr>
          <p:nvPr/>
        </p:nvCxnSpPr>
        <p:spPr>
          <a:xfrm rot="10800000" flipV="1">
            <a:off x="1594378" y="4550995"/>
            <a:ext cx="372432" cy="442416"/>
          </a:xfrm>
          <a:prstGeom prst="bentConnector2">
            <a:avLst/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7D908FA-99E6-4CB0-9819-4A795B260466}"/>
              </a:ext>
            </a:extLst>
          </p:cNvPr>
          <p:cNvSpPr txBox="1"/>
          <p:nvPr/>
        </p:nvSpPr>
        <p:spPr>
          <a:xfrm>
            <a:off x="794614" y="4498586"/>
            <a:ext cx="667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True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1594376" y="5386269"/>
            <a:ext cx="3" cy="324000"/>
          </a:xfrm>
          <a:prstGeom prst="straightConnector1">
            <a:avLst/>
          </a:prstGeom>
          <a:ln w="25400">
            <a:solidFill>
              <a:srgbClr val="F9A82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2" idx="1"/>
          </p:cNvCxnSpPr>
          <p:nvPr/>
        </p:nvCxnSpPr>
        <p:spPr>
          <a:xfrm rot="10800000" flipH="1">
            <a:off x="887870" y="3265165"/>
            <a:ext cx="3428081" cy="2655082"/>
          </a:xfrm>
          <a:prstGeom prst="bentConnector3">
            <a:avLst>
              <a:gd name="adj1" fmla="val -18100"/>
            </a:avLst>
          </a:prstGeom>
          <a:ln w="28575">
            <a:solidFill>
              <a:srgbClr val="F9A8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7" idx="3"/>
            <a:endCxn id="39" idx="3"/>
          </p:cNvCxnSpPr>
          <p:nvPr/>
        </p:nvCxnSpPr>
        <p:spPr>
          <a:xfrm flipH="1">
            <a:off x="5022457" y="3831263"/>
            <a:ext cx="186130" cy="2397308"/>
          </a:xfrm>
          <a:prstGeom prst="bentConnector3">
            <a:avLst>
              <a:gd name="adj1" fmla="val -373569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5191115" y="3836625"/>
            <a:ext cx="736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3740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4" grpId="0" animBg="1"/>
      <p:bldP spid="25" grpId="0"/>
      <p:bldP spid="27" grpId="0"/>
      <p:bldP spid="28" grpId="0" animBg="1"/>
      <p:bldP spid="29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5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logic? Step-4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Step 4: Writing Pseudo-code</a:t>
            </a:r>
          </a:p>
          <a:p>
            <a:pPr marL="355600" indent="-342900"/>
            <a:r>
              <a:rPr lang="en-US" dirty="0"/>
              <a:t>Pseudo-code is an informal way to express the design of a computer program or an algorithm. </a:t>
            </a:r>
          </a:p>
          <a:p>
            <a:pPr marL="355600" indent="-342900"/>
            <a:r>
              <a:rPr lang="en-US" dirty="0"/>
              <a:t>It does not require any strict programming language syntax.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3707450" y="3448079"/>
            <a:ext cx="477710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Initialize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integer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Declare n as integer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Input n</a:t>
            </a: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&lt;n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print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end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increment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end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707450" y="3118895"/>
            <a:ext cx="1464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12382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 to find factors="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n to find factors=12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1,2,3,4,6,12,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2403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reverse a number(while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(n!=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,n%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n=n/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number=1234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4321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0523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568B-1B88-475B-A551-F03F8357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Life is all about Repetition.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 same thing everyday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11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to check given number is perfect or not(while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,n,sum=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"%d+"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sum=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sum+i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,sum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(sum==n)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n%d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 is a perfect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n%d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 is not a perfect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1+2+3=6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6 is a perfect 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8" y="3176999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number:8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1+2+4+=7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8 is not a perfect number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7" y="28478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7" y="4523247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number:496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1+2+4+8+16+31+62+124+248+=496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496 is a perfect number</a:t>
            </a:r>
          </a:p>
        </p:txBody>
      </p:sp>
      <p:sp>
        <p:nvSpPr>
          <p:cNvPr id="14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6" y="419406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4514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given number is prime or not(while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n,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,flag=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&lt;=n/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flag=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(flag==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 is a prime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 is not a prime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35531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number:7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7 is a prime 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8" y="3176999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number:9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9 is not a prime number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7" y="28478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462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for loop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11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an entry controlled loop</a:t>
            </a:r>
          </a:p>
          <a:p>
            <a:r>
              <a:rPr lang="en-US" dirty="0"/>
              <a:t>Statements inside the body of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are repeatedly executed till the condition is true</a:t>
            </a:r>
          </a:p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is keyword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095870" y="2593161"/>
            <a:ext cx="6835530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(initialization; condition;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updateStatement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statements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3912512"/>
            <a:ext cx="11667281" cy="2450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initialization statement is executed </a:t>
            </a:r>
            <a:r>
              <a:rPr lang="en-US" dirty="0">
                <a:solidFill>
                  <a:srgbClr val="92D050"/>
                </a:solidFill>
              </a:rPr>
              <a:t>only once</a:t>
            </a:r>
            <a:r>
              <a:rPr lang="en-US" dirty="0"/>
              <a:t>.</a:t>
            </a:r>
          </a:p>
          <a:p>
            <a:r>
              <a:rPr lang="en-US" dirty="0"/>
              <a:t>Then, the condition is evaluated. If the condition is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, the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is </a:t>
            </a:r>
            <a:r>
              <a:rPr lang="en-US" dirty="0">
                <a:solidFill>
                  <a:srgbClr val="92D050"/>
                </a:solidFill>
              </a:rPr>
              <a:t>terminated</a:t>
            </a:r>
            <a:r>
              <a:rPr lang="en-US" dirty="0"/>
              <a:t>.</a:t>
            </a:r>
          </a:p>
          <a:p>
            <a:r>
              <a:rPr lang="en-US" dirty="0"/>
              <a:t>If the condition is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, statements inside the body of for loop are executed, and the update statement is updated.</a:t>
            </a:r>
          </a:p>
          <a:p>
            <a:r>
              <a:rPr lang="en-US" dirty="0"/>
              <a:t>Again the condition is evaluated.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095870" y="226397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543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numbers 1 to n (for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6811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 (for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 to find factors="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n to find factors=12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1,2,3,4,6,12,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656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given number is perfect or not(for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802671" y="1034416"/>
            <a:ext cx="6668400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i,n,sum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"%d+"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sum=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sum+i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,sum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(sum==n)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n%d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 is a perfect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n%d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 is not a perfect 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number"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02677" y="1034416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1+2+3=6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6 is a perfect 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8" y="3176999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number:8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1+2+4+=7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8 is not a perfect number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7" y="28478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7" y="4523247"/>
            <a:ext cx="3996528" cy="83099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number:496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1+2+4+8+16+31+62+124+248+=496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496 is a perfect number</a:t>
            </a:r>
          </a:p>
        </p:txBody>
      </p:sp>
      <p:sp>
        <p:nvSpPr>
          <p:cNvPr id="14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6" y="419406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4752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do while loop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29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do 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do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an exit controlled loop.</a:t>
            </a:r>
          </a:p>
          <a:p>
            <a:pPr algn="just"/>
            <a:r>
              <a:rPr lang="en-US" dirty="0"/>
              <a:t>Statements inside the body of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do while </a:t>
            </a:r>
            <a:r>
              <a:rPr lang="en-US" dirty="0"/>
              <a:t>are repeatedly executed till the condition is true.</a:t>
            </a:r>
          </a:p>
          <a:p>
            <a:pPr algn="just"/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Do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 while </a:t>
            </a:r>
            <a:r>
              <a:rPr lang="en-US" dirty="0"/>
              <a:t>are keywords.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4747253" y="2773642"/>
            <a:ext cx="3004675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statement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(condition);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4343103"/>
            <a:ext cx="11667281" cy="2084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Loop body will be executed </a:t>
            </a:r>
            <a:r>
              <a:rPr lang="en-US" dirty="0">
                <a:solidFill>
                  <a:srgbClr val="92D050"/>
                </a:solidFill>
              </a:rPr>
              <a:t>first</a:t>
            </a:r>
            <a:r>
              <a:rPr lang="en-US" dirty="0"/>
              <a:t>, and then condition is checked.</a:t>
            </a:r>
          </a:p>
          <a:p>
            <a:pPr algn="just"/>
            <a:r>
              <a:rPr lang="en-US" dirty="0"/>
              <a:t>If the condition is </a:t>
            </a:r>
            <a:r>
              <a:rPr lang="en-US" dirty="0">
                <a:solidFill>
                  <a:srgbClr val="92D050"/>
                </a:solidFill>
              </a:rPr>
              <a:t>true</a:t>
            </a:r>
            <a:r>
              <a:rPr lang="en-US" dirty="0"/>
              <a:t>, the body of the loop is executed again and the condition is evaluated. </a:t>
            </a:r>
          </a:p>
          <a:p>
            <a:pPr algn="just"/>
            <a:r>
              <a:rPr lang="en-US" dirty="0"/>
              <a:t>This process goes on until the condition becomes </a:t>
            </a:r>
            <a:r>
              <a:rPr lang="en-US" dirty="0">
                <a:solidFill>
                  <a:srgbClr val="92D050"/>
                </a:solidFill>
              </a:rPr>
              <a:t>false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the condition is false, the loop ends.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4747253" y="244445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5881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WAP to print Odd numbers between 1 to n(do 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(i%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1,3,5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8458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loop?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is used to execute the block of code several times according to the condition given in the loop. It means it executes the same code multiple times.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569953" y="3893781"/>
            <a:ext cx="2034863" cy="2169825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7454" y="2356834"/>
            <a:ext cx="1287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“Hello”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3927" y="2387612"/>
            <a:ext cx="386366" cy="369332"/>
          </a:xfrm>
          <a:prstGeom prst="ellipse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21040" y="3893781"/>
            <a:ext cx="302653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"Hello\n"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739405" y="4332093"/>
            <a:ext cx="235709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loop(condition)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//statements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urved Left Arrow 28"/>
          <p:cNvSpPr/>
          <p:nvPr/>
        </p:nvSpPr>
        <p:spPr>
          <a:xfrm>
            <a:off x="10092320" y="4477922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10800000">
            <a:off x="6774205" y="4422485"/>
            <a:ext cx="965200" cy="1001542"/>
          </a:xfrm>
          <a:prstGeom prst="curvedLeftArrow">
            <a:avLst>
              <a:gd name="adj1" fmla="val 0"/>
              <a:gd name="adj2" fmla="val 18229"/>
              <a:gd name="adj3" fmla="val 18421"/>
            </a:avLst>
          </a:prstGeom>
          <a:solidFill>
            <a:srgbClr val="F9A825"/>
          </a:solidFill>
          <a:ln>
            <a:solidFill>
              <a:srgbClr val="F9A825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569953" y="3567522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1706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 animBg="1"/>
      <p:bldP spid="29" grpId="0" animBg="1"/>
      <p:bldP spid="30" grpId="0" animBg="1"/>
      <p:bldP spid="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</a:t>
            </a:r>
            <a:r>
              <a:rPr lang="en-US"/>
              <a:t>number(do while loop)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1,2,3,6,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0458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reverse a number(do 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scanf(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,&amp;n);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pt-BR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printf(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,n%</a:t>
            </a:r>
            <a:r>
              <a:rPr lang="pt-BR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n=n/</a:t>
            </a:r>
            <a:r>
              <a:rPr lang="pt-BR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(n!=</a:t>
            </a:r>
            <a:r>
              <a:rPr lang="pt-B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number=1234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4321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077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goto</a:t>
            </a:r>
            <a:r>
              <a:rPr lang="en-US" dirty="0">
                <a:solidFill>
                  <a:schemeClr val="accent3"/>
                </a:solidFill>
              </a:rPr>
              <a:t> statement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57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365012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an virtual loop</a:t>
            </a:r>
          </a:p>
          <a:p>
            <a:pPr algn="just"/>
            <a:r>
              <a:rPr lang="en-US" dirty="0"/>
              <a:t>The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dirty="0"/>
              <a:t> statement allows us to transfer control of the program to the specified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.</a:t>
            </a:r>
          </a:p>
          <a:p>
            <a:pPr algn="just"/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is keyword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3872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label;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label: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262360" y="4793482"/>
            <a:ext cx="11667281" cy="965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label</a:t>
            </a:r>
            <a:r>
              <a:rPr lang="en-US" dirty="0"/>
              <a:t> is an identifier. When the </a:t>
            </a:r>
            <a:r>
              <a:rPr lang="en-US" dirty="0" err="1">
                <a:solidFill>
                  <a:srgbClr val="FF1744"/>
                </a:solidFill>
                <a:latin typeface="Consolas" panose="020B0609020204030204" pitchFamily="49" charset="0"/>
              </a:rPr>
              <a:t>goto</a:t>
            </a:r>
            <a:r>
              <a:rPr lang="en-US" dirty="0"/>
              <a:t> statement is encountered, the control of the program jumps to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label:</a:t>
            </a:r>
            <a:r>
              <a:rPr lang="en-US" dirty="0"/>
              <a:t> and starts executing the code.</a:t>
            </a:r>
          </a:p>
          <a:p>
            <a:pPr algn="just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6034641" y="3155782"/>
            <a:ext cx="1660767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label: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label;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3872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034641" y="282659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618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to print Odd numbers between 1 to n(</a:t>
            </a:r>
            <a:r>
              <a:rPr lang="en-US" dirty="0" err="1"/>
              <a:t>goto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odd: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(i%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odd;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a number:5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1,3,5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40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factors of a number(</a:t>
            </a:r>
            <a:r>
              <a:rPr lang="en-US" dirty="0" err="1"/>
              <a:t>goto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6668400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 number:"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odd: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n%i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"%d,"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odd;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876869" y="1830751"/>
            <a:ext cx="3996528" cy="58477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Enter a number:6</a:t>
            </a:r>
          </a:p>
          <a:p>
            <a:r>
              <a:rPr lang="en-US" sz="1600">
                <a:solidFill>
                  <a:schemeClr val="bg1"/>
                </a:solidFill>
                <a:latin typeface="Consolas" panose="020B0609020204030204" pitchFamily="49" charset="0"/>
              </a:rPr>
              <a:t>1,2,3,6,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876868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432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loops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195081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 i=</a:t>
            </a:r>
            <a:r>
              <a:rPr lang="nn-NO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(i&lt;=</a:t>
            </a:r>
            <a:r>
              <a:rPr lang="nn-NO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nn-NO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,i++);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9109218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116686" y="1429529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n-NO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 i;</a:t>
            </a:r>
          </a:p>
          <a:p>
            <a:r>
              <a:rPr lang="nn-NO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(i=</a:t>
            </a:r>
            <a:r>
              <a:rPr lang="nn-NO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nn-NO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printf(</a:t>
            </a:r>
            <a:r>
              <a:rPr lang="nn-NO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,i);</a:t>
            </a:r>
          </a:p>
          <a:p>
            <a:r>
              <a:rPr lang="nn-NO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nn-NO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044799" y="1428875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6150354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do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95081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Entry Control Loop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116686" y="1100345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Entry Control Loop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150354" y="1099691"/>
            <a:ext cx="19556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Exit Control Loop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9241449" y="1428875"/>
            <a:ext cx="283464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labelprint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goto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labelprint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241450" y="1099691"/>
            <a:ext cx="13965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Virtual Loop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EDC37D-B6D9-44BE-951B-44220334B88E}"/>
              </a:ext>
            </a:extLst>
          </p:cNvPr>
          <p:cNvSpPr txBox="1"/>
          <p:nvPr/>
        </p:nvSpPr>
        <p:spPr>
          <a:xfrm>
            <a:off x="-1144926" y="2455235"/>
            <a:ext cx="79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False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701730" y="3635044"/>
            <a:ext cx="2995682" cy="2147217"/>
            <a:chOff x="1701730" y="3635044"/>
            <a:chExt cx="2995682" cy="214721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2967768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C22ED188-DA07-4BB6-9865-1F9706823EF6}"/>
                </a:ext>
              </a:extLst>
            </p:cNvPr>
            <p:cNvSpPr/>
            <p:nvPr/>
          </p:nvSpPr>
          <p:spPr>
            <a:xfrm>
              <a:off x="1701730" y="4027267"/>
              <a:ext cx="2560320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condition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2967768" y="4660212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E96D584B-953E-4C48-A881-B5C5FE71E9BA}"/>
                </a:ext>
              </a:extLst>
            </p:cNvPr>
            <p:cNvSpPr/>
            <p:nvPr/>
          </p:nvSpPr>
          <p:spPr>
            <a:xfrm>
              <a:off x="2236248" y="5028256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Loop Body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6E08FC-9D51-492D-8734-D750C0385B65}"/>
                </a:ext>
              </a:extLst>
            </p:cNvPr>
            <p:cNvSpPr txBox="1"/>
            <p:nvPr/>
          </p:nvSpPr>
          <p:spPr>
            <a:xfrm>
              <a:off x="2204847" y="4605048"/>
              <a:ext cx="667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True</a:t>
              </a:r>
            </a:p>
          </p:txBody>
        </p:sp>
        <p:cxnSp>
          <p:nvCxnSpPr>
            <p:cNvPr id="5" name="Elbow Connector 4"/>
            <p:cNvCxnSpPr>
              <a:stCxn id="29" idx="1"/>
              <a:endCxn id="27" idx="1"/>
            </p:cNvCxnSpPr>
            <p:nvPr/>
          </p:nvCxnSpPr>
          <p:spPr>
            <a:xfrm rot="10800000">
              <a:off x="1701730" y="4347308"/>
              <a:ext cx="534518" cy="863829"/>
            </a:xfrm>
            <a:prstGeom prst="bentConnector3">
              <a:avLst>
                <a:gd name="adj1" fmla="val 142768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>
              <a:stCxn id="27" idx="3"/>
            </p:cNvCxnSpPr>
            <p:nvPr/>
          </p:nvCxnSpPr>
          <p:spPr>
            <a:xfrm flipH="1">
              <a:off x="2965620" y="4347307"/>
              <a:ext cx="1296430" cy="1434954"/>
            </a:xfrm>
            <a:prstGeom prst="bentConnector4">
              <a:avLst>
                <a:gd name="adj1" fmla="val -17633"/>
                <a:gd name="adj2" fmla="val 83721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EDC37D-B6D9-44BE-951B-44220334B88E}"/>
                </a:ext>
              </a:extLst>
            </p:cNvPr>
            <p:cNvSpPr txBox="1"/>
            <p:nvPr/>
          </p:nvSpPr>
          <p:spPr>
            <a:xfrm>
              <a:off x="3961185" y="3878345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False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279810" y="3635044"/>
            <a:ext cx="2611239" cy="2415808"/>
            <a:chOff x="6279810" y="3635044"/>
            <a:chExt cx="2611239" cy="241580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756825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id="{C22ED188-DA07-4BB6-9865-1F9706823EF6}"/>
                </a:ext>
              </a:extLst>
            </p:cNvPr>
            <p:cNvSpPr/>
            <p:nvPr/>
          </p:nvSpPr>
          <p:spPr>
            <a:xfrm>
              <a:off x="652152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condition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756825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E96D584B-953E-4C48-A881-B5C5FE71E9BA}"/>
                </a:ext>
              </a:extLst>
            </p:cNvPr>
            <p:cNvSpPr/>
            <p:nvPr/>
          </p:nvSpPr>
          <p:spPr>
            <a:xfrm>
              <a:off x="683674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Loop Body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6E08FC-9D51-492D-8734-D750C0385B65}"/>
                </a:ext>
              </a:extLst>
            </p:cNvPr>
            <p:cNvSpPr txBox="1"/>
            <p:nvPr/>
          </p:nvSpPr>
          <p:spPr>
            <a:xfrm>
              <a:off x="6279810" y="4638793"/>
              <a:ext cx="667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EDC37D-B6D9-44BE-951B-44220334B88E}"/>
                </a:ext>
              </a:extLst>
            </p:cNvPr>
            <p:cNvSpPr txBox="1"/>
            <p:nvPr/>
          </p:nvSpPr>
          <p:spPr>
            <a:xfrm>
              <a:off x="815482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False</a:t>
              </a:r>
            </a:p>
          </p:txBody>
        </p:sp>
        <p:cxnSp>
          <p:nvCxnSpPr>
            <p:cNvPr id="51" name="Elbow Connector 50"/>
            <p:cNvCxnSpPr>
              <a:stCxn id="41" idx="1"/>
              <a:endCxn id="43" idx="1"/>
            </p:cNvCxnSpPr>
            <p:nvPr/>
          </p:nvCxnSpPr>
          <p:spPr>
            <a:xfrm rot="10800000" flipH="1">
              <a:off x="6521520" y="4224053"/>
              <a:ext cx="315219" cy="878834"/>
            </a:xfrm>
            <a:prstGeom prst="bentConnector3">
              <a:avLst>
                <a:gd name="adj1" fmla="val -72521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1" idx="3"/>
            </p:cNvCxnSpPr>
            <p:nvPr/>
          </p:nvCxnSpPr>
          <p:spPr>
            <a:xfrm flipH="1">
              <a:off x="768667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9265135" y="3635044"/>
            <a:ext cx="2834764" cy="2415808"/>
            <a:chOff x="9265135" y="3635044"/>
            <a:chExt cx="2834764" cy="2415808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10777109" y="3635044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C22ED188-DA07-4BB6-9865-1F9706823EF6}"/>
                </a:ext>
              </a:extLst>
            </p:cNvPr>
            <p:cNvSpPr/>
            <p:nvPr/>
          </p:nvSpPr>
          <p:spPr>
            <a:xfrm>
              <a:off x="9730371" y="4782847"/>
              <a:ext cx="2101449" cy="640080"/>
            </a:xfrm>
            <a:prstGeom prst="flowChartDecision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condition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10FE9DF-0E2C-4EC9-8B2D-3D10F318B8ED}"/>
                </a:ext>
              </a:extLst>
            </p:cNvPr>
            <p:cNvCxnSpPr/>
            <p:nvPr/>
          </p:nvCxnSpPr>
          <p:spPr>
            <a:xfrm>
              <a:off x="10777109" y="4409355"/>
              <a:ext cx="3" cy="36576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Process 66">
              <a:extLst>
                <a:ext uri="{FF2B5EF4-FFF2-40B4-BE49-F238E27FC236}">
                  <a16:creationId xmlns:a16="http://schemas.microsoft.com/office/drawing/2014/main" id="{E96D584B-953E-4C48-A881-B5C5FE71E9BA}"/>
                </a:ext>
              </a:extLst>
            </p:cNvPr>
            <p:cNvSpPr/>
            <p:nvPr/>
          </p:nvSpPr>
          <p:spPr>
            <a:xfrm>
              <a:off x="10045590" y="4041173"/>
              <a:ext cx="146304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Statement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6E08FC-9D51-492D-8734-D750C0385B65}"/>
                </a:ext>
              </a:extLst>
            </p:cNvPr>
            <p:cNvSpPr txBox="1"/>
            <p:nvPr/>
          </p:nvSpPr>
          <p:spPr>
            <a:xfrm>
              <a:off x="9454473" y="5171705"/>
              <a:ext cx="6672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EDC37D-B6D9-44BE-951B-44220334B88E}"/>
                </a:ext>
              </a:extLst>
            </p:cNvPr>
            <p:cNvSpPr txBox="1"/>
            <p:nvPr/>
          </p:nvSpPr>
          <p:spPr>
            <a:xfrm>
              <a:off x="11363672" y="5176759"/>
              <a:ext cx="7362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False</a:t>
              </a:r>
            </a:p>
          </p:txBody>
        </p:sp>
        <p:cxnSp>
          <p:nvCxnSpPr>
            <p:cNvPr id="71" name="Elbow Connector 70"/>
            <p:cNvCxnSpPr>
              <a:stCxn id="65" idx="3"/>
            </p:cNvCxnSpPr>
            <p:nvPr/>
          </p:nvCxnSpPr>
          <p:spPr>
            <a:xfrm flipH="1">
              <a:off x="10895525" y="5102887"/>
              <a:ext cx="936295" cy="947965"/>
            </a:xfrm>
            <a:prstGeom prst="bentConnector4">
              <a:avLst>
                <a:gd name="adj1" fmla="val -24415"/>
                <a:gd name="adj2" fmla="val 66880"/>
              </a:avLst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E6E08FC-9D51-492D-8734-D750C0385B65}"/>
                </a:ext>
              </a:extLst>
            </p:cNvPr>
            <p:cNvSpPr txBox="1"/>
            <p:nvPr/>
          </p:nvSpPr>
          <p:spPr>
            <a:xfrm>
              <a:off x="9265135" y="4020279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Label</a:t>
              </a:r>
            </a:p>
          </p:txBody>
        </p:sp>
        <p:sp>
          <p:nvSpPr>
            <p:cNvPr id="75" name="Flowchart: Process 74">
              <a:extLst>
                <a:ext uri="{FF2B5EF4-FFF2-40B4-BE49-F238E27FC236}">
                  <a16:creationId xmlns:a16="http://schemas.microsoft.com/office/drawing/2014/main" id="{E96D584B-953E-4C48-A881-B5C5FE71E9BA}"/>
                </a:ext>
              </a:extLst>
            </p:cNvPr>
            <p:cNvSpPr/>
            <p:nvPr/>
          </p:nvSpPr>
          <p:spPr>
            <a:xfrm>
              <a:off x="9318991" y="5622982"/>
              <a:ext cx="822760" cy="365760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chemeClr val="bg1"/>
                  </a:solidFill>
                </a:rPr>
                <a:t>goto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Elbow Connector 76"/>
            <p:cNvCxnSpPr>
              <a:stCxn id="65" idx="1"/>
            </p:cNvCxnSpPr>
            <p:nvPr/>
          </p:nvCxnSpPr>
          <p:spPr>
            <a:xfrm rot="10800000" flipV="1">
              <a:off x="9512301" y="5102886"/>
              <a:ext cx="218071" cy="520095"/>
            </a:xfrm>
            <a:prstGeom prst="bentConnector2">
              <a:avLst/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5" idx="1"/>
            </p:cNvCxnSpPr>
            <p:nvPr/>
          </p:nvCxnSpPr>
          <p:spPr>
            <a:xfrm rot="10800000" flipH="1">
              <a:off x="9318991" y="4420390"/>
              <a:ext cx="822760" cy="1385473"/>
            </a:xfrm>
            <a:prstGeom prst="bentConnector4">
              <a:avLst>
                <a:gd name="adj1" fmla="val -13893"/>
                <a:gd name="adj2" fmla="val 85933"/>
              </a:avLst>
            </a:prstGeom>
            <a:ln w="19050">
              <a:solidFill>
                <a:srgbClr val="F9A8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0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4A8568B-1B88-475B-A551-F03F8357914B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accent3"/>
                </a:solidFill>
              </a:rPr>
              <a:t>Pattern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5949AE2-6899-4EDA-9322-46CE0BD6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Always detect pattern in pattern</a:t>
            </a:r>
          </a:p>
        </p:txBody>
      </p:sp>
    </p:spTree>
    <p:extLst>
      <p:ext uri="{BB962C8B-B14F-4D97-AF65-F5344CB8AC3E}">
        <p14:creationId xmlns:p14="http://schemas.microsoft.com/office/powerpoint/2010/main" val="3564052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/>
                </a:solidFill>
              </a:rPr>
              <a:t>There are important points to note in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Determine, how many rows?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Determine, how many numbers/characters/columns in a row?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Determine, Increment/Decrement among the number of rows.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Determine, starting in each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327" y="3669219"/>
            <a:ext cx="1204775" cy="163121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11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111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1111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11111</a:t>
            </a: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1207" y="3669219"/>
            <a:ext cx="1204775" cy="163121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1234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12345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4087" y="3705155"/>
            <a:ext cx="1204775" cy="163121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23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456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78910</a:t>
            </a:r>
          </a:p>
          <a:p>
            <a:endParaRPr lang="en-IN" sz="2000" b="1" dirty="0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06967" y="3708788"/>
            <a:ext cx="1260516" cy="2246769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   *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  * *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 * * *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* * * *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 * * *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  * *</a:t>
            </a:r>
          </a:p>
          <a:p>
            <a:r>
              <a:rPr lang="en-IN" sz="2000" b="1" dirty="0">
                <a:solidFill>
                  <a:srgbClr val="F92672"/>
                </a:solidFill>
                <a:latin typeface="Consolas" panose="020B0609020204030204" pitchFamily="49" charset="0"/>
              </a:rPr>
              <a:t>   *</a:t>
            </a:r>
          </a:p>
        </p:txBody>
      </p:sp>
    </p:spTree>
    <p:extLst>
      <p:ext uri="{BB962C8B-B14F-4D97-AF65-F5344CB8AC3E}">
        <p14:creationId xmlns:p14="http://schemas.microsoft.com/office/powerpoint/2010/main" val="182263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*****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</a:rPr>
              <a:t>No. of rows: 5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</a:rPr>
              <a:t>No. of characters </a:t>
            </a:r>
          </a:p>
          <a:p>
            <a:r>
              <a:rPr lang="en-IN" dirty="0">
                <a:solidFill>
                  <a:srgbClr val="F8F8F2"/>
                </a:solidFill>
                <a:effectLst/>
              </a:rPr>
              <a:t>Row-1: </a:t>
            </a:r>
            <a:r>
              <a:rPr lang="en-IN" dirty="0">
                <a:solidFill>
                  <a:srgbClr val="F8F8F2"/>
                </a:solidFill>
              </a:rPr>
              <a:t>*</a:t>
            </a:r>
          </a:p>
          <a:p>
            <a:r>
              <a:rPr lang="en-IN" dirty="0">
                <a:solidFill>
                  <a:srgbClr val="F8F8F2"/>
                </a:solidFill>
                <a:effectLst/>
              </a:rPr>
              <a:t>Row-2: **</a:t>
            </a:r>
          </a:p>
          <a:p>
            <a:r>
              <a:rPr lang="en-IN" dirty="0">
                <a:solidFill>
                  <a:srgbClr val="F8F8F2"/>
                </a:solidFill>
              </a:rPr>
              <a:t>Row-3: ***</a:t>
            </a:r>
          </a:p>
          <a:p>
            <a:r>
              <a:rPr lang="en-IN" dirty="0">
                <a:solidFill>
                  <a:srgbClr val="F8F8F2"/>
                </a:solidFill>
              </a:rPr>
              <a:t>Row-4: ****</a:t>
            </a:r>
          </a:p>
          <a:p>
            <a:r>
              <a:rPr lang="en-IN" dirty="0">
                <a:solidFill>
                  <a:srgbClr val="F8F8F2"/>
                </a:solidFill>
                <a:effectLst/>
              </a:rPr>
              <a:t>Row-5: *****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</a:rPr>
              <a:t>Inner loop: Increment</a:t>
            </a:r>
          </a:p>
          <a:p>
            <a:r>
              <a:rPr lang="en-IN" dirty="0">
                <a:solidFill>
                  <a:srgbClr val="F8F8F2"/>
                </a:solidFill>
              </a:rPr>
              <a:t>Outer loop: Increment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Starting: *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 j&lt;=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 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6888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v/s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</a:p>
        </p:txBody>
      </p:sp>
      <p:cxnSp>
        <p:nvCxnSpPr>
          <p:cNvPr id="8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6" idx="3"/>
          </p:cNvCxnSpPr>
          <p:nvPr/>
        </p:nvCxnSpPr>
        <p:spPr>
          <a:xfrm flipH="1">
            <a:off x="3478036" y="3271913"/>
            <a:ext cx="1461251" cy="1939074"/>
          </a:xfrm>
          <a:prstGeom prst="bentConnector4">
            <a:avLst>
              <a:gd name="adj1" fmla="val -32208"/>
              <a:gd name="adj2" fmla="val 9875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>
            <a:endCxn id="6" idx="0"/>
          </p:cNvCxnSpPr>
          <p:nvPr/>
        </p:nvCxnSpPr>
        <p:spPr>
          <a:xfrm>
            <a:off x="3478036" y="2113161"/>
            <a:ext cx="3" cy="74727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2016790" y="2860433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condition</a:t>
            </a:r>
          </a:p>
        </p:txBody>
      </p:sp>
      <p:cxnSp>
        <p:nvCxnSpPr>
          <p:cNvPr id="7" name="Elbow Connector 9">
            <a:extLst>
              <a:ext uri="{FF2B5EF4-FFF2-40B4-BE49-F238E27FC236}">
                <a16:creationId xmlns:a16="http://schemas.microsoft.com/office/drawing/2014/main" id="{6FD10F4B-0582-4B3C-BC15-56AEC3E70752}"/>
              </a:ext>
            </a:extLst>
          </p:cNvPr>
          <p:cNvCxnSpPr>
            <a:endCxn id="11" idx="0"/>
          </p:cNvCxnSpPr>
          <p:nvPr/>
        </p:nvCxnSpPr>
        <p:spPr>
          <a:xfrm rot="5400000">
            <a:off x="3186639" y="3974793"/>
            <a:ext cx="582805" cy="5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D908FA-99E6-4CB0-9819-4A795B260466}"/>
              </a:ext>
            </a:extLst>
          </p:cNvPr>
          <p:cNvSpPr txBox="1"/>
          <p:nvPr/>
        </p:nvSpPr>
        <p:spPr>
          <a:xfrm>
            <a:off x="2766091" y="3717875"/>
            <a:ext cx="71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965093" y="2836504"/>
            <a:ext cx="79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146779" y="4266198"/>
            <a:ext cx="2662517" cy="612648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2" name="Elbow Connector 14">
            <a:extLst>
              <a:ext uri="{FF2B5EF4-FFF2-40B4-BE49-F238E27FC236}">
                <a16:creationId xmlns:a16="http://schemas.microsoft.com/office/drawing/2014/main" id="{EA190C7E-82F2-4443-9B4E-422E0F9FFDF5}"/>
              </a:ext>
            </a:extLst>
          </p:cNvPr>
          <p:cNvCxnSpPr>
            <a:stCxn id="11" idx="2"/>
          </p:cNvCxnSpPr>
          <p:nvPr/>
        </p:nvCxnSpPr>
        <p:spPr>
          <a:xfrm rot="5400000">
            <a:off x="3048566" y="5308316"/>
            <a:ext cx="858942" cy="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0FE9DF-0E2C-4EC9-8B2D-3D10F318B8ED}"/>
              </a:ext>
            </a:extLst>
          </p:cNvPr>
          <p:cNvCxnSpPr>
            <a:endCxn id="15" idx="0"/>
          </p:cNvCxnSpPr>
          <p:nvPr/>
        </p:nvCxnSpPr>
        <p:spPr>
          <a:xfrm>
            <a:off x="8334388" y="2074792"/>
            <a:ext cx="3" cy="74727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C22ED188-DA07-4BB6-9865-1F9706823EF6}"/>
              </a:ext>
            </a:extLst>
          </p:cNvPr>
          <p:cNvSpPr/>
          <p:nvPr/>
        </p:nvSpPr>
        <p:spPr>
          <a:xfrm>
            <a:off x="6873142" y="2822064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condition</a:t>
            </a:r>
          </a:p>
        </p:txBody>
      </p:sp>
      <p:cxnSp>
        <p:nvCxnSpPr>
          <p:cNvPr id="16" name="Elbow Connector 18">
            <a:extLst>
              <a:ext uri="{FF2B5EF4-FFF2-40B4-BE49-F238E27FC236}">
                <a16:creationId xmlns:a16="http://schemas.microsoft.com/office/drawing/2014/main" id="{ADA09551-4476-46DF-B3D6-6795725982E9}"/>
              </a:ext>
            </a:extLst>
          </p:cNvPr>
          <p:cNvCxnSpPr>
            <a:endCxn id="20" idx="0"/>
          </p:cNvCxnSpPr>
          <p:nvPr/>
        </p:nvCxnSpPr>
        <p:spPr>
          <a:xfrm rot="5400000">
            <a:off x="8042991" y="3936424"/>
            <a:ext cx="582805" cy="5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9">
            <a:extLst>
              <a:ext uri="{FF2B5EF4-FFF2-40B4-BE49-F238E27FC236}">
                <a16:creationId xmlns:a16="http://schemas.microsoft.com/office/drawing/2014/main" id="{4C264304-F80A-4629-85A3-BCC5889597A3}"/>
              </a:ext>
            </a:extLst>
          </p:cNvPr>
          <p:cNvCxnSpPr>
            <a:stCxn id="15" idx="3"/>
          </p:cNvCxnSpPr>
          <p:nvPr/>
        </p:nvCxnSpPr>
        <p:spPr>
          <a:xfrm flipH="1">
            <a:off x="8490186" y="3233544"/>
            <a:ext cx="1305453" cy="2677481"/>
          </a:xfrm>
          <a:prstGeom prst="bentConnector4">
            <a:avLst>
              <a:gd name="adj1" fmla="val -17511"/>
              <a:gd name="adj2" fmla="val 77271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6E08FC-9D51-492D-8734-D750C0385B65}"/>
              </a:ext>
            </a:extLst>
          </p:cNvPr>
          <p:cNvSpPr txBox="1"/>
          <p:nvPr/>
        </p:nvSpPr>
        <p:spPr>
          <a:xfrm>
            <a:off x="7622443" y="3679506"/>
            <a:ext cx="713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EDC37D-B6D9-44BE-951B-44220334B88E}"/>
              </a:ext>
            </a:extLst>
          </p:cNvPr>
          <p:cNvSpPr txBox="1"/>
          <p:nvPr/>
        </p:nvSpPr>
        <p:spPr>
          <a:xfrm>
            <a:off x="9821445" y="2798135"/>
            <a:ext cx="792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E96D584B-953E-4C48-A881-B5C5FE71E9BA}"/>
              </a:ext>
            </a:extLst>
          </p:cNvPr>
          <p:cNvSpPr/>
          <p:nvPr/>
        </p:nvSpPr>
        <p:spPr>
          <a:xfrm>
            <a:off x="7003131" y="4227829"/>
            <a:ext cx="2662517" cy="612648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21" name="Elbow Connector 23">
            <a:extLst>
              <a:ext uri="{FF2B5EF4-FFF2-40B4-BE49-F238E27FC236}">
                <a16:creationId xmlns:a16="http://schemas.microsoft.com/office/drawing/2014/main" id="{56AF8C7E-7BE7-4006-AABC-41053479E0ED}"/>
              </a:ext>
            </a:extLst>
          </p:cNvPr>
          <p:cNvCxnSpPr>
            <a:stCxn id="20" idx="1"/>
            <a:endCxn id="15" idx="1"/>
          </p:cNvCxnSpPr>
          <p:nvPr/>
        </p:nvCxnSpPr>
        <p:spPr>
          <a:xfrm rot="10800000">
            <a:off x="6873143" y="3233545"/>
            <a:ext cx="129989" cy="1300609"/>
          </a:xfrm>
          <a:prstGeom prst="bentConnector3">
            <a:avLst>
              <a:gd name="adj1" fmla="val 410342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096000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277CAF-424F-4084-87D7-8C082F6F7DC5}"/>
              </a:ext>
            </a:extLst>
          </p:cNvPr>
          <p:cNvGrpSpPr/>
          <p:nvPr/>
        </p:nvGrpSpPr>
        <p:grpSpPr>
          <a:xfrm>
            <a:off x="2734001" y="1392481"/>
            <a:ext cx="7254945" cy="642313"/>
            <a:chOff x="2620254" y="1392481"/>
            <a:chExt cx="7254945" cy="6423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04EC91-3EDC-4DB1-8932-F4ADCFDA16B8}"/>
                </a:ext>
              </a:extLst>
            </p:cNvPr>
            <p:cNvSpPr txBox="1"/>
            <p:nvPr/>
          </p:nvSpPr>
          <p:spPr>
            <a:xfrm>
              <a:off x="2620254" y="1482805"/>
              <a:ext cx="23190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Flowchart of </a:t>
              </a:r>
              <a:r>
                <a:rPr lang="en-US" sz="2400" b="1" dirty="0">
                  <a:solidFill>
                    <a:srgbClr val="F92672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if</a:t>
              </a:r>
              <a:endParaRPr lang="en-US" sz="2400" b="1" dirty="0">
                <a:solidFill>
                  <a:srgbClr val="F9267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CCE78C-A460-4395-B824-4357B640BBCE}"/>
                </a:ext>
              </a:extLst>
            </p:cNvPr>
            <p:cNvSpPr txBox="1"/>
            <p:nvPr/>
          </p:nvSpPr>
          <p:spPr>
            <a:xfrm>
              <a:off x="7003131" y="1482805"/>
              <a:ext cx="287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Flowchart of </a:t>
              </a:r>
              <a:r>
                <a:rPr lang="en-US" sz="2400" b="1" dirty="0">
                  <a:solidFill>
                    <a:srgbClr val="F92672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while</a:t>
              </a:r>
              <a:endParaRPr lang="en-US" sz="2400" dirty="0">
                <a:solidFill>
                  <a:srgbClr val="F9267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60E941-A950-4CDA-BB3F-3B402E7D8BCE}"/>
                </a:ext>
              </a:extLst>
            </p:cNvPr>
            <p:cNvSpPr/>
            <p:nvPr/>
          </p:nvSpPr>
          <p:spPr>
            <a:xfrm>
              <a:off x="5650052" y="1392481"/>
              <a:ext cx="642313" cy="64231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v/s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5" grpId="0" animBg="1"/>
      <p:bldP spid="18" grpId="0"/>
      <p:bldP spid="19" grpId="0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123</a:t>
            </a: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1234</a:t>
            </a: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12345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8958" y="2696409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</a:rPr>
              <a:t>No. of rows: 5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958" y="3173840"/>
            <a:ext cx="2625519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</a:rPr>
              <a:t>No. of values </a:t>
            </a:r>
          </a:p>
          <a:p>
            <a:r>
              <a:rPr lang="en-US" dirty="0">
                <a:solidFill>
                  <a:srgbClr val="F8F8F2"/>
                </a:solidFill>
              </a:rPr>
              <a:t>Row-1: 1</a:t>
            </a:r>
          </a:p>
          <a:p>
            <a:r>
              <a:rPr lang="en-US" dirty="0">
                <a:solidFill>
                  <a:srgbClr val="F8F8F2"/>
                </a:solidFill>
              </a:rPr>
              <a:t>Row-2: 12</a:t>
            </a:r>
          </a:p>
          <a:p>
            <a:r>
              <a:rPr lang="en-US" dirty="0">
                <a:solidFill>
                  <a:srgbClr val="F8F8F2"/>
                </a:solidFill>
              </a:rPr>
              <a:t>Row-3: 123</a:t>
            </a:r>
          </a:p>
          <a:p>
            <a:r>
              <a:rPr lang="en-US" dirty="0">
                <a:solidFill>
                  <a:srgbClr val="F8F8F2"/>
                </a:solidFill>
              </a:rPr>
              <a:t>Row-4: 1234</a:t>
            </a:r>
          </a:p>
          <a:p>
            <a:r>
              <a:rPr lang="en-US" dirty="0">
                <a:solidFill>
                  <a:srgbClr val="F8F8F2"/>
                </a:solidFill>
              </a:rPr>
              <a:t>Row-5: 12345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958" y="5036265"/>
            <a:ext cx="2625519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Inner loop: Increment</a:t>
            </a:r>
          </a:p>
          <a:p>
            <a:r>
              <a:rPr lang="en-IN" dirty="0">
                <a:solidFill>
                  <a:srgbClr val="F8F8F2"/>
                </a:solidFill>
              </a:rPr>
              <a:t>Outer loop: Increment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8957" y="5790697"/>
            <a:ext cx="2625519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Starting: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3829807" y="1440166"/>
            <a:ext cx="40187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 j&lt;=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 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329813" y="1440166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329813" y="11109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25136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772" y="1110982"/>
            <a:ext cx="1093396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5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54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543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5432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54321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957" y="2696409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</a:rPr>
              <a:t>No. of rows: 5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958" y="3173840"/>
            <a:ext cx="2624328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No. of values </a:t>
            </a:r>
          </a:p>
          <a:p>
            <a:r>
              <a:rPr lang="en-IN" dirty="0">
                <a:solidFill>
                  <a:srgbClr val="F8F8F2"/>
                </a:solidFill>
              </a:rPr>
              <a:t>Row-1: 5</a:t>
            </a:r>
          </a:p>
          <a:p>
            <a:r>
              <a:rPr lang="en-IN" dirty="0">
                <a:solidFill>
                  <a:srgbClr val="F8F8F2"/>
                </a:solidFill>
              </a:rPr>
              <a:t>Row-2: 54</a:t>
            </a:r>
          </a:p>
          <a:p>
            <a:r>
              <a:rPr lang="en-IN" dirty="0">
                <a:solidFill>
                  <a:srgbClr val="F8F8F2"/>
                </a:solidFill>
              </a:rPr>
              <a:t>Row-3: 543</a:t>
            </a:r>
          </a:p>
          <a:p>
            <a:r>
              <a:rPr lang="en-IN" dirty="0">
                <a:solidFill>
                  <a:srgbClr val="F8F8F2"/>
                </a:solidFill>
              </a:rPr>
              <a:t>Row-4: 5432</a:t>
            </a:r>
          </a:p>
          <a:p>
            <a:r>
              <a:rPr lang="en-IN" dirty="0">
                <a:solidFill>
                  <a:srgbClr val="F8F8F2"/>
                </a:solidFill>
              </a:rPr>
              <a:t>Row-5: 54321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8958" y="5036265"/>
            <a:ext cx="2624328" cy="923330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Inner loop: Decrement</a:t>
            </a:r>
          </a:p>
          <a:p>
            <a:r>
              <a:rPr lang="en-IN" dirty="0">
                <a:solidFill>
                  <a:srgbClr val="F8F8F2"/>
                </a:solidFill>
              </a:rPr>
              <a:t>Outer loop: Decrement/Increment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8956" y="6037437"/>
            <a:ext cx="2624328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Starting: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3809772" y="1449910"/>
            <a:ext cx="37520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;i&gt;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;i--)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 j&gt;=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; j--)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3309778" y="1449910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309778" y="111552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5383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given pattern (nested loop)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772" y="1034782"/>
            <a:ext cx="846508" cy="1477328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    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   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  ***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 ****</a:t>
            </a:r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*****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67852" y="1352174"/>
            <a:ext cx="3624470" cy="4524315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i,j,k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(k=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;k&gt;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i;k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--)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;j&lt;=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i;j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8903802" y="1363966"/>
            <a:ext cx="2734056" cy="766586"/>
          </a:xfrm>
          <a:prstGeom prst="wedgeRoundRectCallout">
            <a:avLst>
              <a:gd name="adj1" fmla="val -78016"/>
              <a:gd name="adj2" fmla="val 149869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we need to print 4 spaces before printing *</a:t>
            </a:r>
            <a:endParaRPr lang="en-IN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8903802" y="4296714"/>
            <a:ext cx="2734056" cy="766586"/>
          </a:xfrm>
          <a:prstGeom prst="wedgeRoundRectCallout">
            <a:avLst>
              <a:gd name="adj1" fmla="val -77180"/>
              <a:gd name="adj2" fmla="val -66827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printing spaces this inner loop prints *</a:t>
            </a:r>
            <a:endParaRPr lang="en-IN" dirty="0"/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367859" y="102299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9" y="2342720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8" y="2710713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**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8" y="3082901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***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8" y="3455089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****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40958" y="3827277"/>
            <a:ext cx="745923" cy="33855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*****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958" y="2620209"/>
            <a:ext cx="3691772" cy="369332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</a:rPr>
              <a:t>No. of rows: 5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958" y="3097640"/>
            <a:ext cx="3691772" cy="1754326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</a:rPr>
              <a:t>No. of values </a:t>
            </a:r>
          </a:p>
          <a:p>
            <a:r>
              <a:rPr lang="en-IN" dirty="0">
                <a:solidFill>
                  <a:srgbClr val="F8F8F2"/>
                </a:solidFill>
                <a:effectLst/>
              </a:rPr>
              <a:t>Row-1: ----*</a:t>
            </a:r>
            <a:endParaRPr lang="en-IN" dirty="0">
              <a:solidFill>
                <a:srgbClr val="F8F8F2"/>
              </a:solidFill>
            </a:endParaRPr>
          </a:p>
          <a:p>
            <a:r>
              <a:rPr lang="en-IN" dirty="0">
                <a:solidFill>
                  <a:srgbClr val="F8F8F2"/>
                </a:solidFill>
                <a:effectLst/>
              </a:rPr>
              <a:t>Row-2: </a:t>
            </a:r>
            <a:r>
              <a:rPr lang="en-IN" dirty="0">
                <a:solidFill>
                  <a:srgbClr val="F8F8F2"/>
                </a:solidFill>
              </a:rPr>
              <a:t>---**</a:t>
            </a:r>
            <a:endParaRPr lang="en-IN" dirty="0">
              <a:solidFill>
                <a:srgbClr val="F8F8F2"/>
              </a:solidFill>
              <a:effectLst/>
            </a:endParaRPr>
          </a:p>
          <a:p>
            <a:r>
              <a:rPr lang="en-IN" dirty="0">
                <a:solidFill>
                  <a:srgbClr val="F8F8F2"/>
                </a:solidFill>
              </a:rPr>
              <a:t>Row-3: --***</a:t>
            </a:r>
          </a:p>
          <a:p>
            <a:r>
              <a:rPr lang="en-IN" dirty="0">
                <a:solidFill>
                  <a:srgbClr val="F8F8F2"/>
                </a:solidFill>
              </a:rPr>
              <a:t>Row-4: -****</a:t>
            </a:r>
          </a:p>
          <a:p>
            <a:r>
              <a:rPr lang="en-IN" dirty="0">
                <a:solidFill>
                  <a:srgbClr val="F8F8F2"/>
                </a:solidFill>
                <a:effectLst/>
              </a:rPr>
              <a:t>Row-5: *****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8957" y="4960065"/>
            <a:ext cx="3708893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  <a:effectLst/>
              </a:rPr>
              <a:t>Inner loop: Decrement</a:t>
            </a:r>
          </a:p>
          <a:p>
            <a:r>
              <a:rPr lang="en-IN" dirty="0">
                <a:solidFill>
                  <a:srgbClr val="F8F8F2"/>
                </a:solidFill>
              </a:rPr>
              <a:t>Outer loop: Decrement/Increment</a:t>
            </a:r>
            <a:endParaRPr lang="en-IN" dirty="0">
              <a:solidFill>
                <a:srgbClr val="F8F8F2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4309" y="5734830"/>
            <a:ext cx="3713541" cy="646331"/>
          </a:xfrm>
          <a:prstGeom prst="rect">
            <a:avLst/>
          </a:prstGeom>
          <a:solidFill>
            <a:srgbClr val="373737"/>
          </a:solidFill>
          <a:ln>
            <a:solidFill>
              <a:srgbClr val="373737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8F8F2"/>
                </a:solidFill>
              </a:rPr>
              <a:t>Starting: -(space)</a:t>
            </a:r>
          </a:p>
          <a:p>
            <a:r>
              <a:rPr lang="en-IN" dirty="0">
                <a:solidFill>
                  <a:srgbClr val="F8F8F2"/>
                </a:solidFill>
                <a:effectLst/>
              </a:rPr>
              <a:t>Ending: 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367859" y="1352174"/>
            <a:ext cx="499993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5948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60" y="910106"/>
            <a:ext cx="11667281" cy="522000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find sum of first N odd numbers. Ex. 1+3+5+7+………..+N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find 1+1/2+1/3+1/4+....+1/n.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print all Armstrong numbers in a given range. For example 153 = 1^3 + 5^3 + 3^3. So, 153 is Armstrong number.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print given number in reverse order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check whether a given string is palindrome or not.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Write a program to print Multiplication Table up to 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Font typeface="+mj-lt"/>
              <a:buAutoNum type="arabicParenR" startAt="7"/>
            </a:pPr>
            <a:r>
              <a:rPr lang="en-US" sz="2000" dirty="0"/>
              <a:t>Construct C programs to print the following patterns using loop statement.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33210" y="5148443"/>
            <a:ext cx="1008845" cy="128016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22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333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4444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55555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1292" y="5148443"/>
            <a:ext cx="1728835" cy="128016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# #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* * *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# # # #</a:t>
            </a:r>
          </a:p>
          <a:p>
            <a:r>
              <a:rPr lang="en-IN" sz="1600" dirty="0">
                <a:solidFill>
                  <a:schemeClr val="bg1"/>
                </a:solidFill>
                <a:latin typeface="Consolas" panose="020B0609020204030204" pitchFamily="49" charset="0"/>
              </a:rPr>
              <a:t>* * * * *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1393"/>
              </p:ext>
            </p:extLst>
          </p:nvPr>
        </p:nvGraphicFramePr>
        <p:xfrm>
          <a:off x="668110" y="3632086"/>
          <a:ext cx="4385736" cy="102184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2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29364" y="5148443"/>
            <a:ext cx="1062417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1  0  1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0  1  0  1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71018" y="5148442"/>
            <a:ext cx="1303411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2  2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3  3  3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4  4  4  4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3666" y="5148442"/>
            <a:ext cx="1166205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1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A   B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2   3   4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Shruti"/>
              </a:rPr>
              <a:t>C   D   E   F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96493" y="5148442"/>
            <a:ext cx="1443236" cy="11289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*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marL="26670" algn="ctr"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      *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*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16351" y="5148442"/>
            <a:ext cx="1443236" cy="128016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 * 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  <a:ea typeface="Calibri" panose="020F0502020204030204" pitchFamily="34" charset="0"/>
              <a:cs typeface="Shruti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/>
              </a:rPr>
              <a:t>*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1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or Iterative Statements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32" y="1911217"/>
            <a:ext cx="5211161" cy="110554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Entry Controlled Loop:	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</a:p>
          <a:p>
            <a:pPr marL="457200" lvl="1" indent="0">
              <a:buNone/>
            </a:pPr>
            <a:r>
              <a:rPr lang="en-US" dirty="0"/>
              <a:t>Exit Controlled Loop:	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do…while</a:t>
            </a:r>
          </a:p>
          <a:p>
            <a:pPr marL="457200" lvl="1" indent="0">
              <a:buNone/>
            </a:pPr>
            <a:r>
              <a:rPr lang="en-US" dirty="0"/>
              <a:t>Virtual Loop:		</a:t>
            </a:r>
            <a:r>
              <a:rPr lang="en-US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goto</a:t>
            </a:r>
            <a:endParaRPr lang="en-US" b="1" dirty="0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5308" y="1865110"/>
            <a:ext cx="0" cy="1151647"/>
          </a:xfrm>
          <a:prstGeom prst="line">
            <a:avLst/>
          </a:prstGeom>
          <a:ln w="38100">
            <a:solidFill>
              <a:srgbClr val="F9A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6518" y="1103334"/>
            <a:ext cx="53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9A825"/>
                </a:solidFill>
              </a:rPr>
              <a:t>Looping Statements are</a:t>
            </a:r>
            <a:endParaRPr lang="en-IN" sz="2800" dirty="0">
              <a:solidFill>
                <a:srgbClr val="F9A8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While loop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9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is an entry controlled loop</a:t>
            </a:r>
          </a:p>
          <a:p>
            <a:r>
              <a:rPr lang="en-US" dirty="0"/>
              <a:t>Statements inside the body of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are repeatedly executed till the condition is true</a:t>
            </a: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is keyword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568570" y="3163167"/>
            <a:ext cx="4777100" cy="14773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(condition)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Body of the while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true part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68570" y="283398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1 to n(while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830751"/>
            <a:ext cx="47771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&lt;=n)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83075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074573" y="1830751"/>
            <a:ext cx="3996528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Enter n:10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50156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074572" y="1501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22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print Odd numbers between 1 to n(while loop)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7" y="1354501"/>
            <a:ext cx="4777100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 n;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(“Enter the value of n”);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(“%d ”,&amp;n);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&lt;= n)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(i%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(“%d/n”,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=i+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54501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91364" y="5464220"/>
            <a:ext cx="1983577" cy="101566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Enter the value of n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102531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491363" y="513503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52311"/>
              </p:ext>
            </p:extLst>
          </p:nvPr>
        </p:nvGraphicFramePr>
        <p:xfrm>
          <a:off x="6591935" y="1029488"/>
          <a:ext cx="5014214" cy="4685411"/>
        </p:xfrm>
        <a:graphic>
          <a:graphicData uri="http://schemas.openxmlformats.org/drawingml/2006/table">
            <a:tbl>
              <a:tblPr firstRow="1" firstCol="1" bandRow="1"/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4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Line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Process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Output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Linking header file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Calling void main()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Declarations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Enter value of 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Scanning value of 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 &lt;= n,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While loop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i%2 != 0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If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Printing value of 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Incrementing value of i by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Jump to line:7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 &lt;= n,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While loop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i%2 != 0 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If condition, skip line:10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Incrementing value of i by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Jump to line:7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 &lt;= n,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While loop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i%2 != 0 TRUE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If condition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Printing value of i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Incrementing value of i by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Jump to line:7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32879"/>
              </p:ext>
            </p:extLst>
          </p:nvPr>
        </p:nvGraphicFramePr>
        <p:xfrm>
          <a:off x="6603547" y="6246076"/>
          <a:ext cx="5014214" cy="187071"/>
        </p:xfrm>
        <a:graphic>
          <a:graphicData uri="http://schemas.openxmlformats.org/drawingml/2006/table">
            <a:tbl>
              <a:tblPr firstRow="1" firstCol="1" bandRow="1"/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4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13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End of program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Shruti" panose="020B0502040204020203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9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4239</Words>
  <Application>Microsoft Office PowerPoint</Application>
  <PresentationFormat>Widescreen</PresentationFormat>
  <Paragraphs>1275</Paragraphs>
  <Slides>44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Wingdings</vt:lpstr>
      <vt:lpstr>Wingdings 3</vt:lpstr>
      <vt:lpstr>Office Theme</vt:lpstr>
      <vt:lpstr>Looping</vt:lpstr>
      <vt:lpstr>Life is all about Repetition.</vt:lpstr>
      <vt:lpstr>What is loop?</vt:lpstr>
      <vt:lpstr>if v/s while</vt:lpstr>
      <vt:lpstr>Looping or Iterative Statements in C</vt:lpstr>
      <vt:lpstr>While loop</vt:lpstr>
      <vt:lpstr>While Loop</vt:lpstr>
      <vt:lpstr>WAP to print 1 to n(while loop)</vt:lpstr>
      <vt:lpstr>WAP to print Odd numbers between 1 to n(while loop)</vt:lpstr>
      <vt:lpstr>WAP to print multiplication table(while loop)</vt:lpstr>
      <vt:lpstr>WAP to Sum of 5 numbers entered by user(while loop)</vt:lpstr>
      <vt:lpstr>Looping</vt:lpstr>
      <vt:lpstr>Syntax and Logic</vt:lpstr>
      <vt:lpstr>How to build logic? Step-1 </vt:lpstr>
      <vt:lpstr>How to build logic? Step-2</vt:lpstr>
      <vt:lpstr>How to build logic? Step-3</vt:lpstr>
      <vt:lpstr>How to build logic? Step-4</vt:lpstr>
      <vt:lpstr>WAP to find factors of a number(while loop)</vt:lpstr>
      <vt:lpstr>WAP to print reverse a number(while loop)</vt:lpstr>
      <vt:lpstr>WAP to check given number is perfect or not(while loop)</vt:lpstr>
      <vt:lpstr>WAP to check given number is prime or not(while loop)</vt:lpstr>
      <vt:lpstr>for loop</vt:lpstr>
      <vt:lpstr>for Loop</vt:lpstr>
      <vt:lpstr>WAP to print numbers 1 to n (for loop)</vt:lpstr>
      <vt:lpstr>WAP to find factors of a number (for loop)</vt:lpstr>
      <vt:lpstr>WAP to check given number is perfect or not(for loop)</vt:lpstr>
      <vt:lpstr>do while loop</vt:lpstr>
      <vt:lpstr>do while Loop</vt:lpstr>
      <vt:lpstr>WAP to print Odd numbers between 1 to n(do while loop)</vt:lpstr>
      <vt:lpstr>WAP to find factors of a number(do while loop)</vt:lpstr>
      <vt:lpstr>WAP to print reverse a number(do while loop)</vt:lpstr>
      <vt:lpstr>goto statement</vt:lpstr>
      <vt:lpstr>goto Statement</vt:lpstr>
      <vt:lpstr>WAP to print Odd numbers between 1 to n(goto)</vt:lpstr>
      <vt:lpstr>WAP to find factors of a number(goto)</vt:lpstr>
      <vt:lpstr>Types of loops</vt:lpstr>
      <vt:lpstr>PowerPoint Presentation</vt:lpstr>
      <vt:lpstr>Pattern</vt:lpstr>
      <vt:lpstr>WAP to print given pattern (nested loop)</vt:lpstr>
      <vt:lpstr>WAP to print given pattern (nested loop)</vt:lpstr>
      <vt:lpstr>WAP to print given pattern (nested loop)</vt:lpstr>
      <vt:lpstr>WAP to print given pattern (nested loop)</vt:lpstr>
      <vt:lpstr>Practice programs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Mac Laptop</cp:lastModifiedBy>
  <cp:revision>374</cp:revision>
  <dcterms:created xsi:type="dcterms:W3CDTF">2020-05-01T05:09:15Z</dcterms:created>
  <dcterms:modified xsi:type="dcterms:W3CDTF">2022-03-07T08:57:49Z</dcterms:modified>
</cp:coreProperties>
</file>