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0" r:id="rId2"/>
    <p:sldId id="276" r:id="rId3"/>
    <p:sldId id="280" r:id="rId4"/>
    <p:sldId id="288" r:id="rId5"/>
    <p:sldId id="289" r:id="rId6"/>
    <p:sldId id="290" r:id="rId7"/>
    <p:sldId id="291" r:id="rId8"/>
    <p:sldId id="277" r:id="rId9"/>
    <p:sldId id="293" r:id="rId10"/>
    <p:sldId id="297" r:id="rId11"/>
    <p:sldId id="292" r:id="rId12"/>
    <p:sldId id="281" r:id="rId13"/>
    <p:sldId id="282" r:id="rId14"/>
    <p:sldId id="283" r:id="rId15"/>
    <p:sldId id="284" r:id="rId16"/>
    <p:sldId id="285" r:id="rId17"/>
    <p:sldId id="295" r:id="rId18"/>
    <p:sldId id="287" r:id="rId19"/>
    <p:sldId id="29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2672"/>
    <a:srgbClr val="6A9955"/>
    <a:srgbClr val="569CD6"/>
    <a:srgbClr val="373737"/>
    <a:srgbClr val="92D050"/>
    <a:srgbClr val="CE9178"/>
    <a:srgbClr val="111111"/>
    <a:srgbClr val="000000"/>
    <a:srgbClr val="FF5800"/>
    <a:srgbClr val="FF17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55" autoAdjust="0"/>
    <p:restoredTop sz="94394" autoAdjust="0"/>
  </p:normalViewPr>
  <p:slideViewPr>
    <p:cSldViewPr snapToGrid="0">
      <p:cViewPr varScale="1">
        <p:scale>
          <a:sx n="70" d="100"/>
          <a:sy n="70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S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DD5542D-6704-4140-A5E8-488153BFFF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FACBB7-4B79-4809-963B-9D83BA686A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588" b="82169"/>
          <a:stretch/>
        </p:blipFill>
        <p:spPr>
          <a:xfrm flipH="1">
            <a:off x="4142" y="-1"/>
            <a:ext cx="5767796" cy="154142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0EE700-7BB4-49D8-B51F-CEC237C844B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66A6DB-EA5D-4087-B3FE-A98E377730A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7A6005-B766-4453-A692-D00FC7BC40C8}"/>
              </a:ext>
            </a:extLst>
          </p:cNvPr>
          <p:cNvSpPr txBox="1"/>
          <p:nvPr userDrawn="1"/>
        </p:nvSpPr>
        <p:spPr>
          <a:xfrm>
            <a:off x="9468438" y="1085373"/>
            <a:ext cx="849913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{</a:t>
            </a:r>
            <a:r>
              <a:rPr lang="en-US" sz="4000" b="1" dirty="0">
                <a:solidFill>
                  <a:schemeClr val="bg1">
                    <a:lumMod val="65000"/>
                  </a:schemeClr>
                </a:solidFill>
              </a:rPr>
              <a:t>C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}</a:t>
            </a:r>
          </a:p>
          <a:p>
            <a:pPr algn="ctr"/>
            <a:r>
              <a:rPr lang="en-US" sz="900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Programming</a:t>
            </a:r>
            <a:endParaRPr lang="en-US" sz="3600" dirty="0">
              <a:solidFill>
                <a:schemeClr val="bg1">
                  <a:lumMod val="6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29EDBF-F2C4-47B1-AC0E-193495B3FE61}"/>
              </a:ext>
            </a:extLst>
          </p:cNvPr>
          <p:cNvSpPr txBox="1"/>
          <p:nvPr userDrawn="1"/>
        </p:nvSpPr>
        <p:spPr>
          <a:xfrm>
            <a:off x="7645588" y="102635"/>
            <a:ext cx="449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Programming for Problem Solving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(PPS)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13E249-60F6-43B6-AF09-0B5D38ED31C7}"/>
              </a:ext>
            </a:extLst>
          </p:cNvPr>
          <p:cNvGrpSpPr/>
          <p:nvPr userDrawn="1"/>
        </p:nvGrpSpPr>
        <p:grpSpPr>
          <a:xfrm>
            <a:off x="7658036" y="791170"/>
            <a:ext cx="4470716" cy="252000"/>
            <a:chOff x="7658036" y="688992"/>
            <a:chExt cx="4470716" cy="252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03E081-98B9-4B8E-8331-440C0FB88792}"/>
                </a:ext>
              </a:extLst>
            </p:cNvPr>
            <p:cNvCxnSpPr>
              <a:cxnSpLocks/>
            </p:cNvCxnSpPr>
            <p:nvPr/>
          </p:nvCxnSpPr>
          <p:spPr>
            <a:xfrm>
              <a:off x="7658036" y="814992"/>
              <a:ext cx="44707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915645F-EA3D-4C76-9886-6445F1B27612}"/>
                </a:ext>
              </a:extLst>
            </p:cNvPr>
            <p:cNvSpPr/>
            <p:nvPr/>
          </p:nvSpPr>
          <p:spPr>
            <a:xfrm>
              <a:off x="9569394" y="688992"/>
              <a:ext cx="648000" cy="252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</a:rPr>
                <a:t>USING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3"/>
            <a:ext cx="7035300" cy="3528000"/>
          </a:xfrm>
        </p:spPr>
        <p:txBody>
          <a:bodyPr anchor="t"/>
          <a:lstStyle>
            <a:lvl1pPr algn="l">
              <a:defRPr lang="en-US" sz="880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7041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PPS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2E64B3F-2DB2-4F48-9888-7A81ADED529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836682"/>
            <a:ext cx="3383666" cy="2255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7011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S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217E071-4703-4617-A5FD-05792919164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A51277-8BA2-4248-806F-605F8C2E9118}"/>
              </a:ext>
            </a:extLst>
          </p:cNvPr>
          <p:cNvCxnSpPr>
            <a:cxnSpLocks/>
          </p:cNvCxnSpPr>
          <p:nvPr userDrawn="1"/>
        </p:nvCxnSpPr>
        <p:spPr>
          <a:xfrm>
            <a:off x="0" y="900000"/>
            <a:ext cx="12191998" cy="0"/>
          </a:xfrm>
          <a:prstGeom prst="line">
            <a:avLst/>
          </a:prstGeom>
          <a:ln w="6350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0000"/>
          </a:xfrm>
        </p:spPr>
        <p:txBody>
          <a:bodyPr lIns="216000" tIns="108000" rIns="216000" bIns="108000">
            <a:normAutofit/>
          </a:bodyPr>
          <a:lstStyle>
            <a:lvl1pPr>
              <a:def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58248EE-B9C6-42F3-8999-42A010B3D36A}"/>
              </a:ext>
            </a:extLst>
          </p:cNvPr>
          <p:cNvSpPr/>
          <p:nvPr userDrawn="1"/>
        </p:nvSpPr>
        <p:spPr>
          <a:xfrm>
            <a:off x="0" y="6481824"/>
            <a:ext cx="12191998" cy="376176"/>
          </a:xfrm>
          <a:prstGeom prst="roundRect">
            <a:avLst>
              <a:gd name="adj" fmla="val 0"/>
            </a:avLst>
          </a:prstGeom>
          <a:solidFill>
            <a:srgbClr val="111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69C17831-BD8C-469B-A484-FA4EA682184B}"/>
              </a:ext>
            </a:extLst>
          </p:cNvPr>
          <p:cNvSpPr txBox="1">
            <a:spLocks/>
          </p:cNvSpPr>
          <p:nvPr userDrawn="1"/>
        </p:nvSpPr>
        <p:spPr>
          <a:xfrm>
            <a:off x="8610600" y="64940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5220000"/>
          </a:xfrm>
        </p:spPr>
        <p:txBody>
          <a:bodyPr>
            <a:noAutofit/>
          </a:bodyPr>
          <a:lstStyle>
            <a:lvl1pPr marL="265113" indent="-265113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bg1"/>
                </a:solidFill>
              </a:defRPr>
            </a:lvl1pPr>
            <a:lvl2pPr marL="809625" indent="-352425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bg1"/>
                </a:solidFill>
              </a:defRPr>
            </a:lvl2pPr>
            <a:lvl3pPr marL="1143000" indent="-228600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bg1"/>
                </a:solidFill>
              </a:defRPr>
            </a:lvl3pPr>
            <a:lvl4pPr>
              <a:buClr>
                <a:schemeClr val="accent6"/>
              </a:buClr>
              <a:defRPr sz="1600">
                <a:solidFill>
                  <a:schemeClr val="bg1"/>
                </a:solidFill>
              </a:defRPr>
            </a:lvl4pPr>
            <a:lvl5pPr>
              <a:buClr>
                <a:schemeClr val="accent6"/>
              </a:buCl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020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3/15/2022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1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5B710-C307-4678-9275-77A72D6277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801568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function is returning a value to calling function, it needs to use the keyword </a:t>
            </a:r>
            <a:r>
              <a:rPr lang="en-US" b="1" dirty="0">
                <a:solidFill>
                  <a:srgbClr val="F9267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b="1" dirty="0"/>
              <a:t>.</a:t>
            </a:r>
          </a:p>
          <a:p>
            <a:r>
              <a:rPr lang="en-US" dirty="0"/>
              <a:t>The called function can only return one value per call.</a:t>
            </a:r>
          </a:p>
          <a:p>
            <a:endParaRPr lang="en-US" dirty="0"/>
          </a:p>
          <a:p>
            <a:endParaRPr lang="en-US" b="1" dirty="0">
              <a:solidFill>
                <a:srgbClr val="F92672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9CF278-0CFC-4F81-B2D4-28505379D37C}"/>
              </a:ext>
            </a:extLst>
          </p:cNvPr>
          <p:cNvSpPr/>
          <p:nvPr/>
        </p:nvSpPr>
        <p:spPr>
          <a:xfrm>
            <a:off x="3906680" y="2984977"/>
            <a:ext cx="3011913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return; </a:t>
            </a:r>
          </a:p>
          <a:p>
            <a:pPr algn="ctr"/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 algn="ctr"/>
            <a:endParaRPr lang="en-IN" b="1" dirty="0">
              <a:solidFill>
                <a:srgbClr val="569CD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(expression);</a:t>
            </a:r>
          </a:p>
        </p:txBody>
      </p:sp>
      <p:sp>
        <p:nvSpPr>
          <p:cNvPr id="5" name="Rectangle: Top Corners Rounded 6">
            <a:extLst>
              <a:ext uri="{FF2B5EF4-FFF2-40B4-BE49-F238E27FC236}">
                <a16:creationId xmlns:a16="http://schemas.microsoft.com/office/drawing/2014/main" id="{5D1B0382-E133-8B49-8895-F54F84B077B7}"/>
              </a:ext>
            </a:extLst>
          </p:cNvPr>
          <p:cNvSpPr/>
          <p:nvPr/>
        </p:nvSpPr>
        <p:spPr>
          <a:xfrm>
            <a:off x="3906680" y="2655793"/>
            <a:ext cx="1126163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74365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find maximum number from two number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991356" y="1332730"/>
            <a:ext cx="4777100" cy="507831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IN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IN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max(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b);</a:t>
            </a:r>
          </a:p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100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 = 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200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maxvalue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maxvalue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max(a, b);</a:t>
            </a:r>
          </a:p>
          <a:p>
            <a:pPr lvl="1"/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"Max value is : %d\n"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maxvalue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max(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a, 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b)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 &gt; b)</a:t>
            </a: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a; </a:t>
            </a:r>
            <a:r>
              <a:rPr lang="en-IN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 a</a:t>
            </a:r>
            <a:endParaRPr lang="en-IN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IN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b; </a:t>
            </a:r>
            <a:r>
              <a:rPr lang="en-IN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return b</a:t>
            </a:r>
            <a:endParaRPr lang="en-IN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491363" y="1334681"/>
            <a:ext cx="499993" cy="507831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6074572" y="1357027"/>
            <a:ext cx="3996771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Max value is : 200  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91363" y="99465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6074572" y="1027843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54277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uiExpand="1" build="p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calculate the Power of a Number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991355" y="1332730"/>
            <a:ext cx="6212519" cy="501675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power(</a:t>
            </a:r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pow, res; 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"Enter any number : 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&amp;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"Enter power of number : 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&amp;pow);</a:t>
            </a:r>
          </a:p>
          <a:p>
            <a:pPr lvl="1"/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 = power(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pow);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"%d's power %d = %d"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pow, res);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IN" sz="1600" dirty="0">
                <a:solidFill>
                  <a:srgbClr val="569CD6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power(</a:t>
            </a:r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n, </a:t>
            </a:r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p)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 </a:t>
            </a:r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 =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(p &gt;=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2"/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 = r * n;</a:t>
            </a:r>
          </a:p>
          <a:p>
            <a:pPr lvl="2"/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p--;</a:t>
            </a:r>
          </a:p>
          <a:p>
            <a:pPr lvl="1"/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r;}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491363" y="1323664"/>
            <a:ext cx="499993" cy="5016758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380146" y="1346007"/>
            <a:ext cx="3996771" cy="92333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 any number : 5      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 power of number : 3     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5's power 3 = 125 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91363" y="99465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380146" y="1016823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84386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uiExpand="1" build="p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find Factorial of a Number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991355" y="1332730"/>
            <a:ext cx="6212519" cy="480131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IN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IN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fact(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n, f;</a:t>
            </a:r>
          </a:p>
          <a:p>
            <a:pPr lvl="1"/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"Enter the number :\n"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&amp;n);</a:t>
            </a:r>
          </a:p>
          <a:p>
            <a:pPr lvl="1"/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 = fact(n);</a:t>
            </a:r>
          </a:p>
          <a:p>
            <a:pPr lvl="1"/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"factorial = %d"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f);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fact(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n)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fact = 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n;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lvl="1"/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fact = fact *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fact;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491363" y="1330708"/>
            <a:ext cx="499993" cy="4801314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380146" y="1346007"/>
            <a:ext cx="3996771" cy="92333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 the number : 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5              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factorial = 120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91363" y="99465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380146" y="1016823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34927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uiExpand="1" build="p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check Number is Prime or not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991355" y="1332730"/>
            <a:ext cx="5104645" cy="387798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IN" sz="1600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checkPrime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n1, prime;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"Enter the number :"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&amp;n1);</a:t>
            </a:r>
          </a:p>
          <a:p>
            <a:pPr lvl="1"/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prime = 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checkPrime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(n1);</a:t>
            </a:r>
          </a:p>
          <a:p>
            <a:pPr lvl="1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(prime ==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2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number %d is a prime number.\n"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n1);</a:t>
            </a:r>
          </a:p>
          <a:p>
            <a:pPr lvl="1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"The number %d is not a prime number.\n"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n1);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491363" y="1331630"/>
            <a:ext cx="499993" cy="387798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593755" y="5693285"/>
            <a:ext cx="4771459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 the number :7          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The number 7 is a prime number.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91363" y="99465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593755" y="5364101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A68034-026B-724E-AE7E-4E73FC91CE9F}"/>
              </a:ext>
            </a:extLst>
          </p:cNvPr>
          <p:cNvSpPr/>
          <p:nvPr/>
        </p:nvSpPr>
        <p:spPr>
          <a:xfrm>
            <a:off x="6817440" y="1332730"/>
            <a:ext cx="5104645" cy="3108543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checkPrime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n1)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&lt;= n1 /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2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(n1 % 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2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2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n-IN" sz="1600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IN" sz="1600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++;</a:t>
            </a:r>
          </a:p>
          <a:p>
            <a:pPr lvl="1"/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en-IN" sz="1600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sz="1600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IN" sz="1600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33A443D-2347-6F4D-AF48-E6E5E6319036}"/>
              </a:ext>
            </a:extLst>
          </p:cNvPr>
          <p:cNvSpPr/>
          <p:nvPr/>
        </p:nvSpPr>
        <p:spPr>
          <a:xfrm>
            <a:off x="6317448" y="1317562"/>
            <a:ext cx="499993" cy="31393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24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4ED9EB04-CA0D-1047-9A1D-E91E089D1028}"/>
              </a:ext>
            </a:extLst>
          </p:cNvPr>
          <p:cNvSpPr/>
          <p:nvPr/>
        </p:nvSpPr>
        <p:spPr>
          <a:xfrm>
            <a:off x="6317448" y="994650"/>
            <a:ext cx="1658934" cy="336980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 contd.</a:t>
            </a:r>
          </a:p>
        </p:txBody>
      </p:sp>
    </p:spTree>
    <p:extLst>
      <p:ext uri="{BB962C8B-B14F-4D97-AF65-F5344CB8AC3E}">
        <p14:creationId xmlns:p14="http://schemas.microsoft.com/office/powerpoint/2010/main" val="301025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uiExpand="1" build="p" animBg="1"/>
      <p:bldP spid="7" grpId="0" animBg="1"/>
      <p:bldP spid="8" grpId="0" animBg="1"/>
      <p:bldP spid="9" grpId="0" build="p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of Function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D51281-2E58-BC4B-9243-038AD66C9D6C}"/>
              </a:ext>
            </a:extLst>
          </p:cNvPr>
          <p:cNvSpPr/>
          <p:nvPr/>
        </p:nvSpPr>
        <p:spPr>
          <a:xfrm>
            <a:off x="198305" y="1178494"/>
            <a:ext cx="11766014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D4D4D4"/>
                </a:solidFill>
                <a:latin typeface="+mj-lt"/>
                <a:cs typeface="Consolas" panose="020B0609020204030204" pitchFamily="49" charset="0"/>
              </a:rPr>
              <a:t>(1) </a:t>
            </a:r>
            <a:r>
              <a:rPr lang="en-IN" b="1" dirty="0">
                <a:solidFill>
                  <a:srgbClr val="92D050"/>
                </a:solidFill>
                <a:latin typeface="+mj-lt"/>
                <a:cs typeface="Consolas" panose="020B0609020204030204" pitchFamily="49" charset="0"/>
              </a:rPr>
              <a:t>Function</a:t>
            </a:r>
            <a:r>
              <a:rPr lang="en-IN" b="1" dirty="0">
                <a:solidFill>
                  <a:srgbClr val="D4D4D4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with no argument and but no return</a:t>
            </a:r>
            <a:r>
              <a:rPr lang="en-IN" b="1" dirty="0">
                <a:solidFill>
                  <a:srgbClr val="92D050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value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F93798-EF53-FA46-8C93-7CD3B31EFEE6}"/>
              </a:ext>
            </a:extLst>
          </p:cNvPr>
          <p:cNvSpPr/>
          <p:nvPr/>
        </p:nvSpPr>
        <p:spPr>
          <a:xfrm>
            <a:off x="198305" y="3864773"/>
            <a:ext cx="11766014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D4D4D4"/>
                </a:solidFill>
                <a:latin typeface="+mj-lt"/>
                <a:cs typeface="Consolas" panose="020B0609020204030204" pitchFamily="49" charset="0"/>
              </a:rPr>
              <a:t>(2) </a:t>
            </a:r>
            <a:r>
              <a:rPr lang="en-IN" b="1" dirty="0">
                <a:solidFill>
                  <a:srgbClr val="92D050"/>
                </a:solidFill>
                <a:latin typeface="+mj-lt"/>
                <a:cs typeface="Consolas" panose="020B0609020204030204" pitchFamily="49" charset="0"/>
              </a:rPr>
              <a:t>Function</a:t>
            </a:r>
            <a:r>
              <a:rPr lang="en-IN" b="1" dirty="0">
                <a:solidFill>
                  <a:srgbClr val="F92672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with no argument and returns value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0F5EB3-4CAC-794F-A73B-2F599346F355}"/>
              </a:ext>
            </a:extLst>
          </p:cNvPr>
          <p:cNvSpPr/>
          <p:nvPr/>
        </p:nvSpPr>
        <p:spPr>
          <a:xfrm>
            <a:off x="3331050" y="1839310"/>
            <a:ext cx="1815932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rgbClr val="569CD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void</a:t>
            </a: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 main()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 fun1();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}</a:t>
            </a:r>
            <a:endParaRPr kumimoji="0" lang="en-IN" sz="1800" b="1" i="0" u="none" strike="noStrike" kern="0" normalizeH="0" baseline="0" noProof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alibr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7A53A6-917A-F44A-9E36-DE566F448C03}"/>
              </a:ext>
            </a:extLst>
          </p:cNvPr>
          <p:cNvSpPr/>
          <p:nvPr/>
        </p:nvSpPr>
        <p:spPr>
          <a:xfrm>
            <a:off x="6522384" y="1838072"/>
            <a:ext cx="2115480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</a:rPr>
              <a:t>void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fun1()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 .....</a:t>
            </a:r>
          </a:p>
          <a:p>
            <a:pPr lvl="0"/>
            <a:r>
              <a:rPr lang="en-IN" b="1" kern="0" dirty="0">
                <a:solidFill>
                  <a:schemeClr val="bg1"/>
                </a:solidFill>
                <a:latin typeface="Consolas" panose="020B0609020204030204" pitchFamily="49" charset="0"/>
              </a:rPr>
              <a:t>  .....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}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489286-2B5D-674B-BD3D-18BB5B3527EA}"/>
              </a:ext>
            </a:extLst>
          </p:cNvPr>
          <p:cNvCxnSpPr/>
          <p:nvPr/>
        </p:nvCxnSpPr>
        <p:spPr>
          <a:xfrm>
            <a:off x="5150424" y="2235354"/>
            <a:ext cx="1371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2F6C5C2-AE53-C343-9144-410272FD346C}"/>
              </a:ext>
            </a:extLst>
          </p:cNvPr>
          <p:cNvSpPr txBox="1"/>
          <p:nvPr/>
        </p:nvSpPr>
        <p:spPr>
          <a:xfrm>
            <a:off x="5339318" y="1590623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No 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Input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73E36BF-EA40-784F-A05F-B7F976DFE5F2}"/>
              </a:ext>
            </a:extLst>
          </p:cNvPr>
          <p:cNvCxnSpPr/>
          <p:nvPr/>
        </p:nvCxnSpPr>
        <p:spPr>
          <a:xfrm flipH="1">
            <a:off x="5150424" y="3243466"/>
            <a:ext cx="1371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3197D96-37B3-C74F-9DAA-EC9414810DB8}"/>
              </a:ext>
            </a:extLst>
          </p:cNvPr>
          <p:cNvSpPr txBox="1"/>
          <p:nvPr/>
        </p:nvSpPr>
        <p:spPr>
          <a:xfrm>
            <a:off x="5246592" y="2547351"/>
            <a:ext cx="1179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No return value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4740D3-1140-FC4C-8DC3-623ABA9CAE54}"/>
              </a:ext>
            </a:extLst>
          </p:cNvPr>
          <p:cNvSpPr/>
          <p:nvPr/>
        </p:nvSpPr>
        <p:spPr>
          <a:xfrm>
            <a:off x="3331050" y="4498666"/>
            <a:ext cx="1815932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rgbClr val="569CD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void</a:t>
            </a: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 main()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 .....</a:t>
            </a:r>
          </a:p>
          <a:p>
            <a:r>
              <a:rPr lang="en-IN" b="1" kern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 a = fun1()</a:t>
            </a:r>
            <a:endParaRPr kumimoji="0" lang="en-IN" sz="1800" b="1" i="0" u="none" strike="noStrike" kern="0" normalizeH="0" baseline="0" noProof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}</a:t>
            </a:r>
            <a:endParaRPr kumimoji="0" lang="en-IN" sz="1800" b="1" i="0" u="none" strike="noStrike" kern="0" normalizeH="0" baseline="0" noProof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456DAF-07DC-FA48-BD6C-5B9D1D6C08FD}"/>
              </a:ext>
            </a:extLst>
          </p:cNvPr>
          <p:cNvSpPr/>
          <p:nvPr/>
        </p:nvSpPr>
        <p:spPr>
          <a:xfrm>
            <a:off x="6522384" y="4497428"/>
            <a:ext cx="2115480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</a:rPr>
              <a:t>int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fun1(void)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 .....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kern="0" noProof="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IN" b="1" kern="0" noProof="0" dirty="0">
                <a:solidFill>
                  <a:srgbClr val="569CD6"/>
                </a:solidFill>
                <a:latin typeface="Consolas" panose="020B0609020204030204" pitchFamily="49" charset="0"/>
              </a:rPr>
              <a:t>return</a:t>
            </a:r>
            <a:r>
              <a:rPr lang="en-IN" b="1" kern="0" noProof="0" dirty="0">
                <a:solidFill>
                  <a:schemeClr val="bg1"/>
                </a:solidFill>
                <a:latin typeface="Consolas" panose="020B0609020204030204" pitchFamily="49" charset="0"/>
              </a:rPr>
              <a:t> b;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}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BB95D5-9E46-DC46-9808-C8E637B88A8E}"/>
              </a:ext>
            </a:extLst>
          </p:cNvPr>
          <p:cNvCxnSpPr/>
          <p:nvPr/>
        </p:nvCxnSpPr>
        <p:spPr>
          <a:xfrm>
            <a:off x="5150424" y="4894710"/>
            <a:ext cx="1371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3C04A55-9A0E-2048-AA50-48BBCD4E0D86}"/>
              </a:ext>
            </a:extLst>
          </p:cNvPr>
          <p:cNvSpPr txBox="1"/>
          <p:nvPr/>
        </p:nvSpPr>
        <p:spPr>
          <a:xfrm>
            <a:off x="5339318" y="4249979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No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Input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C5CE5B4-2D21-1C48-AF86-7268D9151668}"/>
              </a:ext>
            </a:extLst>
          </p:cNvPr>
          <p:cNvCxnSpPr/>
          <p:nvPr/>
        </p:nvCxnSpPr>
        <p:spPr>
          <a:xfrm flipH="1">
            <a:off x="5150424" y="5902822"/>
            <a:ext cx="1371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A4FD5B3-4ECF-6444-8AD7-52E8DD0D0F7E}"/>
              </a:ext>
            </a:extLst>
          </p:cNvPr>
          <p:cNvSpPr txBox="1"/>
          <p:nvPr/>
        </p:nvSpPr>
        <p:spPr>
          <a:xfrm>
            <a:off x="5242527" y="5256491"/>
            <a:ext cx="125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Function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189741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uiExpand="1" build="p" animBg="1"/>
      <p:bldP spid="27" grpId="0" animBg="1"/>
      <p:bldP spid="28" grpId="0" animBg="1"/>
      <p:bldP spid="30" grpId="0"/>
      <p:bldP spid="32" grpId="0"/>
      <p:bldP spid="33" grpId="0" animBg="1"/>
      <p:bldP spid="34" grpId="0" animBg="1"/>
      <p:bldP spid="36" grpId="0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of Function</a:t>
            </a:r>
            <a:r>
              <a:rPr lang="en-US" b="1" dirty="0">
                <a:solidFill>
                  <a:srgbClr val="F92672"/>
                </a:solidFill>
              </a:rPr>
              <a:t> </a:t>
            </a:r>
            <a:r>
              <a:rPr lang="en-US" dirty="0"/>
              <a:t>cont.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D51281-2E58-BC4B-9243-038AD66C9D6C}"/>
              </a:ext>
            </a:extLst>
          </p:cNvPr>
          <p:cNvSpPr/>
          <p:nvPr/>
        </p:nvSpPr>
        <p:spPr>
          <a:xfrm>
            <a:off x="201976" y="3870680"/>
            <a:ext cx="11766014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D4D4D4"/>
                </a:solidFill>
                <a:latin typeface="+mj-lt"/>
                <a:cs typeface="Consolas" panose="020B0609020204030204" pitchFamily="49" charset="0"/>
              </a:rPr>
              <a:t>(4) </a:t>
            </a:r>
            <a:r>
              <a:rPr lang="en-IN" b="1" dirty="0">
                <a:solidFill>
                  <a:srgbClr val="92D050"/>
                </a:solidFill>
                <a:latin typeface="+mj-lt"/>
                <a:cs typeface="Consolas" panose="020B0609020204030204" pitchFamily="49" charset="0"/>
              </a:rPr>
              <a:t>Function</a:t>
            </a:r>
            <a:r>
              <a:rPr lang="en-IN" b="1" dirty="0">
                <a:solidFill>
                  <a:srgbClr val="D4D4D4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with argument and returns value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F93798-EF53-FA46-8C93-7CD3B31EFEE6}"/>
              </a:ext>
            </a:extLst>
          </p:cNvPr>
          <p:cNvSpPr/>
          <p:nvPr/>
        </p:nvSpPr>
        <p:spPr>
          <a:xfrm>
            <a:off x="201976" y="1189423"/>
            <a:ext cx="11766014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D4D4D4"/>
                </a:solidFill>
                <a:latin typeface="+mj-lt"/>
                <a:cs typeface="Consolas" panose="020B0609020204030204" pitchFamily="49" charset="0"/>
              </a:rPr>
              <a:t>(3) </a:t>
            </a:r>
            <a:r>
              <a:rPr lang="en-IN" b="1" dirty="0">
                <a:solidFill>
                  <a:srgbClr val="92D050"/>
                </a:solidFill>
                <a:latin typeface="+mj-lt"/>
                <a:cs typeface="Consolas" panose="020B0609020204030204" pitchFamily="49" charset="0"/>
              </a:rPr>
              <a:t>Function</a:t>
            </a:r>
            <a:r>
              <a:rPr lang="en-IN" b="1" dirty="0">
                <a:solidFill>
                  <a:srgbClr val="F92672"/>
                </a:solidFill>
                <a:latin typeface="+mj-lt"/>
                <a:cs typeface="Consolas" panose="020B0609020204030204" pitchFamily="49" charset="0"/>
              </a:rPr>
              <a:t> </a:t>
            </a:r>
            <a:r>
              <a:rPr lang="en-IN" b="1" dirty="0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with argument and but no return value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0F5EB3-4CAC-794F-A73B-2F599346F355}"/>
              </a:ext>
            </a:extLst>
          </p:cNvPr>
          <p:cNvSpPr/>
          <p:nvPr/>
        </p:nvSpPr>
        <p:spPr>
          <a:xfrm>
            <a:off x="3320033" y="4505393"/>
            <a:ext cx="1815932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rgbClr val="569CD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void</a:t>
            </a: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 main()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 b = fun1(a);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}</a:t>
            </a:r>
            <a:endParaRPr kumimoji="0" lang="en-IN" sz="1800" b="1" i="0" u="none" strike="noStrike" kern="0" normalizeH="0" baseline="0" noProof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alibri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7A53A6-917A-F44A-9E36-DE566F448C03}"/>
              </a:ext>
            </a:extLst>
          </p:cNvPr>
          <p:cNvSpPr/>
          <p:nvPr/>
        </p:nvSpPr>
        <p:spPr>
          <a:xfrm>
            <a:off x="6511367" y="4504155"/>
            <a:ext cx="2115480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</a:rPr>
              <a:t>int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fun1(</a:t>
            </a:r>
            <a:r>
              <a:rPr kumimoji="0" lang="en-I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</a:rPr>
              <a:t>int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f)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 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</a:rPr>
              <a:t>return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e;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}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489286-2B5D-674B-BD3D-18BB5B3527EA}"/>
              </a:ext>
            </a:extLst>
          </p:cNvPr>
          <p:cNvCxnSpPr/>
          <p:nvPr/>
        </p:nvCxnSpPr>
        <p:spPr>
          <a:xfrm>
            <a:off x="5139407" y="4901437"/>
            <a:ext cx="1371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2F6C5C2-AE53-C343-9144-410272FD346C}"/>
              </a:ext>
            </a:extLst>
          </p:cNvPr>
          <p:cNvSpPr txBox="1"/>
          <p:nvPr/>
        </p:nvSpPr>
        <p:spPr>
          <a:xfrm>
            <a:off x="5328301" y="4256706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Calibri"/>
              </a:rPr>
              <a:t>Value of</a:t>
            </a:r>
          </a:p>
          <a:p>
            <a:r>
              <a:rPr lang="en-IN" dirty="0">
                <a:solidFill>
                  <a:schemeClr val="bg1"/>
                </a:solidFill>
                <a:latin typeface="Calibri"/>
              </a:rPr>
              <a:t>Argument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73E36BF-EA40-784F-A05F-B7F976DFE5F2}"/>
              </a:ext>
            </a:extLst>
          </p:cNvPr>
          <p:cNvCxnSpPr/>
          <p:nvPr/>
        </p:nvCxnSpPr>
        <p:spPr>
          <a:xfrm flipH="1">
            <a:off x="5139407" y="5909549"/>
            <a:ext cx="1371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3197D96-37B3-C74F-9DAA-EC9414810DB8}"/>
              </a:ext>
            </a:extLst>
          </p:cNvPr>
          <p:cNvSpPr txBox="1"/>
          <p:nvPr/>
        </p:nvSpPr>
        <p:spPr>
          <a:xfrm>
            <a:off x="5295239" y="5242483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Function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Result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4740D3-1140-FC4C-8DC3-623ABA9CAE54}"/>
              </a:ext>
            </a:extLst>
          </p:cNvPr>
          <p:cNvSpPr/>
          <p:nvPr/>
        </p:nvSpPr>
        <p:spPr>
          <a:xfrm>
            <a:off x="3286971" y="1864506"/>
            <a:ext cx="1815932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rgbClr val="569CD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void</a:t>
            </a: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 main()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 fun1(a);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normalizeH="0" baseline="0" noProof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onsolas" panose="020B0609020204030204" pitchFamily="49" charset="0"/>
              </a:rPr>
              <a:t>}</a:t>
            </a:r>
            <a:endParaRPr kumimoji="0" lang="en-IN" sz="1800" b="1" i="0" u="none" strike="noStrike" kern="0" normalizeH="0" baseline="0" noProof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alibri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456DAF-07DC-FA48-BD6C-5B9D1D6C08FD}"/>
              </a:ext>
            </a:extLst>
          </p:cNvPr>
          <p:cNvSpPr/>
          <p:nvPr/>
        </p:nvSpPr>
        <p:spPr>
          <a:xfrm>
            <a:off x="6478305" y="1863268"/>
            <a:ext cx="2236026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</a:rPr>
              <a:t>void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fun1(int f)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 .....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  .....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kern="0" dirty="0">
                <a:solidFill>
                  <a:schemeClr val="bg1"/>
                </a:solidFill>
                <a:latin typeface="Consolas" panose="020B0609020204030204" pitchFamily="49" charset="0"/>
              </a:rPr>
              <a:t>  .....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}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BB95D5-9E46-DC46-9808-C8E637B88A8E}"/>
              </a:ext>
            </a:extLst>
          </p:cNvPr>
          <p:cNvCxnSpPr/>
          <p:nvPr/>
        </p:nvCxnSpPr>
        <p:spPr>
          <a:xfrm>
            <a:off x="5106345" y="2260550"/>
            <a:ext cx="1371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3C04A55-9A0E-2048-AA50-48BBCD4E0D86}"/>
              </a:ext>
            </a:extLst>
          </p:cNvPr>
          <p:cNvSpPr txBox="1"/>
          <p:nvPr/>
        </p:nvSpPr>
        <p:spPr>
          <a:xfrm>
            <a:off x="5295239" y="1615819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Calibri"/>
              </a:rPr>
              <a:t>Value of</a:t>
            </a:r>
          </a:p>
          <a:p>
            <a:r>
              <a:rPr lang="en-IN" dirty="0">
                <a:solidFill>
                  <a:schemeClr val="bg1"/>
                </a:solidFill>
                <a:latin typeface="Calibri"/>
              </a:rPr>
              <a:t>Argument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C5CE5B4-2D21-1C48-AF86-7268D9151668}"/>
              </a:ext>
            </a:extLst>
          </p:cNvPr>
          <p:cNvCxnSpPr/>
          <p:nvPr/>
        </p:nvCxnSpPr>
        <p:spPr>
          <a:xfrm flipH="1">
            <a:off x="5106345" y="3268662"/>
            <a:ext cx="13719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A4FD5B3-4ECF-6444-8AD7-52E8DD0D0F7E}"/>
              </a:ext>
            </a:extLst>
          </p:cNvPr>
          <p:cNvSpPr txBox="1"/>
          <p:nvPr/>
        </p:nvSpPr>
        <p:spPr>
          <a:xfrm>
            <a:off x="5167321" y="2582116"/>
            <a:ext cx="125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/>
              </a:rPr>
              <a:t>No Return value</a:t>
            </a:r>
          </a:p>
        </p:txBody>
      </p:sp>
    </p:spTree>
    <p:extLst>
      <p:ext uri="{BB962C8B-B14F-4D97-AF65-F5344CB8AC3E}">
        <p14:creationId xmlns:p14="http://schemas.microsoft.com/office/powerpoint/2010/main" val="288693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uiExpand="1" build="p" animBg="1"/>
      <p:bldP spid="27" grpId="0" animBg="1"/>
      <p:bldP spid="28" grpId="0" animBg="1"/>
      <p:bldP spid="30" grpId="0"/>
      <p:bldP spid="32" grpId="0"/>
      <p:bldP spid="33" grpId="0" animBg="1"/>
      <p:bldP spid="34" grpId="0" animBg="1"/>
      <p:bldP spid="36" grpId="0"/>
      <p:bldP spid="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</a:t>
            </a:r>
            <a:r>
              <a:rPr lang="en-US" b="1" dirty="0"/>
              <a:t>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92D050"/>
                </a:solidFill>
              </a:rPr>
              <a:t>function </a:t>
            </a:r>
            <a:r>
              <a:rPr lang="en-US" dirty="0"/>
              <a:t>we can avoid rewriting the same logic or code again and again in a program.</a:t>
            </a:r>
          </a:p>
          <a:p>
            <a:r>
              <a:rPr lang="en-US" dirty="0"/>
              <a:t>We can track or understand large program easily when it is divide into </a:t>
            </a:r>
            <a:r>
              <a:rPr lang="en-US" dirty="0">
                <a:solidFill>
                  <a:srgbClr val="92D050"/>
                </a:solidFill>
              </a:rPr>
              <a:t>functions</a:t>
            </a:r>
            <a:r>
              <a:rPr lang="en-US" dirty="0"/>
              <a:t>.</a:t>
            </a:r>
          </a:p>
          <a:p>
            <a:r>
              <a:rPr lang="en-US" dirty="0"/>
              <a:t>It provides reusability.</a:t>
            </a:r>
          </a:p>
          <a:p>
            <a:r>
              <a:rPr lang="en-IN" dirty="0"/>
              <a:t>It help in testing and debugging because it can be tested for errors individually in the easiest way.</a:t>
            </a:r>
          </a:p>
          <a:p>
            <a:r>
              <a:rPr lang="en-IN" dirty="0"/>
              <a:t>Reduction in size of program due to code of a </a:t>
            </a:r>
            <a:r>
              <a:rPr lang="en-IN" dirty="0">
                <a:solidFill>
                  <a:srgbClr val="92D050"/>
                </a:solidFill>
              </a:rPr>
              <a:t>function </a:t>
            </a:r>
            <a:r>
              <a:rPr lang="en-IN" dirty="0"/>
              <a:t>can be used again and again, by calling it.</a:t>
            </a:r>
          </a:p>
          <a:p>
            <a:pPr marL="0" indent="0">
              <a:buNone/>
            </a:pP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548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IN" dirty="0"/>
              <a:t>WAP to count simple interest using function.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WAP that defines a function to add first </a:t>
            </a:r>
            <a:r>
              <a:rPr lang="en-US" i="1" dirty="0"/>
              <a:t>n</a:t>
            </a:r>
            <a:r>
              <a:rPr lang="en-US" dirty="0"/>
              <a:t> numbers</a:t>
            </a:r>
            <a:r>
              <a:rPr lang="en-IN" dirty="0"/>
              <a:t>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WAP using global variable, static variable.</a:t>
            </a:r>
            <a:endParaRPr lang="en-IN" dirty="0"/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WAP that will scan a character string passed as an argument and convert all lowercase character into their uppercase equivalents.</a:t>
            </a:r>
            <a:endParaRPr lang="en-IN" dirty="0"/>
          </a:p>
          <a:p>
            <a:pPr marL="457200" indent="-457200">
              <a:buFont typeface="+mj-lt"/>
              <a:buAutoNum type="arabicParenR"/>
            </a:pPr>
            <a:r>
              <a:rPr lang="en-IN" dirty="0"/>
              <a:t>Build a function to check number is prime or not. If number is prime then function return value 1 otherwise return 0. </a:t>
            </a:r>
          </a:p>
          <a:p>
            <a:pPr marL="457200" indent="-457200">
              <a:buFont typeface="+mj-lt"/>
              <a:buAutoNum type="arabicParenR"/>
            </a:pPr>
            <a:r>
              <a:rPr lang="en-IN" dirty="0"/>
              <a:t>Write a program to calculate </a:t>
            </a:r>
            <a:r>
              <a:rPr lang="en-IN" dirty="0" err="1"/>
              <a:t>nCr</a:t>
            </a:r>
            <a:r>
              <a:rPr lang="en-IN" dirty="0"/>
              <a:t> using user defined function. </a:t>
            </a:r>
            <a:r>
              <a:rPr lang="en-IN" dirty="0" err="1"/>
              <a:t>nCr</a:t>
            </a:r>
            <a:r>
              <a:rPr lang="en-IN" dirty="0"/>
              <a:t> = n! / (r! * (n-r)!)  </a:t>
            </a:r>
          </a:p>
          <a:p>
            <a:pPr marL="457200" indent="-457200">
              <a:buFont typeface="+mj-lt"/>
              <a:buAutoNum type="arabicParenR"/>
            </a:pPr>
            <a:r>
              <a:rPr lang="en-IN" dirty="0"/>
              <a:t>Create a function to swap the values of two variables. </a:t>
            </a:r>
          </a:p>
          <a:p>
            <a:pPr marL="457200" indent="-457200">
              <a:buFont typeface="+mj-lt"/>
              <a:buAutoNum type="arabicParenR"/>
            </a:pPr>
            <a:r>
              <a:rPr lang="en-IN" dirty="0"/>
              <a:t>Write a function which takes 2 numbers as parameters and returns the </a:t>
            </a:r>
            <a:r>
              <a:rPr lang="en-IN" dirty="0" err="1"/>
              <a:t>gcd</a:t>
            </a:r>
            <a:r>
              <a:rPr lang="en-IN" dirty="0"/>
              <a:t> of the 2 numbers. Call the function in main().  </a:t>
            </a:r>
            <a:endParaRPr lang="en-IN" sz="1400" dirty="0"/>
          </a:p>
          <a:p>
            <a:endParaRPr lang="en-IN" sz="1400" dirty="0"/>
          </a:p>
          <a:p>
            <a:endParaRPr lang="en-IN" sz="1400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6C400-E0F9-454B-962E-BD0F70AA1A0B}"/>
              </a:ext>
            </a:extLst>
          </p:cNvPr>
          <p:cNvSpPr txBox="1"/>
          <p:nvPr/>
        </p:nvSpPr>
        <p:spPr>
          <a:xfrm>
            <a:off x="6510969" y="655503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64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Thank you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719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Function</a:t>
            </a:r>
            <a:r>
              <a:rPr lang="en-US" b="1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92D050"/>
                </a:solidFill>
              </a:rPr>
              <a:t>function </a:t>
            </a:r>
            <a:r>
              <a:rPr lang="en-US" dirty="0"/>
              <a:t>is a group of statements that perform a specific task.</a:t>
            </a:r>
          </a:p>
          <a:p>
            <a:r>
              <a:rPr lang="en-US" dirty="0"/>
              <a:t>It divides a large program into smaller parts.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92D050"/>
                </a:solidFill>
              </a:rPr>
              <a:t>function </a:t>
            </a:r>
            <a:r>
              <a:rPr lang="en-US" dirty="0"/>
              <a:t>is something like hiring a person to do a specific job for you. </a:t>
            </a:r>
          </a:p>
          <a:p>
            <a:r>
              <a:rPr lang="en-US" dirty="0"/>
              <a:t>Every C program can be thought of as a collection of these functions.</a:t>
            </a:r>
          </a:p>
          <a:p>
            <a:r>
              <a:rPr lang="en-US" dirty="0"/>
              <a:t>Program execution in C language starts from the main function.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</a:t>
            </a:r>
            <a:r>
              <a:rPr lang="en-US" dirty="0">
                <a:solidFill>
                  <a:srgbClr val="92D050"/>
                </a:solidFill>
              </a:rPr>
              <a:t>function 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Avoids  rewriting the same code over and over.</a:t>
            </a:r>
          </a:p>
          <a:p>
            <a:pPr lvl="1"/>
            <a:r>
              <a:rPr lang="en-US" dirty="0"/>
              <a:t>Using functions it becomes easier to write programs and keep track of what they doing.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9CF278-0CFC-4F81-B2D4-28505379D37C}"/>
              </a:ext>
            </a:extLst>
          </p:cNvPr>
          <p:cNvSpPr/>
          <p:nvPr/>
        </p:nvSpPr>
        <p:spPr>
          <a:xfrm>
            <a:off x="3488040" y="3833237"/>
            <a:ext cx="2857676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b="1" dirty="0">
                <a:solidFill>
                  <a:srgbClr val="88846F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6A9955"/>
                </a:solidFill>
                <a:latin typeface="Consolas" panose="020B0609020204030204" pitchFamily="49" charset="0"/>
              </a:rPr>
              <a:t>// body part</a:t>
            </a:r>
            <a:endParaRPr lang="en-IN" b="1" dirty="0">
              <a:solidFill>
                <a:srgbClr val="6A995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E4DFBE98-8C38-984A-848F-119DE5CEBE63}"/>
              </a:ext>
            </a:extLst>
          </p:cNvPr>
          <p:cNvSpPr/>
          <p:nvPr/>
        </p:nvSpPr>
        <p:spPr>
          <a:xfrm>
            <a:off x="3488040" y="3504053"/>
            <a:ext cx="1126163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1768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D508D600-8589-0447-B57C-DC1CA28C4EDA}"/>
              </a:ext>
            </a:extLst>
          </p:cNvPr>
          <p:cNvSpPr/>
          <p:nvPr/>
        </p:nvSpPr>
        <p:spPr>
          <a:xfrm>
            <a:off x="3811650" y="1569254"/>
            <a:ext cx="2484000" cy="36781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428067" y="0"/>
                </a:moveTo>
                <a:lnTo>
                  <a:pt x="2428067" y="179429"/>
                </a:lnTo>
                <a:lnTo>
                  <a:pt x="0" y="179429"/>
                </a:lnTo>
                <a:lnTo>
                  <a:pt x="0" y="358858"/>
                </a:lnTo>
              </a:path>
            </a:pathLst>
          </a:custGeom>
          <a:noFill/>
        </p:spPr>
        <p:style>
          <a:lnRef idx="2">
            <a:schemeClr val="accent1">
              <a:tint val="99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tint val="99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2C6AA430-72D3-6440-950E-B0E49C4A2992}"/>
              </a:ext>
            </a:extLst>
          </p:cNvPr>
          <p:cNvSpPr/>
          <p:nvPr/>
        </p:nvSpPr>
        <p:spPr>
          <a:xfrm>
            <a:off x="5440372" y="1022081"/>
            <a:ext cx="1708849" cy="504680"/>
          </a:xfrm>
          <a:custGeom>
            <a:avLst/>
            <a:gdLst>
              <a:gd name="connsiteX0" fmla="*/ 0 w 1708849"/>
              <a:gd name="connsiteY0" fmla="*/ 0 h 854424"/>
              <a:gd name="connsiteX1" fmla="*/ 1708849 w 1708849"/>
              <a:gd name="connsiteY1" fmla="*/ 0 h 854424"/>
              <a:gd name="connsiteX2" fmla="*/ 1708849 w 1708849"/>
              <a:gd name="connsiteY2" fmla="*/ 854424 h 854424"/>
              <a:gd name="connsiteX3" fmla="*/ 0 w 1708849"/>
              <a:gd name="connsiteY3" fmla="*/ 854424 h 854424"/>
              <a:gd name="connsiteX4" fmla="*/ 0 w 1708849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8849" h="854424">
                <a:moveTo>
                  <a:pt x="0" y="0"/>
                </a:moveTo>
                <a:lnTo>
                  <a:pt x="1708849" y="0"/>
                </a:lnTo>
                <a:lnTo>
                  <a:pt x="1708849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>
                <a:solidFill>
                  <a:srgbClr val="92D050"/>
                </a:solidFill>
              </a:rPr>
              <a:t>Function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2B8B84AF-B6D6-FD45-AFAD-4011C5E47EBA}"/>
              </a:ext>
            </a:extLst>
          </p:cNvPr>
          <p:cNvSpPr/>
          <p:nvPr/>
        </p:nvSpPr>
        <p:spPr>
          <a:xfrm>
            <a:off x="2422330" y="1970429"/>
            <a:ext cx="2778640" cy="529870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/>
              <a:t>Library </a:t>
            </a:r>
            <a:r>
              <a:rPr lang="en-US" sz="2400" kern="1200" dirty="0">
                <a:solidFill>
                  <a:srgbClr val="92D050"/>
                </a:solidFill>
              </a:rPr>
              <a:t>Function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36FC1D82-26FF-D64D-8276-82A75F8989E0}"/>
              </a:ext>
            </a:extLst>
          </p:cNvPr>
          <p:cNvSpPr/>
          <p:nvPr/>
        </p:nvSpPr>
        <p:spPr>
          <a:xfrm>
            <a:off x="1756981" y="2907733"/>
            <a:ext cx="4109337" cy="2070168"/>
          </a:xfrm>
          <a:custGeom>
            <a:avLst/>
            <a:gdLst>
              <a:gd name="connsiteX0" fmla="*/ 0 w 4109337"/>
              <a:gd name="connsiteY0" fmla="*/ 0 h 2070168"/>
              <a:gd name="connsiteX1" fmla="*/ 4109337 w 4109337"/>
              <a:gd name="connsiteY1" fmla="*/ 0 h 2070168"/>
              <a:gd name="connsiteX2" fmla="*/ 4109337 w 4109337"/>
              <a:gd name="connsiteY2" fmla="*/ 2070168 h 2070168"/>
              <a:gd name="connsiteX3" fmla="*/ 0 w 4109337"/>
              <a:gd name="connsiteY3" fmla="*/ 2070168 h 2070168"/>
              <a:gd name="connsiteX4" fmla="*/ 0 w 4109337"/>
              <a:gd name="connsiteY4" fmla="*/ 0 h 207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9337" h="2070168">
                <a:moveTo>
                  <a:pt x="0" y="0"/>
                </a:moveTo>
                <a:lnTo>
                  <a:pt x="4109337" y="0"/>
                </a:lnTo>
                <a:lnTo>
                  <a:pt x="4109337" y="2070168"/>
                </a:lnTo>
                <a:lnTo>
                  <a:pt x="0" y="207016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 </a:t>
            </a:r>
            <a:r>
              <a:rPr lang="en-US" sz="2000" kern="1200" dirty="0">
                <a:ln w="0">
                  <a:noFill/>
                </a:ln>
                <a:solidFill>
                  <a:schemeClr val="bg1"/>
                </a:solidFill>
              </a:rPr>
              <a:t>Predefined or inbuilt </a:t>
            </a:r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solidFill>
                  <a:schemeClr val="bg1"/>
                </a:solidFill>
              </a:rPr>
              <a:t>  Declarations inside header files</a:t>
            </a:r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chemeClr val="bg1"/>
                </a:solidFill>
              </a:rPr>
              <a:t>  </a:t>
            </a:r>
            <a:r>
              <a:rPr lang="en-US" sz="2000" kern="1200" dirty="0" err="1">
                <a:solidFill>
                  <a:schemeClr val="bg1"/>
                </a:solidFill>
              </a:rPr>
              <a:t>Eg.</a:t>
            </a:r>
            <a:r>
              <a:rPr lang="en-US" sz="2000" kern="1200" dirty="0">
                <a:solidFill>
                  <a:schemeClr val="bg1"/>
                </a:solidFill>
              </a:rPr>
              <a:t>   </a:t>
            </a:r>
            <a:r>
              <a:rPr lang="en-US" sz="2000" kern="1200" dirty="0" err="1">
                <a:solidFill>
                  <a:schemeClr val="bg1"/>
                </a:solidFill>
              </a:rPr>
              <a:t>printf</a:t>
            </a:r>
            <a:r>
              <a:rPr lang="en-US" sz="2000" kern="1200" dirty="0">
                <a:solidFill>
                  <a:schemeClr val="bg1"/>
                </a:solidFill>
              </a:rPr>
              <a:t>() – </a:t>
            </a:r>
            <a:r>
              <a:rPr lang="en-US" sz="2000" kern="1200" dirty="0" err="1">
                <a:solidFill>
                  <a:schemeClr val="bg1"/>
                </a:solidFill>
              </a:rPr>
              <a:t>stdio.h</a:t>
            </a:r>
            <a:endParaRPr lang="en-US" sz="2000" kern="1200" dirty="0">
              <a:solidFill>
                <a:schemeClr val="bg1"/>
              </a:solidFill>
            </a:endParaRPr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solidFill>
                  <a:schemeClr val="bg1"/>
                </a:solidFill>
              </a:rPr>
              <a:t>          pow() – </a:t>
            </a:r>
            <a:r>
              <a:rPr lang="en-US" sz="2000" kern="1200" dirty="0" err="1">
                <a:solidFill>
                  <a:schemeClr val="bg1"/>
                </a:solidFill>
              </a:rPr>
              <a:t>math.h</a:t>
            </a:r>
            <a:endParaRPr lang="en-US" sz="2000" kern="1200" dirty="0">
              <a:solidFill>
                <a:schemeClr val="bg1"/>
              </a:solidFill>
            </a:endParaRPr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solidFill>
                  <a:schemeClr val="bg1"/>
                </a:solidFill>
              </a:rPr>
              <a:t>          </a:t>
            </a:r>
            <a:r>
              <a:rPr lang="en-US" sz="2000" kern="1200" dirty="0" err="1">
                <a:solidFill>
                  <a:schemeClr val="bg1"/>
                </a:solidFill>
              </a:rPr>
              <a:t>strcmp</a:t>
            </a:r>
            <a:r>
              <a:rPr lang="en-US" sz="2000" kern="1200" dirty="0">
                <a:solidFill>
                  <a:schemeClr val="bg1"/>
                </a:solidFill>
              </a:rPr>
              <a:t>() – </a:t>
            </a:r>
            <a:r>
              <a:rPr lang="en-US" sz="2000" kern="1200" dirty="0" err="1">
                <a:solidFill>
                  <a:schemeClr val="bg1"/>
                </a:solidFill>
              </a:rPr>
              <a:t>string.h</a:t>
            </a:r>
            <a:endParaRPr lang="en-US" sz="2000" kern="1200" dirty="0">
              <a:solidFill>
                <a:schemeClr val="bg1"/>
              </a:solidFill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4CE424DB-A2DA-FF49-924B-5A074D74AA68}"/>
              </a:ext>
            </a:extLst>
          </p:cNvPr>
          <p:cNvSpPr/>
          <p:nvPr/>
        </p:nvSpPr>
        <p:spPr>
          <a:xfrm>
            <a:off x="6591372" y="1970656"/>
            <a:ext cx="4188242" cy="529870"/>
          </a:xfrm>
          <a:custGeom>
            <a:avLst/>
            <a:gdLst>
              <a:gd name="connsiteX0" fmla="*/ 0 w 3295891"/>
              <a:gd name="connsiteY0" fmla="*/ 0 h 854424"/>
              <a:gd name="connsiteX1" fmla="*/ 3295891 w 3295891"/>
              <a:gd name="connsiteY1" fmla="*/ 0 h 854424"/>
              <a:gd name="connsiteX2" fmla="*/ 3295891 w 3295891"/>
              <a:gd name="connsiteY2" fmla="*/ 854424 h 854424"/>
              <a:gd name="connsiteX3" fmla="*/ 0 w 3295891"/>
              <a:gd name="connsiteY3" fmla="*/ 854424 h 854424"/>
              <a:gd name="connsiteX4" fmla="*/ 0 w 3295891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5891" h="854424">
                <a:moveTo>
                  <a:pt x="0" y="0"/>
                </a:moveTo>
                <a:lnTo>
                  <a:pt x="3295891" y="0"/>
                </a:lnTo>
                <a:lnTo>
                  <a:pt x="3295891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/>
              <a:t>User Defined </a:t>
            </a:r>
            <a:r>
              <a:rPr lang="en-US" sz="2400" kern="1200" dirty="0">
                <a:solidFill>
                  <a:srgbClr val="92D050"/>
                </a:solidFill>
              </a:rPr>
              <a:t>Function</a:t>
            </a:r>
            <a:r>
              <a:rPr lang="en-US" sz="2400" kern="1200" dirty="0">
                <a:solidFill>
                  <a:srgbClr val="00B050"/>
                </a:solidFill>
              </a:rPr>
              <a:t> </a:t>
            </a:r>
            <a:r>
              <a:rPr lang="en-US" sz="2400" kern="1200" dirty="0"/>
              <a:t>(UDF)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A4D207DA-428E-174A-8C7D-9FA1EE82F48A}"/>
              </a:ext>
            </a:extLst>
          </p:cNvPr>
          <p:cNvSpPr/>
          <p:nvPr/>
        </p:nvSpPr>
        <p:spPr>
          <a:xfrm>
            <a:off x="6953077" y="2937687"/>
            <a:ext cx="3723509" cy="1624662"/>
          </a:xfrm>
          <a:custGeom>
            <a:avLst/>
            <a:gdLst>
              <a:gd name="connsiteX0" fmla="*/ 0 w 3480515"/>
              <a:gd name="connsiteY0" fmla="*/ 0 h 1624662"/>
              <a:gd name="connsiteX1" fmla="*/ 3480515 w 3480515"/>
              <a:gd name="connsiteY1" fmla="*/ 0 h 1624662"/>
              <a:gd name="connsiteX2" fmla="*/ 3480515 w 3480515"/>
              <a:gd name="connsiteY2" fmla="*/ 1624662 h 1624662"/>
              <a:gd name="connsiteX3" fmla="*/ 0 w 3480515"/>
              <a:gd name="connsiteY3" fmla="*/ 1624662 h 1624662"/>
              <a:gd name="connsiteX4" fmla="*/ 0 w 3480515"/>
              <a:gd name="connsiteY4" fmla="*/ 0 h 1624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0515" h="1624662">
                <a:moveTo>
                  <a:pt x="0" y="0"/>
                </a:moveTo>
                <a:lnTo>
                  <a:pt x="3480515" y="0"/>
                </a:lnTo>
                <a:lnTo>
                  <a:pt x="3480515" y="1624662"/>
                </a:lnTo>
                <a:lnTo>
                  <a:pt x="0" y="1624662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2700" tIns="12700" rIns="12700" bIns="12700" numCol="1" spcCol="1270" anchor="ctr" anchorCtr="0">
            <a:noAutofit/>
          </a:bodyPr>
          <a:lstStyle/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solidFill>
                  <a:schemeClr val="tx1"/>
                </a:solidFill>
              </a:rPr>
              <a:t>  </a:t>
            </a:r>
            <a:r>
              <a:rPr lang="en-US" sz="2000" kern="1200" dirty="0">
                <a:solidFill>
                  <a:schemeClr val="bg1"/>
                </a:solidFill>
              </a:rPr>
              <a:t>Created by User</a:t>
            </a:r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solidFill>
                  <a:schemeClr val="bg1"/>
                </a:solidFill>
              </a:rPr>
              <a:t>  Programmer need to declare it</a:t>
            </a:r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solidFill>
                  <a:schemeClr val="bg1"/>
                </a:solidFill>
              </a:rPr>
              <a:t>  </a:t>
            </a:r>
            <a:r>
              <a:rPr lang="en-US" sz="2000" kern="1200" dirty="0" err="1">
                <a:solidFill>
                  <a:schemeClr val="bg1"/>
                </a:solidFill>
              </a:rPr>
              <a:t>Eg.</a:t>
            </a:r>
            <a:r>
              <a:rPr lang="en-US" sz="2000" kern="1200" dirty="0">
                <a:solidFill>
                  <a:schemeClr val="bg1"/>
                </a:solidFill>
              </a:rPr>
              <a:t>  </a:t>
            </a:r>
            <a:r>
              <a:rPr lang="en-US" sz="2000" dirty="0" err="1">
                <a:solidFill>
                  <a:schemeClr val="bg1"/>
                </a:solidFill>
              </a:rPr>
              <a:t>findSimpleInterest</a:t>
            </a:r>
            <a:r>
              <a:rPr lang="en-US" sz="2000" kern="1200" dirty="0">
                <a:solidFill>
                  <a:schemeClr val="bg1"/>
                </a:solidFill>
              </a:rPr>
              <a:t>()</a:t>
            </a:r>
          </a:p>
          <a:p>
            <a:pPr lvl="0" algn="l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>
                <a:solidFill>
                  <a:schemeClr val="bg1"/>
                </a:solidFill>
              </a:rPr>
              <a:t>         </a:t>
            </a:r>
            <a:r>
              <a:rPr lang="en-US" sz="2000" kern="1200" dirty="0" err="1">
                <a:solidFill>
                  <a:schemeClr val="bg1"/>
                </a:solidFill>
              </a:rPr>
              <a:t>areaOfCircle</a:t>
            </a:r>
            <a:r>
              <a:rPr lang="en-US" sz="2000" kern="1200" dirty="0">
                <a:solidFill>
                  <a:schemeClr val="bg1"/>
                </a:solidFill>
              </a:rPr>
              <a:t>()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15D6D7F-3FE1-1F41-A32B-6EA278657D0A}"/>
              </a:ext>
            </a:extLst>
          </p:cNvPr>
          <p:cNvCxnSpPr>
            <a:cxnSpLocks/>
          </p:cNvCxnSpPr>
          <p:nvPr/>
        </p:nvCxnSpPr>
        <p:spPr>
          <a:xfrm flipH="1">
            <a:off x="3777986" y="2503580"/>
            <a:ext cx="1" cy="394365"/>
          </a:xfrm>
          <a:prstGeom prst="line">
            <a:avLst/>
          </a:prstGeom>
          <a:noFill/>
        </p:spPr>
        <p:style>
          <a:lnRef idx="2">
            <a:schemeClr val="accent1">
              <a:tint val="99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tint val="99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sp>
        <p:nvSpPr>
          <p:cNvPr id="28" name="Freeform 27">
            <a:extLst>
              <a:ext uri="{FF2B5EF4-FFF2-40B4-BE49-F238E27FC236}">
                <a16:creationId xmlns:a16="http://schemas.microsoft.com/office/drawing/2014/main" id="{070E9702-B7A3-D645-A802-E07A51595B3B}"/>
              </a:ext>
            </a:extLst>
          </p:cNvPr>
          <p:cNvSpPr/>
          <p:nvPr/>
        </p:nvSpPr>
        <p:spPr>
          <a:xfrm flipH="1">
            <a:off x="6203683" y="1568369"/>
            <a:ext cx="2463219" cy="36781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428067" y="0"/>
                </a:moveTo>
                <a:lnTo>
                  <a:pt x="2428067" y="179429"/>
                </a:lnTo>
                <a:lnTo>
                  <a:pt x="0" y="179429"/>
                </a:lnTo>
                <a:lnTo>
                  <a:pt x="0" y="358858"/>
                </a:lnTo>
              </a:path>
            </a:pathLst>
          </a:custGeom>
          <a:noFill/>
        </p:spPr>
        <p:style>
          <a:lnRef idx="2">
            <a:schemeClr val="accent1">
              <a:tint val="99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tint val="99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B51041-C760-6C4E-8CD7-EFB8840956F9}"/>
              </a:ext>
            </a:extLst>
          </p:cNvPr>
          <p:cNvCxnSpPr>
            <a:cxnSpLocks/>
          </p:cNvCxnSpPr>
          <p:nvPr/>
        </p:nvCxnSpPr>
        <p:spPr>
          <a:xfrm flipH="1">
            <a:off x="8693334" y="2516418"/>
            <a:ext cx="1" cy="394365"/>
          </a:xfrm>
          <a:prstGeom prst="line">
            <a:avLst/>
          </a:prstGeom>
          <a:noFill/>
        </p:spPr>
        <p:style>
          <a:lnRef idx="2">
            <a:schemeClr val="accent1">
              <a:tint val="99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tint val="9900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1DE8234-7A32-1446-882D-A007335EFFBC}"/>
              </a:ext>
            </a:extLst>
          </p:cNvPr>
          <p:cNvSpPr txBox="1"/>
          <p:nvPr/>
        </p:nvSpPr>
        <p:spPr>
          <a:xfrm>
            <a:off x="14123796" y="12379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3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Structure for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9CF278-0CFC-4F81-B2D4-28505379D37C}"/>
              </a:ext>
            </a:extLst>
          </p:cNvPr>
          <p:cNvSpPr/>
          <p:nvPr/>
        </p:nvSpPr>
        <p:spPr>
          <a:xfrm>
            <a:off x="623654" y="1977954"/>
            <a:ext cx="2868694" cy="4247317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func1(); </a:t>
            </a:r>
          </a:p>
          <a:p>
            <a:endParaRPr lang="en-IN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IN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....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func1();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IN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func1()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.... </a:t>
            </a:r>
          </a:p>
          <a:p>
            <a:r>
              <a:rPr lang="en-IN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//function body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....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DCE3EA-AA8D-CE4E-8D85-3058A82F8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667281" cy="597810"/>
          </a:xfrm>
        </p:spPr>
        <p:txBody>
          <a:bodyPr/>
          <a:lstStyle/>
          <a:p>
            <a:r>
              <a:rPr lang="en-US" dirty="0"/>
              <a:t>When we use a user-defined function program structure is divided into three parts.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C59192-ED8F-DB47-BE1B-257CF7CBC9D8}"/>
              </a:ext>
            </a:extLst>
          </p:cNvPr>
          <p:cNvCxnSpPr>
            <a:cxnSpLocks/>
          </p:cNvCxnSpPr>
          <p:nvPr/>
        </p:nvCxnSpPr>
        <p:spPr>
          <a:xfrm flipH="1">
            <a:off x="2550443" y="2203422"/>
            <a:ext cx="50057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Freeform 9">
            <a:extLst>
              <a:ext uri="{FF2B5EF4-FFF2-40B4-BE49-F238E27FC236}">
                <a16:creationId xmlns:a16="http://schemas.microsoft.com/office/drawing/2014/main" id="{D0F76034-D8F7-984D-A361-CF5DB758D313}"/>
              </a:ext>
            </a:extLst>
          </p:cNvPr>
          <p:cNvSpPr/>
          <p:nvPr/>
        </p:nvSpPr>
        <p:spPr>
          <a:xfrm>
            <a:off x="7556191" y="1933886"/>
            <a:ext cx="2778640" cy="529870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kern="1200" dirty="0">
                <a:solidFill>
                  <a:srgbClr val="92D050"/>
                </a:solidFill>
              </a:rPr>
              <a:t>Function</a:t>
            </a:r>
            <a:r>
              <a:rPr lang="en-US" sz="2400" b="1" kern="1200" dirty="0">
                <a:solidFill>
                  <a:srgbClr val="F92672"/>
                </a:solidFill>
              </a:rPr>
              <a:t> </a:t>
            </a:r>
            <a:r>
              <a:rPr lang="en-US" sz="2400" kern="1200" dirty="0">
                <a:solidFill>
                  <a:schemeClr val="bg1"/>
                </a:solidFill>
              </a:rPr>
              <a:t>Prototype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652E7ED-8C92-2949-AD03-94F232A4247B}"/>
              </a:ext>
            </a:extLst>
          </p:cNvPr>
          <p:cNvSpPr/>
          <p:nvPr/>
        </p:nvSpPr>
        <p:spPr>
          <a:xfrm>
            <a:off x="7556191" y="3554113"/>
            <a:ext cx="2778640" cy="529870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srgbClr val="92D050"/>
                </a:solidFill>
              </a:rPr>
              <a:t>Function</a:t>
            </a:r>
            <a:r>
              <a:rPr lang="en-US" sz="2400" b="1" dirty="0">
                <a:solidFill>
                  <a:srgbClr val="F92672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call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0D36EB7E-0FFA-5947-86E4-F20CEF233B6B}"/>
              </a:ext>
            </a:extLst>
          </p:cNvPr>
          <p:cNvSpPr/>
          <p:nvPr/>
        </p:nvSpPr>
        <p:spPr>
          <a:xfrm>
            <a:off x="7556191" y="4949720"/>
            <a:ext cx="2868694" cy="529870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srgbClr val="92D050"/>
                </a:solidFill>
              </a:rPr>
              <a:t>Function</a:t>
            </a:r>
            <a:r>
              <a:rPr lang="en-US" sz="2400" b="1" dirty="0">
                <a:solidFill>
                  <a:srgbClr val="F92672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definition</a:t>
            </a:r>
          </a:p>
        </p:txBody>
      </p:sp>
      <p:sp>
        <p:nvSpPr>
          <p:cNvPr id="16" name="Rectangle: Top Corners Rounded 6">
            <a:extLst>
              <a:ext uri="{FF2B5EF4-FFF2-40B4-BE49-F238E27FC236}">
                <a16:creationId xmlns:a16="http://schemas.microsoft.com/office/drawing/2014/main" id="{8DC43890-D73C-5248-8702-C685F20572AD}"/>
              </a:ext>
            </a:extLst>
          </p:cNvPr>
          <p:cNvSpPr/>
          <p:nvPr/>
        </p:nvSpPr>
        <p:spPr>
          <a:xfrm>
            <a:off x="623654" y="1649378"/>
            <a:ext cx="1926789" cy="328576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Function Structure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76DC40-32C1-C346-9D0D-15526473270A}"/>
              </a:ext>
            </a:extLst>
          </p:cNvPr>
          <p:cNvCxnSpPr>
            <a:cxnSpLocks/>
          </p:cNvCxnSpPr>
          <p:nvPr/>
        </p:nvCxnSpPr>
        <p:spPr>
          <a:xfrm flipH="1">
            <a:off x="2550443" y="3832932"/>
            <a:ext cx="50057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6A135CB-1722-7344-B34D-0A770A35B390}"/>
              </a:ext>
            </a:extLst>
          </p:cNvPr>
          <p:cNvCxnSpPr>
            <a:cxnSpLocks/>
          </p:cNvCxnSpPr>
          <p:nvPr/>
        </p:nvCxnSpPr>
        <p:spPr>
          <a:xfrm flipH="1">
            <a:off x="2550443" y="5225631"/>
            <a:ext cx="50057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88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uiExpand="1" build="p"/>
      <p:bldP spid="10" grpId="0" animBg="1"/>
      <p:bldP spid="13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92672"/>
                </a:solidFill>
              </a:rPr>
              <a:t>Function</a:t>
            </a:r>
            <a:r>
              <a:rPr lang="en-US" dirty="0"/>
              <a:t> Prototype and </a:t>
            </a:r>
            <a:r>
              <a:rPr lang="en-US" b="1" dirty="0">
                <a:solidFill>
                  <a:srgbClr val="F92672"/>
                </a:solidFill>
              </a:rPr>
              <a:t>Function</a:t>
            </a:r>
            <a:r>
              <a:rPr lang="en-US" dirty="0"/>
              <a:t> Definition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560A9D-A5DB-FA4E-B104-7BFC4F8F5069}"/>
              </a:ext>
            </a:extLst>
          </p:cNvPr>
          <p:cNvCxnSpPr/>
          <p:nvPr/>
        </p:nvCxnSpPr>
        <p:spPr>
          <a:xfrm>
            <a:off x="6889216" y="1173994"/>
            <a:ext cx="0" cy="5011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D49E8F-C7EE-B84E-82B2-B3EE3A0D7DD0}"/>
              </a:ext>
            </a:extLst>
          </p:cNvPr>
          <p:cNvSpPr txBox="1"/>
          <p:nvPr/>
        </p:nvSpPr>
        <p:spPr>
          <a:xfrm>
            <a:off x="1525844" y="1180200"/>
            <a:ext cx="2258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92672"/>
                </a:solidFill>
              </a:rPr>
              <a:t>Syntax</a:t>
            </a:r>
            <a:endParaRPr lang="en-US" sz="2400" b="1" dirty="0">
              <a:solidFill>
                <a:srgbClr val="F9267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9F0853-CB94-7A45-903F-FC77CB8F65E7}"/>
              </a:ext>
            </a:extLst>
          </p:cNvPr>
          <p:cNvSpPr txBox="1"/>
          <p:nvPr/>
        </p:nvSpPr>
        <p:spPr>
          <a:xfrm>
            <a:off x="8218584" y="1173994"/>
            <a:ext cx="2201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92672"/>
                </a:solidFill>
              </a:rPr>
              <a:t>Example</a:t>
            </a:r>
            <a:endParaRPr lang="en-US" sz="2400" b="1" dirty="0">
              <a:solidFill>
                <a:srgbClr val="F9267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CEF637-F8B4-C443-89C7-A927C2CD37C0}"/>
              </a:ext>
            </a:extLst>
          </p:cNvPr>
          <p:cNvSpPr/>
          <p:nvPr/>
        </p:nvSpPr>
        <p:spPr>
          <a:xfrm>
            <a:off x="513484" y="2208506"/>
            <a:ext cx="5821212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return-type 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function-name (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arg-1, </a:t>
            </a:r>
            <a:r>
              <a:rPr lang="en-IN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2, …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5" name="Rectangle: Top Corners Rounded 6">
            <a:extLst>
              <a:ext uri="{FF2B5EF4-FFF2-40B4-BE49-F238E27FC236}">
                <a16:creationId xmlns:a16="http://schemas.microsoft.com/office/drawing/2014/main" id="{EE411BC5-152C-0A4D-8D94-396E940A52D6}"/>
              </a:ext>
            </a:extLst>
          </p:cNvPr>
          <p:cNvSpPr/>
          <p:nvPr/>
        </p:nvSpPr>
        <p:spPr>
          <a:xfrm>
            <a:off x="513485" y="1879322"/>
            <a:ext cx="152463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Declaration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09C4C6-5114-DA48-9D78-4B24EDDB4E43}"/>
              </a:ext>
            </a:extLst>
          </p:cNvPr>
          <p:cNvSpPr/>
          <p:nvPr/>
        </p:nvSpPr>
        <p:spPr>
          <a:xfrm>
            <a:off x="513484" y="3910831"/>
            <a:ext cx="5821212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return-type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function-name (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arg-1, </a:t>
            </a:r>
            <a:r>
              <a:rPr lang="en-IN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2, …)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IN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//... Function body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7" name="Rectangle: Top Corners Rounded 6">
            <a:extLst>
              <a:ext uri="{FF2B5EF4-FFF2-40B4-BE49-F238E27FC236}">
                <a16:creationId xmlns:a16="http://schemas.microsoft.com/office/drawing/2014/main" id="{13F2FD02-9786-C749-9EF1-B12D9016FBE4}"/>
              </a:ext>
            </a:extLst>
          </p:cNvPr>
          <p:cNvSpPr/>
          <p:nvPr/>
        </p:nvSpPr>
        <p:spPr>
          <a:xfrm>
            <a:off x="513485" y="3581647"/>
            <a:ext cx="160175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Definition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9D10C4-A481-B244-9035-DC7612B6C6F8}"/>
              </a:ext>
            </a:extLst>
          </p:cNvPr>
          <p:cNvSpPr/>
          <p:nvPr/>
        </p:nvSpPr>
        <p:spPr>
          <a:xfrm>
            <a:off x="7395075" y="2208506"/>
            <a:ext cx="3848551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addition(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int, int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ACD63EE-41F4-C048-B375-DF3916769895}"/>
              </a:ext>
            </a:extLst>
          </p:cNvPr>
          <p:cNvSpPr/>
          <p:nvPr/>
        </p:nvSpPr>
        <p:spPr>
          <a:xfrm>
            <a:off x="7395073" y="3886343"/>
            <a:ext cx="4370935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addition(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Addition is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=%d“,(</a:t>
            </a:r>
            <a:r>
              <a:rPr lang="en-IN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x+y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 }</a:t>
            </a:r>
          </a:p>
        </p:txBody>
      </p:sp>
    </p:spTree>
    <p:extLst>
      <p:ext uri="{BB962C8B-B14F-4D97-AF65-F5344CB8AC3E}">
        <p14:creationId xmlns:p14="http://schemas.microsoft.com/office/powerpoint/2010/main" val="340060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8F2B-E009-334D-B9DD-03323F14C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Prototype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28DDBA-1C47-E04F-9DDC-38B5217DDCF9}"/>
              </a:ext>
            </a:extLst>
          </p:cNvPr>
          <p:cNvSpPr txBox="1">
            <a:spLocks/>
          </p:cNvSpPr>
          <p:nvPr/>
        </p:nvSpPr>
        <p:spPr>
          <a:xfrm>
            <a:off x="262359" y="1084872"/>
            <a:ext cx="11667281" cy="21320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en-US" dirty="0">
                <a:solidFill>
                  <a:srgbClr val="92D050"/>
                </a:solidFill>
              </a:rPr>
              <a:t>function</a:t>
            </a:r>
            <a:r>
              <a:rPr lang="en-US" b="1" dirty="0">
                <a:solidFill>
                  <a:srgbClr val="F92672"/>
                </a:solidFill>
              </a:rPr>
              <a:t> </a:t>
            </a:r>
            <a:r>
              <a:rPr lang="en-US" dirty="0"/>
              <a:t>Prototype also know as function declaration.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92D050"/>
                </a:solidFill>
              </a:rPr>
              <a:t>function</a:t>
            </a:r>
            <a:r>
              <a:rPr lang="en-US" dirty="0"/>
              <a:t> declaration tells the compiler about a function name and how to call the function.</a:t>
            </a:r>
          </a:p>
          <a:p>
            <a:r>
              <a:rPr lang="en-US" dirty="0"/>
              <a:t>It defines the function before it is being used or called.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92D050"/>
                </a:solidFill>
              </a:rPr>
              <a:t>function</a:t>
            </a:r>
            <a:r>
              <a:rPr lang="en-US" dirty="0"/>
              <a:t> prototype needs to be written at the beginning of the program.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E657F9-27FB-2549-9A08-E5A567D46F19}"/>
              </a:ext>
            </a:extLst>
          </p:cNvPr>
          <p:cNvSpPr/>
          <p:nvPr/>
        </p:nvSpPr>
        <p:spPr>
          <a:xfrm>
            <a:off x="590602" y="5028824"/>
            <a:ext cx="5821212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return-type 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function-name (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arg-1, </a:t>
            </a:r>
            <a:r>
              <a:rPr lang="en-IN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2, …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8" name="Rectangle: Top Corners Rounded 6">
            <a:extLst>
              <a:ext uri="{FF2B5EF4-FFF2-40B4-BE49-F238E27FC236}">
                <a16:creationId xmlns:a16="http://schemas.microsoft.com/office/drawing/2014/main" id="{8B0BFB39-90C1-5A48-82F9-B99167A71BD4}"/>
              </a:ext>
            </a:extLst>
          </p:cNvPr>
          <p:cNvSpPr/>
          <p:nvPr/>
        </p:nvSpPr>
        <p:spPr>
          <a:xfrm>
            <a:off x="590603" y="4699640"/>
            <a:ext cx="152463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Syntax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DB3522-406F-3147-80B9-BA6D6867808B}"/>
              </a:ext>
            </a:extLst>
          </p:cNvPr>
          <p:cNvSpPr/>
          <p:nvPr/>
        </p:nvSpPr>
        <p:spPr>
          <a:xfrm>
            <a:off x="7472193" y="5028824"/>
            <a:ext cx="3848551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addition(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int, int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  <p:sp>
        <p:nvSpPr>
          <p:cNvPr id="10" name="Rectangle: Top Corners Rounded 6">
            <a:extLst>
              <a:ext uri="{FF2B5EF4-FFF2-40B4-BE49-F238E27FC236}">
                <a16:creationId xmlns:a16="http://schemas.microsoft.com/office/drawing/2014/main" id="{D55DACD1-0890-6442-AD92-10EB5062DB85}"/>
              </a:ext>
            </a:extLst>
          </p:cNvPr>
          <p:cNvSpPr/>
          <p:nvPr/>
        </p:nvSpPr>
        <p:spPr>
          <a:xfrm>
            <a:off x="7472193" y="4699640"/>
            <a:ext cx="152463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4468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8F2B-E009-334D-B9DD-03323F14C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  <a:r>
              <a:rPr lang="en-US" b="1" dirty="0">
                <a:solidFill>
                  <a:srgbClr val="F92672"/>
                </a:solidFill>
              </a:rPr>
              <a:t> </a:t>
            </a:r>
            <a:r>
              <a:rPr lang="en-US" dirty="0"/>
              <a:t>Definition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28DDBA-1C47-E04F-9DDC-38B5217DDCF9}"/>
              </a:ext>
            </a:extLst>
          </p:cNvPr>
          <p:cNvSpPr txBox="1">
            <a:spLocks/>
          </p:cNvSpPr>
          <p:nvPr/>
        </p:nvSpPr>
        <p:spPr>
          <a:xfrm>
            <a:off x="262359" y="1084871"/>
            <a:ext cx="11667281" cy="30226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809625" indent="-352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en-US" dirty="0">
                <a:solidFill>
                  <a:srgbClr val="92D050"/>
                </a:solidFill>
              </a:rPr>
              <a:t>function</a:t>
            </a:r>
            <a:r>
              <a:rPr lang="en-US" b="1" dirty="0">
                <a:solidFill>
                  <a:srgbClr val="F92672"/>
                </a:solidFill>
              </a:rPr>
              <a:t> </a:t>
            </a:r>
            <a:r>
              <a:rPr lang="en-US" dirty="0"/>
              <a:t>definition defines the functions header and body.</a:t>
            </a:r>
          </a:p>
          <a:p>
            <a:r>
              <a:rPr lang="en-US" dirty="0"/>
              <a:t>A</a:t>
            </a:r>
            <a:r>
              <a:rPr lang="en-US" b="1" dirty="0">
                <a:solidFill>
                  <a:srgbClr val="F92672"/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function</a:t>
            </a:r>
            <a:r>
              <a:rPr lang="en-US" b="1" dirty="0">
                <a:solidFill>
                  <a:srgbClr val="F92672"/>
                </a:solidFill>
              </a:rPr>
              <a:t> </a:t>
            </a:r>
            <a:r>
              <a:rPr lang="en-US" dirty="0"/>
              <a:t>header part should be identical to the function prototype.</a:t>
            </a:r>
          </a:p>
          <a:p>
            <a:pPr lvl="1"/>
            <a:r>
              <a:rPr lang="en-US" dirty="0"/>
              <a:t>Function return type</a:t>
            </a:r>
          </a:p>
          <a:p>
            <a:pPr lvl="1"/>
            <a:r>
              <a:rPr lang="en-US" dirty="0"/>
              <a:t>Function name</a:t>
            </a:r>
          </a:p>
          <a:p>
            <a:pPr lvl="1"/>
            <a:r>
              <a:rPr lang="en-US" dirty="0"/>
              <a:t>List of parameters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92D050"/>
                </a:solidFill>
              </a:rPr>
              <a:t>function</a:t>
            </a:r>
            <a:r>
              <a:rPr lang="en-US" dirty="0"/>
              <a:t> body part defines function logic.</a:t>
            </a:r>
          </a:p>
          <a:p>
            <a:pPr lvl="1"/>
            <a:r>
              <a:rPr lang="en-US" dirty="0"/>
              <a:t>Function statements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CDE9CB-083B-C241-B30B-E2C7E13DCFE5}"/>
              </a:ext>
            </a:extLst>
          </p:cNvPr>
          <p:cNvSpPr/>
          <p:nvPr/>
        </p:nvSpPr>
        <p:spPr>
          <a:xfrm>
            <a:off x="502467" y="4785161"/>
            <a:ext cx="5821212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return-type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function-name (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arg-1, </a:t>
            </a:r>
            <a:r>
              <a:rPr lang="en-IN" b="1" dirty="0" err="1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2, …)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</a:t>
            </a:r>
          </a:p>
          <a:p>
            <a:r>
              <a:rPr lang="en-IN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//... Function body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id="{8C7A21E4-9D0C-B448-92E3-5B39BF38992F}"/>
              </a:ext>
            </a:extLst>
          </p:cNvPr>
          <p:cNvSpPr/>
          <p:nvPr/>
        </p:nvSpPr>
        <p:spPr>
          <a:xfrm>
            <a:off x="502468" y="4455977"/>
            <a:ext cx="160175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Syntax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8D98A4-FAA3-5F41-8206-749B0BB2B24E}"/>
              </a:ext>
            </a:extLst>
          </p:cNvPr>
          <p:cNvSpPr/>
          <p:nvPr/>
        </p:nvSpPr>
        <p:spPr>
          <a:xfrm>
            <a:off x="7384056" y="4760673"/>
            <a:ext cx="4370935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addition(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y)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	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IN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Addition is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=%d“,(</a:t>
            </a:r>
            <a:r>
              <a:rPr lang="en-IN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x+y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)); }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id="{26851CE8-650D-5C40-8753-429C7F375B41}"/>
              </a:ext>
            </a:extLst>
          </p:cNvPr>
          <p:cNvSpPr/>
          <p:nvPr/>
        </p:nvSpPr>
        <p:spPr>
          <a:xfrm>
            <a:off x="7384056" y="4427841"/>
            <a:ext cx="1524636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69401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0" grpId="0" animBg="1"/>
      <p:bldP spid="11" grpId="0" animBg="1"/>
      <p:bldP spid="12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2834E-A3A3-41C8-9D7F-5D915B0C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add two number using add(int, int) 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398A39-DA79-443A-B149-0FEF04D5E58D}"/>
              </a:ext>
            </a:extLst>
          </p:cNvPr>
          <p:cNvSpPr/>
          <p:nvPr/>
        </p:nvSpPr>
        <p:spPr>
          <a:xfrm>
            <a:off x="991355" y="1332730"/>
            <a:ext cx="6367912" cy="369331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IN" b="1" dirty="0" err="1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IN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IN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declaration</a:t>
            </a:r>
          </a:p>
          <a:p>
            <a:endParaRPr lang="en-IN" b="1" dirty="0">
              <a:solidFill>
                <a:srgbClr val="569CD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 = 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add(a, b); </a:t>
            </a:r>
            <a:r>
              <a:rPr lang="en-IN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call</a:t>
            </a:r>
            <a:endParaRPr lang="en-IN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IN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y) </a:t>
            </a:r>
            <a:r>
              <a:rPr lang="en-IN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function definition </a:t>
            </a:r>
            <a:endParaRPr lang="en-IN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"Addition is = %d"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x + y);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9A0A8-F683-4712-9714-F0527051DD3B}"/>
              </a:ext>
            </a:extLst>
          </p:cNvPr>
          <p:cNvSpPr/>
          <p:nvPr/>
        </p:nvSpPr>
        <p:spPr>
          <a:xfrm>
            <a:off x="491363" y="1331630"/>
            <a:ext cx="499993" cy="369331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D3284F-95E2-4F26-9D5F-AAD352CF22BD}"/>
              </a:ext>
            </a:extLst>
          </p:cNvPr>
          <p:cNvSpPr/>
          <p:nvPr/>
        </p:nvSpPr>
        <p:spPr>
          <a:xfrm>
            <a:off x="7605917" y="1345698"/>
            <a:ext cx="3996771" cy="369332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Addition is = 11 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DE2E865-9E82-412F-B6BA-A643E4B60DC8}"/>
              </a:ext>
            </a:extLst>
          </p:cNvPr>
          <p:cNvSpPr/>
          <p:nvPr/>
        </p:nvSpPr>
        <p:spPr>
          <a:xfrm>
            <a:off x="491363" y="99465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44F07624-C23C-4B43-A144-CB0878CB992A}"/>
              </a:ext>
            </a:extLst>
          </p:cNvPr>
          <p:cNvSpPr/>
          <p:nvPr/>
        </p:nvSpPr>
        <p:spPr>
          <a:xfrm>
            <a:off x="7605917" y="1016514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102240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 animBg="1"/>
      <p:bldP spid="6" grpId="0" uiExpand="1" build="p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0AAB3-C6C9-4C15-B417-DB60B944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Actual parameters and Formal parameters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0" y="1098788"/>
            <a:ext cx="11525688" cy="2613896"/>
          </a:xfrm>
        </p:spPr>
        <p:txBody>
          <a:bodyPr/>
          <a:lstStyle/>
          <a:p>
            <a:r>
              <a:rPr lang="en-US" dirty="0"/>
              <a:t>Values that are passed to the called function from the main function are known as </a:t>
            </a:r>
            <a:r>
              <a:rPr lang="en-US" dirty="0">
                <a:solidFill>
                  <a:srgbClr val="92D050"/>
                </a:solidFill>
              </a:rPr>
              <a:t>Actual</a:t>
            </a:r>
            <a:r>
              <a:rPr lang="en-US" dirty="0"/>
              <a:t> </a:t>
            </a:r>
            <a:r>
              <a:rPr lang="en-IN" dirty="0"/>
              <a:t>parameters</a:t>
            </a:r>
            <a:r>
              <a:rPr lang="en-US" dirty="0"/>
              <a:t>.</a:t>
            </a:r>
          </a:p>
          <a:p>
            <a:r>
              <a:rPr lang="en-US" dirty="0"/>
              <a:t>The variables declared in the function prototype or definition are known as </a:t>
            </a:r>
            <a:r>
              <a:rPr lang="en-US" dirty="0">
                <a:solidFill>
                  <a:srgbClr val="92D050"/>
                </a:solidFill>
              </a:rPr>
              <a:t>Formal</a:t>
            </a:r>
            <a:r>
              <a:rPr lang="en-US" dirty="0"/>
              <a:t> </a:t>
            </a:r>
            <a:r>
              <a:rPr lang="en-IN" dirty="0"/>
              <a:t>parameters</a:t>
            </a:r>
            <a:r>
              <a:rPr lang="en-US" dirty="0"/>
              <a:t>.</a:t>
            </a:r>
          </a:p>
          <a:p>
            <a:r>
              <a:rPr lang="en-IN" dirty="0"/>
              <a:t>When a method is called, the </a:t>
            </a:r>
            <a:r>
              <a:rPr lang="en-IN" dirty="0">
                <a:solidFill>
                  <a:srgbClr val="92D050"/>
                </a:solidFill>
              </a:rPr>
              <a:t>formal</a:t>
            </a:r>
            <a:r>
              <a:rPr lang="en-IN" dirty="0"/>
              <a:t> parameter is temporarily "bound" to the </a:t>
            </a:r>
            <a:r>
              <a:rPr lang="en-IN" dirty="0">
                <a:solidFill>
                  <a:srgbClr val="92D050"/>
                </a:solidFill>
              </a:rPr>
              <a:t>actual</a:t>
            </a:r>
            <a:r>
              <a:rPr lang="en-IN" dirty="0"/>
              <a:t> parameter.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b="1" dirty="0">
              <a:solidFill>
                <a:srgbClr val="F92672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9CF278-0CFC-4F81-B2D4-28505379D37C}"/>
              </a:ext>
            </a:extLst>
          </p:cNvPr>
          <p:cNvSpPr/>
          <p:nvPr/>
        </p:nvSpPr>
        <p:spPr>
          <a:xfrm>
            <a:off x="562002" y="4134079"/>
            <a:ext cx="4867125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 = </a:t>
            </a:r>
            <a:r>
              <a:rPr lang="en-IN" b="1" dirty="0">
                <a:solidFill>
                  <a:srgbClr val="B5CEA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add(a, b); </a:t>
            </a:r>
            <a:r>
              <a:rPr lang="en-IN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and b are the actual parameters in this call.</a:t>
            </a:r>
            <a:endParaRPr lang="en-IN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F7C258-FCDA-8140-A9D4-B22056402EA5}"/>
              </a:ext>
            </a:extLst>
          </p:cNvPr>
          <p:cNvSpPr/>
          <p:nvPr/>
        </p:nvSpPr>
        <p:spPr>
          <a:xfrm>
            <a:off x="6096001" y="4125816"/>
            <a:ext cx="5534000" cy="175432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add(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x, </a:t>
            </a:r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y) </a:t>
            </a:r>
            <a:r>
              <a:rPr lang="en-IN" b="1" dirty="0">
                <a:solidFill>
                  <a:srgbClr val="6A99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 x and y are formal parameters.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IN" b="1" dirty="0" err="1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b="1" dirty="0">
                <a:solidFill>
                  <a:srgbClr val="CE9178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"Addition is = %d"</a:t>
            </a:r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x + y);</a:t>
            </a:r>
          </a:p>
          <a:p>
            <a:endParaRPr lang="en-IN" b="1" dirty="0">
              <a:solidFill>
                <a:srgbClr val="D4D4D4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D4D4D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Rectangle: Top Corners Rounded 6">
            <a:extLst>
              <a:ext uri="{FF2B5EF4-FFF2-40B4-BE49-F238E27FC236}">
                <a16:creationId xmlns:a16="http://schemas.microsoft.com/office/drawing/2014/main" id="{8234D78D-18D7-CF45-9C29-13C01D599048}"/>
              </a:ext>
            </a:extLst>
          </p:cNvPr>
          <p:cNvSpPr/>
          <p:nvPr/>
        </p:nvSpPr>
        <p:spPr>
          <a:xfrm>
            <a:off x="561999" y="3810699"/>
            <a:ext cx="1942050" cy="329185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Actual parameters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846C0E5E-7A55-504A-8782-D7F446BD4912}"/>
              </a:ext>
            </a:extLst>
          </p:cNvPr>
          <p:cNvSpPr/>
          <p:nvPr/>
        </p:nvSpPr>
        <p:spPr>
          <a:xfrm>
            <a:off x="6096000" y="3792640"/>
            <a:ext cx="2054592" cy="337447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Formal  parameters</a:t>
            </a:r>
          </a:p>
        </p:txBody>
      </p:sp>
    </p:spTree>
    <p:extLst>
      <p:ext uri="{BB962C8B-B14F-4D97-AF65-F5344CB8AC3E}">
        <p14:creationId xmlns:p14="http://schemas.microsoft.com/office/powerpoint/2010/main" val="390368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PPS Font Style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1676</Words>
  <Application>Microsoft Office PowerPoint</Application>
  <PresentationFormat>Widescreen</PresentationFormat>
  <Paragraphs>422</Paragraphs>
  <Slides>19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Consolas</vt:lpstr>
      <vt:lpstr>Menlo</vt:lpstr>
      <vt:lpstr>Segoe UI</vt:lpstr>
      <vt:lpstr>Segoe UI Black</vt:lpstr>
      <vt:lpstr>Segoe UI Light</vt:lpstr>
      <vt:lpstr>Segoe UI Semibold</vt:lpstr>
      <vt:lpstr>Wingdings</vt:lpstr>
      <vt:lpstr>Wingdings 3</vt:lpstr>
      <vt:lpstr>Office Theme</vt:lpstr>
      <vt:lpstr>Functions</vt:lpstr>
      <vt:lpstr>What is Function?</vt:lpstr>
      <vt:lpstr>Types of Function</vt:lpstr>
      <vt:lpstr>Program Structure for Function</vt:lpstr>
      <vt:lpstr>Function Prototype and Function Definition</vt:lpstr>
      <vt:lpstr>Function Prototype</vt:lpstr>
      <vt:lpstr>Function Definition</vt:lpstr>
      <vt:lpstr>WAP to add two number using add(int, int) Function</vt:lpstr>
      <vt:lpstr>Actual parameters and Formal parameters </vt:lpstr>
      <vt:lpstr>Return Statement</vt:lpstr>
      <vt:lpstr>WAP to find maximum number from two number </vt:lpstr>
      <vt:lpstr>WAP to calculate the Power of a Number</vt:lpstr>
      <vt:lpstr>WAP to find Factorial of a Number</vt:lpstr>
      <vt:lpstr>WAP to check Number is Prime or not </vt:lpstr>
      <vt:lpstr>Category of Function</vt:lpstr>
      <vt:lpstr>Category of Function cont.</vt:lpstr>
      <vt:lpstr>Advantages of Function</vt:lpstr>
      <vt:lpstr>Practice Programs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Mac Laptop</cp:lastModifiedBy>
  <cp:revision>182</cp:revision>
  <dcterms:created xsi:type="dcterms:W3CDTF">2020-05-01T05:09:15Z</dcterms:created>
  <dcterms:modified xsi:type="dcterms:W3CDTF">2022-03-15T05:01:13Z</dcterms:modified>
</cp:coreProperties>
</file>