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75" r:id="rId3"/>
    <p:sldId id="283" r:id="rId4"/>
    <p:sldId id="276" r:id="rId5"/>
    <p:sldId id="285" r:id="rId6"/>
    <p:sldId id="286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2672"/>
    <a:srgbClr val="111111"/>
    <a:srgbClr val="000000"/>
    <a:srgbClr val="FF5800"/>
    <a:srgbClr val="FF1744"/>
    <a:srgbClr val="EF5350"/>
    <a:srgbClr val="B966C8"/>
    <a:srgbClr val="AB47BC"/>
    <a:srgbClr val="F9A825"/>
    <a:srgbClr val="E64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/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03E081-98B9-4B8E-8331-440C0FB88792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PS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E64B3F-2DB2-4F48-9888-7A81ADED52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83668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A51277-8BA2-4248-806F-605F8C2E9118}"/>
              </a:ext>
            </a:extLst>
          </p:cNvPr>
          <p:cNvCxnSpPr>
            <a:cxnSpLocks/>
          </p:cNvCxnSpPr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cs typeface="Consolas" panose="020B0609020204030204" pitchFamily="49" charset="0"/>
              </a:rPr>
              <a:t>Union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j-lt"/>
                <a:cs typeface="Consolas" panose="020B0609020204030204" pitchFamily="49" charset="0"/>
              </a:rPr>
              <a:t>Union</a:t>
            </a:r>
            <a:r>
              <a:rPr lang="en-US" dirty="0">
                <a:latin typeface="+mj-lt"/>
              </a:rPr>
              <a:t> is a 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user defined data type </a:t>
            </a:r>
            <a:r>
              <a:rPr lang="en-US" dirty="0">
                <a:latin typeface="+mj-lt"/>
              </a:rPr>
              <a:t>similar like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Structure</a:t>
            </a:r>
            <a:r>
              <a:rPr lang="en-US" dirty="0">
                <a:latin typeface="+mj-lt"/>
              </a:rPr>
              <a:t>. </a:t>
            </a:r>
          </a:p>
          <a:p>
            <a:pPr algn="just"/>
            <a:r>
              <a:rPr lang="en-IN" dirty="0">
                <a:latin typeface="+mj-lt"/>
              </a:rPr>
              <a:t>It holds different data types in the </a:t>
            </a:r>
            <a:r>
              <a:rPr lang="en-IN" dirty="0">
                <a:solidFill>
                  <a:srgbClr val="92D050"/>
                </a:solidFill>
                <a:latin typeface="+mj-lt"/>
              </a:rPr>
              <a:t>same memory location</a:t>
            </a:r>
            <a:r>
              <a:rPr lang="en-IN" dirty="0">
                <a:latin typeface="+mj-lt"/>
              </a:rPr>
              <a:t>. </a:t>
            </a:r>
          </a:p>
          <a:p>
            <a:pPr algn="just"/>
            <a:r>
              <a:rPr lang="en-IN" dirty="0">
                <a:latin typeface="+mj-lt"/>
              </a:rPr>
              <a:t>You can define a 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IN" dirty="0">
                <a:latin typeface="+mj-lt"/>
              </a:rPr>
              <a:t> with various members, but only one member can hold a value at any given time. </a:t>
            </a:r>
          </a:p>
          <a:p>
            <a:pPr algn="just"/>
            <a:r>
              <a:rPr lang="en-US" dirty="0">
                <a:latin typeface="+mj-lt"/>
                <a:cs typeface="Consolas" panose="020B0609020204030204" pitchFamily="49" charset="0"/>
              </a:rPr>
              <a:t>Union</a:t>
            </a:r>
            <a:r>
              <a:rPr lang="en-IN" dirty="0">
                <a:latin typeface="+mj-lt"/>
              </a:rPr>
              <a:t> provide an efficient way of using the same memory location for multiple-purpose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01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to Define and Access </a:t>
            </a:r>
            <a:r>
              <a:rPr lang="en-US" dirty="0">
                <a:cs typeface="Consolas" panose="020B0609020204030204" pitchFamily="49" charset="0"/>
              </a:rPr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j-lt"/>
              </a:rPr>
              <a:t>Declaration of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union</a:t>
            </a:r>
            <a:r>
              <a:rPr lang="en-US" dirty="0">
                <a:latin typeface="+mj-lt"/>
              </a:rPr>
              <a:t> must start with the keyword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>
                <a:latin typeface="+mj-lt"/>
              </a:rPr>
              <a:t> followed by the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union</a:t>
            </a:r>
            <a:r>
              <a:rPr lang="en-US" dirty="0">
                <a:latin typeface="+mj-lt"/>
              </a:rPr>
              <a:t> name and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union’s</a:t>
            </a:r>
            <a:r>
              <a:rPr lang="en-US" dirty="0">
                <a:latin typeface="+mj-lt"/>
              </a:rPr>
              <a:t> member variables are declared within braces.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  <a:p>
            <a:pPr marL="0" indent="0" algn="just">
              <a:buNone/>
            </a:pPr>
            <a:endParaRPr lang="en-IN" dirty="0">
              <a:latin typeface="+mj-lt"/>
            </a:endParaRPr>
          </a:p>
          <a:p>
            <a:pPr algn="just"/>
            <a:r>
              <a:rPr lang="en-IN" dirty="0">
                <a:latin typeface="+mj-lt"/>
              </a:rPr>
              <a:t>Accessing the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union</a:t>
            </a:r>
            <a:r>
              <a:rPr lang="en-IN" dirty="0">
                <a:latin typeface="+mj-lt"/>
              </a:rPr>
              <a:t> members:</a:t>
            </a:r>
          </a:p>
          <a:p>
            <a:pPr lvl="1" algn="just"/>
            <a:r>
              <a:rPr lang="en-IN" dirty="0">
                <a:latin typeface="+mj-lt"/>
              </a:rPr>
              <a:t>You need to create an object of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union</a:t>
            </a:r>
            <a:r>
              <a:rPr lang="en-IN" dirty="0">
                <a:latin typeface="+mj-lt"/>
              </a:rPr>
              <a:t> to access its members. </a:t>
            </a:r>
          </a:p>
          <a:p>
            <a:pPr lvl="1" algn="just"/>
            <a:r>
              <a:rPr lang="en-IN" dirty="0">
                <a:latin typeface="+mj-lt"/>
              </a:rPr>
              <a:t>Object is a variable of type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union</a:t>
            </a:r>
            <a:r>
              <a:rPr lang="en-IN" dirty="0">
                <a:latin typeface="+mj-lt"/>
              </a:rPr>
              <a:t>.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Union</a:t>
            </a:r>
            <a:r>
              <a:rPr lang="en-IN" dirty="0">
                <a:latin typeface="+mj-lt"/>
              </a:rPr>
              <a:t> members are accessed using the </a:t>
            </a:r>
            <a:r>
              <a:rPr lang="en-IN" dirty="0">
                <a:solidFill>
                  <a:srgbClr val="92D050"/>
                </a:solidFill>
                <a:latin typeface="+mj-lt"/>
              </a:rPr>
              <a:t>dot operator(.) </a:t>
            </a:r>
            <a:r>
              <a:rPr lang="en-IN" dirty="0">
                <a:latin typeface="+mj-lt"/>
              </a:rPr>
              <a:t>between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union’s</a:t>
            </a:r>
            <a:r>
              <a:rPr lang="en-IN" dirty="0">
                <a:latin typeface="+mj-lt"/>
              </a:rPr>
              <a:t> object and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union’s</a:t>
            </a:r>
            <a:r>
              <a:rPr lang="en-IN" dirty="0">
                <a:latin typeface="+mj-lt"/>
              </a:rPr>
              <a:t> member name.</a:t>
            </a:r>
            <a:endParaRPr lang="en-US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9C99E7-ADB2-F24B-9334-157BC1803AA0}"/>
              </a:ext>
            </a:extLst>
          </p:cNvPr>
          <p:cNvSpPr/>
          <p:nvPr/>
        </p:nvSpPr>
        <p:spPr>
          <a:xfrm>
            <a:off x="1025770" y="2143307"/>
            <a:ext cx="4777100" cy="20313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union_name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member1_declaration;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member2_declaration;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memberN_declaration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28F258-840A-E941-97A6-E3CE94EDD16A}"/>
              </a:ext>
            </a:extLst>
          </p:cNvPr>
          <p:cNvSpPr/>
          <p:nvPr/>
        </p:nvSpPr>
        <p:spPr>
          <a:xfrm>
            <a:off x="525776" y="2143306"/>
            <a:ext cx="499994" cy="20313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7452A6-FF24-9948-8645-2AF2A4A3046E}"/>
              </a:ext>
            </a:extLst>
          </p:cNvPr>
          <p:cNvCxnSpPr>
            <a:cxnSpLocks/>
          </p:cNvCxnSpPr>
          <p:nvPr/>
        </p:nvCxnSpPr>
        <p:spPr>
          <a:xfrm>
            <a:off x="3201160" y="2310057"/>
            <a:ext cx="2930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BC719C-9C7A-8D47-A994-1DAB498FA0D7}"/>
              </a:ext>
            </a:extLst>
          </p:cNvPr>
          <p:cNvCxnSpPr>
            <a:cxnSpLocks/>
          </p:cNvCxnSpPr>
          <p:nvPr/>
        </p:nvCxnSpPr>
        <p:spPr>
          <a:xfrm>
            <a:off x="4242374" y="3294241"/>
            <a:ext cx="1888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A87070E-C71B-584B-B4D8-3D0F27CDDF71}"/>
              </a:ext>
            </a:extLst>
          </p:cNvPr>
          <p:cNvSpPr/>
          <p:nvPr/>
        </p:nvSpPr>
        <p:spPr>
          <a:xfrm>
            <a:off x="4129316" y="2821241"/>
            <a:ext cx="226116" cy="9566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id="{A23591E4-261C-BA41-95FA-FA76EDF2C58C}"/>
              </a:ext>
            </a:extLst>
          </p:cNvPr>
          <p:cNvSpPr/>
          <p:nvPr/>
        </p:nvSpPr>
        <p:spPr>
          <a:xfrm>
            <a:off x="525776" y="1814121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Syntax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1CBEAB-E8B6-C243-8CBB-8DFC5594FB30}"/>
              </a:ext>
            </a:extLst>
          </p:cNvPr>
          <p:cNvSpPr/>
          <p:nvPr/>
        </p:nvSpPr>
        <p:spPr>
          <a:xfrm>
            <a:off x="5722695" y="2082577"/>
            <a:ext cx="6096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/>
            <a:r>
              <a:rPr lang="en-US" dirty="0" err="1">
                <a:solidFill>
                  <a:schemeClr val="bg1"/>
                </a:solidFill>
              </a:rPr>
              <a:t>union_name</a:t>
            </a:r>
            <a:r>
              <a:rPr lang="en-US" dirty="0">
                <a:solidFill>
                  <a:schemeClr val="bg1"/>
                </a:solidFill>
              </a:rPr>
              <a:t> is name of custom type.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			</a:t>
            </a:r>
          </a:p>
          <a:p>
            <a:pPr lvl="1" algn="just"/>
            <a:endParaRPr lang="en-US" dirty="0">
              <a:solidFill>
                <a:schemeClr val="bg1"/>
              </a:solidFill>
            </a:endParaRPr>
          </a:p>
          <a:p>
            <a:pPr lvl="1" algn="just"/>
            <a:endParaRPr lang="en-US" sz="1200" dirty="0">
              <a:solidFill>
                <a:schemeClr val="bg1"/>
              </a:solidFill>
            </a:endParaRPr>
          </a:p>
          <a:p>
            <a:pPr lvl="1" algn="just"/>
            <a:r>
              <a:rPr lang="en-US" dirty="0" err="1">
                <a:solidFill>
                  <a:schemeClr val="bg1"/>
                </a:solidFill>
              </a:rPr>
              <a:t>memberN_declaration</a:t>
            </a:r>
            <a:r>
              <a:rPr lang="en-US" dirty="0">
                <a:solidFill>
                  <a:schemeClr val="bg1"/>
                </a:solidFill>
              </a:rPr>
              <a:t> is individual member declaration.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E8BB08-18E7-5F42-B855-CA7F7B2E1EFB}"/>
              </a:ext>
            </a:extLst>
          </p:cNvPr>
          <p:cNvSpPr/>
          <p:nvPr/>
        </p:nvSpPr>
        <p:spPr>
          <a:xfrm>
            <a:off x="1025770" y="5889866"/>
            <a:ext cx="6120988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Menlo" panose="020B0609030804020204" pitchFamily="49" charset="0"/>
              </a:rPr>
              <a:t>union</a:t>
            </a:r>
            <a:r>
              <a:rPr lang="en-IN" b="1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Menlo" panose="020B0609030804020204" pitchFamily="49" charset="0"/>
              </a:rPr>
              <a:t>union_name</a:t>
            </a:r>
            <a:r>
              <a:rPr lang="en-IN" b="1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Menlo" panose="020B0609030804020204" pitchFamily="49" charset="0"/>
              </a:rPr>
              <a:t>union_variable</a:t>
            </a:r>
            <a:r>
              <a:rPr lang="en-IN" b="1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2531E8-2A4F-B844-8422-70998C359A7E}"/>
              </a:ext>
            </a:extLst>
          </p:cNvPr>
          <p:cNvSpPr/>
          <p:nvPr/>
        </p:nvSpPr>
        <p:spPr>
          <a:xfrm>
            <a:off x="525776" y="5889865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id="{07926C3C-9CB6-FA42-8AAA-325ACA1C3DEC}"/>
              </a:ext>
            </a:extLst>
          </p:cNvPr>
          <p:cNvSpPr/>
          <p:nvPr/>
        </p:nvSpPr>
        <p:spPr>
          <a:xfrm>
            <a:off x="525776" y="5560681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72239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 Define </a:t>
            </a:r>
            <a:r>
              <a:rPr lang="en-US" dirty="0">
                <a:cs typeface="Consolas" panose="020B0609020204030204" pitchFamily="49" charset="0"/>
              </a:rPr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							</a:t>
            </a:r>
          </a:p>
          <a:p>
            <a:pPr marL="457200" lvl="1" indent="0" algn="just">
              <a:buNone/>
            </a:pPr>
            <a:r>
              <a:rPr lang="en-US" dirty="0"/>
              <a:t>			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255588" indent="-241300" algn="just"/>
            <a:r>
              <a:rPr lang="en-US" dirty="0"/>
              <a:t>You must terminate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/>
              <a:t> definition with </a:t>
            </a:r>
            <a:r>
              <a:rPr lang="en-US" dirty="0">
                <a:solidFill>
                  <a:srgbClr val="92D050"/>
                </a:solidFill>
              </a:rPr>
              <a:t>semicolon ;.</a:t>
            </a:r>
          </a:p>
          <a:p>
            <a:pPr marL="255588" indent="-241300" algn="just"/>
            <a:r>
              <a:rPr lang="en-US" dirty="0"/>
              <a:t>You cannot assign value to members inside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dirty="0"/>
              <a:t> definition, it will cause  compilation error.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1603284" y="1421413"/>
            <a:ext cx="5122367" cy="20313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name[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Student Name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roll_no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Student Roll No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CPI;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Student CPI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backlog;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Student Backlog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student1;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E6453B-63CD-421A-A6E5-165AA51751C6}"/>
              </a:ext>
            </a:extLst>
          </p:cNvPr>
          <p:cNvSpPr/>
          <p:nvPr/>
        </p:nvSpPr>
        <p:spPr>
          <a:xfrm>
            <a:off x="1103291" y="1421412"/>
            <a:ext cx="499994" cy="20313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77A9BE-C55D-0F49-949A-F6A307BFB875}"/>
              </a:ext>
            </a:extLst>
          </p:cNvPr>
          <p:cNvSpPr/>
          <p:nvPr/>
        </p:nvSpPr>
        <p:spPr>
          <a:xfrm>
            <a:off x="1624241" y="5026888"/>
            <a:ext cx="7303191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name[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“ABC”;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Student Name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student1;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F49736-83AF-614F-B0FC-3C151473E1A7}"/>
              </a:ext>
            </a:extLst>
          </p:cNvPr>
          <p:cNvSpPr/>
          <p:nvPr/>
        </p:nvSpPr>
        <p:spPr>
          <a:xfrm>
            <a:off x="1124248" y="5026887"/>
            <a:ext cx="499994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583E984-95FD-A247-AFA1-06CD196A2AB4}"/>
              </a:ext>
            </a:extLst>
          </p:cNvPr>
          <p:cNvSpPr/>
          <p:nvPr/>
        </p:nvSpPr>
        <p:spPr>
          <a:xfrm>
            <a:off x="2141622" y="5558599"/>
            <a:ext cx="2887578" cy="385011"/>
          </a:xfrm>
          <a:prstGeom prst="roundRect">
            <a:avLst/>
          </a:prstGeom>
          <a:noFill/>
          <a:ln w="12700" cap="flat" cmpd="sng" algn="ctr">
            <a:solidFill>
              <a:srgbClr val="F9267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A9F616F7-6323-554F-A802-B95B5D6E49D9}"/>
              </a:ext>
            </a:extLst>
          </p:cNvPr>
          <p:cNvSpPr/>
          <p:nvPr/>
        </p:nvSpPr>
        <p:spPr>
          <a:xfrm>
            <a:off x="1103290" y="1105223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b="1" dirty="0"/>
              <a:t>Example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B8CAC7E8-CAD5-CB4D-80A3-981CAF7F523D}"/>
              </a:ext>
            </a:extLst>
          </p:cNvPr>
          <p:cNvSpPr/>
          <p:nvPr/>
        </p:nvSpPr>
        <p:spPr>
          <a:xfrm>
            <a:off x="1124248" y="4697703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5245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5" grpId="0" animBg="1"/>
      <p:bldP spid="16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31FB-3A1B-514E-A928-49132CA9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Vs. Union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C623139-67A2-D849-8CB6-AA8606985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79298"/>
              </p:ext>
            </p:extLst>
          </p:nvPr>
        </p:nvGraphicFramePr>
        <p:xfrm>
          <a:off x="261938" y="1098550"/>
          <a:ext cx="1178167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767">
                  <a:extLst>
                    <a:ext uri="{9D8B030D-6E8A-4147-A177-3AD203B41FA5}">
                      <a16:colId xmlns:a16="http://schemas.microsoft.com/office/drawing/2014/main" val="2750549724"/>
                    </a:ext>
                  </a:extLst>
                </a:gridCol>
                <a:gridCol w="4476538">
                  <a:extLst>
                    <a:ext uri="{9D8B030D-6E8A-4147-A177-3AD203B41FA5}">
                      <a16:colId xmlns:a16="http://schemas.microsoft.com/office/drawing/2014/main" val="214102728"/>
                    </a:ext>
                  </a:extLst>
                </a:gridCol>
                <a:gridCol w="5774368">
                  <a:extLst>
                    <a:ext uri="{9D8B030D-6E8A-4147-A177-3AD203B41FA5}">
                      <a16:colId xmlns:a16="http://schemas.microsoft.com/office/drawing/2014/main" val="1987423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cap="all" dirty="0">
                          <a:solidFill>
                            <a:srgbClr val="F92672"/>
                          </a:solidFill>
                          <a:effectLst/>
                        </a:rPr>
                        <a:t>COMPARISON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cap="all" dirty="0">
                          <a:solidFill>
                            <a:srgbClr val="F92672"/>
                          </a:solidFill>
                          <a:effectLst/>
                        </a:rPr>
                        <a:t>STRUCTURE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cap="all" dirty="0">
                          <a:solidFill>
                            <a:srgbClr val="F92672"/>
                          </a:solidFill>
                          <a:effectLst/>
                        </a:rPr>
                        <a:t>UNION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840896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24B3FC-2883-3A4B-9614-87E3936FA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77309"/>
              </p:ext>
            </p:extLst>
          </p:nvPr>
        </p:nvGraphicFramePr>
        <p:xfrm>
          <a:off x="261937" y="1494790"/>
          <a:ext cx="11781673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0767">
                  <a:extLst>
                    <a:ext uri="{9D8B030D-6E8A-4147-A177-3AD203B41FA5}">
                      <a16:colId xmlns:a16="http://schemas.microsoft.com/office/drawing/2014/main" val="1799762771"/>
                    </a:ext>
                  </a:extLst>
                </a:gridCol>
                <a:gridCol w="4476538">
                  <a:extLst>
                    <a:ext uri="{9D8B030D-6E8A-4147-A177-3AD203B41FA5}">
                      <a16:colId xmlns:a16="http://schemas.microsoft.com/office/drawing/2014/main" val="2850638957"/>
                    </a:ext>
                  </a:extLst>
                </a:gridCol>
                <a:gridCol w="5774368">
                  <a:extLst>
                    <a:ext uri="{9D8B030D-6E8A-4147-A177-3AD203B41FA5}">
                      <a16:colId xmlns:a16="http://schemas.microsoft.com/office/drawing/2014/main" val="3972976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Basic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The separate memory location is allotted to each member of the structure.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All members of the 'union' share the same memory location.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493683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90D8FC-450E-3E46-939C-7DA4E637A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97077"/>
              </p:ext>
            </p:extLst>
          </p:nvPr>
        </p:nvGraphicFramePr>
        <p:xfrm>
          <a:off x="261937" y="2134870"/>
          <a:ext cx="11781673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0767">
                  <a:extLst>
                    <a:ext uri="{9D8B030D-6E8A-4147-A177-3AD203B41FA5}">
                      <a16:colId xmlns:a16="http://schemas.microsoft.com/office/drawing/2014/main" val="2411273717"/>
                    </a:ext>
                  </a:extLst>
                </a:gridCol>
                <a:gridCol w="4476538">
                  <a:extLst>
                    <a:ext uri="{9D8B030D-6E8A-4147-A177-3AD203B41FA5}">
                      <a16:colId xmlns:a16="http://schemas.microsoft.com/office/drawing/2014/main" val="1388995980"/>
                    </a:ext>
                  </a:extLst>
                </a:gridCol>
                <a:gridCol w="5774368">
                  <a:extLst>
                    <a:ext uri="{9D8B030D-6E8A-4147-A177-3AD203B41FA5}">
                      <a16:colId xmlns:a16="http://schemas.microsoft.com/office/drawing/2014/main" val="2327088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>
                          <a:solidFill>
                            <a:schemeClr val="bg1"/>
                          </a:solidFill>
                          <a:effectLst/>
                        </a:rPr>
                        <a:t>keyword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0" kern="1200" dirty="0">
                          <a:solidFill>
                            <a:schemeClr val="bg1"/>
                          </a:solidFill>
                          <a:effectLst/>
                        </a:rPr>
                        <a:t>'struct'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600" b="0" kern="1200" dirty="0">
                          <a:solidFill>
                            <a:schemeClr val="bg1"/>
                          </a:solidFill>
                          <a:effectLst/>
                        </a:rPr>
                        <a:t>'union'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605943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11F56A8-DF46-D74F-A59C-D25FFBA13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35863"/>
              </p:ext>
            </p:extLst>
          </p:nvPr>
        </p:nvGraphicFramePr>
        <p:xfrm>
          <a:off x="261937" y="2531110"/>
          <a:ext cx="11781673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0767">
                  <a:extLst>
                    <a:ext uri="{9D8B030D-6E8A-4147-A177-3AD203B41FA5}">
                      <a16:colId xmlns:a16="http://schemas.microsoft.com/office/drawing/2014/main" val="3351463083"/>
                    </a:ext>
                  </a:extLst>
                </a:gridCol>
                <a:gridCol w="4476538">
                  <a:extLst>
                    <a:ext uri="{9D8B030D-6E8A-4147-A177-3AD203B41FA5}">
                      <a16:colId xmlns:a16="http://schemas.microsoft.com/office/drawing/2014/main" val="1660288844"/>
                    </a:ext>
                  </a:extLst>
                </a:gridCol>
                <a:gridCol w="5774368">
                  <a:extLst>
                    <a:ext uri="{9D8B030D-6E8A-4147-A177-3AD203B41FA5}">
                      <a16:colId xmlns:a16="http://schemas.microsoft.com/office/drawing/2014/main" val="1443449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Size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Size of Structure = sum of size of all the data members.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Size of Union = size of the largest member.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707545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550D1A-294E-1042-9397-1E3BBDF67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211843"/>
              </p:ext>
            </p:extLst>
          </p:nvPr>
        </p:nvGraphicFramePr>
        <p:xfrm>
          <a:off x="261937" y="3171190"/>
          <a:ext cx="11781673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0767">
                  <a:extLst>
                    <a:ext uri="{9D8B030D-6E8A-4147-A177-3AD203B41FA5}">
                      <a16:colId xmlns:a16="http://schemas.microsoft.com/office/drawing/2014/main" val="2415657172"/>
                    </a:ext>
                  </a:extLst>
                </a:gridCol>
                <a:gridCol w="4476538">
                  <a:extLst>
                    <a:ext uri="{9D8B030D-6E8A-4147-A177-3AD203B41FA5}">
                      <a16:colId xmlns:a16="http://schemas.microsoft.com/office/drawing/2014/main" val="3178450645"/>
                    </a:ext>
                  </a:extLst>
                </a:gridCol>
                <a:gridCol w="5774368">
                  <a:extLst>
                    <a:ext uri="{9D8B030D-6E8A-4147-A177-3AD203B41FA5}">
                      <a16:colId xmlns:a16="http://schemas.microsoft.com/office/drawing/2014/main" val="280558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Store Value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Stores distinct values for all the members.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Stores same value for all the members.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456539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DDC123-5B45-C24B-9A7D-D054053EF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49671"/>
              </p:ext>
            </p:extLst>
          </p:nvPr>
        </p:nvGraphicFramePr>
        <p:xfrm>
          <a:off x="261937" y="3567430"/>
          <a:ext cx="11781673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0767">
                  <a:extLst>
                    <a:ext uri="{9D8B030D-6E8A-4147-A177-3AD203B41FA5}">
                      <a16:colId xmlns:a16="http://schemas.microsoft.com/office/drawing/2014/main" val="3046780086"/>
                    </a:ext>
                  </a:extLst>
                </a:gridCol>
                <a:gridCol w="4476538">
                  <a:extLst>
                    <a:ext uri="{9D8B030D-6E8A-4147-A177-3AD203B41FA5}">
                      <a16:colId xmlns:a16="http://schemas.microsoft.com/office/drawing/2014/main" val="4250695142"/>
                    </a:ext>
                  </a:extLst>
                </a:gridCol>
                <a:gridCol w="5774368">
                  <a:extLst>
                    <a:ext uri="{9D8B030D-6E8A-4147-A177-3AD203B41FA5}">
                      <a16:colId xmlns:a16="http://schemas.microsoft.com/office/drawing/2014/main" val="299434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At a Time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A structure stores multiple values, of the different members, of the structure.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A union stores a single value at a time for all members.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6714388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724779B-F062-AB4E-85CD-06CB44F8E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61865"/>
              </p:ext>
            </p:extLst>
          </p:nvPr>
        </p:nvGraphicFramePr>
        <p:xfrm>
          <a:off x="261937" y="4207510"/>
          <a:ext cx="11781673" cy="1615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0767">
                  <a:extLst>
                    <a:ext uri="{9D8B030D-6E8A-4147-A177-3AD203B41FA5}">
                      <a16:colId xmlns:a16="http://schemas.microsoft.com/office/drawing/2014/main" val="3052599701"/>
                    </a:ext>
                  </a:extLst>
                </a:gridCol>
                <a:gridCol w="4476538">
                  <a:extLst>
                    <a:ext uri="{9D8B030D-6E8A-4147-A177-3AD203B41FA5}">
                      <a16:colId xmlns:a16="http://schemas.microsoft.com/office/drawing/2014/main" val="386032161"/>
                    </a:ext>
                  </a:extLst>
                </a:gridCol>
                <a:gridCol w="5774368">
                  <a:extLst>
                    <a:ext uri="{9D8B030D-6E8A-4147-A177-3AD203B41FA5}">
                      <a16:colId xmlns:a16="http://schemas.microsoft.com/office/drawing/2014/main" val="961343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Declaration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rgbClr val="569CD6"/>
                          </a:solidFill>
                          <a:effectLst/>
                          <a:latin typeface="Menlo" panose="020B0609030804020204" pitchFamily="49" charset="0"/>
                        </a:rPr>
                        <a:t>struct</a:t>
                      </a:r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IN" sz="1600" b="0" dirty="0" err="1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ss</a:t>
                      </a:r>
                      <a:endParaRPr lang="en-IN" sz="1600" b="0" dirty="0">
                        <a:solidFill>
                          <a:srgbClr val="D4D4D4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    </a:t>
                      </a:r>
                      <a:r>
                        <a:rPr lang="en-IN" sz="1600" b="0" dirty="0" err="1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a;</a:t>
                      </a: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   float f;</a:t>
                      </a: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   char c</a:t>
                      </a: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};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solidFill>
                            <a:srgbClr val="569CD6"/>
                          </a:solidFill>
                          <a:effectLst/>
                          <a:latin typeface="Menlo" panose="020B0609030804020204" pitchFamily="49" charset="0"/>
                        </a:rPr>
                        <a:t>union</a:t>
                      </a:r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IN" sz="1600" b="0" dirty="0" err="1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uu</a:t>
                      </a:r>
                      <a:endParaRPr lang="en-IN" sz="1600" b="0" dirty="0">
                        <a:solidFill>
                          <a:srgbClr val="D4D4D4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    </a:t>
                      </a:r>
                      <a:r>
                        <a:rPr lang="en-IN" sz="1600" b="0" dirty="0" err="1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a;</a:t>
                      </a: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   float f;</a:t>
                      </a: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   char c</a:t>
                      </a:r>
                    </a:p>
                    <a:p>
                      <a:r>
                        <a:rPr lang="en-IN" sz="16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};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03867047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DE62078-08ED-484F-A4F9-8030998CD4E2}"/>
              </a:ext>
            </a:extLst>
          </p:cNvPr>
          <p:cNvSpPr/>
          <p:nvPr/>
        </p:nvSpPr>
        <p:spPr>
          <a:xfrm>
            <a:off x="3801979" y="4554355"/>
            <a:ext cx="1503947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byte for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4453C4-A94D-2D4F-8DB8-653AFE9D3AD3}"/>
              </a:ext>
            </a:extLst>
          </p:cNvPr>
          <p:cNvSpPr/>
          <p:nvPr/>
        </p:nvSpPr>
        <p:spPr>
          <a:xfrm>
            <a:off x="3801978" y="4891408"/>
            <a:ext cx="1503947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bytes for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4BF5FB-5937-8243-9D87-17F1D6627516}"/>
              </a:ext>
            </a:extLst>
          </p:cNvPr>
          <p:cNvSpPr/>
          <p:nvPr/>
        </p:nvSpPr>
        <p:spPr>
          <a:xfrm>
            <a:off x="3801977" y="5228460"/>
            <a:ext cx="1503947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bytes for 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EB6297-ECB7-3841-89C8-B45A51BD8F41}"/>
              </a:ext>
            </a:extLst>
          </p:cNvPr>
          <p:cNvSpPr/>
          <p:nvPr/>
        </p:nvSpPr>
        <p:spPr>
          <a:xfrm>
            <a:off x="8081961" y="4380932"/>
            <a:ext cx="1049719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 bytes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F96949-E606-BD48-BA69-218DD598E604}"/>
              </a:ext>
            </a:extLst>
          </p:cNvPr>
          <p:cNvSpPr/>
          <p:nvPr/>
        </p:nvSpPr>
        <p:spPr>
          <a:xfrm>
            <a:off x="8093993" y="4719469"/>
            <a:ext cx="364207" cy="99106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05349F-3D8C-DE4D-AB1A-52AFCDB9757D}"/>
              </a:ext>
            </a:extLst>
          </p:cNvPr>
          <p:cNvSpPr/>
          <p:nvPr/>
        </p:nvSpPr>
        <p:spPr>
          <a:xfrm>
            <a:off x="8462443" y="4719469"/>
            <a:ext cx="364207" cy="612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BD4240-5DC6-994E-867C-1B6857016435}"/>
              </a:ext>
            </a:extLst>
          </p:cNvPr>
          <p:cNvSpPr/>
          <p:nvPr/>
        </p:nvSpPr>
        <p:spPr>
          <a:xfrm>
            <a:off x="8830892" y="4719469"/>
            <a:ext cx="312820" cy="34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9839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F0E0-D685-704E-9507-F139AA6E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Union should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8EBF-C503-8A4B-8208-A72A0A5D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Mouse Programming</a:t>
            </a:r>
          </a:p>
          <a:p>
            <a:r>
              <a:rPr lang="en-US" dirty="0"/>
              <a:t>Embedded Programming</a:t>
            </a:r>
          </a:p>
          <a:p>
            <a:r>
              <a:rPr lang="en-US" dirty="0"/>
              <a:t>Low Level System Programming</a:t>
            </a:r>
          </a:p>
        </p:txBody>
      </p:sp>
    </p:spTree>
    <p:extLst>
      <p:ext uri="{BB962C8B-B14F-4D97-AF65-F5344CB8AC3E}">
        <p14:creationId xmlns:p14="http://schemas.microsoft.com/office/powerpoint/2010/main" val="379822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9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484</Words>
  <Application>Microsoft Office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Consolas</vt:lpstr>
      <vt:lpstr>Menlo</vt:lpstr>
      <vt:lpstr>Segoe UI</vt:lpstr>
      <vt:lpstr>Segoe UI Black</vt:lpstr>
      <vt:lpstr>Segoe UI Light</vt:lpstr>
      <vt:lpstr>Segoe UI Semibold</vt:lpstr>
      <vt:lpstr>Wingdings</vt:lpstr>
      <vt:lpstr>Wingdings 3</vt:lpstr>
      <vt:lpstr>Office Theme</vt:lpstr>
      <vt:lpstr>Union</vt:lpstr>
      <vt:lpstr>What is Union?</vt:lpstr>
      <vt:lpstr>Syntax to Define and Access Union</vt:lpstr>
      <vt:lpstr>Example to Define Union</vt:lpstr>
      <vt:lpstr>Structure Vs. Union</vt:lpstr>
      <vt:lpstr>Where Union should be used?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Mac Laptop</cp:lastModifiedBy>
  <cp:revision>113</cp:revision>
  <dcterms:created xsi:type="dcterms:W3CDTF">2020-05-01T05:09:15Z</dcterms:created>
  <dcterms:modified xsi:type="dcterms:W3CDTF">2022-03-16T05:54:04Z</dcterms:modified>
</cp:coreProperties>
</file>