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90" r:id="rId3"/>
    <p:sldId id="280" r:id="rId4"/>
    <p:sldId id="260" r:id="rId5"/>
    <p:sldId id="281" r:id="rId6"/>
    <p:sldId id="282" r:id="rId7"/>
    <p:sldId id="283" r:id="rId8"/>
    <p:sldId id="284" r:id="rId9"/>
    <p:sldId id="285" r:id="rId10"/>
    <p:sldId id="286" r:id="rId11"/>
    <p:sldId id="288" r:id="rId12"/>
    <p:sldId id="289" r:id="rId13"/>
    <p:sldId id="291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2672"/>
    <a:srgbClr val="FF5800"/>
    <a:srgbClr val="111111"/>
    <a:srgbClr val="000000"/>
    <a:srgbClr val="FF1744"/>
    <a:srgbClr val="EF5350"/>
    <a:srgbClr val="B966C8"/>
    <a:srgbClr val="AB47BC"/>
    <a:srgbClr val="F9A825"/>
    <a:srgbClr val="E64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6622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785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7258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0925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7185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189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D5542D-6704-4140-A5E8-488153BFF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FACBB7-4B79-4809-963B-9D83BA686A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88" b="82169"/>
          <a:stretch/>
        </p:blipFill>
        <p:spPr>
          <a:xfrm flipH="1">
            <a:off x="4142" y="-1"/>
            <a:ext cx="5767796" cy="15414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0EE700-7BB4-49D8-B51F-CEC237C844B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66A6DB-EA5D-4087-B3FE-A98E377730A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7A6005-B766-4453-A692-D00FC7BC40C8}"/>
              </a:ext>
            </a:extLst>
          </p:cNvPr>
          <p:cNvSpPr txBox="1"/>
          <p:nvPr userDrawn="1"/>
        </p:nvSpPr>
        <p:spPr>
          <a:xfrm>
            <a:off x="9468438" y="1085373"/>
            <a:ext cx="84991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Programming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29EDBF-F2C4-47B1-AC0E-193495B3FE61}"/>
              </a:ext>
            </a:extLst>
          </p:cNvPr>
          <p:cNvSpPr txBox="1"/>
          <p:nvPr userDrawn="1"/>
        </p:nvSpPr>
        <p:spPr>
          <a:xfrm>
            <a:off x="7645588" y="102635"/>
            <a:ext cx="449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Programming for Problem Solving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(PPS)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13E249-60F6-43B6-AF09-0B5D38ED31C7}"/>
              </a:ext>
            </a:extLst>
          </p:cNvPr>
          <p:cNvGrpSpPr/>
          <p:nvPr userDrawn="1"/>
        </p:nvGrpSpPr>
        <p:grpSpPr>
          <a:xfrm>
            <a:off x="7658036" y="791170"/>
            <a:ext cx="4470716" cy="252000"/>
            <a:chOff x="7658036" y="688992"/>
            <a:chExt cx="4470716" cy="252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03E081-98B9-4B8E-8331-440C0FB88792}"/>
                </a:ext>
              </a:extLst>
            </p:cNvPr>
            <p:cNvCxnSpPr>
              <a:cxnSpLocks/>
            </p:cNvCxnSpPr>
            <p:nvPr/>
          </p:nvCxnSpPr>
          <p:spPr>
            <a:xfrm>
              <a:off x="7658036" y="814992"/>
              <a:ext cx="4470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915645F-EA3D-4C76-9886-6445F1B27612}"/>
                </a:ext>
              </a:extLst>
            </p:cNvPr>
            <p:cNvSpPr/>
            <p:nvPr/>
          </p:nvSpPr>
          <p:spPr>
            <a:xfrm>
              <a:off x="9569394" y="688992"/>
              <a:ext cx="648000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USING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04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PS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E64B3F-2DB2-4F48-9888-7A81ADED529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836682"/>
            <a:ext cx="3383666" cy="225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11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217E071-4703-4617-A5FD-0579291916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A51277-8BA2-4248-806F-605F8C2E9118}"/>
              </a:ext>
            </a:extLst>
          </p:cNvPr>
          <p:cNvCxnSpPr>
            <a:cxnSpLocks/>
          </p:cNvCxnSpPr>
          <p:nvPr userDrawn="1"/>
        </p:nvCxnSpPr>
        <p:spPr>
          <a:xfrm>
            <a:off x="0" y="900000"/>
            <a:ext cx="12191998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</p:spPr>
        <p:txBody>
          <a:bodyPr lIns="216000" tIns="108000" rIns="216000" bIns="108000">
            <a:normAutofit/>
          </a:bodyPr>
          <a:lstStyle>
            <a:lvl1pPr>
              <a:def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8248EE-B9C6-42F3-8999-42A010B3D36A}"/>
              </a:ext>
            </a:extLst>
          </p:cNvPr>
          <p:cNvSpPr/>
          <p:nvPr userDrawn="1"/>
        </p:nvSpPr>
        <p:spPr>
          <a:xfrm>
            <a:off x="0" y="6481824"/>
            <a:ext cx="12191998" cy="376176"/>
          </a:xfrm>
          <a:prstGeom prst="roundRect">
            <a:avLst>
              <a:gd name="adj" fmla="val 0"/>
            </a:avLst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69C17831-BD8C-469B-A484-FA4EA682184B}"/>
              </a:ext>
            </a:extLst>
          </p:cNvPr>
          <p:cNvSpPr txBox="1">
            <a:spLocks/>
          </p:cNvSpPr>
          <p:nvPr userDrawn="1"/>
        </p:nvSpPr>
        <p:spPr>
          <a:xfrm>
            <a:off x="86106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5220000"/>
          </a:xfrm>
        </p:spPr>
        <p:txBody>
          <a:bodyPr>
            <a:noAutofit/>
          </a:bodyPr>
          <a:lstStyle>
            <a:lvl1pPr marL="265113" indent="-265113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bg1"/>
                </a:solidFill>
              </a:defRPr>
            </a:lvl1pPr>
            <a:lvl2pPr marL="809625" indent="-352425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20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3/16/2022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1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B710-C307-4678-9275-77A72D627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280156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108000" rIns="216000" bIns="108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Write a C program to sort numbers using malloc</a:t>
            </a:r>
            <a:endParaRPr dirty="0"/>
          </a:p>
        </p:txBody>
      </p:sp>
      <p:sp>
        <p:nvSpPr>
          <p:cNvPr id="176" name="Google Shape;176;p22"/>
          <p:cNvSpPr/>
          <p:nvPr/>
        </p:nvSpPr>
        <p:spPr>
          <a:xfrm>
            <a:off x="752379" y="1379196"/>
            <a:ext cx="5590676" cy="4468449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i,j,t,n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*p;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"Enter value of n: 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&amp;n);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p=(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*)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(n *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"Enter values\n"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&lt;n;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&amp;p[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&lt;n;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(j= i+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j&lt;n; j++)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252386" y="1379196"/>
            <a:ext cx="499993" cy="4468449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10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11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12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13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14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15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16</a:t>
            </a:r>
            <a:endParaRPr dirty="0"/>
          </a:p>
        </p:txBody>
      </p:sp>
      <p:sp>
        <p:nvSpPr>
          <p:cNvPr id="178" name="Google Shape;178;p22"/>
          <p:cNvSpPr/>
          <p:nvPr/>
        </p:nvSpPr>
        <p:spPr>
          <a:xfrm>
            <a:off x="252386" y="1050012"/>
            <a:ext cx="1090550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Program</a:t>
            </a:r>
            <a:endParaRPr dirty="0"/>
          </a:p>
        </p:txBody>
      </p:sp>
      <p:sp>
        <p:nvSpPr>
          <p:cNvPr id="179" name="Google Shape;179;p22"/>
          <p:cNvSpPr/>
          <p:nvPr/>
        </p:nvSpPr>
        <p:spPr>
          <a:xfrm>
            <a:off x="6526814" y="1048064"/>
            <a:ext cx="1676281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Program (cont.)</a:t>
            </a:r>
            <a:endParaRPr sz="1600" dirty="0">
              <a:solidFill>
                <a:schemeClr val="lt1"/>
              </a:solidFill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7024244" y="1379196"/>
            <a:ext cx="4965243" cy="3678229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(p[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&gt; p[j])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t = p[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p[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 = p[j];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p[j] = 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"Ascending order\n"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&lt;n; 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"%d\n"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p[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free(p);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Google Shape;177;p22">
            <a:extLst>
              <a:ext uri="{FF2B5EF4-FFF2-40B4-BE49-F238E27FC236}">
                <a16:creationId xmlns:a16="http://schemas.microsoft.com/office/drawing/2014/main" id="{4F9CF945-7D22-FB4E-BF61-E21507C63AB0}"/>
              </a:ext>
            </a:extLst>
          </p:cNvPr>
          <p:cNvSpPr/>
          <p:nvPr/>
        </p:nvSpPr>
        <p:spPr>
          <a:xfrm>
            <a:off x="6526275" y="1377247"/>
            <a:ext cx="499993" cy="3678229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18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19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20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21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22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23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24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25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26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27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28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407199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 animBg="1"/>
      <p:bldP spid="177" grpId="0" animBg="1"/>
      <p:bldP spid="178" grpId="0" animBg="1"/>
      <p:bldP spid="179" grpId="0" animBg="1"/>
      <p:bldP spid="180" grpId="0" uiExpand="1" build="p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108000" rIns="216000" bIns="108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sz="3200" dirty="0"/>
              <a:t>Write a C program to find square of numbers using </a:t>
            </a:r>
            <a:r>
              <a:rPr lang="en-US" sz="3200" dirty="0" err="1"/>
              <a:t>calloc</a:t>
            </a:r>
            <a:endParaRPr sz="3200" dirty="0"/>
          </a:p>
        </p:txBody>
      </p:sp>
      <p:sp>
        <p:nvSpPr>
          <p:cNvPr id="176" name="Google Shape;176;p22"/>
          <p:cNvSpPr/>
          <p:nvPr/>
        </p:nvSpPr>
        <p:spPr>
          <a:xfrm>
            <a:off x="752379" y="1379197"/>
            <a:ext cx="5590676" cy="4840982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i,n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*p;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"Enter value of n: 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p=(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*)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calloc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n,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"Enter values\n"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n;i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n;i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"Square of %d = %d\n"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p[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 p[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 * p[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free(p);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252386" y="1379197"/>
            <a:ext cx="499993" cy="4840982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10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11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12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13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14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15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16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17</a:t>
            </a:r>
          </a:p>
        </p:txBody>
      </p:sp>
      <p:sp>
        <p:nvSpPr>
          <p:cNvPr id="178" name="Google Shape;178;p22"/>
          <p:cNvSpPr/>
          <p:nvPr/>
        </p:nvSpPr>
        <p:spPr>
          <a:xfrm>
            <a:off x="252386" y="1050012"/>
            <a:ext cx="1090550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Program</a:t>
            </a:r>
            <a:endParaRPr sz="1600" dirty="0">
              <a:solidFill>
                <a:schemeClr val="lt1"/>
              </a:solidFill>
              <a:ea typeface="Quattrocento Sans"/>
              <a:cs typeface="Quattrocento Sans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6499520" y="1048062"/>
            <a:ext cx="1305022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Output</a:t>
            </a:r>
            <a:endParaRPr sz="1600" dirty="0">
              <a:solidFill>
                <a:schemeClr val="lt1"/>
              </a:solidFill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6498980" y="1377245"/>
            <a:ext cx="4965243" cy="2427111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cs typeface="Consolas" panose="020B0609020204030204" pitchFamily="49" charset="0"/>
              </a:rPr>
              <a:t>Enter value of n: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cs typeface="Consolas" panose="020B0609020204030204" pitchFamily="49" charset="0"/>
              </a:rPr>
              <a:t>Enter values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cs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cs typeface="Consolas" panose="020B0609020204030204" pitchFamily="49" charset="0"/>
              </a:rPr>
              <a:t>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cs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cs typeface="Consolas" panose="020B0609020204030204" pitchFamily="49" charset="0"/>
              </a:rPr>
              <a:t>Square of 3 = 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cs typeface="Consolas" panose="020B0609020204030204" pitchFamily="49" charset="0"/>
              </a:rPr>
              <a:t>Square of 2 =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dirty="0">
                <a:cs typeface="Consolas" panose="020B0609020204030204" pitchFamily="49" charset="0"/>
              </a:rPr>
              <a:t>Square of 5 = 25</a:t>
            </a:r>
          </a:p>
        </p:txBody>
      </p:sp>
    </p:spTree>
    <p:extLst>
      <p:ext uri="{BB962C8B-B14F-4D97-AF65-F5344CB8AC3E}">
        <p14:creationId xmlns:p14="http://schemas.microsoft.com/office/powerpoint/2010/main" val="184334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 animBg="1"/>
      <p:bldP spid="177" grpId="0" animBg="1"/>
      <p:bldP spid="178" grpId="0" animBg="1"/>
      <p:bldP spid="179" grpId="0" animBg="1"/>
      <p:bldP spid="1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108000" rIns="216000" bIns="108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sz="3200" dirty="0"/>
              <a:t>Write a C program to add/remove item from a list using </a:t>
            </a:r>
            <a:r>
              <a:rPr lang="en-US" sz="3200" dirty="0" err="1"/>
              <a:t>realloc</a:t>
            </a:r>
            <a:endParaRPr dirty="0"/>
          </a:p>
        </p:txBody>
      </p:sp>
      <p:sp>
        <p:nvSpPr>
          <p:cNvPr id="176" name="Google Shape;176;p22"/>
          <p:cNvSpPr/>
          <p:nvPr/>
        </p:nvSpPr>
        <p:spPr>
          <a:xfrm>
            <a:off x="650778" y="1379197"/>
            <a:ext cx="5440929" cy="4069104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stdlib.h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n1, n2;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"Enter size of list: 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&amp;n1);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=(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*)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malloc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(n1 *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"Enter %d numbers\n"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n1);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&lt; n1;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&amp;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"The numbers in the list are\n"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&lt; n1;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"%d\n"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  <a:endParaRPr lang="en-US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150786" y="1379197"/>
            <a:ext cx="499993" cy="4069104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5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15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5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5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5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5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5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sz="15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10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11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12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13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14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15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16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17</a:t>
            </a:r>
          </a:p>
        </p:txBody>
      </p:sp>
      <p:sp>
        <p:nvSpPr>
          <p:cNvPr id="178" name="Google Shape;178;p22"/>
          <p:cNvSpPr/>
          <p:nvPr/>
        </p:nvSpPr>
        <p:spPr>
          <a:xfrm>
            <a:off x="150786" y="1050012"/>
            <a:ext cx="1090550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Program</a:t>
            </a:r>
            <a:endParaRPr dirty="0"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6923571" y="1384842"/>
            <a:ext cx="5015860" cy="4071055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"Enter new size of list: 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&amp;n2);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realloc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n2 * 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(n2 &gt; n1)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"Enter %d numbers\n"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n2 - n1);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= n1;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&lt; n2;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&amp;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"The numbers in the list are\n"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5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&lt; n2;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"%d\n"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5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Google Shape;177;p22">
            <a:extLst>
              <a:ext uri="{FF2B5EF4-FFF2-40B4-BE49-F238E27FC236}">
                <a16:creationId xmlns:a16="http://schemas.microsoft.com/office/drawing/2014/main" id="{9D455AB9-62A7-F441-957B-5858CB240F89}"/>
              </a:ext>
            </a:extLst>
          </p:cNvPr>
          <p:cNvSpPr/>
          <p:nvPr/>
        </p:nvSpPr>
        <p:spPr>
          <a:xfrm>
            <a:off x="6464398" y="1384842"/>
            <a:ext cx="499993" cy="4071055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15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5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15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21</a:t>
            </a:r>
            <a:endParaRPr sz="15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22</a:t>
            </a:r>
            <a:endParaRPr sz="15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23</a:t>
            </a:r>
            <a:endParaRPr sz="15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24</a:t>
            </a:r>
            <a:endParaRPr sz="15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26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27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28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29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30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31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32</a:t>
            </a:r>
          </a:p>
        </p:txBody>
      </p:sp>
      <p:sp>
        <p:nvSpPr>
          <p:cNvPr id="9" name="Google Shape;179;p22"/>
          <p:cNvSpPr/>
          <p:nvPr/>
        </p:nvSpPr>
        <p:spPr>
          <a:xfrm>
            <a:off x="6464398" y="1056362"/>
            <a:ext cx="1676281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Program (cont.)</a:t>
            </a:r>
            <a:endParaRPr sz="1600" dirty="0">
              <a:solidFill>
                <a:schemeClr val="lt1"/>
              </a:solidFill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52706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build="p" animBg="1"/>
      <p:bldP spid="177" grpId="0" animBg="1"/>
      <p:bldP spid="178" grpId="0" animBg="1"/>
      <p:bldP spid="180" grpId="0" uiExpand="1" build="p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2076212"/>
          </a:xfrm>
        </p:spPr>
        <p:txBody>
          <a:bodyPr/>
          <a:lstStyle/>
          <a:p>
            <a:pPr marL="457200" indent="-457200" algn="just">
              <a:buFont typeface="+mj-lt"/>
              <a:buAutoNum type="arabicParenR"/>
            </a:pPr>
            <a:r>
              <a:rPr lang="en-IN" dirty="0"/>
              <a:t>Write a C program to calculate sum of n numbers entered by user.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dirty="0"/>
              <a:t>Write a C program to input and print text using DMA</a:t>
            </a:r>
          </a:p>
          <a:p>
            <a:pPr marL="457200" indent="-457200" algn="just">
              <a:buFont typeface="+mj-lt"/>
              <a:buAutoNum type="arabicParenR"/>
            </a:pPr>
            <a:r>
              <a:rPr lang="en-IN" dirty="0"/>
              <a:t>Write a C program to read and print student details using structure and DMA</a:t>
            </a:r>
          </a:p>
        </p:txBody>
      </p:sp>
    </p:spTree>
    <p:extLst>
      <p:ext uri="{BB962C8B-B14F-4D97-AF65-F5344CB8AC3E}">
        <p14:creationId xmlns:p14="http://schemas.microsoft.com/office/powerpoint/2010/main" val="468677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Thank you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04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Dynamic Memory Allocation (DMA)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7"/>
            <a:ext cx="11667281" cy="4052761"/>
          </a:xfrm>
        </p:spPr>
        <p:txBody>
          <a:bodyPr/>
          <a:lstStyle/>
          <a:p>
            <a:pPr algn="just"/>
            <a:r>
              <a:rPr lang="en-IN" dirty="0"/>
              <a:t>If memory is allocated at runtime (during execution of program) then it is called dynamic memory. </a:t>
            </a:r>
          </a:p>
          <a:p>
            <a:pPr algn="just"/>
            <a:r>
              <a:rPr lang="en-IN" dirty="0"/>
              <a:t>It allocates memory from </a:t>
            </a:r>
            <a:r>
              <a:rPr lang="en-IN" b="1" dirty="0">
                <a:solidFill>
                  <a:srgbClr val="92D050"/>
                </a:solidFill>
              </a:rPr>
              <a:t>heap</a:t>
            </a:r>
            <a:r>
              <a:rPr lang="en-IN" dirty="0">
                <a:solidFill>
                  <a:srgbClr val="92D050"/>
                </a:solidFill>
              </a:rPr>
              <a:t> </a:t>
            </a:r>
            <a:r>
              <a:rPr lang="en-IN" dirty="0"/>
              <a:t>(</a:t>
            </a:r>
            <a:r>
              <a:rPr lang="en-IN" i="1" dirty="0">
                <a:solidFill>
                  <a:srgbClr val="92D050"/>
                </a:solidFill>
              </a:rPr>
              <a:t>heap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IN" dirty="0"/>
              <a:t>it is an empty area in memory)</a:t>
            </a:r>
          </a:p>
          <a:p>
            <a:pPr algn="just"/>
            <a:r>
              <a:rPr lang="en-IN" dirty="0"/>
              <a:t>Memory can be accessed only through a pointer. </a:t>
            </a:r>
          </a:p>
          <a:p>
            <a:pPr marL="0" indent="0" algn="just">
              <a:buNone/>
            </a:pPr>
            <a:endParaRPr lang="en-IN" b="1" dirty="0"/>
          </a:p>
          <a:p>
            <a:pPr marL="0" indent="0" algn="just">
              <a:buNone/>
            </a:pPr>
            <a:r>
              <a:rPr lang="en-IN" dirty="0"/>
              <a:t>When DMA is needed?</a:t>
            </a:r>
          </a:p>
          <a:p>
            <a:pPr algn="just"/>
            <a:r>
              <a:rPr lang="en-IN" dirty="0"/>
              <a:t>It is used when number of variables are not known in advance or </a:t>
            </a:r>
            <a:r>
              <a:rPr lang="en-IN" dirty="0">
                <a:solidFill>
                  <a:srgbClr val="92D050"/>
                </a:solidFill>
              </a:rPr>
              <a:t>large</a:t>
            </a:r>
            <a:r>
              <a:rPr lang="en-IN" sz="3200" dirty="0">
                <a:solidFill>
                  <a:srgbClr val="92D050"/>
                </a:solidFill>
              </a:rPr>
              <a:t> </a:t>
            </a:r>
            <a:r>
              <a:rPr lang="en-IN" dirty="0"/>
              <a:t>in size. </a:t>
            </a:r>
          </a:p>
          <a:p>
            <a:pPr algn="just"/>
            <a:r>
              <a:rPr lang="en-IN" dirty="0"/>
              <a:t>Memory can be allocated at any time and can be released at any time during runtime.</a:t>
            </a:r>
          </a:p>
        </p:txBody>
      </p:sp>
    </p:spTree>
    <p:extLst>
      <p:ext uri="{BB962C8B-B14F-4D97-AF65-F5344CB8AC3E}">
        <p14:creationId xmlns:p14="http://schemas.microsoft.com/office/powerpoint/2010/main" val="301653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malloc() function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3701812"/>
          </a:xfrm>
        </p:spPr>
        <p:txBody>
          <a:bodyPr/>
          <a:lstStyle/>
          <a:p>
            <a:pPr algn="just"/>
            <a:r>
              <a:rPr lang="en-US" dirty="0" err="1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-US" dirty="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 ()</a:t>
            </a:r>
            <a:r>
              <a:rPr lang="en-IN" dirty="0"/>
              <a:t> is used to allocate a fixed amount of memory during the execution of a program.</a:t>
            </a:r>
          </a:p>
          <a:p>
            <a:r>
              <a:rPr lang="en-US" dirty="0" err="1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-US" dirty="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 ()</a:t>
            </a:r>
            <a:r>
              <a:rPr lang="en-IN" dirty="0"/>
              <a:t> allocates </a:t>
            </a:r>
            <a:r>
              <a:rPr lang="en-US" dirty="0" err="1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size_in_bytes</a:t>
            </a:r>
            <a:r>
              <a:rPr lang="en-US" dirty="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dirty="0"/>
              <a:t>of memory from heap, if the allocation succeeds, a pointer to the block of memory is returned else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NULL </a:t>
            </a:r>
            <a:r>
              <a:rPr lang="en-IN" dirty="0"/>
              <a:t>is returned.</a:t>
            </a:r>
          </a:p>
          <a:p>
            <a:pPr algn="just"/>
            <a:r>
              <a:rPr lang="en-IN" dirty="0"/>
              <a:t>Allocated memory space may not be contiguous.</a:t>
            </a:r>
          </a:p>
          <a:p>
            <a:pPr algn="just"/>
            <a:r>
              <a:rPr lang="en-IN" dirty="0"/>
              <a:t>Each block contains a </a:t>
            </a:r>
            <a:r>
              <a:rPr lang="en-US" dirty="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IN" dirty="0"/>
              <a:t>, a pointer to the next block, and the space itself. </a:t>
            </a:r>
          </a:p>
          <a:p>
            <a:pPr algn="just"/>
            <a:r>
              <a:rPr lang="en-IN" dirty="0"/>
              <a:t>The blocks are kept in ascending order of storage address, and the last block points to the first.</a:t>
            </a:r>
          </a:p>
          <a:p>
            <a:pPr algn="just"/>
            <a:r>
              <a:rPr lang="en-IN" dirty="0"/>
              <a:t>The memory is not initialized.</a:t>
            </a:r>
          </a:p>
        </p:txBody>
      </p:sp>
      <p:graphicFrame>
        <p:nvGraphicFramePr>
          <p:cNvPr id="4" name="Google Shape;170;p21">
            <a:extLst>
              <a:ext uri="{FF2B5EF4-FFF2-40B4-BE49-F238E27FC236}">
                <a16:creationId xmlns:a16="http://schemas.microsoft.com/office/drawing/2014/main" id="{448FB20E-CA29-A841-9ACC-5F28845BF9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5029102"/>
              </p:ext>
            </p:extLst>
          </p:nvPr>
        </p:nvGraphicFramePr>
        <p:xfrm>
          <a:off x="677189" y="4876800"/>
          <a:ext cx="10890925" cy="15545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9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92672"/>
                          </a:solidFill>
                        </a:rPr>
                        <a:t>Syntax</a:t>
                      </a:r>
                      <a:endParaRPr sz="1800" b="1" u="none" strike="noStrike" cap="none" dirty="0">
                        <a:solidFill>
                          <a:srgbClr val="F92672"/>
                        </a:solidFill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92672"/>
                          </a:solidFill>
                        </a:rPr>
                        <a:t>Description</a:t>
                      </a:r>
                      <a:endParaRPr sz="1800" b="1" u="none" strike="noStrike" cap="none" dirty="0">
                        <a:solidFill>
                          <a:srgbClr val="F9267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 err="1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ptr_var</a:t>
                      </a:r>
                      <a:r>
                        <a:rPr lang="en-US" sz="1800" b="0" u="none" strike="noStrike" cap="none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= (</a:t>
                      </a:r>
                      <a:r>
                        <a:rPr lang="en-US" sz="1800" b="0" u="none" strike="noStrike" cap="none" dirty="0" err="1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cast_type</a:t>
                      </a:r>
                      <a:r>
                        <a:rPr lang="en-US" sz="1800" b="0" u="none" strike="noStrike" cap="none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*) malloc (</a:t>
                      </a:r>
                      <a:r>
                        <a:rPr lang="en-US" sz="1800" b="0" u="none" strike="noStrike" cap="none" dirty="0" err="1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size_in_bytes</a:t>
                      </a:r>
                      <a:r>
                        <a:rPr lang="en-US" sz="1800" b="0" u="none" strike="noStrike" cap="none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800" b="0" dirty="0">
                        <a:solidFill>
                          <a:schemeClr val="bg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This statement returns a pointer to </a:t>
                      </a:r>
                      <a:r>
                        <a:rPr lang="en-US" sz="1800" b="0" dirty="0" err="1">
                          <a:solidFill>
                            <a:srgbClr val="92D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size_in_bytes</a:t>
                      </a:r>
                      <a:r>
                        <a:rPr lang="en-US" sz="1800" b="0" dirty="0">
                          <a:solidFill>
                            <a:srgbClr val="92D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of uninitialized storage, or </a:t>
                      </a:r>
                      <a:r>
                        <a:rPr lang="en-US" sz="1800" b="0" dirty="0">
                          <a:solidFill>
                            <a:srgbClr val="92D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lang="en-US" sz="1800" b="0" dirty="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if the request cannot be satisfied. 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dirty="0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</a:rPr>
                        <a:t>Example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: </a:t>
                      </a:r>
                      <a:r>
                        <a:rPr lang="en-US" sz="1800" b="0" dirty="0" err="1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fp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= (</a:t>
                      </a:r>
                      <a:r>
                        <a:rPr lang="en-US" sz="1800" b="0" u="none" strike="noStrike" kern="1200" cap="none" dirty="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*)</a:t>
                      </a:r>
                      <a:r>
                        <a:rPr lang="en-US" sz="1800" b="0" dirty="0" err="1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malloc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1800" b="0" u="none" strike="noStrike" kern="1200" cap="none" dirty="0" err="1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sizeof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1800" b="0" u="none" strike="noStrike" kern="1200" cap="none" dirty="0" err="1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*</a:t>
                      </a:r>
                      <a:r>
                        <a:rPr lang="en-US" sz="1800" b="0" dirty="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35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108000" rIns="216000" bIns="108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Write a C program to allocate memory using malloc.</a:t>
            </a:r>
            <a:endParaRPr dirty="0"/>
          </a:p>
        </p:txBody>
      </p:sp>
      <p:sp>
        <p:nvSpPr>
          <p:cNvPr id="176" name="Google Shape;176;p22"/>
          <p:cNvSpPr/>
          <p:nvPr/>
        </p:nvSpPr>
        <p:spPr>
          <a:xfrm>
            <a:off x="991357" y="1830751"/>
            <a:ext cx="9775382" cy="2638218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is a pointer variable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*)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//returns a pointer to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size storage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//store 25 in the address pointed by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fp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//print the value of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, i.e. 25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free(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//free up the space pointed to by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fp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491363" y="1830751"/>
            <a:ext cx="499993" cy="2638218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491363" y="1501567"/>
            <a:ext cx="1090550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Program</a:t>
            </a:r>
            <a:endParaRPr dirty="0"/>
          </a:p>
        </p:txBody>
      </p:sp>
      <p:sp>
        <p:nvSpPr>
          <p:cNvPr id="9" name="Google Shape;179;p22">
            <a:extLst>
              <a:ext uri="{FF2B5EF4-FFF2-40B4-BE49-F238E27FC236}">
                <a16:creationId xmlns:a16="http://schemas.microsoft.com/office/drawing/2014/main" id="{081F3549-8540-E44B-893A-8C8801AA6533}"/>
              </a:ext>
            </a:extLst>
          </p:cNvPr>
          <p:cNvSpPr/>
          <p:nvPr/>
        </p:nvSpPr>
        <p:spPr>
          <a:xfrm>
            <a:off x="485643" y="4840261"/>
            <a:ext cx="1312085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Output</a:t>
            </a:r>
            <a:endParaRPr sz="1600" dirty="0">
              <a:solidFill>
                <a:schemeClr val="lt1"/>
              </a:solidFill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" name="Google Shape;180;p22">
            <a:extLst>
              <a:ext uri="{FF2B5EF4-FFF2-40B4-BE49-F238E27FC236}">
                <a16:creationId xmlns:a16="http://schemas.microsoft.com/office/drawing/2014/main" id="{4BF53837-BDCF-C24B-93AB-2D182CA21854}"/>
              </a:ext>
            </a:extLst>
          </p:cNvPr>
          <p:cNvSpPr txBox="1">
            <a:spLocks/>
          </p:cNvSpPr>
          <p:nvPr/>
        </p:nvSpPr>
        <p:spPr>
          <a:xfrm>
            <a:off x="491363" y="5169445"/>
            <a:ext cx="5457493" cy="780678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IN" sz="1800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93557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uiExpand="1" build="p" animBg="1"/>
      <p:bldP spid="177" grpId="0" animBg="1"/>
      <p:bldP spid="17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 err="1"/>
              <a:t>calloc</a:t>
            </a:r>
            <a:r>
              <a:rPr lang="en-IN" dirty="0"/>
              <a:t>() function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2520712"/>
          </a:xfrm>
        </p:spPr>
        <p:txBody>
          <a:bodyPr/>
          <a:lstStyle/>
          <a:p>
            <a:pPr algn="just"/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calloc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IN" dirty="0"/>
              <a:t>is used to allocate a block of memory during the execution of a program</a:t>
            </a:r>
          </a:p>
          <a:p>
            <a:pPr algn="just"/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</a:rPr>
              <a:t>calloc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() </a:t>
            </a:r>
            <a:r>
              <a:rPr lang="en-IN" dirty="0"/>
              <a:t>allocates a region of memory to hold </a:t>
            </a:r>
            <a:r>
              <a:rPr lang="en-US" dirty="0" err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no_of_blocks</a:t>
            </a:r>
            <a:r>
              <a:rPr lang="en-IN" dirty="0">
                <a:solidFill>
                  <a:srgbClr val="92D050"/>
                </a:solidFill>
              </a:rPr>
              <a:t> </a:t>
            </a:r>
            <a:r>
              <a:rPr lang="en-IN" dirty="0"/>
              <a:t>of </a:t>
            </a:r>
            <a:r>
              <a:rPr lang="en-US" dirty="0" err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size_of_block</a:t>
            </a:r>
            <a:r>
              <a:rPr lang="en-US" sz="1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dirty="0"/>
              <a:t>each, if the allocation succeeds then a pointer to the block of memory is returned else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 </a:t>
            </a:r>
            <a:r>
              <a:rPr lang="en-IN" dirty="0"/>
              <a:t>is returned. </a:t>
            </a:r>
          </a:p>
          <a:p>
            <a:pPr algn="just"/>
            <a:r>
              <a:rPr lang="en-IN" dirty="0"/>
              <a:t>The memory is initialized to </a:t>
            </a:r>
            <a:r>
              <a:rPr lang="en-IN" dirty="0">
                <a:solidFill>
                  <a:srgbClr val="92D050"/>
                </a:solidFill>
              </a:rPr>
              <a:t>ZERO</a:t>
            </a:r>
            <a:r>
              <a:rPr lang="en-IN" dirty="0"/>
              <a:t>.</a:t>
            </a:r>
          </a:p>
          <a:p>
            <a:pPr algn="just"/>
            <a:endParaRPr lang="en-IN" dirty="0"/>
          </a:p>
        </p:txBody>
      </p:sp>
      <p:graphicFrame>
        <p:nvGraphicFramePr>
          <p:cNvPr id="4" name="Google Shape;170;p21">
            <a:extLst>
              <a:ext uri="{FF2B5EF4-FFF2-40B4-BE49-F238E27FC236}">
                <a16:creationId xmlns:a16="http://schemas.microsoft.com/office/drawing/2014/main" id="{448FB20E-CA29-A841-9ACC-5F28845BF9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535616"/>
              </p:ext>
            </p:extLst>
          </p:nvPr>
        </p:nvGraphicFramePr>
        <p:xfrm>
          <a:off x="701515" y="3619500"/>
          <a:ext cx="10890925" cy="21031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9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92672"/>
                          </a:solidFill>
                        </a:rPr>
                        <a:t>Syntax</a:t>
                      </a:r>
                      <a:endParaRPr sz="1800" b="1" u="none" strike="noStrike" cap="none" dirty="0">
                        <a:solidFill>
                          <a:srgbClr val="F92672"/>
                        </a:solidFill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92672"/>
                          </a:solidFill>
                        </a:rPr>
                        <a:t>Description</a:t>
                      </a:r>
                      <a:endParaRPr sz="1800" b="1" u="none" strike="noStrike" cap="none" dirty="0">
                        <a:solidFill>
                          <a:srgbClr val="F9267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 err="1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ptr_var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= (</a:t>
                      </a:r>
                      <a:r>
                        <a:rPr lang="en-US" sz="1800" b="0" dirty="0" err="1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cast_type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*) </a:t>
                      </a:r>
                      <a:r>
                        <a:rPr lang="en-US" sz="1800" b="1" dirty="0" err="1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calloc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 sz="1800" b="0" dirty="0" err="1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no_of_blocks</a:t>
                      </a:r>
                      <a:r>
                        <a:rPr lang="en-US" sz="1800" b="0" dirty="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800" b="0" dirty="0" err="1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size_of_block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800" b="0" dirty="0">
                        <a:solidFill>
                          <a:schemeClr val="bg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This statement returns a pointer to </a:t>
                      </a:r>
                      <a:r>
                        <a:rPr lang="en-US" sz="1800" b="0" dirty="0" err="1">
                          <a:solidFill>
                            <a:srgbClr val="92D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no_of_blocks</a:t>
                      </a:r>
                      <a:r>
                        <a:rPr lang="en-US" sz="1800" b="0" dirty="0">
                          <a:solidFill>
                            <a:srgbClr val="92D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of size </a:t>
                      </a:r>
                      <a:r>
                        <a:rPr lang="en-US" sz="1800" b="0" kern="1200" dirty="0" err="1">
                          <a:solidFill>
                            <a:srgbClr val="92D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size_of_blocks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,  it returns  </a:t>
                      </a:r>
                      <a:r>
                        <a:rPr lang="en-US" sz="1800" b="0" kern="1200" dirty="0">
                          <a:solidFill>
                            <a:srgbClr val="92D05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lang="en-US" sz="1800" b="0" dirty="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if the request cannot be satisfied. 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dirty="0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lt1"/>
                          </a:solidFill>
                        </a:rPr>
                        <a:t>Example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: 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kern="1200" dirty="0" err="1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n = </a:t>
                      </a:r>
                      <a:r>
                        <a:rPr lang="en-US" sz="1800" b="0" dirty="0">
                          <a:solidFill>
                            <a:srgbClr val="B5CEA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lang="en-US" dirty="0"/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 err="1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fp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= (</a:t>
                      </a:r>
                      <a:r>
                        <a:rPr lang="en-US" sz="1800" b="0" kern="1200" dirty="0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*)</a:t>
                      </a:r>
                      <a:r>
                        <a:rPr lang="en-US" sz="1800" b="0" dirty="0" err="1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calloc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(n, </a:t>
                      </a:r>
                      <a:r>
                        <a:rPr lang="en-US" sz="1800" b="0" kern="1200" dirty="0" err="1">
                          <a:solidFill>
                            <a:schemeClr val="bg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sizeof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1800" b="0" kern="1200" dirty="0" err="1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800" b="0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));</a:t>
                      </a:r>
                      <a:endParaRPr lang="en-US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13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108000" rIns="216000" bIns="1080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Write a C program to allocate memory using </a:t>
            </a:r>
            <a:r>
              <a:rPr lang="en-US" dirty="0" err="1"/>
              <a:t>calloc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76" name="Google Shape;176;p22"/>
          <p:cNvSpPr/>
          <p:nvPr/>
        </p:nvSpPr>
        <p:spPr>
          <a:xfrm>
            <a:off x="825719" y="1431506"/>
            <a:ext cx="10791024" cy="4036649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n;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, n are integer variables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is a pointer variable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"Enter how many numbers: 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&amp;n);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*)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calloc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(n,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calloc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returns a pointer to n blocks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++)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//loop through until all the blocks are read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{ 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//read and store into location where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points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++;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//increment the pointer variable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free(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//frees the space pointed to by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fp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325726" y="1431506"/>
            <a:ext cx="499993" cy="4036649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7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lang="en-US" sz="1800" b="1" dirty="0">
              <a:solidFill>
                <a:srgbClr val="57575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9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10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11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12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13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14</a:t>
            </a:r>
          </a:p>
        </p:txBody>
      </p:sp>
      <p:sp>
        <p:nvSpPr>
          <p:cNvPr id="178" name="Google Shape;178;p22"/>
          <p:cNvSpPr/>
          <p:nvPr/>
        </p:nvSpPr>
        <p:spPr>
          <a:xfrm>
            <a:off x="325726" y="1102322"/>
            <a:ext cx="1090550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Program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308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uiExpand="1" build="p" animBg="1"/>
      <p:bldP spid="177" grpId="0" animBg="1"/>
      <p:bldP spid="1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realloc</a:t>
            </a:r>
            <a:r>
              <a:rPr lang="en-IN" b="1" dirty="0"/>
              <a:t>() function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2431812"/>
          </a:xfrm>
        </p:spPr>
        <p:txBody>
          <a:bodyPr/>
          <a:lstStyle/>
          <a:p>
            <a:pPr algn="just"/>
            <a:r>
              <a:rPr lang="en-IN" dirty="0" err="1">
                <a:solidFill>
                  <a:srgbClr val="F92672"/>
                </a:solidFill>
                <a:latin typeface="Consolas" panose="020B0609020204030204" pitchFamily="49" charset="0"/>
              </a:rPr>
              <a:t>realloc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IN" dirty="0"/>
              <a:t> changes the size of the object pointed to by pointer </a:t>
            </a:r>
            <a:r>
              <a:rPr lang="en-IN" dirty="0" err="1"/>
              <a:t>fp</a:t>
            </a:r>
            <a:r>
              <a:rPr lang="en-IN" dirty="0"/>
              <a:t> to specified size. </a:t>
            </a:r>
          </a:p>
          <a:p>
            <a:pPr algn="just"/>
            <a:r>
              <a:rPr lang="en-IN" dirty="0"/>
              <a:t>The contents will be unchanged up to the minimum of the old and new sizes. </a:t>
            </a:r>
          </a:p>
          <a:p>
            <a:pPr algn="just"/>
            <a:r>
              <a:rPr lang="en-IN" dirty="0"/>
              <a:t>If the new size is larger, the new space will be uninitialized. </a:t>
            </a:r>
          </a:p>
          <a:p>
            <a:pPr algn="just"/>
            <a:r>
              <a:rPr lang="en-IN" dirty="0" err="1">
                <a:solidFill>
                  <a:srgbClr val="F92672"/>
                </a:solidFill>
                <a:latin typeface="Consolas" panose="020B0609020204030204" pitchFamily="49" charset="0"/>
              </a:rPr>
              <a:t>realloc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IN" dirty="0"/>
              <a:t> returns a pointer to the new space, or </a:t>
            </a:r>
            <a:r>
              <a:rPr lang="en-IN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IN" dirty="0">
                <a:solidFill>
                  <a:srgbClr val="92D050"/>
                </a:solidFill>
              </a:rPr>
              <a:t> </a:t>
            </a:r>
            <a:r>
              <a:rPr lang="en-IN" dirty="0"/>
              <a:t>if the request cannot be satisfied, in which case 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IN" dirty="0"/>
              <a:t> is unchanged. </a:t>
            </a:r>
          </a:p>
        </p:txBody>
      </p:sp>
      <p:graphicFrame>
        <p:nvGraphicFramePr>
          <p:cNvPr id="4" name="Google Shape;170;p21">
            <a:extLst>
              <a:ext uri="{FF2B5EF4-FFF2-40B4-BE49-F238E27FC236}">
                <a16:creationId xmlns:a16="http://schemas.microsoft.com/office/drawing/2014/main" id="{448FB20E-CA29-A841-9ACC-5F28845BF9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9395687"/>
              </p:ext>
            </p:extLst>
          </p:nvPr>
        </p:nvGraphicFramePr>
        <p:xfrm>
          <a:off x="675937" y="3856387"/>
          <a:ext cx="10890925" cy="15545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9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92672"/>
                          </a:solidFill>
                        </a:rPr>
                        <a:t>Syntax</a:t>
                      </a:r>
                      <a:endParaRPr sz="1800" b="1" u="none" strike="noStrike" cap="none" dirty="0">
                        <a:solidFill>
                          <a:srgbClr val="F92672"/>
                        </a:solidFill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92672"/>
                          </a:solidFill>
                        </a:rPr>
                        <a:t>Description</a:t>
                      </a:r>
                      <a:endParaRPr sz="1800" b="1" u="none" strike="noStrike" cap="none" dirty="0">
                        <a:solidFill>
                          <a:srgbClr val="F9267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 err="1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ptr_var</a:t>
                      </a:r>
                      <a:r>
                        <a:rPr lang="en-US" sz="1800" b="0" u="none" strike="noStrike" cap="none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= (</a:t>
                      </a:r>
                      <a:r>
                        <a:rPr lang="en-US" sz="1800" b="0" u="none" strike="noStrike" cap="none" dirty="0" err="1">
                          <a:solidFill>
                            <a:srgbClr val="569CD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cast_type</a:t>
                      </a:r>
                      <a:r>
                        <a:rPr lang="en-US" sz="1800" b="0" u="none" strike="noStrike" cap="none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*) </a:t>
                      </a:r>
                      <a:r>
                        <a:rPr lang="en-US" sz="1800" b="0" u="none" strike="noStrike" cap="none" dirty="0" err="1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realloc</a:t>
                      </a:r>
                      <a:r>
                        <a:rPr lang="en-US" sz="1800" b="0" u="none" strike="noStrike" cap="none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(void *</a:t>
                      </a:r>
                      <a:r>
                        <a:rPr lang="en-US" sz="1800" b="0" u="none" strike="noStrike" cap="none" dirty="0" err="1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fp</a:t>
                      </a:r>
                      <a:r>
                        <a:rPr lang="en-US" sz="1800" b="0" u="none" strike="noStrike" cap="none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 err="1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size_t</a:t>
                      </a:r>
                      <a:r>
                        <a:rPr lang="en-US" sz="1800" b="0" u="none" strike="noStrike" cap="none" dirty="0">
                          <a:solidFill>
                            <a:srgbClr val="D4D4D4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800" b="0" dirty="0">
                        <a:solidFill>
                          <a:schemeClr val="bg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This statement returns a pointer to new space, or NULL if the request cannot be satisfied.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dirty="0">
                        <a:solidFill>
                          <a:schemeClr val="lt1"/>
                        </a:solidFill>
                      </a:endParaRPr>
                    </a:p>
                    <a:p>
                      <a:r>
                        <a:rPr lang="en-US" sz="1800" b="1" dirty="0">
                          <a:solidFill>
                            <a:schemeClr val="lt1"/>
                          </a:solidFill>
                        </a:rPr>
                        <a:t>Example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: </a:t>
                      </a:r>
                      <a:r>
                        <a:rPr lang="en-US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fp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= (</a:t>
                      </a:r>
                      <a:r>
                        <a:rPr lang="en-US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*)</a:t>
                      </a:r>
                      <a:r>
                        <a:rPr lang="en-US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realloc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fp,</a:t>
                      </a:r>
                      <a:r>
                        <a:rPr lang="en-US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sizeof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)*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56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6000" tIns="108000" rIns="216000" bIns="1080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ts val="3600"/>
            </a:pPr>
            <a:r>
              <a:rPr lang="en-US" b="1" dirty="0"/>
              <a:t>Write a C program to allocate memory using </a:t>
            </a:r>
            <a:r>
              <a:rPr lang="en-US" b="1" dirty="0" err="1"/>
              <a:t>realloc</a:t>
            </a:r>
            <a:r>
              <a:rPr lang="en-US" b="1" dirty="0"/>
              <a:t>.</a:t>
            </a:r>
            <a:endParaRPr b="1" dirty="0"/>
          </a:p>
        </p:txBody>
      </p:sp>
      <p:sp>
        <p:nvSpPr>
          <p:cNvPr id="176" name="Google Shape;176;p22"/>
          <p:cNvSpPr/>
          <p:nvPr/>
        </p:nvSpPr>
        <p:spPr>
          <a:xfrm>
            <a:off x="664889" y="1576751"/>
            <a:ext cx="10745793" cy="2899293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is a file pointer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*)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returns a pointer to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 size storage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//store 25 in the address pointed by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fp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*)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realloc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//returns a pointer to new space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*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//print the value of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fp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free(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//free up the space pointed to by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fp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164897" y="1576751"/>
            <a:ext cx="499993" cy="2899293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164897" y="1247567"/>
            <a:ext cx="1090550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Program</a:t>
            </a:r>
            <a:endParaRPr dirty="0"/>
          </a:p>
        </p:txBody>
      </p:sp>
      <p:sp>
        <p:nvSpPr>
          <p:cNvPr id="9" name="Google Shape;179;p22">
            <a:extLst>
              <a:ext uri="{FF2B5EF4-FFF2-40B4-BE49-F238E27FC236}">
                <a16:creationId xmlns:a16="http://schemas.microsoft.com/office/drawing/2014/main" id="{081F3549-8540-E44B-893A-8C8801AA6533}"/>
              </a:ext>
            </a:extLst>
          </p:cNvPr>
          <p:cNvSpPr/>
          <p:nvPr/>
        </p:nvSpPr>
        <p:spPr>
          <a:xfrm>
            <a:off x="164897" y="4823610"/>
            <a:ext cx="1305022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Output</a:t>
            </a:r>
            <a:endParaRPr sz="1600" dirty="0">
              <a:solidFill>
                <a:schemeClr val="lt1"/>
              </a:solidFill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" name="Google Shape;180;p22">
            <a:extLst>
              <a:ext uri="{FF2B5EF4-FFF2-40B4-BE49-F238E27FC236}">
                <a16:creationId xmlns:a16="http://schemas.microsoft.com/office/drawing/2014/main" id="{4BF53837-BDCF-C24B-93AB-2D182CA21854}"/>
              </a:ext>
            </a:extLst>
          </p:cNvPr>
          <p:cNvSpPr txBox="1">
            <a:spLocks/>
          </p:cNvSpPr>
          <p:nvPr/>
        </p:nvSpPr>
        <p:spPr>
          <a:xfrm>
            <a:off x="170617" y="5152794"/>
            <a:ext cx="3388206" cy="780678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IN" sz="1800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54460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 uiExpand="1" build="p" animBg="1"/>
      <p:bldP spid="177" grpId="0" animBg="1"/>
      <p:bldP spid="17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A344-0BD9-47B9-B571-6BFABF3E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free() function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1860312"/>
          </a:xfrm>
        </p:spPr>
        <p:txBody>
          <a:bodyPr/>
          <a:lstStyle/>
          <a:p>
            <a:pPr algn="just"/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free</a:t>
            </a:r>
            <a:r>
              <a:rPr lang="en-IN" dirty="0"/>
              <a:t> deallocates the space pointed to by fp.</a:t>
            </a:r>
          </a:p>
          <a:p>
            <a:pPr algn="just"/>
            <a:r>
              <a:rPr lang="en-IN" dirty="0"/>
              <a:t>It does nothing if </a:t>
            </a:r>
            <a:r>
              <a:rPr lang="en-IN" dirty="0" err="1"/>
              <a:t>fp</a:t>
            </a:r>
            <a:r>
              <a:rPr lang="en-IN" dirty="0"/>
              <a:t> is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NULL</a:t>
            </a:r>
            <a:r>
              <a:rPr lang="en-IN" dirty="0"/>
              <a:t>.</a:t>
            </a:r>
          </a:p>
          <a:p>
            <a:pPr algn="just"/>
            <a:r>
              <a:rPr lang="en-IN" dirty="0" err="1"/>
              <a:t>fp</a:t>
            </a:r>
            <a:r>
              <a:rPr lang="en-IN" dirty="0"/>
              <a:t> must be a pointer to space previously allocated by </a:t>
            </a:r>
            <a:r>
              <a:rPr lang="en-IN" dirty="0" err="1">
                <a:solidFill>
                  <a:srgbClr val="F92672"/>
                </a:solidFill>
                <a:latin typeface="Consolas" panose="020B0609020204030204" pitchFamily="49" charset="0"/>
              </a:rPr>
              <a:t>calloc</a:t>
            </a:r>
            <a:r>
              <a:rPr lang="en-IN" dirty="0"/>
              <a:t>, </a:t>
            </a:r>
            <a:r>
              <a:rPr lang="en-US" dirty="0" err="1">
                <a:solidFill>
                  <a:srgbClr val="F92672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/>
              <a:t>or </a:t>
            </a:r>
            <a:r>
              <a:rPr lang="en-IN" dirty="0" err="1">
                <a:solidFill>
                  <a:srgbClr val="F92672"/>
                </a:solidFill>
                <a:latin typeface="Consolas" panose="020B0609020204030204" pitchFamily="49" charset="0"/>
              </a:rPr>
              <a:t>realloc</a:t>
            </a:r>
            <a:r>
              <a:rPr lang="en-IN" dirty="0"/>
              <a:t>. </a:t>
            </a:r>
          </a:p>
        </p:txBody>
      </p:sp>
      <p:graphicFrame>
        <p:nvGraphicFramePr>
          <p:cNvPr id="4" name="Google Shape;170;p21">
            <a:extLst>
              <a:ext uri="{FF2B5EF4-FFF2-40B4-BE49-F238E27FC236}">
                <a16:creationId xmlns:a16="http://schemas.microsoft.com/office/drawing/2014/main" id="{448FB20E-CA29-A841-9ACC-5F28845BF9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2317830"/>
              </p:ext>
            </p:extLst>
          </p:nvPr>
        </p:nvGraphicFramePr>
        <p:xfrm>
          <a:off x="650537" y="3195310"/>
          <a:ext cx="10890925" cy="12801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9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92672"/>
                          </a:solidFill>
                        </a:rPr>
                        <a:t>Syntax</a:t>
                      </a:r>
                      <a:endParaRPr sz="1800" b="1" u="none" strike="noStrike" cap="none" dirty="0">
                        <a:solidFill>
                          <a:srgbClr val="F92672"/>
                        </a:solidFill>
                      </a:endParaRPr>
                    </a:p>
                  </a:txBody>
                  <a:tcPr marL="91450" marR="91450" marT="45725" marB="45725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92672"/>
                          </a:solidFill>
                        </a:rPr>
                        <a:t>Description</a:t>
                      </a:r>
                      <a:endParaRPr sz="1800" b="1" u="none" strike="noStrike" cap="none" dirty="0">
                        <a:solidFill>
                          <a:srgbClr val="F9267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free(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*);</a:t>
                      </a: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This statement free up the memory not needed anymore.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dirty="0">
                        <a:solidFill>
                          <a:schemeClr val="lt1"/>
                        </a:solidFill>
                      </a:endParaRPr>
                    </a:p>
                    <a:p>
                      <a:r>
                        <a:rPr lang="en-US" sz="1800" b="1" dirty="0">
                          <a:solidFill>
                            <a:schemeClr val="lt1"/>
                          </a:solidFill>
                        </a:rPr>
                        <a:t>Example</a:t>
                      </a:r>
                      <a:r>
                        <a:rPr lang="en-US" sz="1800" dirty="0">
                          <a:solidFill>
                            <a:schemeClr val="lt1"/>
                          </a:solidFill>
                        </a:rPr>
                        <a:t>: 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free(</a:t>
                      </a:r>
                      <a:r>
                        <a:rPr lang="en-US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fp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PPS Font Styl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1787</Words>
  <Application>Microsoft Office PowerPoint</Application>
  <PresentationFormat>Widescreen</PresentationFormat>
  <Paragraphs>312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Consolas</vt:lpstr>
      <vt:lpstr>Quattrocento Sans</vt:lpstr>
      <vt:lpstr>Segoe UI</vt:lpstr>
      <vt:lpstr>Segoe UI Black</vt:lpstr>
      <vt:lpstr>Segoe UI Light</vt:lpstr>
      <vt:lpstr>Segoe UI Semibold</vt:lpstr>
      <vt:lpstr>Wingdings</vt:lpstr>
      <vt:lpstr>Wingdings 3</vt:lpstr>
      <vt:lpstr>Office Theme</vt:lpstr>
      <vt:lpstr>Dynamic Memory Allocation</vt:lpstr>
      <vt:lpstr>Dynamic Memory Allocation (DMA)</vt:lpstr>
      <vt:lpstr>malloc() function </vt:lpstr>
      <vt:lpstr>Write a C program to allocate memory using malloc.</vt:lpstr>
      <vt:lpstr>calloc() function </vt:lpstr>
      <vt:lpstr>Write a C program to allocate memory using calloc.</vt:lpstr>
      <vt:lpstr>realloc() function </vt:lpstr>
      <vt:lpstr>Write a C program to allocate memory using realloc.</vt:lpstr>
      <vt:lpstr>free() function </vt:lpstr>
      <vt:lpstr>Write a C program to sort numbers using malloc</vt:lpstr>
      <vt:lpstr>Write a C program to find square of numbers using calloc</vt:lpstr>
      <vt:lpstr>Write a C program to add/remove item from a list using realloc</vt:lpstr>
      <vt:lpstr>Practice Programs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Mac Laptop</cp:lastModifiedBy>
  <cp:revision>207</cp:revision>
  <dcterms:created xsi:type="dcterms:W3CDTF">2020-05-01T05:09:15Z</dcterms:created>
  <dcterms:modified xsi:type="dcterms:W3CDTF">2022-03-16T05:56:25Z</dcterms:modified>
</cp:coreProperties>
</file>