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32D219-020C-4667-A20A-00DD02F9C296}">
  <a:tblStyle styleId="{FC32D219-020C-4667-A20A-00DD02F9C296}" styleName="Table_0">
    <a:wholeTbl>
      <a:tcTxStyle>
        <a:font>
          <a:latin typeface="Arial"/>
          <a:ea typeface="Arial"/>
          <a:cs typeface="Arial"/>
        </a:font>
        <a:srgbClr val="000000"/>
      </a:tcTxStyle>
      <a:tcStyle>
        <a:tcBdr>
          <a:left>
            <a:ln cap="flat" cmpd="sng">
              <a:solidFill>
                <a:srgbClr val="808080"/>
              </a:solidFill>
              <a:prstDash val="solid"/>
              <a:round/>
              <a:headEnd type="none" w="sm" len="sm"/>
              <a:tailEnd type="none" w="sm" len="sm"/>
            </a:ln>
          </a:left>
          <a:right>
            <a:ln cap="flat" cmpd="sng">
              <a:solidFill>
                <a:srgbClr val="808080"/>
              </a:solidFill>
              <a:prstDash val="solid"/>
              <a:round/>
              <a:headEnd type="none" w="sm" len="sm"/>
              <a:tailEnd type="none" w="sm" len="sm"/>
            </a:ln>
          </a:right>
          <a:top>
            <a:ln cap="flat" cmpd="sng">
              <a:solidFill>
                <a:srgbClr val="808080"/>
              </a:solidFill>
              <a:prstDash val="solid"/>
              <a:round/>
              <a:headEnd type="none" w="sm" len="sm"/>
              <a:tailEnd type="none" w="sm" len="sm"/>
            </a:ln>
          </a:top>
          <a:bottom>
            <a:ln cap="flat" cmpd="sng">
              <a:solidFill>
                <a:srgbClr val="808080"/>
              </a:solidFill>
              <a:prstDash val="solid"/>
              <a:round/>
              <a:headEnd type="none" w="sm" len="sm"/>
              <a:tailEnd type="none" w="sm" len="sm"/>
            </a:ln>
          </a:bottom>
          <a:insideH>
            <a:ln cap="flat" cmpd="sng">
              <a:solidFill>
                <a:srgbClr val="808080"/>
              </a:solidFill>
              <a:prstDash val="solid"/>
              <a:round/>
              <a:headEnd type="none" w="sm" len="sm"/>
              <a:tailEnd type="none" w="sm" len="sm"/>
            </a:ln>
          </a:insideH>
          <a:insideV>
            <a:ln cap="flat" cmpd="sng">
              <a:solidFill>
                <a:srgbClr val="80808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413DFC1-8508-441E-93E1-B7482FE6B4EE}" styleName="Table_1">
    <a:wholeTbl>
      <a:tcTxStyle>
        <a:font>
          <a:latin typeface="Arial"/>
          <a:ea typeface="Arial"/>
          <a:cs typeface="Arial"/>
        </a:font>
        <a:srgbClr val="000000"/>
      </a:tcTxStyle>
      <a:tcStyle>
        <a:tcBdr>
          <a:left>
            <a:ln cap="flat" cmpd="sng">
              <a:solidFill>
                <a:srgbClr val="273239"/>
              </a:solidFill>
              <a:prstDash val="solid"/>
              <a:round/>
              <a:headEnd type="none" w="sm" len="sm"/>
              <a:tailEnd type="none" w="sm" len="sm"/>
            </a:ln>
          </a:left>
          <a:right>
            <a:ln cap="flat" cmpd="sng">
              <a:solidFill>
                <a:srgbClr val="273239"/>
              </a:solidFill>
              <a:prstDash val="solid"/>
              <a:round/>
              <a:headEnd type="none" w="sm" len="sm"/>
              <a:tailEnd type="none" w="sm" len="sm"/>
            </a:ln>
          </a:right>
          <a:top>
            <a:ln cap="flat" cmpd="sng">
              <a:solidFill>
                <a:srgbClr val="273239"/>
              </a:solidFill>
              <a:prstDash val="solid"/>
              <a:round/>
              <a:headEnd type="none" w="sm" len="sm"/>
              <a:tailEnd type="none" w="sm" len="sm"/>
            </a:ln>
          </a:top>
          <a:bottom>
            <a:ln cap="flat" cmpd="sng">
              <a:solidFill>
                <a:srgbClr val="273239"/>
              </a:solidFill>
              <a:prstDash val="solid"/>
              <a:round/>
              <a:headEnd type="none" w="sm" len="sm"/>
              <a:tailEnd type="none" w="sm" len="sm"/>
            </a:ln>
          </a:bottom>
          <a:insideH>
            <a:ln cap="flat" cmpd="sng">
              <a:solidFill>
                <a:srgbClr val="273239"/>
              </a:solidFill>
              <a:prstDash val="solid"/>
              <a:round/>
              <a:headEnd type="none" w="sm" len="sm"/>
              <a:tailEnd type="none" w="sm" len="sm"/>
            </a:ln>
          </a:insideH>
          <a:insideV>
            <a:ln cap="flat" cmpd="sng">
              <a:solidFill>
                <a:srgbClr val="273239"/>
              </a:solidFill>
              <a:prstDash val="solid"/>
              <a:round/>
              <a:headEnd type="none" w="sm" len="sm"/>
              <a:tailEnd type="none" w="sm" len="sm"/>
            </a:ln>
          </a:insideV>
        </a:tcBdr>
        <a:fill>
          <a:solidFill>
            <a:srgbClr val="FFFFFF"/>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67c921c062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67c921c06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67c921c062_1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67c921c062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67c921c062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67c921c06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67c921c062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67c921c06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67c921c062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67c921c06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67c921c06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67c921c06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67c921c062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67c921c062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67c921c062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67c921c062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67c921c062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67c921c062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67c921c062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67c921c062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67c921c0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67c921c0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67c921c062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67c921c062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67c921c062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67c921c062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67c921c062_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67c921c062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67c921c062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67c921c062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67c921c062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67c921c062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67c921c062_1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67c921c062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696d46620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696d46620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696d46620e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696d46620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696d46620e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696d46620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696d46620e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696d46620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7c921c06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7c921c06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696d46620e_0_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696d46620e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3696d46620e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3696d46620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696d46620e_0_2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696d46620e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696d46620e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3696d46620e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696d46620e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696d46620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696d46620e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696d46620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696d46620e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696d46620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696d46620e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696d46620e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696d46620e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696d46620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696d46620e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3696d46620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67c921c06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67c921c06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696d46620e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696d46620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696d46620e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696d46620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696d46620e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696d46620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696d46620e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3696d46620e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696d46620e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696d46620e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3696d46620e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3696d46620e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696d46620e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696d46620e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696d46620e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696d46620e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696d46620e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3696d46620e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696d46620e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696d46620e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96d46620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696d4662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96d46620e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96d46620e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3696d46620e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696d46620e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696d46620e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696d46620e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696d46620e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3696d46620e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696d46620e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696d46620e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3696d46620e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3696d46620e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696d46620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696d46620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67c921c062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67c921c06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7c921c062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7c921c06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7c921c06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7c921c06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youtube.com/watch?v=stsWa9A3sOM"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www.youtube.com/watch?v=AQDCe585Lnc" TargetMode="External"/><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www.youtube.com/watch?v=wXB-V_Keiu8" TargetMode="External"/><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5.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hyperlink" Target="https://tools.superdatascience.com/blockchain/hash/"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www.youtube.com/watch?v=SSo_EIwHSd4" TargetMode="External"/><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10.jp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www.youtube.com/watch?v=Ne8dRUlA0nY" TargetMode="External"/><Relationship Id="rId2" Type="http://schemas.openxmlformats.org/officeDocument/2006/relationships/notesSlide" Target="../notesSlides/notesSlide30.xml"/><Relationship Id="rId1" Type="http://schemas.openxmlformats.org/officeDocument/2006/relationships/slideLayout" Target="../slideLayouts/slideLayout11.xml"/><Relationship Id="rId4" Type="http://schemas.openxmlformats.org/officeDocument/2006/relationships/image" Target="../media/image14.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www.youtube.com/watch?v=ZE2HxTmxfrI" TargetMode="External"/><Relationship Id="rId2" Type="http://schemas.openxmlformats.org/officeDocument/2006/relationships/notesSlide" Target="../notesSlides/notesSlide32.xml"/><Relationship Id="rId1" Type="http://schemas.openxmlformats.org/officeDocument/2006/relationships/slideLayout" Target="../slideLayouts/slideLayout11.xml"/><Relationship Id="rId4" Type="http://schemas.openxmlformats.org/officeDocument/2006/relationships/image" Target="../media/image15.jp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www.youtube.com/watch?v=tO3wHPkeMhE"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tools.superdatascience.com/blockchain/hash/"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latin typeface="Cambria"/>
                <a:ea typeface="Cambria"/>
                <a:cs typeface="Cambria"/>
                <a:sym typeface="Cambria"/>
              </a:rPr>
              <a:t>BLOCKCHAIN TECHNOLOGY</a:t>
            </a:r>
            <a:endParaRPr>
              <a:latin typeface="Cambria"/>
              <a:ea typeface="Cambria"/>
              <a:cs typeface="Cambria"/>
              <a:sym typeface="Cambria"/>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dk1"/>
                </a:solidFill>
                <a:latin typeface="Cambria"/>
                <a:ea typeface="Cambria"/>
                <a:cs typeface="Cambria"/>
                <a:sym typeface="Cambria"/>
              </a:rPr>
              <a:t>SANJAY MAKWANA</a:t>
            </a:r>
            <a:endParaRPr>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Key Aspects of Cryptographic Security</a:t>
            </a:r>
            <a:endParaRPr>
              <a:latin typeface="Cambria"/>
              <a:ea typeface="Cambria"/>
              <a:cs typeface="Cambria"/>
              <a:sym typeface="Cambria"/>
            </a:endParaRPr>
          </a:p>
        </p:txBody>
      </p:sp>
      <p:graphicFrame>
        <p:nvGraphicFramePr>
          <p:cNvPr id="113" name="Google Shape;113;p23"/>
          <p:cNvGraphicFramePr/>
          <p:nvPr/>
        </p:nvGraphicFramePr>
        <p:xfrm>
          <a:off x="695313" y="1195375"/>
          <a:ext cx="7903625" cy="3242056"/>
        </p:xfrm>
        <a:graphic>
          <a:graphicData uri="http://schemas.openxmlformats.org/drawingml/2006/table">
            <a:tbl>
              <a:tblPr>
                <a:noFill/>
                <a:tableStyleId>{FC32D219-020C-4667-A20A-00DD02F9C296}</a:tableStyleId>
              </a:tblPr>
              <a:tblGrid>
                <a:gridCol w="7903625">
                  <a:extLst>
                    <a:ext uri="{9D8B030D-6E8A-4147-A177-3AD203B41FA5}">
                      <a16:colId xmlns:a16="http://schemas.microsoft.com/office/drawing/2014/main" val="20000"/>
                    </a:ext>
                  </a:extLst>
                </a:gridCol>
              </a:tblGrid>
              <a:tr h="760925">
                <a:tc>
                  <a:txBody>
                    <a:bodyPr/>
                    <a:lstStyle/>
                    <a:p>
                      <a:pPr marL="0" lvl="0" indent="0" algn="ctr" rtl="0">
                        <a:lnSpc>
                          <a:spcPct val="115000"/>
                        </a:lnSpc>
                        <a:spcBef>
                          <a:spcPts val="0"/>
                        </a:spcBef>
                        <a:spcAft>
                          <a:spcPts val="0"/>
                        </a:spcAft>
                        <a:buNone/>
                      </a:pPr>
                      <a:r>
                        <a:rPr lang="en" sz="3900">
                          <a:latin typeface="Cambria"/>
                          <a:ea typeface="Cambria"/>
                          <a:cs typeface="Cambria"/>
                          <a:sym typeface="Cambria"/>
                        </a:rPr>
                        <a:t>Confidentiality</a:t>
                      </a:r>
                      <a:endParaRPr sz="3900">
                        <a:latin typeface="Cambria"/>
                        <a:ea typeface="Cambria"/>
                        <a:cs typeface="Cambria"/>
                        <a:sym typeface="Cambri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60925">
                <a:tc>
                  <a:txBody>
                    <a:bodyPr/>
                    <a:lstStyle/>
                    <a:p>
                      <a:pPr marL="0" lvl="0" indent="0" algn="ctr" rtl="0">
                        <a:lnSpc>
                          <a:spcPct val="115000"/>
                        </a:lnSpc>
                        <a:spcBef>
                          <a:spcPts val="0"/>
                        </a:spcBef>
                        <a:spcAft>
                          <a:spcPts val="0"/>
                        </a:spcAft>
                        <a:buNone/>
                      </a:pPr>
                      <a:r>
                        <a:rPr lang="en" sz="3900">
                          <a:latin typeface="Cambria"/>
                          <a:ea typeface="Cambria"/>
                          <a:cs typeface="Cambria"/>
                          <a:sym typeface="Cambria"/>
                        </a:rPr>
                        <a:t>Integrity</a:t>
                      </a:r>
                      <a:endParaRPr sz="3900">
                        <a:latin typeface="Cambria"/>
                        <a:ea typeface="Cambria"/>
                        <a:cs typeface="Cambria"/>
                        <a:sym typeface="Cambri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60925">
                <a:tc>
                  <a:txBody>
                    <a:bodyPr/>
                    <a:lstStyle/>
                    <a:p>
                      <a:pPr marL="0" lvl="0" indent="0" algn="ctr" rtl="0">
                        <a:lnSpc>
                          <a:spcPct val="115000"/>
                        </a:lnSpc>
                        <a:spcBef>
                          <a:spcPts val="0"/>
                        </a:spcBef>
                        <a:spcAft>
                          <a:spcPts val="0"/>
                        </a:spcAft>
                        <a:buNone/>
                      </a:pPr>
                      <a:r>
                        <a:rPr lang="en" sz="3900">
                          <a:latin typeface="Cambria"/>
                          <a:ea typeface="Cambria"/>
                          <a:cs typeface="Cambria"/>
                          <a:sym typeface="Cambria"/>
                        </a:rPr>
                        <a:t>Authentication</a:t>
                      </a:r>
                      <a:endParaRPr sz="3900">
                        <a:latin typeface="Cambria"/>
                        <a:ea typeface="Cambria"/>
                        <a:cs typeface="Cambria"/>
                        <a:sym typeface="Cambri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60925">
                <a:tc>
                  <a:txBody>
                    <a:bodyPr/>
                    <a:lstStyle/>
                    <a:p>
                      <a:pPr marL="0" lvl="0" indent="0" algn="ctr" rtl="0">
                        <a:lnSpc>
                          <a:spcPct val="115000"/>
                        </a:lnSpc>
                        <a:spcBef>
                          <a:spcPts val="0"/>
                        </a:spcBef>
                        <a:spcAft>
                          <a:spcPts val="0"/>
                        </a:spcAft>
                        <a:buNone/>
                      </a:pPr>
                      <a:r>
                        <a:rPr lang="en" sz="3900">
                          <a:latin typeface="Cambria"/>
                          <a:ea typeface="Cambria"/>
                          <a:cs typeface="Cambria"/>
                          <a:sym typeface="Cambria"/>
                        </a:rPr>
                        <a:t>Non-repudiation</a:t>
                      </a:r>
                      <a:endParaRPr sz="3900">
                        <a:latin typeface="Cambria"/>
                        <a:ea typeface="Cambria"/>
                        <a:cs typeface="Cambria"/>
                        <a:sym typeface="Cambri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Key Aspects of Cryptographic Security</a:t>
            </a:r>
            <a:endParaRPr>
              <a:latin typeface="Cambria"/>
              <a:ea typeface="Cambria"/>
              <a:cs typeface="Cambria"/>
              <a:sym typeface="Cambria"/>
            </a:endParaRPr>
          </a:p>
        </p:txBody>
      </p:sp>
      <p:graphicFrame>
        <p:nvGraphicFramePr>
          <p:cNvPr id="119" name="Google Shape;119;p24"/>
          <p:cNvGraphicFramePr/>
          <p:nvPr/>
        </p:nvGraphicFramePr>
        <p:xfrm>
          <a:off x="695313" y="1195375"/>
          <a:ext cx="8039125" cy="3506875"/>
        </p:xfrm>
        <a:graphic>
          <a:graphicData uri="http://schemas.openxmlformats.org/drawingml/2006/table">
            <a:tbl>
              <a:tblPr>
                <a:noFill/>
                <a:tableStyleId>{FC32D219-020C-4667-A20A-00DD02F9C296}</a:tableStyleId>
              </a:tblPr>
              <a:tblGrid>
                <a:gridCol w="2031475">
                  <a:extLst>
                    <a:ext uri="{9D8B030D-6E8A-4147-A177-3AD203B41FA5}">
                      <a16:colId xmlns:a16="http://schemas.microsoft.com/office/drawing/2014/main" val="20000"/>
                    </a:ext>
                  </a:extLst>
                </a:gridCol>
                <a:gridCol w="6007650">
                  <a:extLst>
                    <a:ext uri="{9D8B030D-6E8A-4147-A177-3AD203B41FA5}">
                      <a16:colId xmlns:a16="http://schemas.microsoft.com/office/drawing/2014/main" val="20001"/>
                    </a:ext>
                  </a:extLst>
                </a:gridCol>
              </a:tblGrid>
              <a:tr h="463175">
                <a:tc>
                  <a:txBody>
                    <a:bodyPr/>
                    <a:lstStyle/>
                    <a:p>
                      <a:pPr marL="0" lvl="0" indent="0" algn="ctr" rtl="0">
                        <a:lnSpc>
                          <a:spcPct val="115000"/>
                        </a:lnSpc>
                        <a:spcBef>
                          <a:spcPts val="0"/>
                        </a:spcBef>
                        <a:spcAft>
                          <a:spcPts val="0"/>
                        </a:spcAft>
                        <a:buNone/>
                      </a:pPr>
                      <a:r>
                        <a:rPr lang="en" sz="1600" b="1">
                          <a:latin typeface="Cambria"/>
                          <a:ea typeface="Cambria"/>
                          <a:cs typeface="Cambria"/>
                          <a:sym typeface="Cambria"/>
                        </a:rPr>
                        <a:t>Aspect</a:t>
                      </a:r>
                      <a:endParaRPr sz="1600">
                        <a:latin typeface="Cambria"/>
                        <a:ea typeface="Cambria"/>
                        <a:cs typeface="Cambria"/>
                        <a:sym typeface="Cambri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b="1">
                          <a:latin typeface="Cambria"/>
                          <a:ea typeface="Cambria"/>
                          <a:cs typeface="Cambria"/>
                          <a:sym typeface="Cambria"/>
                        </a:rPr>
                        <a:t>Purpose</a:t>
                      </a:r>
                      <a:endParaRPr sz="1600">
                        <a:latin typeface="Cambria"/>
                        <a:ea typeface="Cambria"/>
                        <a:cs typeface="Cambria"/>
                        <a:sym typeface="Cambri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60925">
                <a:tc>
                  <a:txBody>
                    <a:bodyPr/>
                    <a:lstStyle/>
                    <a:p>
                      <a:pPr marL="0" lvl="0" indent="0" algn="just" rtl="0">
                        <a:lnSpc>
                          <a:spcPct val="115000"/>
                        </a:lnSpc>
                        <a:spcBef>
                          <a:spcPts val="0"/>
                        </a:spcBef>
                        <a:spcAft>
                          <a:spcPts val="0"/>
                        </a:spcAft>
                        <a:buNone/>
                      </a:pPr>
                      <a:r>
                        <a:rPr lang="en" sz="1600" b="1">
                          <a:latin typeface="Cambria"/>
                          <a:ea typeface="Cambria"/>
                          <a:cs typeface="Cambria"/>
                          <a:sym typeface="Cambria"/>
                        </a:rPr>
                        <a:t>Confidentiality</a:t>
                      </a:r>
                      <a:endParaRPr sz="1600">
                        <a:latin typeface="Cambria"/>
                        <a:ea typeface="Cambria"/>
                        <a:cs typeface="Cambria"/>
                        <a:sym typeface="Cambri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600">
                          <a:latin typeface="Cambria"/>
                          <a:ea typeface="Cambria"/>
                          <a:cs typeface="Cambria"/>
                          <a:sym typeface="Cambria"/>
                        </a:rPr>
                        <a:t>Ensures that only authorized parties can access the information (e.g., using </a:t>
                      </a:r>
                      <a:r>
                        <a:rPr lang="en" sz="1600" b="1">
                          <a:latin typeface="Cambria"/>
                          <a:ea typeface="Cambria"/>
                          <a:cs typeface="Cambria"/>
                          <a:sym typeface="Cambria"/>
                        </a:rPr>
                        <a:t>encryption</a:t>
                      </a:r>
                      <a:r>
                        <a:rPr lang="en" sz="1600">
                          <a:latin typeface="Cambria"/>
                          <a:ea typeface="Cambria"/>
                          <a:cs typeface="Cambria"/>
                          <a:sym typeface="Cambria"/>
                        </a:rPr>
                        <a:t>)</a:t>
                      </a:r>
                      <a:endParaRPr sz="1600">
                        <a:latin typeface="Cambria"/>
                        <a:ea typeface="Cambria"/>
                        <a:cs typeface="Cambria"/>
                        <a:sym typeface="Cambri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60925">
                <a:tc>
                  <a:txBody>
                    <a:bodyPr/>
                    <a:lstStyle/>
                    <a:p>
                      <a:pPr marL="0" lvl="0" indent="0" algn="just" rtl="0">
                        <a:lnSpc>
                          <a:spcPct val="115000"/>
                        </a:lnSpc>
                        <a:spcBef>
                          <a:spcPts val="0"/>
                        </a:spcBef>
                        <a:spcAft>
                          <a:spcPts val="0"/>
                        </a:spcAft>
                        <a:buNone/>
                      </a:pPr>
                      <a:r>
                        <a:rPr lang="en" sz="1600" b="1">
                          <a:latin typeface="Cambria"/>
                          <a:ea typeface="Cambria"/>
                          <a:cs typeface="Cambria"/>
                          <a:sym typeface="Cambria"/>
                        </a:rPr>
                        <a:t>Integrity</a:t>
                      </a:r>
                      <a:endParaRPr sz="1600">
                        <a:latin typeface="Cambria"/>
                        <a:ea typeface="Cambria"/>
                        <a:cs typeface="Cambria"/>
                        <a:sym typeface="Cambri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600">
                          <a:latin typeface="Cambria"/>
                          <a:ea typeface="Cambria"/>
                          <a:cs typeface="Cambria"/>
                          <a:sym typeface="Cambria"/>
                        </a:rPr>
                        <a:t>Ensures the data hasn’t been altered (e.g., using </a:t>
                      </a:r>
                      <a:r>
                        <a:rPr lang="en" sz="1600" b="1">
                          <a:latin typeface="Cambria"/>
                          <a:ea typeface="Cambria"/>
                          <a:cs typeface="Cambria"/>
                          <a:sym typeface="Cambria"/>
                        </a:rPr>
                        <a:t>hash functions</a:t>
                      </a:r>
                      <a:r>
                        <a:rPr lang="en" sz="1600">
                          <a:latin typeface="Cambria"/>
                          <a:ea typeface="Cambria"/>
                          <a:cs typeface="Cambria"/>
                          <a:sym typeface="Cambria"/>
                        </a:rPr>
                        <a:t> like SHA-256)</a:t>
                      </a:r>
                      <a:endParaRPr sz="1600">
                        <a:latin typeface="Cambria"/>
                        <a:ea typeface="Cambria"/>
                        <a:cs typeface="Cambria"/>
                        <a:sym typeface="Cambri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60925">
                <a:tc>
                  <a:txBody>
                    <a:bodyPr/>
                    <a:lstStyle/>
                    <a:p>
                      <a:pPr marL="0" lvl="0" indent="0" algn="just" rtl="0">
                        <a:lnSpc>
                          <a:spcPct val="115000"/>
                        </a:lnSpc>
                        <a:spcBef>
                          <a:spcPts val="0"/>
                        </a:spcBef>
                        <a:spcAft>
                          <a:spcPts val="0"/>
                        </a:spcAft>
                        <a:buNone/>
                      </a:pPr>
                      <a:r>
                        <a:rPr lang="en" sz="1600" b="1">
                          <a:latin typeface="Cambria"/>
                          <a:ea typeface="Cambria"/>
                          <a:cs typeface="Cambria"/>
                          <a:sym typeface="Cambria"/>
                        </a:rPr>
                        <a:t>Authentication</a:t>
                      </a:r>
                      <a:endParaRPr sz="1600">
                        <a:latin typeface="Cambria"/>
                        <a:ea typeface="Cambria"/>
                        <a:cs typeface="Cambria"/>
                        <a:sym typeface="Cambri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600">
                          <a:latin typeface="Cambria"/>
                          <a:ea typeface="Cambria"/>
                          <a:cs typeface="Cambria"/>
                          <a:sym typeface="Cambria"/>
                        </a:rPr>
                        <a:t>Confirms the identity of users or systems (e.g., using </a:t>
                      </a:r>
                      <a:r>
                        <a:rPr lang="en" sz="1600" b="1">
                          <a:latin typeface="Cambria"/>
                          <a:ea typeface="Cambria"/>
                          <a:cs typeface="Cambria"/>
                          <a:sym typeface="Cambria"/>
                        </a:rPr>
                        <a:t>digital signatures</a:t>
                      </a:r>
                      <a:r>
                        <a:rPr lang="en" sz="1600">
                          <a:latin typeface="Cambria"/>
                          <a:ea typeface="Cambria"/>
                          <a:cs typeface="Cambria"/>
                          <a:sym typeface="Cambria"/>
                        </a:rPr>
                        <a:t>)</a:t>
                      </a:r>
                      <a:endParaRPr sz="1600">
                        <a:latin typeface="Cambria"/>
                        <a:ea typeface="Cambria"/>
                        <a:cs typeface="Cambria"/>
                        <a:sym typeface="Cambri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760925">
                <a:tc>
                  <a:txBody>
                    <a:bodyPr/>
                    <a:lstStyle/>
                    <a:p>
                      <a:pPr marL="0" lvl="0" indent="0" algn="just" rtl="0">
                        <a:lnSpc>
                          <a:spcPct val="115000"/>
                        </a:lnSpc>
                        <a:spcBef>
                          <a:spcPts val="0"/>
                        </a:spcBef>
                        <a:spcAft>
                          <a:spcPts val="0"/>
                        </a:spcAft>
                        <a:buNone/>
                      </a:pPr>
                      <a:r>
                        <a:rPr lang="en" sz="1600" b="1">
                          <a:latin typeface="Cambria"/>
                          <a:ea typeface="Cambria"/>
                          <a:cs typeface="Cambria"/>
                          <a:sym typeface="Cambria"/>
                        </a:rPr>
                        <a:t>Non-repudiation</a:t>
                      </a:r>
                      <a:endParaRPr sz="1600">
                        <a:latin typeface="Cambria"/>
                        <a:ea typeface="Cambria"/>
                        <a:cs typeface="Cambria"/>
                        <a:sym typeface="Cambri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1600">
                          <a:latin typeface="Cambria"/>
                          <a:ea typeface="Cambria"/>
                          <a:cs typeface="Cambria"/>
                          <a:sym typeface="Cambria"/>
                        </a:rPr>
                        <a:t>Ensures that a party </a:t>
                      </a:r>
                      <a:r>
                        <a:rPr lang="en" sz="1600" b="1">
                          <a:latin typeface="Cambria"/>
                          <a:ea typeface="Cambria"/>
                          <a:cs typeface="Cambria"/>
                          <a:sym typeface="Cambria"/>
                        </a:rPr>
                        <a:t>cannot deny</a:t>
                      </a:r>
                      <a:r>
                        <a:rPr lang="en" sz="1600">
                          <a:latin typeface="Cambria"/>
                          <a:ea typeface="Cambria"/>
                          <a:cs typeface="Cambria"/>
                          <a:sym typeface="Cambria"/>
                        </a:rPr>
                        <a:t> the authenticity of a message they sent (e.g., using </a:t>
                      </a:r>
                      <a:r>
                        <a:rPr lang="en" sz="1600" b="1">
                          <a:latin typeface="Cambria"/>
                          <a:ea typeface="Cambria"/>
                          <a:cs typeface="Cambria"/>
                          <a:sym typeface="Cambria"/>
                        </a:rPr>
                        <a:t>public key cryptography</a:t>
                      </a:r>
                      <a:r>
                        <a:rPr lang="en" sz="1600">
                          <a:latin typeface="Cambria"/>
                          <a:ea typeface="Cambria"/>
                          <a:cs typeface="Cambria"/>
                          <a:sym typeface="Cambria"/>
                        </a:rPr>
                        <a:t>)</a:t>
                      </a:r>
                      <a:endParaRPr sz="1600">
                        <a:latin typeface="Cambria"/>
                        <a:ea typeface="Cambria"/>
                        <a:cs typeface="Cambria"/>
                        <a:sym typeface="Cambri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What is a Digital Signature?</a:t>
            </a:r>
            <a:endParaRPr>
              <a:latin typeface="Cambria"/>
              <a:ea typeface="Cambria"/>
              <a:cs typeface="Cambria"/>
              <a:sym typeface="Cambria"/>
            </a:endParaRPr>
          </a:p>
        </p:txBody>
      </p:sp>
      <p:sp>
        <p:nvSpPr>
          <p:cNvPr id="125" name="Google Shape;12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sz="2400">
                <a:solidFill>
                  <a:schemeClr val="dk1"/>
                </a:solidFill>
                <a:latin typeface="Cambria"/>
                <a:ea typeface="Cambria"/>
                <a:cs typeface="Cambria"/>
                <a:sym typeface="Cambria"/>
              </a:rPr>
              <a:t>A digital signature is a cryptographic technique used to prove the authenticity and integrity of a message, document, or software. It's the digital equivalent of a handwritten signature or a stamped seal, but much more secure because it uses mathematical algorithms</a:t>
            </a:r>
            <a:endParaRPr sz="2400">
              <a:solidFill>
                <a:schemeClr val="dk1"/>
              </a:solidFill>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26" descr="This video explains the purpose of digital signatures and how they work.  It begins by reviewing encryption and decryption using an asymmetric pair of keys, and then explains the significance of this when it comes to digital signatures, namely that it doesn’t matter which of the key pair is made public and which is kept private.  The video then illustrates the digital signing process.  Specifically, the creation of a hash value for the document (also known as a digest) using a hash algorithm such as SHA256 (which was created by the National Security Agency).  It shows how document digest is then encrypted using the sender’s private key before being attached to the document.  When the document is received, the recipient decrypts the digest using the sender’s public key.  The recipient also recalculates the hash.  If the hash values match, the recipient can be confident that document has not been tampered with in transit.  The role of a certification authority is also covered.  A certification authority issues its customer with a special file called a digital certificate which binds their public key to identifying information.  This video also mentions the importance of digital signatures which it comes to cryptocurrencies.  A cryptocurrency such as Bitcoin requires a secure mechanism for updating its decentralised ledger." title="Digital Signatures and Digital Certificates">
            <a:hlinkClick r:id="rId3"/>
          </p:cNvPr>
          <p:cNvPicPr preferRelativeResize="0"/>
          <p:nvPr/>
        </p:nvPicPr>
        <p:blipFill>
          <a:blip r:embed="rId4">
            <a:alphaModFix/>
          </a:blip>
          <a:stretch>
            <a:fillRect/>
          </a:stretch>
        </p:blipFill>
        <p:spPr>
          <a:xfrm>
            <a:off x="333375" y="187525"/>
            <a:ext cx="8477250" cy="47684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10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Applications of Digital Signatures</a:t>
            </a:r>
            <a:endParaRPr>
              <a:latin typeface="Cambria"/>
              <a:ea typeface="Cambria"/>
              <a:cs typeface="Cambria"/>
              <a:sym typeface="Cambria"/>
            </a:endParaRPr>
          </a:p>
        </p:txBody>
      </p:sp>
      <p:graphicFrame>
        <p:nvGraphicFramePr>
          <p:cNvPr id="136" name="Google Shape;136;p27"/>
          <p:cNvGraphicFramePr/>
          <p:nvPr/>
        </p:nvGraphicFramePr>
        <p:xfrm>
          <a:off x="311700" y="1081100"/>
          <a:ext cx="3000000" cy="3000000"/>
        </p:xfrm>
        <a:graphic>
          <a:graphicData uri="http://schemas.openxmlformats.org/drawingml/2006/table">
            <a:tbl>
              <a:tblPr>
                <a:noFill/>
                <a:tableStyleId>{FC32D219-020C-4667-A20A-00DD02F9C296}</a:tableStyleId>
              </a:tblPr>
              <a:tblGrid>
                <a:gridCol w="3560075">
                  <a:extLst>
                    <a:ext uri="{9D8B030D-6E8A-4147-A177-3AD203B41FA5}">
                      <a16:colId xmlns:a16="http://schemas.microsoft.com/office/drawing/2014/main" val="20000"/>
                    </a:ext>
                  </a:extLst>
                </a:gridCol>
                <a:gridCol w="4869550">
                  <a:extLst>
                    <a:ext uri="{9D8B030D-6E8A-4147-A177-3AD203B41FA5}">
                      <a16:colId xmlns:a16="http://schemas.microsoft.com/office/drawing/2014/main" val="20001"/>
                    </a:ext>
                  </a:extLst>
                </a:gridCol>
              </a:tblGrid>
              <a:tr h="631825">
                <a:tc>
                  <a:txBody>
                    <a:bodyPr/>
                    <a:lstStyle/>
                    <a:p>
                      <a:pPr marL="0" lvl="0" indent="0" algn="ctr" rtl="0">
                        <a:lnSpc>
                          <a:spcPct val="115000"/>
                        </a:lnSpc>
                        <a:spcBef>
                          <a:spcPts val="0"/>
                        </a:spcBef>
                        <a:spcAft>
                          <a:spcPts val="0"/>
                        </a:spcAft>
                        <a:buNone/>
                      </a:pPr>
                      <a:r>
                        <a:rPr lang="en" sz="1800" b="1">
                          <a:latin typeface="Cambria"/>
                          <a:ea typeface="Cambria"/>
                          <a:cs typeface="Cambria"/>
                          <a:sym typeface="Cambria"/>
                        </a:rPr>
                        <a:t>Application</a:t>
                      </a:r>
                      <a:endParaRPr sz="1800">
                        <a:latin typeface="Cambria"/>
                        <a:ea typeface="Cambria"/>
                        <a:cs typeface="Cambria"/>
                        <a:sym typeface="Cambri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b="1">
                          <a:latin typeface="Cambria"/>
                          <a:ea typeface="Cambria"/>
                          <a:cs typeface="Cambria"/>
                          <a:sym typeface="Cambria"/>
                        </a:rPr>
                        <a:t>Purpose</a:t>
                      </a:r>
                      <a:endParaRPr sz="1800">
                        <a:latin typeface="Cambria"/>
                        <a:ea typeface="Cambria"/>
                        <a:cs typeface="Cambria"/>
                        <a:sym typeface="Cambri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31825">
                <a:tc>
                  <a:txBody>
                    <a:bodyPr/>
                    <a:lstStyle/>
                    <a:p>
                      <a:pPr marL="0" lvl="0" indent="0" algn="l" rtl="0">
                        <a:lnSpc>
                          <a:spcPct val="115000"/>
                        </a:lnSpc>
                        <a:spcBef>
                          <a:spcPts val="0"/>
                        </a:spcBef>
                        <a:spcAft>
                          <a:spcPts val="0"/>
                        </a:spcAft>
                        <a:buNone/>
                      </a:pPr>
                      <a:r>
                        <a:rPr lang="en" sz="1800">
                          <a:latin typeface="Cambria"/>
                          <a:ea typeface="Cambria"/>
                          <a:cs typeface="Cambria"/>
                          <a:sym typeface="Cambria"/>
                        </a:rPr>
                        <a:t> </a:t>
                      </a:r>
                      <a:r>
                        <a:rPr lang="en" sz="1800" b="1">
                          <a:latin typeface="Cambria"/>
                          <a:ea typeface="Cambria"/>
                          <a:cs typeface="Cambria"/>
                          <a:sym typeface="Cambria"/>
                        </a:rPr>
                        <a:t>E-Government Forms</a:t>
                      </a:r>
                      <a:endParaRPr sz="1800">
                        <a:latin typeface="Cambria"/>
                        <a:ea typeface="Cambria"/>
                        <a:cs typeface="Cambria"/>
                        <a:sym typeface="Cambri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800">
                          <a:latin typeface="Cambria"/>
                          <a:ea typeface="Cambria"/>
                          <a:cs typeface="Cambria"/>
                          <a:sym typeface="Cambria"/>
                        </a:rPr>
                        <a:t>Verifying citizen identity (e.g., Aadhaar e-sign)</a:t>
                      </a:r>
                      <a:endParaRPr sz="1800">
                        <a:latin typeface="Cambria"/>
                        <a:ea typeface="Cambria"/>
                        <a:cs typeface="Cambria"/>
                        <a:sym typeface="Cambri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31825">
                <a:tc>
                  <a:txBody>
                    <a:bodyPr/>
                    <a:lstStyle/>
                    <a:p>
                      <a:pPr marL="0" lvl="0" indent="0" algn="l" rtl="0">
                        <a:lnSpc>
                          <a:spcPct val="115000"/>
                        </a:lnSpc>
                        <a:spcBef>
                          <a:spcPts val="0"/>
                        </a:spcBef>
                        <a:spcAft>
                          <a:spcPts val="0"/>
                        </a:spcAft>
                        <a:buNone/>
                      </a:pPr>
                      <a:r>
                        <a:rPr lang="en" sz="1800" b="1">
                          <a:latin typeface="Cambria"/>
                          <a:ea typeface="Cambria"/>
                          <a:cs typeface="Cambria"/>
                          <a:sym typeface="Cambria"/>
                        </a:rPr>
                        <a:t>Software Distribution</a:t>
                      </a:r>
                      <a:endParaRPr sz="1800">
                        <a:latin typeface="Cambria"/>
                        <a:ea typeface="Cambria"/>
                        <a:cs typeface="Cambria"/>
                        <a:sym typeface="Cambri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800">
                          <a:latin typeface="Cambria"/>
                          <a:ea typeface="Cambria"/>
                          <a:cs typeface="Cambria"/>
                          <a:sym typeface="Cambria"/>
                        </a:rPr>
                        <a:t>Ensures the software hasn’t been tampered</a:t>
                      </a:r>
                      <a:endParaRPr sz="1800">
                        <a:latin typeface="Cambria"/>
                        <a:ea typeface="Cambria"/>
                        <a:cs typeface="Cambria"/>
                        <a:sym typeface="Cambri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31825">
                <a:tc>
                  <a:txBody>
                    <a:bodyPr/>
                    <a:lstStyle/>
                    <a:p>
                      <a:pPr marL="0" lvl="0" indent="0" algn="l" rtl="0">
                        <a:lnSpc>
                          <a:spcPct val="115000"/>
                        </a:lnSpc>
                        <a:spcBef>
                          <a:spcPts val="0"/>
                        </a:spcBef>
                        <a:spcAft>
                          <a:spcPts val="0"/>
                        </a:spcAft>
                        <a:buNone/>
                      </a:pPr>
                      <a:r>
                        <a:rPr lang="en" sz="1800">
                          <a:latin typeface="Cambria"/>
                          <a:ea typeface="Cambria"/>
                          <a:cs typeface="Cambria"/>
                          <a:sym typeface="Cambria"/>
                        </a:rPr>
                        <a:t> </a:t>
                      </a:r>
                      <a:r>
                        <a:rPr lang="en" sz="1800" b="1">
                          <a:latin typeface="Cambria"/>
                          <a:ea typeface="Cambria"/>
                          <a:cs typeface="Cambria"/>
                          <a:sym typeface="Cambria"/>
                        </a:rPr>
                        <a:t>Blockchain &amp; Crypto</a:t>
                      </a:r>
                      <a:endParaRPr sz="1800">
                        <a:latin typeface="Cambria"/>
                        <a:ea typeface="Cambria"/>
                        <a:cs typeface="Cambria"/>
                        <a:sym typeface="Cambri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800">
                          <a:latin typeface="Cambria"/>
                          <a:ea typeface="Cambria"/>
                          <a:cs typeface="Cambria"/>
                          <a:sym typeface="Cambria"/>
                        </a:rPr>
                        <a:t>Signs transactions to ensure authenticity</a:t>
                      </a:r>
                      <a:endParaRPr sz="1800">
                        <a:latin typeface="Cambria"/>
                        <a:ea typeface="Cambria"/>
                        <a:cs typeface="Cambria"/>
                        <a:sym typeface="Cambri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31825">
                <a:tc>
                  <a:txBody>
                    <a:bodyPr/>
                    <a:lstStyle/>
                    <a:p>
                      <a:pPr marL="0" lvl="0" indent="0" algn="l" rtl="0">
                        <a:lnSpc>
                          <a:spcPct val="115000"/>
                        </a:lnSpc>
                        <a:spcBef>
                          <a:spcPts val="0"/>
                        </a:spcBef>
                        <a:spcAft>
                          <a:spcPts val="0"/>
                        </a:spcAft>
                        <a:buNone/>
                      </a:pPr>
                      <a:r>
                        <a:rPr lang="en" sz="1800">
                          <a:latin typeface="Cambria"/>
                          <a:ea typeface="Cambria"/>
                          <a:cs typeface="Cambria"/>
                          <a:sym typeface="Cambria"/>
                        </a:rPr>
                        <a:t> </a:t>
                      </a:r>
                      <a:r>
                        <a:rPr lang="en" sz="1800" b="1">
                          <a:latin typeface="Cambria"/>
                          <a:ea typeface="Cambria"/>
                          <a:cs typeface="Cambria"/>
                          <a:sym typeface="Cambria"/>
                        </a:rPr>
                        <a:t>Secure Email (PGP, S/MIME)</a:t>
                      </a:r>
                      <a:endParaRPr sz="1800">
                        <a:latin typeface="Cambria"/>
                        <a:ea typeface="Cambria"/>
                        <a:cs typeface="Cambria"/>
                        <a:sym typeface="Cambri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800">
                          <a:latin typeface="Cambria"/>
                          <a:ea typeface="Cambria"/>
                          <a:cs typeface="Cambria"/>
                          <a:sym typeface="Cambria"/>
                        </a:rPr>
                        <a:t>Confirms sender and message integrity</a:t>
                      </a:r>
                      <a:endParaRPr sz="1800">
                        <a:latin typeface="Cambria"/>
                        <a:ea typeface="Cambria"/>
                        <a:cs typeface="Cambria"/>
                        <a:sym typeface="Cambri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31825">
                <a:tc>
                  <a:txBody>
                    <a:bodyPr/>
                    <a:lstStyle/>
                    <a:p>
                      <a:pPr marL="0" lvl="0" indent="0" algn="l" rtl="0">
                        <a:lnSpc>
                          <a:spcPct val="115000"/>
                        </a:lnSpc>
                        <a:spcBef>
                          <a:spcPts val="0"/>
                        </a:spcBef>
                        <a:spcAft>
                          <a:spcPts val="0"/>
                        </a:spcAft>
                        <a:buNone/>
                      </a:pPr>
                      <a:r>
                        <a:rPr lang="en" sz="1800">
                          <a:latin typeface="Cambria"/>
                          <a:ea typeface="Cambria"/>
                          <a:cs typeface="Cambria"/>
                          <a:sym typeface="Cambria"/>
                        </a:rPr>
                        <a:t> </a:t>
                      </a:r>
                      <a:r>
                        <a:rPr lang="en" sz="1800" b="1">
                          <a:latin typeface="Cambria"/>
                          <a:ea typeface="Cambria"/>
                          <a:cs typeface="Cambria"/>
                          <a:sym typeface="Cambria"/>
                        </a:rPr>
                        <a:t>Legal Documents</a:t>
                      </a:r>
                      <a:endParaRPr sz="1800">
                        <a:latin typeface="Cambria"/>
                        <a:ea typeface="Cambria"/>
                        <a:cs typeface="Cambria"/>
                        <a:sym typeface="Cambri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800">
                          <a:latin typeface="Cambria"/>
                          <a:ea typeface="Cambria"/>
                          <a:cs typeface="Cambria"/>
                          <a:sym typeface="Cambria"/>
                        </a:rPr>
                        <a:t>Digital contracts and e-signatures</a:t>
                      </a:r>
                      <a:endParaRPr sz="1800">
                        <a:latin typeface="Cambria"/>
                        <a:ea typeface="Cambria"/>
                        <a:cs typeface="Cambria"/>
                        <a:sym typeface="Cambri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Public  Key Cryptography (Asymmetric Key Cryptography)</a:t>
            </a:r>
            <a:endParaRPr>
              <a:latin typeface="Cambria"/>
              <a:ea typeface="Cambria"/>
              <a:cs typeface="Cambria"/>
              <a:sym typeface="Cambria"/>
            </a:endParaRPr>
          </a:p>
        </p:txBody>
      </p:sp>
      <p:sp>
        <p:nvSpPr>
          <p:cNvPr id="142" name="Google Shape;142;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a:solidFill>
                  <a:schemeClr val="dk1"/>
                </a:solidFill>
                <a:latin typeface="Cambria"/>
                <a:ea typeface="Cambria"/>
                <a:cs typeface="Cambria"/>
                <a:sym typeface="Cambria"/>
              </a:rPr>
              <a:t>Public Key Cryptography is a method of encrypting and securing data using two different but mathematically related keys:</a:t>
            </a:r>
            <a:endParaRPr sz="2300">
              <a:solidFill>
                <a:schemeClr val="dk1"/>
              </a:solidFill>
              <a:latin typeface="Cambria"/>
              <a:ea typeface="Cambria"/>
              <a:cs typeface="Cambria"/>
              <a:sym typeface="Cambria"/>
            </a:endParaRPr>
          </a:p>
          <a:p>
            <a:pPr marL="457200" lvl="0" indent="-374650" algn="l" rtl="0">
              <a:spcBef>
                <a:spcPts val="1200"/>
              </a:spcBef>
              <a:spcAft>
                <a:spcPts val="0"/>
              </a:spcAft>
              <a:buClr>
                <a:schemeClr val="dk1"/>
              </a:buClr>
              <a:buSzPts val="2300"/>
              <a:buFont typeface="Cambria"/>
              <a:buChar char="●"/>
            </a:pPr>
            <a:r>
              <a:rPr lang="en" sz="2300">
                <a:solidFill>
                  <a:schemeClr val="dk1"/>
                </a:solidFill>
                <a:latin typeface="Cambria"/>
                <a:ea typeface="Cambria"/>
                <a:cs typeface="Cambria"/>
                <a:sym typeface="Cambria"/>
              </a:rPr>
              <a:t>A public key (shared with everyone)</a:t>
            </a:r>
            <a:endParaRPr sz="2300">
              <a:solidFill>
                <a:schemeClr val="dk1"/>
              </a:solidFill>
              <a:latin typeface="Cambria"/>
              <a:ea typeface="Cambria"/>
              <a:cs typeface="Cambria"/>
              <a:sym typeface="Cambria"/>
            </a:endParaRPr>
          </a:p>
          <a:p>
            <a:pPr marL="457200" lvl="0" indent="-374650" algn="l" rtl="0">
              <a:spcBef>
                <a:spcPts val="0"/>
              </a:spcBef>
              <a:spcAft>
                <a:spcPts val="0"/>
              </a:spcAft>
              <a:buClr>
                <a:schemeClr val="dk1"/>
              </a:buClr>
              <a:buSzPts val="2300"/>
              <a:buFont typeface="Cambria"/>
              <a:buChar char="●"/>
            </a:pPr>
            <a:r>
              <a:rPr lang="en" sz="2300">
                <a:solidFill>
                  <a:schemeClr val="dk1"/>
                </a:solidFill>
                <a:latin typeface="Cambria"/>
                <a:ea typeface="Cambria"/>
                <a:cs typeface="Cambria"/>
                <a:sym typeface="Cambria"/>
              </a:rPr>
              <a:t>A private key (kept secret)</a:t>
            </a:r>
            <a:endParaRPr sz="2300">
              <a:solidFill>
                <a:schemeClr val="dk1"/>
              </a:solidFill>
              <a:latin typeface="Cambria"/>
              <a:ea typeface="Cambria"/>
              <a:cs typeface="Cambria"/>
              <a:sym typeface="Cambria"/>
            </a:endParaRPr>
          </a:p>
          <a:p>
            <a:pPr marL="0" lvl="0" indent="0" algn="l" rtl="0">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9" descr="How does public-key cryptography work? What is a private key and a public key? Why is asymmetric encryption different from symmetric encryption? I'll explain all of these in plain English!&#10;&#10;💌  Sign up for Simply Explained Newsletter:&#10;https://newsletter.simplyexplained.com&#10;Monthly newsletter with cool stuff I found on the internet (related to science, technology, biology, and other nerdy things)! No spam. Ever. Promise!&#10;&#10;🌍 Social&#10;Twitter: https://twitter.com/Savjee&#10;Facebook: https://facebook.com/Savjee&#10;Blog: https://savjee.be&#10;&#10;❤️ Become a Simply Explained member: https://www.youtube.com/channel/UCnxrdFPXJMeHru_b4Q_vTPQ/join&#10;&#10;#encryption #simplyexplained" title="Asymmetric Encryption - Simply explained">
            <a:hlinkClick r:id="rId3"/>
          </p:cNvPr>
          <p:cNvPicPr preferRelativeResize="0"/>
          <p:nvPr/>
        </p:nvPicPr>
        <p:blipFill>
          <a:blip r:embed="rId4">
            <a:alphaModFix/>
          </a:blip>
          <a:stretch>
            <a:fillRect/>
          </a:stretch>
        </p:blipFill>
        <p:spPr>
          <a:xfrm>
            <a:off x="290513" y="163413"/>
            <a:ext cx="8562975" cy="4816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10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RSA Algorithm</a:t>
            </a:r>
            <a:endParaRPr>
              <a:latin typeface="Cambria"/>
              <a:ea typeface="Cambria"/>
              <a:cs typeface="Cambria"/>
              <a:sym typeface="Cambria"/>
            </a:endParaRPr>
          </a:p>
        </p:txBody>
      </p:sp>
      <p:sp>
        <p:nvSpPr>
          <p:cNvPr id="153" name="Google Shape;153;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latin typeface="Cambria"/>
                <a:ea typeface="Cambria"/>
                <a:cs typeface="Cambria"/>
                <a:sym typeface="Cambria"/>
              </a:rPr>
              <a:t>RSA Algorithm is based on factorization of large numbers and modular arithmetic for encrypting and decrypting data. It consists of three main stages:</a:t>
            </a:r>
            <a:endParaRPr sz="2000">
              <a:solidFill>
                <a:schemeClr val="dk1"/>
              </a:solidFill>
              <a:latin typeface="Cambria"/>
              <a:ea typeface="Cambria"/>
              <a:cs typeface="Cambria"/>
              <a:sym typeface="Cambria"/>
            </a:endParaRPr>
          </a:p>
          <a:p>
            <a:pPr marL="0" lvl="0" indent="0" algn="l" rtl="0">
              <a:spcBef>
                <a:spcPts val="1200"/>
              </a:spcBef>
              <a:spcAft>
                <a:spcPts val="0"/>
              </a:spcAft>
              <a:buNone/>
            </a:pPr>
            <a:r>
              <a:rPr lang="en" sz="2000">
                <a:solidFill>
                  <a:schemeClr val="dk1"/>
                </a:solidFill>
                <a:latin typeface="Cambria"/>
                <a:ea typeface="Cambria"/>
                <a:cs typeface="Cambria"/>
                <a:sym typeface="Cambria"/>
              </a:rPr>
              <a:t>1.Key Generation: Creating Public and Private Keys</a:t>
            </a:r>
            <a:endParaRPr sz="2000">
              <a:solidFill>
                <a:schemeClr val="dk1"/>
              </a:solidFill>
              <a:latin typeface="Cambria"/>
              <a:ea typeface="Cambria"/>
              <a:cs typeface="Cambria"/>
              <a:sym typeface="Cambria"/>
            </a:endParaRPr>
          </a:p>
          <a:p>
            <a:pPr marL="0" lvl="0" indent="0" algn="l" rtl="0">
              <a:spcBef>
                <a:spcPts val="1200"/>
              </a:spcBef>
              <a:spcAft>
                <a:spcPts val="0"/>
              </a:spcAft>
              <a:buNone/>
            </a:pPr>
            <a:r>
              <a:rPr lang="en" sz="2000">
                <a:solidFill>
                  <a:schemeClr val="dk1"/>
                </a:solidFill>
                <a:latin typeface="Cambria"/>
                <a:ea typeface="Cambria"/>
                <a:cs typeface="Cambria"/>
                <a:sym typeface="Cambria"/>
              </a:rPr>
              <a:t>2.Encryption: Sender encrypts the data using Public Key to get cipher text.</a:t>
            </a:r>
            <a:endParaRPr sz="2000">
              <a:solidFill>
                <a:schemeClr val="dk1"/>
              </a:solidFill>
              <a:latin typeface="Cambria"/>
              <a:ea typeface="Cambria"/>
              <a:cs typeface="Cambria"/>
              <a:sym typeface="Cambria"/>
            </a:endParaRPr>
          </a:p>
          <a:p>
            <a:pPr marL="0" lvl="0" indent="0" algn="l" rtl="0">
              <a:spcBef>
                <a:spcPts val="1200"/>
              </a:spcBef>
              <a:spcAft>
                <a:spcPts val="1200"/>
              </a:spcAft>
              <a:buNone/>
            </a:pPr>
            <a:r>
              <a:rPr lang="en" sz="2000">
                <a:solidFill>
                  <a:schemeClr val="dk1"/>
                </a:solidFill>
                <a:latin typeface="Cambria"/>
                <a:ea typeface="Cambria"/>
                <a:cs typeface="Cambria"/>
                <a:sym typeface="Cambria"/>
              </a:rPr>
              <a:t>3.Decryption: Decrypting the cipher text using Private Key to get the original data.</a:t>
            </a:r>
            <a:endParaRPr sz="2000">
              <a:solidFill>
                <a:schemeClr val="dk1"/>
              </a:solidFill>
              <a:latin typeface="Cambria"/>
              <a:ea typeface="Cambria"/>
              <a:cs typeface="Cambria"/>
              <a:sym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31" descr="RSA Public Key Encryption Algorithm (cryptography). How &amp; why it works. Introduces Euler's Theorem, Euler's Phi function, prime factorization, modular exponentiation &amp; time complexity.&#10;&#10;Link to factoring graph: http://www.khanacademy.org/labs/explorations/time-complexity" title="Public Key Cryptography: RSA Encryption">
            <a:hlinkClick r:id="rId3"/>
          </p:cNvPr>
          <p:cNvPicPr preferRelativeResize="0"/>
          <p:nvPr/>
        </p:nvPicPr>
        <p:blipFill>
          <a:blip r:embed="rId4">
            <a:alphaModFix/>
          </a:blip>
          <a:stretch>
            <a:fillRect/>
          </a:stretch>
        </p:blipFill>
        <p:spPr>
          <a:xfrm>
            <a:off x="152400" y="152400"/>
            <a:ext cx="8705850" cy="4897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10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Chain of Blocks</a:t>
            </a:r>
            <a:endParaRPr>
              <a:latin typeface="Cambria"/>
              <a:ea typeface="Cambria"/>
              <a:cs typeface="Cambria"/>
              <a:sym typeface="Cambria"/>
            </a:endParaRPr>
          </a:p>
        </p:txBody>
      </p:sp>
      <p:sp>
        <p:nvSpPr>
          <p:cNvPr id="164" name="Google Shape;164;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just" rtl="0">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Blockchain, as the term suggests, is a chain of blocks. In more technical terms, Blockchain is a decentralized and distributed database.</a:t>
            </a:r>
            <a:endParaRPr sz="2000">
              <a:solidFill>
                <a:schemeClr val="dk1"/>
              </a:solidFill>
              <a:latin typeface="Cambria"/>
              <a:ea typeface="Cambria"/>
              <a:cs typeface="Cambria"/>
              <a:sym typeface="Cambria"/>
            </a:endParaRPr>
          </a:p>
          <a:p>
            <a:pPr marL="457200" lvl="0" indent="-355600" algn="just" rtl="0">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Think of it like a google doc that stores information which is shared and controlled by everyone.</a:t>
            </a:r>
            <a:endParaRPr sz="2000">
              <a:solidFill>
                <a:schemeClr val="dk1"/>
              </a:solidFill>
              <a:latin typeface="Cambria"/>
              <a:ea typeface="Cambria"/>
              <a:cs typeface="Cambria"/>
              <a:sym typeface="Cambria"/>
            </a:endParaRPr>
          </a:p>
          <a:p>
            <a:pPr marL="457200" lvl="0" indent="-355600" algn="just" rtl="0">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Decentralized &amp; Distributed: This means that no singular individual or entity has control over the Blockchain. It’s entirely decentralized, meaning that it’s controlled by multiple participants and distributed across the network. This technology is known as the Distributed Ledger Technology (DLT).</a:t>
            </a:r>
            <a:endParaRPr sz="2000">
              <a:solidFill>
                <a:schemeClr val="dk1"/>
              </a:solidFill>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Cryptography Hash Functions </a:t>
            </a:r>
            <a:endParaRPr>
              <a:latin typeface="Cambria"/>
              <a:ea typeface="Cambria"/>
              <a:cs typeface="Cambria"/>
              <a:sym typeface="Cambria"/>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68300" algn="just" rtl="0">
              <a:spcBef>
                <a:spcPts val="0"/>
              </a:spcBef>
              <a:spcAft>
                <a:spcPts val="0"/>
              </a:spcAft>
              <a:buClr>
                <a:schemeClr val="dk1"/>
              </a:buClr>
              <a:buSzPts val="2200"/>
              <a:buFont typeface="Cambria"/>
              <a:buChar char="●"/>
            </a:pPr>
            <a:r>
              <a:rPr lang="en" sz="2200">
                <a:solidFill>
                  <a:schemeClr val="dk1"/>
                </a:solidFill>
                <a:latin typeface="Cambria"/>
                <a:ea typeface="Cambria"/>
                <a:cs typeface="Cambria"/>
                <a:sym typeface="Cambria"/>
              </a:rPr>
              <a:t>A cryptographic hash function (CHF) is an equation that is widely used to verify the </a:t>
            </a:r>
            <a:r>
              <a:rPr lang="en" sz="2200" b="1">
                <a:solidFill>
                  <a:schemeClr val="dk1"/>
                </a:solidFill>
                <a:latin typeface="Cambria"/>
                <a:ea typeface="Cambria"/>
                <a:cs typeface="Cambria"/>
                <a:sym typeface="Cambria"/>
              </a:rPr>
              <a:t>validity of data.</a:t>
            </a:r>
            <a:r>
              <a:rPr lang="en" sz="2200">
                <a:solidFill>
                  <a:schemeClr val="dk1"/>
                </a:solidFill>
                <a:latin typeface="Cambria"/>
                <a:ea typeface="Cambria"/>
                <a:cs typeface="Cambria"/>
                <a:sym typeface="Cambria"/>
              </a:rPr>
              <a:t> It has many applications, particularly in information security (e.g. user authentication). </a:t>
            </a:r>
            <a:endParaRPr sz="2200">
              <a:solidFill>
                <a:schemeClr val="dk1"/>
              </a:solidFill>
              <a:latin typeface="Cambria"/>
              <a:ea typeface="Cambria"/>
              <a:cs typeface="Cambria"/>
              <a:sym typeface="Cambria"/>
            </a:endParaRPr>
          </a:p>
          <a:p>
            <a:pPr marL="457200" lvl="0" indent="-368300" algn="just" rtl="0">
              <a:spcBef>
                <a:spcPts val="0"/>
              </a:spcBef>
              <a:spcAft>
                <a:spcPts val="0"/>
              </a:spcAft>
              <a:buClr>
                <a:schemeClr val="dk1"/>
              </a:buClr>
              <a:buSzPts val="2200"/>
              <a:buFont typeface="Cambria"/>
              <a:buChar char="●"/>
            </a:pPr>
            <a:r>
              <a:rPr lang="en" sz="2200">
                <a:solidFill>
                  <a:schemeClr val="dk1"/>
                </a:solidFill>
                <a:latin typeface="Cambria"/>
                <a:ea typeface="Cambria"/>
                <a:cs typeface="Cambria"/>
                <a:sym typeface="Cambria"/>
              </a:rPr>
              <a:t>A CHF translates data of </a:t>
            </a:r>
            <a:r>
              <a:rPr lang="en" sz="2200" b="1">
                <a:solidFill>
                  <a:schemeClr val="dk1"/>
                </a:solidFill>
                <a:latin typeface="Cambria"/>
                <a:ea typeface="Cambria"/>
                <a:cs typeface="Cambria"/>
                <a:sym typeface="Cambria"/>
              </a:rPr>
              <a:t>various lengths</a:t>
            </a:r>
            <a:r>
              <a:rPr lang="en" sz="2200">
                <a:solidFill>
                  <a:schemeClr val="dk1"/>
                </a:solidFill>
                <a:latin typeface="Cambria"/>
                <a:ea typeface="Cambria"/>
                <a:cs typeface="Cambria"/>
                <a:sym typeface="Cambria"/>
              </a:rPr>
              <a:t> of the message into a </a:t>
            </a:r>
            <a:r>
              <a:rPr lang="en" sz="2200" b="1">
                <a:solidFill>
                  <a:schemeClr val="dk1"/>
                </a:solidFill>
                <a:latin typeface="Cambria"/>
                <a:ea typeface="Cambria"/>
                <a:cs typeface="Cambria"/>
                <a:sym typeface="Cambria"/>
              </a:rPr>
              <a:t>fixed-size numerical string</a:t>
            </a:r>
            <a:r>
              <a:rPr lang="en" sz="2200">
                <a:solidFill>
                  <a:schemeClr val="dk1"/>
                </a:solidFill>
                <a:latin typeface="Cambria"/>
                <a:ea typeface="Cambria"/>
                <a:cs typeface="Cambria"/>
                <a:sym typeface="Cambria"/>
              </a:rPr>
              <a:t> the hash. </a:t>
            </a:r>
            <a:endParaRPr sz="2200">
              <a:solidFill>
                <a:schemeClr val="dk1"/>
              </a:solidFill>
              <a:latin typeface="Cambria"/>
              <a:ea typeface="Cambria"/>
              <a:cs typeface="Cambria"/>
              <a:sym typeface="Cambria"/>
            </a:endParaRPr>
          </a:p>
          <a:p>
            <a:pPr marL="457200" lvl="0" indent="-368300" algn="just" rtl="0">
              <a:spcBef>
                <a:spcPts val="0"/>
              </a:spcBef>
              <a:spcAft>
                <a:spcPts val="0"/>
              </a:spcAft>
              <a:buClr>
                <a:schemeClr val="dk1"/>
              </a:buClr>
              <a:buSzPts val="2200"/>
              <a:buFont typeface="Cambria"/>
              <a:buChar char="●"/>
            </a:pPr>
            <a:r>
              <a:rPr lang="en" sz="2200">
                <a:solidFill>
                  <a:schemeClr val="dk1"/>
                </a:solidFill>
                <a:latin typeface="Cambria"/>
                <a:ea typeface="Cambria"/>
                <a:cs typeface="Cambria"/>
                <a:sym typeface="Cambria"/>
              </a:rPr>
              <a:t>A cryptographic hash function is a </a:t>
            </a:r>
            <a:r>
              <a:rPr lang="en" sz="2200" b="1">
                <a:solidFill>
                  <a:schemeClr val="dk1"/>
                </a:solidFill>
                <a:latin typeface="Cambria"/>
                <a:ea typeface="Cambria"/>
                <a:cs typeface="Cambria"/>
                <a:sym typeface="Cambria"/>
              </a:rPr>
              <a:t>single-directional work,</a:t>
            </a:r>
            <a:r>
              <a:rPr lang="en" sz="2200">
                <a:solidFill>
                  <a:schemeClr val="dk1"/>
                </a:solidFill>
                <a:latin typeface="Cambria"/>
                <a:ea typeface="Cambria"/>
                <a:cs typeface="Cambria"/>
                <a:sym typeface="Cambria"/>
              </a:rPr>
              <a:t> making it extremely difficult to reverse to recreate the information used to make it.</a:t>
            </a:r>
            <a:endParaRPr sz="27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Chain of Blocks</a:t>
            </a:r>
            <a:endParaRPr/>
          </a:p>
        </p:txBody>
      </p:sp>
      <p:pic>
        <p:nvPicPr>
          <p:cNvPr id="170" name="Google Shape;170;p33"/>
          <p:cNvPicPr preferRelativeResize="0"/>
          <p:nvPr/>
        </p:nvPicPr>
        <p:blipFill>
          <a:blip r:embed="rId3">
            <a:alphaModFix/>
          </a:blip>
          <a:stretch>
            <a:fillRect/>
          </a:stretch>
        </p:blipFill>
        <p:spPr>
          <a:xfrm>
            <a:off x="466750" y="1338250"/>
            <a:ext cx="8365550" cy="368674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Chain of Blocks</a:t>
            </a:r>
            <a:endParaRPr>
              <a:latin typeface="Cambria"/>
              <a:ea typeface="Cambria"/>
              <a:cs typeface="Cambria"/>
              <a:sym typeface="Cambria"/>
            </a:endParaRPr>
          </a:p>
        </p:txBody>
      </p:sp>
      <p:sp>
        <p:nvSpPr>
          <p:cNvPr id="176" name="Google Shape;176;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100">
                <a:solidFill>
                  <a:schemeClr val="dk1"/>
                </a:solidFill>
                <a:latin typeface="Cambria"/>
                <a:ea typeface="Cambria"/>
                <a:cs typeface="Cambria"/>
                <a:sym typeface="Cambria"/>
              </a:rPr>
              <a:t>Each piece of data on the blockchain is stored in a block, and all the blocks of data are chained together.</a:t>
            </a:r>
            <a:endParaRPr sz="2100">
              <a:solidFill>
                <a:schemeClr val="dk1"/>
              </a:solidFill>
              <a:latin typeface="Cambria"/>
              <a:ea typeface="Cambria"/>
              <a:cs typeface="Cambria"/>
              <a:sym typeface="Cambria"/>
            </a:endParaRPr>
          </a:p>
        </p:txBody>
      </p:sp>
      <p:pic>
        <p:nvPicPr>
          <p:cNvPr id="177" name="Google Shape;177;p34"/>
          <p:cNvPicPr preferRelativeResize="0"/>
          <p:nvPr/>
        </p:nvPicPr>
        <p:blipFill>
          <a:blip r:embed="rId3">
            <a:alphaModFix/>
          </a:blip>
          <a:stretch>
            <a:fillRect/>
          </a:stretch>
        </p:blipFill>
        <p:spPr>
          <a:xfrm>
            <a:off x="466725" y="2197150"/>
            <a:ext cx="8134350" cy="2817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Chain of Blocks</a:t>
            </a:r>
            <a:endParaRPr/>
          </a:p>
        </p:txBody>
      </p:sp>
      <p:pic>
        <p:nvPicPr>
          <p:cNvPr id="183" name="Google Shape;183;p35"/>
          <p:cNvPicPr preferRelativeResize="0"/>
          <p:nvPr/>
        </p:nvPicPr>
        <p:blipFill>
          <a:blip r:embed="rId3">
            <a:alphaModFix/>
          </a:blip>
          <a:stretch>
            <a:fillRect/>
          </a:stretch>
        </p:blipFill>
        <p:spPr>
          <a:xfrm>
            <a:off x="311700" y="1304600"/>
            <a:ext cx="8520601" cy="272163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Chain of Blocks</a:t>
            </a:r>
            <a:endParaRPr>
              <a:latin typeface="Cambria"/>
              <a:ea typeface="Cambria"/>
              <a:cs typeface="Cambria"/>
              <a:sym typeface="Cambria"/>
            </a:endParaRPr>
          </a:p>
        </p:txBody>
      </p:sp>
      <p:sp>
        <p:nvSpPr>
          <p:cNvPr id="189" name="Google Shape;189;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2100">
                <a:solidFill>
                  <a:schemeClr val="dk1"/>
                </a:solidFill>
                <a:latin typeface="Cambria"/>
                <a:ea typeface="Cambria"/>
                <a:cs typeface="Cambria"/>
                <a:sym typeface="Cambria"/>
              </a:rPr>
              <a:t>Data: This is the information that will be permanently stored on the public ledger. For example: When a transaction takes place, the block will contain the information about the sender, the receiver, the timestamp etc.</a:t>
            </a:r>
            <a:endParaRPr sz="2100">
              <a:solidFill>
                <a:schemeClr val="dk1"/>
              </a:solidFill>
              <a:latin typeface="Cambria"/>
              <a:ea typeface="Cambria"/>
              <a:cs typeface="Cambria"/>
              <a:sym typeface="Cambria"/>
            </a:endParaRPr>
          </a:p>
          <a:p>
            <a:pPr marL="0" lvl="0" indent="0" algn="l" rtl="0">
              <a:spcBef>
                <a:spcPts val="1200"/>
              </a:spcBef>
              <a:spcAft>
                <a:spcPts val="0"/>
              </a:spcAft>
              <a:buNone/>
            </a:pPr>
            <a:r>
              <a:rPr lang="en" sz="2100">
                <a:solidFill>
                  <a:schemeClr val="dk1"/>
                </a:solidFill>
                <a:latin typeface="Cambria"/>
                <a:ea typeface="Cambria"/>
                <a:cs typeface="Cambria"/>
                <a:sym typeface="Cambria"/>
              </a:rPr>
              <a:t>Hash: Cryptographic Hashing, in very simple terms is converting the big data stored on the block into a unique set of letters and numbers that has a fixed length. It’s like a mathematical fingerprint of that specific data.</a:t>
            </a:r>
            <a:endParaRPr sz="2100">
              <a:solidFill>
                <a:schemeClr val="dk1"/>
              </a:solidFill>
              <a:latin typeface="Cambria"/>
              <a:ea typeface="Cambria"/>
              <a:cs typeface="Cambria"/>
              <a:sym typeface="Cambria"/>
            </a:endParaRPr>
          </a:p>
          <a:p>
            <a:pPr marL="0" lvl="0" indent="0" algn="l" rtl="0">
              <a:spcBef>
                <a:spcPts val="1200"/>
              </a:spcBef>
              <a:spcAft>
                <a:spcPts val="0"/>
              </a:spcAft>
              <a:buNone/>
            </a:pPr>
            <a:r>
              <a:rPr lang="en" sz="2100">
                <a:solidFill>
                  <a:schemeClr val="dk1"/>
                </a:solidFill>
                <a:latin typeface="Cambria"/>
                <a:ea typeface="Cambria"/>
                <a:cs typeface="Cambria"/>
                <a:sym typeface="Cambria"/>
              </a:rPr>
              <a:t>Hash of the previous block: The next block in the chain will also contain the hash of the previous block.</a:t>
            </a:r>
            <a:endParaRPr sz="2100">
              <a:solidFill>
                <a:schemeClr val="dk1"/>
              </a:solidFill>
              <a:latin typeface="Cambria"/>
              <a:ea typeface="Cambria"/>
              <a:cs typeface="Cambria"/>
              <a:sym typeface="Cambria"/>
            </a:endParaRPr>
          </a:p>
          <a:p>
            <a:pPr marL="0" lvl="0" indent="0" algn="l" rtl="0">
              <a:spcBef>
                <a:spcPts val="1200"/>
              </a:spcBef>
              <a:spcAft>
                <a:spcPts val="1200"/>
              </a:spcAft>
              <a:buNone/>
            </a:pPr>
            <a:endParaRPr sz="2100">
              <a:solidFill>
                <a:schemeClr val="dk1"/>
              </a:solidFill>
              <a:latin typeface="Cambria"/>
              <a:ea typeface="Cambria"/>
              <a:cs typeface="Cambria"/>
              <a:sym typeface="Cambri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37"/>
          <p:cNvPicPr preferRelativeResize="0"/>
          <p:nvPr/>
        </p:nvPicPr>
        <p:blipFill>
          <a:blip r:embed="rId3">
            <a:alphaModFix/>
          </a:blip>
          <a:stretch>
            <a:fillRect/>
          </a:stretch>
        </p:blipFill>
        <p:spPr>
          <a:xfrm>
            <a:off x="280975" y="1149355"/>
            <a:ext cx="8180475" cy="2844800"/>
          </a:xfrm>
          <a:prstGeom prst="rect">
            <a:avLst/>
          </a:prstGeom>
          <a:noFill/>
          <a:ln>
            <a:noFill/>
          </a:ln>
        </p:spPr>
      </p:pic>
      <p:sp>
        <p:nvSpPr>
          <p:cNvPr id="195" name="Google Shape;195;p37"/>
          <p:cNvSpPr txBox="1"/>
          <p:nvPr/>
        </p:nvSpPr>
        <p:spPr>
          <a:xfrm>
            <a:off x="341250" y="4100525"/>
            <a:ext cx="8461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u="sng">
                <a:solidFill>
                  <a:schemeClr val="hlink"/>
                </a:solidFill>
                <a:latin typeface="Cambria"/>
                <a:ea typeface="Cambria"/>
                <a:cs typeface="Cambria"/>
                <a:sym typeface="Cambria"/>
                <a:hlinkClick r:id="rId4"/>
              </a:rPr>
              <a:t>https://tools.superdatascience.com/blockchain/hash/</a:t>
            </a:r>
            <a:endParaRPr sz="2100">
              <a:latin typeface="Cambria"/>
              <a:ea typeface="Cambria"/>
              <a:cs typeface="Cambria"/>
              <a:sym typeface="Cambria"/>
            </a:endParaRPr>
          </a:p>
          <a:p>
            <a:pPr marL="0" lvl="0" indent="0" algn="l" rtl="0">
              <a:spcBef>
                <a:spcPts val="0"/>
              </a:spcBef>
              <a:spcAft>
                <a:spcPts val="0"/>
              </a:spcAft>
              <a:buNone/>
            </a:pPr>
            <a:endParaRPr sz="2100">
              <a:latin typeface="Cambria"/>
              <a:ea typeface="Cambria"/>
              <a:cs typeface="Cambria"/>
              <a:sym typeface="Cambri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38" descr="What is a blockchain and how do they work? I'll explain why blockchains are so special in simple and plain English!&#10;&#10;💌  Sign up for Simply Explained Newsletter:&#10;https://newsletter.simplyexplained.com&#10;Monthly newsletter with cool stuff I found on the internet (related to science, technology, biology, and other nerdy things)! No spam. Ever. Promise!&#10;&#10;🌍 Follow me&#10;Twitter: https://twitter.com/Savjee&#10;Instagram: https://www.instagram.com/simplyexplained_com/&#10;TikTok: https://www.tiktok.com/@simplyexplained_com&#10;Website: https://simplyexplained.com&#10;&#10;💰 Get $10 of free Bitcoin:&#10;Use my Coinbase affiliate link, and we'll both get $10 of free Bitcoin when you deposit $100:&#10;https://coinbase.com/join/decuyp_9&#10;&#10;📚 Sources can be found on my website:&#10;https://www.savjee.be/videos/simply-explained/how-does-a-blockchain-work/&#10;&#10;❤️ Become a Simply Explained member: https://www.youtube.com/channel/UCnxrdFPXJMeHru_b4Q_vTPQ/join&#10;&#10;#blockchain #simplyexplained #cryptocurrency #bitcoin" title="How does a blockchain work - Simply Explained">
            <a:hlinkClick r:id="rId3"/>
          </p:cNvPr>
          <p:cNvPicPr preferRelativeResize="0"/>
          <p:nvPr/>
        </p:nvPicPr>
        <p:blipFill>
          <a:blip r:embed="rId4">
            <a:alphaModFix/>
          </a:blip>
          <a:stretch>
            <a:fillRect/>
          </a:stretch>
        </p:blipFill>
        <p:spPr>
          <a:xfrm>
            <a:off x="152400" y="152400"/>
            <a:ext cx="8619075" cy="48482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fade">
                                      <p:cBhvr>
                                        <p:cTn id="7" dur="10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39"/>
          <p:cNvPicPr preferRelativeResize="0"/>
          <p:nvPr/>
        </p:nvPicPr>
        <p:blipFill>
          <a:blip r:embed="rId3">
            <a:alphaModFix/>
          </a:blip>
          <a:stretch>
            <a:fillRect/>
          </a:stretch>
        </p:blipFill>
        <p:spPr>
          <a:xfrm>
            <a:off x="654838" y="152400"/>
            <a:ext cx="7834325" cy="4708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Merkle Trees</a:t>
            </a:r>
            <a:endParaRPr>
              <a:latin typeface="Cambria"/>
              <a:ea typeface="Cambria"/>
              <a:cs typeface="Cambria"/>
              <a:sym typeface="Cambria"/>
            </a:endParaRPr>
          </a:p>
        </p:txBody>
      </p:sp>
      <p:sp>
        <p:nvSpPr>
          <p:cNvPr id="211" name="Google Shape;211;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200">
                <a:solidFill>
                  <a:schemeClr val="dk1"/>
                </a:solidFill>
                <a:latin typeface="Cambria"/>
                <a:ea typeface="Cambria"/>
                <a:cs typeface="Cambria"/>
                <a:sym typeface="Cambria"/>
              </a:rPr>
              <a:t>A Merkle tree is fundamentally just a hierarchical set of hash values, building from a set of actual data (Merkle leaf) to intermediate hashes (Merkle branches) and up to the Merkle root that summarizes all the data in one hash value</a:t>
            </a:r>
            <a:endParaRPr sz="2200">
              <a:solidFill>
                <a:schemeClr val="dk1"/>
              </a:solidFill>
              <a:latin typeface="Cambria"/>
              <a:ea typeface="Cambria"/>
              <a:cs typeface="Cambria"/>
              <a:sym typeface="Cambri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41"/>
          <p:cNvPicPr preferRelativeResize="0"/>
          <p:nvPr/>
        </p:nvPicPr>
        <p:blipFill>
          <a:blip r:embed="rId3">
            <a:alphaModFix/>
          </a:blip>
          <a:stretch>
            <a:fillRect/>
          </a:stretch>
        </p:blipFill>
        <p:spPr>
          <a:xfrm>
            <a:off x="1526375" y="176313"/>
            <a:ext cx="6091250" cy="4790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42"/>
          <p:cNvPicPr preferRelativeResize="0"/>
          <p:nvPr/>
        </p:nvPicPr>
        <p:blipFill>
          <a:blip r:embed="rId3">
            <a:alphaModFix/>
          </a:blip>
          <a:stretch>
            <a:fillRect/>
          </a:stretch>
        </p:blipFill>
        <p:spPr>
          <a:xfrm>
            <a:off x="1409700" y="152400"/>
            <a:ext cx="6448557" cy="4991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How Does a Cryptography Hash Function Work?</a:t>
            </a:r>
            <a:endParaRPr>
              <a:latin typeface="Cambria"/>
              <a:ea typeface="Cambria"/>
              <a:cs typeface="Cambria"/>
              <a:sym typeface="Cambria"/>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68300" algn="l" rtl="0">
              <a:spcBef>
                <a:spcPts val="0"/>
              </a:spcBef>
              <a:spcAft>
                <a:spcPts val="0"/>
              </a:spcAft>
              <a:buClr>
                <a:schemeClr val="dk1"/>
              </a:buClr>
              <a:buSzPts val="2200"/>
              <a:buFont typeface="Cambria"/>
              <a:buChar char="●"/>
            </a:pPr>
            <a:r>
              <a:rPr lang="en" sz="2200">
                <a:solidFill>
                  <a:schemeClr val="dk1"/>
                </a:solidFill>
                <a:latin typeface="Cambria"/>
                <a:ea typeface="Cambria"/>
                <a:cs typeface="Cambria"/>
                <a:sym typeface="Cambria"/>
              </a:rPr>
              <a:t>The hash function </a:t>
            </a:r>
            <a:r>
              <a:rPr lang="en" sz="2200" b="1">
                <a:solidFill>
                  <a:schemeClr val="dk1"/>
                </a:solidFill>
                <a:latin typeface="Cambria"/>
                <a:ea typeface="Cambria"/>
                <a:cs typeface="Cambria"/>
                <a:sym typeface="Cambria"/>
              </a:rPr>
              <a:t>accepts data of a fixed length</a:t>
            </a:r>
            <a:r>
              <a:rPr lang="en" sz="2200">
                <a:solidFill>
                  <a:schemeClr val="dk1"/>
                </a:solidFill>
                <a:latin typeface="Cambria"/>
                <a:ea typeface="Cambria"/>
                <a:cs typeface="Cambria"/>
                <a:sym typeface="Cambria"/>
              </a:rPr>
              <a:t>. The data block size varies between algorithms.</a:t>
            </a:r>
            <a:endParaRPr sz="2200">
              <a:solidFill>
                <a:schemeClr val="dk1"/>
              </a:solidFill>
              <a:latin typeface="Cambria"/>
              <a:ea typeface="Cambria"/>
              <a:cs typeface="Cambria"/>
              <a:sym typeface="Cambria"/>
            </a:endParaRPr>
          </a:p>
          <a:p>
            <a:pPr marL="457200" lvl="0" indent="-368300" algn="l" rtl="0">
              <a:spcBef>
                <a:spcPts val="0"/>
              </a:spcBef>
              <a:spcAft>
                <a:spcPts val="0"/>
              </a:spcAft>
              <a:buClr>
                <a:schemeClr val="dk1"/>
              </a:buClr>
              <a:buSzPts val="2200"/>
              <a:buFont typeface="Cambria"/>
              <a:buChar char="●"/>
            </a:pPr>
            <a:r>
              <a:rPr lang="en" sz="2200">
                <a:solidFill>
                  <a:schemeClr val="dk1"/>
                </a:solidFill>
                <a:latin typeface="Cambria"/>
                <a:ea typeface="Cambria"/>
                <a:cs typeface="Cambria"/>
                <a:sym typeface="Cambria"/>
              </a:rPr>
              <a:t>If the blocks are too small, padding may be used to fill the space. However, regardless of the kind of hashing used, </a:t>
            </a:r>
            <a:r>
              <a:rPr lang="en" sz="2200" b="1">
                <a:solidFill>
                  <a:schemeClr val="dk1"/>
                </a:solidFill>
                <a:latin typeface="Cambria"/>
                <a:ea typeface="Cambria"/>
                <a:cs typeface="Cambria"/>
                <a:sym typeface="Cambria"/>
              </a:rPr>
              <a:t>the output, or hash value, always has the same set length.</a:t>
            </a:r>
            <a:endParaRPr sz="2200" b="1">
              <a:solidFill>
                <a:schemeClr val="dk1"/>
              </a:solidFill>
              <a:latin typeface="Cambria"/>
              <a:ea typeface="Cambria"/>
              <a:cs typeface="Cambria"/>
              <a:sym typeface="Cambria"/>
            </a:endParaRPr>
          </a:p>
          <a:p>
            <a:pPr marL="457200" lvl="0" indent="-368300" algn="l" rtl="0">
              <a:spcBef>
                <a:spcPts val="0"/>
              </a:spcBef>
              <a:spcAft>
                <a:spcPts val="0"/>
              </a:spcAft>
              <a:buClr>
                <a:schemeClr val="dk1"/>
              </a:buClr>
              <a:buSzPts val="2200"/>
              <a:buFont typeface="Cambria"/>
              <a:buChar char="●"/>
            </a:pPr>
            <a:r>
              <a:rPr lang="en" sz="2200">
                <a:solidFill>
                  <a:schemeClr val="dk1"/>
                </a:solidFill>
                <a:latin typeface="Cambria"/>
                <a:ea typeface="Cambria"/>
                <a:cs typeface="Cambria"/>
                <a:sym typeface="Cambria"/>
              </a:rPr>
              <a:t>The hash function is then applied as many times as the number of data blocks.</a:t>
            </a:r>
            <a:endParaRPr sz="2200">
              <a:solidFill>
                <a:schemeClr val="dk1"/>
              </a:solidFill>
              <a:latin typeface="Cambria"/>
              <a:ea typeface="Cambria"/>
              <a:cs typeface="Cambria"/>
              <a:sym typeface="Cambri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43" descr="Merkle trees are a vital part of what makes blockchains tick. Thanks to their use of hash functions to power the data structure, they are perfect for exponentially reducing the amount of data that you commit to a block.&#10;&#10;This video is part of a broader course curriculum of the Ethereum Developer Bootcamp in Alchemy University. For the full experience, please sign up today at university.alchemy.com&#10;&#10;00:00 - Simple merkle tree demo&#10;00:45 - As tree grows by 2x, proof elements needed grows by 1x" title="Merkle Trees Are Efficient! - Alchemy University">
            <a:hlinkClick r:id="rId3"/>
          </p:cNvPr>
          <p:cNvPicPr preferRelativeResize="0"/>
          <p:nvPr/>
        </p:nvPicPr>
        <p:blipFill>
          <a:blip r:embed="rId4">
            <a:alphaModFix/>
          </a:blip>
          <a:stretch>
            <a:fillRect/>
          </a:stretch>
        </p:blipFill>
        <p:spPr>
          <a:xfrm>
            <a:off x="152400" y="152400"/>
            <a:ext cx="8466675" cy="4762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fade">
                                      <p:cBhvr>
                                        <p:cTn id="7" dur="10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Smart Contract</a:t>
            </a:r>
            <a:endParaRPr>
              <a:latin typeface="Cambria"/>
              <a:ea typeface="Cambria"/>
              <a:cs typeface="Cambria"/>
              <a:sym typeface="Cambria"/>
            </a:endParaRPr>
          </a:p>
        </p:txBody>
      </p:sp>
      <p:sp>
        <p:nvSpPr>
          <p:cNvPr id="232" name="Google Shape;232;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1200"/>
              </a:spcAft>
              <a:buNone/>
            </a:pPr>
            <a:r>
              <a:rPr lang="en" sz="2300">
                <a:solidFill>
                  <a:schemeClr val="dk1"/>
                </a:solidFill>
                <a:latin typeface="Cambria"/>
                <a:ea typeface="Cambria"/>
                <a:cs typeface="Cambria"/>
                <a:sym typeface="Cambria"/>
              </a:rPr>
              <a:t>A Smart Contract (or crypto contract) is a computer program that directly and automatically controls the transfer of digital assets between the parties under certain conditions. A smart contract works in the same way as a traditional contract while also automatically enforcing the contract. Smart contracts are programs that execute exactly as they are set up(coded, programmed) by their creators. Just like a traditional contract is enforceable by law, smart contracts are enforceable by code.</a:t>
            </a:r>
            <a:endParaRPr sz="2300">
              <a:solidFill>
                <a:schemeClr val="dk1"/>
              </a:solidFill>
              <a:latin typeface="Cambria"/>
              <a:ea typeface="Cambria"/>
              <a:cs typeface="Cambria"/>
              <a:sym typeface="Cambri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45" descr="What are smart contracts and what do they have to do with blockchains and cryptocurrencies? Well, let's find in plain English!&#10;&#10;💌  Sign up for Simply Explained Newsletter:&#10;https://newsletter.simplyexplained.com&#10;Monthly newsletter with cool stuff I found on the internet (related to science, technology, biology, and other nerdy things)! No spam. Ever. Promise!&#10;&#10;🌍 Follow me&#10;Twitter: https://twitter.com/Savjee&#10;Instagram: https://www.instagram.com/simplyexplained_com/&#10;TikTok: https://www.tiktok.com/@simplyexplained_com&#10;Website: https://simplyexplained.com&#10;&#10;💰 Want to buy Bitcoin or Ethereum?&#10;Buy for $100 and get $10 free (through my affiliate link):&#10;https://www.coinbase.com/join/59284524822a3d0b19e11134&#10;&#10;❤️ Become a Simply Explained member: https://www.youtube.com/channel/UCnxrdFPXJMeHru_b4Q_vTPQ/join&#10;&#10;📚 Sources can be found on my website:&#10;https://www.savjee.be/videos/simply-explained/smart-contracts/&#10;&#10;#smartcontract #solidity #blockchain #crypto #simplyexplained" title="Smart contracts - Simply Explained">
            <a:hlinkClick r:id="rId3"/>
          </p:cNvPr>
          <p:cNvPicPr preferRelativeResize="0"/>
          <p:nvPr/>
        </p:nvPicPr>
        <p:blipFill>
          <a:blip r:embed="rId4">
            <a:alphaModFix/>
          </a:blip>
          <a:stretch>
            <a:fillRect/>
          </a:stretch>
        </p:blipFill>
        <p:spPr>
          <a:xfrm>
            <a:off x="152400" y="152400"/>
            <a:ext cx="8605850" cy="4840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7"/>
                                        </p:tgtEl>
                                        <p:attrNameLst>
                                          <p:attrName>style.visibility</p:attrName>
                                        </p:attrNameLst>
                                      </p:cBhvr>
                                      <p:to>
                                        <p:strVal val="visible"/>
                                      </p:to>
                                    </p:set>
                                    <p:animEffect transition="in" filter="fade">
                                      <p:cBhvr>
                                        <p:cTn id="7" dur="1000"/>
                                        <p:tgtEl>
                                          <p:spTgt spid="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46"/>
          <p:cNvPicPr preferRelativeResize="0"/>
          <p:nvPr/>
        </p:nvPicPr>
        <p:blipFill>
          <a:blip r:embed="rId3">
            <a:alphaModFix/>
          </a:blip>
          <a:stretch>
            <a:fillRect/>
          </a:stretch>
        </p:blipFill>
        <p:spPr>
          <a:xfrm>
            <a:off x="0" y="180975"/>
            <a:ext cx="8924950" cy="44624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Features of Smart Contracts</a:t>
            </a:r>
            <a:endParaRPr>
              <a:latin typeface="Cambria"/>
              <a:ea typeface="Cambria"/>
              <a:cs typeface="Cambria"/>
              <a:sym typeface="Cambria"/>
            </a:endParaRPr>
          </a:p>
        </p:txBody>
      </p:sp>
      <p:sp>
        <p:nvSpPr>
          <p:cNvPr id="248" name="Google Shape;248;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76555" algn="just" rtl="0">
              <a:lnSpc>
                <a:spcPct val="95000"/>
              </a:lnSpc>
              <a:spcBef>
                <a:spcPts val="0"/>
              </a:spcBef>
              <a:spcAft>
                <a:spcPts val="0"/>
              </a:spcAft>
              <a:buClr>
                <a:schemeClr val="dk1"/>
              </a:buClr>
              <a:buSzPts val="2330"/>
              <a:buFont typeface="Cambria"/>
              <a:buChar char="●"/>
            </a:pPr>
            <a:r>
              <a:rPr lang="en" sz="2330">
                <a:solidFill>
                  <a:schemeClr val="dk1"/>
                </a:solidFill>
                <a:latin typeface="Cambria"/>
                <a:ea typeface="Cambria"/>
                <a:cs typeface="Cambria"/>
                <a:sym typeface="Cambria"/>
              </a:rPr>
              <a:t>Distributed: Everyone on the network is guaranteed to have a copy of all the conditions of the smart contract and they cannot be changed by one of the parties. A smart contract is replicated and distributed by all the nodes connected to the network.</a:t>
            </a:r>
            <a:endParaRPr sz="2330">
              <a:solidFill>
                <a:schemeClr val="dk1"/>
              </a:solidFill>
              <a:latin typeface="Cambria"/>
              <a:ea typeface="Cambria"/>
              <a:cs typeface="Cambria"/>
              <a:sym typeface="Cambria"/>
            </a:endParaRPr>
          </a:p>
          <a:p>
            <a:pPr marL="457200" lvl="0" indent="-376555" algn="just" rtl="0">
              <a:lnSpc>
                <a:spcPct val="95000"/>
              </a:lnSpc>
              <a:spcBef>
                <a:spcPts val="0"/>
              </a:spcBef>
              <a:spcAft>
                <a:spcPts val="0"/>
              </a:spcAft>
              <a:buClr>
                <a:schemeClr val="dk1"/>
              </a:buClr>
              <a:buSzPts val="2330"/>
              <a:buFont typeface="Cambria"/>
              <a:buChar char="●"/>
            </a:pPr>
            <a:r>
              <a:rPr lang="en" sz="2330">
                <a:solidFill>
                  <a:schemeClr val="dk1"/>
                </a:solidFill>
                <a:latin typeface="Cambria"/>
                <a:ea typeface="Cambria"/>
                <a:cs typeface="Cambria"/>
                <a:sym typeface="Cambria"/>
              </a:rPr>
              <a:t>Deterministic: Smart contracts can only perform functions for which they are designed only when the required conditions are met. The final outcome will not vary, no matter who executes the smart contract.</a:t>
            </a:r>
            <a:endParaRPr sz="2330">
              <a:solidFill>
                <a:schemeClr val="dk1"/>
              </a:solidFill>
              <a:latin typeface="Cambria"/>
              <a:ea typeface="Cambria"/>
              <a:cs typeface="Cambria"/>
              <a:sym typeface="Cambri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Features of Smart Contracts</a:t>
            </a:r>
            <a:endParaRPr>
              <a:latin typeface="Cambria"/>
              <a:ea typeface="Cambria"/>
              <a:cs typeface="Cambria"/>
              <a:sym typeface="Cambria"/>
            </a:endParaRPr>
          </a:p>
        </p:txBody>
      </p:sp>
      <p:sp>
        <p:nvSpPr>
          <p:cNvPr id="254" name="Google Shape;254;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70205" algn="just" rtl="0">
              <a:lnSpc>
                <a:spcPct val="95000"/>
              </a:lnSpc>
              <a:spcBef>
                <a:spcPts val="0"/>
              </a:spcBef>
              <a:spcAft>
                <a:spcPts val="0"/>
              </a:spcAft>
              <a:buClr>
                <a:schemeClr val="dk1"/>
              </a:buClr>
              <a:buSzPts val="2230"/>
              <a:buFont typeface="Cambria"/>
              <a:buChar char="●"/>
            </a:pPr>
            <a:r>
              <a:rPr lang="en" sz="2230">
                <a:solidFill>
                  <a:schemeClr val="dk1"/>
                </a:solidFill>
                <a:latin typeface="Cambria"/>
                <a:ea typeface="Cambria"/>
                <a:cs typeface="Cambria"/>
                <a:sym typeface="Cambria"/>
              </a:rPr>
              <a:t>Immutable: Once deployed smart contract cannot be changed, it can only be removed as long as the functionality is implemented previously.</a:t>
            </a:r>
            <a:endParaRPr sz="2230">
              <a:solidFill>
                <a:schemeClr val="dk1"/>
              </a:solidFill>
              <a:latin typeface="Cambria"/>
              <a:ea typeface="Cambria"/>
              <a:cs typeface="Cambria"/>
              <a:sym typeface="Cambria"/>
            </a:endParaRPr>
          </a:p>
          <a:p>
            <a:pPr marL="457200" lvl="0" indent="-370205" algn="just" rtl="0">
              <a:lnSpc>
                <a:spcPct val="95000"/>
              </a:lnSpc>
              <a:spcBef>
                <a:spcPts val="0"/>
              </a:spcBef>
              <a:spcAft>
                <a:spcPts val="0"/>
              </a:spcAft>
              <a:buClr>
                <a:schemeClr val="dk1"/>
              </a:buClr>
              <a:buSzPts val="2230"/>
              <a:buFont typeface="Cambria"/>
              <a:buChar char="●"/>
            </a:pPr>
            <a:r>
              <a:rPr lang="en" sz="2230">
                <a:solidFill>
                  <a:schemeClr val="dk1"/>
                </a:solidFill>
                <a:latin typeface="Cambria"/>
                <a:ea typeface="Cambria"/>
                <a:cs typeface="Cambria"/>
                <a:sym typeface="Cambria"/>
              </a:rPr>
              <a:t>Autonomy: There is no third party involved. The contract is made by you and shared between the parties. No intermediaries are involved which minimizes bullying and grants full authority to the dealing parties. Also, the smart contract is maintained and executed by all the nodes on the network, thus removing all the controlling power from any one party's hand.</a:t>
            </a:r>
            <a:endParaRPr sz="2230">
              <a:solidFill>
                <a:schemeClr val="dk1"/>
              </a:solidFill>
              <a:latin typeface="Cambria"/>
              <a:ea typeface="Cambria"/>
              <a:cs typeface="Cambria"/>
              <a:sym typeface="Cambri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latin typeface="Cambria"/>
                <a:ea typeface="Cambria"/>
                <a:cs typeface="Cambria"/>
                <a:sym typeface="Cambria"/>
              </a:rPr>
              <a:t>Features of Smart Contracts</a:t>
            </a:r>
            <a:endParaRPr>
              <a:latin typeface="Cambria"/>
              <a:ea typeface="Cambria"/>
              <a:cs typeface="Cambria"/>
              <a:sym typeface="Cambria"/>
            </a:endParaRPr>
          </a:p>
        </p:txBody>
      </p:sp>
      <p:sp>
        <p:nvSpPr>
          <p:cNvPr id="260" name="Google Shape;260;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7428" algn="just" rtl="0">
              <a:spcBef>
                <a:spcPts val="0"/>
              </a:spcBef>
              <a:spcAft>
                <a:spcPts val="0"/>
              </a:spcAft>
              <a:buClr>
                <a:schemeClr val="dk1"/>
              </a:buClr>
              <a:buSzPts val="2501"/>
              <a:buFont typeface="Cambria"/>
              <a:buChar char="●"/>
            </a:pPr>
            <a:r>
              <a:rPr lang="en" sz="2501">
                <a:solidFill>
                  <a:schemeClr val="dk1"/>
                </a:solidFill>
                <a:latin typeface="Cambria"/>
                <a:ea typeface="Cambria"/>
                <a:cs typeface="Cambria"/>
                <a:sym typeface="Cambria"/>
              </a:rPr>
              <a:t>Customizable: Smart contracts have the ability for modification or we can say customization before being launched to do what the user wants it to do. </a:t>
            </a:r>
            <a:endParaRPr sz="2501">
              <a:solidFill>
                <a:schemeClr val="dk1"/>
              </a:solidFill>
              <a:latin typeface="Cambria"/>
              <a:ea typeface="Cambria"/>
              <a:cs typeface="Cambria"/>
              <a:sym typeface="Cambria"/>
            </a:endParaRPr>
          </a:p>
          <a:p>
            <a:pPr marL="457200" lvl="0" indent="-387428" algn="just" rtl="0">
              <a:spcBef>
                <a:spcPts val="0"/>
              </a:spcBef>
              <a:spcAft>
                <a:spcPts val="0"/>
              </a:spcAft>
              <a:buClr>
                <a:schemeClr val="dk1"/>
              </a:buClr>
              <a:buSzPts val="2501"/>
              <a:buFont typeface="Cambria"/>
              <a:buChar char="●"/>
            </a:pPr>
            <a:r>
              <a:rPr lang="en" sz="2501">
                <a:solidFill>
                  <a:schemeClr val="dk1"/>
                </a:solidFill>
                <a:latin typeface="Cambria"/>
                <a:ea typeface="Cambria"/>
                <a:cs typeface="Cambria"/>
                <a:sym typeface="Cambria"/>
              </a:rPr>
              <a:t>Transparent: Smart contracts are always stored on a public distributed ledger called blockchain due to which the code is visible to everyone, whether or not they are participants in the smart contract.</a:t>
            </a:r>
            <a:endParaRPr sz="1990">
              <a:solidFill>
                <a:schemeClr val="dk1"/>
              </a:solidFill>
              <a:latin typeface="Cambria"/>
              <a:ea typeface="Cambria"/>
              <a:cs typeface="Cambria"/>
              <a:sym typeface="Cambri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latin typeface="Cambria"/>
                <a:ea typeface="Cambria"/>
                <a:cs typeface="Cambria"/>
                <a:sym typeface="Cambria"/>
              </a:rPr>
              <a:t>Features of Smart Contracts</a:t>
            </a:r>
            <a:endParaRPr>
              <a:latin typeface="Cambria"/>
              <a:ea typeface="Cambria"/>
              <a:cs typeface="Cambria"/>
              <a:sym typeface="Cambria"/>
            </a:endParaRPr>
          </a:p>
          <a:p>
            <a:pPr marL="0" lvl="0" indent="0" algn="l" rtl="0">
              <a:spcBef>
                <a:spcPts val="0"/>
              </a:spcBef>
              <a:spcAft>
                <a:spcPts val="0"/>
              </a:spcAft>
              <a:buNone/>
            </a:pPr>
            <a:endParaRPr/>
          </a:p>
        </p:txBody>
      </p:sp>
      <p:sp>
        <p:nvSpPr>
          <p:cNvPr id="266" name="Google Shape;266;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7428" algn="just" rtl="0">
              <a:spcBef>
                <a:spcPts val="0"/>
              </a:spcBef>
              <a:spcAft>
                <a:spcPts val="0"/>
              </a:spcAft>
              <a:buClr>
                <a:schemeClr val="dk1"/>
              </a:buClr>
              <a:buSzPts val="2501"/>
              <a:buFont typeface="Cambria"/>
              <a:buChar char="●"/>
            </a:pPr>
            <a:r>
              <a:rPr lang="en" sz="2501">
                <a:solidFill>
                  <a:schemeClr val="dk1"/>
                </a:solidFill>
                <a:latin typeface="Cambria"/>
                <a:ea typeface="Cambria"/>
                <a:cs typeface="Cambria"/>
                <a:sym typeface="Cambria"/>
              </a:rPr>
              <a:t>Trustless: These are not required by third parties to verify the integrity of the process or to check whether the required conditions are met.</a:t>
            </a:r>
            <a:endParaRPr sz="2501">
              <a:solidFill>
                <a:schemeClr val="dk1"/>
              </a:solidFill>
              <a:latin typeface="Cambria"/>
              <a:ea typeface="Cambria"/>
              <a:cs typeface="Cambria"/>
              <a:sym typeface="Cambria"/>
            </a:endParaRPr>
          </a:p>
          <a:p>
            <a:pPr marL="457200" lvl="0" indent="-387428" algn="just" rtl="0">
              <a:spcBef>
                <a:spcPts val="0"/>
              </a:spcBef>
              <a:spcAft>
                <a:spcPts val="0"/>
              </a:spcAft>
              <a:buClr>
                <a:schemeClr val="dk1"/>
              </a:buClr>
              <a:buSzPts val="2501"/>
              <a:buFont typeface="Cambria"/>
              <a:buChar char="●"/>
            </a:pPr>
            <a:r>
              <a:rPr lang="en" sz="2501">
                <a:solidFill>
                  <a:schemeClr val="dk1"/>
                </a:solidFill>
                <a:latin typeface="Cambria"/>
                <a:ea typeface="Cambria"/>
                <a:cs typeface="Cambria"/>
                <a:sym typeface="Cambria"/>
              </a:rPr>
              <a:t>Self-verifying: These are self-verifying due to automated possibilities.</a:t>
            </a:r>
            <a:endParaRPr sz="2501">
              <a:solidFill>
                <a:schemeClr val="dk1"/>
              </a:solidFill>
              <a:latin typeface="Cambria"/>
              <a:ea typeface="Cambria"/>
              <a:cs typeface="Cambria"/>
              <a:sym typeface="Cambria"/>
            </a:endParaRPr>
          </a:p>
          <a:p>
            <a:pPr marL="457200" lvl="0" indent="-342900" algn="just" rtl="0">
              <a:spcBef>
                <a:spcPts val="0"/>
              </a:spcBef>
              <a:spcAft>
                <a:spcPts val="0"/>
              </a:spcAft>
              <a:buClr>
                <a:schemeClr val="dk1"/>
              </a:buClr>
              <a:buSzPts val="1800"/>
              <a:buFont typeface="Cambria"/>
              <a:buChar char="●"/>
            </a:pPr>
            <a:r>
              <a:rPr lang="en" sz="2501">
                <a:solidFill>
                  <a:schemeClr val="dk1"/>
                </a:solidFill>
                <a:latin typeface="Cambria"/>
                <a:ea typeface="Cambria"/>
                <a:cs typeface="Cambria"/>
                <a:sym typeface="Cambria"/>
              </a:rPr>
              <a:t>Self-enforcing: These are self-enforcing when the conditions and rules are met at all stages</a:t>
            </a:r>
            <a:r>
              <a:rPr lang="en" sz="1990">
                <a:solidFill>
                  <a:schemeClr val="dk1"/>
                </a:solidFill>
                <a:latin typeface="Cambria"/>
                <a:ea typeface="Cambria"/>
                <a:cs typeface="Cambria"/>
                <a:sym typeface="Cambria"/>
              </a:rPr>
              <a:t>.</a:t>
            </a:r>
            <a:endParaRPr sz="1990">
              <a:solidFill>
                <a:schemeClr val="dk1"/>
              </a:solidFill>
              <a:latin typeface="Cambria"/>
              <a:ea typeface="Cambria"/>
              <a:cs typeface="Cambria"/>
              <a:sym typeface="Cambri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Features of Smart Contracts</a:t>
            </a:r>
            <a:endParaRPr>
              <a:latin typeface="Cambria"/>
              <a:ea typeface="Cambria"/>
              <a:cs typeface="Cambria"/>
              <a:sym typeface="Cambria"/>
            </a:endParaRPr>
          </a:p>
          <a:p>
            <a:pPr marL="0" lvl="0" indent="0" algn="l" rtl="0">
              <a:spcBef>
                <a:spcPts val="0"/>
              </a:spcBef>
              <a:spcAft>
                <a:spcPts val="0"/>
              </a:spcAft>
              <a:buNone/>
            </a:pPr>
            <a:endParaRPr/>
          </a:p>
        </p:txBody>
      </p:sp>
      <p:sp>
        <p:nvSpPr>
          <p:cNvPr id="272" name="Google Shape;272;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7428" algn="just" rtl="0">
              <a:spcBef>
                <a:spcPts val="0"/>
              </a:spcBef>
              <a:spcAft>
                <a:spcPts val="0"/>
              </a:spcAft>
              <a:buClr>
                <a:schemeClr val="dk1"/>
              </a:buClr>
              <a:buSzPts val="2501"/>
              <a:buFont typeface="Cambria"/>
              <a:buChar char="●"/>
            </a:pPr>
            <a:r>
              <a:rPr lang="en" sz="2501">
                <a:solidFill>
                  <a:schemeClr val="dk1"/>
                </a:solidFill>
                <a:latin typeface="Cambria"/>
                <a:ea typeface="Cambria"/>
                <a:cs typeface="Cambria"/>
                <a:sym typeface="Cambria"/>
              </a:rPr>
              <a:t>Trustless: These are not required by third parties to verify the integrity of the process or to check whether the required conditions are met.</a:t>
            </a:r>
            <a:endParaRPr sz="2501">
              <a:solidFill>
                <a:schemeClr val="dk1"/>
              </a:solidFill>
              <a:latin typeface="Cambria"/>
              <a:ea typeface="Cambria"/>
              <a:cs typeface="Cambria"/>
              <a:sym typeface="Cambria"/>
            </a:endParaRPr>
          </a:p>
          <a:p>
            <a:pPr marL="457200" lvl="0" indent="-387428" algn="just" rtl="0">
              <a:spcBef>
                <a:spcPts val="0"/>
              </a:spcBef>
              <a:spcAft>
                <a:spcPts val="0"/>
              </a:spcAft>
              <a:buClr>
                <a:schemeClr val="dk1"/>
              </a:buClr>
              <a:buSzPts val="2501"/>
              <a:buFont typeface="Cambria"/>
              <a:buChar char="●"/>
            </a:pPr>
            <a:r>
              <a:rPr lang="en" sz="2501">
                <a:solidFill>
                  <a:schemeClr val="dk1"/>
                </a:solidFill>
                <a:latin typeface="Cambria"/>
                <a:ea typeface="Cambria"/>
                <a:cs typeface="Cambria"/>
                <a:sym typeface="Cambria"/>
              </a:rPr>
              <a:t>Self-verifying: These are self-verifying due to automated possibilities.</a:t>
            </a:r>
            <a:endParaRPr sz="2501">
              <a:solidFill>
                <a:schemeClr val="dk1"/>
              </a:solidFill>
              <a:latin typeface="Cambria"/>
              <a:ea typeface="Cambria"/>
              <a:cs typeface="Cambria"/>
              <a:sym typeface="Cambria"/>
            </a:endParaRPr>
          </a:p>
          <a:p>
            <a:pPr marL="457200" lvl="0" indent="-342900" algn="just" rtl="0">
              <a:spcBef>
                <a:spcPts val="0"/>
              </a:spcBef>
              <a:spcAft>
                <a:spcPts val="0"/>
              </a:spcAft>
              <a:buClr>
                <a:schemeClr val="dk1"/>
              </a:buClr>
              <a:buSzPts val="1800"/>
              <a:buFont typeface="Cambria"/>
              <a:buChar char="●"/>
            </a:pPr>
            <a:r>
              <a:rPr lang="en" sz="2501">
                <a:solidFill>
                  <a:schemeClr val="dk1"/>
                </a:solidFill>
                <a:latin typeface="Cambria"/>
                <a:ea typeface="Cambria"/>
                <a:cs typeface="Cambria"/>
                <a:sym typeface="Cambria"/>
              </a:rPr>
              <a:t>Self-enforcing: These are self-enforcing when the conditions and rules are met at all stages</a:t>
            </a:r>
            <a:r>
              <a:rPr lang="en" sz="1990">
                <a:solidFill>
                  <a:schemeClr val="dk1"/>
                </a:solidFill>
                <a:latin typeface="Cambria"/>
                <a:ea typeface="Cambria"/>
                <a:cs typeface="Cambria"/>
                <a:sym typeface="Cambria"/>
              </a:rPr>
              <a:t>.</a:t>
            </a:r>
            <a:endParaRPr sz="1990">
              <a:solidFill>
                <a:schemeClr val="dk1"/>
              </a:solidFill>
              <a:latin typeface="Cambria"/>
              <a:ea typeface="Cambria"/>
              <a:cs typeface="Cambria"/>
              <a:sym typeface="Cambri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Advantages of Smart Contracts</a:t>
            </a:r>
            <a:endParaRPr/>
          </a:p>
        </p:txBody>
      </p:sp>
      <p:sp>
        <p:nvSpPr>
          <p:cNvPr id="278" name="Google Shape;278;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Cambria"/>
              <a:buChar char="●"/>
            </a:pPr>
            <a:r>
              <a:rPr lang="en" sz="2501">
                <a:solidFill>
                  <a:schemeClr val="dk1"/>
                </a:solidFill>
                <a:latin typeface="Cambria"/>
                <a:ea typeface="Cambria"/>
                <a:cs typeface="Cambria"/>
                <a:sym typeface="Cambria"/>
              </a:rPr>
              <a:t>Recordkeeping: All contract transactions are stored in chronological order in the blockchain and can be accessed along with the complete audit trail. However, the parties involved can be secured cryptographically for full privacy.</a:t>
            </a:r>
            <a:endParaRPr sz="2501">
              <a:solidFill>
                <a:schemeClr val="dk1"/>
              </a:solidFill>
              <a:latin typeface="Cambria"/>
              <a:ea typeface="Cambria"/>
              <a:cs typeface="Cambria"/>
              <a:sym typeface="Cambria"/>
            </a:endParaRPr>
          </a:p>
          <a:p>
            <a:pPr marL="457200" lvl="0" indent="-342900" algn="l" rtl="0">
              <a:spcBef>
                <a:spcPts val="0"/>
              </a:spcBef>
              <a:spcAft>
                <a:spcPts val="0"/>
              </a:spcAft>
              <a:buClr>
                <a:schemeClr val="dk1"/>
              </a:buClr>
              <a:buSzPts val="1800"/>
              <a:buFont typeface="Cambria"/>
              <a:buChar char="●"/>
            </a:pPr>
            <a:r>
              <a:rPr lang="en" sz="2501">
                <a:solidFill>
                  <a:schemeClr val="dk1"/>
                </a:solidFill>
                <a:latin typeface="Cambria"/>
                <a:ea typeface="Cambria"/>
                <a:cs typeface="Cambria"/>
                <a:sym typeface="Cambria"/>
              </a:rPr>
              <a:t>Autonomy: There are direct dealings between parties. Smart contracts remove the need for intermediaries and allow for transparent, direct relationships with customers.</a:t>
            </a:r>
            <a:endParaRPr sz="2501">
              <a:solidFill>
                <a:schemeClr val="dk1"/>
              </a:solidFill>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p17" descr="A Cryptographic hashing function uses very complex math to convert any data you give it into a hash, which is simply a series of letters and numbers called a Hash. You may be wondering, what is this hash, and what does all of this have to do with crypto? You will get answers to all these questions in this video. &#10;&#10;⌚ Timestamps:&#10;00:00 Intro&#10;01:16 What is a Cryptographic hashing function?&#10;01:50 Important characteristics of secure hash functions&#10;05:57 Where &amp; How hash functions are used in crypto&#10;&#10;&#10;&#10;&#10;#️⃣ Tags:&#10;#Hash_Functions #Cryptobie #Crypto" title="What is a Cryptographic Hash Function? | Where &amp; How It Is Used In Crypto (Animated)">
            <a:hlinkClick r:id="rId3"/>
          </p:cNvPr>
          <p:cNvPicPr preferRelativeResize="0"/>
          <p:nvPr/>
        </p:nvPicPr>
        <p:blipFill>
          <a:blip r:embed="rId4">
            <a:alphaModFix/>
          </a:blip>
          <a:stretch>
            <a:fillRect/>
          </a:stretch>
        </p:blipFill>
        <p:spPr>
          <a:xfrm>
            <a:off x="311700" y="175325"/>
            <a:ext cx="8520600" cy="479283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1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Advantages of Smart Contracts</a:t>
            </a:r>
            <a:endParaRPr/>
          </a:p>
        </p:txBody>
      </p:sp>
      <p:sp>
        <p:nvSpPr>
          <p:cNvPr id="284" name="Google Shape;284;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chemeClr val="dk1"/>
              </a:buClr>
              <a:buSzPts val="1800"/>
              <a:buFont typeface="Cambria"/>
              <a:buChar char="●"/>
            </a:pPr>
            <a:r>
              <a:rPr lang="en" sz="2501">
                <a:solidFill>
                  <a:schemeClr val="dk1"/>
                </a:solidFill>
                <a:latin typeface="Cambria"/>
                <a:ea typeface="Cambria"/>
                <a:cs typeface="Cambria"/>
                <a:sym typeface="Cambria"/>
              </a:rPr>
              <a:t>Reduce fraud: Fraudulent activity detection and reduction. Smart contracts are stored in the blockchain. Forcefully modifying the blockchain is very difficult as it's computation-intensive. Also, a violation of the smart contract can be detected by the nodes in the network and such a violation attempt is marked invalid and not stored in the blockchain.</a:t>
            </a:r>
            <a:endParaRPr sz="2501">
              <a:solidFill>
                <a:schemeClr val="dk1"/>
              </a:solidFill>
              <a:latin typeface="Cambria"/>
              <a:ea typeface="Cambria"/>
              <a:cs typeface="Cambria"/>
              <a:sym typeface="Cambri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Advantages of Smart Contracts</a:t>
            </a:r>
            <a:endParaRPr/>
          </a:p>
        </p:txBody>
      </p:sp>
      <p:sp>
        <p:nvSpPr>
          <p:cNvPr id="290" name="Google Shape;290;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23850" algn="just" rtl="0">
              <a:spcBef>
                <a:spcPts val="0"/>
              </a:spcBef>
              <a:spcAft>
                <a:spcPts val="0"/>
              </a:spcAft>
              <a:buClr>
                <a:schemeClr val="dk1"/>
              </a:buClr>
              <a:buSzPts val="1500"/>
              <a:buFont typeface="Cambria"/>
              <a:buChar char="●"/>
            </a:pPr>
            <a:r>
              <a:rPr lang="en" sz="2201">
                <a:solidFill>
                  <a:schemeClr val="dk1"/>
                </a:solidFill>
                <a:latin typeface="Cambria"/>
                <a:ea typeface="Cambria"/>
                <a:cs typeface="Cambria"/>
                <a:sym typeface="Cambria"/>
              </a:rPr>
              <a:t>Fault-tolerance: Since no single person or entity is in control of the digital assets, one-party domination and the situation of one part backing out do not happen as the platform is decentralized and so even if one node detaches itself from the network, the contract remains intact.</a:t>
            </a:r>
            <a:endParaRPr sz="2201">
              <a:solidFill>
                <a:schemeClr val="dk1"/>
              </a:solidFill>
              <a:latin typeface="Cambria"/>
              <a:ea typeface="Cambria"/>
              <a:cs typeface="Cambria"/>
              <a:sym typeface="Cambria"/>
            </a:endParaRPr>
          </a:p>
          <a:p>
            <a:pPr marL="457200" lvl="0" indent="-323850" algn="just" rtl="0">
              <a:spcBef>
                <a:spcPts val="0"/>
              </a:spcBef>
              <a:spcAft>
                <a:spcPts val="0"/>
              </a:spcAft>
              <a:buClr>
                <a:schemeClr val="dk1"/>
              </a:buClr>
              <a:buSzPts val="1500"/>
              <a:buFont typeface="Cambria"/>
              <a:buChar char="●"/>
            </a:pPr>
            <a:r>
              <a:rPr lang="en" sz="2201">
                <a:solidFill>
                  <a:schemeClr val="dk1"/>
                </a:solidFill>
                <a:latin typeface="Cambria"/>
                <a:ea typeface="Cambria"/>
                <a:cs typeface="Cambria"/>
                <a:sym typeface="Cambria"/>
              </a:rPr>
              <a:t>Enhanced trust: Business agreements are automatically executed and enforced. Plus, these agreements are immutable and therefore unbreakable and undeniable.</a:t>
            </a:r>
            <a:endParaRPr sz="2201">
              <a:solidFill>
                <a:schemeClr val="dk1"/>
              </a:solidFill>
              <a:latin typeface="Cambria"/>
              <a:ea typeface="Cambria"/>
              <a:cs typeface="Cambria"/>
              <a:sym typeface="Cambria"/>
            </a:endParaRPr>
          </a:p>
          <a:p>
            <a:pPr marL="0" lvl="0" indent="0" algn="just" rtl="0">
              <a:spcBef>
                <a:spcPts val="1200"/>
              </a:spcBef>
              <a:spcAft>
                <a:spcPts val="1200"/>
              </a:spcAft>
              <a:buNone/>
            </a:pPr>
            <a:endParaRPr sz="2201">
              <a:solidFill>
                <a:schemeClr val="dk1"/>
              </a:solidFill>
              <a:latin typeface="Cambria"/>
              <a:ea typeface="Cambria"/>
              <a:cs typeface="Cambria"/>
              <a:sym typeface="Cambri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Advantages of Smart Contracts</a:t>
            </a:r>
            <a:endParaRPr/>
          </a:p>
        </p:txBody>
      </p:sp>
      <p:sp>
        <p:nvSpPr>
          <p:cNvPr id="296" name="Google Shape;296;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6550" algn="just" rtl="0">
              <a:spcBef>
                <a:spcPts val="0"/>
              </a:spcBef>
              <a:spcAft>
                <a:spcPts val="0"/>
              </a:spcAft>
              <a:buClr>
                <a:schemeClr val="dk1"/>
              </a:buClr>
              <a:buSzPts val="1700"/>
              <a:buFont typeface="Cambria"/>
              <a:buChar char="●"/>
            </a:pPr>
            <a:r>
              <a:rPr lang="en" sz="2401">
                <a:solidFill>
                  <a:schemeClr val="dk1"/>
                </a:solidFill>
                <a:latin typeface="Cambria"/>
                <a:ea typeface="Cambria"/>
                <a:cs typeface="Cambria"/>
                <a:sym typeface="Cambria"/>
              </a:rPr>
              <a:t>Cost-efficiency: The application of smart contracts eliminates the need for intermediaries(brokers, lawyers, notaries, witnesses, etc.) leading to reduced costs. Also eliminates paperwork leading to paper saving and money-saving.</a:t>
            </a:r>
            <a:endParaRPr sz="2401">
              <a:solidFill>
                <a:schemeClr val="dk1"/>
              </a:solidFill>
              <a:latin typeface="Cambria"/>
              <a:ea typeface="Cambria"/>
              <a:cs typeface="Cambria"/>
              <a:sym typeface="Cambria"/>
            </a:endParaRPr>
          </a:p>
          <a:p>
            <a:pPr marL="0" lvl="0" indent="0" algn="just" rtl="0">
              <a:spcBef>
                <a:spcPts val="1200"/>
              </a:spcBef>
              <a:spcAft>
                <a:spcPts val="1200"/>
              </a:spcAft>
              <a:buNone/>
            </a:pPr>
            <a:endParaRPr sz="2401">
              <a:solidFill>
                <a:schemeClr val="dk1"/>
              </a:solidFill>
              <a:latin typeface="Cambria"/>
              <a:ea typeface="Cambria"/>
              <a:cs typeface="Cambria"/>
              <a:sym typeface="Cambri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Challenges of Smart Contracts</a:t>
            </a:r>
            <a:endParaRPr/>
          </a:p>
        </p:txBody>
      </p:sp>
      <p:sp>
        <p:nvSpPr>
          <p:cNvPr id="302" name="Google Shape;302;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6550" algn="just" rtl="0">
              <a:spcBef>
                <a:spcPts val="0"/>
              </a:spcBef>
              <a:spcAft>
                <a:spcPts val="0"/>
              </a:spcAft>
              <a:buClr>
                <a:schemeClr val="dk1"/>
              </a:buClr>
              <a:buSzPts val="1700"/>
              <a:buFont typeface="Cambria"/>
              <a:buChar char="●"/>
            </a:pPr>
            <a:r>
              <a:rPr lang="en" sz="2401">
                <a:solidFill>
                  <a:schemeClr val="dk1"/>
                </a:solidFill>
                <a:latin typeface="Cambria"/>
                <a:ea typeface="Cambria"/>
                <a:cs typeface="Cambria"/>
                <a:sym typeface="Cambria"/>
              </a:rPr>
              <a:t>No regulations: A lack of international regulations focusing on blockchain technology(and related technology like smart contracts, mining, and use cases like cryptocurrency) makes these technologies difficult to oversee.</a:t>
            </a:r>
            <a:endParaRPr sz="2401">
              <a:solidFill>
                <a:schemeClr val="dk1"/>
              </a:solidFill>
              <a:latin typeface="Cambria"/>
              <a:ea typeface="Cambria"/>
              <a:cs typeface="Cambria"/>
              <a:sym typeface="Cambria"/>
            </a:endParaRPr>
          </a:p>
          <a:p>
            <a:pPr marL="457200" lvl="0" indent="-336550" algn="just" rtl="0">
              <a:spcBef>
                <a:spcPts val="0"/>
              </a:spcBef>
              <a:spcAft>
                <a:spcPts val="0"/>
              </a:spcAft>
              <a:buClr>
                <a:schemeClr val="dk1"/>
              </a:buClr>
              <a:buSzPts val="1700"/>
              <a:buFont typeface="Cambria"/>
              <a:buChar char="●"/>
            </a:pPr>
            <a:r>
              <a:rPr lang="en" sz="2401">
                <a:solidFill>
                  <a:schemeClr val="dk1"/>
                </a:solidFill>
                <a:latin typeface="Cambria"/>
                <a:ea typeface="Cambria"/>
                <a:cs typeface="Cambria"/>
                <a:sym typeface="Cambria"/>
              </a:rPr>
              <a:t>Difficult to implement: Smart contracts are also complicated to implement because it's still a relatively new concept and research is still going on to understand the smart contract and its implications fully.</a:t>
            </a:r>
            <a:endParaRPr sz="2401">
              <a:solidFill>
                <a:schemeClr val="dk1"/>
              </a:solidFill>
              <a:latin typeface="Cambria"/>
              <a:ea typeface="Cambria"/>
              <a:cs typeface="Cambria"/>
              <a:sym typeface="Cambria"/>
            </a:endParaRPr>
          </a:p>
          <a:p>
            <a:pPr marL="0" lvl="0" indent="0" algn="just" rtl="0">
              <a:spcBef>
                <a:spcPts val="1200"/>
              </a:spcBef>
              <a:spcAft>
                <a:spcPts val="1200"/>
              </a:spcAft>
              <a:buNone/>
            </a:pPr>
            <a:endParaRPr sz="2401">
              <a:solidFill>
                <a:schemeClr val="dk1"/>
              </a:solidFill>
              <a:latin typeface="Cambria"/>
              <a:ea typeface="Cambria"/>
              <a:cs typeface="Cambria"/>
              <a:sym typeface="Cambri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Challenges of Smart Contracts</a:t>
            </a:r>
            <a:endParaRPr/>
          </a:p>
        </p:txBody>
      </p:sp>
      <p:sp>
        <p:nvSpPr>
          <p:cNvPr id="308" name="Google Shape;308;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6550" algn="just" rtl="0">
              <a:spcBef>
                <a:spcPts val="0"/>
              </a:spcBef>
              <a:spcAft>
                <a:spcPts val="0"/>
              </a:spcAft>
              <a:buClr>
                <a:schemeClr val="dk1"/>
              </a:buClr>
              <a:buSzPts val="1700"/>
              <a:buFont typeface="Cambria"/>
              <a:buChar char="●"/>
            </a:pPr>
            <a:r>
              <a:rPr lang="en" sz="2401">
                <a:solidFill>
                  <a:schemeClr val="dk1"/>
                </a:solidFill>
                <a:latin typeface="Cambria"/>
                <a:ea typeface="Cambria"/>
                <a:cs typeface="Cambria"/>
                <a:sym typeface="Cambria"/>
              </a:rPr>
              <a:t>Immutable: They are practically immutable. Whenever there is a change that has to be incorporated into the contract, a new contract has to be made and implemented in the blockchain.</a:t>
            </a:r>
            <a:endParaRPr sz="2401">
              <a:solidFill>
                <a:schemeClr val="dk1"/>
              </a:solidFill>
              <a:latin typeface="Cambria"/>
              <a:ea typeface="Cambria"/>
              <a:cs typeface="Cambria"/>
              <a:sym typeface="Cambria"/>
            </a:endParaRPr>
          </a:p>
          <a:p>
            <a:pPr marL="0" lvl="0" indent="0" algn="just" rtl="0">
              <a:spcBef>
                <a:spcPts val="1200"/>
              </a:spcBef>
              <a:spcAft>
                <a:spcPts val="1200"/>
              </a:spcAft>
              <a:buNone/>
            </a:pPr>
            <a:endParaRPr sz="2401">
              <a:solidFill>
                <a:schemeClr val="dk1"/>
              </a:solidFill>
              <a:latin typeface="Cambria"/>
              <a:ea typeface="Cambria"/>
              <a:cs typeface="Cambria"/>
              <a:sym typeface="Cambri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aphicFrame>
        <p:nvGraphicFramePr>
          <p:cNvPr id="313" name="Google Shape;313;p58"/>
          <p:cNvGraphicFramePr/>
          <p:nvPr/>
        </p:nvGraphicFramePr>
        <p:xfrm>
          <a:off x="481000" y="1000150"/>
          <a:ext cx="3000000" cy="3000000"/>
        </p:xfrm>
        <a:graphic>
          <a:graphicData uri="http://schemas.openxmlformats.org/drawingml/2006/table">
            <a:tbl>
              <a:tblPr>
                <a:noFill/>
                <a:tableStyleId>{A413DFC1-8508-441E-93E1-B7482FE6B4EE}</a:tableStyleId>
              </a:tblPr>
              <a:tblGrid>
                <a:gridCol w="2407450">
                  <a:extLst>
                    <a:ext uri="{9D8B030D-6E8A-4147-A177-3AD203B41FA5}">
                      <a16:colId xmlns:a16="http://schemas.microsoft.com/office/drawing/2014/main" val="20000"/>
                    </a:ext>
                  </a:extLst>
                </a:gridCol>
                <a:gridCol w="2747500">
                  <a:extLst>
                    <a:ext uri="{9D8B030D-6E8A-4147-A177-3AD203B41FA5}">
                      <a16:colId xmlns:a16="http://schemas.microsoft.com/office/drawing/2014/main" val="20001"/>
                    </a:ext>
                  </a:extLst>
                </a:gridCol>
                <a:gridCol w="3196350">
                  <a:extLst>
                    <a:ext uri="{9D8B030D-6E8A-4147-A177-3AD203B41FA5}">
                      <a16:colId xmlns:a16="http://schemas.microsoft.com/office/drawing/2014/main" val="20002"/>
                    </a:ext>
                  </a:extLst>
                </a:gridCol>
              </a:tblGrid>
              <a:tr h="708825">
                <a:tc>
                  <a:txBody>
                    <a:bodyPr/>
                    <a:lstStyle/>
                    <a:p>
                      <a:pPr marL="0" lvl="0" indent="0" algn="ctr" rtl="0">
                        <a:lnSpc>
                          <a:spcPct val="115000"/>
                        </a:lnSpc>
                        <a:spcBef>
                          <a:spcPts val="0"/>
                        </a:spcBef>
                        <a:spcAft>
                          <a:spcPts val="0"/>
                        </a:spcAft>
                        <a:buNone/>
                      </a:pPr>
                      <a:r>
                        <a:rPr lang="en" sz="2000" b="1">
                          <a:latin typeface="Cambria"/>
                          <a:ea typeface="Cambria"/>
                          <a:cs typeface="Cambria"/>
                          <a:sym typeface="Cambria"/>
                        </a:rPr>
                        <a:t>Aspect</a:t>
                      </a:r>
                      <a:endParaRPr sz="2000">
                        <a:latin typeface="Cambria"/>
                        <a:ea typeface="Cambria"/>
                        <a:cs typeface="Cambria"/>
                        <a:sym typeface="Cambria"/>
                      </a:endParaRPr>
                    </a:p>
                  </a:txBody>
                  <a:tcPr marL="38100" marR="38100" marT="101600" marB="1016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9F9F9"/>
                    </a:solidFill>
                  </a:tcPr>
                </a:tc>
                <a:tc>
                  <a:txBody>
                    <a:bodyPr/>
                    <a:lstStyle/>
                    <a:p>
                      <a:pPr marL="0" lvl="0" indent="0" algn="ctr" rtl="0">
                        <a:lnSpc>
                          <a:spcPct val="115000"/>
                        </a:lnSpc>
                        <a:spcBef>
                          <a:spcPts val="0"/>
                        </a:spcBef>
                        <a:spcAft>
                          <a:spcPts val="0"/>
                        </a:spcAft>
                        <a:buNone/>
                      </a:pPr>
                      <a:r>
                        <a:rPr lang="en" sz="2000" b="1">
                          <a:latin typeface="Cambria"/>
                          <a:ea typeface="Cambria"/>
                          <a:cs typeface="Cambria"/>
                          <a:sym typeface="Cambria"/>
                        </a:rPr>
                        <a:t>Centralized System</a:t>
                      </a:r>
                      <a:endParaRPr sz="2000">
                        <a:latin typeface="Cambria"/>
                        <a:ea typeface="Cambria"/>
                        <a:cs typeface="Cambria"/>
                        <a:sym typeface="Cambria"/>
                      </a:endParaRPr>
                    </a:p>
                  </a:txBody>
                  <a:tcPr marL="101600" marR="101600" marT="101600" marB="1016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9F9F9"/>
                    </a:solidFill>
                  </a:tcPr>
                </a:tc>
                <a:tc>
                  <a:txBody>
                    <a:bodyPr/>
                    <a:lstStyle/>
                    <a:p>
                      <a:pPr marL="0" lvl="0" indent="0" algn="ctr" rtl="0">
                        <a:lnSpc>
                          <a:spcPct val="115000"/>
                        </a:lnSpc>
                        <a:spcBef>
                          <a:spcPts val="0"/>
                        </a:spcBef>
                        <a:spcAft>
                          <a:spcPts val="0"/>
                        </a:spcAft>
                        <a:buNone/>
                      </a:pPr>
                      <a:r>
                        <a:rPr lang="en" sz="2000" b="1">
                          <a:latin typeface="Cambria"/>
                          <a:ea typeface="Cambria"/>
                          <a:cs typeface="Cambria"/>
                          <a:sym typeface="Cambria"/>
                        </a:rPr>
                        <a:t>Distributed System</a:t>
                      </a:r>
                      <a:endParaRPr sz="2000">
                        <a:latin typeface="Cambria"/>
                        <a:ea typeface="Cambria"/>
                        <a:cs typeface="Cambria"/>
                        <a:sym typeface="Cambria"/>
                      </a:endParaRPr>
                    </a:p>
                  </a:txBody>
                  <a:tcPr marL="101600" marR="101600" marT="101600" marB="1016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9F9F9"/>
                    </a:solidFill>
                  </a:tcPr>
                </a:tc>
                <a:extLst>
                  <a:ext uri="{0D108BD9-81ED-4DB2-BD59-A6C34878D82A}">
                    <a16:rowId xmlns:a16="http://schemas.microsoft.com/office/drawing/2014/main" val="10000"/>
                  </a:ext>
                </a:extLst>
              </a:tr>
              <a:tr h="930525">
                <a:tc>
                  <a:txBody>
                    <a:bodyPr/>
                    <a:lstStyle/>
                    <a:p>
                      <a:pPr marL="0" lvl="0" indent="0" algn="ctr" rtl="0">
                        <a:lnSpc>
                          <a:spcPct val="115000"/>
                        </a:lnSpc>
                        <a:spcBef>
                          <a:spcPts val="0"/>
                        </a:spcBef>
                        <a:spcAft>
                          <a:spcPts val="0"/>
                        </a:spcAft>
                        <a:buNone/>
                      </a:pPr>
                      <a:r>
                        <a:rPr lang="en" sz="2000" b="1">
                          <a:latin typeface="Cambria"/>
                          <a:ea typeface="Cambria"/>
                          <a:cs typeface="Cambria"/>
                          <a:sym typeface="Cambria"/>
                        </a:rPr>
                        <a:t>Control</a:t>
                      </a:r>
                      <a:endParaRPr sz="2000">
                        <a:latin typeface="Cambria"/>
                        <a:ea typeface="Cambria"/>
                        <a:cs typeface="Cambria"/>
                        <a:sym typeface="Cambria"/>
                      </a:endParaRPr>
                    </a:p>
                  </a:txBody>
                  <a:tcPr marL="38100" marR="381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9F9F9"/>
                    </a:solidFill>
                  </a:tcPr>
                </a:tc>
                <a:tc>
                  <a:txBody>
                    <a:bodyPr/>
                    <a:lstStyle/>
                    <a:p>
                      <a:pPr marL="0" lvl="0" indent="0" algn="ctr" rtl="0">
                        <a:lnSpc>
                          <a:spcPct val="115000"/>
                        </a:lnSpc>
                        <a:spcBef>
                          <a:spcPts val="0"/>
                        </a:spcBef>
                        <a:spcAft>
                          <a:spcPts val="0"/>
                        </a:spcAft>
                        <a:buNone/>
                      </a:pPr>
                      <a:r>
                        <a:rPr lang="en" sz="2000">
                          <a:latin typeface="Cambria"/>
                          <a:ea typeface="Cambria"/>
                          <a:cs typeface="Cambria"/>
                          <a:sym typeface="Cambria"/>
                        </a:rPr>
                        <a:t>Centralized control and authority</a:t>
                      </a:r>
                      <a:endParaRPr sz="2000">
                        <a:latin typeface="Cambria"/>
                        <a:ea typeface="Cambria"/>
                        <a:cs typeface="Cambria"/>
                        <a:sym typeface="Cambria"/>
                      </a:endParaRPr>
                    </a:p>
                  </a:txBody>
                  <a:tcPr marL="101600" marR="101600" marT="139700" marB="1397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000">
                          <a:latin typeface="Cambria"/>
                          <a:ea typeface="Cambria"/>
                          <a:cs typeface="Cambria"/>
                          <a:sym typeface="Cambria"/>
                        </a:rPr>
                        <a:t>Decentralized control and authority</a:t>
                      </a:r>
                      <a:endParaRPr sz="2000">
                        <a:latin typeface="Cambria"/>
                        <a:ea typeface="Cambria"/>
                        <a:cs typeface="Cambria"/>
                        <a:sym typeface="Cambria"/>
                      </a:endParaRPr>
                    </a:p>
                  </a:txBody>
                  <a:tcPr marL="101600" marR="101600" marT="139700" marB="1397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30525">
                <a:tc>
                  <a:txBody>
                    <a:bodyPr/>
                    <a:lstStyle/>
                    <a:p>
                      <a:pPr marL="0" lvl="0" indent="0" algn="ctr" rtl="0">
                        <a:lnSpc>
                          <a:spcPct val="115000"/>
                        </a:lnSpc>
                        <a:spcBef>
                          <a:spcPts val="0"/>
                        </a:spcBef>
                        <a:spcAft>
                          <a:spcPts val="0"/>
                        </a:spcAft>
                        <a:buNone/>
                      </a:pPr>
                      <a:r>
                        <a:rPr lang="en" sz="2000" b="1">
                          <a:latin typeface="Cambria"/>
                          <a:ea typeface="Cambria"/>
                          <a:cs typeface="Cambria"/>
                          <a:sym typeface="Cambria"/>
                        </a:rPr>
                        <a:t>Resource Management</a:t>
                      </a:r>
                      <a:endParaRPr sz="2000">
                        <a:latin typeface="Cambria"/>
                        <a:ea typeface="Cambria"/>
                        <a:cs typeface="Cambria"/>
                        <a:sym typeface="Cambria"/>
                      </a:endParaRPr>
                    </a:p>
                  </a:txBody>
                  <a:tcPr marL="38100" marR="381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9F9F9"/>
                    </a:solidFill>
                  </a:tcPr>
                </a:tc>
                <a:tc>
                  <a:txBody>
                    <a:bodyPr/>
                    <a:lstStyle/>
                    <a:p>
                      <a:pPr marL="0" lvl="0" indent="0" algn="ctr" rtl="0">
                        <a:lnSpc>
                          <a:spcPct val="115000"/>
                        </a:lnSpc>
                        <a:spcBef>
                          <a:spcPts val="0"/>
                        </a:spcBef>
                        <a:spcAft>
                          <a:spcPts val="0"/>
                        </a:spcAft>
                        <a:buNone/>
                      </a:pPr>
                      <a:r>
                        <a:rPr lang="en" sz="2000">
                          <a:latin typeface="Cambria"/>
                          <a:ea typeface="Cambria"/>
                          <a:cs typeface="Cambria"/>
                          <a:sym typeface="Cambria"/>
                        </a:rPr>
                        <a:t>All resources managed centrally</a:t>
                      </a:r>
                      <a:endParaRPr sz="2000">
                        <a:latin typeface="Cambria"/>
                        <a:ea typeface="Cambria"/>
                        <a:cs typeface="Cambria"/>
                        <a:sym typeface="Cambria"/>
                      </a:endParaRPr>
                    </a:p>
                  </a:txBody>
                  <a:tcPr marL="101600" marR="101600" marT="139700" marB="1397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000">
                          <a:latin typeface="Cambria"/>
                          <a:ea typeface="Cambria"/>
                          <a:cs typeface="Cambria"/>
                          <a:sym typeface="Cambria"/>
                        </a:rPr>
                        <a:t>Resources distributed across multiple nodes</a:t>
                      </a:r>
                      <a:endParaRPr sz="2000">
                        <a:latin typeface="Cambria"/>
                        <a:ea typeface="Cambria"/>
                        <a:cs typeface="Cambria"/>
                        <a:sym typeface="Cambria"/>
                      </a:endParaRPr>
                    </a:p>
                  </a:txBody>
                  <a:tcPr marL="101600" marR="101600" marT="139700" marB="1397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30525">
                <a:tc>
                  <a:txBody>
                    <a:bodyPr/>
                    <a:lstStyle/>
                    <a:p>
                      <a:pPr marL="0" lvl="0" indent="0" algn="ctr" rtl="0">
                        <a:lnSpc>
                          <a:spcPct val="115000"/>
                        </a:lnSpc>
                        <a:spcBef>
                          <a:spcPts val="0"/>
                        </a:spcBef>
                        <a:spcAft>
                          <a:spcPts val="0"/>
                        </a:spcAft>
                        <a:buNone/>
                      </a:pPr>
                      <a:r>
                        <a:rPr lang="en" sz="2000" b="1">
                          <a:latin typeface="Cambria"/>
                          <a:ea typeface="Cambria"/>
                          <a:cs typeface="Cambria"/>
                          <a:sym typeface="Cambria"/>
                        </a:rPr>
                        <a:t>Communication</a:t>
                      </a:r>
                      <a:endParaRPr sz="2000">
                        <a:latin typeface="Cambria"/>
                        <a:ea typeface="Cambria"/>
                        <a:cs typeface="Cambria"/>
                        <a:sym typeface="Cambria"/>
                      </a:endParaRPr>
                    </a:p>
                  </a:txBody>
                  <a:tcPr marL="38100" marR="381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9F9F9"/>
                    </a:solidFill>
                  </a:tcPr>
                </a:tc>
                <a:tc>
                  <a:txBody>
                    <a:bodyPr/>
                    <a:lstStyle/>
                    <a:p>
                      <a:pPr marL="0" lvl="0" indent="0" algn="ctr" rtl="0">
                        <a:lnSpc>
                          <a:spcPct val="115000"/>
                        </a:lnSpc>
                        <a:spcBef>
                          <a:spcPts val="0"/>
                        </a:spcBef>
                        <a:spcAft>
                          <a:spcPts val="0"/>
                        </a:spcAft>
                        <a:buNone/>
                      </a:pPr>
                      <a:r>
                        <a:rPr lang="en" sz="2000">
                          <a:latin typeface="Cambria"/>
                          <a:ea typeface="Cambria"/>
                          <a:cs typeface="Cambria"/>
                          <a:sym typeface="Cambria"/>
                        </a:rPr>
                        <a:t>Communication flows to central node</a:t>
                      </a:r>
                      <a:endParaRPr sz="2000">
                        <a:latin typeface="Cambria"/>
                        <a:ea typeface="Cambria"/>
                        <a:cs typeface="Cambria"/>
                        <a:sym typeface="Cambria"/>
                      </a:endParaRPr>
                    </a:p>
                  </a:txBody>
                  <a:tcPr marL="101600" marR="101600" marT="139700" marB="1397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000">
                          <a:latin typeface="Cambria"/>
                          <a:ea typeface="Cambria"/>
                          <a:cs typeface="Cambria"/>
                          <a:sym typeface="Cambria"/>
                        </a:rPr>
                        <a:t>Direct communication between nodes</a:t>
                      </a:r>
                      <a:endParaRPr sz="2000">
                        <a:latin typeface="Cambria"/>
                        <a:ea typeface="Cambria"/>
                        <a:cs typeface="Cambria"/>
                        <a:sym typeface="Cambria"/>
                      </a:endParaRPr>
                    </a:p>
                  </a:txBody>
                  <a:tcPr marL="101600" marR="101600" marT="139700" marB="1397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14" name="Google Shape;314;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Centralized vs Distributed System</a:t>
            </a:r>
            <a:endParaRPr>
              <a:latin typeface="Cambria"/>
              <a:ea typeface="Cambria"/>
              <a:cs typeface="Cambria"/>
              <a:sym typeface="Cambri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graphicFrame>
        <p:nvGraphicFramePr>
          <p:cNvPr id="319" name="Google Shape;319;p59"/>
          <p:cNvGraphicFramePr/>
          <p:nvPr/>
        </p:nvGraphicFramePr>
        <p:xfrm>
          <a:off x="481000" y="1000150"/>
          <a:ext cx="3000000" cy="3000000"/>
        </p:xfrm>
        <a:graphic>
          <a:graphicData uri="http://schemas.openxmlformats.org/drawingml/2006/table">
            <a:tbl>
              <a:tblPr>
                <a:noFill/>
                <a:tableStyleId>{A413DFC1-8508-441E-93E1-B7482FE6B4EE}</a:tableStyleId>
              </a:tblPr>
              <a:tblGrid>
                <a:gridCol w="2407450">
                  <a:extLst>
                    <a:ext uri="{9D8B030D-6E8A-4147-A177-3AD203B41FA5}">
                      <a16:colId xmlns:a16="http://schemas.microsoft.com/office/drawing/2014/main" val="20000"/>
                    </a:ext>
                  </a:extLst>
                </a:gridCol>
                <a:gridCol w="2747500">
                  <a:extLst>
                    <a:ext uri="{9D8B030D-6E8A-4147-A177-3AD203B41FA5}">
                      <a16:colId xmlns:a16="http://schemas.microsoft.com/office/drawing/2014/main" val="20001"/>
                    </a:ext>
                  </a:extLst>
                </a:gridCol>
                <a:gridCol w="3196350">
                  <a:extLst>
                    <a:ext uri="{9D8B030D-6E8A-4147-A177-3AD203B41FA5}">
                      <a16:colId xmlns:a16="http://schemas.microsoft.com/office/drawing/2014/main" val="20002"/>
                    </a:ext>
                  </a:extLst>
                </a:gridCol>
              </a:tblGrid>
              <a:tr h="708825">
                <a:tc>
                  <a:txBody>
                    <a:bodyPr/>
                    <a:lstStyle/>
                    <a:p>
                      <a:pPr marL="0" lvl="0" indent="0" algn="ctr" rtl="0">
                        <a:lnSpc>
                          <a:spcPct val="115000"/>
                        </a:lnSpc>
                        <a:spcBef>
                          <a:spcPts val="0"/>
                        </a:spcBef>
                        <a:spcAft>
                          <a:spcPts val="0"/>
                        </a:spcAft>
                        <a:buNone/>
                      </a:pPr>
                      <a:r>
                        <a:rPr lang="en" sz="2000" b="1">
                          <a:latin typeface="Cambria"/>
                          <a:ea typeface="Cambria"/>
                          <a:cs typeface="Cambria"/>
                          <a:sym typeface="Cambria"/>
                        </a:rPr>
                        <a:t>Aspect</a:t>
                      </a:r>
                      <a:endParaRPr sz="2000">
                        <a:latin typeface="Cambria"/>
                        <a:ea typeface="Cambria"/>
                        <a:cs typeface="Cambria"/>
                        <a:sym typeface="Cambria"/>
                      </a:endParaRPr>
                    </a:p>
                  </a:txBody>
                  <a:tcPr marL="38100" marR="38100" marT="101600" marB="1016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9F9F9"/>
                    </a:solidFill>
                  </a:tcPr>
                </a:tc>
                <a:tc>
                  <a:txBody>
                    <a:bodyPr/>
                    <a:lstStyle/>
                    <a:p>
                      <a:pPr marL="0" lvl="0" indent="0" algn="ctr" rtl="0">
                        <a:lnSpc>
                          <a:spcPct val="115000"/>
                        </a:lnSpc>
                        <a:spcBef>
                          <a:spcPts val="0"/>
                        </a:spcBef>
                        <a:spcAft>
                          <a:spcPts val="0"/>
                        </a:spcAft>
                        <a:buNone/>
                      </a:pPr>
                      <a:r>
                        <a:rPr lang="en" sz="2000" b="1">
                          <a:latin typeface="Cambria"/>
                          <a:ea typeface="Cambria"/>
                          <a:cs typeface="Cambria"/>
                          <a:sym typeface="Cambria"/>
                        </a:rPr>
                        <a:t>Centralized System</a:t>
                      </a:r>
                      <a:endParaRPr sz="2000">
                        <a:latin typeface="Cambria"/>
                        <a:ea typeface="Cambria"/>
                        <a:cs typeface="Cambria"/>
                        <a:sym typeface="Cambria"/>
                      </a:endParaRPr>
                    </a:p>
                  </a:txBody>
                  <a:tcPr marL="101600" marR="101600" marT="101600" marB="1016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9F9F9"/>
                    </a:solidFill>
                  </a:tcPr>
                </a:tc>
                <a:tc>
                  <a:txBody>
                    <a:bodyPr/>
                    <a:lstStyle/>
                    <a:p>
                      <a:pPr marL="0" lvl="0" indent="0" algn="ctr" rtl="0">
                        <a:lnSpc>
                          <a:spcPct val="115000"/>
                        </a:lnSpc>
                        <a:spcBef>
                          <a:spcPts val="0"/>
                        </a:spcBef>
                        <a:spcAft>
                          <a:spcPts val="0"/>
                        </a:spcAft>
                        <a:buNone/>
                      </a:pPr>
                      <a:r>
                        <a:rPr lang="en" sz="2000" b="1">
                          <a:latin typeface="Cambria"/>
                          <a:ea typeface="Cambria"/>
                          <a:cs typeface="Cambria"/>
                          <a:sym typeface="Cambria"/>
                        </a:rPr>
                        <a:t>Distributed System</a:t>
                      </a:r>
                      <a:endParaRPr sz="2000">
                        <a:latin typeface="Cambria"/>
                        <a:ea typeface="Cambria"/>
                        <a:cs typeface="Cambria"/>
                        <a:sym typeface="Cambria"/>
                      </a:endParaRPr>
                    </a:p>
                  </a:txBody>
                  <a:tcPr marL="101600" marR="101600" marT="101600" marB="1016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9F9F9"/>
                    </a:solidFill>
                  </a:tcPr>
                </a:tc>
                <a:extLst>
                  <a:ext uri="{0D108BD9-81ED-4DB2-BD59-A6C34878D82A}">
                    <a16:rowId xmlns:a16="http://schemas.microsoft.com/office/drawing/2014/main" val="10000"/>
                  </a:ext>
                </a:extLst>
              </a:tr>
              <a:tr h="930525">
                <a:tc>
                  <a:txBody>
                    <a:bodyPr/>
                    <a:lstStyle/>
                    <a:p>
                      <a:pPr marL="0" lvl="0" indent="0" algn="ctr" rtl="0">
                        <a:lnSpc>
                          <a:spcPct val="115000"/>
                        </a:lnSpc>
                        <a:spcBef>
                          <a:spcPts val="0"/>
                        </a:spcBef>
                        <a:spcAft>
                          <a:spcPts val="0"/>
                        </a:spcAft>
                        <a:buNone/>
                      </a:pPr>
                      <a:r>
                        <a:rPr lang="en" sz="2000" b="1">
                          <a:latin typeface="Cambria"/>
                          <a:ea typeface="Cambria"/>
                          <a:cs typeface="Cambria"/>
                          <a:sym typeface="Cambria"/>
                        </a:rPr>
                        <a:t>Fault Tolerance</a:t>
                      </a:r>
                      <a:endParaRPr sz="2000">
                        <a:latin typeface="Cambria"/>
                        <a:ea typeface="Cambria"/>
                        <a:cs typeface="Cambria"/>
                        <a:sym typeface="Cambria"/>
                      </a:endParaRPr>
                    </a:p>
                  </a:txBody>
                  <a:tcPr marL="38100" marR="381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9F9F9"/>
                    </a:solidFill>
                  </a:tcPr>
                </a:tc>
                <a:tc>
                  <a:txBody>
                    <a:bodyPr/>
                    <a:lstStyle/>
                    <a:p>
                      <a:pPr marL="0" lvl="0" indent="0" algn="ctr" rtl="0">
                        <a:lnSpc>
                          <a:spcPct val="115000"/>
                        </a:lnSpc>
                        <a:spcBef>
                          <a:spcPts val="0"/>
                        </a:spcBef>
                        <a:spcAft>
                          <a:spcPts val="0"/>
                        </a:spcAft>
                        <a:buNone/>
                      </a:pPr>
                      <a:r>
                        <a:rPr lang="en" sz="2000">
                          <a:latin typeface="Cambria"/>
                          <a:ea typeface="Cambria"/>
                          <a:cs typeface="Cambria"/>
                          <a:sym typeface="Cambria"/>
                        </a:rPr>
                        <a:t>Single point of failure</a:t>
                      </a:r>
                      <a:endParaRPr sz="2000">
                        <a:latin typeface="Cambria"/>
                        <a:ea typeface="Cambria"/>
                        <a:cs typeface="Cambria"/>
                        <a:sym typeface="Cambria"/>
                      </a:endParaRPr>
                    </a:p>
                  </a:txBody>
                  <a:tcPr marL="101600" marR="101600" marT="139700" marB="1397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000">
                          <a:latin typeface="Cambria"/>
                          <a:ea typeface="Cambria"/>
                          <a:cs typeface="Cambria"/>
                          <a:sym typeface="Cambria"/>
                        </a:rPr>
                        <a:t>Redundancy, less vulnerable to single points of failure</a:t>
                      </a:r>
                      <a:endParaRPr sz="2000">
                        <a:latin typeface="Cambria"/>
                        <a:ea typeface="Cambria"/>
                        <a:cs typeface="Cambria"/>
                        <a:sym typeface="Cambria"/>
                      </a:endParaRPr>
                    </a:p>
                  </a:txBody>
                  <a:tcPr marL="101600" marR="101600" marT="139700" marB="1397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930525">
                <a:tc>
                  <a:txBody>
                    <a:bodyPr/>
                    <a:lstStyle/>
                    <a:p>
                      <a:pPr marL="0" lvl="0" indent="0" algn="ctr" rtl="0">
                        <a:lnSpc>
                          <a:spcPct val="115000"/>
                        </a:lnSpc>
                        <a:spcBef>
                          <a:spcPts val="0"/>
                        </a:spcBef>
                        <a:spcAft>
                          <a:spcPts val="0"/>
                        </a:spcAft>
                        <a:buNone/>
                      </a:pPr>
                      <a:r>
                        <a:rPr lang="en" sz="2000" b="1">
                          <a:latin typeface="Cambria"/>
                          <a:ea typeface="Cambria"/>
                          <a:cs typeface="Cambria"/>
                          <a:sym typeface="Cambria"/>
                        </a:rPr>
                        <a:t>Scalability</a:t>
                      </a:r>
                      <a:endParaRPr sz="2000">
                        <a:latin typeface="Cambria"/>
                        <a:ea typeface="Cambria"/>
                        <a:cs typeface="Cambria"/>
                        <a:sym typeface="Cambria"/>
                      </a:endParaRPr>
                    </a:p>
                  </a:txBody>
                  <a:tcPr marL="38100" marR="381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9F9F9"/>
                    </a:solidFill>
                  </a:tcPr>
                </a:tc>
                <a:tc>
                  <a:txBody>
                    <a:bodyPr/>
                    <a:lstStyle/>
                    <a:p>
                      <a:pPr marL="0" lvl="0" indent="0" algn="ctr" rtl="0">
                        <a:lnSpc>
                          <a:spcPct val="115000"/>
                        </a:lnSpc>
                        <a:spcBef>
                          <a:spcPts val="0"/>
                        </a:spcBef>
                        <a:spcAft>
                          <a:spcPts val="0"/>
                        </a:spcAft>
                        <a:buNone/>
                      </a:pPr>
                      <a:r>
                        <a:rPr lang="en" sz="2000">
                          <a:latin typeface="Cambria"/>
                          <a:ea typeface="Cambria"/>
                          <a:cs typeface="Cambria"/>
                          <a:sym typeface="Cambria"/>
                        </a:rPr>
                        <a:t>Limited scalability due to centralization</a:t>
                      </a:r>
                      <a:endParaRPr sz="2000">
                        <a:latin typeface="Cambria"/>
                        <a:ea typeface="Cambria"/>
                        <a:cs typeface="Cambria"/>
                        <a:sym typeface="Cambria"/>
                      </a:endParaRPr>
                    </a:p>
                  </a:txBody>
                  <a:tcPr marL="101600" marR="101600" marT="139700" marB="1397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000">
                          <a:latin typeface="Cambria"/>
                          <a:ea typeface="Cambria"/>
                          <a:cs typeface="Cambria"/>
                          <a:sym typeface="Cambria"/>
                        </a:rPr>
                        <a:t>Highly scalable, new nodes can be added easily</a:t>
                      </a:r>
                      <a:endParaRPr sz="2000">
                        <a:latin typeface="Cambria"/>
                        <a:ea typeface="Cambria"/>
                        <a:cs typeface="Cambria"/>
                        <a:sym typeface="Cambria"/>
                      </a:endParaRPr>
                    </a:p>
                  </a:txBody>
                  <a:tcPr marL="101600" marR="101600" marT="139700" marB="1397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30525">
                <a:tc>
                  <a:txBody>
                    <a:bodyPr/>
                    <a:lstStyle/>
                    <a:p>
                      <a:pPr marL="0" lvl="0" indent="0" algn="ctr" rtl="0">
                        <a:lnSpc>
                          <a:spcPct val="115000"/>
                        </a:lnSpc>
                        <a:spcBef>
                          <a:spcPts val="0"/>
                        </a:spcBef>
                        <a:spcAft>
                          <a:spcPts val="0"/>
                        </a:spcAft>
                        <a:buNone/>
                      </a:pPr>
                      <a:r>
                        <a:rPr lang="en" sz="2000" b="1">
                          <a:latin typeface="Cambria"/>
                          <a:ea typeface="Cambria"/>
                          <a:cs typeface="Cambria"/>
                          <a:sym typeface="Cambria"/>
                        </a:rPr>
                        <a:t>Complexity</a:t>
                      </a:r>
                      <a:endParaRPr sz="2000">
                        <a:latin typeface="Cambria"/>
                        <a:ea typeface="Cambria"/>
                        <a:cs typeface="Cambria"/>
                        <a:sym typeface="Cambria"/>
                      </a:endParaRPr>
                    </a:p>
                  </a:txBody>
                  <a:tcPr marL="38100" marR="381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9F9F9"/>
                    </a:solidFill>
                  </a:tcPr>
                </a:tc>
                <a:tc>
                  <a:txBody>
                    <a:bodyPr/>
                    <a:lstStyle/>
                    <a:p>
                      <a:pPr marL="0" lvl="0" indent="0" algn="ctr" rtl="0">
                        <a:lnSpc>
                          <a:spcPct val="115000"/>
                        </a:lnSpc>
                        <a:spcBef>
                          <a:spcPts val="0"/>
                        </a:spcBef>
                        <a:spcAft>
                          <a:spcPts val="0"/>
                        </a:spcAft>
                        <a:buNone/>
                      </a:pPr>
                      <a:r>
                        <a:rPr lang="en" sz="2000">
                          <a:latin typeface="Cambria"/>
                          <a:ea typeface="Cambria"/>
                          <a:cs typeface="Cambria"/>
                          <a:sym typeface="Cambria"/>
                        </a:rPr>
                        <a:t>Relatively simpler to manage</a:t>
                      </a:r>
                      <a:endParaRPr sz="2000">
                        <a:latin typeface="Cambria"/>
                        <a:ea typeface="Cambria"/>
                        <a:cs typeface="Cambria"/>
                        <a:sym typeface="Cambria"/>
                      </a:endParaRPr>
                    </a:p>
                  </a:txBody>
                  <a:tcPr marL="101600" marR="101600" marT="139700" marB="1397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2000">
                          <a:latin typeface="Cambria"/>
                          <a:ea typeface="Cambria"/>
                          <a:cs typeface="Cambria"/>
                          <a:sym typeface="Cambria"/>
                        </a:rPr>
                        <a:t>More complex to manage</a:t>
                      </a:r>
                      <a:endParaRPr sz="2000">
                        <a:latin typeface="Cambria"/>
                        <a:ea typeface="Cambria"/>
                        <a:cs typeface="Cambria"/>
                        <a:sym typeface="Cambria"/>
                      </a:endParaRPr>
                    </a:p>
                  </a:txBody>
                  <a:tcPr marL="101600" marR="101600" marT="139700" marB="1397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20" name="Google Shape;320;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Centralized vs Distributed System</a:t>
            </a:r>
            <a:endParaRPr>
              <a:latin typeface="Cambria"/>
              <a:ea typeface="Cambria"/>
              <a:cs typeface="Cambria"/>
              <a:sym typeface="Cambri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Actors Blockchain solution</a:t>
            </a:r>
            <a:endParaRPr>
              <a:latin typeface="Cambria"/>
              <a:ea typeface="Cambria"/>
              <a:cs typeface="Cambria"/>
              <a:sym typeface="Cambria"/>
            </a:endParaRPr>
          </a:p>
        </p:txBody>
      </p:sp>
      <p:sp>
        <p:nvSpPr>
          <p:cNvPr id="326" name="Google Shape;326;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just" rtl="0">
              <a:spcBef>
                <a:spcPts val="0"/>
              </a:spcBef>
              <a:spcAft>
                <a:spcPts val="0"/>
              </a:spcAft>
              <a:buNone/>
            </a:pPr>
            <a:r>
              <a:rPr lang="en" sz="2492">
                <a:solidFill>
                  <a:schemeClr val="dk1"/>
                </a:solidFill>
                <a:latin typeface="Cambria"/>
                <a:ea typeface="Cambria"/>
                <a:cs typeface="Cambria"/>
                <a:sym typeface="Cambria"/>
              </a:rPr>
              <a:t>Actors are the participants who interact with the blockchain network in various roles.</a:t>
            </a:r>
            <a:endParaRPr sz="2492">
              <a:solidFill>
                <a:schemeClr val="dk1"/>
              </a:solidFill>
              <a:latin typeface="Cambria"/>
              <a:ea typeface="Cambria"/>
              <a:cs typeface="Cambria"/>
              <a:sym typeface="Cambria"/>
            </a:endParaRPr>
          </a:p>
          <a:p>
            <a:pPr marL="457200" lvl="0" indent="-386866" algn="just" rtl="0">
              <a:spcBef>
                <a:spcPts val="1200"/>
              </a:spcBef>
              <a:spcAft>
                <a:spcPts val="0"/>
              </a:spcAft>
              <a:buClr>
                <a:schemeClr val="dk1"/>
              </a:buClr>
              <a:buSzPts val="2492"/>
              <a:buFont typeface="Cambria"/>
              <a:buChar char="●"/>
            </a:pPr>
            <a:r>
              <a:rPr lang="en" sz="2492">
                <a:solidFill>
                  <a:schemeClr val="dk1"/>
                </a:solidFill>
                <a:latin typeface="Cambria"/>
                <a:ea typeface="Cambria"/>
                <a:cs typeface="Cambria"/>
                <a:sym typeface="Cambria"/>
              </a:rPr>
              <a:t>Users / Clients</a:t>
            </a:r>
            <a:endParaRPr sz="2492">
              <a:solidFill>
                <a:schemeClr val="dk1"/>
              </a:solidFill>
              <a:latin typeface="Cambria"/>
              <a:ea typeface="Cambria"/>
              <a:cs typeface="Cambria"/>
              <a:sym typeface="Cambria"/>
            </a:endParaRPr>
          </a:p>
          <a:p>
            <a:pPr marL="457200" lvl="0" indent="-386866" algn="just" rtl="0">
              <a:spcBef>
                <a:spcPts val="0"/>
              </a:spcBef>
              <a:spcAft>
                <a:spcPts val="0"/>
              </a:spcAft>
              <a:buClr>
                <a:schemeClr val="dk1"/>
              </a:buClr>
              <a:buSzPts val="2492"/>
              <a:buFont typeface="Cambria"/>
              <a:buChar char="●"/>
            </a:pPr>
            <a:r>
              <a:rPr lang="en" sz="2492">
                <a:solidFill>
                  <a:schemeClr val="dk1"/>
                </a:solidFill>
                <a:latin typeface="Cambria"/>
                <a:ea typeface="Cambria"/>
                <a:cs typeface="Cambria"/>
                <a:sym typeface="Cambria"/>
              </a:rPr>
              <a:t>Nodes / Peers</a:t>
            </a:r>
            <a:endParaRPr sz="2492">
              <a:solidFill>
                <a:schemeClr val="dk1"/>
              </a:solidFill>
              <a:latin typeface="Cambria"/>
              <a:ea typeface="Cambria"/>
              <a:cs typeface="Cambria"/>
              <a:sym typeface="Cambria"/>
            </a:endParaRPr>
          </a:p>
          <a:p>
            <a:pPr marL="457200" lvl="0" indent="-386866" algn="just" rtl="0">
              <a:spcBef>
                <a:spcPts val="0"/>
              </a:spcBef>
              <a:spcAft>
                <a:spcPts val="0"/>
              </a:spcAft>
              <a:buClr>
                <a:schemeClr val="dk1"/>
              </a:buClr>
              <a:buSzPts val="2492"/>
              <a:buFont typeface="Cambria"/>
              <a:buChar char="●"/>
            </a:pPr>
            <a:r>
              <a:rPr lang="en" sz="2492">
                <a:solidFill>
                  <a:schemeClr val="dk1"/>
                </a:solidFill>
                <a:latin typeface="Cambria"/>
                <a:ea typeface="Cambria"/>
                <a:cs typeface="Cambria"/>
                <a:sym typeface="Cambria"/>
              </a:rPr>
              <a:t>Miners / Validators</a:t>
            </a:r>
            <a:endParaRPr sz="2492">
              <a:solidFill>
                <a:schemeClr val="dk1"/>
              </a:solidFill>
              <a:latin typeface="Cambria"/>
              <a:ea typeface="Cambria"/>
              <a:cs typeface="Cambria"/>
              <a:sym typeface="Cambria"/>
            </a:endParaRPr>
          </a:p>
          <a:p>
            <a:pPr marL="457200" lvl="0" indent="-386866" algn="just" rtl="0">
              <a:spcBef>
                <a:spcPts val="0"/>
              </a:spcBef>
              <a:spcAft>
                <a:spcPts val="0"/>
              </a:spcAft>
              <a:buClr>
                <a:schemeClr val="dk1"/>
              </a:buClr>
              <a:buSzPts val="2492"/>
              <a:buFont typeface="Cambria"/>
              <a:buChar char="●"/>
            </a:pPr>
            <a:r>
              <a:rPr lang="en" sz="2492">
                <a:solidFill>
                  <a:schemeClr val="dk1"/>
                </a:solidFill>
                <a:latin typeface="Cambria"/>
                <a:ea typeface="Cambria"/>
                <a:cs typeface="Cambria"/>
                <a:sym typeface="Cambria"/>
              </a:rPr>
              <a:t>Developers</a:t>
            </a:r>
            <a:endParaRPr sz="2492">
              <a:solidFill>
                <a:schemeClr val="dk1"/>
              </a:solidFill>
              <a:latin typeface="Cambria"/>
              <a:ea typeface="Cambria"/>
              <a:cs typeface="Cambria"/>
              <a:sym typeface="Cambria"/>
            </a:endParaRPr>
          </a:p>
          <a:p>
            <a:pPr marL="457200" lvl="0" indent="-386866" algn="just" rtl="0">
              <a:spcBef>
                <a:spcPts val="0"/>
              </a:spcBef>
              <a:spcAft>
                <a:spcPts val="0"/>
              </a:spcAft>
              <a:buClr>
                <a:schemeClr val="dk1"/>
              </a:buClr>
              <a:buSzPts val="2492"/>
              <a:buFont typeface="Cambria"/>
              <a:buChar char="●"/>
            </a:pPr>
            <a:r>
              <a:rPr lang="en" sz="2492">
                <a:solidFill>
                  <a:schemeClr val="dk1"/>
                </a:solidFill>
                <a:latin typeface="Cambria"/>
                <a:ea typeface="Cambria"/>
                <a:cs typeface="Cambria"/>
                <a:sym typeface="Cambria"/>
              </a:rPr>
              <a:t>Administrators / Network Operators</a:t>
            </a:r>
            <a:endParaRPr sz="2492">
              <a:solidFill>
                <a:schemeClr val="dk1"/>
              </a:solidFill>
              <a:latin typeface="Cambria"/>
              <a:ea typeface="Cambria"/>
              <a:cs typeface="Cambria"/>
              <a:sym typeface="Cambria"/>
            </a:endParaRPr>
          </a:p>
          <a:p>
            <a:pPr marL="457200" lvl="0" indent="-386866" algn="just" rtl="0">
              <a:spcBef>
                <a:spcPts val="0"/>
              </a:spcBef>
              <a:spcAft>
                <a:spcPts val="0"/>
              </a:spcAft>
              <a:buClr>
                <a:schemeClr val="dk1"/>
              </a:buClr>
              <a:buSzPts val="2492"/>
              <a:buFont typeface="Cambria"/>
              <a:buChar char="●"/>
            </a:pPr>
            <a:r>
              <a:rPr lang="en" sz="2492">
                <a:solidFill>
                  <a:schemeClr val="dk1"/>
                </a:solidFill>
                <a:latin typeface="Cambria"/>
                <a:ea typeface="Cambria"/>
                <a:cs typeface="Cambria"/>
                <a:sym typeface="Cambria"/>
              </a:rPr>
              <a:t>Smart Contracts</a:t>
            </a:r>
            <a:endParaRPr>
              <a:solidFill>
                <a:schemeClr val="dk1"/>
              </a:solidFill>
              <a:latin typeface="Cambria"/>
              <a:ea typeface="Cambria"/>
              <a:cs typeface="Cambria"/>
              <a:sym typeface="Cambri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Actors Blockchain solution</a:t>
            </a:r>
            <a:endParaRPr>
              <a:latin typeface="Cambria"/>
              <a:ea typeface="Cambria"/>
              <a:cs typeface="Cambria"/>
              <a:sym typeface="Cambria"/>
            </a:endParaRPr>
          </a:p>
        </p:txBody>
      </p:sp>
      <p:sp>
        <p:nvSpPr>
          <p:cNvPr id="332" name="Google Shape;332;p6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6550" algn="just" rtl="0">
              <a:spcBef>
                <a:spcPts val="0"/>
              </a:spcBef>
              <a:spcAft>
                <a:spcPts val="0"/>
              </a:spcAft>
              <a:buClr>
                <a:schemeClr val="dk1"/>
              </a:buClr>
              <a:buSzPts val="1700"/>
              <a:buFont typeface="Cambria"/>
              <a:buChar char="●"/>
            </a:pPr>
            <a:r>
              <a:rPr lang="en" sz="1700" b="1">
                <a:solidFill>
                  <a:schemeClr val="dk1"/>
                </a:solidFill>
                <a:latin typeface="Cambria"/>
                <a:ea typeface="Cambria"/>
                <a:cs typeface="Cambria"/>
                <a:sym typeface="Cambria"/>
              </a:rPr>
              <a:t>Users / Clients</a:t>
            </a:r>
            <a:endParaRPr sz="1700" b="1">
              <a:solidFill>
                <a:schemeClr val="dk1"/>
              </a:solidFill>
              <a:latin typeface="Cambria"/>
              <a:ea typeface="Cambria"/>
              <a:cs typeface="Cambria"/>
              <a:sym typeface="Cambria"/>
            </a:endParaRPr>
          </a:p>
          <a:p>
            <a:pPr marL="914400" lvl="1" indent="-336550" algn="just" rtl="0">
              <a:spcBef>
                <a:spcPts val="0"/>
              </a:spcBef>
              <a:spcAft>
                <a:spcPts val="0"/>
              </a:spcAft>
              <a:buClr>
                <a:schemeClr val="dk1"/>
              </a:buClr>
              <a:buSzPts val="1700"/>
              <a:buFont typeface="Cambria"/>
              <a:buChar char="○"/>
            </a:pPr>
            <a:r>
              <a:rPr lang="en" sz="1700">
                <a:solidFill>
                  <a:schemeClr val="dk1"/>
                </a:solidFill>
                <a:latin typeface="Cambria"/>
                <a:ea typeface="Cambria"/>
                <a:cs typeface="Cambria"/>
                <a:sym typeface="Cambria"/>
              </a:rPr>
              <a:t>Role: End-users who initiate transactions or use blockchain-based applications.</a:t>
            </a:r>
            <a:endParaRPr sz="1700">
              <a:solidFill>
                <a:schemeClr val="dk1"/>
              </a:solidFill>
              <a:latin typeface="Cambria"/>
              <a:ea typeface="Cambria"/>
              <a:cs typeface="Cambria"/>
              <a:sym typeface="Cambria"/>
            </a:endParaRPr>
          </a:p>
          <a:p>
            <a:pPr marL="914400" lvl="1" indent="-336550" algn="just" rtl="0">
              <a:spcBef>
                <a:spcPts val="0"/>
              </a:spcBef>
              <a:spcAft>
                <a:spcPts val="0"/>
              </a:spcAft>
              <a:buClr>
                <a:schemeClr val="dk1"/>
              </a:buClr>
              <a:buSzPts val="1700"/>
              <a:buFont typeface="Cambria"/>
              <a:buChar char="○"/>
            </a:pPr>
            <a:r>
              <a:rPr lang="en" sz="1700">
                <a:solidFill>
                  <a:schemeClr val="dk1"/>
                </a:solidFill>
                <a:latin typeface="Cambria"/>
                <a:ea typeface="Cambria"/>
                <a:cs typeface="Cambria"/>
                <a:sym typeface="Cambria"/>
              </a:rPr>
              <a:t>Example: A person sending cryptocurrency or using a dApp (Decentralized App).</a:t>
            </a:r>
            <a:endParaRPr sz="1700">
              <a:solidFill>
                <a:schemeClr val="dk1"/>
              </a:solidFill>
              <a:latin typeface="Cambria"/>
              <a:ea typeface="Cambria"/>
              <a:cs typeface="Cambria"/>
              <a:sym typeface="Cambria"/>
            </a:endParaRPr>
          </a:p>
          <a:p>
            <a:pPr marL="457200" lvl="0" indent="-336550" algn="just" rtl="0">
              <a:spcBef>
                <a:spcPts val="0"/>
              </a:spcBef>
              <a:spcAft>
                <a:spcPts val="0"/>
              </a:spcAft>
              <a:buClr>
                <a:schemeClr val="dk1"/>
              </a:buClr>
              <a:buSzPts val="1700"/>
              <a:buFont typeface="Cambria"/>
              <a:buChar char="●"/>
            </a:pPr>
            <a:r>
              <a:rPr lang="en" sz="1700" b="1">
                <a:solidFill>
                  <a:schemeClr val="dk1"/>
                </a:solidFill>
                <a:latin typeface="Cambria"/>
                <a:ea typeface="Cambria"/>
                <a:cs typeface="Cambria"/>
                <a:sym typeface="Cambria"/>
              </a:rPr>
              <a:t>Nodes / Peers</a:t>
            </a:r>
            <a:endParaRPr sz="1700" b="1">
              <a:solidFill>
                <a:schemeClr val="dk1"/>
              </a:solidFill>
              <a:latin typeface="Cambria"/>
              <a:ea typeface="Cambria"/>
              <a:cs typeface="Cambria"/>
              <a:sym typeface="Cambria"/>
            </a:endParaRPr>
          </a:p>
          <a:p>
            <a:pPr marL="914400" lvl="1" indent="-336550" algn="just" rtl="0">
              <a:spcBef>
                <a:spcPts val="0"/>
              </a:spcBef>
              <a:spcAft>
                <a:spcPts val="0"/>
              </a:spcAft>
              <a:buClr>
                <a:schemeClr val="dk1"/>
              </a:buClr>
              <a:buSzPts val="1700"/>
              <a:buFont typeface="Cambria"/>
              <a:buChar char="○"/>
            </a:pPr>
            <a:r>
              <a:rPr lang="en" sz="1700">
                <a:solidFill>
                  <a:schemeClr val="dk1"/>
                </a:solidFill>
                <a:latin typeface="Cambria"/>
                <a:ea typeface="Cambria"/>
                <a:cs typeface="Cambria"/>
                <a:sym typeface="Cambria"/>
              </a:rPr>
              <a:t>Role: Computers connected to the blockchain network that maintain copies of the ledger and participate in consensus.</a:t>
            </a:r>
            <a:endParaRPr sz="1700">
              <a:solidFill>
                <a:schemeClr val="dk1"/>
              </a:solidFill>
              <a:latin typeface="Cambria"/>
              <a:ea typeface="Cambria"/>
              <a:cs typeface="Cambria"/>
              <a:sym typeface="Cambria"/>
            </a:endParaRPr>
          </a:p>
          <a:p>
            <a:pPr marL="914400" lvl="1" indent="-336550" algn="just" rtl="0">
              <a:spcBef>
                <a:spcPts val="0"/>
              </a:spcBef>
              <a:spcAft>
                <a:spcPts val="0"/>
              </a:spcAft>
              <a:buClr>
                <a:schemeClr val="dk1"/>
              </a:buClr>
              <a:buSzPts val="1700"/>
              <a:buFont typeface="Cambria"/>
              <a:buChar char="○"/>
            </a:pPr>
            <a:r>
              <a:rPr lang="en" sz="1700">
                <a:solidFill>
                  <a:schemeClr val="dk1"/>
                </a:solidFill>
                <a:latin typeface="Cambria"/>
                <a:ea typeface="Cambria"/>
                <a:cs typeface="Cambria"/>
                <a:sym typeface="Cambria"/>
              </a:rPr>
              <a:t>Types of Nodes:</a:t>
            </a:r>
            <a:endParaRPr sz="1700">
              <a:solidFill>
                <a:schemeClr val="dk1"/>
              </a:solidFill>
              <a:latin typeface="Cambria"/>
              <a:ea typeface="Cambria"/>
              <a:cs typeface="Cambria"/>
              <a:sym typeface="Cambria"/>
            </a:endParaRPr>
          </a:p>
          <a:p>
            <a:pPr marL="1371600" lvl="2" indent="-336550" algn="just" rtl="0">
              <a:spcBef>
                <a:spcPts val="0"/>
              </a:spcBef>
              <a:spcAft>
                <a:spcPts val="0"/>
              </a:spcAft>
              <a:buClr>
                <a:schemeClr val="dk1"/>
              </a:buClr>
              <a:buSzPts val="1700"/>
              <a:buFont typeface="Cambria"/>
              <a:buChar char="■"/>
            </a:pPr>
            <a:r>
              <a:rPr lang="en" sz="1700">
                <a:solidFill>
                  <a:schemeClr val="dk1"/>
                </a:solidFill>
                <a:latin typeface="Cambria"/>
                <a:ea typeface="Cambria"/>
                <a:cs typeface="Cambria"/>
                <a:sym typeface="Cambria"/>
              </a:rPr>
              <a:t>Full Node: Stores the entire blockchain and validates transactions and blocks.</a:t>
            </a:r>
            <a:endParaRPr sz="1700">
              <a:solidFill>
                <a:schemeClr val="dk1"/>
              </a:solidFill>
              <a:latin typeface="Cambria"/>
              <a:ea typeface="Cambria"/>
              <a:cs typeface="Cambria"/>
              <a:sym typeface="Cambria"/>
            </a:endParaRPr>
          </a:p>
          <a:p>
            <a:pPr marL="1371600" lvl="2" indent="-336550" algn="just" rtl="0">
              <a:spcBef>
                <a:spcPts val="0"/>
              </a:spcBef>
              <a:spcAft>
                <a:spcPts val="0"/>
              </a:spcAft>
              <a:buClr>
                <a:schemeClr val="dk1"/>
              </a:buClr>
              <a:buSzPts val="1700"/>
              <a:buFont typeface="Cambria"/>
              <a:buChar char="■"/>
            </a:pPr>
            <a:r>
              <a:rPr lang="en" sz="1700">
                <a:solidFill>
                  <a:schemeClr val="dk1"/>
                </a:solidFill>
                <a:latin typeface="Cambria"/>
                <a:ea typeface="Cambria"/>
                <a:cs typeface="Cambria"/>
                <a:sym typeface="Cambria"/>
              </a:rPr>
              <a:t>Light Node: Stores only necessary parts of the blockchain, relies on full nodes for validation.</a:t>
            </a:r>
            <a:endParaRPr sz="1700">
              <a:solidFill>
                <a:schemeClr val="dk1"/>
              </a:solidFill>
              <a:latin typeface="Cambria"/>
              <a:ea typeface="Cambria"/>
              <a:cs typeface="Cambria"/>
              <a:sym typeface="Cambri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Actors Blockchain solution</a:t>
            </a:r>
            <a:endParaRPr>
              <a:latin typeface="Cambria"/>
              <a:ea typeface="Cambria"/>
              <a:cs typeface="Cambria"/>
              <a:sym typeface="Cambria"/>
            </a:endParaRPr>
          </a:p>
        </p:txBody>
      </p:sp>
      <p:sp>
        <p:nvSpPr>
          <p:cNvPr id="338" name="Google Shape;338;p6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chemeClr val="dk1"/>
              </a:buClr>
              <a:buSzPts val="1800"/>
              <a:buFont typeface="Cambria"/>
              <a:buChar char="●"/>
            </a:pPr>
            <a:r>
              <a:rPr lang="en" b="1">
                <a:solidFill>
                  <a:schemeClr val="dk1"/>
                </a:solidFill>
                <a:latin typeface="Cambria"/>
                <a:ea typeface="Cambria"/>
                <a:cs typeface="Cambria"/>
                <a:sym typeface="Cambria"/>
              </a:rPr>
              <a:t>Miners / Validators</a:t>
            </a:r>
            <a:endParaRPr b="1">
              <a:solidFill>
                <a:schemeClr val="dk1"/>
              </a:solidFill>
              <a:latin typeface="Cambria"/>
              <a:ea typeface="Cambria"/>
              <a:cs typeface="Cambria"/>
              <a:sym typeface="Cambria"/>
            </a:endParaRPr>
          </a:p>
          <a:p>
            <a:pPr marL="914400" lvl="1" indent="-342900" algn="just" rtl="0">
              <a:spcBef>
                <a:spcPts val="0"/>
              </a:spcBef>
              <a:spcAft>
                <a:spcPts val="0"/>
              </a:spcAft>
              <a:buClr>
                <a:schemeClr val="dk1"/>
              </a:buClr>
              <a:buSzPts val="1800"/>
              <a:buFont typeface="Cambria"/>
              <a:buChar char="○"/>
            </a:pPr>
            <a:r>
              <a:rPr lang="en" sz="1800">
                <a:solidFill>
                  <a:schemeClr val="dk1"/>
                </a:solidFill>
                <a:latin typeface="Cambria"/>
                <a:ea typeface="Cambria"/>
                <a:cs typeface="Cambria"/>
                <a:sym typeface="Cambria"/>
              </a:rPr>
              <a:t>Role: Participants who validate transactions and add new blocks to the blockchain.</a:t>
            </a:r>
            <a:endParaRPr sz="1800">
              <a:solidFill>
                <a:schemeClr val="dk1"/>
              </a:solidFill>
              <a:latin typeface="Cambria"/>
              <a:ea typeface="Cambria"/>
              <a:cs typeface="Cambria"/>
              <a:sym typeface="Cambria"/>
            </a:endParaRPr>
          </a:p>
          <a:p>
            <a:pPr marL="914400" lvl="1" indent="-342900" algn="just" rtl="0">
              <a:spcBef>
                <a:spcPts val="0"/>
              </a:spcBef>
              <a:spcAft>
                <a:spcPts val="0"/>
              </a:spcAft>
              <a:buClr>
                <a:schemeClr val="dk1"/>
              </a:buClr>
              <a:buSzPts val="1800"/>
              <a:buFont typeface="Cambria"/>
              <a:buChar char="○"/>
            </a:pPr>
            <a:r>
              <a:rPr lang="en" sz="1800">
                <a:solidFill>
                  <a:schemeClr val="dk1"/>
                </a:solidFill>
                <a:latin typeface="Cambria"/>
                <a:ea typeface="Cambria"/>
                <a:cs typeface="Cambria"/>
                <a:sym typeface="Cambria"/>
              </a:rPr>
              <a:t>Mechanisms:</a:t>
            </a:r>
            <a:endParaRPr sz="1800">
              <a:solidFill>
                <a:schemeClr val="dk1"/>
              </a:solidFill>
              <a:latin typeface="Cambria"/>
              <a:ea typeface="Cambria"/>
              <a:cs typeface="Cambria"/>
              <a:sym typeface="Cambria"/>
            </a:endParaRPr>
          </a:p>
          <a:p>
            <a:pPr marL="1371600" lvl="2" indent="-342900" algn="just" rtl="0">
              <a:spcBef>
                <a:spcPts val="0"/>
              </a:spcBef>
              <a:spcAft>
                <a:spcPts val="0"/>
              </a:spcAft>
              <a:buClr>
                <a:schemeClr val="dk1"/>
              </a:buClr>
              <a:buSzPts val="1800"/>
              <a:buFont typeface="Cambria"/>
              <a:buChar char="■"/>
            </a:pPr>
            <a:r>
              <a:rPr lang="en" sz="1800">
                <a:solidFill>
                  <a:schemeClr val="dk1"/>
                </a:solidFill>
                <a:latin typeface="Cambria"/>
                <a:ea typeface="Cambria"/>
                <a:cs typeface="Cambria"/>
                <a:sym typeface="Cambria"/>
              </a:rPr>
              <a:t>Proof of Work (PoW): Used in Bitcoin, miners solve puzzles.</a:t>
            </a:r>
            <a:endParaRPr sz="1800">
              <a:solidFill>
                <a:schemeClr val="dk1"/>
              </a:solidFill>
              <a:latin typeface="Cambria"/>
              <a:ea typeface="Cambria"/>
              <a:cs typeface="Cambria"/>
              <a:sym typeface="Cambria"/>
            </a:endParaRPr>
          </a:p>
          <a:p>
            <a:pPr marL="1371600" lvl="2" indent="-342900" algn="just" rtl="0">
              <a:spcBef>
                <a:spcPts val="0"/>
              </a:spcBef>
              <a:spcAft>
                <a:spcPts val="0"/>
              </a:spcAft>
              <a:buClr>
                <a:schemeClr val="dk1"/>
              </a:buClr>
              <a:buSzPts val="1800"/>
              <a:buFont typeface="Cambria"/>
              <a:buChar char="■"/>
            </a:pPr>
            <a:r>
              <a:rPr lang="en" sz="1800">
                <a:solidFill>
                  <a:schemeClr val="dk1"/>
                </a:solidFill>
                <a:latin typeface="Cambria"/>
                <a:ea typeface="Cambria"/>
                <a:cs typeface="Cambria"/>
                <a:sym typeface="Cambria"/>
              </a:rPr>
              <a:t>Proof of Stake (PoS): Used in Ethereum 2.0, validators are selected based on stake.</a:t>
            </a:r>
            <a:endParaRPr sz="1800">
              <a:solidFill>
                <a:schemeClr val="dk1"/>
              </a:solidFill>
              <a:latin typeface="Cambria"/>
              <a:ea typeface="Cambria"/>
              <a:cs typeface="Cambria"/>
              <a:sym typeface="Cambria"/>
            </a:endParaRPr>
          </a:p>
          <a:p>
            <a:pPr marL="457200" lvl="0" indent="-342900" algn="just" rtl="0">
              <a:spcBef>
                <a:spcPts val="0"/>
              </a:spcBef>
              <a:spcAft>
                <a:spcPts val="0"/>
              </a:spcAft>
              <a:buClr>
                <a:schemeClr val="dk1"/>
              </a:buClr>
              <a:buSzPts val="1800"/>
              <a:buFont typeface="Cambria"/>
              <a:buChar char="●"/>
            </a:pPr>
            <a:r>
              <a:rPr lang="en" b="1">
                <a:solidFill>
                  <a:schemeClr val="dk1"/>
                </a:solidFill>
                <a:latin typeface="Cambria"/>
                <a:ea typeface="Cambria"/>
                <a:cs typeface="Cambria"/>
                <a:sym typeface="Cambria"/>
              </a:rPr>
              <a:t>Developers</a:t>
            </a:r>
            <a:endParaRPr b="1">
              <a:solidFill>
                <a:schemeClr val="dk1"/>
              </a:solidFill>
              <a:latin typeface="Cambria"/>
              <a:ea typeface="Cambria"/>
              <a:cs typeface="Cambria"/>
              <a:sym typeface="Cambria"/>
            </a:endParaRPr>
          </a:p>
          <a:p>
            <a:pPr marL="914400" lvl="1" indent="-342900" algn="just" rtl="0">
              <a:spcBef>
                <a:spcPts val="0"/>
              </a:spcBef>
              <a:spcAft>
                <a:spcPts val="0"/>
              </a:spcAft>
              <a:buClr>
                <a:schemeClr val="dk1"/>
              </a:buClr>
              <a:buSzPts val="1800"/>
              <a:buFont typeface="Cambria"/>
              <a:buChar char="○"/>
            </a:pPr>
            <a:r>
              <a:rPr lang="en" sz="1800">
                <a:solidFill>
                  <a:schemeClr val="dk1"/>
                </a:solidFill>
                <a:latin typeface="Cambria"/>
                <a:ea typeface="Cambria"/>
                <a:cs typeface="Cambria"/>
                <a:sym typeface="Cambria"/>
              </a:rPr>
              <a:t>Role: Build and maintain blockchain platforms, smart contracts, and applications.</a:t>
            </a:r>
            <a:endParaRPr sz="1800">
              <a:solidFill>
                <a:schemeClr val="dk1"/>
              </a:solidFill>
              <a:latin typeface="Cambria"/>
              <a:ea typeface="Cambria"/>
              <a:cs typeface="Cambria"/>
              <a:sym typeface="Cambria"/>
            </a:endParaRPr>
          </a:p>
          <a:p>
            <a:pPr marL="914400" lvl="1" indent="-342900" algn="just" rtl="0">
              <a:spcBef>
                <a:spcPts val="0"/>
              </a:spcBef>
              <a:spcAft>
                <a:spcPts val="0"/>
              </a:spcAft>
              <a:buClr>
                <a:schemeClr val="dk1"/>
              </a:buClr>
              <a:buSzPts val="1800"/>
              <a:buFont typeface="Cambria"/>
              <a:buChar char="○"/>
            </a:pPr>
            <a:r>
              <a:rPr lang="en" sz="1800">
                <a:solidFill>
                  <a:schemeClr val="dk1"/>
                </a:solidFill>
                <a:latin typeface="Cambria"/>
                <a:ea typeface="Cambria"/>
                <a:cs typeface="Cambria"/>
                <a:sym typeface="Cambria"/>
              </a:rPr>
              <a:t>Tools Used: Solidity (Ethereum), Rust (Solana), Go (Hyperledger), etc.</a:t>
            </a:r>
            <a:endParaRPr sz="1800">
              <a:solidFill>
                <a:schemeClr val="dk1"/>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Applications of Cryptographic Hash Functions</a:t>
            </a:r>
            <a:endParaRPr>
              <a:latin typeface="Cambria"/>
              <a:ea typeface="Cambria"/>
              <a:cs typeface="Cambria"/>
              <a:sym typeface="Cambria"/>
            </a:endParaRPr>
          </a:p>
        </p:txBody>
      </p:sp>
      <p:sp>
        <p:nvSpPr>
          <p:cNvPr id="83" name="Google Shape;83;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Clr>
                <a:schemeClr val="dk1"/>
              </a:buClr>
              <a:buSzPts val="2100"/>
              <a:buFont typeface="Cambria"/>
              <a:buChar char="●"/>
            </a:pPr>
            <a:r>
              <a:rPr lang="en" sz="2100">
                <a:solidFill>
                  <a:schemeClr val="dk1"/>
                </a:solidFill>
                <a:latin typeface="Cambria"/>
                <a:ea typeface="Cambria"/>
                <a:cs typeface="Cambria"/>
                <a:sym typeface="Cambria"/>
              </a:rPr>
              <a:t>Message Authentication</a:t>
            </a:r>
            <a:endParaRPr sz="2100">
              <a:solidFill>
                <a:schemeClr val="dk1"/>
              </a:solidFill>
              <a:latin typeface="Cambria"/>
              <a:ea typeface="Cambria"/>
              <a:cs typeface="Cambria"/>
              <a:sym typeface="Cambria"/>
            </a:endParaRPr>
          </a:p>
          <a:p>
            <a:pPr marL="457200" lvl="0" indent="-361950" algn="l" rtl="0">
              <a:spcBef>
                <a:spcPts val="0"/>
              </a:spcBef>
              <a:spcAft>
                <a:spcPts val="0"/>
              </a:spcAft>
              <a:buClr>
                <a:schemeClr val="dk1"/>
              </a:buClr>
              <a:buSzPts val="2100"/>
              <a:buFont typeface="Cambria"/>
              <a:buChar char="●"/>
            </a:pPr>
            <a:r>
              <a:rPr lang="en" sz="2100">
                <a:solidFill>
                  <a:schemeClr val="dk1"/>
                </a:solidFill>
                <a:latin typeface="Cambria"/>
                <a:ea typeface="Cambria"/>
                <a:cs typeface="Cambria"/>
                <a:sym typeface="Cambria"/>
              </a:rPr>
              <a:t>Data Integrity Check</a:t>
            </a:r>
            <a:endParaRPr sz="2100">
              <a:solidFill>
                <a:schemeClr val="dk1"/>
              </a:solidFill>
              <a:latin typeface="Cambria"/>
              <a:ea typeface="Cambria"/>
              <a:cs typeface="Cambria"/>
              <a:sym typeface="Cambria"/>
            </a:endParaRPr>
          </a:p>
          <a:p>
            <a:pPr marL="457200" lvl="0" indent="-361950" algn="l" rtl="0">
              <a:spcBef>
                <a:spcPts val="0"/>
              </a:spcBef>
              <a:spcAft>
                <a:spcPts val="0"/>
              </a:spcAft>
              <a:buClr>
                <a:schemeClr val="dk1"/>
              </a:buClr>
              <a:buSzPts val="2100"/>
              <a:buFont typeface="Cambria"/>
              <a:buChar char="●"/>
            </a:pPr>
            <a:r>
              <a:rPr lang="en" sz="2100">
                <a:solidFill>
                  <a:schemeClr val="dk1"/>
                </a:solidFill>
                <a:latin typeface="Cambria"/>
                <a:ea typeface="Cambria"/>
                <a:cs typeface="Cambria"/>
                <a:sym typeface="Cambria"/>
              </a:rPr>
              <a:t>Digital Signatures</a:t>
            </a:r>
            <a:endParaRPr sz="2100">
              <a:solidFill>
                <a:schemeClr val="dk1"/>
              </a:solidFill>
              <a:latin typeface="Cambria"/>
              <a:ea typeface="Cambria"/>
              <a:cs typeface="Cambria"/>
              <a:sym typeface="Cambria"/>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6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Actors Blockchain solution</a:t>
            </a:r>
            <a:endParaRPr>
              <a:latin typeface="Cambria"/>
              <a:ea typeface="Cambria"/>
              <a:cs typeface="Cambria"/>
              <a:sym typeface="Cambria"/>
            </a:endParaRPr>
          </a:p>
        </p:txBody>
      </p:sp>
      <p:sp>
        <p:nvSpPr>
          <p:cNvPr id="344" name="Google Shape;344;p6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just" rtl="0">
              <a:spcBef>
                <a:spcPts val="0"/>
              </a:spcBef>
              <a:spcAft>
                <a:spcPts val="0"/>
              </a:spcAft>
              <a:buClr>
                <a:schemeClr val="dk1"/>
              </a:buClr>
              <a:buSzPts val="2000"/>
              <a:buFont typeface="Cambria"/>
              <a:buChar char="●"/>
            </a:pPr>
            <a:r>
              <a:rPr lang="en" sz="2000" b="1">
                <a:solidFill>
                  <a:schemeClr val="dk1"/>
                </a:solidFill>
                <a:latin typeface="Cambria"/>
                <a:ea typeface="Cambria"/>
                <a:cs typeface="Cambria"/>
                <a:sym typeface="Cambria"/>
              </a:rPr>
              <a:t>Administrators / Network Operators</a:t>
            </a:r>
            <a:endParaRPr sz="2000" b="1">
              <a:solidFill>
                <a:schemeClr val="dk1"/>
              </a:solidFill>
              <a:latin typeface="Cambria"/>
              <a:ea typeface="Cambria"/>
              <a:cs typeface="Cambria"/>
              <a:sym typeface="Cambria"/>
            </a:endParaRPr>
          </a:p>
          <a:p>
            <a:pPr marL="914400" lvl="1" indent="-355600" algn="just" rtl="0">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Role: Manage permissions, monitor the network, and ensure security (mainly in permissioned blockchains like Hyperledger Fabric).</a:t>
            </a:r>
            <a:endParaRPr sz="2000">
              <a:solidFill>
                <a:schemeClr val="dk1"/>
              </a:solidFill>
              <a:latin typeface="Cambria"/>
              <a:ea typeface="Cambria"/>
              <a:cs typeface="Cambria"/>
              <a:sym typeface="Cambria"/>
            </a:endParaRPr>
          </a:p>
          <a:p>
            <a:pPr marL="457200" lvl="0" indent="-355600" algn="just" rtl="0">
              <a:spcBef>
                <a:spcPts val="0"/>
              </a:spcBef>
              <a:spcAft>
                <a:spcPts val="0"/>
              </a:spcAft>
              <a:buClr>
                <a:schemeClr val="dk1"/>
              </a:buClr>
              <a:buSzPts val="2000"/>
              <a:buFont typeface="Cambria"/>
              <a:buChar char="●"/>
            </a:pPr>
            <a:r>
              <a:rPr lang="en" sz="2000" b="1">
                <a:solidFill>
                  <a:schemeClr val="dk1"/>
                </a:solidFill>
                <a:latin typeface="Cambria"/>
                <a:ea typeface="Cambria"/>
                <a:cs typeface="Cambria"/>
                <a:sym typeface="Cambria"/>
              </a:rPr>
              <a:t>Smart Contracts</a:t>
            </a:r>
            <a:endParaRPr sz="2000" b="1">
              <a:solidFill>
                <a:schemeClr val="dk1"/>
              </a:solidFill>
              <a:latin typeface="Cambria"/>
              <a:ea typeface="Cambria"/>
              <a:cs typeface="Cambria"/>
              <a:sym typeface="Cambria"/>
            </a:endParaRPr>
          </a:p>
          <a:p>
            <a:pPr marL="914400" lvl="1" indent="-355600" algn="just" rtl="0">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Role: Self-executing programs stored on the blockchain that run when predefined conditions are met.</a:t>
            </a:r>
            <a:endParaRPr sz="2000">
              <a:solidFill>
                <a:schemeClr val="dk1"/>
              </a:solidFill>
              <a:latin typeface="Cambria"/>
              <a:ea typeface="Cambria"/>
              <a:cs typeface="Cambria"/>
              <a:sym typeface="Cambria"/>
            </a:endParaRPr>
          </a:p>
          <a:p>
            <a:pPr marL="914400" lvl="1" indent="-355600" algn="just" rtl="0">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Used For: Automating workflows (e.g., payments, asset transfers, governance rules).</a:t>
            </a:r>
            <a:endParaRPr sz="2000">
              <a:solidFill>
                <a:schemeClr val="dk1"/>
              </a:solidFill>
              <a:latin typeface="Cambria"/>
              <a:ea typeface="Cambria"/>
              <a:cs typeface="Cambria"/>
              <a:sym typeface="Cambri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6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Components of a Blockchain Solution</a:t>
            </a:r>
            <a:endParaRPr>
              <a:latin typeface="Cambria"/>
              <a:ea typeface="Cambria"/>
              <a:cs typeface="Cambria"/>
              <a:sym typeface="Cambria"/>
            </a:endParaRPr>
          </a:p>
        </p:txBody>
      </p:sp>
      <p:sp>
        <p:nvSpPr>
          <p:cNvPr id="350" name="Google Shape;350;p6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Font typeface="Cambria"/>
              <a:buChar char="●"/>
            </a:pPr>
            <a:r>
              <a:rPr lang="en" sz="2000" b="1">
                <a:solidFill>
                  <a:schemeClr val="dk1"/>
                </a:solidFill>
                <a:latin typeface="Cambria"/>
                <a:ea typeface="Cambria"/>
                <a:cs typeface="Cambria"/>
                <a:sym typeface="Cambria"/>
              </a:rPr>
              <a:t>Distributed Ledger</a:t>
            </a:r>
            <a:endParaRPr sz="2000" b="1">
              <a:solidFill>
                <a:schemeClr val="dk1"/>
              </a:solidFill>
              <a:latin typeface="Cambria"/>
              <a:ea typeface="Cambria"/>
              <a:cs typeface="Cambria"/>
              <a:sym typeface="Cambria"/>
            </a:endParaRPr>
          </a:p>
          <a:p>
            <a:pPr marL="457200" lvl="0" indent="-355600" algn="l" rtl="0">
              <a:spcBef>
                <a:spcPts val="0"/>
              </a:spcBef>
              <a:spcAft>
                <a:spcPts val="0"/>
              </a:spcAft>
              <a:buClr>
                <a:schemeClr val="dk1"/>
              </a:buClr>
              <a:buSzPts val="2000"/>
              <a:buFont typeface="Cambria"/>
              <a:buChar char="●"/>
            </a:pPr>
            <a:r>
              <a:rPr lang="en" sz="2000" b="1">
                <a:solidFill>
                  <a:schemeClr val="dk1"/>
                </a:solidFill>
                <a:latin typeface="Cambria"/>
                <a:ea typeface="Cambria"/>
                <a:cs typeface="Cambria"/>
                <a:sym typeface="Cambria"/>
              </a:rPr>
              <a:t>Consensus Mechanism</a:t>
            </a:r>
            <a:endParaRPr sz="2000" b="1">
              <a:solidFill>
                <a:schemeClr val="dk1"/>
              </a:solidFill>
              <a:latin typeface="Cambria"/>
              <a:ea typeface="Cambria"/>
              <a:cs typeface="Cambria"/>
              <a:sym typeface="Cambria"/>
            </a:endParaRPr>
          </a:p>
          <a:p>
            <a:pPr marL="457200" lvl="0" indent="-355600" algn="l" rtl="0">
              <a:spcBef>
                <a:spcPts val="0"/>
              </a:spcBef>
              <a:spcAft>
                <a:spcPts val="0"/>
              </a:spcAft>
              <a:buClr>
                <a:schemeClr val="dk1"/>
              </a:buClr>
              <a:buSzPts val="2000"/>
              <a:buFont typeface="Cambria"/>
              <a:buChar char="●"/>
            </a:pPr>
            <a:r>
              <a:rPr lang="en" sz="2000" b="1">
                <a:solidFill>
                  <a:schemeClr val="dk1"/>
                </a:solidFill>
                <a:latin typeface="Cambria"/>
                <a:ea typeface="Cambria"/>
                <a:cs typeface="Cambria"/>
                <a:sym typeface="Cambria"/>
              </a:rPr>
              <a:t>Cryptography</a:t>
            </a:r>
            <a:endParaRPr sz="2000" b="1">
              <a:solidFill>
                <a:schemeClr val="dk1"/>
              </a:solidFill>
              <a:latin typeface="Cambria"/>
              <a:ea typeface="Cambria"/>
              <a:cs typeface="Cambria"/>
              <a:sym typeface="Cambria"/>
            </a:endParaRPr>
          </a:p>
          <a:p>
            <a:pPr marL="457200" lvl="0" indent="-355600" algn="l" rtl="0">
              <a:spcBef>
                <a:spcPts val="0"/>
              </a:spcBef>
              <a:spcAft>
                <a:spcPts val="0"/>
              </a:spcAft>
              <a:buClr>
                <a:schemeClr val="dk1"/>
              </a:buClr>
              <a:buSzPts val="2000"/>
              <a:buFont typeface="Cambria"/>
              <a:buChar char="●"/>
            </a:pPr>
            <a:r>
              <a:rPr lang="en" sz="2000" b="1">
                <a:solidFill>
                  <a:schemeClr val="dk1"/>
                </a:solidFill>
                <a:latin typeface="Cambria"/>
                <a:ea typeface="Cambria"/>
                <a:cs typeface="Cambria"/>
                <a:sym typeface="Cambria"/>
              </a:rPr>
              <a:t>Smart Contracts</a:t>
            </a:r>
            <a:endParaRPr sz="2000" b="1">
              <a:solidFill>
                <a:schemeClr val="dk1"/>
              </a:solidFill>
              <a:latin typeface="Cambria"/>
              <a:ea typeface="Cambria"/>
              <a:cs typeface="Cambria"/>
              <a:sym typeface="Cambria"/>
            </a:endParaRPr>
          </a:p>
          <a:p>
            <a:pPr marL="457200" lvl="0" indent="-355600" algn="l" rtl="0">
              <a:spcBef>
                <a:spcPts val="0"/>
              </a:spcBef>
              <a:spcAft>
                <a:spcPts val="0"/>
              </a:spcAft>
              <a:buClr>
                <a:schemeClr val="dk1"/>
              </a:buClr>
              <a:buSzPts val="2000"/>
              <a:buFont typeface="Cambria"/>
              <a:buChar char="●"/>
            </a:pPr>
            <a:r>
              <a:rPr lang="en" sz="2000" b="1">
                <a:solidFill>
                  <a:schemeClr val="dk1"/>
                </a:solidFill>
                <a:latin typeface="Cambria"/>
                <a:ea typeface="Cambria"/>
                <a:cs typeface="Cambria"/>
                <a:sym typeface="Cambria"/>
              </a:rPr>
              <a:t>Wallets</a:t>
            </a:r>
            <a:endParaRPr sz="2000" b="1">
              <a:solidFill>
                <a:schemeClr val="dk1"/>
              </a:solidFill>
              <a:latin typeface="Cambria"/>
              <a:ea typeface="Cambria"/>
              <a:cs typeface="Cambria"/>
              <a:sym typeface="Cambria"/>
            </a:endParaRPr>
          </a:p>
          <a:p>
            <a:pPr marL="457200" lvl="0" indent="-355600" algn="l" rtl="0">
              <a:spcBef>
                <a:spcPts val="0"/>
              </a:spcBef>
              <a:spcAft>
                <a:spcPts val="0"/>
              </a:spcAft>
              <a:buClr>
                <a:schemeClr val="dk1"/>
              </a:buClr>
              <a:buSzPts val="2000"/>
              <a:buFont typeface="Cambria"/>
              <a:buChar char="●"/>
            </a:pPr>
            <a:r>
              <a:rPr lang="en" sz="2000" b="1">
                <a:solidFill>
                  <a:schemeClr val="dk1"/>
                </a:solidFill>
                <a:latin typeface="Cambria"/>
                <a:ea typeface="Cambria"/>
                <a:cs typeface="Cambria"/>
                <a:sym typeface="Cambria"/>
              </a:rPr>
              <a:t>Blockchain Protocol</a:t>
            </a:r>
            <a:endParaRPr sz="2000" b="1">
              <a:solidFill>
                <a:schemeClr val="dk1"/>
              </a:solidFill>
              <a:latin typeface="Cambria"/>
              <a:ea typeface="Cambria"/>
              <a:cs typeface="Cambria"/>
              <a:sym typeface="Cambria"/>
            </a:endParaRPr>
          </a:p>
          <a:p>
            <a:pPr marL="457200" lvl="0" indent="-355600" algn="l" rtl="0">
              <a:spcBef>
                <a:spcPts val="0"/>
              </a:spcBef>
              <a:spcAft>
                <a:spcPts val="0"/>
              </a:spcAft>
              <a:buClr>
                <a:schemeClr val="dk1"/>
              </a:buClr>
              <a:buSzPts val="2000"/>
              <a:buFont typeface="Cambria"/>
              <a:buChar char="●"/>
            </a:pPr>
            <a:r>
              <a:rPr lang="en" sz="2000" b="1">
                <a:solidFill>
                  <a:schemeClr val="dk1"/>
                </a:solidFill>
                <a:latin typeface="Cambria"/>
                <a:ea typeface="Cambria"/>
                <a:cs typeface="Cambria"/>
                <a:sym typeface="Cambria"/>
              </a:rPr>
              <a:t>Peer-to-Peer (P2P) Network</a:t>
            </a:r>
            <a:endParaRPr sz="2000" b="1">
              <a:solidFill>
                <a:schemeClr val="dk1"/>
              </a:solidFill>
              <a:latin typeface="Cambria"/>
              <a:ea typeface="Cambria"/>
              <a:cs typeface="Cambria"/>
              <a:sym typeface="Cambria"/>
            </a:endParaRPr>
          </a:p>
          <a:p>
            <a:pPr marL="457200" lvl="0" indent="-355600" algn="l" rtl="0">
              <a:spcBef>
                <a:spcPts val="0"/>
              </a:spcBef>
              <a:spcAft>
                <a:spcPts val="0"/>
              </a:spcAft>
              <a:buClr>
                <a:schemeClr val="dk1"/>
              </a:buClr>
              <a:buSzPts val="2000"/>
              <a:buFont typeface="Cambria"/>
              <a:buChar char="●"/>
            </a:pPr>
            <a:r>
              <a:rPr lang="en" sz="2000" b="1">
                <a:solidFill>
                  <a:schemeClr val="dk1"/>
                </a:solidFill>
                <a:latin typeface="Cambria"/>
                <a:ea typeface="Cambria"/>
                <a:cs typeface="Cambria"/>
                <a:sym typeface="Cambria"/>
              </a:rPr>
              <a:t>Tokens / Cryptocurrencies</a:t>
            </a:r>
            <a:endParaRPr sz="2000" b="1">
              <a:solidFill>
                <a:schemeClr val="dk1"/>
              </a:solidFill>
              <a:latin typeface="Cambria"/>
              <a:ea typeface="Cambria"/>
              <a:cs typeface="Cambria"/>
              <a:sym typeface="Cambri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Components of a Blockchain Solution</a:t>
            </a:r>
            <a:endParaRPr>
              <a:latin typeface="Cambria"/>
              <a:ea typeface="Cambria"/>
              <a:cs typeface="Cambria"/>
              <a:sym typeface="Cambria"/>
            </a:endParaRPr>
          </a:p>
        </p:txBody>
      </p:sp>
      <p:sp>
        <p:nvSpPr>
          <p:cNvPr id="356" name="Google Shape;356;p6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just" rtl="0">
              <a:spcBef>
                <a:spcPts val="0"/>
              </a:spcBef>
              <a:spcAft>
                <a:spcPts val="0"/>
              </a:spcAft>
              <a:buClr>
                <a:schemeClr val="dk1"/>
              </a:buClr>
              <a:buSzPts val="2000"/>
              <a:buFont typeface="Cambria"/>
              <a:buChar char="●"/>
            </a:pPr>
            <a:r>
              <a:rPr lang="en" sz="2000" b="1">
                <a:solidFill>
                  <a:schemeClr val="dk1"/>
                </a:solidFill>
                <a:latin typeface="Cambria"/>
                <a:ea typeface="Cambria"/>
                <a:cs typeface="Cambria"/>
                <a:sym typeface="Cambria"/>
              </a:rPr>
              <a:t>Distributed Ledger</a:t>
            </a:r>
            <a:endParaRPr sz="2000" b="1">
              <a:solidFill>
                <a:schemeClr val="dk1"/>
              </a:solidFill>
              <a:latin typeface="Cambria"/>
              <a:ea typeface="Cambria"/>
              <a:cs typeface="Cambria"/>
              <a:sym typeface="Cambria"/>
            </a:endParaRPr>
          </a:p>
          <a:p>
            <a:pPr marL="914400" lvl="1" indent="-355600" algn="just" rtl="0">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Definition: A replicated, synchronized database shared across nodes.</a:t>
            </a:r>
            <a:endParaRPr sz="2000">
              <a:solidFill>
                <a:schemeClr val="dk1"/>
              </a:solidFill>
              <a:latin typeface="Cambria"/>
              <a:ea typeface="Cambria"/>
              <a:cs typeface="Cambria"/>
              <a:sym typeface="Cambria"/>
            </a:endParaRPr>
          </a:p>
          <a:p>
            <a:pPr marL="914400" lvl="1" indent="-355600" algn="just" rtl="0">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Purpose: Ensure transparency and data immutability.</a:t>
            </a:r>
            <a:endParaRPr sz="2000">
              <a:solidFill>
                <a:schemeClr val="dk1"/>
              </a:solidFill>
              <a:latin typeface="Cambria"/>
              <a:ea typeface="Cambria"/>
              <a:cs typeface="Cambria"/>
              <a:sym typeface="Cambria"/>
            </a:endParaRPr>
          </a:p>
          <a:p>
            <a:pPr marL="457200" lvl="0" indent="-355600" algn="just" rtl="0">
              <a:spcBef>
                <a:spcPts val="0"/>
              </a:spcBef>
              <a:spcAft>
                <a:spcPts val="0"/>
              </a:spcAft>
              <a:buClr>
                <a:schemeClr val="dk1"/>
              </a:buClr>
              <a:buSzPts val="2000"/>
              <a:buFont typeface="Cambria"/>
              <a:buChar char="●"/>
            </a:pPr>
            <a:r>
              <a:rPr lang="en" sz="2000" b="1">
                <a:solidFill>
                  <a:schemeClr val="dk1"/>
                </a:solidFill>
                <a:latin typeface="Cambria"/>
                <a:ea typeface="Cambria"/>
                <a:cs typeface="Cambria"/>
                <a:sym typeface="Cambria"/>
              </a:rPr>
              <a:t>Consensus Mechanism</a:t>
            </a:r>
            <a:endParaRPr sz="2000" b="1">
              <a:solidFill>
                <a:schemeClr val="dk1"/>
              </a:solidFill>
              <a:latin typeface="Cambria"/>
              <a:ea typeface="Cambria"/>
              <a:cs typeface="Cambria"/>
              <a:sym typeface="Cambria"/>
            </a:endParaRPr>
          </a:p>
          <a:p>
            <a:pPr marL="914400" lvl="1" indent="-355600" algn="just" rtl="0">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Definition: Protocol to agree on the validity of transactions.</a:t>
            </a:r>
            <a:endParaRPr sz="2000">
              <a:solidFill>
                <a:schemeClr val="dk1"/>
              </a:solidFill>
              <a:latin typeface="Cambria"/>
              <a:ea typeface="Cambria"/>
              <a:cs typeface="Cambria"/>
              <a:sym typeface="Cambria"/>
            </a:endParaRPr>
          </a:p>
          <a:p>
            <a:pPr marL="914400" lvl="1" indent="-355600" algn="just" rtl="0">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Common Types:</a:t>
            </a:r>
            <a:endParaRPr sz="2000">
              <a:solidFill>
                <a:schemeClr val="dk1"/>
              </a:solidFill>
              <a:latin typeface="Cambria"/>
              <a:ea typeface="Cambria"/>
              <a:cs typeface="Cambria"/>
              <a:sym typeface="Cambria"/>
            </a:endParaRPr>
          </a:p>
          <a:p>
            <a:pPr marL="1371600" lvl="2" indent="-355600" algn="just" rtl="0">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Proof of Work (PoW)</a:t>
            </a:r>
            <a:endParaRPr sz="2000">
              <a:solidFill>
                <a:schemeClr val="dk1"/>
              </a:solidFill>
              <a:latin typeface="Cambria"/>
              <a:ea typeface="Cambria"/>
              <a:cs typeface="Cambria"/>
              <a:sym typeface="Cambria"/>
            </a:endParaRPr>
          </a:p>
          <a:p>
            <a:pPr marL="1371600" lvl="2" indent="-355600" algn="just" rtl="0">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Proof of Stake (PoS)</a:t>
            </a:r>
            <a:endParaRPr sz="2000">
              <a:solidFill>
                <a:schemeClr val="dk1"/>
              </a:solidFill>
              <a:latin typeface="Cambria"/>
              <a:ea typeface="Cambria"/>
              <a:cs typeface="Cambria"/>
              <a:sym typeface="Cambria"/>
            </a:endParaRPr>
          </a:p>
          <a:p>
            <a:pPr marL="1371600" lvl="2" indent="-355600" algn="just" rtl="0">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Practical Byzantine Fault Tolerance (PBFT)</a:t>
            </a:r>
            <a:endParaRPr sz="2000">
              <a:solidFill>
                <a:schemeClr val="dk1"/>
              </a:solidFill>
              <a:latin typeface="Cambria"/>
              <a:ea typeface="Cambria"/>
              <a:cs typeface="Cambria"/>
              <a:sym typeface="Cambria"/>
            </a:endParaRPr>
          </a:p>
          <a:p>
            <a:pPr marL="1371600" lvl="2" indent="-355600" algn="just" rtl="0">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Delegated Proof of Stake (DPoS)</a:t>
            </a:r>
            <a:endParaRPr sz="2000">
              <a:solidFill>
                <a:schemeClr val="dk1"/>
              </a:solidFill>
              <a:latin typeface="Cambria"/>
              <a:ea typeface="Cambria"/>
              <a:cs typeface="Cambria"/>
              <a:sym typeface="Cambri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6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Components of a Blockchain Solution</a:t>
            </a:r>
            <a:endParaRPr>
              <a:latin typeface="Cambria"/>
              <a:ea typeface="Cambria"/>
              <a:cs typeface="Cambria"/>
              <a:sym typeface="Cambria"/>
            </a:endParaRPr>
          </a:p>
        </p:txBody>
      </p:sp>
      <p:sp>
        <p:nvSpPr>
          <p:cNvPr id="362" name="Google Shape;362;p6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just" rtl="0">
              <a:spcBef>
                <a:spcPts val="0"/>
              </a:spcBef>
              <a:spcAft>
                <a:spcPts val="0"/>
              </a:spcAft>
              <a:buClr>
                <a:schemeClr val="dk1"/>
              </a:buClr>
              <a:buSzPts val="2000"/>
              <a:buFont typeface="Cambria"/>
              <a:buChar char="●"/>
            </a:pPr>
            <a:r>
              <a:rPr lang="en" sz="2000" b="1">
                <a:solidFill>
                  <a:schemeClr val="dk1"/>
                </a:solidFill>
                <a:latin typeface="Cambria"/>
                <a:ea typeface="Cambria"/>
                <a:cs typeface="Cambria"/>
                <a:sym typeface="Cambria"/>
              </a:rPr>
              <a:t>Cryptography</a:t>
            </a:r>
            <a:endParaRPr sz="2000" b="1">
              <a:solidFill>
                <a:schemeClr val="dk1"/>
              </a:solidFill>
              <a:latin typeface="Cambria"/>
              <a:ea typeface="Cambria"/>
              <a:cs typeface="Cambria"/>
              <a:sym typeface="Cambria"/>
            </a:endParaRPr>
          </a:p>
          <a:p>
            <a:pPr marL="914400" lvl="1" indent="-355600" algn="just" rtl="0">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Role: Ensures security and privacy.</a:t>
            </a:r>
            <a:endParaRPr sz="2000">
              <a:solidFill>
                <a:schemeClr val="dk1"/>
              </a:solidFill>
              <a:latin typeface="Cambria"/>
              <a:ea typeface="Cambria"/>
              <a:cs typeface="Cambria"/>
              <a:sym typeface="Cambria"/>
            </a:endParaRPr>
          </a:p>
          <a:p>
            <a:pPr marL="914400" lvl="1" indent="-355600" algn="just" rtl="0">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Types Used:</a:t>
            </a:r>
            <a:endParaRPr sz="2000">
              <a:solidFill>
                <a:schemeClr val="dk1"/>
              </a:solidFill>
              <a:latin typeface="Cambria"/>
              <a:ea typeface="Cambria"/>
              <a:cs typeface="Cambria"/>
              <a:sym typeface="Cambria"/>
            </a:endParaRPr>
          </a:p>
          <a:p>
            <a:pPr marL="1371600" lvl="2" indent="-355600" algn="just" rtl="0">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Hashing (SHA-256): Converts input into a fixed-size hash.</a:t>
            </a:r>
            <a:endParaRPr sz="2000">
              <a:solidFill>
                <a:schemeClr val="dk1"/>
              </a:solidFill>
              <a:latin typeface="Cambria"/>
              <a:ea typeface="Cambria"/>
              <a:cs typeface="Cambria"/>
              <a:sym typeface="Cambria"/>
            </a:endParaRPr>
          </a:p>
          <a:p>
            <a:pPr marL="1371600" lvl="2" indent="-355600" algn="just" rtl="0">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Public/Private Keys: Used for digital signatures and transaction authorization.</a:t>
            </a:r>
            <a:endParaRPr sz="2000">
              <a:solidFill>
                <a:schemeClr val="dk1"/>
              </a:solidFill>
              <a:latin typeface="Cambria"/>
              <a:ea typeface="Cambria"/>
              <a:cs typeface="Cambria"/>
              <a:sym typeface="Cambria"/>
            </a:endParaRPr>
          </a:p>
          <a:p>
            <a:pPr marL="457200" lvl="0" indent="-355600" algn="just" rtl="0">
              <a:spcBef>
                <a:spcPts val="0"/>
              </a:spcBef>
              <a:spcAft>
                <a:spcPts val="0"/>
              </a:spcAft>
              <a:buClr>
                <a:schemeClr val="dk1"/>
              </a:buClr>
              <a:buSzPts val="2000"/>
              <a:buFont typeface="Cambria"/>
              <a:buChar char="●"/>
            </a:pPr>
            <a:r>
              <a:rPr lang="en" sz="2000" b="1">
                <a:solidFill>
                  <a:schemeClr val="dk1"/>
                </a:solidFill>
                <a:latin typeface="Cambria"/>
                <a:ea typeface="Cambria"/>
                <a:cs typeface="Cambria"/>
                <a:sym typeface="Cambria"/>
              </a:rPr>
              <a:t>Smart Contracts</a:t>
            </a:r>
            <a:endParaRPr sz="2000" b="1">
              <a:solidFill>
                <a:schemeClr val="dk1"/>
              </a:solidFill>
              <a:latin typeface="Cambria"/>
              <a:ea typeface="Cambria"/>
              <a:cs typeface="Cambria"/>
              <a:sym typeface="Cambria"/>
            </a:endParaRPr>
          </a:p>
          <a:p>
            <a:pPr marL="914400" lvl="1" indent="-355600" algn="just" rtl="0">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Functionality: Automates and enforces rules without intermediaries.</a:t>
            </a:r>
            <a:endParaRPr sz="2000">
              <a:solidFill>
                <a:schemeClr val="dk1"/>
              </a:solidFill>
              <a:latin typeface="Cambria"/>
              <a:ea typeface="Cambria"/>
              <a:cs typeface="Cambria"/>
              <a:sym typeface="Cambria"/>
            </a:endParaRPr>
          </a:p>
          <a:p>
            <a:pPr marL="914400" lvl="1" indent="-355600" algn="just" rtl="0">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Languages: Solidity (Ethereum), Chaincode (Hyperledger Fabric).</a:t>
            </a:r>
            <a:endParaRPr sz="2000">
              <a:solidFill>
                <a:schemeClr val="dk1"/>
              </a:solidFill>
              <a:latin typeface="Cambria"/>
              <a:ea typeface="Cambria"/>
              <a:cs typeface="Cambria"/>
              <a:sym typeface="Cambri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6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Components of a Blockchain Solution</a:t>
            </a:r>
            <a:endParaRPr>
              <a:latin typeface="Cambria"/>
              <a:ea typeface="Cambria"/>
              <a:cs typeface="Cambria"/>
              <a:sym typeface="Cambria"/>
            </a:endParaRPr>
          </a:p>
        </p:txBody>
      </p:sp>
      <p:sp>
        <p:nvSpPr>
          <p:cNvPr id="368" name="Google Shape;368;p6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just" rtl="0">
              <a:spcBef>
                <a:spcPts val="0"/>
              </a:spcBef>
              <a:spcAft>
                <a:spcPts val="0"/>
              </a:spcAft>
              <a:buClr>
                <a:schemeClr val="dk1"/>
              </a:buClr>
              <a:buSzPts val="2000"/>
              <a:buFont typeface="Cambria"/>
              <a:buChar char="●"/>
            </a:pPr>
            <a:r>
              <a:rPr lang="en" sz="2000" b="1">
                <a:solidFill>
                  <a:schemeClr val="dk1"/>
                </a:solidFill>
                <a:latin typeface="Cambria"/>
                <a:ea typeface="Cambria"/>
                <a:cs typeface="Cambria"/>
                <a:sym typeface="Cambria"/>
              </a:rPr>
              <a:t>Wallets</a:t>
            </a:r>
            <a:endParaRPr sz="2000" b="1">
              <a:solidFill>
                <a:schemeClr val="dk1"/>
              </a:solidFill>
              <a:latin typeface="Cambria"/>
              <a:ea typeface="Cambria"/>
              <a:cs typeface="Cambria"/>
              <a:sym typeface="Cambria"/>
            </a:endParaRPr>
          </a:p>
          <a:p>
            <a:pPr marL="914400" lvl="1" indent="-355600" algn="just" rtl="0">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Purpose: Store private/public keys and allow users to send/receive crypto.</a:t>
            </a:r>
            <a:endParaRPr sz="2000">
              <a:solidFill>
                <a:schemeClr val="dk1"/>
              </a:solidFill>
              <a:latin typeface="Cambria"/>
              <a:ea typeface="Cambria"/>
              <a:cs typeface="Cambria"/>
              <a:sym typeface="Cambria"/>
            </a:endParaRPr>
          </a:p>
          <a:p>
            <a:pPr marL="914400" lvl="1" indent="-355600" algn="just" rtl="0">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Types:</a:t>
            </a:r>
            <a:endParaRPr sz="2000">
              <a:solidFill>
                <a:schemeClr val="dk1"/>
              </a:solidFill>
              <a:latin typeface="Cambria"/>
              <a:ea typeface="Cambria"/>
              <a:cs typeface="Cambria"/>
              <a:sym typeface="Cambria"/>
            </a:endParaRPr>
          </a:p>
          <a:p>
            <a:pPr marL="1371600" lvl="2" indent="-355600" algn="just" rtl="0">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Hot Wallets (online)</a:t>
            </a:r>
            <a:endParaRPr sz="2000">
              <a:solidFill>
                <a:schemeClr val="dk1"/>
              </a:solidFill>
              <a:latin typeface="Cambria"/>
              <a:ea typeface="Cambria"/>
              <a:cs typeface="Cambria"/>
              <a:sym typeface="Cambria"/>
            </a:endParaRPr>
          </a:p>
          <a:p>
            <a:pPr marL="1371600" lvl="2" indent="-355600" algn="just" rtl="0">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Cold Wallets (offline, more secure)</a:t>
            </a:r>
            <a:endParaRPr sz="2000">
              <a:solidFill>
                <a:schemeClr val="dk1"/>
              </a:solidFill>
              <a:latin typeface="Cambria"/>
              <a:ea typeface="Cambria"/>
              <a:cs typeface="Cambria"/>
              <a:sym typeface="Cambria"/>
            </a:endParaRPr>
          </a:p>
          <a:p>
            <a:pPr marL="457200" lvl="0" indent="-355600" algn="just" rtl="0">
              <a:spcBef>
                <a:spcPts val="0"/>
              </a:spcBef>
              <a:spcAft>
                <a:spcPts val="0"/>
              </a:spcAft>
              <a:buClr>
                <a:schemeClr val="dk1"/>
              </a:buClr>
              <a:buSzPts val="2000"/>
              <a:buFont typeface="Cambria"/>
              <a:buChar char="●"/>
            </a:pPr>
            <a:r>
              <a:rPr lang="en" sz="2000" b="1">
                <a:solidFill>
                  <a:schemeClr val="dk1"/>
                </a:solidFill>
                <a:latin typeface="Cambria"/>
                <a:ea typeface="Cambria"/>
                <a:cs typeface="Cambria"/>
                <a:sym typeface="Cambria"/>
              </a:rPr>
              <a:t>Blockchain Protocol</a:t>
            </a:r>
            <a:endParaRPr sz="2000" b="1">
              <a:solidFill>
                <a:schemeClr val="dk1"/>
              </a:solidFill>
              <a:latin typeface="Cambria"/>
              <a:ea typeface="Cambria"/>
              <a:cs typeface="Cambria"/>
              <a:sym typeface="Cambria"/>
            </a:endParaRPr>
          </a:p>
          <a:p>
            <a:pPr marL="914400" lvl="1" indent="-355600" algn="just" rtl="0">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Definition: Set of rules defining how data is structured, added, and communicated.</a:t>
            </a:r>
            <a:endParaRPr sz="2000">
              <a:solidFill>
                <a:schemeClr val="dk1"/>
              </a:solidFill>
              <a:latin typeface="Cambria"/>
              <a:ea typeface="Cambria"/>
              <a:cs typeface="Cambria"/>
              <a:sym typeface="Cambria"/>
            </a:endParaRPr>
          </a:p>
          <a:p>
            <a:pPr marL="914400" lvl="1" indent="-355600" algn="just" rtl="0">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Examples: Bitcoin protocol, Ethereum protocol, Hyperledger Fabric protocol.</a:t>
            </a:r>
            <a:endParaRPr sz="2000">
              <a:solidFill>
                <a:schemeClr val="dk1"/>
              </a:solidFill>
              <a:latin typeface="Cambria"/>
              <a:ea typeface="Cambria"/>
              <a:cs typeface="Cambria"/>
              <a:sym typeface="Cambri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6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Components of a Blockchain Solution</a:t>
            </a:r>
            <a:endParaRPr>
              <a:latin typeface="Cambria"/>
              <a:ea typeface="Cambria"/>
              <a:cs typeface="Cambria"/>
              <a:sym typeface="Cambria"/>
            </a:endParaRPr>
          </a:p>
        </p:txBody>
      </p:sp>
      <p:sp>
        <p:nvSpPr>
          <p:cNvPr id="374" name="Google Shape;374;p6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just" rtl="0">
              <a:spcBef>
                <a:spcPts val="0"/>
              </a:spcBef>
              <a:spcAft>
                <a:spcPts val="0"/>
              </a:spcAft>
              <a:buClr>
                <a:schemeClr val="dk1"/>
              </a:buClr>
              <a:buSzPts val="2000"/>
              <a:buFont typeface="Cambria"/>
              <a:buChar char="●"/>
            </a:pPr>
            <a:r>
              <a:rPr lang="en" sz="2000" b="1">
                <a:solidFill>
                  <a:schemeClr val="dk1"/>
                </a:solidFill>
                <a:latin typeface="Cambria"/>
                <a:ea typeface="Cambria"/>
                <a:cs typeface="Cambria"/>
                <a:sym typeface="Cambria"/>
              </a:rPr>
              <a:t>Peer-to-Peer (P2P) Network</a:t>
            </a:r>
            <a:endParaRPr sz="2000" b="1">
              <a:solidFill>
                <a:schemeClr val="dk1"/>
              </a:solidFill>
              <a:latin typeface="Cambria"/>
              <a:ea typeface="Cambria"/>
              <a:cs typeface="Cambria"/>
              <a:sym typeface="Cambria"/>
            </a:endParaRPr>
          </a:p>
          <a:p>
            <a:pPr marL="914400" lvl="1" indent="-355600" algn="just" rtl="0">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Function: Enables direct communication between nodes without a central server.</a:t>
            </a:r>
            <a:endParaRPr sz="2000">
              <a:solidFill>
                <a:schemeClr val="dk1"/>
              </a:solidFill>
              <a:latin typeface="Cambria"/>
              <a:ea typeface="Cambria"/>
              <a:cs typeface="Cambria"/>
              <a:sym typeface="Cambria"/>
            </a:endParaRPr>
          </a:p>
          <a:p>
            <a:pPr marL="914400" lvl="1" indent="-355600" algn="just" rtl="0">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Benefit: Decentralization and fault tolerance.</a:t>
            </a:r>
            <a:endParaRPr sz="2000">
              <a:solidFill>
                <a:schemeClr val="dk1"/>
              </a:solidFill>
              <a:latin typeface="Cambria"/>
              <a:ea typeface="Cambria"/>
              <a:cs typeface="Cambria"/>
              <a:sym typeface="Cambria"/>
            </a:endParaRPr>
          </a:p>
          <a:p>
            <a:pPr marL="457200" lvl="0" indent="-355600" algn="just" rtl="0">
              <a:spcBef>
                <a:spcPts val="0"/>
              </a:spcBef>
              <a:spcAft>
                <a:spcPts val="0"/>
              </a:spcAft>
              <a:buClr>
                <a:schemeClr val="dk1"/>
              </a:buClr>
              <a:buSzPts val="2000"/>
              <a:buFont typeface="Cambria"/>
              <a:buChar char="●"/>
            </a:pPr>
            <a:r>
              <a:rPr lang="en" sz="2000" b="1">
                <a:solidFill>
                  <a:schemeClr val="dk1"/>
                </a:solidFill>
                <a:latin typeface="Cambria"/>
                <a:ea typeface="Cambria"/>
                <a:cs typeface="Cambria"/>
                <a:sym typeface="Cambria"/>
              </a:rPr>
              <a:t>Tokens / Cryptocurrencies</a:t>
            </a:r>
            <a:endParaRPr sz="2000" b="1">
              <a:solidFill>
                <a:schemeClr val="dk1"/>
              </a:solidFill>
              <a:latin typeface="Cambria"/>
              <a:ea typeface="Cambria"/>
              <a:cs typeface="Cambria"/>
              <a:sym typeface="Cambria"/>
            </a:endParaRPr>
          </a:p>
          <a:p>
            <a:pPr marL="914400" lvl="1" indent="-355600" algn="just" rtl="0">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Purpose: Represent value or utility on the blockchain.</a:t>
            </a:r>
            <a:endParaRPr sz="2000">
              <a:solidFill>
                <a:schemeClr val="dk1"/>
              </a:solidFill>
              <a:latin typeface="Cambria"/>
              <a:ea typeface="Cambria"/>
              <a:cs typeface="Cambria"/>
              <a:sym typeface="Cambria"/>
            </a:endParaRPr>
          </a:p>
          <a:p>
            <a:pPr marL="914400" lvl="1" indent="-355600" algn="just" rtl="0">
              <a:spcBef>
                <a:spcPts val="0"/>
              </a:spcBef>
              <a:spcAft>
                <a:spcPts val="0"/>
              </a:spcAft>
              <a:buClr>
                <a:schemeClr val="dk1"/>
              </a:buClr>
              <a:buSzPts val="2000"/>
              <a:buFont typeface="Cambria"/>
              <a:buChar char="○"/>
            </a:pPr>
            <a:r>
              <a:rPr lang="en" sz="2000">
                <a:solidFill>
                  <a:schemeClr val="dk1"/>
                </a:solidFill>
                <a:latin typeface="Cambria"/>
                <a:ea typeface="Cambria"/>
                <a:cs typeface="Cambria"/>
                <a:sym typeface="Cambria"/>
              </a:rPr>
              <a:t>Example: ETH on Ethereum, BTC on Bitcoin.</a:t>
            </a:r>
            <a:endParaRPr sz="2000">
              <a:solidFill>
                <a:schemeClr val="dk1"/>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Characteristics of Cryptographic Hash functions</a:t>
            </a:r>
            <a:endParaRPr>
              <a:latin typeface="Cambria"/>
              <a:ea typeface="Cambria"/>
              <a:cs typeface="Cambria"/>
              <a:sym typeface="Cambria"/>
            </a:endParaRPr>
          </a:p>
        </p:txBody>
      </p:sp>
      <p:sp>
        <p:nvSpPr>
          <p:cNvPr id="89" name="Google Shape;8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Clr>
                <a:schemeClr val="dk1"/>
              </a:buClr>
              <a:buSzPts val="2100"/>
              <a:buFont typeface="Cambria"/>
              <a:buChar char="●"/>
            </a:pPr>
            <a:r>
              <a:rPr lang="en" sz="2100">
                <a:solidFill>
                  <a:schemeClr val="dk1"/>
                </a:solidFill>
                <a:latin typeface="Cambria"/>
                <a:ea typeface="Cambria"/>
                <a:cs typeface="Cambria"/>
                <a:sym typeface="Cambria"/>
              </a:rPr>
              <a:t>Deterministic</a:t>
            </a:r>
            <a:endParaRPr sz="2100">
              <a:solidFill>
                <a:schemeClr val="dk1"/>
              </a:solidFill>
              <a:latin typeface="Cambria"/>
              <a:ea typeface="Cambria"/>
              <a:cs typeface="Cambria"/>
              <a:sym typeface="Cambria"/>
            </a:endParaRPr>
          </a:p>
          <a:p>
            <a:pPr marL="457200" lvl="0" indent="-361950" algn="l" rtl="0">
              <a:spcBef>
                <a:spcPts val="0"/>
              </a:spcBef>
              <a:spcAft>
                <a:spcPts val="0"/>
              </a:spcAft>
              <a:buClr>
                <a:schemeClr val="dk1"/>
              </a:buClr>
              <a:buSzPts val="2100"/>
              <a:buFont typeface="Cambria"/>
              <a:buChar char="●"/>
            </a:pPr>
            <a:r>
              <a:rPr lang="en" sz="2100">
                <a:solidFill>
                  <a:schemeClr val="dk1"/>
                </a:solidFill>
                <a:latin typeface="Cambria"/>
                <a:ea typeface="Cambria"/>
                <a:cs typeface="Cambria"/>
                <a:sym typeface="Cambria"/>
              </a:rPr>
              <a:t>Fast Computation</a:t>
            </a:r>
            <a:endParaRPr sz="2100">
              <a:solidFill>
                <a:schemeClr val="dk1"/>
              </a:solidFill>
              <a:latin typeface="Cambria"/>
              <a:ea typeface="Cambria"/>
              <a:cs typeface="Cambria"/>
              <a:sym typeface="Cambria"/>
            </a:endParaRPr>
          </a:p>
          <a:p>
            <a:pPr marL="457200" lvl="0" indent="-361950" algn="l" rtl="0">
              <a:spcBef>
                <a:spcPts val="0"/>
              </a:spcBef>
              <a:spcAft>
                <a:spcPts val="0"/>
              </a:spcAft>
              <a:buClr>
                <a:schemeClr val="dk1"/>
              </a:buClr>
              <a:buSzPts val="2100"/>
              <a:buFont typeface="Cambria"/>
              <a:buChar char="●"/>
            </a:pPr>
            <a:r>
              <a:rPr lang="en" sz="2100">
                <a:solidFill>
                  <a:schemeClr val="dk1"/>
                </a:solidFill>
                <a:latin typeface="Cambria"/>
                <a:ea typeface="Cambria"/>
                <a:cs typeface="Cambria"/>
                <a:sym typeface="Cambria"/>
              </a:rPr>
              <a:t>Preimage Resistance (One-way property)</a:t>
            </a:r>
            <a:endParaRPr sz="2100">
              <a:solidFill>
                <a:schemeClr val="dk1"/>
              </a:solidFill>
              <a:latin typeface="Cambria"/>
              <a:ea typeface="Cambria"/>
              <a:cs typeface="Cambria"/>
              <a:sym typeface="Cambria"/>
            </a:endParaRPr>
          </a:p>
          <a:p>
            <a:pPr marL="457200" lvl="0" indent="-361950" algn="l" rtl="0">
              <a:spcBef>
                <a:spcPts val="0"/>
              </a:spcBef>
              <a:spcAft>
                <a:spcPts val="0"/>
              </a:spcAft>
              <a:buClr>
                <a:schemeClr val="dk1"/>
              </a:buClr>
              <a:buSzPts val="2100"/>
              <a:buFont typeface="Cambria"/>
              <a:buChar char="●"/>
            </a:pPr>
            <a:r>
              <a:rPr lang="en" sz="2100">
                <a:solidFill>
                  <a:schemeClr val="dk1"/>
                </a:solidFill>
                <a:latin typeface="Cambria"/>
                <a:ea typeface="Cambria"/>
                <a:cs typeface="Cambria"/>
                <a:sym typeface="Cambria"/>
              </a:rPr>
              <a:t>Second Pre-image Resistance</a:t>
            </a:r>
            <a:endParaRPr sz="2100">
              <a:solidFill>
                <a:schemeClr val="dk1"/>
              </a:solidFill>
              <a:latin typeface="Cambria"/>
              <a:ea typeface="Cambria"/>
              <a:cs typeface="Cambria"/>
              <a:sym typeface="Cambria"/>
            </a:endParaRPr>
          </a:p>
          <a:p>
            <a:pPr marL="457200" lvl="0" indent="-361950" algn="l" rtl="0">
              <a:spcBef>
                <a:spcPts val="0"/>
              </a:spcBef>
              <a:spcAft>
                <a:spcPts val="0"/>
              </a:spcAft>
              <a:buClr>
                <a:schemeClr val="dk1"/>
              </a:buClr>
              <a:buSzPts val="2100"/>
              <a:buFont typeface="Cambria"/>
              <a:buChar char="●"/>
            </a:pPr>
            <a:r>
              <a:rPr lang="en" sz="2100">
                <a:solidFill>
                  <a:schemeClr val="dk1"/>
                </a:solidFill>
                <a:latin typeface="Cambria"/>
                <a:ea typeface="Cambria"/>
                <a:cs typeface="Cambria"/>
                <a:sym typeface="Cambria"/>
              </a:rPr>
              <a:t>Collision Resistance</a:t>
            </a:r>
            <a:endParaRPr sz="2100">
              <a:solidFill>
                <a:schemeClr val="dk1"/>
              </a:solidFill>
              <a:latin typeface="Cambria"/>
              <a:ea typeface="Cambria"/>
              <a:cs typeface="Cambria"/>
              <a:sym typeface="Cambria"/>
            </a:endParaRPr>
          </a:p>
          <a:p>
            <a:pPr marL="457200" lvl="0" indent="-361950" algn="l" rtl="0">
              <a:spcBef>
                <a:spcPts val="0"/>
              </a:spcBef>
              <a:spcAft>
                <a:spcPts val="0"/>
              </a:spcAft>
              <a:buClr>
                <a:schemeClr val="dk1"/>
              </a:buClr>
              <a:buSzPts val="2100"/>
              <a:buFont typeface="Cambria"/>
              <a:buChar char="●"/>
            </a:pPr>
            <a:r>
              <a:rPr lang="en" sz="2100">
                <a:solidFill>
                  <a:schemeClr val="dk1"/>
                </a:solidFill>
                <a:latin typeface="Cambria"/>
                <a:ea typeface="Cambria"/>
                <a:cs typeface="Cambria"/>
                <a:sym typeface="Cambria"/>
              </a:rPr>
              <a:t>Avalanche Effect</a:t>
            </a:r>
            <a:endParaRPr sz="2100">
              <a:solidFill>
                <a:schemeClr val="dk1"/>
              </a:solidFill>
              <a:latin typeface="Cambria"/>
              <a:ea typeface="Cambria"/>
              <a:cs typeface="Cambria"/>
              <a:sym typeface="Cambria"/>
            </a:endParaRPr>
          </a:p>
          <a:p>
            <a:pPr marL="457200" lvl="0" indent="-361950" algn="l" rtl="0">
              <a:spcBef>
                <a:spcPts val="0"/>
              </a:spcBef>
              <a:spcAft>
                <a:spcPts val="0"/>
              </a:spcAft>
              <a:buClr>
                <a:schemeClr val="dk1"/>
              </a:buClr>
              <a:buSzPts val="2100"/>
              <a:buFont typeface="Cambria"/>
              <a:buChar char="●"/>
            </a:pPr>
            <a:r>
              <a:rPr lang="en" sz="2100">
                <a:solidFill>
                  <a:schemeClr val="dk1"/>
                </a:solidFill>
                <a:latin typeface="Cambria"/>
                <a:ea typeface="Cambria"/>
                <a:cs typeface="Cambria"/>
                <a:sym typeface="Cambria"/>
              </a:rPr>
              <a:t>Fixed Output Length</a:t>
            </a:r>
            <a:endParaRPr sz="2100">
              <a:solidFill>
                <a:schemeClr val="dk1"/>
              </a:solidFill>
              <a:latin typeface="Cambria"/>
              <a:ea typeface="Cambria"/>
              <a:cs typeface="Cambria"/>
              <a:sym typeface="Cambria"/>
            </a:endParaRPr>
          </a:p>
          <a:p>
            <a:pPr marL="457200" lvl="0" indent="-361950" algn="l" rtl="0">
              <a:spcBef>
                <a:spcPts val="0"/>
              </a:spcBef>
              <a:spcAft>
                <a:spcPts val="0"/>
              </a:spcAft>
              <a:buClr>
                <a:schemeClr val="dk1"/>
              </a:buClr>
              <a:buSzPts val="2100"/>
              <a:buFont typeface="Cambria"/>
              <a:buChar char="●"/>
            </a:pPr>
            <a:r>
              <a:rPr lang="en" sz="2100">
                <a:solidFill>
                  <a:schemeClr val="dk1"/>
                </a:solidFill>
                <a:latin typeface="Cambria"/>
                <a:ea typeface="Cambria"/>
                <a:cs typeface="Cambria"/>
                <a:sym typeface="Cambria"/>
              </a:rPr>
              <a:t>Pseudorandomness</a:t>
            </a:r>
            <a:endParaRPr sz="2100">
              <a:solidFill>
                <a:schemeClr val="dk1"/>
              </a:solidFill>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DEMO OF HASHING	</a:t>
            </a:r>
            <a:endParaRPr>
              <a:latin typeface="Cambria"/>
              <a:ea typeface="Cambria"/>
              <a:cs typeface="Cambria"/>
              <a:sym typeface="Cambria"/>
            </a:endParaRPr>
          </a:p>
        </p:txBody>
      </p:sp>
      <p:sp>
        <p:nvSpPr>
          <p:cNvPr id="95" name="Google Shape;95;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solidFill>
                  <a:schemeClr val="hlink"/>
                </a:solidFill>
                <a:hlinkClick r:id="rId3"/>
              </a:rPr>
              <a:t>https://tools.superdatascience.com/blockchain/hash/</a:t>
            </a: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SHA-1 Hash</a:t>
            </a:r>
            <a:endParaRPr>
              <a:latin typeface="Cambria"/>
              <a:ea typeface="Cambria"/>
              <a:cs typeface="Cambria"/>
              <a:sym typeface="Cambria"/>
            </a:endParaRPr>
          </a:p>
        </p:txBody>
      </p:sp>
      <p:pic>
        <p:nvPicPr>
          <p:cNvPr id="101" name="Google Shape;101;p21"/>
          <p:cNvPicPr preferRelativeResize="0"/>
          <p:nvPr/>
        </p:nvPicPr>
        <p:blipFill>
          <a:blip r:embed="rId3">
            <a:alphaModFix/>
          </a:blip>
          <a:stretch>
            <a:fillRect/>
          </a:stretch>
        </p:blipFill>
        <p:spPr>
          <a:xfrm>
            <a:off x="1033450" y="1017725"/>
            <a:ext cx="7077101" cy="4125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Cambria"/>
                <a:ea typeface="Cambria"/>
                <a:cs typeface="Cambria"/>
                <a:sym typeface="Cambria"/>
              </a:rPr>
              <a:t>Cryptographically  Secured</a:t>
            </a:r>
            <a:endParaRPr>
              <a:latin typeface="Cambria"/>
              <a:ea typeface="Cambria"/>
              <a:cs typeface="Cambria"/>
              <a:sym typeface="Cambria"/>
            </a:endParaRPr>
          </a:p>
        </p:txBody>
      </p:sp>
      <p:sp>
        <p:nvSpPr>
          <p:cNvPr id="107" name="Google Shape;10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457200" lvl="0" indent="-381000" algn="just" rtl="0">
              <a:spcBef>
                <a:spcPts val="0"/>
              </a:spcBef>
              <a:spcAft>
                <a:spcPts val="0"/>
              </a:spcAft>
              <a:buClr>
                <a:schemeClr val="dk1"/>
              </a:buClr>
              <a:buSzPts val="2400"/>
              <a:buFont typeface="Cambria"/>
              <a:buChar char="●"/>
            </a:pPr>
            <a:r>
              <a:rPr lang="en" sz="2400">
                <a:solidFill>
                  <a:schemeClr val="dk1"/>
                </a:solidFill>
                <a:latin typeface="Cambria"/>
                <a:ea typeface="Cambria"/>
                <a:cs typeface="Cambria"/>
                <a:sym typeface="Cambria"/>
              </a:rPr>
              <a:t>"Cryptographically secured" means that a system, data, or communication is protected using cryptographic methods to ensure confidentiality, integrity, authenticity, and non-repudiation. </a:t>
            </a:r>
            <a:endParaRPr sz="2400">
              <a:solidFill>
                <a:schemeClr val="dk1"/>
              </a:solidFill>
              <a:latin typeface="Cambria"/>
              <a:ea typeface="Cambria"/>
              <a:cs typeface="Cambria"/>
              <a:sym typeface="Cambria"/>
            </a:endParaRPr>
          </a:p>
          <a:p>
            <a:pPr marL="457200" lvl="0" indent="-381000" algn="just" rtl="0">
              <a:spcBef>
                <a:spcPts val="0"/>
              </a:spcBef>
              <a:spcAft>
                <a:spcPts val="0"/>
              </a:spcAft>
              <a:buClr>
                <a:schemeClr val="dk1"/>
              </a:buClr>
              <a:buSzPts val="2400"/>
              <a:buFont typeface="Cambria"/>
              <a:buChar char="●"/>
            </a:pPr>
            <a:r>
              <a:rPr lang="en" sz="2400">
                <a:solidFill>
                  <a:schemeClr val="dk1"/>
                </a:solidFill>
                <a:latin typeface="Cambria"/>
                <a:ea typeface="Cambria"/>
                <a:cs typeface="Cambria"/>
                <a:sym typeface="Cambria"/>
              </a:rPr>
              <a:t>Cryptography is the science of securing information using mathematical techniques, typically involving encryption and decryption.When something is cryptographically secured, it means that security relies on cryptographic algorithms to prevent unauthorized access or tampering.</a:t>
            </a:r>
            <a:endParaRPr sz="2900">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2290</Words>
  <Application>Microsoft Office PowerPoint</Application>
  <PresentationFormat>On-screen Show (16:9)</PresentationFormat>
  <Paragraphs>221</Paragraphs>
  <Slides>55</Slides>
  <Notes>55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55</vt:i4>
      </vt:variant>
    </vt:vector>
  </HeadingPairs>
  <TitlesOfParts>
    <vt:vector size="58" baseType="lpstr">
      <vt:lpstr>Arial</vt:lpstr>
      <vt:lpstr>Cambria</vt:lpstr>
      <vt:lpstr>Simple Light</vt:lpstr>
      <vt:lpstr>BLOCKCHAIN TECHNOLOGY</vt:lpstr>
      <vt:lpstr>Cryptography Hash Functions </vt:lpstr>
      <vt:lpstr>How Does a Cryptography Hash Function Work?</vt:lpstr>
      <vt:lpstr>PowerPoint Presentation</vt:lpstr>
      <vt:lpstr>Applications of Cryptographic Hash Functions</vt:lpstr>
      <vt:lpstr>Characteristics of Cryptographic Hash functions</vt:lpstr>
      <vt:lpstr>DEMO OF HASHING </vt:lpstr>
      <vt:lpstr>SHA-1 Hash</vt:lpstr>
      <vt:lpstr>Cryptographically  Secured</vt:lpstr>
      <vt:lpstr>Key Aspects of Cryptographic Security</vt:lpstr>
      <vt:lpstr>Key Aspects of Cryptographic Security</vt:lpstr>
      <vt:lpstr>What is a Digital Signature?</vt:lpstr>
      <vt:lpstr>PowerPoint Presentation</vt:lpstr>
      <vt:lpstr>Applications of Digital Signatures</vt:lpstr>
      <vt:lpstr>Public  Key Cryptography (Asymmetric Key Cryptography)</vt:lpstr>
      <vt:lpstr>PowerPoint Presentation</vt:lpstr>
      <vt:lpstr>RSA Algorithm</vt:lpstr>
      <vt:lpstr>PowerPoint Presentation</vt:lpstr>
      <vt:lpstr>Chain of Blocks</vt:lpstr>
      <vt:lpstr>Chain of Blocks</vt:lpstr>
      <vt:lpstr>Chain of Blocks</vt:lpstr>
      <vt:lpstr>Chain of Blocks</vt:lpstr>
      <vt:lpstr>Chain of Blocks</vt:lpstr>
      <vt:lpstr>PowerPoint Presentation</vt:lpstr>
      <vt:lpstr>PowerPoint Presentation</vt:lpstr>
      <vt:lpstr>PowerPoint Presentation</vt:lpstr>
      <vt:lpstr>Merkle Trees</vt:lpstr>
      <vt:lpstr>PowerPoint Presentation</vt:lpstr>
      <vt:lpstr>PowerPoint Presentation</vt:lpstr>
      <vt:lpstr>PowerPoint Presentation</vt:lpstr>
      <vt:lpstr>Smart Contract</vt:lpstr>
      <vt:lpstr>PowerPoint Presentation</vt:lpstr>
      <vt:lpstr>PowerPoint Presentation</vt:lpstr>
      <vt:lpstr>Features of Smart Contracts</vt:lpstr>
      <vt:lpstr>Features of Smart Contracts</vt:lpstr>
      <vt:lpstr>Features of Smart Contracts</vt:lpstr>
      <vt:lpstr>Features of Smart Contracts </vt:lpstr>
      <vt:lpstr>Features of Smart Contracts </vt:lpstr>
      <vt:lpstr>Advantages of Smart Contracts</vt:lpstr>
      <vt:lpstr>Advantages of Smart Contracts</vt:lpstr>
      <vt:lpstr>Advantages of Smart Contracts</vt:lpstr>
      <vt:lpstr>Advantages of Smart Contracts</vt:lpstr>
      <vt:lpstr>Challenges of Smart Contracts</vt:lpstr>
      <vt:lpstr>Challenges of Smart Contracts</vt:lpstr>
      <vt:lpstr>Centralized vs Distributed System</vt:lpstr>
      <vt:lpstr>Centralized vs Distributed System</vt:lpstr>
      <vt:lpstr>Actors Blockchain solution</vt:lpstr>
      <vt:lpstr>Actors Blockchain solution</vt:lpstr>
      <vt:lpstr>Actors Blockchain solution</vt:lpstr>
      <vt:lpstr>Actors Blockchain solution</vt:lpstr>
      <vt:lpstr>Components of a Blockchain Solution</vt:lpstr>
      <vt:lpstr>Components of a Blockchain Solution</vt:lpstr>
      <vt:lpstr>Components of a Blockchain Solution</vt:lpstr>
      <vt:lpstr>Components of a Blockchain Solution</vt:lpstr>
      <vt:lpstr>Components of a Blockchain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TECHNOLOGY</dc:title>
  <cp:lastModifiedBy>Mac</cp:lastModifiedBy>
  <cp:revision>1</cp:revision>
  <dcterms:modified xsi:type="dcterms:W3CDTF">2025-06-19T08:21:59Z</dcterms:modified>
</cp:coreProperties>
</file>