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855371-7BEB-426A-BCF9-73EA6F4A57EB}">
  <a:tblStyle styleId="{90855371-7BEB-426A-BCF9-73EA6F4A57EB}" styleName="Table_0">
    <a:wholeTbl>
      <a:tcTxStyle>
        <a:font>
          <a:latin typeface="Arial"/>
          <a:ea typeface="Arial"/>
          <a:cs typeface="Arial"/>
        </a:font>
        <a:srgbClr val="000000"/>
      </a:tcTxStyle>
      <a:tcStyle>
        <a:tcBdr>
          <a:left>
            <a:ln cap="flat" cmpd="sng">
              <a:solidFill>
                <a:srgbClr val="808080"/>
              </a:solidFill>
              <a:prstDash val="solid"/>
              <a:round/>
              <a:headEnd len="sm" w="sm" type="none"/>
              <a:tailEnd len="sm" w="sm" type="none"/>
            </a:ln>
          </a:left>
          <a:right>
            <a:ln cap="flat" cmpd="sng">
              <a:solidFill>
                <a:srgbClr val="808080"/>
              </a:solidFill>
              <a:prstDash val="solid"/>
              <a:round/>
              <a:headEnd len="sm" w="sm" type="none"/>
              <a:tailEnd len="sm" w="sm" type="none"/>
            </a:ln>
          </a:right>
          <a:top>
            <a:ln cap="flat" cmpd="sng">
              <a:solidFill>
                <a:srgbClr val="808080"/>
              </a:solidFill>
              <a:prstDash val="solid"/>
              <a:round/>
              <a:headEnd len="sm" w="sm" type="none"/>
              <a:tailEnd len="sm" w="sm" type="none"/>
            </a:ln>
          </a:top>
          <a:bottom>
            <a:ln cap="flat" cmpd="sng">
              <a:solidFill>
                <a:srgbClr val="808080"/>
              </a:solidFill>
              <a:prstDash val="solid"/>
              <a:round/>
              <a:headEnd len="sm" w="sm" type="none"/>
              <a:tailEnd len="sm" w="sm" type="none"/>
            </a:ln>
          </a:bottom>
          <a:insideH>
            <a:ln cap="flat" cmpd="sng">
              <a:solidFill>
                <a:srgbClr val="808080"/>
              </a:solidFill>
              <a:prstDash val="solid"/>
              <a:round/>
              <a:headEnd len="sm" w="sm" type="none"/>
              <a:tailEnd len="sm" w="sm" type="none"/>
            </a:ln>
          </a:insideH>
          <a:insideV>
            <a:ln cap="flat" cmpd="sng">
              <a:solidFill>
                <a:srgbClr val="80808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696d46620e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696d46620e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696d46620e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696d46620e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696d46620e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696d46620e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696d46620e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696d46620e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696d46620e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696d46620e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696d46620e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696d46620e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696d46620e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696d46620e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696d46620e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696d46620e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696d46620e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696d46620e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696d46620e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696d46620e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696d46620e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696d46620e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696d46620e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696d46620e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696d46620e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696d46620e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696d46620e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696d46620e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696d46620e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696d46620e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696d46620e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696d46620e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696d46620e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696d46620e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696d46620e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696d46620e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696d46620e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696d46620e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696d46620e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696d46620e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696d46620e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696d46620e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96d46620e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96d46620e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696d46620e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696d46620e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696d46620e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696d46620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696d46620e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696d46620e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696d46620e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696d46620e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696d46620e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696d46620e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696d46620e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696d46620e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696d46620e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696d46620e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www.youtube.com/watch?v=mrtSAgcpack" TargetMode="Externa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hyperlink" Target="http://www.youtube.com/watch?v=phLSjZdDc5A" TargetMode="Externa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www.youtube.com/watch?v=8jOacOeGNSE" TargetMode="External"/><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hyperlink" Target="http://www.youtube.com/watch?v=yBwDGby1yZA" TargetMode="External"/><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jdoodle.com/execute-forth-onlin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www.youtube.com/watch?v=Um63OQz3bjo" TargetMode="Externa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Cambria"/>
                <a:ea typeface="Cambria"/>
                <a:cs typeface="Cambria"/>
                <a:sym typeface="Cambria"/>
              </a:rPr>
              <a:t>BLOCKCHAIN TECHNOLOGY</a:t>
            </a:r>
            <a:endParaRPr>
              <a:latin typeface="Cambria"/>
              <a:ea typeface="Cambria"/>
              <a:cs typeface="Cambria"/>
              <a:sym typeface="Cambria"/>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latin typeface="Cambria"/>
                <a:ea typeface="Cambria"/>
                <a:cs typeface="Cambria"/>
                <a:sym typeface="Cambria"/>
              </a:rPr>
              <a:t>SANJAY MAKWANA</a:t>
            </a:r>
            <a:endParaRPr>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Projections of Bitcoin Supply</a:t>
            </a:r>
            <a:endParaRPr>
              <a:latin typeface="Cambria"/>
              <a:ea typeface="Cambria"/>
              <a:cs typeface="Cambria"/>
              <a:sym typeface="Cambria"/>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Bitcoin has a fixed supply limit of 21 million coins. As of mid-2025, over 19.7 million bitcoins have already been mined.It is projected that the last bitcoin will be mined around the year 2140.</a:t>
            </a:r>
            <a:endParaRPr sz="2000">
              <a:solidFill>
                <a:schemeClr val="dk1"/>
              </a:solidFill>
              <a:latin typeface="Cambria"/>
              <a:ea typeface="Cambria"/>
              <a:cs typeface="Cambria"/>
              <a:sym typeface="Cambria"/>
            </a:endParaRPr>
          </a:p>
        </p:txBody>
      </p:sp>
      <p:graphicFrame>
        <p:nvGraphicFramePr>
          <p:cNvPr id="110" name="Google Shape;110;p22"/>
          <p:cNvGraphicFramePr/>
          <p:nvPr/>
        </p:nvGraphicFramePr>
        <p:xfrm>
          <a:off x="1495425" y="2638425"/>
          <a:ext cx="3000000" cy="3000000"/>
        </p:xfrm>
        <a:graphic>
          <a:graphicData uri="http://schemas.openxmlformats.org/drawingml/2006/table">
            <a:tbl>
              <a:tblPr>
                <a:noFill/>
                <a:tableStyleId>{90855371-7BEB-426A-BCF9-73EA6F4A57EB}</a:tableStyleId>
              </a:tblPr>
              <a:tblGrid>
                <a:gridCol w="2543175"/>
                <a:gridCol w="3609975"/>
              </a:tblGrid>
              <a:tr h="317500">
                <a:tc>
                  <a:txBody>
                    <a:bodyPr/>
                    <a:lstStyle/>
                    <a:p>
                      <a:pPr indent="0" lvl="0" marL="0" rtl="0" algn="ctr">
                        <a:lnSpc>
                          <a:spcPct val="115000"/>
                        </a:lnSpc>
                        <a:spcBef>
                          <a:spcPts val="0"/>
                        </a:spcBef>
                        <a:spcAft>
                          <a:spcPts val="0"/>
                        </a:spcAft>
                        <a:buNone/>
                      </a:pPr>
                      <a:r>
                        <a:rPr b="1" lang="en">
                          <a:latin typeface="Cambria"/>
                          <a:ea typeface="Cambria"/>
                          <a:cs typeface="Cambria"/>
                          <a:sym typeface="Cambria"/>
                        </a:rPr>
                        <a:t>Year</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latin typeface="Cambria"/>
                          <a:ea typeface="Cambria"/>
                          <a:cs typeface="Cambria"/>
                          <a:sym typeface="Cambria"/>
                        </a:rPr>
                        <a:t>Estimated BTC in Circulation</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7500">
                <a:tc>
                  <a:txBody>
                    <a:bodyPr/>
                    <a:lstStyle/>
                    <a:p>
                      <a:pPr indent="0" lvl="0" marL="0" rtl="0" algn="ctr">
                        <a:lnSpc>
                          <a:spcPct val="115000"/>
                        </a:lnSpc>
                        <a:spcBef>
                          <a:spcPts val="0"/>
                        </a:spcBef>
                        <a:spcAft>
                          <a:spcPts val="0"/>
                        </a:spcAft>
                        <a:buNone/>
                      </a:pPr>
                      <a:r>
                        <a:rPr lang="en">
                          <a:latin typeface="Cambria"/>
                          <a:ea typeface="Cambria"/>
                          <a:cs typeface="Cambria"/>
                          <a:sym typeface="Cambria"/>
                        </a:rPr>
                        <a:t>2025</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a:latin typeface="Cambria"/>
                          <a:ea typeface="Cambria"/>
                          <a:cs typeface="Cambria"/>
                          <a:sym typeface="Cambria"/>
                        </a:rPr>
                        <a:t>~19.7 million</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7500">
                <a:tc>
                  <a:txBody>
                    <a:bodyPr/>
                    <a:lstStyle/>
                    <a:p>
                      <a:pPr indent="0" lvl="0" marL="0" rtl="0" algn="ctr">
                        <a:lnSpc>
                          <a:spcPct val="115000"/>
                        </a:lnSpc>
                        <a:spcBef>
                          <a:spcPts val="0"/>
                        </a:spcBef>
                        <a:spcAft>
                          <a:spcPts val="0"/>
                        </a:spcAft>
                        <a:buNone/>
                      </a:pPr>
                      <a:r>
                        <a:rPr lang="en">
                          <a:latin typeface="Cambria"/>
                          <a:ea typeface="Cambria"/>
                          <a:cs typeface="Cambria"/>
                          <a:sym typeface="Cambria"/>
                        </a:rPr>
                        <a:t>2032</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a:latin typeface="Cambria"/>
                          <a:ea typeface="Cambria"/>
                          <a:cs typeface="Cambria"/>
                          <a:sym typeface="Cambria"/>
                        </a:rPr>
                        <a:t>~20.4 million</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7500">
                <a:tc>
                  <a:txBody>
                    <a:bodyPr/>
                    <a:lstStyle/>
                    <a:p>
                      <a:pPr indent="0" lvl="0" marL="0" rtl="0" algn="ctr">
                        <a:lnSpc>
                          <a:spcPct val="115000"/>
                        </a:lnSpc>
                        <a:spcBef>
                          <a:spcPts val="0"/>
                        </a:spcBef>
                        <a:spcAft>
                          <a:spcPts val="0"/>
                        </a:spcAft>
                        <a:buNone/>
                      </a:pPr>
                      <a:r>
                        <a:rPr lang="en">
                          <a:latin typeface="Cambria"/>
                          <a:ea typeface="Cambria"/>
                          <a:cs typeface="Cambria"/>
                          <a:sym typeface="Cambria"/>
                        </a:rPr>
                        <a:t>2040</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a:latin typeface="Cambria"/>
                          <a:ea typeface="Cambria"/>
                          <a:cs typeface="Cambria"/>
                          <a:sym typeface="Cambria"/>
                        </a:rPr>
                        <a:t>~20.9 million</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7500">
                <a:tc>
                  <a:txBody>
                    <a:bodyPr/>
                    <a:lstStyle/>
                    <a:p>
                      <a:pPr indent="0" lvl="0" marL="0" rtl="0" algn="ctr">
                        <a:lnSpc>
                          <a:spcPct val="115000"/>
                        </a:lnSpc>
                        <a:spcBef>
                          <a:spcPts val="0"/>
                        </a:spcBef>
                        <a:spcAft>
                          <a:spcPts val="0"/>
                        </a:spcAft>
                        <a:buNone/>
                      </a:pPr>
                      <a:r>
                        <a:rPr lang="en">
                          <a:latin typeface="Cambria"/>
                          <a:ea typeface="Cambria"/>
                          <a:cs typeface="Cambria"/>
                          <a:sym typeface="Cambria"/>
                        </a:rPr>
                        <a:t>2100</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a:latin typeface="Cambria"/>
                          <a:ea typeface="Cambria"/>
                          <a:cs typeface="Cambria"/>
                          <a:sym typeface="Cambria"/>
                        </a:rPr>
                        <a:t>~20.99 million</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7500">
                <a:tc>
                  <a:txBody>
                    <a:bodyPr/>
                    <a:lstStyle/>
                    <a:p>
                      <a:pPr indent="0" lvl="0" marL="0" rtl="0" algn="ctr">
                        <a:lnSpc>
                          <a:spcPct val="115000"/>
                        </a:lnSpc>
                        <a:spcBef>
                          <a:spcPts val="0"/>
                        </a:spcBef>
                        <a:spcAft>
                          <a:spcPts val="0"/>
                        </a:spcAft>
                        <a:buNone/>
                      </a:pPr>
                      <a:r>
                        <a:rPr lang="en">
                          <a:latin typeface="Cambria"/>
                          <a:ea typeface="Cambria"/>
                          <a:cs typeface="Cambria"/>
                          <a:sym typeface="Cambria"/>
                        </a:rPr>
                        <a:t>2140</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a:latin typeface="Cambria"/>
                          <a:ea typeface="Cambria"/>
                          <a:cs typeface="Cambria"/>
                          <a:sym typeface="Cambria"/>
                        </a:rPr>
                        <a:t>21 million (maxed out)</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descr="Is this the next 10X Potential Meme Coin (PEPE alternative!) - https://99bitcoins.care/b_PepeUnchained99B&#10;&#10;Start trading Bitcoin and cryptocurrency here: http://bit.ly/3jY6KND&#10;&#10;Join the ultimate cryptocurrency Discord - https://discord.gg/jcb &#10;&#10;This is a simplified non technical explanation about Bitcoin mining. For more information about Bitcoin visit http://99bitcoins.com&#10;&#10;Join our 7-day Bitcoin crash course absolutely free:&#10;http://bit.ly/2pB4X5B&#10;&#10;Learn ANYTHING about Bitcoin and cryptocurrencies:&#10;http://bit.ly/2BVbxeF&#10;&#10;Get the latest news and prices on your phone:&#10;iOS - https://apple.co/2yf02LJ&#10;Android -  http://bit.ly/2NrMVw2&#10;&#10;See anything we haven't covered? Leave us a comment in the comment section below" id="115" name="Google Shape;115;p23" title="What is Bitcoin Mining for Beginners - Short and Simple">
            <a:hlinkClick r:id="rId3"/>
          </p:cNvPr>
          <p:cNvPicPr preferRelativeResize="0"/>
          <p:nvPr/>
        </p:nvPicPr>
        <p:blipFill>
          <a:blip r:embed="rId4">
            <a:alphaModFix/>
          </a:blip>
          <a:stretch>
            <a:fillRect/>
          </a:stretch>
        </p:blipFill>
        <p:spPr>
          <a:xfrm>
            <a:off x="152400" y="152400"/>
            <a:ext cx="8591550" cy="4832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Double Spending Attack</a:t>
            </a:r>
            <a:endParaRPr>
              <a:latin typeface="Cambria"/>
              <a:ea typeface="Cambria"/>
              <a:cs typeface="Cambria"/>
              <a:sym typeface="Cambria"/>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Double spending means the expenditure of the same digital currency twice or more to avail the multiple services. It is a technical flaw that allows users to duplicate money.</a:t>
            </a:r>
            <a:endParaRPr sz="2000">
              <a:solidFill>
                <a:schemeClr val="dk1"/>
              </a:solidFill>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descr="A short and simple explanation about the nature of Bitcoin double spending and how to avoid it.&#10;&#10;For the complete text guide visit: &#10;http://bit.ly/2FeeBWv&#10;&#10;Join our 7-day Bitcoin crash course absolutely free:&#10;http://bit.ly/2pB4X5B&#10;&#10;Learn ANYTHING about Bitcoin and cryptocurrencies:&#10;http://bit.ly/2BVbxeF&#10;&#10;Get the latest news and prices on your phone:&#10;iOS - https://apple.co/2yf02LJ&#10;Android -  http://bit.ly/2NrMVw2&#10;&#10;See anything we haven't covered? Leave us a comment in the comment section below" id="126" name="Google Shape;126;p25" title="What is Double Spending">
            <a:hlinkClick r:id="rId3"/>
          </p:cNvPr>
          <p:cNvPicPr preferRelativeResize="0"/>
          <p:nvPr/>
        </p:nvPicPr>
        <p:blipFill>
          <a:blip r:embed="rId4">
            <a:alphaModFix/>
          </a:blip>
          <a:stretch>
            <a:fillRect/>
          </a:stretch>
        </p:blipFill>
        <p:spPr>
          <a:xfrm>
            <a:off x="152400" y="152400"/>
            <a:ext cx="8634425" cy="4856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Initial Transaction</a:t>
            </a:r>
            <a:endParaRPr sz="2000">
              <a:solidFill>
                <a:schemeClr val="dk1"/>
              </a:solidFill>
              <a:latin typeface="Cambria"/>
              <a:ea typeface="Cambria"/>
              <a:cs typeface="Cambria"/>
              <a:sym typeface="Cambria"/>
            </a:endParaRPr>
          </a:p>
          <a:p>
            <a:pPr indent="-355600" lvl="0" marL="457200" rtl="0" algn="just">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Attempt to Double Spend</a:t>
            </a:r>
            <a:endParaRPr sz="2000">
              <a:solidFill>
                <a:schemeClr val="dk1"/>
              </a:solidFill>
              <a:latin typeface="Cambria"/>
              <a:ea typeface="Cambria"/>
              <a:cs typeface="Cambria"/>
              <a:sym typeface="Cambria"/>
            </a:endParaRPr>
          </a:p>
          <a:p>
            <a:pPr indent="-355600" lvl="0" marL="457200" rtl="0" algn="just">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Network Propagation</a:t>
            </a:r>
            <a:endParaRPr sz="2000">
              <a:solidFill>
                <a:schemeClr val="dk1"/>
              </a:solidFill>
              <a:latin typeface="Cambria"/>
              <a:ea typeface="Cambria"/>
              <a:cs typeface="Cambria"/>
              <a:sym typeface="Cambria"/>
            </a:endParaRPr>
          </a:p>
          <a:p>
            <a:pPr indent="-355600" lvl="0" marL="457200" rtl="0" algn="just">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Block Confirmation</a:t>
            </a:r>
            <a:endParaRPr sz="2000">
              <a:solidFill>
                <a:schemeClr val="dk1"/>
              </a:solidFill>
              <a:latin typeface="Cambria"/>
              <a:ea typeface="Cambria"/>
              <a:cs typeface="Cambria"/>
              <a:sym typeface="Cambria"/>
            </a:endParaRPr>
          </a:p>
          <a:p>
            <a:pPr indent="-355600" lvl="0" marL="457200" rtl="0" algn="just">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Conflict Resolution</a:t>
            </a:r>
            <a:endParaRPr sz="2000">
              <a:solidFill>
                <a:schemeClr val="dk1"/>
              </a:solidFill>
              <a:latin typeface="Cambria"/>
              <a:ea typeface="Cambria"/>
              <a:cs typeface="Cambria"/>
              <a:sym typeface="Cambria"/>
            </a:endParaRPr>
          </a:p>
          <a:p>
            <a:pPr indent="-355600" lvl="0" marL="457200" rtl="0" algn="just">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Final Outcome</a:t>
            </a:r>
            <a:endParaRPr sz="2000">
              <a:solidFill>
                <a:schemeClr val="dk1"/>
              </a:solidFill>
              <a:latin typeface="Cambria"/>
              <a:ea typeface="Cambria"/>
              <a:cs typeface="Cambria"/>
              <a:sym typeface="Cambria"/>
            </a:endParaRPr>
          </a:p>
        </p:txBody>
      </p:sp>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Double Spending Attack</a:t>
            </a:r>
            <a:endParaRPr>
              <a:latin typeface="Cambria"/>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Multiple Transactions</a:t>
            </a:r>
            <a:endParaRPr sz="2000">
              <a:solidFill>
                <a:schemeClr val="dk1"/>
              </a:solidFill>
              <a:latin typeface="Cambria"/>
              <a:ea typeface="Cambria"/>
              <a:cs typeface="Cambria"/>
              <a:sym typeface="Cambria"/>
            </a:endParaRPr>
          </a:p>
          <a:p>
            <a:pPr indent="-355600" lvl="0" marL="457200" rtl="0" algn="just">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Network Delay</a:t>
            </a:r>
            <a:endParaRPr sz="2000">
              <a:solidFill>
                <a:schemeClr val="dk1"/>
              </a:solidFill>
              <a:latin typeface="Cambria"/>
              <a:ea typeface="Cambria"/>
              <a:cs typeface="Cambria"/>
              <a:sym typeface="Cambria"/>
            </a:endParaRPr>
          </a:p>
          <a:p>
            <a:pPr indent="-355600" lvl="0" marL="457200" rtl="0" algn="just">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Fraudulent Techniques</a:t>
            </a:r>
            <a:endParaRPr sz="2000">
              <a:solidFill>
                <a:schemeClr val="dk1"/>
              </a:solidFill>
              <a:latin typeface="Cambria"/>
              <a:ea typeface="Cambria"/>
              <a:cs typeface="Cambria"/>
              <a:sym typeface="Cambria"/>
            </a:endParaRPr>
          </a:p>
          <a:p>
            <a:pPr indent="-355600" lvl="1" marL="914400" rtl="0" algn="just">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Race Attack</a:t>
            </a:r>
            <a:endParaRPr sz="2000">
              <a:solidFill>
                <a:schemeClr val="dk1"/>
              </a:solidFill>
              <a:latin typeface="Cambria"/>
              <a:ea typeface="Cambria"/>
              <a:cs typeface="Cambria"/>
              <a:sym typeface="Cambria"/>
            </a:endParaRPr>
          </a:p>
          <a:p>
            <a:pPr indent="-355600" lvl="1" marL="914400" rtl="0" algn="just">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Finney Attack</a:t>
            </a:r>
            <a:endParaRPr sz="2000">
              <a:solidFill>
                <a:schemeClr val="dk1"/>
              </a:solidFill>
              <a:latin typeface="Cambria"/>
              <a:ea typeface="Cambria"/>
              <a:cs typeface="Cambria"/>
              <a:sym typeface="Cambria"/>
            </a:endParaRPr>
          </a:p>
          <a:p>
            <a:pPr indent="-355600" lvl="1" marL="914400" rtl="0" algn="just">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51% Attack</a:t>
            </a:r>
            <a:endParaRPr sz="2000">
              <a:solidFill>
                <a:schemeClr val="dk1"/>
              </a:solidFill>
              <a:latin typeface="Cambria"/>
              <a:ea typeface="Cambria"/>
              <a:cs typeface="Cambria"/>
              <a:sym typeface="Cambria"/>
            </a:endParaRPr>
          </a:p>
        </p:txBody>
      </p:sp>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How Does Double Spending Happen?</a:t>
            </a:r>
            <a:endParaRPr>
              <a:latin typeface="Cambria"/>
              <a:ea typeface="Cambria"/>
              <a:cs typeface="Cambria"/>
              <a:sym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descr="How does a 51% attack on a blockchain network affect a cryptocurrency trader or investor? In this 3-minute video, we'll explain: &#10;&#10;1. What is a 51% attack? &#10;2. Examples of 51% Attack&#10;3. How can 51% Attack be prevented in the blockchain?&#10;&#10;A 51% attack in cryptocurrency is when an attacker gains control of most of a blockchain network's computing power, allowing them to manipulate the system, potentially double-spend coins, halt transactions, and cause financial loss for users. &#10;&#10;Links:&#10;CoinGecko: https://www.coingecko.com/&#10;GeckoTerminal: https://www.geckoterminal.com/&#10;&#10;Timestamps:&#10;00:00 Intro&#10;00:11 What Is 51% Attack?&#10;00:28 How does 51% Attack work?&#10;01:03 Examples of 51% Attack&#10;01:50 How to prevent a 51% Attack?&#10;02:39 Outro&#10;&#10;Download CoinGecko App!📱&#10;iOS: https://gcko.io/coingecko-ios&#10;Android: https://gcko.io/coingecko-android&#10;&#10;Follow us!&#10;Twitter: https://twitter.com/coingecko &#10;Instagram: https://www.instagram.com/coingecko &#10;TikTok: https://www.tiktok.com/@coingeckotv &#10;Telegram: https://t.me/coingecko &#10;&#10;Subscribe to CoinGecko's Newsletter! 📩&#10;https://landing.coingecko.com/newsletter/&#10;&#10;#51%attack #cryptoattack #proofofwork #proofofstake #cryptosecurity #hashpower #hashing  #cryptotransactions #bitcoin #ethereum #ethereumclassic  #decentralized  #cryptocurrency#crypto ##financ #blockchain" id="143" name="Google Shape;143;p28" title="Bitcoin 51% Attack EXPLAINED in 3 minutes">
            <a:hlinkClick r:id="rId3"/>
          </p:cNvPr>
          <p:cNvPicPr preferRelativeResize="0"/>
          <p:nvPr/>
        </p:nvPicPr>
        <p:blipFill>
          <a:blip r:embed="rId4">
            <a:alphaModFix/>
          </a:blip>
          <a:stretch>
            <a:fillRect/>
          </a:stretch>
        </p:blipFill>
        <p:spPr>
          <a:xfrm>
            <a:off x="152400" y="152400"/>
            <a:ext cx="8720150" cy="4905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descr="The belief that an endless number of a given digital currency can be generated, or that a person may spend the same coin again and again, undermining the currency, are both incorrect.&#10;&#10;But these assumptions would have been valid before Satoshi Nakamoto's work on creating Bitcoin. Satoshi Nakamoto, addressed several challenges surrounding digital currencies, one of which is the double-spending problem. This is perhaps one of the most significant technological breakthroughs of all time. &#10;&#10;In this video, I’ll give you the simplest explanation of how Satoshi Nakamoto solved the double-spending problem. By the end of this video, you’ll have a pretty good overview over this revolutionary technology that makes crypto what it is today.&#10;━━━━━━━━━━━━━━━━━━━━━━━━━━━&#10;Make sure to subscribe so you don’t miss our next bite-sized explainer video on crypto! &#10;&#10;SUBSCRIBE ► 🔥  https://bit.ly/3rUJl3W  🔥&#10;━━━━━━━━━━━━━━━━━━━━━━━━━━━&#10;Interested in Making Money with Cryptocurrency? &#10;Take the course &quot;15 Minutes to Financial Freedom&quot; 👉  https://bit.ly/3fPIKuP 👈 &#10;&#10;This is, hands down the best course I've taken on investment strategies and learning how to make passive income, sustainably. &#10;━━━━━━━━━━━━━━━━━━━━━━━━━━━&#10;🤓 About Crypto Skills 🤓&#10;Bitcoin is about to transform the financial system as we know it. This revolution is what we will cover here at Crypto Skills. We will give you bite-sized explainer videos on crypto, Bitcoin and the crypto market in general. In our videos, we will cover a wide range of topics, such as &quot;what is DeFi&quot;, &quot;how smart contracts work&quot;, &quot;NFT games&quot; and &quot;how you can earn money in the crypto market&quot;. We will also talk about popular and new altcoins such as Shiba Inu, XRP, Safemoon, Dogecoin, Cardano and others." id="148" name="Google Shape;148;p29" title="Crypto: How Satoshi Nakamoto Solved The Double Spending Problem [Explained with Animations]">
            <a:hlinkClick r:id="rId3"/>
          </p:cNvPr>
          <p:cNvPicPr preferRelativeResize="0"/>
          <p:nvPr/>
        </p:nvPicPr>
        <p:blipFill>
          <a:blip r:embed="rId4">
            <a:alphaModFix/>
          </a:blip>
          <a:stretch>
            <a:fillRect/>
          </a:stretch>
        </p:blipFill>
        <p:spPr>
          <a:xfrm>
            <a:off x="152400" y="152400"/>
            <a:ext cx="8648700" cy="486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People often say Bitcoin is anonymous, but this is not fully true.Bitcoin is actually pseudo-anonymous — which means Your name is not shown on the Bitcoin network, but your Bitcoin address and all transactions are public.</a:t>
            </a:r>
            <a:endParaRPr sz="2000">
              <a:solidFill>
                <a:schemeClr val="dk1"/>
              </a:solidFill>
              <a:latin typeface="Cambria"/>
              <a:ea typeface="Cambria"/>
              <a:cs typeface="Cambria"/>
              <a:sym typeface="Cambria"/>
            </a:endParaRPr>
          </a:p>
          <a:p>
            <a:pPr indent="0" lvl="0" marL="457200" rtl="0" algn="just">
              <a:spcBef>
                <a:spcPts val="1200"/>
              </a:spcBef>
              <a:spcAft>
                <a:spcPts val="1200"/>
              </a:spcAft>
              <a:buNone/>
            </a:pPr>
            <a:r>
              <a:t/>
            </a:r>
            <a:endParaRPr sz="2000">
              <a:solidFill>
                <a:schemeClr val="dk1"/>
              </a:solidFill>
              <a:latin typeface="Cambria"/>
              <a:ea typeface="Cambria"/>
              <a:cs typeface="Cambria"/>
              <a:sym typeface="Cambria"/>
            </a:endParaRPr>
          </a:p>
        </p:txBody>
      </p:sp>
      <p:sp>
        <p:nvSpPr>
          <p:cNvPr id="154" name="Google Shape;15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What is Bitcoin Anonymity?</a:t>
            </a:r>
            <a:endParaRPr>
              <a:latin typeface="Cambria"/>
              <a:ea typeface="Cambria"/>
              <a:cs typeface="Cambria"/>
              <a:sym typeface="Cambr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What is Bitcoin Anonymity?</a:t>
            </a:r>
            <a:endParaRPr>
              <a:latin typeface="Cambria"/>
              <a:ea typeface="Cambria"/>
              <a:cs typeface="Cambria"/>
              <a:sym typeface="Cambria"/>
            </a:endParaRPr>
          </a:p>
        </p:txBody>
      </p:sp>
      <p:graphicFrame>
        <p:nvGraphicFramePr>
          <p:cNvPr id="160" name="Google Shape;160;p31"/>
          <p:cNvGraphicFramePr/>
          <p:nvPr/>
        </p:nvGraphicFramePr>
        <p:xfrm>
          <a:off x="623875" y="1504950"/>
          <a:ext cx="3000000" cy="3000000"/>
        </p:xfrm>
        <a:graphic>
          <a:graphicData uri="http://schemas.openxmlformats.org/drawingml/2006/table">
            <a:tbl>
              <a:tblPr>
                <a:noFill/>
                <a:tableStyleId>{90855371-7BEB-426A-BCF9-73EA6F4A57EB}</a:tableStyleId>
              </a:tblPr>
              <a:tblGrid>
                <a:gridCol w="3701100"/>
                <a:gridCol w="4190375"/>
              </a:tblGrid>
              <a:tr h="565150">
                <a:tc>
                  <a:txBody>
                    <a:bodyPr/>
                    <a:lstStyle/>
                    <a:p>
                      <a:pPr indent="0" lvl="0" marL="0" rtl="0" algn="ctr">
                        <a:lnSpc>
                          <a:spcPct val="115000"/>
                        </a:lnSpc>
                        <a:spcBef>
                          <a:spcPts val="0"/>
                        </a:spcBef>
                        <a:spcAft>
                          <a:spcPts val="0"/>
                        </a:spcAft>
                        <a:buNone/>
                      </a:pPr>
                      <a:r>
                        <a:rPr b="1" lang="en" sz="1900">
                          <a:latin typeface="Cambria"/>
                          <a:ea typeface="Cambria"/>
                          <a:cs typeface="Cambria"/>
                          <a:sym typeface="Cambria"/>
                        </a:rPr>
                        <a:t>Question</a:t>
                      </a:r>
                      <a:endParaRPr sz="19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900">
                          <a:latin typeface="Cambria"/>
                          <a:ea typeface="Cambria"/>
                          <a:cs typeface="Cambria"/>
                          <a:sym typeface="Cambria"/>
                        </a:rPr>
                        <a:t>Answer</a:t>
                      </a:r>
                      <a:endParaRPr sz="19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5150">
                <a:tc>
                  <a:txBody>
                    <a:bodyPr/>
                    <a:lstStyle/>
                    <a:p>
                      <a:pPr indent="0" lvl="0" marL="0" rtl="0" algn="just">
                        <a:lnSpc>
                          <a:spcPct val="115000"/>
                        </a:lnSpc>
                        <a:spcBef>
                          <a:spcPts val="0"/>
                        </a:spcBef>
                        <a:spcAft>
                          <a:spcPts val="0"/>
                        </a:spcAft>
                        <a:buNone/>
                      </a:pPr>
                      <a:r>
                        <a:rPr lang="en" sz="1900">
                          <a:latin typeface="Cambria"/>
                          <a:ea typeface="Cambria"/>
                          <a:cs typeface="Cambria"/>
                          <a:sym typeface="Cambria"/>
                        </a:rPr>
                        <a:t>Is Bitcoin anonymous?</a:t>
                      </a:r>
                      <a:endParaRPr sz="19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900">
                          <a:latin typeface="Cambria"/>
                          <a:ea typeface="Cambria"/>
                          <a:cs typeface="Cambria"/>
                          <a:sym typeface="Cambria"/>
                        </a:rPr>
                        <a:t>❌ No (it’s pseudo-anonymous)</a:t>
                      </a:r>
                      <a:endParaRPr sz="19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5150">
                <a:tc>
                  <a:txBody>
                    <a:bodyPr/>
                    <a:lstStyle/>
                    <a:p>
                      <a:pPr indent="0" lvl="0" marL="0" rtl="0" algn="just">
                        <a:lnSpc>
                          <a:spcPct val="115000"/>
                        </a:lnSpc>
                        <a:spcBef>
                          <a:spcPts val="0"/>
                        </a:spcBef>
                        <a:spcAft>
                          <a:spcPts val="0"/>
                        </a:spcAft>
                        <a:buNone/>
                      </a:pPr>
                      <a:r>
                        <a:rPr lang="en" sz="1900">
                          <a:latin typeface="Cambria"/>
                          <a:ea typeface="Cambria"/>
                          <a:cs typeface="Cambria"/>
                          <a:sym typeface="Cambria"/>
                        </a:rPr>
                        <a:t>Can people see your transactions?</a:t>
                      </a:r>
                      <a:endParaRPr sz="19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900">
                          <a:latin typeface="Cambria"/>
                          <a:ea typeface="Cambria"/>
                          <a:cs typeface="Cambria"/>
                          <a:sym typeface="Cambria"/>
                        </a:rPr>
                        <a:t>✅ Yes, all are public</a:t>
                      </a:r>
                      <a:endParaRPr sz="19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5150">
                <a:tc>
                  <a:txBody>
                    <a:bodyPr/>
                    <a:lstStyle/>
                    <a:p>
                      <a:pPr indent="0" lvl="0" marL="0" rtl="0" algn="just">
                        <a:lnSpc>
                          <a:spcPct val="115000"/>
                        </a:lnSpc>
                        <a:spcBef>
                          <a:spcPts val="0"/>
                        </a:spcBef>
                        <a:spcAft>
                          <a:spcPts val="0"/>
                        </a:spcAft>
                        <a:buNone/>
                      </a:pPr>
                      <a:r>
                        <a:rPr lang="en" sz="1900">
                          <a:latin typeface="Cambria"/>
                          <a:ea typeface="Cambria"/>
                          <a:cs typeface="Cambria"/>
                          <a:sym typeface="Cambria"/>
                        </a:rPr>
                        <a:t>Can your identity be found?</a:t>
                      </a:r>
                      <a:endParaRPr sz="19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900">
                          <a:latin typeface="Cambria"/>
                          <a:ea typeface="Cambria"/>
                          <a:cs typeface="Cambria"/>
                          <a:sym typeface="Cambria"/>
                        </a:rPr>
                        <a:t>✅ Yes, if someone links your address</a:t>
                      </a:r>
                      <a:endParaRPr sz="19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5150">
                <a:tc>
                  <a:txBody>
                    <a:bodyPr/>
                    <a:lstStyle/>
                    <a:p>
                      <a:pPr indent="0" lvl="0" marL="0" rtl="0" algn="just">
                        <a:lnSpc>
                          <a:spcPct val="115000"/>
                        </a:lnSpc>
                        <a:spcBef>
                          <a:spcPts val="0"/>
                        </a:spcBef>
                        <a:spcAft>
                          <a:spcPts val="0"/>
                        </a:spcAft>
                        <a:buNone/>
                      </a:pPr>
                      <a:r>
                        <a:rPr lang="en" sz="1900">
                          <a:latin typeface="Cambria"/>
                          <a:ea typeface="Cambria"/>
                          <a:cs typeface="Cambria"/>
                          <a:sym typeface="Cambria"/>
                        </a:rPr>
                        <a:t>Is Bitcoin good for privacy?</a:t>
                      </a:r>
                      <a:endParaRPr sz="19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900">
                          <a:latin typeface="Cambria"/>
                          <a:ea typeface="Cambria"/>
                          <a:cs typeface="Cambria"/>
                          <a:sym typeface="Cambria"/>
                        </a:rPr>
                        <a:t>😐 Somewhat, but not fully private</a:t>
                      </a:r>
                      <a:endParaRPr sz="19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5150">
                <a:tc>
                  <a:txBody>
                    <a:bodyPr/>
                    <a:lstStyle/>
                    <a:p>
                      <a:pPr indent="0" lvl="0" marL="0" rtl="0" algn="just">
                        <a:lnSpc>
                          <a:spcPct val="115000"/>
                        </a:lnSpc>
                        <a:spcBef>
                          <a:spcPts val="0"/>
                        </a:spcBef>
                        <a:spcAft>
                          <a:spcPts val="0"/>
                        </a:spcAft>
                        <a:buNone/>
                      </a:pPr>
                      <a:r>
                        <a:rPr lang="en" sz="1900">
                          <a:latin typeface="Cambria"/>
                          <a:ea typeface="Cambria"/>
                          <a:cs typeface="Cambria"/>
                          <a:sym typeface="Cambria"/>
                        </a:rPr>
                        <a:t>Can privacy be improved?</a:t>
                      </a:r>
                      <a:endParaRPr sz="19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900">
                          <a:latin typeface="Cambria"/>
                          <a:ea typeface="Cambria"/>
                          <a:cs typeface="Cambria"/>
                          <a:sym typeface="Cambria"/>
                        </a:rPr>
                        <a:t>✅ Yes, with special tools or methods</a:t>
                      </a:r>
                      <a:endParaRPr sz="19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What is Bitcoin?</a:t>
            </a:r>
            <a:endParaRPr>
              <a:latin typeface="Cambria"/>
              <a:ea typeface="Cambria"/>
              <a:cs typeface="Cambria"/>
              <a:sym typeface="Cambria"/>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Bitcoin is an innovative digital payment system. It is an example of a cryptocurrency and the next big thing in finance.</a:t>
            </a:r>
            <a:endParaRPr sz="2000">
              <a:solidFill>
                <a:schemeClr val="dk1"/>
              </a:solidFill>
              <a:latin typeface="Cambria"/>
              <a:ea typeface="Cambria"/>
              <a:cs typeface="Cambria"/>
              <a:sym typeface="Cambria"/>
            </a:endParaRPr>
          </a:p>
          <a:p>
            <a:pPr indent="-355600" lvl="0" marL="457200" rtl="0" algn="just">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It is a virtual currency designed to act as money and outside the control of any person or group thus eliminating the need for third-party in financial transactions. It is used as a reward for the miners in bitcoin mining. It can be purchased on several exchanges.</a:t>
            </a:r>
            <a:endParaRPr sz="2000">
              <a:solidFill>
                <a:schemeClr val="dk1"/>
              </a:solidFill>
              <a:latin typeface="Cambria"/>
              <a:ea typeface="Cambria"/>
              <a:cs typeface="Cambria"/>
              <a:sym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Basics of Bitcoin Script (FORTH)</a:t>
            </a:r>
            <a:endParaRPr>
              <a:latin typeface="Cambria"/>
              <a:ea typeface="Cambria"/>
              <a:cs typeface="Cambria"/>
              <a:sym typeface="Cambria"/>
            </a:endParaRPr>
          </a:p>
        </p:txBody>
      </p:sp>
      <p:sp>
        <p:nvSpPr>
          <p:cNvPr id="166" name="Google Shape;16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2300">
                <a:solidFill>
                  <a:schemeClr val="dk1"/>
                </a:solidFill>
                <a:latin typeface="Cambria"/>
                <a:ea typeface="Cambria"/>
                <a:cs typeface="Cambria"/>
                <a:sym typeface="Cambria"/>
              </a:rPr>
              <a:t>Forth is a stack-based, postfix (Reverse Polish Notation) programming language. It’s different from C-like languages in that it uses a data stack for computation and avoids traditional syntax (no if, while, or even = in the usual sense).</a:t>
            </a:r>
            <a:endParaRPr sz="2300">
              <a:solidFill>
                <a:schemeClr val="dk1"/>
              </a:solidFill>
              <a:latin typeface="Cambria"/>
              <a:ea typeface="Cambria"/>
              <a:cs typeface="Cambria"/>
              <a:sym typeface="Cambria"/>
            </a:endParaRPr>
          </a:p>
          <a:p>
            <a:pPr indent="0" lvl="0" marL="0" rtl="0" algn="just">
              <a:spcBef>
                <a:spcPts val="1200"/>
              </a:spcBef>
              <a:spcAft>
                <a:spcPts val="0"/>
              </a:spcAft>
              <a:buNone/>
            </a:pPr>
            <a:r>
              <a:t/>
            </a:r>
            <a:endParaRPr sz="2300">
              <a:solidFill>
                <a:schemeClr val="dk1"/>
              </a:solidFill>
              <a:latin typeface="Cambria"/>
              <a:ea typeface="Cambria"/>
              <a:cs typeface="Cambria"/>
              <a:sym typeface="Cambria"/>
            </a:endParaRPr>
          </a:p>
          <a:p>
            <a:pPr indent="0" lvl="0" marL="0" rtl="0" algn="just">
              <a:spcBef>
                <a:spcPts val="1200"/>
              </a:spcBef>
              <a:spcAft>
                <a:spcPts val="0"/>
              </a:spcAft>
              <a:buNone/>
            </a:pPr>
            <a:r>
              <a:t/>
            </a:r>
            <a:endParaRPr sz="2300">
              <a:solidFill>
                <a:schemeClr val="dk1"/>
              </a:solidFill>
              <a:latin typeface="Cambria"/>
              <a:ea typeface="Cambria"/>
              <a:cs typeface="Cambria"/>
              <a:sym typeface="Cambria"/>
            </a:endParaRPr>
          </a:p>
          <a:p>
            <a:pPr indent="0" lvl="0" marL="0" rtl="0" algn="just">
              <a:spcBef>
                <a:spcPts val="1200"/>
              </a:spcBef>
              <a:spcAft>
                <a:spcPts val="1200"/>
              </a:spcAft>
              <a:buNone/>
            </a:pPr>
            <a:r>
              <a:rPr lang="en" sz="2300">
                <a:solidFill>
                  <a:schemeClr val="dk1"/>
                </a:solidFill>
                <a:latin typeface="Cambria"/>
                <a:ea typeface="Cambria"/>
                <a:cs typeface="Cambria"/>
                <a:sym typeface="Cambria"/>
              </a:rPr>
              <a:t>Tool Link : </a:t>
            </a:r>
            <a:r>
              <a:rPr lang="en" sz="2300" u="sng">
                <a:solidFill>
                  <a:schemeClr val="hlink"/>
                </a:solidFill>
                <a:latin typeface="Cambria"/>
                <a:ea typeface="Cambria"/>
                <a:cs typeface="Cambria"/>
                <a:sym typeface="Cambria"/>
                <a:hlinkClick r:id="rId3"/>
              </a:rPr>
              <a:t>Click Here</a:t>
            </a:r>
            <a:endParaRPr sz="2300">
              <a:solidFill>
                <a:schemeClr val="dk1"/>
              </a:solidFill>
              <a:latin typeface="Cambria"/>
              <a:ea typeface="Cambria"/>
              <a:cs typeface="Cambria"/>
              <a:sym typeface="Cambr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Basics of Bitcoin Script (FORTH)</a:t>
            </a:r>
            <a:endParaRPr>
              <a:latin typeface="Cambria"/>
              <a:ea typeface="Cambria"/>
              <a:cs typeface="Cambria"/>
              <a:sym typeface="Cambria"/>
            </a:endParaRPr>
          </a:p>
        </p:txBody>
      </p:sp>
      <p:sp>
        <p:nvSpPr>
          <p:cNvPr id="172" name="Google Shape;17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0"/>
              </a:spcAft>
              <a:buNone/>
            </a:pPr>
            <a:r>
              <a:rPr lang="en" sz="2300">
                <a:solidFill>
                  <a:schemeClr val="dk1"/>
                </a:solidFill>
                <a:latin typeface="Cambria"/>
                <a:ea typeface="Cambria"/>
                <a:cs typeface="Cambria"/>
                <a:sym typeface="Cambria"/>
              </a:rPr>
              <a:t>Example 1: Pushing and Adding</a:t>
            </a:r>
            <a:endParaRPr sz="2300">
              <a:solidFill>
                <a:schemeClr val="dk1"/>
              </a:solidFill>
              <a:latin typeface="Cambria"/>
              <a:ea typeface="Cambria"/>
              <a:cs typeface="Cambria"/>
              <a:sym typeface="Cambria"/>
            </a:endParaRPr>
          </a:p>
          <a:p>
            <a:pPr indent="0" lvl="0" marL="0" rtl="0" algn="just">
              <a:spcBef>
                <a:spcPts val="1200"/>
              </a:spcBef>
              <a:spcAft>
                <a:spcPts val="0"/>
              </a:spcAft>
              <a:buNone/>
            </a:pPr>
            <a:r>
              <a:rPr lang="en" sz="2300">
                <a:solidFill>
                  <a:schemeClr val="dk1"/>
                </a:solidFill>
                <a:latin typeface="Cambria"/>
                <a:ea typeface="Cambria"/>
                <a:cs typeface="Cambria"/>
                <a:sym typeface="Cambria"/>
              </a:rPr>
              <a:t>3 4 + .</a:t>
            </a:r>
            <a:endParaRPr sz="2300">
              <a:solidFill>
                <a:schemeClr val="dk1"/>
              </a:solidFill>
              <a:latin typeface="Cambria"/>
              <a:ea typeface="Cambria"/>
              <a:cs typeface="Cambria"/>
              <a:sym typeface="Cambria"/>
            </a:endParaRPr>
          </a:p>
          <a:p>
            <a:pPr indent="0" lvl="0" marL="0" rtl="0" algn="just">
              <a:spcBef>
                <a:spcPts val="1200"/>
              </a:spcBef>
              <a:spcAft>
                <a:spcPts val="0"/>
              </a:spcAft>
              <a:buNone/>
            </a:pPr>
            <a:r>
              <a:rPr lang="en" sz="2300">
                <a:solidFill>
                  <a:schemeClr val="dk1"/>
                </a:solidFill>
                <a:latin typeface="Cambria"/>
                <a:ea typeface="Cambria"/>
                <a:cs typeface="Cambria"/>
                <a:sym typeface="Cambria"/>
              </a:rPr>
              <a:t>Explanation:</a:t>
            </a:r>
            <a:endParaRPr sz="2300">
              <a:solidFill>
                <a:schemeClr val="dk1"/>
              </a:solidFill>
              <a:latin typeface="Cambria"/>
              <a:ea typeface="Cambria"/>
              <a:cs typeface="Cambria"/>
              <a:sym typeface="Cambria"/>
            </a:endParaRPr>
          </a:p>
          <a:p>
            <a:pPr indent="0" lvl="0" marL="0" rtl="0" algn="just">
              <a:spcBef>
                <a:spcPts val="1200"/>
              </a:spcBef>
              <a:spcAft>
                <a:spcPts val="0"/>
              </a:spcAft>
              <a:buNone/>
            </a:pPr>
            <a:r>
              <a:rPr lang="en" sz="2300">
                <a:solidFill>
                  <a:schemeClr val="dk1"/>
                </a:solidFill>
                <a:latin typeface="Cambria"/>
                <a:ea typeface="Cambria"/>
                <a:cs typeface="Cambria"/>
                <a:sym typeface="Cambria"/>
              </a:rPr>
              <a:t>3 → pushes 3 onto the stack</a:t>
            </a:r>
            <a:endParaRPr sz="2300">
              <a:solidFill>
                <a:schemeClr val="dk1"/>
              </a:solidFill>
              <a:latin typeface="Cambria"/>
              <a:ea typeface="Cambria"/>
              <a:cs typeface="Cambria"/>
              <a:sym typeface="Cambria"/>
            </a:endParaRPr>
          </a:p>
          <a:p>
            <a:pPr indent="0" lvl="0" marL="0" rtl="0" algn="just">
              <a:spcBef>
                <a:spcPts val="1200"/>
              </a:spcBef>
              <a:spcAft>
                <a:spcPts val="0"/>
              </a:spcAft>
              <a:buNone/>
            </a:pPr>
            <a:r>
              <a:rPr lang="en" sz="2300">
                <a:solidFill>
                  <a:schemeClr val="dk1"/>
                </a:solidFill>
                <a:latin typeface="Cambria"/>
                <a:ea typeface="Cambria"/>
                <a:cs typeface="Cambria"/>
                <a:sym typeface="Cambria"/>
              </a:rPr>
              <a:t>4 → pushes 4 onto the stack</a:t>
            </a:r>
            <a:endParaRPr sz="2300">
              <a:solidFill>
                <a:schemeClr val="dk1"/>
              </a:solidFill>
              <a:latin typeface="Cambria"/>
              <a:ea typeface="Cambria"/>
              <a:cs typeface="Cambria"/>
              <a:sym typeface="Cambria"/>
            </a:endParaRPr>
          </a:p>
          <a:p>
            <a:pPr indent="0" lvl="0" marL="0" rtl="0" algn="just">
              <a:spcBef>
                <a:spcPts val="1200"/>
              </a:spcBef>
              <a:spcAft>
                <a:spcPts val="0"/>
              </a:spcAft>
              <a:buNone/>
            </a:pPr>
            <a:r>
              <a:rPr lang="en" sz="2300">
                <a:solidFill>
                  <a:schemeClr val="dk1"/>
                </a:solidFill>
                <a:latin typeface="Cambria"/>
                <a:ea typeface="Cambria"/>
                <a:cs typeface="Cambria"/>
                <a:sym typeface="Cambria"/>
              </a:rPr>
              <a:t>+ → pops the top two values (3 and 4), adds them (7), and pushes the result back</a:t>
            </a:r>
            <a:endParaRPr sz="2300">
              <a:solidFill>
                <a:schemeClr val="dk1"/>
              </a:solidFill>
              <a:latin typeface="Cambria"/>
              <a:ea typeface="Cambria"/>
              <a:cs typeface="Cambria"/>
              <a:sym typeface="Cambria"/>
            </a:endParaRPr>
          </a:p>
          <a:p>
            <a:pPr indent="0" lvl="0" marL="0" rtl="0" algn="just">
              <a:spcBef>
                <a:spcPts val="1200"/>
              </a:spcBef>
              <a:spcAft>
                <a:spcPts val="1200"/>
              </a:spcAft>
              <a:buNone/>
            </a:pPr>
            <a:r>
              <a:rPr lang="en" sz="2300">
                <a:solidFill>
                  <a:schemeClr val="dk1"/>
                </a:solidFill>
                <a:latin typeface="Cambria"/>
                <a:ea typeface="Cambria"/>
                <a:cs typeface="Cambria"/>
                <a:sym typeface="Cambria"/>
              </a:rPr>
              <a:t>. → pops and prints the top value (which is 7) </a:t>
            </a:r>
            <a:endParaRPr sz="2300">
              <a:solidFill>
                <a:schemeClr val="dk1"/>
              </a:solidFill>
              <a:latin typeface="Cambria"/>
              <a:ea typeface="Cambria"/>
              <a:cs typeface="Cambria"/>
              <a:sym typeface="Cambr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Basics of Bitcoin Script (FORTH)</a:t>
            </a:r>
            <a:endParaRPr>
              <a:latin typeface="Cambria"/>
              <a:ea typeface="Cambria"/>
              <a:cs typeface="Cambria"/>
              <a:sym typeface="Cambria"/>
            </a:endParaRPr>
          </a:p>
        </p:txBody>
      </p:sp>
      <p:graphicFrame>
        <p:nvGraphicFramePr>
          <p:cNvPr id="178" name="Google Shape;178;p34"/>
          <p:cNvGraphicFramePr/>
          <p:nvPr/>
        </p:nvGraphicFramePr>
        <p:xfrm>
          <a:off x="411700" y="1090575"/>
          <a:ext cx="3000000" cy="3000000"/>
        </p:xfrm>
        <a:graphic>
          <a:graphicData uri="http://schemas.openxmlformats.org/drawingml/2006/table">
            <a:tbl>
              <a:tblPr>
                <a:noFill/>
                <a:tableStyleId>{90855371-7BEB-426A-BCF9-73EA6F4A57EB}</a:tableStyleId>
              </a:tblPr>
              <a:tblGrid>
                <a:gridCol w="2986725"/>
                <a:gridCol w="5076175"/>
              </a:tblGrid>
              <a:tr h="603275">
                <a:tc>
                  <a:txBody>
                    <a:bodyPr/>
                    <a:lstStyle/>
                    <a:p>
                      <a:pPr indent="0" lvl="0" marL="0" rtl="0" algn="ctr">
                        <a:lnSpc>
                          <a:spcPct val="115000"/>
                        </a:lnSpc>
                        <a:spcBef>
                          <a:spcPts val="0"/>
                        </a:spcBef>
                        <a:spcAft>
                          <a:spcPts val="0"/>
                        </a:spcAft>
                        <a:buNone/>
                      </a:pPr>
                      <a:r>
                        <a:rPr b="1" lang="en" sz="2400">
                          <a:latin typeface="Cambria"/>
                          <a:ea typeface="Cambria"/>
                          <a:cs typeface="Cambria"/>
                          <a:sym typeface="Cambria"/>
                        </a:rPr>
                        <a:t>Operator</a:t>
                      </a:r>
                      <a:endParaRPr sz="24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2400">
                          <a:latin typeface="Cambria"/>
                          <a:ea typeface="Cambria"/>
                          <a:cs typeface="Cambria"/>
                          <a:sym typeface="Cambria"/>
                        </a:rPr>
                        <a:t>Description</a:t>
                      </a:r>
                      <a:endParaRPr sz="24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3275">
                <a:tc>
                  <a:txBody>
                    <a:bodyPr/>
                    <a:lstStyle/>
                    <a:p>
                      <a:pPr indent="0" lvl="0" marL="0" rtl="0" algn="just">
                        <a:lnSpc>
                          <a:spcPct val="115000"/>
                        </a:lnSpc>
                        <a:spcBef>
                          <a:spcPts val="0"/>
                        </a:spcBef>
                        <a:spcAft>
                          <a:spcPts val="0"/>
                        </a:spcAft>
                        <a:buNone/>
                      </a:pPr>
                      <a:r>
                        <a:rPr lang="en" sz="2400">
                          <a:latin typeface="Cambria"/>
                          <a:ea typeface="Cambria"/>
                          <a:cs typeface="Cambria"/>
                          <a:sym typeface="Cambria"/>
                        </a:rPr>
                        <a:t>+</a:t>
                      </a:r>
                      <a:endParaRPr sz="24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2400">
                          <a:latin typeface="Cambria"/>
                          <a:ea typeface="Cambria"/>
                          <a:cs typeface="Cambria"/>
                          <a:sym typeface="Cambria"/>
                        </a:rPr>
                        <a:t>Add top two items</a:t>
                      </a:r>
                      <a:endParaRPr sz="24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3275">
                <a:tc>
                  <a:txBody>
                    <a:bodyPr/>
                    <a:lstStyle/>
                    <a:p>
                      <a:pPr indent="0" lvl="0" marL="0" rtl="0" algn="just">
                        <a:lnSpc>
                          <a:spcPct val="115000"/>
                        </a:lnSpc>
                        <a:spcBef>
                          <a:spcPts val="0"/>
                        </a:spcBef>
                        <a:spcAft>
                          <a:spcPts val="0"/>
                        </a:spcAft>
                        <a:buNone/>
                      </a:pPr>
                      <a:r>
                        <a:rPr lang="en" sz="2400">
                          <a:latin typeface="Cambria"/>
                          <a:ea typeface="Cambria"/>
                          <a:cs typeface="Cambria"/>
                          <a:sym typeface="Cambria"/>
                        </a:rPr>
                        <a:t>-</a:t>
                      </a:r>
                      <a:endParaRPr sz="24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2400">
                          <a:latin typeface="Cambria"/>
                          <a:ea typeface="Cambria"/>
                          <a:cs typeface="Cambria"/>
                          <a:sym typeface="Cambria"/>
                        </a:rPr>
                        <a:t>Subtract</a:t>
                      </a:r>
                      <a:endParaRPr sz="24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3275">
                <a:tc>
                  <a:txBody>
                    <a:bodyPr/>
                    <a:lstStyle/>
                    <a:p>
                      <a:pPr indent="0" lvl="0" marL="0" rtl="0" algn="just">
                        <a:lnSpc>
                          <a:spcPct val="115000"/>
                        </a:lnSpc>
                        <a:spcBef>
                          <a:spcPts val="0"/>
                        </a:spcBef>
                        <a:spcAft>
                          <a:spcPts val="0"/>
                        </a:spcAft>
                        <a:buNone/>
                      </a:pPr>
                      <a:r>
                        <a:rPr lang="en" sz="2400">
                          <a:latin typeface="Cambria"/>
                          <a:ea typeface="Cambria"/>
                          <a:cs typeface="Cambria"/>
                          <a:sym typeface="Cambria"/>
                        </a:rPr>
                        <a:t>*</a:t>
                      </a:r>
                      <a:endParaRPr sz="24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2400">
                          <a:latin typeface="Cambria"/>
                          <a:ea typeface="Cambria"/>
                          <a:cs typeface="Cambria"/>
                          <a:sym typeface="Cambria"/>
                        </a:rPr>
                        <a:t>Multiply</a:t>
                      </a:r>
                      <a:endParaRPr sz="24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3275">
                <a:tc>
                  <a:txBody>
                    <a:bodyPr/>
                    <a:lstStyle/>
                    <a:p>
                      <a:pPr indent="0" lvl="0" marL="0" rtl="0" algn="just">
                        <a:lnSpc>
                          <a:spcPct val="115000"/>
                        </a:lnSpc>
                        <a:spcBef>
                          <a:spcPts val="0"/>
                        </a:spcBef>
                        <a:spcAft>
                          <a:spcPts val="0"/>
                        </a:spcAft>
                        <a:buNone/>
                      </a:pPr>
                      <a:r>
                        <a:rPr lang="en" sz="2400">
                          <a:latin typeface="Cambria"/>
                          <a:ea typeface="Cambria"/>
                          <a:cs typeface="Cambria"/>
                          <a:sym typeface="Cambria"/>
                        </a:rPr>
                        <a:t>/</a:t>
                      </a:r>
                      <a:endParaRPr sz="24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2400">
                          <a:latin typeface="Cambria"/>
                          <a:ea typeface="Cambria"/>
                          <a:cs typeface="Cambria"/>
                          <a:sym typeface="Cambria"/>
                        </a:rPr>
                        <a:t>Divide</a:t>
                      </a:r>
                      <a:endParaRPr sz="24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3275">
                <a:tc>
                  <a:txBody>
                    <a:bodyPr/>
                    <a:lstStyle/>
                    <a:p>
                      <a:pPr indent="0" lvl="0" marL="0" rtl="0" algn="just">
                        <a:lnSpc>
                          <a:spcPct val="115000"/>
                        </a:lnSpc>
                        <a:spcBef>
                          <a:spcPts val="0"/>
                        </a:spcBef>
                        <a:spcAft>
                          <a:spcPts val="0"/>
                        </a:spcAft>
                        <a:buNone/>
                      </a:pPr>
                      <a:r>
                        <a:rPr lang="en" sz="2400">
                          <a:latin typeface="Cambria"/>
                          <a:ea typeface="Cambria"/>
                          <a:cs typeface="Cambria"/>
                          <a:sym typeface="Cambria"/>
                        </a:rPr>
                        <a:t>mod</a:t>
                      </a:r>
                      <a:endParaRPr sz="24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2400">
                          <a:latin typeface="Cambria"/>
                          <a:ea typeface="Cambria"/>
                          <a:cs typeface="Cambria"/>
                          <a:sym typeface="Cambria"/>
                        </a:rPr>
                        <a:t>Remainder</a:t>
                      </a:r>
                      <a:endParaRPr sz="24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Basics of Bitcoin Script (FORTH)</a:t>
            </a:r>
            <a:endParaRPr>
              <a:latin typeface="Cambria"/>
              <a:ea typeface="Cambria"/>
              <a:cs typeface="Cambria"/>
              <a:sym typeface="Cambria"/>
            </a:endParaRPr>
          </a:p>
        </p:txBody>
      </p:sp>
      <p:graphicFrame>
        <p:nvGraphicFramePr>
          <p:cNvPr id="184" name="Google Shape;184;p35"/>
          <p:cNvGraphicFramePr/>
          <p:nvPr/>
        </p:nvGraphicFramePr>
        <p:xfrm>
          <a:off x="411700" y="1090575"/>
          <a:ext cx="3000000" cy="3000000"/>
        </p:xfrm>
        <a:graphic>
          <a:graphicData uri="http://schemas.openxmlformats.org/drawingml/2006/table">
            <a:tbl>
              <a:tblPr>
                <a:noFill/>
                <a:tableStyleId>{90855371-7BEB-426A-BCF9-73EA6F4A57EB}</a:tableStyleId>
              </a:tblPr>
              <a:tblGrid>
                <a:gridCol w="2986725"/>
                <a:gridCol w="5076175"/>
              </a:tblGrid>
              <a:tr h="603275">
                <a:tc>
                  <a:txBody>
                    <a:bodyPr/>
                    <a:lstStyle/>
                    <a:p>
                      <a:pPr indent="0" lvl="0" marL="0" rtl="0" algn="ctr">
                        <a:lnSpc>
                          <a:spcPct val="115000"/>
                        </a:lnSpc>
                        <a:spcBef>
                          <a:spcPts val="0"/>
                        </a:spcBef>
                        <a:spcAft>
                          <a:spcPts val="0"/>
                        </a:spcAft>
                        <a:buNone/>
                      </a:pPr>
                      <a:r>
                        <a:rPr b="1" lang="en" sz="2600">
                          <a:latin typeface="Cambria"/>
                          <a:ea typeface="Cambria"/>
                          <a:cs typeface="Cambria"/>
                          <a:sym typeface="Cambria"/>
                        </a:rPr>
                        <a:t>Word</a:t>
                      </a:r>
                      <a:endParaRPr sz="26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2600">
                          <a:latin typeface="Cambria"/>
                          <a:ea typeface="Cambria"/>
                          <a:cs typeface="Cambria"/>
                          <a:sym typeface="Cambria"/>
                        </a:rPr>
                        <a:t>Description</a:t>
                      </a:r>
                      <a:endParaRPr sz="26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3275">
                <a:tc>
                  <a:txBody>
                    <a:bodyPr/>
                    <a:lstStyle/>
                    <a:p>
                      <a:pPr indent="0" lvl="0" marL="0" rtl="0" algn="just">
                        <a:lnSpc>
                          <a:spcPct val="115000"/>
                        </a:lnSpc>
                        <a:spcBef>
                          <a:spcPts val="0"/>
                        </a:spcBef>
                        <a:spcAft>
                          <a:spcPts val="0"/>
                        </a:spcAft>
                        <a:buNone/>
                      </a:pPr>
                      <a:r>
                        <a:rPr lang="en" sz="2600">
                          <a:latin typeface="Cambria"/>
                          <a:ea typeface="Cambria"/>
                          <a:cs typeface="Cambria"/>
                          <a:sym typeface="Cambria"/>
                        </a:rPr>
                        <a:t>dup</a:t>
                      </a:r>
                      <a:endParaRPr sz="26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2600">
                          <a:latin typeface="Cambria"/>
                          <a:ea typeface="Cambria"/>
                          <a:cs typeface="Cambria"/>
                          <a:sym typeface="Cambria"/>
                        </a:rPr>
                        <a:t>Duplicate top of stack</a:t>
                      </a:r>
                      <a:endParaRPr sz="26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3275">
                <a:tc>
                  <a:txBody>
                    <a:bodyPr/>
                    <a:lstStyle/>
                    <a:p>
                      <a:pPr indent="0" lvl="0" marL="0" rtl="0" algn="just">
                        <a:lnSpc>
                          <a:spcPct val="115000"/>
                        </a:lnSpc>
                        <a:spcBef>
                          <a:spcPts val="0"/>
                        </a:spcBef>
                        <a:spcAft>
                          <a:spcPts val="0"/>
                        </a:spcAft>
                        <a:buNone/>
                      </a:pPr>
                      <a:r>
                        <a:rPr lang="en" sz="2600">
                          <a:latin typeface="Cambria"/>
                          <a:ea typeface="Cambria"/>
                          <a:cs typeface="Cambria"/>
                          <a:sym typeface="Cambria"/>
                        </a:rPr>
                        <a:t>drop</a:t>
                      </a:r>
                      <a:endParaRPr sz="26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2600">
                          <a:latin typeface="Cambria"/>
                          <a:ea typeface="Cambria"/>
                          <a:cs typeface="Cambria"/>
                          <a:sym typeface="Cambria"/>
                        </a:rPr>
                        <a:t>Remove top item</a:t>
                      </a:r>
                      <a:endParaRPr sz="26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3275">
                <a:tc>
                  <a:txBody>
                    <a:bodyPr/>
                    <a:lstStyle/>
                    <a:p>
                      <a:pPr indent="0" lvl="0" marL="0" rtl="0" algn="just">
                        <a:lnSpc>
                          <a:spcPct val="115000"/>
                        </a:lnSpc>
                        <a:spcBef>
                          <a:spcPts val="0"/>
                        </a:spcBef>
                        <a:spcAft>
                          <a:spcPts val="0"/>
                        </a:spcAft>
                        <a:buNone/>
                      </a:pPr>
                      <a:r>
                        <a:rPr lang="en" sz="2600">
                          <a:latin typeface="Cambria"/>
                          <a:ea typeface="Cambria"/>
                          <a:cs typeface="Cambria"/>
                          <a:sym typeface="Cambria"/>
                        </a:rPr>
                        <a:t>swap</a:t>
                      </a:r>
                      <a:endParaRPr sz="26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2600">
                          <a:latin typeface="Cambria"/>
                          <a:ea typeface="Cambria"/>
                          <a:cs typeface="Cambria"/>
                          <a:sym typeface="Cambria"/>
                        </a:rPr>
                        <a:t>Swap top two items</a:t>
                      </a:r>
                      <a:endParaRPr sz="26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3275">
                <a:tc>
                  <a:txBody>
                    <a:bodyPr/>
                    <a:lstStyle/>
                    <a:p>
                      <a:pPr indent="0" lvl="0" marL="0" rtl="0" algn="just">
                        <a:lnSpc>
                          <a:spcPct val="115000"/>
                        </a:lnSpc>
                        <a:spcBef>
                          <a:spcPts val="0"/>
                        </a:spcBef>
                        <a:spcAft>
                          <a:spcPts val="0"/>
                        </a:spcAft>
                        <a:buNone/>
                      </a:pPr>
                      <a:r>
                        <a:rPr lang="en" sz="2600">
                          <a:latin typeface="Cambria"/>
                          <a:ea typeface="Cambria"/>
                          <a:cs typeface="Cambria"/>
                          <a:sym typeface="Cambria"/>
                        </a:rPr>
                        <a:t>over</a:t>
                      </a:r>
                      <a:endParaRPr sz="26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2600">
                          <a:latin typeface="Cambria"/>
                          <a:ea typeface="Cambria"/>
                          <a:cs typeface="Cambria"/>
                          <a:sym typeface="Cambria"/>
                        </a:rPr>
                        <a:t>Copy second item and push on top</a:t>
                      </a:r>
                      <a:endParaRPr sz="26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Basics of Bitcoin Script (FORTH)</a:t>
            </a:r>
            <a:endParaRPr>
              <a:latin typeface="Cambria"/>
              <a:ea typeface="Cambria"/>
              <a:cs typeface="Cambria"/>
              <a:sym typeface="Cambria"/>
            </a:endParaRPr>
          </a:p>
        </p:txBody>
      </p:sp>
      <p:graphicFrame>
        <p:nvGraphicFramePr>
          <p:cNvPr id="190" name="Google Shape;190;p36"/>
          <p:cNvGraphicFramePr/>
          <p:nvPr/>
        </p:nvGraphicFramePr>
        <p:xfrm>
          <a:off x="411700" y="1090575"/>
          <a:ext cx="3000000" cy="3000000"/>
        </p:xfrm>
        <a:graphic>
          <a:graphicData uri="http://schemas.openxmlformats.org/drawingml/2006/table">
            <a:tbl>
              <a:tblPr>
                <a:noFill/>
                <a:tableStyleId>{90855371-7BEB-426A-BCF9-73EA6F4A57EB}</a:tableStyleId>
              </a:tblPr>
              <a:tblGrid>
                <a:gridCol w="5372750"/>
                <a:gridCol w="2690150"/>
              </a:tblGrid>
              <a:tr h="603275">
                <a:tc>
                  <a:txBody>
                    <a:bodyPr/>
                    <a:lstStyle/>
                    <a:p>
                      <a:pPr indent="0" lvl="0" marL="0" rtl="0" algn="ctr">
                        <a:lnSpc>
                          <a:spcPct val="115000"/>
                        </a:lnSpc>
                        <a:spcBef>
                          <a:spcPts val="0"/>
                        </a:spcBef>
                        <a:spcAft>
                          <a:spcPts val="0"/>
                        </a:spcAft>
                        <a:buNone/>
                      </a:pPr>
                      <a:r>
                        <a:rPr b="1" lang="en" sz="3400">
                          <a:latin typeface="Cambria"/>
                          <a:ea typeface="Cambria"/>
                          <a:cs typeface="Cambria"/>
                          <a:sym typeface="Cambria"/>
                        </a:rPr>
                        <a:t>Example</a:t>
                      </a:r>
                      <a:endParaRPr sz="34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3400">
                          <a:latin typeface="Cambria"/>
                          <a:ea typeface="Cambria"/>
                          <a:cs typeface="Cambria"/>
                          <a:sym typeface="Cambria"/>
                        </a:rPr>
                        <a:t>Output</a:t>
                      </a:r>
                      <a:endParaRPr sz="34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3275">
                <a:tc>
                  <a:txBody>
                    <a:bodyPr/>
                    <a:lstStyle/>
                    <a:p>
                      <a:pPr indent="0" lvl="0" marL="0" rtl="0" algn="just">
                        <a:lnSpc>
                          <a:spcPct val="115000"/>
                        </a:lnSpc>
                        <a:spcBef>
                          <a:spcPts val="0"/>
                        </a:spcBef>
                        <a:spcAft>
                          <a:spcPts val="0"/>
                        </a:spcAft>
                        <a:buNone/>
                      </a:pPr>
                      <a:r>
                        <a:rPr lang="en" sz="3400">
                          <a:latin typeface="Cambria"/>
                          <a:ea typeface="Cambria"/>
                          <a:cs typeface="Cambria"/>
                          <a:sym typeface="Cambria"/>
                        </a:rPr>
                        <a:t>1 2 dup .s</a:t>
                      </a:r>
                      <a:endParaRPr sz="34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3400">
                          <a:latin typeface="Cambria"/>
                          <a:ea typeface="Cambria"/>
                          <a:cs typeface="Cambria"/>
                          <a:sym typeface="Cambria"/>
                        </a:rPr>
                        <a:t>1 2 2</a:t>
                      </a:r>
                      <a:endParaRPr sz="34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3275">
                <a:tc>
                  <a:txBody>
                    <a:bodyPr/>
                    <a:lstStyle/>
                    <a:p>
                      <a:pPr indent="0" lvl="0" marL="0" rtl="0" algn="just">
                        <a:lnSpc>
                          <a:spcPct val="115000"/>
                        </a:lnSpc>
                        <a:spcBef>
                          <a:spcPts val="0"/>
                        </a:spcBef>
                        <a:spcAft>
                          <a:spcPts val="0"/>
                        </a:spcAft>
                        <a:buNone/>
                      </a:pPr>
                      <a:r>
                        <a:rPr lang="en" sz="3400">
                          <a:latin typeface="Cambria"/>
                          <a:ea typeface="Cambria"/>
                          <a:cs typeface="Cambria"/>
                          <a:sym typeface="Cambria"/>
                        </a:rPr>
                        <a:t>1 2 swap .s</a:t>
                      </a:r>
                      <a:endParaRPr sz="34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3400">
                          <a:latin typeface="Cambria"/>
                          <a:ea typeface="Cambria"/>
                          <a:cs typeface="Cambria"/>
                          <a:sym typeface="Cambria"/>
                        </a:rPr>
                        <a:t>2 1</a:t>
                      </a:r>
                      <a:endParaRPr sz="34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3275">
                <a:tc>
                  <a:txBody>
                    <a:bodyPr/>
                    <a:lstStyle/>
                    <a:p>
                      <a:pPr indent="0" lvl="0" marL="0" rtl="0" algn="just">
                        <a:lnSpc>
                          <a:spcPct val="115000"/>
                        </a:lnSpc>
                        <a:spcBef>
                          <a:spcPts val="0"/>
                        </a:spcBef>
                        <a:spcAft>
                          <a:spcPts val="0"/>
                        </a:spcAft>
                        <a:buNone/>
                      </a:pPr>
                      <a:r>
                        <a:rPr lang="en" sz="3400">
                          <a:latin typeface="Cambria"/>
                          <a:ea typeface="Cambria"/>
                          <a:cs typeface="Cambria"/>
                          <a:sym typeface="Cambria"/>
                        </a:rPr>
                        <a:t>1 2 over .s</a:t>
                      </a:r>
                      <a:endParaRPr sz="34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3400">
                          <a:latin typeface="Cambria"/>
                          <a:ea typeface="Cambria"/>
                          <a:cs typeface="Cambria"/>
                          <a:sym typeface="Cambria"/>
                        </a:rPr>
                        <a:t>1 2 1</a:t>
                      </a:r>
                      <a:endParaRPr sz="34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3275">
                <a:tc>
                  <a:txBody>
                    <a:bodyPr/>
                    <a:lstStyle/>
                    <a:p>
                      <a:pPr indent="0" lvl="0" marL="0" rtl="0" algn="just">
                        <a:lnSpc>
                          <a:spcPct val="115000"/>
                        </a:lnSpc>
                        <a:spcBef>
                          <a:spcPts val="0"/>
                        </a:spcBef>
                        <a:spcAft>
                          <a:spcPts val="0"/>
                        </a:spcAft>
                        <a:buNone/>
                      </a:pPr>
                      <a:r>
                        <a:rPr lang="en" sz="3400">
                          <a:latin typeface="Cambria"/>
                          <a:ea typeface="Cambria"/>
                          <a:cs typeface="Cambria"/>
                          <a:sym typeface="Cambria"/>
                        </a:rPr>
                        <a:t>1 2 drop .s</a:t>
                      </a:r>
                      <a:endParaRPr sz="34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3400">
                          <a:latin typeface="Cambria"/>
                          <a:ea typeface="Cambria"/>
                          <a:cs typeface="Cambria"/>
                          <a:sym typeface="Cambria"/>
                        </a:rPr>
                        <a:t>1</a:t>
                      </a:r>
                      <a:endParaRPr sz="34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Basics of Bitcoin Script (FORTH)</a:t>
            </a:r>
            <a:endParaRPr>
              <a:latin typeface="Cambria"/>
              <a:ea typeface="Cambria"/>
              <a:cs typeface="Cambria"/>
              <a:sym typeface="Cambria"/>
            </a:endParaRPr>
          </a:p>
        </p:txBody>
      </p:sp>
      <p:graphicFrame>
        <p:nvGraphicFramePr>
          <p:cNvPr id="196" name="Google Shape;196;p37"/>
          <p:cNvGraphicFramePr/>
          <p:nvPr/>
        </p:nvGraphicFramePr>
        <p:xfrm>
          <a:off x="411700" y="1090575"/>
          <a:ext cx="3000000" cy="3000000"/>
        </p:xfrm>
        <a:graphic>
          <a:graphicData uri="http://schemas.openxmlformats.org/drawingml/2006/table">
            <a:tbl>
              <a:tblPr>
                <a:noFill/>
                <a:tableStyleId>{90855371-7BEB-426A-BCF9-73EA6F4A57EB}</a:tableStyleId>
              </a:tblPr>
              <a:tblGrid>
                <a:gridCol w="5372750"/>
                <a:gridCol w="2690150"/>
              </a:tblGrid>
              <a:tr h="603275">
                <a:tc>
                  <a:txBody>
                    <a:bodyPr/>
                    <a:lstStyle/>
                    <a:p>
                      <a:pPr indent="0" lvl="0" marL="0" rtl="0" algn="ctr">
                        <a:lnSpc>
                          <a:spcPct val="115000"/>
                        </a:lnSpc>
                        <a:spcBef>
                          <a:spcPts val="0"/>
                        </a:spcBef>
                        <a:spcAft>
                          <a:spcPts val="0"/>
                        </a:spcAft>
                        <a:buNone/>
                      </a:pPr>
                      <a:r>
                        <a:rPr b="1" lang="en" sz="3400">
                          <a:latin typeface="Cambria"/>
                          <a:ea typeface="Cambria"/>
                          <a:cs typeface="Cambria"/>
                          <a:sym typeface="Cambria"/>
                        </a:rPr>
                        <a:t>Example</a:t>
                      </a:r>
                      <a:endParaRPr sz="34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3400">
                          <a:latin typeface="Cambria"/>
                          <a:ea typeface="Cambria"/>
                          <a:cs typeface="Cambria"/>
                          <a:sym typeface="Cambria"/>
                        </a:rPr>
                        <a:t>Output</a:t>
                      </a:r>
                      <a:endParaRPr sz="34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3275">
                <a:tc>
                  <a:txBody>
                    <a:bodyPr/>
                    <a:lstStyle/>
                    <a:p>
                      <a:pPr indent="0" lvl="0" marL="0" rtl="0" algn="just">
                        <a:lnSpc>
                          <a:spcPct val="115000"/>
                        </a:lnSpc>
                        <a:spcBef>
                          <a:spcPts val="0"/>
                        </a:spcBef>
                        <a:spcAft>
                          <a:spcPts val="0"/>
                        </a:spcAft>
                        <a:buNone/>
                      </a:pPr>
                      <a:r>
                        <a:rPr lang="en" sz="2800">
                          <a:latin typeface="Cambria"/>
                          <a:ea typeface="Cambria"/>
                          <a:cs typeface="Cambria"/>
                          <a:sym typeface="Cambria"/>
                        </a:rPr>
                        <a:t>5 6 swap .s</a:t>
                      </a:r>
                      <a:endParaRPr sz="28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3275">
                <a:tc>
                  <a:txBody>
                    <a:bodyPr/>
                    <a:lstStyle/>
                    <a:p>
                      <a:pPr indent="0" lvl="0" marL="0" rtl="0" algn="just">
                        <a:lnSpc>
                          <a:spcPct val="115000"/>
                        </a:lnSpc>
                        <a:spcBef>
                          <a:spcPts val="0"/>
                        </a:spcBef>
                        <a:spcAft>
                          <a:spcPts val="0"/>
                        </a:spcAft>
                        <a:buNone/>
                      </a:pPr>
                      <a:r>
                        <a:rPr lang="en" sz="2800">
                          <a:latin typeface="Cambria"/>
                          <a:ea typeface="Cambria"/>
                          <a:cs typeface="Cambria"/>
                          <a:sym typeface="Cambria"/>
                        </a:rPr>
                        <a:t>3 4 over + .s</a:t>
                      </a:r>
                      <a:endParaRPr sz="28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3275">
                <a:tc>
                  <a:txBody>
                    <a:bodyPr/>
                    <a:lstStyle/>
                    <a:p>
                      <a:pPr indent="0" lvl="0" marL="0" rtl="0" algn="just">
                        <a:lnSpc>
                          <a:spcPct val="115000"/>
                        </a:lnSpc>
                        <a:spcBef>
                          <a:spcPts val="0"/>
                        </a:spcBef>
                        <a:spcAft>
                          <a:spcPts val="0"/>
                        </a:spcAft>
                        <a:buNone/>
                      </a:pPr>
                      <a:r>
                        <a:rPr lang="en" sz="2800">
                          <a:latin typeface="Cambria"/>
                          <a:ea typeface="Cambria"/>
                          <a:cs typeface="Cambria"/>
                          <a:sym typeface="Cambria"/>
                        </a:rPr>
                        <a:t>9 dup * .</a:t>
                      </a:r>
                      <a:endParaRPr sz="28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Basics of Bitcoin Script (FORTH)</a:t>
            </a:r>
            <a:endParaRPr>
              <a:latin typeface="Cambria"/>
              <a:ea typeface="Cambria"/>
              <a:cs typeface="Cambria"/>
              <a:sym typeface="Cambria"/>
            </a:endParaRPr>
          </a:p>
        </p:txBody>
      </p:sp>
      <p:graphicFrame>
        <p:nvGraphicFramePr>
          <p:cNvPr id="202" name="Google Shape;202;p38"/>
          <p:cNvGraphicFramePr/>
          <p:nvPr/>
        </p:nvGraphicFramePr>
        <p:xfrm>
          <a:off x="411700" y="1090575"/>
          <a:ext cx="3000000" cy="3000000"/>
        </p:xfrm>
        <a:graphic>
          <a:graphicData uri="http://schemas.openxmlformats.org/drawingml/2006/table">
            <a:tbl>
              <a:tblPr>
                <a:noFill/>
                <a:tableStyleId>{90855371-7BEB-426A-BCF9-73EA6F4A57EB}</a:tableStyleId>
              </a:tblPr>
              <a:tblGrid>
                <a:gridCol w="5372750"/>
                <a:gridCol w="2690150"/>
              </a:tblGrid>
              <a:tr h="603275">
                <a:tc>
                  <a:txBody>
                    <a:bodyPr/>
                    <a:lstStyle/>
                    <a:p>
                      <a:pPr indent="0" lvl="0" marL="0" rtl="0" algn="ctr">
                        <a:lnSpc>
                          <a:spcPct val="115000"/>
                        </a:lnSpc>
                        <a:spcBef>
                          <a:spcPts val="0"/>
                        </a:spcBef>
                        <a:spcAft>
                          <a:spcPts val="0"/>
                        </a:spcAft>
                        <a:buNone/>
                      </a:pPr>
                      <a:r>
                        <a:rPr b="1" lang="en" sz="3400">
                          <a:latin typeface="Cambria"/>
                          <a:ea typeface="Cambria"/>
                          <a:cs typeface="Cambria"/>
                          <a:sym typeface="Cambria"/>
                        </a:rPr>
                        <a:t>Example</a:t>
                      </a:r>
                      <a:endParaRPr sz="34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3400">
                          <a:latin typeface="Cambria"/>
                          <a:ea typeface="Cambria"/>
                          <a:cs typeface="Cambria"/>
                          <a:sym typeface="Cambria"/>
                        </a:rPr>
                        <a:t>Output</a:t>
                      </a:r>
                      <a:endParaRPr sz="34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3275">
                <a:tc>
                  <a:txBody>
                    <a:bodyPr/>
                    <a:lstStyle/>
                    <a:p>
                      <a:pPr indent="0" lvl="0" marL="0" rtl="0" algn="just">
                        <a:lnSpc>
                          <a:spcPct val="115000"/>
                        </a:lnSpc>
                        <a:spcBef>
                          <a:spcPts val="0"/>
                        </a:spcBef>
                        <a:spcAft>
                          <a:spcPts val="0"/>
                        </a:spcAft>
                        <a:buNone/>
                      </a:pPr>
                      <a:r>
                        <a:rPr lang="en" sz="2800">
                          <a:latin typeface="Cambria"/>
                          <a:ea typeface="Cambria"/>
                          <a:cs typeface="Cambria"/>
                          <a:sym typeface="Cambria"/>
                        </a:rPr>
                        <a:t>5 6 swap .s</a:t>
                      </a:r>
                      <a:endParaRPr sz="28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2800">
                          <a:latin typeface="Cambria"/>
                          <a:ea typeface="Cambria"/>
                          <a:cs typeface="Cambria"/>
                          <a:sym typeface="Cambria"/>
                        </a:rPr>
                        <a:t>6 5 </a:t>
                      </a:r>
                      <a:endParaRPr sz="28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3275">
                <a:tc>
                  <a:txBody>
                    <a:bodyPr/>
                    <a:lstStyle/>
                    <a:p>
                      <a:pPr indent="0" lvl="0" marL="0" rtl="0" algn="just">
                        <a:lnSpc>
                          <a:spcPct val="115000"/>
                        </a:lnSpc>
                        <a:spcBef>
                          <a:spcPts val="0"/>
                        </a:spcBef>
                        <a:spcAft>
                          <a:spcPts val="0"/>
                        </a:spcAft>
                        <a:buNone/>
                      </a:pPr>
                      <a:r>
                        <a:rPr lang="en" sz="2800">
                          <a:latin typeface="Cambria"/>
                          <a:ea typeface="Cambria"/>
                          <a:cs typeface="Cambria"/>
                          <a:sym typeface="Cambria"/>
                        </a:rPr>
                        <a:t>3 4 over + .s</a:t>
                      </a:r>
                      <a:endParaRPr sz="28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2800">
                          <a:latin typeface="Cambria"/>
                          <a:ea typeface="Cambria"/>
                          <a:cs typeface="Cambria"/>
                          <a:sym typeface="Cambria"/>
                        </a:rPr>
                        <a:t>3 7</a:t>
                      </a:r>
                      <a:endParaRPr sz="28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3275">
                <a:tc>
                  <a:txBody>
                    <a:bodyPr/>
                    <a:lstStyle/>
                    <a:p>
                      <a:pPr indent="0" lvl="0" marL="0" rtl="0" algn="just">
                        <a:lnSpc>
                          <a:spcPct val="115000"/>
                        </a:lnSpc>
                        <a:spcBef>
                          <a:spcPts val="0"/>
                        </a:spcBef>
                        <a:spcAft>
                          <a:spcPts val="0"/>
                        </a:spcAft>
                        <a:buNone/>
                      </a:pPr>
                      <a:r>
                        <a:rPr lang="en" sz="2800">
                          <a:latin typeface="Cambria"/>
                          <a:ea typeface="Cambria"/>
                          <a:cs typeface="Cambria"/>
                          <a:sym typeface="Cambria"/>
                        </a:rPr>
                        <a:t>9 dup * .</a:t>
                      </a:r>
                      <a:endParaRPr sz="28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2800">
                          <a:latin typeface="Cambria"/>
                          <a:ea typeface="Cambria"/>
                          <a:cs typeface="Cambria"/>
                          <a:sym typeface="Cambria"/>
                        </a:rPr>
                        <a:t>81</a:t>
                      </a:r>
                      <a:endParaRPr sz="28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Basics of Bitcoin Script (FORTH)</a:t>
            </a:r>
            <a:endParaRPr>
              <a:latin typeface="Cambria"/>
              <a:ea typeface="Cambria"/>
              <a:cs typeface="Cambria"/>
              <a:sym typeface="Cambria"/>
            </a:endParaRPr>
          </a:p>
        </p:txBody>
      </p:sp>
      <p:sp>
        <p:nvSpPr>
          <p:cNvPr id="208" name="Google Shape;208;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688"/>
              <a:buNone/>
            </a:pPr>
            <a:r>
              <a:rPr lang="en" sz="2337">
                <a:solidFill>
                  <a:schemeClr val="dk1"/>
                </a:solidFill>
                <a:latin typeface="Cambria"/>
                <a:ea typeface="Cambria"/>
                <a:cs typeface="Cambria"/>
                <a:sym typeface="Cambria"/>
              </a:rPr>
              <a:t>Syntax for Defining a Word</a:t>
            </a:r>
            <a:endParaRPr sz="2337">
              <a:solidFill>
                <a:schemeClr val="dk1"/>
              </a:solidFill>
              <a:latin typeface="Cambria"/>
              <a:ea typeface="Cambria"/>
              <a:cs typeface="Cambria"/>
              <a:sym typeface="Cambria"/>
            </a:endParaRPr>
          </a:p>
          <a:p>
            <a:pPr indent="0" lvl="0" marL="0" rtl="0" algn="just">
              <a:lnSpc>
                <a:spcPct val="95000"/>
              </a:lnSpc>
              <a:spcBef>
                <a:spcPts val="1200"/>
              </a:spcBef>
              <a:spcAft>
                <a:spcPts val="0"/>
              </a:spcAft>
              <a:buSzPts val="688"/>
              <a:buNone/>
            </a:pPr>
            <a:r>
              <a:rPr b="1" lang="en" sz="2337">
                <a:solidFill>
                  <a:schemeClr val="dk1"/>
                </a:solidFill>
                <a:latin typeface="Cambria"/>
                <a:ea typeface="Cambria"/>
                <a:cs typeface="Cambria"/>
                <a:sym typeface="Cambria"/>
              </a:rPr>
              <a:t>: word-name   code-here   ;</a:t>
            </a:r>
            <a:endParaRPr b="1" sz="2337">
              <a:solidFill>
                <a:schemeClr val="dk1"/>
              </a:solidFill>
              <a:latin typeface="Cambria"/>
              <a:ea typeface="Cambria"/>
              <a:cs typeface="Cambria"/>
              <a:sym typeface="Cambria"/>
            </a:endParaRPr>
          </a:p>
          <a:p>
            <a:pPr indent="0" lvl="0" marL="0" rtl="0" algn="just">
              <a:lnSpc>
                <a:spcPct val="95000"/>
              </a:lnSpc>
              <a:spcBef>
                <a:spcPts val="1200"/>
              </a:spcBef>
              <a:spcAft>
                <a:spcPts val="0"/>
              </a:spcAft>
              <a:buSzPts val="688"/>
              <a:buNone/>
            </a:pPr>
            <a:r>
              <a:t/>
            </a:r>
            <a:endParaRPr b="1" sz="1737">
              <a:solidFill>
                <a:schemeClr val="dk1"/>
              </a:solidFill>
              <a:latin typeface="Cambria"/>
              <a:ea typeface="Cambria"/>
              <a:cs typeface="Cambria"/>
              <a:sym typeface="Cambria"/>
            </a:endParaRPr>
          </a:p>
          <a:p>
            <a:pPr indent="0" lvl="0" marL="0" rtl="0" algn="just">
              <a:lnSpc>
                <a:spcPct val="95000"/>
              </a:lnSpc>
              <a:spcBef>
                <a:spcPts val="1200"/>
              </a:spcBef>
              <a:spcAft>
                <a:spcPts val="0"/>
              </a:spcAft>
              <a:buSzPts val="688"/>
              <a:buNone/>
            </a:pPr>
            <a:r>
              <a:rPr lang="en" sz="1737">
                <a:solidFill>
                  <a:schemeClr val="dk1"/>
                </a:solidFill>
                <a:latin typeface="Cambria"/>
                <a:ea typeface="Cambria"/>
                <a:cs typeface="Cambria"/>
                <a:sym typeface="Cambria"/>
              </a:rPr>
              <a:t>: begins the definition.</a:t>
            </a:r>
            <a:endParaRPr sz="1737">
              <a:solidFill>
                <a:schemeClr val="dk1"/>
              </a:solidFill>
              <a:latin typeface="Cambria"/>
              <a:ea typeface="Cambria"/>
              <a:cs typeface="Cambria"/>
              <a:sym typeface="Cambria"/>
            </a:endParaRPr>
          </a:p>
          <a:p>
            <a:pPr indent="0" lvl="0" marL="0" rtl="0" algn="just">
              <a:lnSpc>
                <a:spcPct val="95000"/>
              </a:lnSpc>
              <a:spcBef>
                <a:spcPts val="1200"/>
              </a:spcBef>
              <a:spcAft>
                <a:spcPts val="0"/>
              </a:spcAft>
              <a:buSzPts val="688"/>
              <a:buNone/>
            </a:pPr>
            <a:r>
              <a:rPr lang="en" sz="1737">
                <a:solidFill>
                  <a:schemeClr val="dk1"/>
                </a:solidFill>
                <a:latin typeface="Cambria"/>
                <a:ea typeface="Cambria"/>
                <a:cs typeface="Cambria"/>
                <a:sym typeface="Cambria"/>
              </a:rPr>
              <a:t>word-name is the name of your new word.</a:t>
            </a:r>
            <a:endParaRPr sz="1737">
              <a:solidFill>
                <a:schemeClr val="dk1"/>
              </a:solidFill>
              <a:latin typeface="Cambria"/>
              <a:ea typeface="Cambria"/>
              <a:cs typeface="Cambria"/>
              <a:sym typeface="Cambria"/>
            </a:endParaRPr>
          </a:p>
          <a:p>
            <a:pPr indent="0" lvl="0" marL="0" rtl="0" algn="just">
              <a:lnSpc>
                <a:spcPct val="95000"/>
              </a:lnSpc>
              <a:spcBef>
                <a:spcPts val="1200"/>
              </a:spcBef>
              <a:spcAft>
                <a:spcPts val="0"/>
              </a:spcAft>
              <a:buSzPts val="688"/>
              <a:buNone/>
            </a:pPr>
            <a:r>
              <a:rPr lang="en" sz="1737">
                <a:solidFill>
                  <a:schemeClr val="dk1"/>
                </a:solidFill>
                <a:latin typeface="Cambria"/>
                <a:ea typeface="Cambria"/>
                <a:cs typeface="Cambria"/>
                <a:sym typeface="Cambria"/>
              </a:rPr>
              <a:t>code-here is what it does.</a:t>
            </a:r>
            <a:endParaRPr sz="1737">
              <a:solidFill>
                <a:schemeClr val="dk1"/>
              </a:solidFill>
              <a:latin typeface="Cambria"/>
              <a:ea typeface="Cambria"/>
              <a:cs typeface="Cambria"/>
              <a:sym typeface="Cambria"/>
            </a:endParaRPr>
          </a:p>
          <a:p>
            <a:pPr indent="0" lvl="0" marL="0" rtl="0" algn="just">
              <a:lnSpc>
                <a:spcPct val="95000"/>
              </a:lnSpc>
              <a:spcBef>
                <a:spcPts val="1200"/>
              </a:spcBef>
              <a:spcAft>
                <a:spcPts val="1200"/>
              </a:spcAft>
              <a:buSzPts val="688"/>
              <a:buNone/>
            </a:pPr>
            <a:r>
              <a:rPr lang="en" sz="1737">
                <a:solidFill>
                  <a:schemeClr val="dk1"/>
                </a:solidFill>
                <a:latin typeface="Cambria"/>
                <a:ea typeface="Cambria"/>
                <a:cs typeface="Cambria"/>
                <a:sym typeface="Cambria"/>
              </a:rPr>
              <a:t>; ends the definition.</a:t>
            </a:r>
            <a:endParaRPr sz="1737">
              <a:solidFill>
                <a:schemeClr val="dk1"/>
              </a:solidFill>
              <a:latin typeface="Cambria"/>
              <a:ea typeface="Cambria"/>
              <a:cs typeface="Cambria"/>
              <a:sym typeface="Cambr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Basics of Bitcoin Script (FORTH)</a:t>
            </a:r>
            <a:endParaRPr>
              <a:latin typeface="Cambria"/>
              <a:ea typeface="Cambria"/>
              <a:cs typeface="Cambria"/>
              <a:sym typeface="Cambria"/>
            </a:endParaRPr>
          </a:p>
        </p:txBody>
      </p:sp>
      <p:graphicFrame>
        <p:nvGraphicFramePr>
          <p:cNvPr id="214" name="Google Shape;214;p40"/>
          <p:cNvGraphicFramePr/>
          <p:nvPr/>
        </p:nvGraphicFramePr>
        <p:xfrm>
          <a:off x="411700" y="1090575"/>
          <a:ext cx="3000000" cy="3000000"/>
        </p:xfrm>
        <a:graphic>
          <a:graphicData uri="http://schemas.openxmlformats.org/drawingml/2006/table">
            <a:tbl>
              <a:tblPr>
                <a:noFill/>
                <a:tableStyleId>{90855371-7BEB-426A-BCF9-73EA6F4A57EB}</a:tableStyleId>
              </a:tblPr>
              <a:tblGrid>
                <a:gridCol w="5372750"/>
                <a:gridCol w="2690150"/>
              </a:tblGrid>
              <a:tr h="603275">
                <a:tc>
                  <a:txBody>
                    <a:bodyPr/>
                    <a:lstStyle/>
                    <a:p>
                      <a:pPr indent="0" lvl="0" marL="0" rtl="0" algn="ctr">
                        <a:lnSpc>
                          <a:spcPct val="115000"/>
                        </a:lnSpc>
                        <a:spcBef>
                          <a:spcPts val="0"/>
                        </a:spcBef>
                        <a:spcAft>
                          <a:spcPts val="0"/>
                        </a:spcAft>
                        <a:buNone/>
                      </a:pPr>
                      <a:r>
                        <a:rPr b="1" lang="en" sz="2000">
                          <a:latin typeface="Cambria"/>
                          <a:ea typeface="Cambria"/>
                          <a:cs typeface="Cambria"/>
                          <a:sym typeface="Cambria"/>
                        </a:rPr>
                        <a:t>Example</a:t>
                      </a:r>
                      <a:endParaRPr sz="20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2000">
                          <a:latin typeface="Cambria"/>
                          <a:ea typeface="Cambria"/>
                          <a:cs typeface="Cambria"/>
                          <a:sym typeface="Cambria"/>
                        </a:rPr>
                        <a:t>Output</a:t>
                      </a:r>
                      <a:endParaRPr sz="20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3275">
                <a:tc>
                  <a:txBody>
                    <a:bodyPr/>
                    <a:lstStyle/>
                    <a:p>
                      <a:pPr indent="0" lvl="0" marL="0" rtl="0" algn="just">
                        <a:lnSpc>
                          <a:spcPct val="115000"/>
                        </a:lnSpc>
                        <a:spcBef>
                          <a:spcPts val="0"/>
                        </a:spcBef>
                        <a:spcAft>
                          <a:spcPts val="0"/>
                        </a:spcAft>
                        <a:buNone/>
                      </a:pPr>
                      <a:r>
                        <a:rPr lang="en" sz="2000">
                          <a:latin typeface="Cambria"/>
                          <a:ea typeface="Cambria"/>
                          <a:cs typeface="Cambria"/>
                          <a:sym typeface="Cambria"/>
                        </a:rPr>
                        <a:t>: say-hello  ." Hello, Forth!" ;</a:t>
                      </a:r>
                      <a:endParaRPr sz="2000">
                        <a:latin typeface="Cambria"/>
                        <a:ea typeface="Cambria"/>
                        <a:cs typeface="Cambria"/>
                        <a:sym typeface="Cambria"/>
                      </a:endParaRPr>
                    </a:p>
                    <a:p>
                      <a:pPr indent="0" lvl="0" marL="0" rtl="0" algn="just">
                        <a:lnSpc>
                          <a:spcPct val="115000"/>
                        </a:lnSpc>
                        <a:spcBef>
                          <a:spcPts val="0"/>
                        </a:spcBef>
                        <a:spcAft>
                          <a:spcPts val="0"/>
                        </a:spcAft>
                        <a:buNone/>
                      </a:pPr>
                      <a:r>
                        <a:rPr lang="en" sz="2000">
                          <a:latin typeface="Cambria"/>
                          <a:ea typeface="Cambria"/>
                          <a:cs typeface="Cambria"/>
                          <a:sym typeface="Cambria"/>
                        </a:rPr>
                        <a:t>say-hello</a:t>
                      </a:r>
                      <a:endParaRPr sz="20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2000">
                          <a:latin typeface="Cambria"/>
                          <a:ea typeface="Cambria"/>
                          <a:cs typeface="Cambria"/>
                          <a:sym typeface="Cambria"/>
                        </a:rPr>
                        <a:t>Hello, Forth!</a:t>
                      </a:r>
                      <a:endParaRPr sz="2000">
                        <a:latin typeface="Cambria"/>
                        <a:ea typeface="Cambria"/>
                        <a:cs typeface="Cambria"/>
                        <a:sym typeface="Cambria"/>
                      </a:endParaRPr>
                    </a:p>
                    <a:p>
                      <a:pPr indent="0" lvl="0" marL="0" rtl="0" algn="just">
                        <a:lnSpc>
                          <a:spcPct val="115000"/>
                        </a:lnSpc>
                        <a:spcBef>
                          <a:spcPts val="0"/>
                        </a:spcBef>
                        <a:spcAft>
                          <a:spcPts val="0"/>
                        </a:spcAft>
                        <a:buNone/>
                      </a:pPr>
                      <a:r>
                        <a:t/>
                      </a:r>
                      <a:endParaRPr sz="20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3275">
                <a:tc>
                  <a:txBody>
                    <a:bodyPr/>
                    <a:lstStyle/>
                    <a:p>
                      <a:pPr indent="0" lvl="0" marL="0" rtl="0" algn="just">
                        <a:lnSpc>
                          <a:spcPct val="115000"/>
                        </a:lnSpc>
                        <a:spcBef>
                          <a:spcPts val="0"/>
                        </a:spcBef>
                        <a:spcAft>
                          <a:spcPts val="0"/>
                        </a:spcAft>
                        <a:buNone/>
                      </a:pPr>
                      <a:r>
                        <a:rPr lang="en" sz="2000">
                          <a:latin typeface="Cambria"/>
                          <a:ea typeface="Cambria"/>
                          <a:cs typeface="Cambria"/>
                          <a:sym typeface="Cambria"/>
                        </a:rPr>
                        <a:t>: add-two  + . ;</a:t>
                      </a:r>
                      <a:endParaRPr sz="2000">
                        <a:latin typeface="Cambria"/>
                        <a:ea typeface="Cambria"/>
                        <a:cs typeface="Cambria"/>
                        <a:sym typeface="Cambria"/>
                      </a:endParaRPr>
                    </a:p>
                    <a:p>
                      <a:pPr indent="0" lvl="0" marL="0" rtl="0" algn="just">
                        <a:lnSpc>
                          <a:spcPct val="115000"/>
                        </a:lnSpc>
                        <a:spcBef>
                          <a:spcPts val="0"/>
                        </a:spcBef>
                        <a:spcAft>
                          <a:spcPts val="0"/>
                        </a:spcAft>
                        <a:buNone/>
                      </a:pPr>
                      <a:r>
                        <a:rPr lang="en" sz="2000">
                          <a:latin typeface="Cambria"/>
                          <a:ea typeface="Cambria"/>
                          <a:cs typeface="Cambria"/>
                          <a:sym typeface="Cambria"/>
                        </a:rPr>
                        <a:t>5 6 add-two</a:t>
                      </a:r>
                      <a:endParaRPr sz="20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2000">
                          <a:latin typeface="Cambria"/>
                          <a:ea typeface="Cambria"/>
                          <a:cs typeface="Cambria"/>
                          <a:sym typeface="Cambria"/>
                        </a:rPr>
                        <a:t>11</a:t>
                      </a:r>
                      <a:endParaRPr sz="20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3275">
                <a:tc>
                  <a:txBody>
                    <a:bodyPr/>
                    <a:lstStyle/>
                    <a:p>
                      <a:pPr indent="0" lvl="0" marL="0" rtl="0" algn="just">
                        <a:lnSpc>
                          <a:spcPct val="115000"/>
                        </a:lnSpc>
                        <a:spcBef>
                          <a:spcPts val="0"/>
                        </a:spcBef>
                        <a:spcAft>
                          <a:spcPts val="0"/>
                        </a:spcAft>
                        <a:buNone/>
                      </a:pPr>
                      <a:r>
                        <a:rPr lang="en" sz="2000">
                          <a:latin typeface="Cambria"/>
                          <a:ea typeface="Cambria"/>
                          <a:cs typeface="Cambria"/>
                          <a:sym typeface="Cambria"/>
                        </a:rPr>
                        <a:t>: square  dup * ;</a:t>
                      </a:r>
                      <a:endParaRPr sz="2000">
                        <a:latin typeface="Cambria"/>
                        <a:ea typeface="Cambria"/>
                        <a:cs typeface="Cambria"/>
                        <a:sym typeface="Cambria"/>
                      </a:endParaRPr>
                    </a:p>
                    <a:p>
                      <a:pPr indent="0" lvl="0" marL="0" rtl="0" algn="just">
                        <a:lnSpc>
                          <a:spcPct val="115000"/>
                        </a:lnSpc>
                        <a:spcBef>
                          <a:spcPts val="0"/>
                        </a:spcBef>
                        <a:spcAft>
                          <a:spcPts val="0"/>
                        </a:spcAft>
                        <a:buNone/>
                      </a:pPr>
                      <a:r>
                        <a:rPr lang="en" sz="2000">
                          <a:latin typeface="Cambria"/>
                          <a:ea typeface="Cambria"/>
                          <a:cs typeface="Cambria"/>
                          <a:sym typeface="Cambria"/>
                        </a:rPr>
                        <a:t>4 square .</a:t>
                      </a:r>
                      <a:endParaRPr sz="20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2000">
                          <a:latin typeface="Cambria"/>
                          <a:ea typeface="Cambria"/>
                          <a:cs typeface="Cambria"/>
                          <a:sym typeface="Cambria"/>
                        </a:rPr>
                        <a:t>16</a:t>
                      </a:r>
                      <a:endParaRPr sz="2000">
                        <a:latin typeface="Cambria"/>
                        <a:ea typeface="Cambria"/>
                        <a:cs typeface="Cambria"/>
                        <a:sym typeface="Cambria"/>
                      </a:endParaRPr>
                    </a:p>
                    <a:p>
                      <a:pPr indent="0" lvl="0" marL="0" rtl="0" algn="just">
                        <a:lnSpc>
                          <a:spcPct val="115000"/>
                        </a:lnSpc>
                        <a:spcBef>
                          <a:spcPts val="0"/>
                        </a:spcBef>
                        <a:spcAft>
                          <a:spcPts val="0"/>
                        </a:spcAft>
                        <a:buNone/>
                      </a:pPr>
                      <a:r>
                        <a:t/>
                      </a:r>
                      <a:endParaRPr sz="20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Basics of Bitcoin Script (FORTH)</a:t>
            </a:r>
            <a:endParaRPr>
              <a:latin typeface="Cambria"/>
              <a:ea typeface="Cambria"/>
              <a:cs typeface="Cambria"/>
              <a:sym typeface="Cambria"/>
            </a:endParaRPr>
          </a:p>
        </p:txBody>
      </p:sp>
      <p:sp>
        <p:nvSpPr>
          <p:cNvPr id="220" name="Google Shape;220;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688"/>
              <a:buNone/>
            </a:pPr>
            <a:r>
              <a:rPr lang="en" sz="2237">
                <a:solidFill>
                  <a:schemeClr val="dk1"/>
                </a:solidFill>
                <a:latin typeface="Cambria"/>
                <a:ea typeface="Cambria"/>
                <a:cs typeface="Cambria"/>
                <a:sym typeface="Cambria"/>
              </a:rPr>
              <a:t>Control Structures in Forth (IF, ELSE, THEN, BEGIN...UNTIL, DO...LOOP)</a:t>
            </a:r>
            <a:endParaRPr sz="2237">
              <a:solidFill>
                <a:schemeClr val="dk1"/>
              </a:solidFill>
              <a:latin typeface="Cambria"/>
              <a:ea typeface="Cambria"/>
              <a:cs typeface="Cambria"/>
              <a:sym typeface="Cambria"/>
            </a:endParaRPr>
          </a:p>
          <a:p>
            <a:pPr indent="0" lvl="0" marL="0" rtl="0" algn="just">
              <a:lnSpc>
                <a:spcPct val="95000"/>
              </a:lnSpc>
              <a:spcBef>
                <a:spcPts val="1200"/>
              </a:spcBef>
              <a:spcAft>
                <a:spcPts val="0"/>
              </a:spcAft>
              <a:buSzPts val="688"/>
              <a:buNone/>
            </a:pPr>
            <a:r>
              <a:rPr lang="en" sz="2237">
                <a:solidFill>
                  <a:schemeClr val="dk1"/>
                </a:solidFill>
                <a:latin typeface="Cambria"/>
                <a:ea typeface="Cambria"/>
                <a:cs typeface="Cambria"/>
                <a:sym typeface="Cambria"/>
              </a:rPr>
              <a:t>Syntax : </a:t>
            </a:r>
            <a:endParaRPr sz="2237">
              <a:solidFill>
                <a:schemeClr val="dk1"/>
              </a:solidFill>
              <a:latin typeface="Cambria"/>
              <a:ea typeface="Cambria"/>
              <a:cs typeface="Cambria"/>
              <a:sym typeface="Cambria"/>
            </a:endParaRPr>
          </a:p>
          <a:p>
            <a:pPr indent="0" lvl="0" marL="0" rtl="0" algn="just">
              <a:lnSpc>
                <a:spcPct val="95000"/>
              </a:lnSpc>
              <a:spcBef>
                <a:spcPts val="1200"/>
              </a:spcBef>
              <a:spcAft>
                <a:spcPts val="1200"/>
              </a:spcAft>
              <a:buSzPts val="688"/>
              <a:buNone/>
            </a:pPr>
            <a:r>
              <a:rPr lang="en" sz="2237">
                <a:solidFill>
                  <a:schemeClr val="dk1"/>
                </a:solidFill>
                <a:latin typeface="Cambria"/>
                <a:ea typeface="Cambria"/>
                <a:cs typeface="Cambria"/>
                <a:sym typeface="Cambria"/>
              </a:rPr>
              <a:t>:word condition IF  true-part  ELSE  false-part  THEN</a:t>
            </a:r>
            <a:endParaRPr sz="2237">
              <a:solidFill>
                <a:schemeClr val="dk1"/>
              </a:solidFill>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descr="Learn about Bitcoin with the most watched Bitcoin video.&#10;&#10;More information:&#10;Start Guide - https://www.weusecoins.com&#10;Mining Guide - https://www.bitcoinmining.com&#10;Podcast - http://www.bitcoin.kn&#10;&#10;Follow us on Twitter: https://www.twitter.com/WeUseCoins&#10;Like us on Facebook: https://www.facebook.com/weusecoins" id="66" name="Google Shape;66;p15" title="What is Bitcoin? (v1)">
            <a:hlinkClick r:id="rId3"/>
          </p:cNvPr>
          <p:cNvPicPr preferRelativeResize="0"/>
          <p:nvPr/>
        </p:nvPicPr>
        <p:blipFill>
          <a:blip r:embed="rId4">
            <a:alphaModFix/>
          </a:blip>
          <a:stretch>
            <a:fillRect/>
          </a:stretch>
        </p:blipFill>
        <p:spPr>
          <a:xfrm>
            <a:off x="152400" y="152400"/>
            <a:ext cx="8691575" cy="488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Basics of Bitcoin Script (FORTH)</a:t>
            </a:r>
            <a:endParaRPr>
              <a:latin typeface="Cambria"/>
              <a:ea typeface="Cambria"/>
              <a:cs typeface="Cambria"/>
              <a:sym typeface="Cambria"/>
            </a:endParaRPr>
          </a:p>
        </p:txBody>
      </p:sp>
      <p:graphicFrame>
        <p:nvGraphicFramePr>
          <p:cNvPr id="226" name="Google Shape;226;p42"/>
          <p:cNvGraphicFramePr/>
          <p:nvPr/>
        </p:nvGraphicFramePr>
        <p:xfrm>
          <a:off x="411700" y="1090575"/>
          <a:ext cx="3000000" cy="3000000"/>
        </p:xfrm>
        <a:graphic>
          <a:graphicData uri="http://schemas.openxmlformats.org/drawingml/2006/table">
            <a:tbl>
              <a:tblPr>
                <a:noFill/>
                <a:tableStyleId>{90855371-7BEB-426A-BCF9-73EA6F4A57EB}</a:tableStyleId>
              </a:tblPr>
              <a:tblGrid>
                <a:gridCol w="6572900"/>
                <a:gridCol w="1490000"/>
              </a:tblGrid>
              <a:tr h="603275">
                <a:tc>
                  <a:txBody>
                    <a:bodyPr/>
                    <a:lstStyle/>
                    <a:p>
                      <a:pPr indent="0" lvl="0" marL="0" rtl="0" algn="ctr">
                        <a:lnSpc>
                          <a:spcPct val="115000"/>
                        </a:lnSpc>
                        <a:spcBef>
                          <a:spcPts val="0"/>
                        </a:spcBef>
                        <a:spcAft>
                          <a:spcPts val="0"/>
                        </a:spcAft>
                        <a:buNone/>
                      </a:pPr>
                      <a:r>
                        <a:rPr b="1" lang="en" sz="2000">
                          <a:latin typeface="Cambria"/>
                          <a:ea typeface="Cambria"/>
                          <a:cs typeface="Cambria"/>
                          <a:sym typeface="Cambria"/>
                        </a:rPr>
                        <a:t>Example</a:t>
                      </a:r>
                      <a:endParaRPr sz="20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2000">
                          <a:latin typeface="Cambria"/>
                          <a:ea typeface="Cambria"/>
                          <a:cs typeface="Cambria"/>
                          <a:sym typeface="Cambria"/>
                        </a:rPr>
                        <a:t>Output</a:t>
                      </a:r>
                      <a:endParaRPr sz="20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3275">
                <a:tc>
                  <a:txBody>
                    <a:bodyPr/>
                    <a:lstStyle/>
                    <a:p>
                      <a:pPr indent="0" lvl="0" marL="0" rtl="0" algn="just">
                        <a:lnSpc>
                          <a:spcPct val="115000"/>
                        </a:lnSpc>
                        <a:spcBef>
                          <a:spcPts val="0"/>
                        </a:spcBef>
                        <a:spcAft>
                          <a:spcPts val="0"/>
                        </a:spcAft>
                        <a:buNone/>
                      </a:pPr>
                      <a:r>
                        <a:rPr lang="en" sz="2000">
                          <a:latin typeface="Cambria"/>
                          <a:ea typeface="Cambria"/>
                          <a:cs typeface="Cambria"/>
                          <a:sym typeface="Cambria"/>
                        </a:rPr>
                        <a:t>: check-positive  ( n -- )  0 &gt; IF ." Positive" ELSE ." Not Positive" THEN ;</a:t>
                      </a:r>
                      <a:endParaRPr sz="2000">
                        <a:latin typeface="Cambria"/>
                        <a:ea typeface="Cambria"/>
                        <a:cs typeface="Cambria"/>
                        <a:sym typeface="Cambria"/>
                      </a:endParaRPr>
                    </a:p>
                    <a:p>
                      <a:pPr indent="0" lvl="0" marL="0" rtl="0" algn="just">
                        <a:lnSpc>
                          <a:spcPct val="115000"/>
                        </a:lnSpc>
                        <a:spcBef>
                          <a:spcPts val="0"/>
                        </a:spcBef>
                        <a:spcAft>
                          <a:spcPts val="0"/>
                        </a:spcAft>
                        <a:buNone/>
                      </a:pPr>
                      <a:r>
                        <a:rPr lang="en" sz="2000">
                          <a:latin typeface="Cambria"/>
                          <a:ea typeface="Cambria"/>
                          <a:cs typeface="Cambria"/>
                          <a:sym typeface="Cambria"/>
                        </a:rPr>
                        <a:t>5 check-positive</a:t>
                      </a:r>
                      <a:endParaRPr sz="20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2000">
                          <a:latin typeface="Cambria"/>
                          <a:ea typeface="Cambria"/>
                          <a:cs typeface="Cambria"/>
                          <a:sym typeface="Cambria"/>
                        </a:rPr>
                        <a:t>Positive</a:t>
                      </a:r>
                      <a:endParaRPr sz="2000">
                        <a:latin typeface="Cambria"/>
                        <a:ea typeface="Cambria"/>
                        <a:cs typeface="Cambria"/>
                        <a:sym typeface="Cambria"/>
                      </a:endParaRPr>
                    </a:p>
                    <a:p>
                      <a:pPr indent="0" lvl="0" marL="0" rtl="0" algn="just">
                        <a:lnSpc>
                          <a:spcPct val="115000"/>
                        </a:lnSpc>
                        <a:spcBef>
                          <a:spcPts val="0"/>
                        </a:spcBef>
                        <a:spcAft>
                          <a:spcPts val="0"/>
                        </a:spcAft>
                        <a:buNone/>
                      </a:pPr>
                      <a:r>
                        <a:t/>
                      </a:r>
                      <a:endParaRPr sz="20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3275">
                <a:tc>
                  <a:txBody>
                    <a:bodyPr/>
                    <a:lstStyle/>
                    <a:p>
                      <a:pPr indent="0" lvl="0" marL="0" rtl="0" algn="just">
                        <a:lnSpc>
                          <a:spcPct val="115000"/>
                        </a:lnSpc>
                        <a:spcBef>
                          <a:spcPts val="0"/>
                        </a:spcBef>
                        <a:spcAft>
                          <a:spcPts val="0"/>
                        </a:spcAft>
                        <a:buNone/>
                      </a:pPr>
                      <a:r>
                        <a:rPr lang="en" sz="2000">
                          <a:latin typeface="Cambria"/>
                          <a:ea typeface="Cambria"/>
                          <a:cs typeface="Cambria"/>
                          <a:sym typeface="Cambria"/>
                        </a:rPr>
                        <a:t>: even-odd ( n -- ) 2 mod 0= IF ." Even" ELSE ." Odd" THEN ;</a:t>
                      </a:r>
                      <a:endParaRPr sz="2000">
                        <a:latin typeface="Cambria"/>
                        <a:ea typeface="Cambria"/>
                        <a:cs typeface="Cambria"/>
                        <a:sym typeface="Cambria"/>
                      </a:endParaRPr>
                    </a:p>
                    <a:p>
                      <a:pPr indent="0" lvl="0" marL="0" rtl="0" algn="just">
                        <a:lnSpc>
                          <a:spcPct val="115000"/>
                        </a:lnSpc>
                        <a:spcBef>
                          <a:spcPts val="0"/>
                        </a:spcBef>
                        <a:spcAft>
                          <a:spcPts val="0"/>
                        </a:spcAft>
                        <a:buNone/>
                      </a:pPr>
                      <a:r>
                        <a:rPr lang="en" sz="2000">
                          <a:latin typeface="Cambria"/>
                          <a:ea typeface="Cambria"/>
                          <a:cs typeface="Cambria"/>
                          <a:sym typeface="Cambria"/>
                        </a:rPr>
                        <a:t>4 even-odd</a:t>
                      </a:r>
                      <a:endParaRPr sz="20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2000">
                          <a:latin typeface="Cambria"/>
                          <a:ea typeface="Cambria"/>
                          <a:cs typeface="Cambria"/>
                          <a:sym typeface="Cambria"/>
                        </a:rPr>
                        <a:t>Even</a:t>
                      </a:r>
                      <a:endParaRPr sz="2000">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Features of </a:t>
            </a:r>
            <a:r>
              <a:rPr lang="en">
                <a:latin typeface="Cambria"/>
                <a:ea typeface="Cambria"/>
                <a:cs typeface="Cambria"/>
                <a:sym typeface="Cambria"/>
              </a:rPr>
              <a:t>Bitcoin</a:t>
            </a:r>
            <a:endParaRPr>
              <a:latin typeface="Cambria"/>
              <a:ea typeface="Cambria"/>
              <a:cs typeface="Cambria"/>
              <a:sym typeface="Cambria"/>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Distributed: All bitcoin transactions are recorded in a public ledger known as the blockchain. There are nodes in the network that maintain copies of the ledger and contribute to the correct propagation of the transactions following the rules of the protocols making it impossible for the network to suffer downtime.</a:t>
            </a:r>
            <a:endParaRPr sz="2000">
              <a:solidFill>
                <a:schemeClr val="dk1"/>
              </a:solidFill>
              <a:latin typeface="Cambria"/>
              <a:ea typeface="Cambria"/>
              <a:cs typeface="Cambria"/>
              <a:sym typeface="Cambria"/>
            </a:endParaRPr>
          </a:p>
          <a:p>
            <a:pPr indent="-355600" lvl="0" marL="457200" rtl="0" algn="just">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Decentralized: There is no third party or no CEO who controls the bitcoin network. The network consists of willing participants who agree to the rules of a protocol and changes to the protocol are done by the consensus of its users. This makes bitcoin a quasi-political system.</a:t>
            </a:r>
            <a:endParaRPr sz="2000">
              <a:solidFill>
                <a:schemeClr val="dk1"/>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Features of Bitcoin</a:t>
            </a:r>
            <a:endParaRPr>
              <a:latin typeface="Cambria"/>
              <a:ea typeface="Cambria"/>
              <a:cs typeface="Cambria"/>
              <a:sym typeface="Cambria"/>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Transparent: The addition of new transactions to the blockchain ledger and the state of the bitcoin network is arrived upon by consensus in a transparent manner according to the rules of the protocol.</a:t>
            </a:r>
            <a:endParaRPr sz="2000">
              <a:solidFill>
                <a:schemeClr val="dk1"/>
              </a:solidFill>
              <a:latin typeface="Cambria"/>
              <a:ea typeface="Cambria"/>
              <a:cs typeface="Cambria"/>
              <a:sym typeface="Cambria"/>
            </a:endParaRPr>
          </a:p>
          <a:p>
            <a:pPr indent="-355600" lvl="0" marL="457200" rtl="0" algn="just">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Peer-to-peer: In Bitcoin transactions, the payments go straight from one party to another party so there is no need for any third party to act as an intermediary.</a:t>
            </a:r>
            <a:endParaRPr sz="2000">
              <a:solidFill>
                <a:schemeClr val="dk1"/>
              </a:solidFill>
              <a:latin typeface="Cambria"/>
              <a:ea typeface="Cambria"/>
              <a:cs typeface="Cambria"/>
              <a:sym typeface="Cambria"/>
            </a:endParaRPr>
          </a:p>
          <a:p>
            <a:pPr indent="-355600" lvl="0" marL="457200" rtl="0" algn="just">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Censorship resistant: As bitcoin transactions are pseudo-anonymous and users possess the keys to their bitcoin holdings, so it is difficult for the authorities to ban users from using their assets. This provides economic freedom to the users.</a:t>
            </a:r>
            <a:endParaRPr sz="2000">
              <a:solidFill>
                <a:schemeClr val="dk1"/>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Features of Bitcoin</a:t>
            </a:r>
            <a:endParaRPr>
              <a:latin typeface="Cambria"/>
              <a:ea typeface="Cambria"/>
              <a:cs typeface="Cambria"/>
              <a:sym typeface="Cambria"/>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Public: All bitcoin transactions are available publicly for everyone to see. All the transactions are recorded, which eliminates the possibility of fraudulent transactions.</a:t>
            </a:r>
            <a:endParaRPr sz="2000">
              <a:solidFill>
                <a:schemeClr val="dk1"/>
              </a:solidFill>
              <a:latin typeface="Cambria"/>
              <a:ea typeface="Cambria"/>
              <a:cs typeface="Cambria"/>
              <a:sym typeface="Cambria"/>
            </a:endParaRPr>
          </a:p>
          <a:p>
            <a:pPr indent="-355600" lvl="0" marL="457200" rtl="0" algn="just">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Permissionless: Bitcoin is completely open access and ready to use for everyone, there are no complicated rules of entry. Any transaction that follows the set algorithm will be processed with certainty.</a:t>
            </a:r>
            <a:endParaRPr sz="2000">
              <a:solidFill>
                <a:schemeClr val="dk1"/>
              </a:solidFill>
              <a:latin typeface="Cambria"/>
              <a:ea typeface="Cambria"/>
              <a:cs typeface="Cambria"/>
              <a:sym typeface="Cambria"/>
            </a:endParaRPr>
          </a:p>
          <a:p>
            <a:pPr indent="-355600" lvl="0" marL="457200" rtl="0" algn="just">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Pseudo-anonymous: Bitcoin transactions are tied to addresses that take the form of randomly generated alphanumeric strings.</a:t>
            </a:r>
            <a:endParaRPr sz="2000">
              <a:solidFill>
                <a:schemeClr val="dk1"/>
              </a:solidFill>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Drawbacks of Bitcoin</a:t>
            </a:r>
            <a:endParaRPr>
              <a:latin typeface="Cambria"/>
              <a:ea typeface="Cambria"/>
              <a:cs typeface="Cambria"/>
              <a:sym typeface="Cambria"/>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Volatility</a:t>
            </a:r>
            <a:endParaRPr sz="2000">
              <a:solidFill>
                <a:schemeClr val="dk1"/>
              </a:solidFill>
              <a:latin typeface="Cambria"/>
              <a:ea typeface="Cambria"/>
              <a:cs typeface="Cambria"/>
              <a:sym typeface="Cambria"/>
            </a:endParaRPr>
          </a:p>
          <a:p>
            <a:pPr indent="-355600" lvl="0" marL="457200" rtl="0" algn="just">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No buyer protection</a:t>
            </a:r>
            <a:endParaRPr sz="2000">
              <a:solidFill>
                <a:schemeClr val="dk1"/>
              </a:solidFill>
              <a:latin typeface="Cambria"/>
              <a:ea typeface="Cambria"/>
              <a:cs typeface="Cambria"/>
              <a:sym typeface="Cambria"/>
            </a:endParaRPr>
          </a:p>
          <a:p>
            <a:pPr indent="-355600" lvl="0" marL="457200" rtl="0" algn="just">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Not widely accepted</a:t>
            </a:r>
            <a:endParaRPr sz="2000">
              <a:solidFill>
                <a:schemeClr val="dk1"/>
              </a:solidFill>
              <a:latin typeface="Cambria"/>
              <a:ea typeface="Cambria"/>
              <a:cs typeface="Cambria"/>
              <a:sym typeface="Cambria"/>
            </a:endParaRPr>
          </a:p>
          <a:p>
            <a:pPr indent="-355600" lvl="0" marL="457200" rtl="0" algn="just">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Irreversible</a:t>
            </a:r>
            <a:endParaRPr sz="2000">
              <a:solidFill>
                <a:schemeClr val="dk1"/>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Creation of Bitcoins (Mining)</a:t>
            </a:r>
            <a:endParaRPr>
              <a:latin typeface="Cambria"/>
              <a:ea typeface="Cambria"/>
              <a:cs typeface="Cambria"/>
              <a:sym typeface="Cambria"/>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Bitcoin mining is the process by which new bitcoins are created and transactions are validated and added to the blockchain.</a:t>
            </a:r>
            <a:endParaRPr sz="2000">
              <a:solidFill>
                <a:schemeClr val="dk1"/>
              </a:solidFill>
              <a:latin typeface="Cambria"/>
              <a:ea typeface="Cambria"/>
              <a:cs typeface="Cambria"/>
              <a:sym typeface="Cambria"/>
            </a:endParaRPr>
          </a:p>
          <a:p>
            <a:pPr indent="-355600" lvl="0" marL="457200" rtl="0" algn="just">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Miners use powerful computers to solve complex cryptographic puzzles (Proof of Work).The first miner to solve the puzzle adds a new block to the blockchain.As a reward, the miner receives a fixed number of bitcoins — this is how new bitcoins are created.</a:t>
            </a:r>
            <a:endParaRPr sz="2000">
              <a:solidFill>
                <a:schemeClr val="dk1"/>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mbria"/>
                <a:ea typeface="Cambria"/>
                <a:cs typeface="Cambria"/>
                <a:sym typeface="Cambria"/>
              </a:rPr>
              <a:t>Block Reward and Halving</a:t>
            </a:r>
            <a:endParaRPr>
              <a:latin typeface="Cambria"/>
              <a:ea typeface="Cambria"/>
              <a:cs typeface="Cambria"/>
              <a:sym typeface="Cambria"/>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Initially, each block gave a reward of 50 BTC. Every 210,000 blocks (~every 4 years), the reward is halved (known as Bitcoin Halving).</a:t>
            </a:r>
            <a:endParaRPr sz="2000">
              <a:solidFill>
                <a:schemeClr val="dk1"/>
              </a:solidFill>
              <a:latin typeface="Cambria"/>
              <a:ea typeface="Cambria"/>
              <a:cs typeface="Cambria"/>
              <a:sym typeface="Cambria"/>
            </a:endParaRPr>
          </a:p>
        </p:txBody>
      </p:sp>
      <p:graphicFrame>
        <p:nvGraphicFramePr>
          <p:cNvPr id="103" name="Google Shape;103;p21"/>
          <p:cNvGraphicFramePr/>
          <p:nvPr/>
        </p:nvGraphicFramePr>
        <p:xfrm>
          <a:off x="1352550" y="2038350"/>
          <a:ext cx="3000000" cy="3000000"/>
        </p:xfrm>
        <a:graphic>
          <a:graphicData uri="http://schemas.openxmlformats.org/drawingml/2006/table">
            <a:tbl>
              <a:tblPr>
                <a:noFill/>
                <a:tableStyleId>{90855371-7BEB-426A-BCF9-73EA6F4A57EB}</a:tableStyleId>
              </a:tblPr>
              <a:tblGrid>
                <a:gridCol w="1781175"/>
                <a:gridCol w="4343400"/>
              </a:tblGrid>
              <a:tr h="317500">
                <a:tc>
                  <a:txBody>
                    <a:bodyPr/>
                    <a:lstStyle/>
                    <a:p>
                      <a:pPr indent="0" lvl="0" marL="0" rtl="0" algn="ctr">
                        <a:lnSpc>
                          <a:spcPct val="115000"/>
                        </a:lnSpc>
                        <a:spcBef>
                          <a:spcPts val="0"/>
                        </a:spcBef>
                        <a:spcAft>
                          <a:spcPts val="0"/>
                        </a:spcAft>
                        <a:buNone/>
                      </a:pPr>
                      <a:r>
                        <a:rPr b="1" lang="en">
                          <a:latin typeface="Cambria"/>
                          <a:ea typeface="Cambria"/>
                          <a:cs typeface="Cambria"/>
                          <a:sym typeface="Cambria"/>
                        </a:rPr>
                        <a:t>Year</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latin typeface="Cambria"/>
                          <a:ea typeface="Cambria"/>
                          <a:cs typeface="Cambria"/>
                          <a:sym typeface="Cambria"/>
                        </a:rPr>
                        <a:t>Block Reward (BTC)</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7500">
                <a:tc>
                  <a:txBody>
                    <a:bodyPr/>
                    <a:lstStyle/>
                    <a:p>
                      <a:pPr indent="0" lvl="0" marL="0" rtl="0" algn="ctr">
                        <a:lnSpc>
                          <a:spcPct val="115000"/>
                        </a:lnSpc>
                        <a:spcBef>
                          <a:spcPts val="0"/>
                        </a:spcBef>
                        <a:spcAft>
                          <a:spcPts val="0"/>
                        </a:spcAft>
                        <a:buNone/>
                      </a:pPr>
                      <a:r>
                        <a:rPr lang="en">
                          <a:latin typeface="Cambria"/>
                          <a:ea typeface="Cambria"/>
                          <a:cs typeface="Cambria"/>
                          <a:sym typeface="Cambria"/>
                        </a:rPr>
                        <a:t>2009</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a:latin typeface="Cambria"/>
                          <a:ea typeface="Cambria"/>
                          <a:cs typeface="Cambria"/>
                          <a:sym typeface="Cambria"/>
                        </a:rPr>
                        <a:t>50</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7500">
                <a:tc>
                  <a:txBody>
                    <a:bodyPr/>
                    <a:lstStyle/>
                    <a:p>
                      <a:pPr indent="0" lvl="0" marL="0" rtl="0" algn="ctr">
                        <a:lnSpc>
                          <a:spcPct val="115000"/>
                        </a:lnSpc>
                        <a:spcBef>
                          <a:spcPts val="0"/>
                        </a:spcBef>
                        <a:spcAft>
                          <a:spcPts val="0"/>
                        </a:spcAft>
                        <a:buNone/>
                      </a:pPr>
                      <a:r>
                        <a:rPr lang="en">
                          <a:latin typeface="Cambria"/>
                          <a:ea typeface="Cambria"/>
                          <a:cs typeface="Cambria"/>
                          <a:sym typeface="Cambria"/>
                        </a:rPr>
                        <a:t>2012</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a:latin typeface="Cambria"/>
                          <a:ea typeface="Cambria"/>
                          <a:cs typeface="Cambria"/>
                          <a:sym typeface="Cambria"/>
                        </a:rPr>
                        <a:t>25</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7500">
                <a:tc>
                  <a:txBody>
                    <a:bodyPr/>
                    <a:lstStyle/>
                    <a:p>
                      <a:pPr indent="0" lvl="0" marL="0" rtl="0" algn="ctr">
                        <a:lnSpc>
                          <a:spcPct val="115000"/>
                        </a:lnSpc>
                        <a:spcBef>
                          <a:spcPts val="0"/>
                        </a:spcBef>
                        <a:spcAft>
                          <a:spcPts val="0"/>
                        </a:spcAft>
                        <a:buNone/>
                      </a:pPr>
                      <a:r>
                        <a:rPr lang="en">
                          <a:latin typeface="Cambria"/>
                          <a:ea typeface="Cambria"/>
                          <a:cs typeface="Cambria"/>
                          <a:sym typeface="Cambria"/>
                        </a:rPr>
                        <a:t>2016</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a:latin typeface="Cambria"/>
                          <a:ea typeface="Cambria"/>
                          <a:cs typeface="Cambria"/>
                          <a:sym typeface="Cambria"/>
                        </a:rPr>
                        <a:t>12.5</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7500">
                <a:tc>
                  <a:txBody>
                    <a:bodyPr/>
                    <a:lstStyle/>
                    <a:p>
                      <a:pPr indent="0" lvl="0" marL="0" rtl="0" algn="ctr">
                        <a:lnSpc>
                          <a:spcPct val="115000"/>
                        </a:lnSpc>
                        <a:spcBef>
                          <a:spcPts val="0"/>
                        </a:spcBef>
                        <a:spcAft>
                          <a:spcPts val="0"/>
                        </a:spcAft>
                        <a:buNone/>
                      </a:pPr>
                      <a:r>
                        <a:rPr lang="en">
                          <a:latin typeface="Cambria"/>
                          <a:ea typeface="Cambria"/>
                          <a:cs typeface="Cambria"/>
                          <a:sym typeface="Cambria"/>
                        </a:rPr>
                        <a:t>2020</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a:latin typeface="Cambria"/>
                          <a:ea typeface="Cambria"/>
                          <a:cs typeface="Cambria"/>
                          <a:sym typeface="Cambria"/>
                        </a:rPr>
                        <a:t>6.25</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7500">
                <a:tc>
                  <a:txBody>
                    <a:bodyPr/>
                    <a:lstStyle/>
                    <a:p>
                      <a:pPr indent="0" lvl="0" marL="0" rtl="0" algn="ctr">
                        <a:lnSpc>
                          <a:spcPct val="115000"/>
                        </a:lnSpc>
                        <a:spcBef>
                          <a:spcPts val="0"/>
                        </a:spcBef>
                        <a:spcAft>
                          <a:spcPts val="0"/>
                        </a:spcAft>
                        <a:buNone/>
                      </a:pPr>
                      <a:r>
                        <a:rPr lang="en">
                          <a:latin typeface="Cambria"/>
                          <a:ea typeface="Cambria"/>
                          <a:cs typeface="Cambria"/>
                          <a:sym typeface="Cambria"/>
                        </a:rPr>
                        <a:t>2024</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a:latin typeface="Cambria"/>
                          <a:ea typeface="Cambria"/>
                          <a:cs typeface="Cambria"/>
                          <a:sym typeface="Cambria"/>
                        </a:rPr>
                        <a:t>3.125</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7500">
                <a:tc>
                  <a:txBody>
                    <a:bodyPr/>
                    <a:lstStyle/>
                    <a:p>
                      <a:pPr indent="0" lvl="0" marL="0" rtl="0" algn="ctr">
                        <a:lnSpc>
                          <a:spcPct val="115000"/>
                        </a:lnSpc>
                        <a:spcBef>
                          <a:spcPts val="0"/>
                        </a:spcBef>
                        <a:spcAft>
                          <a:spcPts val="0"/>
                        </a:spcAft>
                        <a:buNone/>
                      </a:pPr>
                      <a:r>
                        <a:rPr lang="en">
                          <a:latin typeface="Cambria"/>
                          <a:ea typeface="Cambria"/>
                          <a:cs typeface="Cambria"/>
                          <a:sym typeface="Cambria"/>
                        </a:rPr>
                        <a:t>~2028</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a:latin typeface="Cambria"/>
                          <a:ea typeface="Cambria"/>
                          <a:cs typeface="Cambria"/>
                          <a:sym typeface="Cambria"/>
                        </a:rPr>
                        <a:t>1.5625</a:t>
                      </a:r>
                      <a:endParaRPr>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