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51"/>
  </p:notesMasterIdLst>
  <p:sldIdLst>
    <p:sldId id="256" r:id="rId2"/>
    <p:sldId id="261" r:id="rId3"/>
    <p:sldId id="262" r:id="rId4"/>
    <p:sldId id="266" r:id="rId5"/>
    <p:sldId id="267" r:id="rId6"/>
    <p:sldId id="268" r:id="rId7"/>
    <p:sldId id="270" r:id="rId8"/>
    <p:sldId id="271" r:id="rId9"/>
    <p:sldId id="269" r:id="rId10"/>
    <p:sldId id="272" r:id="rId11"/>
    <p:sldId id="282" r:id="rId12"/>
    <p:sldId id="309" r:id="rId13"/>
    <p:sldId id="310" r:id="rId14"/>
    <p:sldId id="312" r:id="rId15"/>
    <p:sldId id="311" r:id="rId16"/>
    <p:sldId id="275" r:id="rId17"/>
    <p:sldId id="273" r:id="rId18"/>
    <p:sldId id="274" r:id="rId19"/>
    <p:sldId id="276" r:id="rId20"/>
    <p:sldId id="277" r:id="rId21"/>
    <p:sldId id="285" r:id="rId22"/>
    <p:sldId id="286" r:id="rId23"/>
    <p:sldId id="279" r:id="rId24"/>
    <p:sldId id="287" r:id="rId25"/>
    <p:sldId id="278" r:id="rId26"/>
    <p:sldId id="288" r:id="rId27"/>
    <p:sldId id="290" r:id="rId28"/>
    <p:sldId id="291" r:id="rId29"/>
    <p:sldId id="307" r:id="rId30"/>
    <p:sldId id="308" r:id="rId31"/>
    <p:sldId id="292" r:id="rId32"/>
    <p:sldId id="280" r:id="rId33"/>
    <p:sldId id="293" r:id="rId34"/>
    <p:sldId id="295" r:id="rId35"/>
    <p:sldId id="294" r:id="rId36"/>
    <p:sldId id="296" r:id="rId37"/>
    <p:sldId id="297" r:id="rId38"/>
    <p:sldId id="298" r:id="rId39"/>
    <p:sldId id="299" r:id="rId40"/>
    <p:sldId id="300" r:id="rId41"/>
    <p:sldId id="301" r:id="rId42"/>
    <p:sldId id="302" r:id="rId43"/>
    <p:sldId id="303" r:id="rId44"/>
    <p:sldId id="304" r:id="rId45"/>
    <p:sldId id="305" r:id="rId46"/>
    <p:sldId id="281" r:id="rId47"/>
    <p:sldId id="283" r:id="rId48"/>
    <p:sldId id="284"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E998B-2B6A-4ACF-A5C5-27D17F055784}" v="2" dt="2024-03-04T09:49:18.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690" autoAdjust="0"/>
  </p:normalViewPr>
  <p:slideViewPr>
    <p:cSldViewPr snapToGrid="0">
      <p:cViewPr>
        <p:scale>
          <a:sx n="80" d="100"/>
          <a:sy n="80" d="100"/>
        </p:scale>
        <p:origin x="-250" y="-9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C2C47-E7B5-46FB-990A-F8933C703139}" type="datetimeFigureOut">
              <a:rPr lang="en-SG" smtClean="0"/>
              <a:t>04/03/2024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C0CBA-6F59-4F43-9C27-A462629930BD}" type="slidenum">
              <a:rPr lang="en-SG" smtClean="0"/>
              <a:t>‹#›</a:t>
            </a:fld>
            <a:endParaRPr lang="en-SG"/>
          </a:p>
        </p:txBody>
      </p:sp>
    </p:spTree>
    <p:extLst>
      <p:ext uri="{BB962C8B-B14F-4D97-AF65-F5344CB8AC3E}">
        <p14:creationId xmlns:p14="http://schemas.microsoft.com/office/powerpoint/2010/main" val="427384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CCC0CBA-6F59-4F43-9C27-A462629930BD}" type="slidenum">
              <a:rPr lang="en-SG" smtClean="0"/>
              <a:t>3</a:t>
            </a:fld>
            <a:endParaRPr lang="en-SG"/>
          </a:p>
        </p:txBody>
      </p:sp>
    </p:spTree>
    <p:extLst>
      <p:ext uri="{BB962C8B-B14F-4D97-AF65-F5344CB8AC3E}">
        <p14:creationId xmlns:p14="http://schemas.microsoft.com/office/powerpoint/2010/main" val="59679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4F5E6-7458-C895-C092-B558A36FA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4417B0-6B15-31C8-BFF7-D0784DC9C2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5A9A74-41E2-3166-E208-D595F32C0DE8}"/>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99F22C4-4F1A-05F1-2F88-6F996D05388C}"/>
              </a:ext>
            </a:extLst>
          </p:cNvPr>
          <p:cNvSpPr>
            <a:spLocks noGrp="1"/>
          </p:cNvSpPr>
          <p:nvPr>
            <p:ph type="sldNum" sz="quarter" idx="5"/>
          </p:nvPr>
        </p:nvSpPr>
        <p:spPr/>
        <p:txBody>
          <a:bodyPr/>
          <a:lstStyle/>
          <a:p>
            <a:fld id="{ACCC0CBA-6F59-4F43-9C27-A462629930BD}" type="slidenum">
              <a:rPr lang="en-SG" smtClean="0"/>
              <a:t>12</a:t>
            </a:fld>
            <a:endParaRPr lang="en-SG"/>
          </a:p>
        </p:txBody>
      </p:sp>
    </p:spTree>
    <p:extLst>
      <p:ext uri="{BB962C8B-B14F-4D97-AF65-F5344CB8AC3E}">
        <p14:creationId xmlns:p14="http://schemas.microsoft.com/office/powerpoint/2010/main" val="227771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4CEB2-B055-A860-AC4B-FA4A3CA20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F1FF3-886E-A65E-7A01-4F2B517FA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C92E9-A1DD-0F9C-0F6A-67C19FAB77C5}"/>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78325850-609A-F442-B8E4-BDFFDEE4D47F}"/>
              </a:ext>
            </a:extLst>
          </p:cNvPr>
          <p:cNvSpPr>
            <a:spLocks noGrp="1"/>
          </p:cNvSpPr>
          <p:nvPr>
            <p:ph type="sldNum" sz="quarter" idx="5"/>
          </p:nvPr>
        </p:nvSpPr>
        <p:spPr/>
        <p:txBody>
          <a:bodyPr/>
          <a:lstStyle/>
          <a:p>
            <a:fld id="{ACCC0CBA-6F59-4F43-9C27-A462629930BD}" type="slidenum">
              <a:rPr lang="en-SG" smtClean="0"/>
              <a:t>13</a:t>
            </a:fld>
            <a:endParaRPr lang="en-SG"/>
          </a:p>
        </p:txBody>
      </p:sp>
    </p:spTree>
    <p:extLst>
      <p:ext uri="{BB962C8B-B14F-4D97-AF65-F5344CB8AC3E}">
        <p14:creationId xmlns:p14="http://schemas.microsoft.com/office/powerpoint/2010/main" val="3745447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9B04-5F2B-7FE7-ABF6-EA9C29E472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E3900-B5CB-2480-3F98-D920EF4E5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62B31-C11B-B01D-9636-4363EB58AA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SG" dirty="0"/>
          </a:p>
        </p:txBody>
      </p:sp>
      <p:sp>
        <p:nvSpPr>
          <p:cNvPr id="4" name="Slide Number Placeholder 3">
            <a:extLst>
              <a:ext uri="{FF2B5EF4-FFF2-40B4-BE49-F238E27FC236}">
                <a16:creationId xmlns:a16="http://schemas.microsoft.com/office/drawing/2014/main" id="{5D7CBC3F-32B5-B9BC-E1C1-3B521B6F86CB}"/>
              </a:ext>
            </a:extLst>
          </p:cNvPr>
          <p:cNvSpPr>
            <a:spLocks noGrp="1"/>
          </p:cNvSpPr>
          <p:nvPr>
            <p:ph type="sldNum" sz="quarter" idx="5"/>
          </p:nvPr>
        </p:nvSpPr>
        <p:spPr/>
        <p:txBody>
          <a:bodyPr/>
          <a:lstStyle/>
          <a:p>
            <a:fld id="{ACCC0CBA-6F59-4F43-9C27-A462629930BD}" type="slidenum">
              <a:rPr lang="en-SG" smtClean="0"/>
              <a:t>14</a:t>
            </a:fld>
            <a:endParaRPr lang="en-SG"/>
          </a:p>
        </p:txBody>
      </p:sp>
    </p:spTree>
    <p:extLst>
      <p:ext uri="{BB962C8B-B14F-4D97-AF65-F5344CB8AC3E}">
        <p14:creationId xmlns:p14="http://schemas.microsoft.com/office/powerpoint/2010/main" val="206741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894AC-6E51-90A9-480B-3BA27579DA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34402-0A93-6D1A-3D20-AB47162E11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FF6A82-E52F-30D1-C527-AAF40A61E10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C7EA46D-AF86-D860-BB12-CBDAA54F7149}"/>
              </a:ext>
            </a:extLst>
          </p:cNvPr>
          <p:cNvSpPr>
            <a:spLocks noGrp="1"/>
          </p:cNvSpPr>
          <p:nvPr>
            <p:ph type="sldNum" sz="quarter" idx="5"/>
          </p:nvPr>
        </p:nvSpPr>
        <p:spPr/>
        <p:txBody>
          <a:bodyPr/>
          <a:lstStyle/>
          <a:p>
            <a:fld id="{ACCC0CBA-6F59-4F43-9C27-A462629930BD}" type="slidenum">
              <a:rPr lang="en-SG" smtClean="0"/>
              <a:t>15</a:t>
            </a:fld>
            <a:endParaRPr lang="en-SG"/>
          </a:p>
        </p:txBody>
      </p:sp>
    </p:spTree>
    <p:extLst>
      <p:ext uri="{BB962C8B-B14F-4D97-AF65-F5344CB8AC3E}">
        <p14:creationId xmlns:p14="http://schemas.microsoft.com/office/powerpoint/2010/main" val="4065654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48E5F-A0B6-9B1A-C16B-156D4B95D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9501FC-66A7-62C7-9ADC-31F6AAD07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D9262-9D3D-7233-6EB0-0F601A7E8FD6}"/>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CDB93F5-C5DA-788F-23A4-A49A3C642811}"/>
              </a:ext>
            </a:extLst>
          </p:cNvPr>
          <p:cNvSpPr>
            <a:spLocks noGrp="1"/>
          </p:cNvSpPr>
          <p:nvPr>
            <p:ph type="sldNum" sz="quarter" idx="5"/>
          </p:nvPr>
        </p:nvSpPr>
        <p:spPr/>
        <p:txBody>
          <a:bodyPr/>
          <a:lstStyle/>
          <a:p>
            <a:fld id="{ACCC0CBA-6F59-4F43-9C27-A462629930BD}" type="slidenum">
              <a:rPr lang="en-SG" smtClean="0"/>
              <a:t>16</a:t>
            </a:fld>
            <a:endParaRPr lang="en-SG"/>
          </a:p>
        </p:txBody>
      </p:sp>
    </p:spTree>
    <p:extLst>
      <p:ext uri="{BB962C8B-B14F-4D97-AF65-F5344CB8AC3E}">
        <p14:creationId xmlns:p14="http://schemas.microsoft.com/office/powerpoint/2010/main" val="1990158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BD695-9344-7857-B972-E44765C6A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158EC1-8762-7766-33B0-E5FD8BA65A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BA5384-720A-BD1B-2E3F-AEE752EE49FF}"/>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BEE1CD44-521E-80F8-1DBA-BE5E9A8CB55C}"/>
              </a:ext>
            </a:extLst>
          </p:cNvPr>
          <p:cNvSpPr>
            <a:spLocks noGrp="1"/>
          </p:cNvSpPr>
          <p:nvPr>
            <p:ph type="sldNum" sz="quarter" idx="5"/>
          </p:nvPr>
        </p:nvSpPr>
        <p:spPr/>
        <p:txBody>
          <a:bodyPr/>
          <a:lstStyle/>
          <a:p>
            <a:fld id="{ACCC0CBA-6F59-4F43-9C27-A462629930BD}" type="slidenum">
              <a:rPr lang="en-SG" smtClean="0"/>
              <a:t>17</a:t>
            </a:fld>
            <a:endParaRPr lang="en-SG"/>
          </a:p>
        </p:txBody>
      </p:sp>
    </p:spTree>
    <p:extLst>
      <p:ext uri="{BB962C8B-B14F-4D97-AF65-F5344CB8AC3E}">
        <p14:creationId xmlns:p14="http://schemas.microsoft.com/office/powerpoint/2010/main" val="210182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345D-06A1-6B7F-E2DD-BD6A2F90E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0321C5-3A9E-1137-A049-258066C94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C03A32-53E2-4666-34AE-AB59CF4878AC}"/>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D2D3DD1C-063E-203B-D69C-196115D1648F}"/>
              </a:ext>
            </a:extLst>
          </p:cNvPr>
          <p:cNvSpPr>
            <a:spLocks noGrp="1"/>
          </p:cNvSpPr>
          <p:nvPr>
            <p:ph type="sldNum" sz="quarter" idx="5"/>
          </p:nvPr>
        </p:nvSpPr>
        <p:spPr/>
        <p:txBody>
          <a:bodyPr/>
          <a:lstStyle/>
          <a:p>
            <a:fld id="{ACCC0CBA-6F59-4F43-9C27-A462629930BD}" type="slidenum">
              <a:rPr lang="en-SG" smtClean="0"/>
              <a:t>18</a:t>
            </a:fld>
            <a:endParaRPr lang="en-SG"/>
          </a:p>
        </p:txBody>
      </p:sp>
    </p:spTree>
    <p:extLst>
      <p:ext uri="{BB962C8B-B14F-4D97-AF65-F5344CB8AC3E}">
        <p14:creationId xmlns:p14="http://schemas.microsoft.com/office/powerpoint/2010/main" val="3041652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288EC-3D09-4A16-1E1F-AB1A5BDB6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039F4-5DF6-ADB5-4CAC-7A3D3B288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DE8F4E-65BF-80F4-1F00-37AB535479DF}"/>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4623B372-75C2-FA43-C9FA-A598174BF512}"/>
              </a:ext>
            </a:extLst>
          </p:cNvPr>
          <p:cNvSpPr>
            <a:spLocks noGrp="1"/>
          </p:cNvSpPr>
          <p:nvPr>
            <p:ph type="sldNum" sz="quarter" idx="5"/>
          </p:nvPr>
        </p:nvSpPr>
        <p:spPr/>
        <p:txBody>
          <a:bodyPr/>
          <a:lstStyle/>
          <a:p>
            <a:fld id="{ACCC0CBA-6F59-4F43-9C27-A462629930BD}" type="slidenum">
              <a:rPr lang="en-SG" smtClean="0"/>
              <a:t>19</a:t>
            </a:fld>
            <a:endParaRPr lang="en-SG"/>
          </a:p>
        </p:txBody>
      </p:sp>
    </p:spTree>
    <p:extLst>
      <p:ext uri="{BB962C8B-B14F-4D97-AF65-F5344CB8AC3E}">
        <p14:creationId xmlns:p14="http://schemas.microsoft.com/office/powerpoint/2010/main" val="16074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98B54-E254-109D-93C0-B8F5DC6F3C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E6046-BE20-3646-80B1-E0E0041F0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588A9-F7D8-5024-6ED8-F17C25ACC6B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0E960313-9951-4C2A-889B-CACC0E29F5D8}"/>
              </a:ext>
            </a:extLst>
          </p:cNvPr>
          <p:cNvSpPr>
            <a:spLocks noGrp="1"/>
          </p:cNvSpPr>
          <p:nvPr>
            <p:ph type="sldNum" sz="quarter" idx="5"/>
          </p:nvPr>
        </p:nvSpPr>
        <p:spPr/>
        <p:txBody>
          <a:bodyPr/>
          <a:lstStyle/>
          <a:p>
            <a:fld id="{ACCC0CBA-6F59-4F43-9C27-A462629930BD}" type="slidenum">
              <a:rPr lang="en-SG" smtClean="0"/>
              <a:t>20</a:t>
            </a:fld>
            <a:endParaRPr lang="en-SG"/>
          </a:p>
        </p:txBody>
      </p:sp>
    </p:spTree>
    <p:extLst>
      <p:ext uri="{BB962C8B-B14F-4D97-AF65-F5344CB8AC3E}">
        <p14:creationId xmlns:p14="http://schemas.microsoft.com/office/powerpoint/2010/main" val="173841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9130-3555-E30E-29D7-6BB5508BC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66331-CC9A-A913-AED0-3711C863D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D951A3-94E0-DABC-7AAB-3F5AE50AA69F}"/>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B8DCC347-6409-CBDB-AA27-C5C3A903F1DC}"/>
              </a:ext>
            </a:extLst>
          </p:cNvPr>
          <p:cNvSpPr>
            <a:spLocks noGrp="1"/>
          </p:cNvSpPr>
          <p:nvPr>
            <p:ph type="sldNum" sz="quarter" idx="5"/>
          </p:nvPr>
        </p:nvSpPr>
        <p:spPr/>
        <p:txBody>
          <a:bodyPr/>
          <a:lstStyle/>
          <a:p>
            <a:fld id="{ACCC0CBA-6F59-4F43-9C27-A462629930BD}" type="slidenum">
              <a:rPr lang="en-SG" smtClean="0"/>
              <a:t>21</a:t>
            </a:fld>
            <a:endParaRPr lang="en-SG"/>
          </a:p>
        </p:txBody>
      </p:sp>
    </p:spTree>
    <p:extLst>
      <p:ext uri="{BB962C8B-B14F-4D97-AF65-F5344CB8AC3E}">
        <p14:creationId xmlns:p14="http://schemas.microsoft.com/office/powerpoint/2010/main" val="314783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CCC0CBA-6F59-4F43-9C27-A462629930BD}" type="slidenum">
              <a:rPr lang="en-SG" smtClean="0"/>
              <a:t>4</a:t>
            </a:fld>
            <a:endParaRPr lang="en-SG"/>
          </a:p>
        </p:txBody>
      </p:sp>
    </p:spTree>
    <p:extLst>
      <p:ext uri="{BB962C8B-B14F-4D97-AF65-F5344CB8AC3E}">
        <p14:creationId xmlns:p14="http://schemas.microsoft.com/office/powerpoint/2010/main" val="493742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18FBE-BEA9-20B3-22A6-DB8ED7D8C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A1F9C4-ED0D-2BD7-5975-26AD9B0ED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9EB35-D028-B9F9-5BA9-406D18F3ACCD}"/>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3C6A2E41-653D-6E63-FF56-CA28A062FEFB}"/>
              </a:ext>
            </a:extLst>
          </p:cNvPr>
          <p:cNvSpPr>
            <a:spLocks noGrp="1"/>
          </p:cNvSpPr>
          <p:nvPr>
            <p:ph type="sldNum" sz="quarter" idx="5"/>
          </p:nvPr>
        </p:nvSpPr>
        <p:spPr/>
        <p:txBody>
          <a:bodyPr/>
          <a:lstStyle/>
          <a:p>
            <a:fld id="{ACCC0CBA-6F59-4F43-9C27-A462629930BD}" type="slidenum">
              <a:rPr lang="en-SG" smtClean="0"/>
              <a:t>22</a:t>
            </a:fld>
            <a:endParaRPr lang="en-SG"/>
          </a:p>
        </p:txBody>
      </p:sp>
    </p:spTree>
    <p:extLst>
      <p:ext uri="{BB962C8B-B14F-4D97-AF65-F5344CB8AC3E}">
        <p14:creationId xmlns:p14="http://schemas.microsoft.com/office/powerpoint/2010/main" val="2977183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BC88F-3E26-5DCB-F767-F198C4B2D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738743-54BF-F59A-0873-7A5FEBFDD7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B29B9B-AF20-B15D-89AF-B83BE0395B8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D78C3100-DE30-5013-701C-E0ADFBFD5206}"/>
              </a:ext>
            </a:extLst>
          </p:cNvPr>
          <p:cNvSpPr>
            <a:spLocks noGrp="1"/>
          </p:cNvSpPr>
          <p:nvPr>
            <p:ph type="sldNum" sz="quarter" idx="5"/>
          </p:nvPr>
        </p:nvSpPr>
        <p:spPr/>
        <p:txBody>
          <a:bodyPr/>
          <a:lstStyle/>
          <a:p>
            <a:fld id="{ACCC0CBA-6F59-4F43-9C27-A462629930BD}" type="slidenum">
              <a:rPr lang="en-SG" smtClean="0"/>
              <a:t>23</a:t>
            </a:fld>
            <a:endParaRPr lang="en-SG"/>
          </a:p>
        </p:txBody>
      </p:sp>
    </p:spTree>
    <p:extLst>
      <p:ext uri="{BB962C8B-B14F-4D97-AF65-F5344CB8AC3E}">
        <p14:creationId xmlns:p14="http://schemas.microsoft.com/office/powerpoint/2010/main" val="3828561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5EF48-5DB4-C7DD-739C-10B6AF7F37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E612FB-6DC1-D1C5-8E93-BEA8C5EA16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72C1D-7A96-1C24-C054-5A04670DE056}"/>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B7FFA3FF-DF25-C330-A0C8-790BF64B203B}"/>
              </a:ext>
            </a:extLst>
          </p:cNvPr>
          <p:cNvSpPr>
            <a:spLocks noGrp="1"/>
          </p:cNvSpPr>
          <p:nvPr>
            <p:ph type="sldNum" sz="quarter" idx="5"/>
          </p:nvPr>
        </p:nvSpPr>
        <p:spPr/>
        <p:txBody>
          <a:bodyPr/>
          <a:lstStyle/>
          <a:p>
            <a:fld id="{ACCC0CBA-6F59-4F43-9C27-A462629930BD}" type="slidenum">
              <a:rPr lang="en-SG" smtClean="0"/>
              <a:t>24</a:t>
            </a:fld>
            <a:endParaRPr lang="en-SG"/>
          </a:p>
        </p:txBody>
      </p:sp>
    </p:spTree>
    <p:extLst>
      <p:ext uri="{BB962C8B-B14F-4D97-AF65-F5344CB8AC3E}">
        <p14:creationId xmlns:p14="http://schemas.microsoft.com/office/powerpoint/2010/main" val="2513440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B0B07-9EB5-B91C-6510-F8857EF65A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F059-B872-BEB4-476B-9E723023C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2FDEDA-C679-5272-B0F8-CC2F2D1968D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7682EA17-D926-4B33-0F57-B72EC79B5EBC}"/>
              </a:ext>
            </a:extLst>
          </p:cNvPr>
          <p:cNvSpPr>
            <a:spLocks noGrp="1"/>
          </p:cNvSpPr>
          <p:nvPr>
            <p:ph type="sldNum" sz="quarter" idx="5"/>
          </p:nvPr>
        </p:nvSpPr>
        <p:spPr/>
        <p:txBody>
          <a:bodyPr/>
          <a:lstStyle/>
          <a:p>
            <a:fld id="{ACCC0CBA-6F59-4F43-9C27-A462629930BD}" type="slidenum">
              <a:rPr lang="en-SG" smtClean="0"/>
              <a:t>25</a:t>
            </a:fld>
            <a:endParaRPr lang="en-SG"/>
          </a:p>
        </p:txBody>
      </p:sp>
    </p:spTree>
    <p:extLst>
      <p:ext uri="{BB962C8B-B14F-4D97-AF65-F5344CB8AC3E}">
        <p14:creationId xmlns:p14="http://schemas.microsoft.com/office/powerpoint/2010/main" val="3058795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A219-0BBC-BE15-482E-71B08D2B3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EF69D-433A-D098-5C24-EC83810C3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3F863D-B82E-CBC3-45A7-C67D02CDB27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EB1ADD7-E143-ACAA-9A06-5D2CF64D8C1D}"/>
              </a:ext>
            </a:extLst>
          </p:cNvPr>
          <p:cNvSpPr>
            <a:spLocks noGrp="1"/>
          </p:cNvSpPr>
          <p:nvPr>
            <p:ph type="sldNum" sz="quarter" idx="5"/>
          </p:nvPr>
        </p:nvSpPr>
        <p:spPr/>
        <p:txBody>
          <a:bodyPr/>
          <a:lstStyle/>
          <a:p>
            <a:fld id="{ACCC0CBA-6F59-4F43-9C27-A462629930BD}" type="slidenum">
              <a:rPr lang="en-SG" smtClean="0"/>
              <a:t>26</a:t>
            </a:fld>
            <a:endParaRPr lang="en-SG"/>
          </a:p>
        </p:txBody>
      </p:sp>
    </p:spTree>
    <p:extLst>
      <p:ext uri="{BB962C8B-B14F-4D97-AF65-F5344CB8AC3E}">
        <p14:creationId xmlns:p14="http://schemas.microsoft.com/office/powerpoint/2010/main" val="2932116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C8E9D-3166-D339-538C-4611CBAAB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F4F6F-7047-6B45-068C-298B844765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44DC3-08C2-CD0F-3ECD-F1BC010FC0F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895F07D-88A1-DED3-478E-5365654D252E}"/>
              </a:ext>
            </a:extLst>
          </p:cNvPr>
          <p:cNvSpPr>
            <a:spLocks noGrp="1"/>
          </p:cNvSpPr>
          <p:nvPr>
            <p:ph type="sldNum" sz="quarter" idx="5"/>
          </p:nvPr>
        </p:nvSpPr>
        <p:spPr/>
        <p:txBody>
          <a:bodyPr/>
          <a:lstStyle/>
          <a:p>
            <a:fld id="{ACCC0CBA-6F59-4F43-9C27-A462629930BD}" type="slidenum">
              <a:rPr lang="en-SG" smtClean="0"/>
              <a:t>27</a:t>
            </a:fld>
            <a:endParaRPr lang="en-SG"/>
          </a:p>
        </p:txBody>
      </p:sp>
    </p:spTree>
    <p:extLst>
      <p:ext uri="{BB962C8B-B14F-4D97-AF65-F5344CB8AC3E}">
        <p14:creationId xmlns:p14="http://schemas.microsoft.com/office/powerpoint/2010/main" val="1112439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B2174-91EF-5607-A719-090CAF467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D3C12-91D6-A615-B297-2F160FB67A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06D56-161A-5674-36EF-AF2E82048B1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1BDB1D8-B5BC-EDD3-590D-D5EAEF58D9BF}"/>
              </a:ext>
            </a:extLst>
          </p:cNvPr>
          <p:cNvSpPr>
            <a:spLocks noGrp="1"/>
          </p:cNvSpPr>
          <p:nvPr>
            <p:ph type="sldNum" sz="quarter" idx="5"/>
          </p:nvPr>
        </p:nvSpPr>
        <p:spPr/>
        <p:txBody>
          <a:bodyPr/>
          <a:lstStyle/>
          <a:p>
            <a:fld id="{ACCC0CBA-6F59-4F43-9C27-A462629930BD}" type="slidenum">
              <a:rPr lang="en-SG" smtClean="0"/>
              <a:t>28</a:t>
            </a:fld>
            <a:endParaRPr lang="en-SG"/>
          </a:p>
        </p:txBody>
      </p:sp>
    </p:spTree>
    <p:extLst>
      <p:ext uri="{BB962C8B-B14F-4D97-AF65-F5344CB8AC3E}">
        <p14:creationId xmlns:p14="http://schemas.microsoft.com/office/powerpoint/2010/main" val="35096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959FB-DD3D-3F08-0A1D-552C5F927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68E018-F8FE-E278-3A4F-91D1CDFDDB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8B513-4478-D88F-58F2-37A768FA09D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97E06EB9-159E-221A-E511-EF0B4FE928C1}"/>
              </a:ext>
            </a:extLst>
          </p:cNvPr>
          <p:cNvSpPr>
            <a:spLocks noGrp="1"/>
          </p:cNvSpPr>
          <p:nvPr>
            <p:ph type="sldNum" sz="quarter" idx="5"/>
          </p:nvPr>
        </p:nvSpPr>
        <p:spPr/>
        <p:txBody>
          <a:bodyPr/>
          <a:lstStyle/>
          <a:p>
            <a:fld id="{ACCC0CBA-6F59-4F43-9C27-A462629930BD}" type="slidenum">
              <a:rPr lang="en-SG" smtClean="0"/>
              <a:t>29</a:t>
            </a:fld>
            <a:endParaRPr lang="en-SG"/>
          </a:p>
        </p:txBody>
      </p:sp>
    </p:spTree>
    <p:extLst>
      <p:ext uri="{BB962C8B-B14F-4D97-AF65-F5344CB8AC3E}">
        <p14:creationId xmlns:p14="http://schemas.microsoft.com/office/powerpoint/2010/main" val="2289999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75E0B-8489-F7DF-81A6-3878820AB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A90CD-4F2C-2698-2262-0FF504A982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2DA6-FB09-7CBB-0D3E-C5EA482FAD28}"/>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7C721BE-F1CB-4D3C-490C-9EC7904692A9}"/>
              </a:ext>
            </a:extLst>
          </p:cNvPr>
          <p:cNvSpPr>
            <a:spLocks noGrp="1"/>
          </p:cNvSpPr>
          <p:nvPr>
            <p:ph type="sldNum" sz="quarter" idx="5"/>
          </p:nvPr>
        </p:nvSpPr>
        <p:spPr/>
        <p:txBody>
          <a:bodyPr/>
          <a:lstStyle/>
          <a:p>
            <a:fld id="{ACCC0CBA-6F59-4F43-9C27-A462629930BD}" type="slidenum">
              <a:rPr lang="en-SG" smtClean="0"/>
              <a:t>30</a:t>
            </a:fld>
            <a:endParaRPr lang="en-SG"/>
          </a:p>
        </p:txBody>
      </p:sp>
    </p:spTree>
    <p:extLst>
      <p:ext uri="{BB962C8B-B14F-4D97-AF65-F5344CB8AC3E}">
        <p14:creationId xmlns:p14="http://schemas.microsoft.com/office/powerpoint/2010/main" val="294994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4063C-DCF8-53FE-7CF6-7BFB0F4BB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53C38-1658-E0A6-180F-757196190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4EB37-1865-6629-50C7-6AEA738C5E9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71A9F59-8DC7-6864-D1CC-4AE66460B05A}"/>
              </a:ext>
            </a:extLst>
          </p:cNvPr>
          <p:cNvSpPr>
            <a:spLocks noGrp="1"/>
          </p:cNvSpPr>
          <p:nvPr>
            <p:ph type="sldNum" sz="quarter" idx="5"/>
          </p:nvPr>
        </p:nvSpPr>
        <p:spPr/>
        <p:txBody>
          <a:bodyPr/>
          <a:lstStyle/>
          <a:p>
            <a:fld id="{ACCC0CBA-6F59-4F43-9C27-A462629930BD}" type="slidenum">
              <a:rPr lang="en-SG" smtClean="0"/>
              <a:t>31</a:t>
            </a:fld>
            <a:endParaRPr lang="en-SG"/>
          </a:p>
        </p:txBody>
      </p:sp>
    </p:spTree>
    <p:extLst>
      <p:ext uri="{BB962C8B-B14F-4D97-AF65-F5344CB8AC3E}">
        <p14:creationId xmlns:p14="http://schemas.microsoft.com/office/powerpoint/2010/main" val="22859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FE42-7CDF-AADD-F9A7-8E14AE748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5668B-3DC2-9983-256A-6500FEAAF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6180D-6965-DBA4-C87A-CEFC220D9FEC}"/>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F526CD5-AE2C-0E33-D52A-6DCB7C32718D}"/>
              </a:ext>
            </a:extLst>
          </p:cNvPr>
          <p:cNvSpPr>
            <a:spLocks noGrp="1"/>
          </p:cNvSpPr>
          <p:nvPr>
            <p:ph type="sldNum" sz="quarter" idx="5"/>
          </p:nvPr>
        </p:nvSpPr>
        <p:spPr/>
        <p:txBody>
          <a:bodyPr/>
          <a:lstStyle/>
          <a:p>
            <a:fld id="{ACCC0CBA-6F59-4F43-9C27-A462629930BD}" type="slidenum">
              <a:rPr lang="en-SG" smtClean="0"/>
              <a:t>5</a:t>
            </a:fld>
            <a:endParaRPr lang="en-SG"/>
          </a:p>
        </p:txBody>
      </p:sp>
    </p:spTree>
    <p:extLst>
      <p:ext uri="{BB962C8B-B14F-4D97-AF65-F5344CB8AC3E}">
        <p14:creationId xmlns:p14="http://schemas.microsoft.com/office/powerpoint/2010/main" val="2848784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48FB4-8BCB-58E7-AB86-DF963E1D6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409E91-A923-0AA7-C845-53703F569E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766E-7371-9A5F-DD88-60BF056D2B2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3544769-8611-5801-57BB-CF4807AF35C9}"/>
              </a:ext>
            </a:extLst>
          </p:cNvPr>
          <p:cNvSpPr>
            <a:spLocks noGrp="1"/>
          </p:cNvSpPr>
          <p:nvPr>
            <p:ph type="sldNum" sz="quarter" idx="5"/>
          </p:nvPr>
        </p:nvSpPr>
        <p:spPr/>
        <p:txBody>
          <a:bodyPr/>
          <a:lstStyle/>
          <a:p>
            <a:fld id="{ACCC0CBA-6F59-4F43-9C27-A462629930BD}" type="slidenum">
              <a:rPr lang="en-SG" smtClean="0"/>
              <a:t>32</a:t>
            </a:fld>
            <a:endParaRPr lang="en-SG"/>
          </a:p>
        </p:txBody>
      </p:sp>
    </p:spTree>
    <p:extLst>
      <p:ext uri="{BB962C8B-B14F-4D97-AF65-F5344CB8AC3E}">
        <p14:creationId xmlns:p14="http://schemas.microsoft.com/office/powerpoint/2010/main" val="3670878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3479C-39EC-1E7D-EB0A-7091D0F7C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98300E-0C14-41AF-97CE-D83277F194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05BEA-D54D-4E71-92BD-9658DE29B4F3}"/>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2220EED6-ED51-1233-04C5-5F0B016EB63A}"/>
              </a:ext>
            </a:extLst>
          </p:cNvPr>
          <p:cNvSpPr>
            <a:spLocks noGrp="1"/>
          </p:cNvSpPr>
          <p:nvPr>
            <p:ph type="sldNum" sz="quarter" idx="5"/>
          </p:nvPr>
        </p:nvSpPr>
        <p:spPr/>
        <p:txBody>
          <a:bodyPr/>
          <a:lstStyle/>
          <a:p>
            <a:fld id="{ACCC0CBA-6F59-4F43-9C27-A462629930BD}" type="slidenum">
              <a:rPr lang="en-SG" smtClean="0"/>
              <a:t>33</a:t>
            </a:fld>
            <a:endParaRPr lang="en-SG"/>
          </a:p>
        </p:txBody>
      </p:sp>
    </p:spTree>
    <p:extLst>
      <p:ext uri="{BB962C8B-B14F-4D97-AF65-F5344CB8AC3E}">
        <p14:creationId xmlns:p14="http://schemas.microsoft.com/office/powerpoint/2010/main" val="3787582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C5FED-2D43-F409-3629-678313BF2A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F39ECF-5AC1-58DF-E38E-116040EA4D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C96F3-E368-8D74-772F-BFC0BB69BB0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3FACB3E9-9F45-615E-DFF8-0B7195978E25}"/>
              </a:ext>
            </a:extLst>
          </p:cNvPr>
          <p:cNvSpPr>
            <a:spLocks noGrp="1"/>
          </p:cNvSpPr>
          <p:nvPr>
            <p:ph type="sldNum" sz="quarter" idx="5"/>
          </p:nvPr>
        </p:nvSpPr>
        <p:spPr/>
        <p:txBody>
          <a:bodyPr/>
          <a:lstStyle/>
          <a:p>
            <a:fld id="{ACCC0CBA-6F59-4F43-9C27-A462629930BD}" type="slidenum">
              <a:rPr lang="en-SG" smtClean="0"/>
              <a:t>34</a:t>
            </a:fld>
            <a:endParaRPr lang="en-SG"/>
          </a:p>
        </p:txBody>
      </p:sp>
    </p:spTree>
    <p:extLst>
      <p:ext uri="{BB962C8B-B14F-4D97-AF65-F5344CB8AC3E}">
        <p14:creationId xmlns:p14="http://schemas.microsoft.com/office/powerpoint/2010/main" val="69587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90621-6798-AED2-0896-8F1CF29616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DADA82-DF15-1A5D-38AD-981E3B60F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7FFA9D-E21D-AA82-FC3C-8085313DA825}"/>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F1C3BACC-EE33-5B5F-CDA1-7B3D7A35CDBA}"/>
              </a:ext>
            </a:extLst>
          </p:cNvPr>
          <p:cNvSpPr>
            <a:spLocks noGrp="1"/>
          </p:cNvSpPr>
          <p:nvPr>
            <p:ph type="sldNum" sz="quarter" idx="5"/>
          </p:nvPr>
        </p:nvSpPr>
        <p:spPr/>
        <p:txBody>
          <a:bodyPr/>
          <a:lstStyle/>
          <a:p>
            <a:fld id="{ACCC0CBA-6F59-4F43-9C27-A462629930BD}" type="slidenum">
              <a:rPr lang="en-SG" smtClean="0"/>
              <a:t>35</a:t>
            </a:fld>
            <a:endParaRPr lang="en-SG"/>
          </a:p>
        </p:txBody>
      </p:sp>
    </p:spTree>
    <p:extLst>
      <p:ext uri="{BB962C8B-B14F-4D97-AF65-F5344CB8AC3E}">
        <p14:creationId xmlns:p14="http://schemas.microsoft.com/office/powerpoint/2010/main" val="4161380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6B801-F1B7-DE3B-3775-6EB993781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22BD8-B3D7-5614-9485-5E2CE2C82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F9701-93E3-05B2-077A-101B141B29F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2F24E0EE-F8AE-5098-2F8F-73605EB184AC}"/>
              </a:ext>
            </a:extLst>
          </p:cNvPr>
          <p:cNvSpPr>
            <a:spLocks noGrp="1"/>
          </p:cNvSpPr>
          <p:nvPr>
            <p:ph type="sldNum" sz="quarter" idx="5"/>
          </p:nvPr>
        </p:nvSpPr>
        <p:spPr/>
        <p:txBody>
          <a:bodyPr/>
          <a:lstStyle/>
          <a:p>
            <a:fld id="{ACCC0CBA-6F59-4F43-9C27-A462629930BD}" type="slidenum">
              <a:rPr lang="en-SG" smtClean="0"/>
              <a:t>36</a:t>
            </a:fld>
            <a:endParaRPr lang="en-SG"/>
          </a:p>
        </p:txBody>
      </p:sp>
    </p:spTree>
    <p:extLst>
      <p:ext uri="{BB962C8B-B14F-4D97-AF65-F5344CB8AC3E}">
        <p14:creationId xmlns:p14="http://schemas.microsoft.com/office/powerpoint/2010/main" val="210208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D5BB4-302C-1509-1E0A-80FB4FB0F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0EA322-2AD8-6636-0C2B-33B33E9CA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47EFE6-B48D-E62B-7E95-9542226347E5}"/>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64756DD6-86AC-368C-2C67-00DB4D03A18E}"/>
              </a:ext>
            </a:extLst>
          </p:cNvPr>
          <p:cNvSpPr>
            <a:spLocks noGrp="1"/>
          </p:cNvSpPr>
          <p:nvPr>
            <p:ph type="sldNum" sz="quarter" idx="5"/>
          </p:nvPr>
        </p:nvSpPr>
        <p:spPr/>
        <p:txBody>
          <a:bodyPr/>
          <a:lstStyle/>
          <a:p>
            <a:fld id="{ACCC0CBA-6F59-4F43-9C27-A462629930BD}" type="slidenum">
              <a:rPr lang="en-SG" smtClean="0"/>
              <a:t>37</a:t>
            </a:fld>
            <a:endParaRPr lang="en-SG"/>
          </a:p>
        </p:txBody>
      </p:sp>
    </p:spTree>
    <p:extLst>
      <p:ext uri="{BB962C8B-B14F-4D97-AF65-F5344CB8AC3E}">
        <p14:creationId xmlns:p14="http://schemas.microsoft.com/office/powerpoint/2010/main" val="421209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077E-8425-EF91-F9A1-C67A989E1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417D0-6B31-D689-5BA4-2A03B77E96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985867-6CCD-DEC4-EF2F-C781A5D7FFE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4CBDFFA9-14FE-939C-5D0E-AC79906E0202}"/>
              </a:ext>
            </a:extLst>
          </p:cNvPr>
          <p:cNvSpPr>
            <a:spLocks noGrp="1"/>
          </p:cNvSpPr>
          <p:nvPr>
            <p:ph type="sldNum" sz="quarter" idx="5"/>
          </p:nvPr>
        </p:nvSpPr>
        <p:spPr/>
        <p:txBody>
          <a:bodyPr/>
          <a:lstStyle/>
          <a:p>
            <a:fld id="{ACCC0CBA-6F59-4F43-9C27-A462629930BD}" type="slidenum">
              <a:rPr lang="en-SG" smtClean="0"/>
              <a:t>38</a:t>
            </a:fld>
            <a:endParaRPr lang="en-SG"/>
          </a:p>
        </p:txBody>
      </p:sp>
    </p:spTree>
    <p:extLst>
      <p:ext uri="{BB962C8B-B14F-4D97-AF65-F5344CB8AC3E}">
        <p14:creationId xmlns:p14="http://schemas.microsoft.com/office/powerpoint/2010/main" val="3267396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11030-06C5-2A14-0EB0-305BFD24F0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065EC-BAB6-F6D1-B169-9C8DBC840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2F061-CAC7-650B-3F2D-86D4569746C2}"/>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FC0EC0C7-0FB8-032A-322C-0C24407D084A}"/>
              </a:ext>
            </a:extLst>
          </p:cNvPr>
          <p:cNvSpPr>
            <a:spLocks noGrp="1"/>
          </p:cNvSpPr>
          <p:nvPr>
            <p:ph type="sldNum" sz="quarter" idx="5"/>
          </p:nvPr>
        </p:nvSpPr>
        <p:spPr/>
        <p:txBody>
          <a:bodyPr/>
          <a:lstStyle/>
          <a:p>
            <a:fld id="{ACCC0CBA-6F59-4F43-9C27-A462629930BD}" type="slidenum">
              <a:rPr lang="en-SG" smtClean="0"/>
              <a:t>39</a:t>
            </a:fld>
            <a:endParaRPr lang="en-SG"/>
          </a:p>
        </p:txBody>
      </p:sp>
    </p:spTree>
    <p:extLst>
      <p:ext uri="{BB962C8B-B14F-4D97-AF65-F5344CB8AC3E}">
        <p14:creationId xmlns:p14="http://schemas.microsoft.com/office/powerpoint/2010/main" val="28222374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345F9-F4C1-C9EF-881C-8E34FB25E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E39B9-0368-CE35-619C-B3A3D66FD9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0056AA-82AA-079F-67D5-38E14E3F41B5}"/>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68436D9-F82E-1BF9-6FC8-743DF4825E59}"/>
              </a:ext>
            </a:extLst>
          </p:cNvPr>
          <p:cNvSpPr>
            <a:spLocks noGrp="1"/>
          </p:cNvSpPr>
          <p:nvPr>
            <p:ph type="sldNum" sz="quarter" idx="5"/>
          </p:nvPr>
        </p:nvSpPr>
        <p:spPr/>
        <p:txBody>
          <a:bodyPr/>
          <a:lstStyle/>
          <a:p>
            <a:fld id="{ACCC0CBA-6F59-4F43-9C27-A462629930BD}" type="slidenum">
              <a:rPr lang="en-SG" smtClean="0"/>
              <a:t>40</a:t>
            </a:fld>
            <a:endParaRPr lang="en-SG"/>
          </a:p>
        </p:txBody>
      </p:sp>
    </p:spTree>
    <p:extLst>
      <p:ext uri="{BB962C8B-B14F-4D97-AF65-F5344CB8AC3E}">
        <p14:creationId xmlns:p14="http://schemas.microsoft.com/office/powerpoint/2010/main" val="3202409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3811C-03F9-914D-C10F-3DACAEDB9C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8FEC8-EB1B-1F7A-8DFB-4A8B585A94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015B4-8B88-01D0-56A7-12DF1738ADD3}"/>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6F0F5C5E-7E26-6480-7854-C0B78C20C1D1}"/>
              </a:ext>
            </a:extLst>
          </p:cNvPr>
          <p:cNvSpPr>
            <a:spLocks noGrp="1"/>
          </p:cNvSpPr>
          <p:nvPr>
            <p:ph type="sldNum" sz="quarter" idx="5"/>
          </p:nvPr>
        </p:nvSpPr>
        <p:spPr/>
        <p:txBody>
          <a:bodyPr/>
          <a:lstStyle/>
          <a:p>
            <a:fld id="{ACCC0CBA-6F59-4F43-9C27-A462629930BD}" type="slidenum">
              <a:rPr lang="en-SG" smtClean="0"/>
              <a:t>41</a:t>
            </a:fld>
            <a:endParaRPr lang="en-SG"/>
          </a:p>
        </p:txBody>
      </p:sp>
    </p:spTree>
    <p:extLst>
      <p:ext uri="{BB962C8B-B14F-4D97-AF65-F5344CB8AC3E}">
        <p14:creationId xmlns:p14="http://schemas.microsoft.com/office/powerpoint/2010/main" val="19690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6EBDF-8162-3CA8-B1F8-BC8666B520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E6FA3-20C1-21F4-AD2A-9CC83436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2F541C-8A12-8AB8-C92D-9E4F6B1A247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SG" dirty="0"/>
          </a:p>
        </p:txBody>
      </p:sp>
      <p:sp>
        <p:nvSpPr>
          <p:cNvPr id="4" name="Slide Number Placeholder 3">
            <a:extLst>
              <a:ext uri="{FF2B5EF4-FFF2-40B4-BE49-F238E27FC236}">
                <a16:creationId xmlns:a16="http://schemas.microsoft.com/office/drawing/2014/main" id="{EF681CFD-CE3E-BC04-555A-619E7956497A}"/>
              </a:ext>
            </a:extLst>
          </p:cNvPr>
          <p:cNvSpPr>
            <a:spLocks noGrp="1"/>
          </p:cNvSpPr>
          <p:nvPr>
            <p:ph type="sldNum" sz="quarter" idx="5"/>
          </p:nvPr>
        </p:nvSpPr>
        <p:spPr/>
        <p:txBody>
          <a:bodyPr/>
          <a:lstStyle/>
          <a:p>
            <a:fld id="{ACCC0CBA-6F59-4F43-9C27-A462629930BD}" type="slidenum">
              <a:rPr lang="en-SG" smtClean="0"/>
              <a:t>6</a:t>
            </a:fld>
            <a:endParaRPr lang="en-SG"/>
          </a:p>
        </p:txBody>
      </p:sp>
    </p:spTree>
    <p:extLst>
      <p:ext uri="{BB962C8B-B14F-4D97-AF65-F5344CB8AC3E}">
        <p14:creationId xmlns:p14="http://schemas.microsoft.com/office/powerpoint/2010/main" val="41241806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A11C0-B5E4-341C-C8CB-491673D26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BEEE2-1305-68C9-8B01-DF6899E3E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699C9A-829A-B514-B908-26A6EE6029A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4A657AD1-AF0F-D4C6-D411-54C9E0FF41CE}"/>
              </a:ext>
            </a:extLst>
          </p:cNvPr>
          <p:cNvSpPr>
            <a:spLocks noGrp="1"/>
          </p:cNvSpPr>
          <p:nvPr>
            <p:ph type="sldNum" sz="quarter" idx="5"/>
          </p:nvPr>
        </p:nvSpPr>
        <p:spPr/>
        <p:txBody>
          <a:bodyPr/>
          <a:lstStyle/>
          <a:p>
            <a:fld id="{ACCC0CBA-6F59-4F43-9C27-A462629930BD}" type="slidenum">
              <a:rPr lang="en-SG" smtClean="0"/>
              <a:t>42</a:t>
            </a:fld>
            <a:endParaRPr lang="en-SG"/>
          </a:p>
        </p:txBody>
      </p:sp>
    </p:spTree>
    <p:extLst>
      <p:ext uri="{BB962C8B-B14F-4D97-AF65-F5344CB8AC3E}">
        <p14:creationId xmlns:p14="http://schemas.microsoft.com/office/powerpoint/2010/main" val="2375512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4D1E0-9173-4EC2-88F5-580ABE3C6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D97C9A-08E2-8F41-B7C1-E4A74CA43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864266-9E66-539C-025A-5D2E5F27672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0939C7F-B27E-D578-5BED-BAB6D5859BBD}"/>
              </a:ext>
            </a:extLst>
          </p:cNvPr>
          <p:cNvSpPr>
            <a:spLocks noGrp="1"/>
          </p:cNvSpPr>
          <p:nvPr>
            <p:ph type="sldNum" sz="quarter" idx="5"/>
          </p:nvPr>
        </p:nvSpPr>
        <p:spPr/>
        <p:txBody>
          <a:bodyPr/>
          <a:lstStyle/>
          <a:p>
            <a:fld id="{ACCC0CBA-6F59-4F43-9C27-A462629930BD}" type="slidenum">
              <a:rPr lang="en-SG" smtClean="0"/>
              <a:t>43</a:t>
            </a:fld>
            <a:endParaRPr lang="en-SG"/>
          </a:p>
        </p:txBody>
      </p:sp>
    </p:spTree>
    <p:extLst>
      <p:ext uri="{BB962C8B-B14F-4D97-AF65-F5344CB8AC3E}">
        <p14:creationId xmlns:p14="http://schemas.microsoft.com/office/powerpoint/2010/main" val="1451306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20A47-A2F4-17AC-B233-0E8FB625A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1E03A-1843-E20A-08B6-9840C0E007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6D0E8-FACC-C049-6E88-D17E4C15441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FB695F1-9F77-F6FD-E3D1-5AE12E6204A0}"/>
              </a:ext>
            </a:extLst>
          </p:cNvPr>
          <p:cNvSpPr>
            <a:spLocks noGrp="1"/>
          </p:cNvSpPr>
          <p:nvPr>
            <p:ph type="sldNum" sz="quarter" idx="5"/>
          </p:nvPr>
        </p:nvSpPr>
        <p:spPr/>
        <p:txBody>
          <a:bodyPr/>
          <a:lstStyle/>
          <a:p>
            <a:fld id="{ACCC0CBA-6F59-4F43-9C27-A462629930BD}" type="slidenum">
              <a:rPr lang="en-SG" smtClean="0"/>
              <a:t>44</a:t>
            </a:fld>
            <a:endParaRPr lang="en-SG"/>
          </a:p>
        </p:txBody>
      </p:sp>
    </p:spTree>
    <p:extLst>
      <p:ext uri="{BB962C8B-B14F-4D97-AF65-F5344CB8AC3E}">
        <p14:creationId xmlns:p14="http://schemas.microsoft.com/office/powerpoint/2010/main" val="38223662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3FEAA-25CD-606B-A698-A828224287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3F2517-CA15-35B2-4E24-40021D0690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11D8F2-0AD9-37E5-9177-D87FD49D5BC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DC4DEA8B-C2F2-B8F0-D8C7-F79C71260D38}"/>
              </a:ext>
            </a:extLst>
          </p:cNvPr>
          <p:cNvSpPr>
            <a:spLocks noGrp="1"/>
          </p:cNvSpPr>
          <p:nvPr>
            <p:ph type="sldNum" sz="quarter" idx="5"/>
          </p:nvPr>
        </p:nvSpPr>
        <p:spPr/>
        <p:txBody>
          <a:bodyPr/>
          <a:lstStyle/>
          <a:p>
            <a:fld id="{ACCC0CBA-6F59-4F43-9C27-A462629930BD}" type="slidenum">
              <a:rPr lang="en-SG" smtClean="0"/>
              <a:t>45</a:t>
            </a:fld>
            <a:endParaRPr lang="en-SG"/>
          </a:p>
        </p:txBody>
      </p:sp>
    </p:spTree>
    <p:extLst>
      <p:ext uri="{BB962C8B-B14F-4D97-AF65-F5344CB8AC3E}">
        <p14:creationId xmlns:p14="http://schemas.microsoft.com/office/powerpoint/2010/main" val="682465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FEDB7-4AA3-4B19-7FD8-84205D62D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FA3FB-4E64-AC0E-FFCA-0E012F1FA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C5AFF9-36A7-5F27-19E8-BB356B9F80E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ECF043D6-5567-6BE6-DC14-31E8FD5CA2EA}"/>
              </a:ext>
            </a:extLst>
          </p:cNvPr>
          <p:cNvSpPr>
            <a:spLocks noGrp="1"/>
          </p:cNvSpPr>
          <p:nvPr>
            <p:ph type="sldNum" sz="quarter" idx="5"/>
          </p:nvPr>
        </p:nvSpPr>
        <p:spPr/>
        <p:txBody>
          <a:bodyPr/>
          <a:lstStyle/>
          <a:p>
            <a:fld id="{ACCC0CBA-6F59-4F43-9C27-A462629930BD}" type="slidenum">
              <a:rPr lang="en-SG" smtClean="0"/>
              <a:t>46</a:t>
            </a:fld>
            <a:endParaRPr lang="en-SG"/>
          </a:p>
        </p:txBody>
      </p:sp>
    </p:spTree>
    <p:extLst>
      <p:ext uri="{BB962C8B-B14F-4D97-AF65-F5344CB8AC3E}">
        <p14:creationId xmlns:p14="http://schemas.microsoft.com/office/powerpoint/2010/main" val="3866977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FD2EF-562E-D392-DA19-89A3650433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C3DE0-ED67-D0B8-B1B4-E34EC2019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62DD17-CFDC-7676-D611-E3D68D4A882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F837863C-0DFF-7933-5CF7-93035EEC35C1}"/>
              </a:ext>
            </a:extLst>
          </p:cNvPr>
          <p:cNvSpPr>
            <a:spLocks noGrp="1"/>
          </p:cNvSpPr>
          <p:nvPr>
            <p:ph type="sldNum" sz="quarter" idx="5"/>
          </p:nvPr>
        </p:nvSpPr>
        <p:spPr/>
        <p:txBody>
          <a:bodyPr/>
          <a:lstStyle/>
          <a:p>
            <a:fld id="{ACCC0CBA-6F59-4F43-9C27-A462629930BD}" type="slidenum">
              <a:rPr lang="en-SG" smtClean="0"/>
              <a:t>47</a:t>
            </a:fld>
            <a:endParaRPr lang="en-SG"/>
          </a:p>
        </p:txBody>
      </p:sp>
    </p:spTree>
    <p:extLst>
      <p:ext uri="{BB962C8B-B14F-4D97-AF65-F5344CB8AC3E}">
        <p14:creationId xmlns:p14="http://schemas.microsoft.com/office/powerpoint/2010/main" val="768336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F471F-0E8E-A8BC-D1FA-57891A590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E4A66-B439-24F9-15D8-9A5AAAC61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177B2-8F68-FDDB-29BF-884F184A3FDA}"/>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92E10A8C-647D-72A8-4DF4-C32CA45A0930}"/>
              </a:ext>
            </a:extLst>
          </p:cNvPr>
          <p:cNvSpPr>
            <a:spLocks noGrp="1"/>
          </p:cNvSpPr>
          <p:nvPr>
            <p:ph type="sldNum" sz="quarter" idx="5"/>
          </p:nvPr>
        </p:nvSpPr>
        <p:spPr/>
        <p:txBody>
          <a:bodyPr/>
          <a:lstStyle/>
          <a:p>
            <a:fld id="{ACCC0CBA-6F59-4F43-9C27-A462629930BD}" type="slidenum">
              <a:rPr lang="en-SG" smtClean="0"/>
              <a:t>48</a:t>
            </a:fld>
            <a:endParaRPr lang="en-SG"/>
          </a:p>
        </p:txBody>
      </p:sp>
    </p:spTree>
    <p:extLst>
      <p:ext uri="{BB962C8B-B14F-4D97-AF65-F5344CB8AC3E}">
        <p14:creationId xmlns:p14="http://schemas.microsoft.com/office/powerpoint/2010/main" val="35048457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CCC0CBA-6F59-4F43-9C27-A462629930BD}" type="slidenum">
              <a:rPr lang="en-SG" smtClean="0"/>
              <a:t>49</a:t>
            </a:fld>
            <a:endParaRPr lang="en-SG"/>
          </a:p>
        </p:txBody>
      </p:sp>
    </p:spTree>
    <p:extLst>
      <p:ext uri="{BB962C8B-B14F-4D97-AF65-F5344CB8AC3E}">
        <p14:creationId xmlns:p14="http://schemas.microsoft.com/office/powerpoint/2010/main" val="196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6E0E1-FA39-539B-17A0-365D87476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31E-76FF-3EDC-9D6F-DF6BF612A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A2059-391A-2685-631E-8074F9283F3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9BA5810-FE90-D1E4-9C70-2B88D29B4247}"/>
              </a:ext>
            </a:extLst>
          </p:cNvPr>
          <p:cNvSpPr>
            <a:spLocks noGrp="1"/>
          </p:cNvSpPr>
          <p:nvPr>
            <p:ph type="sldNum" sz="quarter" idx="5"/>
          </p:nvPr>
        </p:nvSpPr>
        <p:spPr/>
        <p:txBody>
          <a:bodyPr/>
          <a:lstStyle/>
          <a:p>
            <a:fld id="{ACCC0CBA-6F59-4F43-9C27-A462629930BD}" type="slidenum">
              <a:rPr lang="en-SG" smtClean="0"/>
              <a:t>7</a:t>
            </a:fld>
            <a:endParaRPr lang="en-SG"/>
          </a:p>
        </p:txBody>
      </p:sp>
    </p:spTree>
    <p:extLst>
      <p:ext uri="{BB962C8B-B14F-4D97-AF65-F5344CB8AC3E}">
        <p14:creationId xmlns:p14="http://schemas.microsoft.com/office/powerpoint/2010/main" val="350058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CCA8D-AB52-1F5F-3925-2045759DC9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0AC001-C036-D083-7E73-F0C170209A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8215-04CE-ACF1-B5DE-2C0F459C710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SG" dirty="0"/>
          </a:p>
        </p:txBody>
      </p:sp>
      <p:sp>
        <p:nvSpPr>
          <p:cNvPr id="4" name="Slide Number Placeholder 3">
            <a:extLst>
              <a:ext uri="{FF2B5EF4-FFF2-40B4-BE49-F238E27FC236}">
                <a16:creationId xmlns:a16="http://schemas.microsoft.com/office/drawing/2014/main" id="{9C3B5A6E-AB38-23DA-464A-70CBC3F814E2}"/>
              </a:ext>
            </a:extLst>
          </p:cNvPr>
          <p:cNvSpPr>
            <a:spLocks noGrp="1"/>
          </p:cNvSpPr>
          <p:nvPr>
            <p:ph type="sldNum" sz="quarter" idx="5"/>
          </p:nvPr>
        </p:nvSpPr>
        <p:spPr/>
        <p:txBody>
          <a:bodyPr/>
          <a:lstStyle/>
          <a:p>
            <a:fld id="{ACCC0CBA-6F59-4F43-9C27-A462629930BD}" type="slidenum">
              <a:rPr lang="en-SG" smtClean="0"/>
              <a:t>8</a:t>
            </a:fld>
            <a:endParaRPr lang="en-SG"/>
          </a:p>
        </p:txBody>
      </p:sp>
    </p:spTree>
    <p:extLst>
      <p:ext uri="{BB962C8B-B14F-4D97-AF65-F5344CB8AC3E}">
        <p14:creationId xmlns:p14="http://schemas.microsoft.com/office/powerpoint/2010/main" val="270228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154DA-BF42-C617-7361-F1AD3BAD3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39647E-CAAF-4645-0EA8-026AF60F1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7F66C-9632-D684-D90F-5063FEC73D9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7B1F6E01-AB4B-A3DD-4348-0C92D83705D2}"/>
              </a:ext>
            </a:extLst>
          </p:cNvPr>
          <p:cNvSpPr>
            <a:spLocks noGrp="1"/>
          </p:cNvSpPr>
          <p:nvPr>
            <p:ph type="sldNum" sz="quarter" idx="5"/>
          </p:nvPr>
        </p:nvSpPr>
        <p:spPr/>
        <p:txBody>
          <a:bodyPr/>
          <a:lstStyle/>
          <a:p>
            <a:fld id="{ACCC0CBA-6F59-4F43-9C27-A462629930BD}" type="slidenum">
              <a:rPr lang="en-SG" smtClean="0"/>
              <a:t>9</a:t>
            </a:fld>
            <a:endParaRPr lang="en-SG"/>
          </a:p>
        </p:txBody>
      </p:sp>
    </p:spTree>
    <p:extLst>
      <p:ext uri="{BB962C8B-B14F-4D97-AF65-F5344CB8AC3E}">
        <p14:creationId xmlns:p14="http://schemas.microsoft.com/office/powerpoint/2010/main" val="320233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F9EA4-3BB7-68EA-7017-9B5DC7594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F5CCC-D39D-3A92-8E49-F02EA3E7F5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80515-416B-2BF9-E43D-23D44E25531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SG" dirty="0"/>
          </a:p>
        </p:txBody>
      </p:sp>
      <p:sp>
        <p:nvSpPr>
          <p:cNvPr id="4" name="Slide Number Placeholder 3">
            <a:extLst>
              <a:ext uri="{FF2B5EF4-FFF2-40B4-BE49-F238E27FC236}">
                <a16:creationId xmlns:a16="http://schemas.microsoft.com/office/drawing/2014/main" id="{7AEFF87E-A903-3CD8-A838-1509F53BEB85}"/>
              </a:ext>
            </a:extLst>
          </p:cNvPr>
          <p:cNvSpPr>
            <a:spLocks noGrp="1"/>
          </p:cNvSpPr>
          <p:nvPr>
            <p:ph type="sldNum" sz="quarter" idx="5"/>
          </p:nvPr>
        </p:nvSpPr>
        <p:spPr/>
        <p:txBody>
          <a:bodyPr/>
          <a:lstStyle/>
          <a:p>
            <a:fld id="{ACCC0CBA-6F59-4F43-9C27-A462629930BD}" type="slidenum">
              <a:rPr lang="en-SG" smtClean="0"/>
              <a:t>10</a:t>
            </a:fld>
            <a:endParaRPr lang="en-SG"/>
          </a:p>
        </p:txBody>
      </p:sp>
    </p:spTree>
    <p:extLst>
      <p:ext uri="{BB962C8B-B14F-4D97-AF65-F5344CB8AC3E}">
        <p14:creationId xmlns:p14="http://schemas.microsoft.com/office/powerpoint/2010/main" val="312143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39182-2A26-A593-88EB-41459EBB1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2EA07-0356-7C63-9B69-0A9314BADC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32954D-9AC7-9350-57A0-90804191E11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2DFF3F7-C7AE-A035-A52C-9CED2A7FC2F5}"/>
              </a:ext>
            </a:extLst>
          </p:cNvPr>
          <p:cNvSpPr>
            <a:spLocks noGrp="1"/>
          </p:cNvSpPr>
          <p:nvPr>
            <p:ph type="sldNum" sz="quarter" idx="5"/>
          </p:nvPr>
        </p:nvSpPr>
        <p:spPr/>
        <p:txBody>
          <a:bodyPr/>
          <a:lstStyle/>
          <a:p>
            <a:fld id="{ACCC0CBA-6F59-4F43-9C27-A462629930BD}" type="slidenum">
              <a:rPr lang="en-SG" smtClean="0"/>
              <a:t>11</a:t>
            </a:fld>
            <a:endParaRPr lang="en-SG"/>
          </a:p>
        </p:txBody>
      </p:sp>
    </p:spTree>
    <p:extLst>
      <p:ext uri="{BB962C8B-B14F-4D97-AF65-F5344CB8AC3E}">
        <p14:creationId xmlns:p14="http://schemas.microsoft.com/office/powerpoint/2010/main" val="400068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irectconnect/locati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directconnect/partner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aws.amazon.com/whitepapers/latest/aws-vpc-connectivity-options/network-to-amazon-vpc-connectivity-option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howtogeek.com/133680/htg-explains-what-is-a-vpn/"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awstip.com/aws-site-to-site-vpn-using-terraform-324b61b14cb0" TargetMode="External"/><Relationship Id="rId5" Type="http://schemas.openxmlformats.org/officeDocument/2006/relationships/hyperlink" Target="https://vkontech.com/aws-site-to-site-vpn-with-strongswan/" TargetMode="External"/><Relationship Id="rId4" Type="http://schemas.openxmlformats.org/officeDocument/2006/relationships/hyperlink" Target="https://www.kaspersky.com/resource-center/definitions/what-is-a-vpn"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s://www.youtube.com/watch?v=eRddkCxhKPM" TargetMode="External"/><Relationship Id="rId3" Type="http://schemas.openxmlformats.org/officeDocument/2006/relationships/hyperlink" Target="https://www.youtube.com/@AWSwithChetan" TargetMode="External"/><Relationship Id="rId7" Type="http://schemas.openxmlformats.org/officeDocument/2006/relationships/hyperlink" Target="https://www.youtube.com/watch?v=Yn5kSmKb0J0&amp;t=15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www.stormit.cloud/blog/comparison-aws-direct-connect-vs-vpn/" TargetMode="External"/><Relationship Id="rId5" Type="http://schemas.openxmlformats.org/officeDocument/2006/relationships/hyperlink" Target="https://www.stormit.cloud/blog/aws-direct-connect/" TargetMode="External"/><Relationship Id="rId4" Type="http://schemas.openxmlformats.org/officeDocument/2006/relationships/hyperlink" Target="https://www.youtube.com/watch?v=1dJYgCRoHa0" TargetMode="External"/><Relationship Id="rId9" Type="http://schemas.openxmlformats.org/officeDocument/2006/relationships/hyperlink" Target="https://www.youtube.com/watch?v=jEcl5H8Ow_8"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7E1F-CFC5-B375-A4DC-741B5E809AD1}"/>
              </a:ext>
            </a:extLst>
          </p:cNvPr>
          <p:cNvSpPr>
            <a:spLocks noGrp="1"/>
          </p:cNvSpPr>
          <p:nvPr>
            <p:ph type="ctrTitle"/>
          </p:nvPr>
        </p:nvSpPr>
        <p:spPr/>
        <p:txBody>
          <a:bodyPr/>
          <a:lstStyle/>
          <a:p>
            <a:pPr algn="ctr"/>
            <a:r>
              <a:rPr lang="en-SG" sz="4800" b="1" dirty="0">
                <a:solidFill>
                  <a:schemeClr val="tx1"/>
                </a:solidFill>
                <a:effectLst/>
                <a:latin typeface="Calibri" panose="020F0502020204030204" pitchFamily="34" charset="0"/>
                <a:ea typeface="Calibri" panose="020F0502020204030204" pitchFamily="34" charset="0"/>
              </a:rPr>
              <a:t>Networking</a:t>
            </a:r>
            <a:br>
              <a:rPr lang="en-SG" sz="2800" b="1" dirty="0">
                <a:solidFill>
                  <a:schemeClr val="tx1"/>
                </a:solidFill>
                <a:effectLst/>
                <a:latin typeface="Calibri" panose="020F0502020204030204" pitchFamily="34" charset="0"/>
                <a:ea typeface="Calibri" panose="020F0502020204030204" pitchFamily="34" charset="0"/>
              </a:rPr>
            </a:br>
            <a:r>
              <a:rPr lang="en-SG" sz="4000" b="1" dirty="0" err="1">
                <a:solidFill>
                  <a:schemeClr val="tx1"/>
                </a:solidFill>
                <a:effectLst/>
                <a:latin typeface="Calibri" panose="020F0502020204030204" pitchFamily="34" charset="0"/>
                <a:ea typeface="Calibri" panose="020F0502020204030204" pitchFamily="34" charset="0"/>
              </a:rPr>
              <a:t>VPC</a:t>
            </a:r>
            <a:r>
              <a:rPr lang="en-SG" sz="4000" b="1" dirty="0">
                <a:solidFill>
                  <a:schemeClr val="tx1"/>
                </a:solidFill>
                <a:effectLst/>
                <a:latin typeface="Calibri" panose="020F0502020204030204" pitchFamily="34" charset="0"/>
                <a:ea typeface="Calibri" panose="020F0502020204030204" pitchFamily="34" charset="0"/>
              </a:rPr>
              <a:t> with Direct Connect</a:t>
            </a:r>
            <a:br>
              <a:rPr lang="en-SG" sz="4000" b="1" dirty="0">
                <a:solidFill>
                  <a:schemeClr val="tx1"/>
                </a:solidFill>
                <a:effectLst/>
                <a:latin typeface="Calibri" panose="020F0502020204030204" pitchFamily="34" charset="0"/>
                <a:ea typeface="Calibri" panose="020F0502020204030204" pitchFamily="34" charset="0"/>
              </a:rPr>
            </a:br>
            <a:r>
              <a:rPr lang="en-SG" sz="4000" b="1" dirty="0">
                <a:solidFill>
                  <a:schemeClr val="tx1"/>
                </a:solidFill>
                <a:effectLst/>
                <a:latin typeface="Calibri" panose="020F0502020204030204" pitchFamily="34" charset="0"/>
                <a:ea typeface="Calibri" panose="020F0502020204030204" pitchFamily="34" charset="0"/>
              </a:rPr>
              <a:t>&amp;</a:t>
            </a:r>
            <a:br>
              <a:rPr lang="en-SG" sz="4000" b="1" dirty="0">
                <a:solidFill>
                  <a:schemeClr val="tx1"/>
                </a:solidFill>
                <a:effectLst/>
                <a:latin typeface="Calibri" panose="020F0502020204030204" pitchFamily="34" charset="0"/>
                <a:ea typeface="Calibri" panose="020F0502020204030204" pitchFamily="34" charset="0"/>
              </a:rPr>
            </a:br>
            <a:r>
              <a:rPr lang="en-SG" sz="4000" b="1" dirty="0">
                <a:solidFill>
                  <a:schemeClr val="tx1"/>
                </a:solidFill>
                <a:effectLst/>
                <a:latin typeface="Calibri" panose="020F0502020204030204" pitchFamily="34" charset="0"/>
                <a:ea typeface="Calibri" panose="020F0502020204030204" pitchFamily="34" charset="0"/>
              </a:rPr>
              <a:t>Site-To-Site VPN</a:t>
            </a:r>
            <a:endParaRPr lang="en-SG" sz="4000" dirty="0">
              <a:solidFill>
                <a:schemeClr val="tx1"/>
              </a:solidFill>
            </a:endParaRPr>
          </a:p>
        </p:txBody>
      </p:sp>
      <p:sp>
        <p:nvSpPr>
          <p:cNvPr id="3" name="Subtitle 2">
            <a:extLst>
              <a:ext uri="{FF2B5EF4-FFF2-40B4-BE49-F238E27FC236}">
                <a16:creationId xmlns:a16="http://schemas.microsoft.com/office/drawing/2014/main" id="{FBB99B26-A2F1-2375-E2B6-BA5B13B9D9F5}"/>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78647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33C08-BBC5-9FE0-57AB-D843F6CB9834}"/>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1FD966A4-827E-80CC-7E58-D2A4732B6083}"/>
              </a:ext>
            </a:extLst>
          </p:cNvPr>
          <p:cNvSpPr txBox="1">
            <a:spLocks/>
          </p:cNvSpPr>
          <p:nvPr/>
        </p:nvSpPr>
        <p:spPr>
          <a:xfrm>
            <a:off x="1289050" y="5546386"/>
            <a:ext cx="7984952" cy="49878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333333"/>
                </a:solidFill>
                <a:latin typeface="AmazonEmber"/>
              </a:rPr>
              <a:t>Main network                   Virtual Private Gateway            VPN Connection                               Main </a:t>
            </a:r>
            <a:r>
              <a:rPr lang="en-US" dirty="0" err="1">
                <a:solidFill>
                  <a:srgbClr val="333333"/>
                </a:solidFill>
                <a:latin typeface="AmazonEmber"/>
              </a:rPr>
              <a:t>RouteTable</a:t>
            </a:r>
            <a:r>
              <a:rPr lang="en-US" dirty="0">
                <a:solidFill>
                  <a:srgbClr val="333333"/>
                </a:solidFill>
                <a:latin typeface="AmazonEmber"/>
              </a:rPr>
              <a:t>                Main </a:t>
            </a:r>
            <a:r>
              <a:rPr lang="en-US" dirty="0" err="1">
                <a:solidFill>
                  <a:srgbClr val="333333"/>
                </a:solidFill>
                <a:latin typeface="AmazonEmber"/>
              </a:rPr>
              <a:t>EC2</a:t>
            </a:r>
            <a:r>
              <a:rPr lang="en-US" dirty="0">
                <a:solidFill>
                  <a:srgbClr val="333333"/>
                </a:solidFill>
                <a:latin typeface="AmazonEmber"/>
              </a:rPr>
              <a:t> Instance</a:t>
            </a:r>
          </a:p>
          <a:p>
            <a:pPr marL="0" indent="0">
              <a:buNone/>
            </a:pPr>
            <a:r>
              <a:rPr lang="en-US" dirty="0">
                <a:solidFill>
                  <a:srgbClr val="333333"/>
                </a:solidFill>
                <a:latin typeface="AmazonEmber"/>
              </a:rPr>
              <a:t>Remote network              Customer Gateway                    Customer Gateway Device             Remote </a:t>
            </a:r>
            <a:r>
              <a:rPr lang="en-US" dirty="0" err="1">
                <a:solidFill>
                  <a:srgbClr val="333333"/>
                </a:solidFill>
                <a:latin typeface="AmazonEmber"/>
              </a:rPr>
              <a:t>RouteTable</a:t>
            </a:r>
            <a:r>
              <a:rPr lang="en-US" dirty="0">
                <a:solidFill>
                  <a:srgbClr val="333333"/>
                </a:solidFill>
                <a:latin typeface="AmazonEmber"/>
              </a:rPr>
              <a:t>           Remote computer</a:t>
            </a:r>
            <a:endParaRPr lang="en-SG" dirty="0"/>
          </a:p>
        </p:txBody>
      </p:sp>
      <p:sp>
        <p:nvSpPr>
          <p:cNvPr id="2" name="Title 1">
            <a:extLst>
              <a:ext uri="{FF2B5EF4-FFF2-40B4-BE49-F238E27FC236}">
                <a16:creationId xmlns:a16="http://schemas.microsoft.com/office/drawing/2014/main" id="{1349DD46-3DE2-0590-4CDB-9D2E782C7AA4}"/>
              </a:ext>
            </a:extLst>
          </p:cNvPr>
          <p:cNvSpPr>
            <a:spLocks noGrp="1"/>
          </p:cNvSpPr>
          <p:nvPr>
            <p:ph type="title"/>
          </p:nvPr>
        </p:nvSpPr>
        <p:spPr>
          <a:xfrm>
            <a:off x="677334" y="609600"/>
            <a:ext cx="8596668" cy="692150"/>
          </a:xfrm>
        </p:spPr>
        <p:txBody>
          <a:bodyPr>
            <a:normAutofit/>
          </a:bodyPr>
          <a:lstStyle/>
          <a:p>
            <a:r>
              <a:rPr lang="en-SG" b="1" dirty="0">
                <a:solidFill>
                  <a:schemeClr val="tx1"/>
                </a:solidFill>
              </a:rPr>
              <a:t>Site-To-Site VPN – Components… 3</a:t>
            </a:r>
          </a:p>
        </p:txBody>
      </p:sp>
      <p:grpSp>
        <p:nvGrpSpPr>
          <p:cNvPr id="18" name="Group 17">
            <a:extLst>
              <a:ext uri="{FF2B5EF4-FFF2-40B4-BE49-F238E27FC236}">
                <a16:creationId xmlns:a16="http://schemas.microsoft.com/office/drawing/2014/main" id="{0C886BAA-E745-84F1-C3D6-064B257D05C7}"/>
              </a:ext>
            </a:extLst>
          </p:cNvPr>
          <p:cNvGrpSpPr/>
          <p:nvPr/>
        </p:nvGrpSpPr>
        <p:grpSpPr>
          <a:xfrm>
            <a:off x="1024024" y="5515882"/>
            <a:ext cx="6781627" cy="507622"/>
            <a:chOff x="1030374" y="6150610"/>
            <a:chExt cx="6781627" cy="507622"/>
          </a:xfrm>
        </p:grpSpPr>
        <p:sp>
          <p:nvSpPr>
            <p:cNvPr id="5" name="Oval 4">
              <a:extLst>
                <a:ext uri="{FF2B5EF4-FFF2-40B4-BE49-F238E27FC236}">
                  <a16:creationId xmlns:a16="http://schemas.microsoft.com/office/drawing/2014/main" id="{B43193B9-D483-ADD9-A7D9-458AA440BD55}"/>
                </a:ext>
              </a:extLst>
            </p:cNvPr>
            <p:cNvSpPr/>
            <p:nvPr/>
          </p:nvSpPr>
          <p:spPr>
            <a:xfrm>
              <a:off x="1035050"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8CF6FC03-9B85-EBBD-65E2-F99A4C1DC96E}"/>
                </a:ext>
              </a:extLst>
            </p:cNvPr>
            <p:cNvSpPr/>
            <p:nvPr/>
          </p:nvSpPr>
          <p:spPr>
            <a:xfrm>
              <a:off x="1030374" y="640715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933A58A9-E54A-77C9-A327-3BA86BE3EC76}"/>
                </a:ext>
              </a:extLst>
            </p:cNvPr>
            <p:cNvSpPr/>
            <p:nvPr/>
          </p:nvSpPr>
          <p:spPr>
            <a:xfrm>
              <a:off x="2435225" y="61506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4E4C905D-C798-33CF-77A4-589BE6F8D6D8}"/>
                </a:ext>
              </a:extLst>
            </p:cNvPr>
            <p:cNvSpPr/>
            <p:nvPr/>
          </p:nvSpPr>
          <p:spPr>
            <a:xfrm>
              <a:off x="2435225" y="640080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70EF5E4E-C520-227F-E33C-712F3B844774}"/>
                </a:ext>
              </a:extLst>
            </p:cNvPr>
            <p:cNvSpPr/>
            <p:nvPr/>
          </p:nvSpPr>
          <p:spPr>
            <a:xfrm>
              <a:off x="7558001" y="61696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9</a:t>
              </a:r>
              <a:endParaRPr lang="en-SG" sz="1100" kern="100" dirty="0">
                <a:effectLs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DB5D01A1-764A-6416-93E3-93B20F68FCEB}"/>
                </a:ext>
              </a:extLst>
            </p:cNvPr>
            <p:cNvSpPr/>
            <p:nvPr/>
          </p:nvSpPr>
          <p:spPr>
            <a:xfrm>
              <a:off x="7558001" y="64207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10</a:t>
              </a:r>
              <a:endParaRPr lang="en-SG" sz="1100" kern="100" dirty="0">
                <a:effectLst/>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E2BB4111-FDE7-B98B-2F90-4CD5A876A108}"/>
                </a:ext>
              </a:extLst>
            </p:cNvPr>
            <p:cNvSpPr/>
            <p:nvPr/>
          </p:nvSpPr>
          <p:spPr>
            <a:xfrm>
              <a:off x="4191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1A368522-693F-C1C4-0C3B-0D48957B2C99}"/>
                </a:ext>
              </a:extLst>
            </p:cNvPr>
            <p:cNvSpPr/>
            <p:nvPr/>
          </p:nvSpPr>
          <p:spPr>
            <a:xfrm>
              <a:off x="4191000" y="641439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6</a:t>
              </a:r>
              <a:endParaRPr lang="en-SG" sz="1100" kern="100" dirty="0">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E9670632-2A0C-7985-EEFF-5F88FA5E08AE}"/>
                </a:ext>
              </a:extLst>
            </p:cNvPr>
            <p:cNvSpPr/>
            <p:nvPr/>
          </p:nvSpPr>
          <p:spPr>
            <a:xfrm>
              <a:off x="6096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7</a:t>
              </a:r>
              <a:endParaRPr lang="en-SG" sz="1100" kern="100" dirty="0">
                <a:effectLst/>
                <a:ea typeface="Calibri" panose="020F0502020204030204" pitchFamily="34" charset="0"/>
                <a:cs typeface="Times New Roman" panose="02020603050405020304" pitchFamily="18" charset="0"/>
              </a:endParaRPr>
            </a:p>
          </p:txBody>
        </p:sp>
        <p:sp>
          <p:nvSpPr>
            <p:cNvPr id="14" name="Oval 13">
              <a:extLst>
                <a:ext uri="{FF2B5EF4-FFF2-40B4-BE49-F238E27FC236}">
                  <a16:creationId xmlns:a16="http://schemas.microsoft.com/office/drawing/2014/main" id="{2894EEC7-CD70-2B72-3AF5-10A95A2FEA63}"/>
                </a:ext>
              </a:extLst>
            </p:cNvPr>
            <p:cNvSpPr/>
            <p:nvPr/>
          </p:nvSpPr>
          <p:spPr>
            <a:xfrm>
              <a:off x="6096000" y="64080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8</a:t>
              </a:r>
              <a:endParaRPr lang="en-SG" sz="1100" kern="100" dirty="0">
                <a:effectLst/>
                <a:ea typeface="Calibri" panose="020F0502020204030204" pitchFamily="34" charset="0"/>
                <a:cs typeface="Times New Roman" panose="02020603050405020304" pitchFamily="18" charset="0"/>
              </a:endParaRPr>
            </a:p>
          </p:txBody>
        </p:sp>
      </p:grpSp>
      <p:pic>
        <p:nvPicPr>
          <p:cNvPr id="3" name="Picture 2">
            <a:extLst>
              <a:ext uri="{FF2B5EF4-FFF2-40B4-BE49-F238E27FC236}">
                <a16:creationId xmlns:a16="http://schemas.microsoft.com/office/drawing/2014/main" id="{6CD24C75-43F7-267B-1570-BB2D613730A5}"/>
              </a:ext>
            </a:extLst>
          </p:cNvPr>
          <p:cNvPicPr>
            <a:picLocks noChangeAspect="1"/>
          </p:cNvPicPr>
          <p:nvPr/>
        </p:nvPicPr>
        <p:blipFill>
          <a:blip r:embed="rId3"/>
          <a:stretch>
            <a:fillRect/>
          </a:stretch>
        </p:blipFill>
        <p:spPr>
          <a:xfrm>
            <a:off x="836319" y="1409841"/>
            <a:ext cx="8143937" cy="4038317"/>
          </a:xfrm>
          <a:prstGeom prst="rect">
            <a:avLst/>
          </a:prstGeom>
        </p:spPr>
      </p:pic>
    </p:spTree>
    <p:extLst>
      <p:ext uri="{BB962C8B-B14F-4D97-AF65-F5344CB8AC3E}">
        <p14:creationId xmlns:p14="http://schemas.microsoft.com/office/powerpoint/2010/main" val="44771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6646B-A0B0-CE4F-F207-1135EBEB6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A88C5-635A-8261-60B1-E6935964C0FD}"/>
              </a:ext>
            </a:extLst>
          </p:cNvPr>
          <p:cNvSpPr>
            <a:spLocks noGrp="1"/>
          </p:cNvSpPr>
          <p:nvPr>
            <p:ph type="title"/>
          </p:nvPr>
        </p:nvSpPr>
        <p:spPr/>
        <p:txBody>
          <a:bodyPr>
            <a:normAutofit/>
          </a:bodyPr>
          <a:lstStyle/>
          <a:p>
            <a:r>
              <a:rPr lang="en-SG" b="1" dirty="0">
                <a:solidFill>
                  <a:schemeClr val="tx1"/>
                </a:solidFill>
              </a:rPr>
              <a:t>Site-To-Site VPN – Provisioning Steps</a:t>
            </a:r>
          </a:p>
        </p:txBody>
      </p:sp>
      <p:sp>
        <p:nvSpPr>
          <p:cNvPr id="3" name="Content Placeholder 2">
            <a:extLst>
              <a:ext uri="{FF2B5EF4-FFF2-40B4-BE49-F238E27FC236}">
                <a16:creationId xmlns:a16="http://schemas.microsoft.com/office/drawing/2014/main" id="{69237E27-5CFB-9D35-C9D4-310599EB83EF}"/>
              </a:ext>
            </a:extLst>
          </p:cNvPr>
          <p:cNvSpPr>
            <a:spLocks noGrp="1"/>
          </p:cNvSpPr>
          <p:nvPr>
            <p:ph idx="1"/>
          </p:nvPr>
        </p:nvSpPr>
        <p:spPr>
          <a:xfrm>
            <a:off x="677334" y="2160589"/>
            <a:ext cx="10092266" cy="3880773"/>
          </a:xfrm>
        </p:spPr>
        <p:txBody>
          <a:bodyPr/>
          <a:lstStyle/>
          <a:p>
            <a:pPr>
              <a:spcBef>
                <a:spcPts val="0"/>
              </a:spcBef>
            </a:pPr>
            <a:r>
              <a:rPr lang="en-US" sz="2600" dirty="0">
                <a:solidFill>
                  <a:srgbClr val="333333"/>
                </a:solidFill>
                <a:latin typeface="Calibri" panose="020F0502020204030204" pitchFamily="34" charset="0"/>
                <a:cs typeface="Calibri" panose="020F0502020204030204" pitchFamily="34" charset="0"/>
              </a:rPr>
              <a:t>Go to the </a:t>
            </a:r>
            <a:r>
              <a:rPr lang="en-US" sz="2600" dirty="0" err="1">
                <a:solidFill>
                  <a:srgbClr val="333333"/>
                </a:solidFill>
                <a:latin typeface="Calibri" panose="020F0502020204030204" pitchFamily="34" charset="0"/>
                <a:cs typeface="Calibri" panose="020F0502020204030204" pitchFamily="34" charset="0"/>
              </a:rPr>
              <a:t>VPC</a:t>
            </a:r>
            <a:r>
              <a:rPr lang="en-US" sz="2600" dirty="0">
                <a:solidFill>
                  <a:srgbClr val="333333"/>
                </a:solidFill>
                <a:latin typeface="Calibri" panose="020F0502020204030204" pitchFamily="34" charset="0"/>
                <a:cs typeface="Calibri" panose="020F0502020204030204" pitchFamily="34" charset="0"/>
              </a:rPr>
              <a:t> Dashboard and scroll to </a:t>
            </a:r>
            <a:r>
              <a:rPr lang="en-US" sz="2600" b="1" dirty="0">
                <a:solidFill>
                  <a:srgbClr val="333333"/>
                </a:solidFill>
                <a:latin typeface="Calibri" panose="020F0502020204030204" pitchFamily="34" charset="0"/>
                <a:cs typeface="Calibri" panose="020F0502020204030204" pitchFamily="34" charset="0"/>
              </a:rPr>
              <a:t>Virtual private network (VPN) </a:t>
            </a:r>
            <a:r>
              <a:rPr lang="en-US" sz="2600" dirty="0">
                <a:solidFill>
                  <a:srgbClr val="333333"/>
                </a:solidFill>
                <a:latin typeface="Calibri" panose="020F0502020204030204" pitchFamily="34" charset="0"/>
                <a:cs typeface="Calibri" panose="020F0502020204030204" pitchFamily="34" charset="0"/>
              </a:rPr>
              <a:t>on the left panel.</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CA44A5-2DF9-FB0F-96D3-9AA62305305D}"/>
              </a:ext>
            </a:extLst>
          </p:cNvPr>
          <p:cNvPicPr>
            <a:picLocks noChangeAspect="1"/>
          </p:cNvPicPr>
          <p:nvPr/>
        </p:nvPicPr>
        <p:blipFill>
          <a:blip r:embed="rId3"/>
          <a:stretch>
            <a:fillRect/>
          </a:stretch>
        </p:blipFill>
        <p:spPr>
          <a:xfrm>
            <a:off x="1084881" y="3202852"/>
            <a:ext cx="6493789" cy="3352972"/>
          </a:xfrm>
          <a:prstGeom prst="rect">
            <a:avLst/>
          </a:prstGeom>
        </p:spPr>
      </p:pic>
    </p:spTree>
    <p:extLst>
      <p:ext uri="{BB962C8B-B14F-4D97-AF65-F5344CB8AC3E}">
        <p14:creationId xmlns:p14="http://schemas.microsoft.com/office/powerpoint/2010/main" val="298919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87640-B8E3-2DC5-A996-B747340F9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CDBE9-29EE-C25A-4A04-D240A7C9643B}"/>
              </a:ext>
            </a:extLst>
          </p:cNvPr>
          <p:cNvSpPr>
            <a:spLocks noGrp="1"/>
          </p:cNvSpPr>
          <p:nvPr>
            <p:ph type="title"/>
          </p:nvPr>
        </p:nvSpPr>
        <p:spPr>
          <a:xfrm>
            <a:off x="677334" y="609600"/>
            <a:ext cx="9567046" cy="1320800"/>
          </a:xfrm>
        </p:spPr>
        <p:txBody>
          <a:bodyPr>
            <a:normAutofit/>
          </a:bodyPr>
          <a:lstStyle/>
          <a:p>
            <a:r>
              <a:rPr lang="en-SG" b="1" dirty="0">
                <a:solidFill>
                  <a:schemeClr val="tx1"/>
                </a:solidFill>
              </a:rPr>
              <a:t>Site-To-Site VPN – Provisioning Steps… 2</a:t>
            </a:r>
          </a:p>
        </p:txBody>
      </p:sp>
      <p:sp>
        <p:nvSpPr>
          <p:cNvPr id="3" name="Content Placeholder 2">
            <a:extLst>
              <a:ext uri="{FF2B5EF4-FFF2-40B4-BE49-F238E27FC236}">
                <a16:creationId xmlns:a16="http://schemas.microsoft.com/office/drawing/2014/main" id="{2DE16C83-FB1D-9B25-AFB0-CB9C2D5076A0}"/>
              </a:ext>
            </a:extLst>
          </p:cNvPr>
          <p:cNvSpPr>
            <a:spLocks noGrp="1"/>
          </p:cNvSpPr>
          <p:nvPr>
            <p:ph idx="1"/>
          </p:nvPr>
        </p:nvSpPr>
        <p:spPr>
          <a:xfrm>
            <a:off x="677334" y="2160589"/>
            <a:ext cx="10092266" cy="3880773"/>
          </a:xfrm>
        </p:spPr>
        <p:txBody>
          <a:bodyPr/>
          <a:lstStyle/>
          <a:p>
            <a:pPr>
              <a:spcBef>
                <a:spcPts val="0"/>
              </a:spcBef>
            </a:pPr>
            <a:r>
              <a:rPr lang="en-US" sz="2600" dirty="0">
                <a:solidFill>
                  <a:srgbClr val="333333"/>
                </a:solidFill>
                <a:latin typeface="Calibri" panose="020F0502020204030204" pitchFamily="34" charset="0"/>
                <a:cs typeface="Calibri" panose="020F0502020204030204" pitchFamily="34" charset="0"/>
              </a:rPr>
              <a:t>Create the below resources in the following order:</a:t>
            </a:r>
          </a:p>
          <a:p>
            <a:pPr lvl="1">
              <a:spcBef>
                <a:spcPts val="0"/>
              </a:spcBef>
            </a:pPr>
            <a:r>
              <a:rPr lang="en-US" sz="2400" dirty="0">
                <a:solidFill>
                  <a:srgbClr val="333333"/>
                </a:solidFill>
                <a:latin typeface="Calibri" panose="020F0502020204030204" pitchFamily="34" charset="0"/>
                <a:cs typeface="Calibri" panose="020F0502020204030204" pitchFamily="34" charset="0"/>
              </a:rPr>
              <a:t>Customer gateway</a:t>
            </a:r>
          </a:p>
          <a:p>
            <a:pPr lvl="1">
              <a:spcBef>
                <a:spcPts val="0"/>
              </a:spcBef>
            </a:pPr>
            <a:r>
              <a:rPr lang="en-US" sz="2400" dirty="0">
                <a:solidFill>
                  <a:srgbClr val="333333"/>
                </a:solidFill>
                <a:latin typeface="Calibri" panose="020F0502020204030204" pitchFamily="34" charset="0"/>
                <a:cs typeface="Calibri" panose="020F0502020204030204" pitchFamily="34" charset="0"/>
              </a:rPr>
              <a:t>Virtual private gateway</a:t>
            </a:r>
          </a:p>
          <a:p>
            <a:pPr lvl="1">
              <a:spcBef>
                <a:spcPts val="0"/>
              </a:spcBef>
            </a:pPr>
            <a:r>
              <a:rPr lang="en-US" sz="2400" dirty="0">
                <a:solidFill>
                  <a:srgbClr val="333333"/>
                </a:solidFill>
                <a:latin typeface="Calibri" panose="020F0502020204030204" pitchFamily="34" charset="0"/>
                <a:cs typeface="Calibri" panose="020F0502020204030204" pitchFamily="34" charset="0"/>
              </a:rPr>
              <a:t>Site-to-Site VPN connection.</a:t>
            </a:r>
          </a:p>
          <a:p>
            <a:pPr>
              <a:spcBef>
                <a:spcPts val="0"/>
              </a:spcBef>
            </a:pPr>
            <a:endParaRPr lang="en-US" sz="26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11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D14E-703D-C117-1089-465163221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6E854-9FFE-006C-16DA-4141B4DE0E18}"/>
              </a:ext>
            </a:extLst>
          </p:cNvPr>
          <p:cNvSpPr>
            <a:spLocks noGrp="1"/>
          </p:cNvSpPr>
          <p:nvPr>
            <p:ph type="title"/>
          </p:nvPr>
        </p:nvSpPr>
        <p:spPr>
          <a:xfrm>
            <a:off x="677334" y="609600"/>
            <a:ext cx="9567046" cy="1320800"/>
          </a:xfrm>
        </p:spPr>
        <p:txBody>
          <a:bodyPr>
            <a:normAutofit/>
          </a:bodyPr>
          <a:lstStyle/>
          <a:p>
            <a:r>
              <a:rPr lang="en-SG" b="1" dirty="0">
                <a:solidFill>
                  <a:schemeClr val="tx1"/>
                </a:solidFill>
              </a:rPr>
              <a:t>Site-To-Site VPN – Provisioning Steps… 3</a:t>
            </a:r>
          </a:p>
        </p:txBody>
      </p:sp>
      <p:sp>
        <p:nvSpPr>
          <p:cNvPr id="3" name="Content Placeholder 2">
            <a:extLst>
              <a:ext uri="{FF2B5EF4-FFF2-40B4-BE49-F238E27FC236}">
                <a16:creationId xmlns:a16="http://schemas.microsoft.com/office/drawing/2014/main" id="{4F5652B1-BC31-F4E5-A29A-5B17638A7065}"/>
              </a:ext>
            </a:extLst>
          </p:cNvPr>
          <p:cNvSpPr>
            <a:spLocks noGrp="1"/>
          </p:cNvSpPr>
          <p:nvPr>
            <p:ph idx="1"/>
          </p:nvPr>
        </p:nvSpPr>
        <p:spPr>
          <a:xfrm>
            <a:off x="677334" y="2160589"/>
            <a:ext cx="10092266" cy="3880773"/>
          </a:xfrm>
        </p:spPr>
        <p:txBody>
          <a:bodyPr/>
          <a:lstStyle/>
          <a:p>
            <a:pPr>
              <a:spcBef>
                <a:spcPts val="0"/>
              </a:spcBef>
            </a:pPr>
            <a:r>
              <a:rPr lang="en-US" sz="2600" dirty="0">
                <a:solidFill>
                  <a:srgbClr val="333333"/>
                </a:solidFill>
                <a:latin typeface="Calibri" panose="020F0502020204030204" pitchFamily="34" charset="0"/>
                <a:cs typeface="Calibri" panose="020F0502020204030204" pitchFamily="34" charset="0"/>
              </a:rPr>
              <a:t>Download the configuration file and send the file to the network engineer who has permission to configure the customer gateway device.</a:t>
            </a:r>
          </a:p>
          <a:p>
            <a:pPr>
              <a:spcBef>
                <a:spcPts val="0"/>
              </a:spcBef>
            </a:pPr>
            <a:endParaRPr lang="en-US" sz="2600" dirty="0">
              <a:solidFill>
                <a:srgbClr val="333333"/>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CDBCCDA-FDB7-3F7B-64A9-F520CE2FA75C}"/>
              </a:ext>
            </a:extLst>
          </p:cNvPr>
          <p:cNvPicPr>
            <a:picLocks noChangeAspect="1"/>
          </p:cNvPicPr>
          <p:nvPr/>
        </p:nvPicPr>
        <p:blipFill>
          <a:blip r:embed="rId3"/>
          <a:stretch>
            <a:fillRect/>
          </a:stretch>
        </p:blipFill>
        <p:spPr>
          <a:xfrm>
            <a:off x="1030638" y="3460357"/>
            <a:ext cx="7694908" cy="2909517"/>
          </a:xfrm>
          <a:prstGeom prst="rect">
            <a:avLst/>
          </a:prstGeom>
        </p:spPr>
      </p:pic>
    </p:spTree>
    <p:extLst>
      <p:ext uri="{BB962C8B-B14F-4D97-AF65-F5344CB8AC3E}">
        <p14:creationId xmlns:p14="http://schemas.microsoft.com/office/powerpoint/2010/main" val="351020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5F4D0-8180-0D33-B58D-620532ADD10C}"/>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6C956682-5914-B8F9-0FC8-374061AC56EB}"/>
              </a:ext>
            </a:extLst>
          </p:cNvPr>
          <p:cNvSpPr txBox="1">
            <a:spLocks/>
          </p:cNvSpPr>
          <p:nvPr/>
        </p:nvSpPr>
        <p:spPr>
          <a:xfrm>
            <a:off x="1289050" y="5546386"/>
            <a:ext cx="7984952" cy="49878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333333"/>
                </a:solidFill>
                <a:latin typeface="AmazonEmber"/>
              </a:rPr>
              <a:t>Main network                   Virtual Private Gateway            VPN Connection                               Main </a:t>
            </a:r>
            <a:r>
              <a:rPr lang="en-US" dirty="0" err="1">
                <a:solidFill>
                  <a:srgbClr val="333333"/>
                </a:solidFill>
                <a:latin typeface="AmazonEmber"/>
              </a:rPr>
              <a:t>RouteTable</a:t>
            </a:r>
            <a:r>
              <a:rPr lang="en-US" dirty="0">
                <a:solidFill>
                  <a:srgbClr val="333333"/>
                </a:solidFill>
                <a:latin typeface="AmazonEmber"/>
              </a:rPr>
              <a:t>                Main </a:t>
            </a:r>
            <a:r>
              <a:rPr lang="en-US" dirty="0" err="1">
                <a:solidFill>
                  <a:srgbClr val="333333"/>
                </a:solidFill>
                <a:latin typeface="AmazonEmber"/>
              </a:rPr>
              <a:t>EC2</a:t>
            </a:r>
            <a:r>
              <a:rPr lang="en-US" dirty="0">
                <a:solidFill>
                  <a:srgbClr val="333333"/>
                </a:solidFill>
                <a:latin typeface="AmazonEmber"/>
              </a:rPr>
              <a:t> Instance</a:t>
            </a:r>
          </a:p>
          <a:p>
            <a:pPr marL="0" indent="0">
              <a:buNone/>
            </a:pPr>
            <a:r>
              <a:rPr lang="en-US" dirty="0">
                <a:solidFill>
                  <a:srgbClr val="333333"/>
                </a:solidFill>
                <a:latin typeface="AmazonEmber"/>
              </a:rPr>
              <a:t>Remote network              Customer Gateway                    Customer Gateway Device             Remote </a:t>
            </a:r>
            <a:r>
              <a:rPr lang="en-US" dirty="0" err="1">
                <a:solidFill>
                  <a:srgbClr val="333333"/>
                </a:solidFill>
                <a:latin typeface="AmazonEmber"/>
              </a:rPr>
              <a:t>RouteTable</a:t>
            </a:r>
            <a:r>
              <a:rPr lang="en-US" dirty="0">
                <a:solidFill>
                  <a:srgbClr val="333333"/>
                </a:solidFill>
                <a:latin typeface="AmazonEmber"/>
              </a:rPr>
              <a:t>           Remote computer</a:t>
            </a:r>
            <a:endParaRPr lang="en-SG" dirty="0"/>
          </a:p>
        </p:txBody>
      </p:sp>
      <p:sp>
        <p:nvSpPr>
          <p:cNvPr id="2" name="Title 1">
            <a:extLst>
              <a:ext uri="{FF2B5EF4-FFF2-40B4-BE49-F238E27FC236}">
                <a16:creationId xmlns:a16="http://schemas.microsoft.com/office/drawing/2014/main" id="{5392A687-4D9B-C017-2850-63A2C8F3BFEF}"/>
              </a:ext>
            </a:extLst>
          </p:cNvPr>
          <p:cNvSpPr>
            <a:spLocks noGrp="1"/>
          </p:cNvSpPr>
          <p:nvPr>
            <p:ph type="title"/>
          </p:nvPr>
        </p:nvSpPr>
        <p:spPr>
          <a:xfrm>
            <a:off x="677334" y="609600"/>
            <a:ext cx="8987476" cy="692150"/>
          </a:xfrm>
        </p:spPr>
        <p:txBody>
          <a:bodyPr>
            <a:noAutofit/>
          </a:bodyPr>
          <a:lstStyle/>
          <a:p>
            <a:r>
              <a:rPr lang="en-SG" b="1" dirty="0">
                <a:solidFill>
                  <a:schemeClr val="tx1"/>
                </a:solidFill>
              </a:rPr>
              <a:t>Site-To-Site VPN – Provisioning Steps… 4</a:t>
            </a:r>
          </a:p>
        </p:txBody>
      </p:sp>
      <p:grpSp>
        <p:nvGrpSpPr>
          <p:cNvPr id="18" name="Group 17">
            <a:extLst>
              <a:ext uri="{FF2B5EF4-FFF2-40B4-BE49-F238E27FC236}">
                <a16:creationId xmlns:a16="http://schemas.microsoft.com/office/drawing/2014/main" id="{B5BAA11C-734C-F143-1D04-624EA27A7FB4}"/>
              </a:ext>
            </a:extLst>
          </p:cNvPr>
          <p:cNvGrpSpPr/>
          <p:nvPr/>
        </p:nvGrpSpPr>
        <p:grpSpPr>
          <a:xfrm>
            <a:off x="1024024" y="5515882"/>
            <a:ext cx="6781627" cy="507622"/>
            <a:chOff x="1030374" y="6150610"/>
            <a:chExt cx="6781627" cy="507622"/>
          </a:xfrm>
        </p:grpSpPr>
        <p:sp>
          <p:nvSpPr>
            <p:cNvPr id="5" name="Oval 4">
              <a:extLst>
                <a:ext uri="{FF2B5EF4-FFF2-40B4-BE49-F238E27FC236}">
                  <a16:creationId xmlns:a16="http://schemas.microsoft.com/office/drawing/2014/main" id="{670A25B5-B667-92DA-7CDF-33EB3AD09F0E}"/>
                </a:ext>
              </a:extLst>
            </p:cNvPr>
            <p:cNvSpPr/>
            <p:nvPr/>
          </p:nvSpPr>
          <p:spPr>
            <a:xfrm>
              <a:off x="1035050"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B2724017-B226-4E59-ACF6-02EE0FFF8A31}"/>
                </a:ext>
              </a:extLst>
            </p:cNvPr>
            <p:cNvSpPr/>
            <p:nvPr/>
          </p:nvSpPr>
          <p:spPr>
            <a:xfrm>
              <a:off x="1030374" y="640715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24304C95-5314-FCE8-23E1-E6B3C3A0F2E7}"/>
                </a:ext>
              </a:extLst>
            </p:cNvPr>
            <p:cNvSpPr/>
            <p:nvPr/>
          </p:nvSpPr>
          <p:spPr>
            <a:xfrm>
              <a:off x="2435225" y="61506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2F7C64FB-099B-EFE2-60E8-68D2A26C03C8}"/>
                </a:ext>
              </a:extLst>
            </p:cNvPr>
            <p:cNvSpPr/>
            <p:nvPr/>
          </p:nvSpPr>
          <p:spPr>
            <a:xfrm>
              <a:off x="2435225" y="640080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4C116494-E019-D013-7C10-3122116D92FE}"/>
                </a:ext>
              </a:extLst>
            </p:cNvPr>
            <p:cNvSpPr/>
            <p:nvPr/>
          </p:nvSpPr>
          <p:spPr>
            <a:xfrm>
              <a:off x="7558001" y="61696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9</a:t>
              </a:r>
              <a:endParaRPr lang="en-SG" sz="1100" kern="100" dirty="0">
                <a:effectLs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345D24F3-2706-AF6F-E7B5-BA94840879FC}"/>
                </a:ext>
              </a:extLst>
            </p:cNvPr>
            <p:cNvSpPr/>
            <p:nvPr/>
          </p:nvSpPr>
          <p:spPr>
            <a:xfrm>
              <a:off x="7558001" y="64207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10</a:t>
              </a:r>
              <a:endParaRPr lang="en-SG" sz="1100" kern="100" dirty="0">
                <a:effectLst/>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C32DAC72-41C2-6C64-B678-9099035F2199}"/>
                </a:ext>
              </a:extLst>
            </p:cNvPr>
            <p:cNvSpPr/>
            <p:nvPr/>
          </p:nvSpPr>
          <p:spPr>
            <a:xfrm>
              <a:off x="4191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805D75F0-A4A4-9647-F0BC-274534D582DB}"/>
                </a:ext>
              </a:extLst>
            </p:cNvPr>
            <p:cNvSpPr/>
            <p:nvPr/>
          </p:nvSpPr>
          <p:spPr>
            <a:xfrm>
              <a:off x="4191000" y="641439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6</a:t>
              </a:r>
              <a:endParaRPr lang="en-SG" sz="1100" kern="100" dirty="0">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FFFFEE24-CF8D-5503-D40E-D96C61F666CD}"/>
                </a:ext>
              </a:extLst>
            </p:cNvPr>
            <p:cNvSpPr/>
            <p:nvPr/>
          </p:nvSpPr>
          <p:spPr>
            <a:xfrm>
              <a:off x="6096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7</a:t>
              </a:r>
              <a:endParaRPr lang="en-SG" sz="1100" kern="100" dirty="0">
                <a:effectLst/>
                <a:ea typeface="Calibri" panose="020F0502020204030204" pitchFamily="34" charset="0"/>
                <a:cs typeface="Times New Roman" panose="02020603050405020304" pitchFamily="18" charset="0"/>
              </a:endParaRPr>
            </a:p>
          </p:txBody>
        </p:sp>
        <p:sp>
          <p:nvSpPr>
            <p:cNvPr id="14" name="Oval 13">
              <a:extLst>
                <a:ext uri="{FF2B5EF4-FFF2-40B4-BE49-F238E27FC236}">
                  <a16:creationId xmlns:a16="http://schemas.microsoft.com/office/drawing/2014/main" id="{8B144AB5-8477-8BF4-11BE-2EA9093F73FE}"/>
                </a:ext>
              </a:extLst>
            </p:cNvPr>
            <p:cNvSpPr/>
            <p:nvPr/>
          </p:nvSpPr>
          <p:spPr>
            <a:xfrm>
              <a:off x="6096000" y="64080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8</a:t>
              </a:r>
              <a:endParaRPr lang="en-SG" sz="1100" kern="100" dirty="0">
                <a:effectLst/>
                <a:ea typeface="Calibri" panose="020F0502020204030204" pitchFamily="34" charset="0"/>
                <a:cs typeface="Times New Roman" panose="02020603050405020304" pitchFamily="18" charset="0"/>
              </a:endParaRPr>
            </a:p>
          </p:txBody>
        </p:sp>
      </p:grpSp>
      <p:pic>
        <p:nvPicPr>
          <p:cNvPr id="3" name="Picture 2">
            <a:extLst>
              <a:ext uri="{FF2B5EF4-FFF2-40B4-BE49-F238E27FC236}">
                <a16:creationId xmlns:a16="http://schemas.microsoft.com/office/drawing/2014/main" id="{69432C46-63F1-EA12-C10A-0ED6D302E94E}"/>
              </a:ext>
            </a:extLst>
          </p:cNvPr>
          <p:cNvPicPr>
            <a:picLocks noChangeAspect="1"/>
          </p:cNvPicPr>
          <p:nvPr/>
        </p:nvPicPr>
        <p:blipFill>
          <a:blip r:embed="rId3"/>
          <a:stretch>
            <a:fillRect/>
          </a:stretch>
        </p:blipFill>
        <p:spPr>
          <a:xfrm>
            <a:off x="836319" y="1409841"/>
            <a:ext cx="8143937" cy="4038317"/>
          </a:xfrm>
          <a:prstGeom prst="rect">
            <a:avLst/>
          </a:prstGeom>
        </p:spPr>
      </p:pic>
    </p:spTree>
    <p:extLst>
      <p:ext uri="{BB962C8B-B14F-4D97-AF65-F5344CB8AC3E}">
        <p14:creationId xmlns:p14="http://schemas.microsoft.com/office/powerpoint/2010/main" val="87145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76C05-BAA6-14AE-A035-62FB8063A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8842E-3E3C-D36B-DFD8-9997831744C9}"/>
              </a:ext>
            </a:extLst>
          </p:cNvPr>
          <p:cNvSpPr>
            <a:spLocks noGrp="1"/>
          </p:cNvSpPr>
          <p:nvPr>
            <p:ph type="title"/>
          </p:nvPr>
        </p:nvSpPr>
        <p:spPr>
          <a:xfrm>
            <a:off x="677334" y="609600"/>
            <a:ext cx="9567046" cy="1320800"/>
          </a:xfrm>
        </p:spPr>
        <p:txBody>
          <a:bodyPr>
            <a:normAutofit/>
          </a:bodyPr>
          <a:lstStyle/>
          <a:p>
            <a:r>
              <a:rPr lang="en-SG" b="1" dirty="0">
                <a:solidFill>
                  <a:schemeClr val="tx1"/>
                </a:solidFill>
              </a:rPr>
              <a:t>Site-To-Site VPN – Provisioning Steps</a:t>
            </a:r>
            <a:r>
              <a:rPr lang="en-SG" b="1">
                <a:solidFill>
                  <a:schemeClr val="tx1"/>
                </a:solidFill>
              </a:rPr>
              <a:t>… 5</a:t>
            </a:r>
            <a:endParaRPr lang="en-SG" b="1" dirty="0">
              <a:solidFill>
                <a:schemeClr val="tx1"/>
              </a:solidFill>
            </a:endParaRPr>
          </a:p>
        </p:txBody>
      </p:sp>
      <p:sp>
        <p:nvSpPr>
          <p:cNvPr id="3" name="Content Placeholder 2">
            <a:extLst>
              <a:ext uri="{FF2B5EF4-FFF2-40B4-BE49-F238E27FC236}">
                <a16:creationId xmlns:a16="http://schemas.microsoft.com/office/drawing/2014/main" id="{6EDE5D7F-C10C-46A4-6E2B-057790157CA3}"/>
              </a:ext>
            </a:extLst>
          </p:cNvPr>
          <p:cNvSpPr>
            <a:spLocks noGrp="1"/>
          </p:cNvSpPr>
          <p:nvPr>
            <p:ph idx="1"/>
          </p:nvPr>
        </p:nvSpPr>
        <p:spPr>
          <a:xfrm>
            <a:off x="677334" y="2160589"/>
            <a:ext cx="10092266" cy="3880773"/>
          </a:xfrm>
        </p:spPr>
        <p:txBody>
          <a:bodyPr/>
          <a:lstStyle/>
          <a:p>
            <a:pPr>
              <a:spcBef>
                <a:spcPts val="0"/>
              </a:spcBef>
            </a:pPr>
            <a:r>
              <a:rPr lang="en-US" sz="2600" dirty="0">
                <a:solidFill>
                  <a:srgbClr val="333333"/>
                </a:solidFill>
                <a:latin typeface="Calibri" panose="020F0502020204030204" pitchFamily="34" charset="0"/>
                <a:cs typeface="Calibri" panose="020F0502020204030204" pitchFamily="34" charset="0"/>
              </a:rPr>
              <a:t>Details of the configuration file:</a:t>
            </a:r>
          </a:p>
        </p:txBody>
      </p:sp>
      <p:pic>
        <p:nvPicPr>
          <p:cNvPr id="5" name="Picture 4">
            <a:extLst>
              <a:ext uri="{FF2B5EF4-FFF2-40B4-BE49-F238E27FC236}">
                <a16:creationId xmlns:a16="http://schemas.microsoft.com/office/drawing/2014/main" id="{31133152-2F1B-995C-F137-A0F5E2A1A838}"/>
              </a:ext>
            </a:extLst>
          </p:cNvPr>
          <p:cNvPicPr>
            <a:picLocks noChangeAspect="1"/>
          </p:cNvPicPr>
          <p:nvPr/>
        </p:nvPicPr>
        <p:blipFill>
          <a:blip r:embed="rId3"/>
          <a:stretch>
            <a:fillRect/>
          </a:stretch>
        </p:blipFill>
        <p:spPr>
          <a:xfrm>
            <a:off x="1127052" y="2791046"/>
            <a:ext cx="6613450" cy="3720066"/>
          </a:xfrm>
          <a:prstGeom prst="rect">
            <a:avLst/>
          </a:prstGeom>
        </p:spPr>
      </p:pic>
    </p:spTree>
    <p:extLst>
      <p:ext uri="{BB962C8B-B14F-4D97-AF65-F5344CB8AC3E}">
        <p14:creationId xmlns:p14="http://schemas.microsoft.com/office/powerpoint/2010/main" val="61370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1505-7AE0-FDB3-0E41-ED35653A1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D9577-64E1-D1DD-371D-A7F3C75069B9}"/>
              </a:ext>
            </a:extLst>
          </p:cNvPr>
          <p:cNvSpPr>
            <a:spLocks noGrp="1"/>
          </p:cNvSpPr>
          <p:nvPr>
            <p:ph type="title"/>
          </p:nvPr>
        </p:nvSpPr>
        <p:spPr/>
        <p:txBody>
          <a:bodyPr>
            <a:normAutofit/>
          </a:bodyPr>
          <a:lstStyle/>
          <a:p>
            <a:r>
              <a:rPr lang="en-SG" b="1" dirty="0">
                <a:solidFill>
                  <a:schemeClr val="tx1"/>
                </a:solidFill>
              </a:rPr>
              <a:t>Site-To-Site VPN - Pricing</a:t>
            </a:r>
          </a:p>
        </p:txBody>
      </p:sp>
      <p:sp>
        <p:nvSpPr>
          <p:cNvPr id="3" name="Content Placeholder 2">
            <a:extLst>
              <a:ext uri="{FF2B5EF4-FFF2-40B4-BE49-F238E27FC236}">
                <a16:creationId xmlns:a16="http://schemas.microsoft.com/office/drawing/2014/main" id="{F0D7A7AA-ABC9-E4F4-4DAF-10F2EBAC54A0}"/>
              </a:ext>
            </a:extLst>
          </p:cNvPr>
          <p:cNvSpPr>
            <a:spLocks noGrp="1"/>
          </p:cNvSpPr>
          <p:nvPr>
            <p:ph idx="1"/>
          </p:nvPr>
        </p:nvSpPr>
        <p:spPr>
          <a:xfrm>
            <a:off x="677334" y="1632857"/>
            <a:ext cx="10092266" cy="4408505"/>
          </a:xfrm>
        </p:spPr>
        <p:txBody>
          <a:bodyPr>
            <a:normAutofit fontScale="77500" lnSpcReduction="20000"/>
          </a:bodyPr>
          <a:lstStyle/>
          <a:p>
            <a:pPr marL="0" indent="0" algn="just">
              <a:spcBef>
                <a:spcPts val="0"/>
              </a:spcBef>
              <a:buNone/>
            </a:pPr>
            <a:r>
              <a:rPr lang="en-US" sz="3000" b="0" i="0" dirty="0">
                <a:solidFill>
                  <a:srgbClr val="333333"/>
                </a:solidFill>
                <a:effectLst/>
                <a:latin typeface="Calibri" panose="020F0502020204030204" pitchFamily="34" charset="0"/>
                <a:cs typeface="Calibri" panose="020F0502020204030204" pitchFamily="34" charset="0"/>
              </a:rPr>
              <a:t>You created an AWS Site-To-Site VPN connection to your Amazon </a:t>
            </a:r>
            <a:r>
              <a:rPr lang="en-US" sz="3000" b="0" i="0" dirty="0" err="1">
                <a:solidFill>
                  <a:srgbClr val="333333"/>
                </a:solidFill>
                <a:effectLst/>
                <a:latin typeface="Calibri" panose="020F0502020204030204" pitchFamily="34" charset="0"/>
                <a:cs typeface="Calibri" panose="020F0502020204030204" pitchFamily="34" charset="0"/>
              </a:rPr>
              <a:t>VPC</a:t>
            </a:r>
            <a:r>
              <a:rPr lang="en-US" sz="3000" b="0" i="0" dirty="0">
                <a:solidFill>
                  <a:srgbClr val="333333"/>
                </a:solidFill>
                <a:effectLst/>
                <a:latin typeface="Calibri" panose="020F0502020204030204" pitchFamily="34" charset="0"/>
                <a:cs typeface="Calibri" panose="020F0502020204030204" pitchFamily="34" charset="0"/>
              </a:rPr>
              <a:t> in US East (Ohio). The connection is active for 30 days, 24 hours a day. You transfer 1,000 GB in and transfer 500 GB out through this connection</a:t>
            </a:r>
            <a:r>
              <a:rPr lang="en-US" sz="3000" dirty="0">
                <a:solidFill>
                  <a:srgbClr val="333333"/>
                </a:solidFill>
                <a:latin typeface="Calibri" panose="020F0502020204030204" pitchFamily="34" charset="0"/>
                <a:cs typeface="Calibri" panose="020F0502020204030204" pitchFamily="34" charset="0"/>
              </a:rPr>
              <a:t>.</a:t>
            </a:r>
          </a:p>
          <a:p>
            <a:pPr algn="just">
              <a:spcBef>
                <a:spcPts val="0"/>
              </a:spcBef>
            </a:pPr>
            <a:endParaRPr lang="en-US" sz="3000" dirty="0">
              <a:solidFill>
                <a:srgbClr val="333333"/>
              </a:solidFill>
              <a:latin typeface="Calibri" panose="020F0502020204030204" pitchFamily="34" charset="0"/>
              <a:cs typeface="Calibri" panose="020F0502020204030204" pitchFamily="34" charset="0"/>
            </a:endParaRPr>
          </a:p>
          <a:p>
            <a:pPr algn="just">
              <a:spcBef>
                <a:spcPts val="0"/>
              </a:spcBef>
            </a:pPr>
            <a:r>
              <a:rPr lang="en-US" sz="3000" b="0" i="0" u="sng" dirty="0">
                <a:solidFill>
                  <a:srgbClr val="333333"/>
                </a:solidFill>
                <a:effectLst/>
                <a:latin typeface="Calibri" panose="020F0502020204030204" pitchFamily="34" charset="0"/>
                <a:cs typeface="Calibri" panose="020F0502020204030204" pitchFamily="34" charset="0"/>
              </a:rPr>
              <a:t>AWS Site-To-Site VPN connection fee</a:t>
            </a:r>
          </a:p>
          <a:p>
            <a:pPr marL="400050" lvl="1" indent="0" algn="just">
              <a:spcBef>
                <a:spcPts val="0"/>
              </a:spcBef>
              <a:buNone/>
            </a:pPr>
            <a:r>
              <a:rPr lang="en-US" sz="3000" b="0" i="0" dirty="0">
                <a:solidFill>
                  <a:srgbClr val="333333"/>
                </a:solidFill>
                <a:effectLst/>
                <a:latin typeface="Calibri" panose="020F0502020204030204" pitchFamily="34" charset="0"/>
                <a:cs typeface="Calibri" panose="020F0502020204030204" pitchFamily="34" charset="0"/>
              </a:rPr>
              <a:t>There is an hourly fee for AWS Site-To-Site VPN, while connections are active. For the US East (Ohio) Region, the fee is $0.05 per hour. You pay </a:t>
            </a:r>
            <a:r>
              <a:rPr lang="en-US" sz="3000" b="0" i="0" dirty="0">
                <a:solidFill>
                  <a:srgbClr val="333333"/>
                </a:solidFill>
                <a:effectLst/>
                <a:highlight>
                  <a:srgbClr val="FFFF00"/>
                </a:highlight>
                <a:latin typeface="Calibri" panose="020F0502020204030204" pitchFamily="34" charset="0"/>
                <a:cs typeface="Calibri" panose="020F0502020204030204" pitchFamily="34" charset="0"/>
              </a:rPr>
              <a:t>$36.00 </a:t>
            </a:r>
            <a:r>
              <a:rPr lang="en-US" sz="3000" b="0" i="0" dirty="0">
                <a:solidFill>
                  <a:srgbClr val="333333"/>
                </a:solidFill>
                <a:effectLst/>
                <a:latin typeface="Calibri" panose="020F0502020204030204" pitchFamily="34" charset="0"/>
                <a:cs typeface="Calibri" panose="020F0502020204030204" pitchFamily="34" charset="0"/>
              </a:rPr>
              <a:t>(0.05 x 24 x 30) per month in connection fees.</a:t>
            </a:r>
          </a:p>
          <a:p>
            <a:pPr marL="400050" lvl="1" indent="0" algn="just">
              <a:spcBef>
                <a:spcPts val="0"/>
              </a:spcBef>
              <a:buNone/>
            </a:pPr>
            <a:endParaRPr lang="en-US" sz="3000" b="0" i="0" dirty="0">
              <a:solidFill>
                <a:srgbClr val="333333"/>
              </a:solidFill>
              <a:effectLst/>
              <a:latin typeface="Calibri" panose="020F0502020204030204" pitchFamily="34" charset="0"/>
              <a:cs typeface="Calibri" panose="020F0502020204030204" pitchFamily="34" charset="0"/>
            </a:endParaRPr>
          </a:p>
          <a:p>
            <a:pPr marL="285750" algn="just">
              <a:spcBef>
                <a:spcPts val="0"/>
              </a:spcBef>
            </a:pPr>
            <a:r>
              <a:rPr lang="en-US" sz="3000" b="0" i="0" u="sng" dirty="0">
                <a:solidFill>
                  <a:srgbClr val="333333"/>
                </a:solidFill>
                <a:effectLst/>
                <a:latin typeface="Calibri" panose="020F0502020204030204" pitchFamily="34" charset="0"/>
                <a:cs typeface="Calibri" panose="020F0502020204030204" pitchFamily="34" charset="0"/>
              </a:rPr>
              <a:t>Data transfer out fee:</a:t>
            </a:r>
            <a:r>
              <a:rPr lang="en-US" sz="3000" b="0" i="0" dirty="0">
                <a:solidFill>
                  <a:srgbClr val="333333"/>
                </a:solidFill>
                <a:effectLst/>
                <a:latin typeface="Calibri" panose="020F0502020204030204" pitchFamily="34" charset="0"/>
                <a:cs typeface="Calibri" panose="020F0502020204030204" pitchFamily="34" charset="0"/>
              </a:rPr>
              <a:t> The first 100 GB are free, so you pay for 400 GB at $0.09 per GB. You pay </a:t>
            </a:r>
            <a:r>
              <a:rPr lang="en-US" sz="3000" b="0" i="0" dirty="0">
                <a:solidFill>
                  <a:srgbClr val="333333"/>
                </a:solidFill>
                <a:effectLst/>
                <a:highlight>
                  <a:srgbClr val="FFFF00"/>
                </a:highlight>
                <a:latin typeface="Calibri" panose="020F0502020204030204" pitchFamily="34" charset="0"/>
                <a:cs typeface="Calibri" panose="020F0502020204030204" pitchFamily="34" charset="0"/>
              </a:rPr>
              <a:t>$36.00 </a:t>
            </a:r>
            <a:r>
              <a:rPr lang="en-US" sz="3000" b="0" i="0" dirty="0">
                <a:solidFill>
                  <a:srgbClr val="333333"/>
                </a:solidFill>
                <a:effectLst/>
                <a:latin typeface="Calibri" panose="020F0502020204030204" pitchFamily="34" charset="0"/>
                <a:cs typeface="Calibri" panose="020F0502020204030204" pitchFamily="34" charset="0"/>
              </a:rPr>
              <a:t>(0.09 x 400) per month in data transfer out fees.</a:t>
            </a:r>
          </a:p>
          <a:p>
            <a:pPr marL="285750" algn="just">
              <a:spcBef>
                <a:spcPts val="0"/>
              </a:spcBef>
            </a:pPr>
            <a:endParaRPr lang="en-US" sz="3000" dirty="0">
              <a:solidFill>
                <a:srgbClr val="333333"/>
              </a:solidFill>
              <a:latin typeface="Calibri" panose="020F0502020204030204" pitchFamily="34" charset="0"/>
              <a:cs typeface="Calibri" panose="020F0502020204030204" pitchFamily="34" charset="0"/>
            </a:endParaRPr>
          </a:p>
          <a:p>
            <a:pPr marL="0" indent="0" algn="just">
              <a:spcBef>
                <a:spcPts val="0"/>
              </a:spcBef>
              <a:buNone/>
            </a:pPr>
            <a:r>
              <a:rPr lang="en-US" sz="3200" b="0" i="0" dirty="0">
                <a:solidFill>
                  <a:srgbClr val="333333"/>
                </a:solidFill>
                <a:effectLst/>
                <a:latin typeface="AmazonEmber"/>
              </a:rPr>
              <a:t>You pay </a:t>
            </a:r>
            <a:r>
              <a:rPr lang="en-US" sz="3200" b="0" i="0" dirty="0">
                <a:solidFill>
                  <a:srgbClr val="333333"/>
                </a:solidFill>
                <a:effectLst/>
                <a:highlight>
                  <a:srgbClr val="FFFF00"/>
                </a:highlight>
                <a:latin typeface="AmazonEmber"/>
              </a:rPr>
              <a:t>$72.00 </a:t>
            </a:r>
            <a:r>
              <a:rPr lang="en-US" sz="3200" b="0" i="0" dirty="0">
                <a:solidFill>
                  <a:srgbClr val="333333"/>
                </a:solidFill>
                <a:effectLst/>
                <a:latin typeface="AmazonEmber"/>
              </a:rPr>
              <a:t>per month for AWS Site-To-Site VPN.</a:t>
            </a:r>
            <a:endParaRPr lang="en-US" sz="3000" b="0" i="0" dirty="0">
              <a:solidFill>
                <a:srgbClr val="333333"/>
              </a:solidFill>
              <a:effectLst/>
              <a:latin typeface="Calibri" panose="020F0502020204030204" pitchFamily="34" charset="0"/>
              <a:cs typeface="Calibri" panose="020F0502020204030204" pitchFamily="34" charset="0"/>
            </a:endParaRPr>
          </a:p>
          <a:p>
            <a:pPr marL="400050" lvl="1" indent="0">
              <a:spcBef>
                <a:spcPts val="0"/>
              </a:spcBef>
              <a:buNone/>
            </a:pP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66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D2CC5-E487-3CA4-D6DE-A25AF612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F3CC3-7C2C-AE50-D7DD-E81A73CB5F10}"/>
              </a:ext>
            </a:extLst>
          </p:cNvPr>
          <p:cNvSpPr>
            <a:spLocks noGrp="1"/>
          </p:cNvSpPr>
          <p:nvPr>
            <p:ph type="title"/>
          </p:nvPr>
        </p:nvSpPr>
        <p:spPr/>
        <p:txBody>
          <a:bodyPr>
            <a:normAutofit/>
          </a:bodyPr>
          <a:lstStyle/>
          <a:p>
            <a:r>
              <a:rPr lang="en-SG" b="1" dirty="0">
                <a:solidFill>
                  <a:schemeClr val="tx1"/>
                </a:solidFill>
              </a:rPr>
              <a:t>Site-To-Site VPN – Design Consideration</a:t>
            </a:r>
          </a:p>
        </p:txBody>
      </p:sp>
      <p:sp>
        <p:nvSpPr>
          <p:cNvPr id="3" name="Content Placeholder 2">
            <a:extLst>
              <a:ext uri="{FF2B5EF4-FFF2-40B4-BE49-F238E27FC236}">
                <a16:creationId xmlns:a16="http://schemas.microsoft.com/office/drawing/2014/main" id="{E796B2CA-BC6C-A355-CA14-1E7DE70B5E15}"/>
              </a:ext>
            </a:extLst>
          </p:cNvPr>
          <p:cNvSpPr>
            <a:spLocks noGrp="1"/>
          </p:cNvSpPr>
          <p:nvPr>
            <p:ph idx="1"/>
          </p:nvPr>
        </p:nvSpPr>
        <p:spPr>
          <a:xfrm>
            <a:off x="677334" y="2160589"/>
            <a:ext cx="10092266" cy="3880773"/>
          </a:xfrm>
        </p:spPr>
        <p:txBody>
          <a:bodyPr/>
          <a:lstStyle/>
          <a:p>
            <a:pPr algn="just"/>
            <a:r>
              <a:rPr lang="en-US" sz="2800" b="0" i="0" dirty="0">
                <a:solidFill>
                  <a:srgbClr val="333333"/>
                </a:solidFill>
                <a:effectLst/>
                <a:latin typeface="Calibri" panose="020F0502020204030204" pitchFamily="34" charset="0"/>
                <a:cs typeface="Calibri" panose="020F0502020204030204" pitchFamily="34" charset="0"/>
              </a:rPr>
              <a:t>The private IP addresses (i.e. CIDR Block) of the </a:t>
            </a:r>
            <a:r>
              <a:rPr lang="en-US" sz="2800" dirty="0" err="1">
                <a:solidFill>
                  <a:srgbClr val="333333"/>
                </a:solidFill>
                <a:latin typeface="Calibri" panose="020F0502020204030204" pitchFamily="34" charset="0"/>
                <a:cs typeface="Calibri" panose="020F0502020204030204" pitchFamily="34" charset="0"/>
              </a:rPr>
              <a:t>VPC</a:t>
            </a:r>
            <a:r>
              <a:rPr lang="en-US" sz="2800" dirty="0">
                <a:solidFill>
                  <a:srgbClr val="333333"/>
                </a:solidFill>
                <a:latin typeface="Calibri" panose="020F0502020204030204" pitchFamily="34" charset="0"/>
                <a:cs typeface="Calibri" panose="020F0502020204030204" pitchFamily="34" charset="0"/>
              </a:rPr>
              <a:t> should not overlap the private IP addresses assigned to the subnets in the remote network.</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81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0FE0E-AD9A-04EB-418A-C4F6CC3EA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06E33-5982-97FE-4AD1-A713F7A517CD}"/>
              </a:ext>
            </a:extLst>
          </p:cNvPr>
          <p:cNvSpPr>
            <a:spLocks noGrp="1"/>
          </p:cNvSpPr>
          <p:nvPr>
            <p:ph type="title"/>
          </p:nvPr>
        </p:nvSpPr>
        <p:spPr>
          <a:xfrm>
            <a:off x="677333" y="609600"/>
            <a:ext cx="10086239" cy="1320800"/>
          </a:xfrm>
        </p:spPr>
        <p:txBody>
          <a:bodyPr>
            <a:normAutofit/>
          </a:bodyPr>
          <a:lstStyle/>
          <a:p>
            <a:r>
              <a:rPr lang="en-SG" b="1" dirty="0">
                <a:solidFill>
                  <a:schemeClr val="tx1"/>
                </a:solidFill>
              </a:rPr>
              <a:t>Site-To-Site VPN - Design Consideration… 2</a:t>
            </a:r>
          </a:p>
        </p:txBody>
      </p:sp>
      <p:graphicFrame>
        <p:nvGraphicFramePr>
          <p:cNvPr id="8" name="Content Placeholder 7">
            <a:extLst>
              <a:ext uri="{FF2B5EF4-FFF2-40B4-BE49-F238E27FC236}">
                <a16:creationId xmlns:a16="http://schemas.microsoft.com/office/drawing/2014/main" id="{294955A3-ACED-C6E3-FC18-A7AD53B68031}"/>
              </a:ext>
            </a:extLst>
          </p:cNvPr>
          <p:cNvGraphicFramePr>
            <a:graphicFrameLocks noGrp="1"/>
          </p:cNvGraphicFramePr>
          <p:nvPr>
            <p:ph idx="1"/>
            <p:extLst>
              <p:ext uri="{D42A27DB-BD31-4B8C-83A1-F6EECF244321}">
                <p14:modId xmlns:p14="http://schemas.microsoft.com/office/powerpoint/2010/main" val="18255351"/>
              </p:ext>
            </p:extLst>
          </p:nvPr>
        </p:nvGraphicFramePr>
        <p:xfrm>
          <a:off x="677335" y="1398592"/>
          <a:ext cx="8857084" cy="4757715"/>
        </p:xfrm>
        <a:graphic>
          <a:graphicData uri="http://schemas.openxmlformats.org/drawingml/2006/table">
            <a:tbl>
              <a:tblPr firstRow="1" firstCol="1" bandRow="1">
                <a:tableStyleId>{5C22544A-7EE6-4342-B048-85BDC9FD1C3A}</a:tableStyleId>
              </a:tblPr>
              <a:tblGrid>
                <a:gridCol w="2214271">
                  <a:extLst>
                    <a:ext uri="{9D8B030D-6E8A-4147-A177-3AD203B41FA5}">
                      <a16:colId xmlns:a16="http://schemas.microsoft.com/office/drawing/2014/main" val="904123225"/>
                    </a:ext>
                  </a:extLst>
                </a:gridCol>
                <a:gridCol w="2884379">
                  <a:extLst>
                    <a:ext uri="{9D8B030D-6E8A-4147-A177-3AD203B41FA5}">
                      <a16:colId xmlns:a16="http://schemas.microsoft.com/office/drawing/2014/main" val="3429703588"/>
                    </a:ext>
                  </a:extLst>
                </a:gridCol>
                <a:gridCol w="3758434">
                  <a:extLst>
                    <a:ext uri="{9D8B030D-6E8A-4147-A177-3AD203B41FA5}">
                      <a16:colId xmlns:a16="http://schemas.microsoft.com/office/drawing/2014/main" val="2550165745"/>
                    </a:ext>
                  </a:extLst>
                </a:gridCol>
              </a:tblGrid>
              <a:tr h="210533">
                <a:tc>
                  <a:txBody>
                    <a:bodyPr/>
                    <a:lstStyle/>
                    <a:p>
                      <a:pPr algn="just">
                        <a:lnSpc>
                          <a:spcPct val="107000"/>
                        </a:lnSpc>
                        <a:spcAft>
                          <a:spcPts val="800"/>
                        </a:spcAft>
                      </a:pPr>
                      <a:r>
                        <a:rPr lang="en-SG" sz="1400" b="1" kern="0" dirty="0">
                          <a:solidFill>
                            <a:schemeClr val="tx1"/>
                          </a:solidFill>
                          <a:effectLst/>
                        </a:rPr>
                        <a:t>IP Addressing</a:t>
                      </a:r>
                      <a:endParaRPr lang="en-SG"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nchor="ctr">
                    <a:solidFill>
                      <a:schemeClr val="accent1">
                        <a:lumMod val="60000"/>
                        <a:lumOff val="40000"/>
                      </a:schemeClr>
                    </a:solidFill>
                  </a:tcPr>
                </a:tc>
                <a:tc>
                  <a:txBody>
                    <a:bodyPr/>
                    <a:lstStyle/>
                    <a:p>
                      <a:pPr algn="just">
                        <a:lnSpc>
                          <a:spcPct val="107000"/>
                        </a:lnSpc>
                        <a:spcAft>
                          <a:spcPts val="800"/>
                        </a:spcAft>
                      </a:pPr>
                      <a:r>
                        <a:rPr lang="en-SG" sz="1400" b="1" kern="0" dirty="0">
                          <a:solidFill>
                            <a:schemeClr val="tx1"/>
                          </a:solidFill>
                          <a:effectLst/>
                        </a:rPr>
                        <a:t>Issue</a:t>
                      </a:r>
                      <a:endParaRPr lang="en-SG"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nchor="ctr">
                    <a:solidFill>
                      <a:schemeClr val="accent1">
                        <a:lumMod val="60000"/>
                        <a:lumOff val="40000"/>
                      </a:schemeClr>
                    </a:solidFill>
                  </a:tcPr>
                </a:tc>
                <a:tc>
                  <a:txBody>
                    <a:bodyPr/>
                    <a:lstStyle/>
                    <a:p>
                      <a:pPr algn="just">
                        <a:lnSpc>
                          <a:spcPct val="107000"/>
                        </a:lnSpc>
                        <a:spcAft>
                          <a:spcPts val="800"/>
                        </a:spcAft>
                      </a:pPr>
                      <a:r>
                        <a:rPr lang="en-SG" sz="1400" b="1" kern="0" dirty="0">
                          <a:solidFill>
                            <a:schemeClr val="tx1"/>
                          </a:solidFill>
                          <a:effectLst/>
                        </a:rPr>
                        <a:t>Description</a:t>
                      </a:r>
                      <a:endParaRPr lang="en-SG"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nchor="ctr">
                    <a:solidFill>
                      <a:schemeClr val="accent1">
                        <a:lumMod val="60000"/>
                        <a:lumOff val="40000"/>
                      </a:schemeClr>
                    </a:solidFill>
                  </a:tcPr>
                </a:tc>
                <a:extLst>
                  <a:ext uri="{0D108BD9-81ED-4DB2-BD59-A6C34878D82A}">
                    <a16:rowId xmlns:a16="http://schemas.microsoft.com/office/drawing/2014/main" val="6168411"/>
                  </a:ext>
                </a:extLst>
              </a:tr>
              <a:tr h="1852543">
                <a:tc>
                  <a:txBody>
                    <a:bodyPr/>
                    <a:lstStyle/>
                    <a:p>
                      <a:pPr>
                        <a:lnSpc>
                          <a:spcPct val="107000"/>
                        </a:lnSpc>
                        <a:spcAft>
                          <a:spcPts val="800"/>
                        </a:spcAft>
                      </a:pPr>
                      <a:r>
                        <a:rPr lang="en-SG" sz="1400" kern="0" dirty="0">
                          <a:solidFill>
                            <a:schemeClr val="tx1"/>
                          </a:solidFill>
                          <a:effectLst/>
                        </a:rPr>
                        <a:t>Main network: 192.168.20.10 / 255.255.255.0</a:t>
                      </a:r>
                      <a:br>
                        <a:rPr lang="en-SG" sz="1400" kern="0" dirty="0">
                          <a:solidFill>
                            <a:schemeClr val="tx1"/>
                          </a:solidFill>
                          <a:effectLst/>
                        </a:rPr>
                      </a:br>
                      <a:br>
                        <a:rPr lang="en-SG" sz="1400" kern="0" dirty="0">
                          <a:solidFill>
                            <a:schemeClr val="tx1"/>
                          </a:solidFill>
                          <a:effectLst/>
                        </a:rPr>
                      </a:br>
                      <a:r>
                        <a:rPr lang="en-SG" sz="1400" kern="0" dirty="0">
                          <a:solidFill>
                            <a:schemeClr val="tx1"/>
                          </a:solidFill>
                          <a:effectLst/>
                        </a:rPr>
                        <a:t>Remote network: 192.168.20.30 / 255.255.255.0 </a:t>
                      </a:r>
                    </a:p>
                    <a:p>
                      <a:pPr>
                        <a:lnSpc>
                          <a:spcPct val="107000"/>
                        </a:lnSpc>
                        <a:spcAft>
                          <a:spcPts val="800"/>
                        </a:spcAft>
                      </a:pP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20000"/>
                        <a:lumOff val="80000"/>
                      </a:schemeClr>
                    </a:solidFill>
                  </a:tcPr>
                </a:tc>
                <a:tc>
                  <a:txBody>
                    <a:bodyPr/>
                    <a:lstStyle/>
                    <a:p>
                      <a:pPr>
                        <a:lnSpc>
                          <a:spcPct val="107000"/>
                        </a:lnSpc>
                        <a:spcAft>
                          <a:spcPts val="800"/>
                        </a:spcAft>
                      </a:pPr>
                      <a:r>
                        <a:rPr lang="en-SG" sz="1400" kern="0" dirty="0">
                          <a:effectLst/>
                        </a:rPr>
                        <a:t>Both IP address ranges</a:t>
                      </a:r>
                    </a:p>
                    <a:p>
                      <a:pPr>
                        <a:lnSpc>
                          <a:spcPct val="107000"/>
                        </a:lnSpc>
                        <a:spcAft>
                          <a:spcPts val="800"/>
                        </a:spcAft>
                      </a:pPr>
                      <a:r>
                        <a:rPr lang="en-SG" sz="1400" kern="0" dirty="0">
                          <a:effectLst/>
                        </a:rPr>
                        <a:t>are in the same IP subnet.</a:t>
                      </a:r>
                      <a:endParaRPr lang="en-SG"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20000"/>
                        <a:lumOff val="80000"/>
                      </a:schemeClr>
                    </a:solidFill>
                  </a:tcPr>
                </a:tc>
                <a:tc>
                  <a:txBody>
                    <a:bodyPr/>
                    <a:lstStyle/>
                    <a:p>
                      <a:pPr>
                        <a:lnSpc>
                          <a:spcPct val="107000"/>
                        </a:lnSpc>
                        <a:spcAft>
                          <a:spcPts val="800"/>
                        </a:spcAft>
                      </a:pPr>
                      <a:r>
                        <a:rPr lang="en-SG" sz="1400" kern="0" dirty="0">
                          <a:effectLst/>
                        </a:rPr>
                        <a:t>Both are in the </a:t>
                      </a:r>
                      <a:r>
                        <a:rPr lang="en-SG" sz="1400" kern="0" dirty="0" err="1">
                          <a:effectLst/>
                        </a:rPr>
                        <a:t>192.168.20.x</a:t>
                      </a:r>
                      <a:r>
                        <a:rPr lang="en-SG" sz="1400" kern="0" dirty="0">
                          <a:effectLst/>
                        </a:rPr>
                        <a:t> / 255.255.255.0 subnet.</a:t>
                      </a:r>
                      <a:endParaRPr lang="en-SG"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20000"/>
                        <a:lumOff val="80000"/>
                      </a:schemeClr>
                    </a:solidFill>
                  </a:tcPr>
                </a:tc>
                <a:extLst>
                  <a:ext uri="{0D108BD9-81ED-4DB2-BD59-A6C34878D82A}">
                    <a16:rowId xmlns:a16="http://schemas.microsoft.com/office/drawing/2014/main" val="3985955216"/>
                  </a:ext>
                </a:extLst>
              </a:tr>
              <a:tr h="2620634">
                <a:tc>
                  <a:txBody>
                    <a:bodyPr/>
                    <a:lstStyle/>
                    <a:p>
                      <a:pPr>
                        <a:lnSpc>
                          <a:spcPct val="107000"/>
                        </a:lnSpc>
                        <a:spcAft>
                          <a:spcPts val="800"/>
                        </a:spcAft>
                      </a:pPr>
                      <a:r>
                        <a:rPr lang="en-SG" sz="1400" kern="0" dirty="0">
                          <a:solidFill>
                            <a:schemeClr val="tx1"/>
                          </a:solidFill>
                          <a:effectLst/>
                        </a:rPr>
                        <a:t>Main network: 192.168.20.100 / 255.255.255.0</a:t>
                      </a:r>
                      <a:br>
                        <a:rPr lang="en-SG" sz="1400" kern="0" dirty="0">
                          <a:solidFill>
                            <a:schemeClr val="tx1"/>
                          </a:solidFill>
                          <a:effectLst/>
                        </a:rPr>
                      </a:br>
                      <a:br>
                        <a:rPr lang="en-SG" sz="1400" kern="0" dirty="0">
                          <a:solidFill>
                            <a:schemeClr val="tx1"/>
                          </a:solidFill>
                          <a:effectLst/>
                        </a:rPr>
                      </a:br>
                      <a:r>
                        <a:rPr lang="en-SG" sz="1400" kern="0" dirty="0">
                          <a:solidFill>
                            <a:schemeClr val="tx1"/>
                          </a:solidFill>
                          <a:effectLst/>
                        </a:rPr>
                        <a:t>Remote network: 192.168.22.100 / 255.255.252.0</a:t>
                      </a:r>
                      <a:br>
                        <a:rPr lang="en-SG" sz="1400" kern="0" dirty="0">
                          <a:solidFill>
                            <a:schemeClr val="tx1"/>
                          </a:solidFill>
                          <a:effectLst/>
                        </a:rPr>
                      </a:br>
                      <a:r>
                        <a:rPr lang="en-SG" sz="1400" kern="0" dirty="0">
                          <a:solidFill>
                            <a:schemeClr val="tx1"/>
                          </a:solidFill>
                          <a:effectLst/>
                        </a:rPr>
                        <a:t> </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40000"/>
                        <a:lumOff val="60000"/>
                      </a:schemeClr>
                    </a:solidFill>
                  </a:tcPr>
                </a:tc>
                <a:tc>
                  <a:txBody>
                    <a:bodyPr/>
                    <a:lstStyle/>
                    <a:p>
                      <a:pPr>
                        <a:lnSpc>
                          <a:spcPct val="107000"/>
                        </a:lnSpc>
                        <a:spcAft>
                          <a:spcPts val="800"/>
                        </a:spcAft>
                      </a:pPr>
                      <a:r>
                        <a:rPr lang="en-SG" sz="1400" kern="0" dirty="0">
                          <a:effectLst/>
                        </a:rPr>
                        <a:t>One IP range is within</a:t>
                      </a:r>
                    </a:p>
                    <a:p>
                      <a:pPr>
                        <a:lnSpc>
                          <a:spcPct val="107000"/>
                        </a:lnSpc>
                        <a:spcAft>
                          <a:spcPts val="800"/>
                        </a:spcAft>
                      </a:pPr>
                      <a:r>
                        <a:rPr lang="en-SG" sz="1400" kern="0" dirty="0">
                          <a:effectLst/>
                        </a:rPr>
                        <a:t>the IP range of another network.</a:t>
                      </a:r>
                      <a:endParaRPr lang="en-SG"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40000"/>
                        <a:lumOff val="60000"/>
                      </a:schemeClr>
                    </a:solidFill>
                  </a:tcPr>
                </a:tc>
                <a:tc>
                  <a:txBody>
                    <a:bodyPr/>
                    <a:lstStyle/>
                    <a:p>
                      <a:pPr>
                        <a:lnSpc>
                          <a:spcPct val="107000"/>
                        </a:lnSpc>
                      </a:pPr>
                      <a:r>
                        <a:rPr lang="en-SG" sz="1400" kern="100" dirty="0">
                          <a:effectLst/>
                        </a:rPr>
                        <a:t>Main network IP range:</a:t>
                      </a:r>
                    </a:p>
                    <a:p>
                      <a:pPr>
                        <a:lnSpc>
                          <a:spcPct val="107000"/>
                        </a:lnSpc>
                      </a:pPr>
                      <a:r>
                        <a:rPr lang="en-SG" sz="1400" kern="100" dirty="0">
                          <a:effectLst/>
                        </a:rPr>
                        <a:t>192.168.20.1 to 192.168.20.254.</a:t>
                      </a:r>
                      <a:br>
                        <a:rPr lang="en-SG" sz="1400" kern="100" dirty="0">
                          <a:effectLst/>
                        </a:rPr>
                      </a:br>
                      <a:r>
                        <a:rPr lang="en-SG" sz="1400" kern="100" dirty="0">
                          <a:effectLst/>
                        </a:rPr>
                        <a:t>This is the smaller IP subnet.</a:t>
                      </a:r>
                      <a:br>
                        <a:rPr lang="en-SG" sz="1400" kern="100" dirty="0">
                          <a:effectLst/>
                        </a:rPr>
                      </a:br>
                      <a:br>
                        <a:rPr lang="en-SG" sz="1400" kern="100" dirty="0">
                          <a:effectLst/>
                        </a:rPr>
                      </a:br>
                      <a:r>
                        <a:rPr lang="en-SG" sz="1400" kern="100" dirty="0">
                          <a:effectLst/>
                        </a:rPr>
                        <a:t>Remote network IP range:</a:t>
                      </a:r>
                    </a:p>
                    <a:p>
                      <a:pPr>
                        <a:lnSpc>
                          <a:spcPct val="107000"/>
                        </a:lnSpc>
                      </a:pPr>
                      <a:r>
                        <a:rPr lang="en-SG" sz="1400" kern="100" dirty="0">
                          <a:effectLst/>
                        </a:rPr>
                        <a:t>192.168.20.1 to 192.168.23.254</a:t>
                      </a:r>
                      <a:br>
                        <a:rPr lang="en-SG" sz="1400" kern="100" dirty="0">
                          <a:effectLst/>
                        </a:rPr>
                      </a:br>
                      <a:r>
                        <a:rPr lang="en-SG" sz="1400" kern="100" dirty="0">
                          <a:effectLst/>
                        </a:rPr>
                        <a:t>This is the bigger IP subnet covering:</a:t>
                      </a:r>
                    </a:p>
                    <a:p>
                      <a:pPr marL="285750" lvl="0" indent="-285750">
                        <a:lnSpc>
                          <a:spcPct val="100000"/>
                        </a:lnSpc>
                        <a:spcAft>
                          <a:spcPts val="0"/>
                        </a:spcAft>
                        <a:buSzPts val="1000"/>
                        <a:buFont typeface="Wingdings" panose="05000000000000000000" pitchFamily="2" charset="2"/>
                        <a:buChar char="§"/>
                        <a:tabLst>
                          <a:tab pos="228600" algn="l"/>
                        </a:tabLst>
                      </a:pPr>
                      <a:r>
                        <a:rPr lang="en-SG" sz="1400" kern="0" dirty="0" err="1">
                          <a:effectLst/>
                        </a:rPr>
                        <a:t>192.168.20.x</a:t>
                      </a:r>
                      <a:r>
                        <a:rPr lang="en-SG" sz="1400" kern="0" dirty="0">
                          <a:effectLst/>
                        </a:rPr>
                        <a:t> / 255.255.255.0</a:t>
                      </a:r>
                    </a:p>
                    <a:p>
                      <a:pPr marL="285750" lvl="0" indent="-285750">
                        <a:lnSpc>
                          <a:spcPct val="100000"/>
                        </a:lnSpc>
                        <a:spcAft>
                          <a:spcPts val="0"/>
                        </a:spcAft>
                        <a:buSzPts val="1000"/>
                        <a:buFont typeface="Wingdings" panose="05000000000000000000" pitchFamily="2" charset="2"/>
                        <a:buChar char="§"/>
                        <a:tabLst>
                          <a:tab pos="228600" algn="l"/>
                        </a:tabLst>
                      </a:pPr>
                      <a:r>
                        <a:rPr lang="en-SG" sz="1400" kern="0" dirty="0" err="1">
                          <a:effectLst/>
                        </a:rPr>
                        <a:t>192.168.21.x</a:t>
                      </a:r>
                      <a:r>
                        <a:rPr lang="en-SG" sz="1400" kern="0" dirty="0">
                          <a:effectLst/>
                        </a:rPr>
                        <a:t> / 255.255.255.0</a:t>
                      </a:r>
                      <a:endParaRPr lang="en-SG" sz="1400" kern="100" dirty="0">
                        <a:effectLst/>
                      </a:endParaRPr>
                    </a:p>
                    <a:p>
                      <a:pPr marL="285750" lvl="0" indent="-285750">
                        <a:lnSpc>
                          <a:spcPct val="100000"/>
                        </a:lnSpc>
                        <a:spcAft>
                          <a:spcPts val="0"/>
                        </a:spcAft>
                        <a:buSzPts val="1000"/>
                        <a:buFont typeface="Wingdings" panose="05000000000000000000" pitchFamily="2" charset="2"/>
                        <a:buChar char="§"/>
                        <a:tabLst>
                          <a:tab pos="228600" algn="l"/>
                        </a:tabLst>
                      </a:pPr>
                      <a:r>
                        <a:rPr lang="en-SG" sz="1400" kern="0" dirty="0" err="1">
                          <a:effectLst/>
                        </a:rPr>
                        <a:t>192.168.22.x</a:t>
                      </a:r>
                      <a:r>
                        <a:rPr lang="en-SG" sz="1400" kern="0" dirty="0">
                          <a:effectLst/>
                        </a:rPr>
                        <a:t> / 255.255.255.0</a:t>
                      </a:r>
                    </a:p>
                    <a:p>
                      <a:pPr marL="285750" lvl="0" indent="-285750">
                        <a:lnSpc>
                          <a:spcPct val="100000"/>
                        </a:lnSpc>
                        <a:spcAft>
                          <a:spcPts val="0"/>
                        </a:spcAft>
                        <a:buSzPts val="1000"/>
                        <a:buFont typeface="Wingdings" panose="05000000000000000000" pitchFamily="2" charset="2"/>
                        <a:buChar char="§"/>
                        <a:tabLst>
                          <a:tab pos="228600" algn="l"/>
                        </a:tabLst>
                      </a:pPr>
                      <a:r>
                        <a:rPr lang="en-SG" sz="1400" kern="0" dirty="0" err="1">
                          <a:effectLst/>
                        </a:rPr>
                        <a:t>192.168.23.x</a:t>
                      </a:r>
                      <a:r>
                        <a:rPr lang="en-SG" sz="1400" kern="0" dirty="0">
                          <a:effectLst/>
                        </a:rPr>
                        <a:t> / 255.255.255.0</a:t>
                      </a:r>
                      <a:endParaRPr lang="en-SG"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6" marR="616" marT="616" marB="616">
                    <a:solidFill>
                      <a:schemeClr val="accent1">
                        <a:lumMod val="40000"/>
                        <a:lumOff val="60000"/>
                      </a:schemeClr>
                    </a:solidFill>
                  </a:tcPr>
                </a:tc>
                <a:extLst>
                  <a:ext uri="{0D108BD9-81ED-4DB2-BD59-A6C34878D82A}">
                    <a16:rowId xmlns:a16="http://schemas.microsoft.com/office/drawing/2014/main" val="3475608909"/>
                  </a:ext>
                </a:extLst>
              </a:tr>
            </a:tbl>
          </a:graphicData>
        </a:graphic>
      </p:graphicFrame>
    </p:spTree>
    <p:extLst>
      <p:ext uri="{BB962C8B-B14F-4D97-AF65-F5344CB8AC3E}">
        <p14:creationId xmlns:p14="http://schemas.microsoft.com/office/powerpoint/2010/main" val="67040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FA39-57FB-9767-8B7E-2CDC89B8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53058-BA37-EBA7-CAA3-5E31F9457A8E}"/>
              </a:ext>
            </a:extLst>
          </p:cNvPr>
          <p:cNvSpPr>
            <a:spLocks noGrp="1"/>
          </p:cNvSpPr>
          <p:nvPr>
            <p:ph type="title"/>
          </p:nvPr>
        </p:nvSpPr>
        <p:spPr/>
        <p:txBody>
          <a:bodyPr>
            <a:normAutofit/>
          </a:bodyPr>
          <a:lstStyle/>
          <a:p>
            <a:r>
              <a:rPr lang="en-SG" b="1" dirty="0">
                <a:solidFill>
                  <a:schemeClr val="tx1"/>
                </a:solidFill>
              </a:rPr>
              <a:t>Site-To-Site VPN – Alternative Solution</a:t>
            </a:r>
          </a:p>
        </p:txBody>
      </p:sp>
      <p:sp>
        <p:nvSpPr>
          <p:cNvPr id="3" name="Content Placeholder 2">
            <a:extLst>
              <a:ext uri="{FF2B5EF4-FFF2-40B4-BE49-F238E27FC236}">
                <a16:creationId xmlns:a16="http://schemas.microsoft.com/office/drawing/2014/main" id="{FD38D2FF-1721-930A-58C7-DAE94D692222}"/>
              </a:ext>
            </a:extLst>
          </p:cNvPr>
          <p:cNvSpPr>
            <a:spLocks noGrp="1"/>
          </p:cNvSpPr>
          <p:nvPr>
            <p:ph idx="1"/>
          </p:nvPr>
        </p:nvSpPr>
        <p:spPr>
          <a:xfrm>
            <a:off x="677334" y="2160589"/>
            <a:ext cx="10092266" cy="3880773"/>
          </a:xfrm>
        </p:spPr>
        <p:txBody>
          <a:bodyPr/>
          <a:lstStyle/>
          <a:p>
            <a:pPr algn="just">
              <a:spcBef>
                <a:spcPts val="0"/>
              </a:spcBef>
            </a:pPr>
            <a:r>
              <a:rPr lang="en-US" sz="2800" dirty="0">
                <a:solidFill>
                  <a:srgbClr val="333333"/>
                </a:solidFill>
                <a:latin typeface="Calibri" panose="020F0502020204030204" pitchFamily="34" charset="0"/>
                <a:cs typeface="Calibri" panose="020F0502020204030204" pitchFamily="34" charset="0"/>
              </a:rPr>
              <a:t>Un</a:t>
            </a:r>
            <a:r>
              <a:rPr lang="en-US" sz="2800" b="0" i="0" dirty="0">
                <a:solidFill>
                  <a:srgbClr val="333333"/>
                </a:solidFill>
                <a:effectLst/>
                <a:latin typeface="Calibri" panose="020F0502020204030204" pitchFamily="34" charset="0"/>
                <a:cs typeface="Calibri" panose="020F0502020204030204" pitchFamily="34" charset="0"/>
              </a:rPr>
              <a:t>predictable latency due to the use of public internet</a:t>
            </a:r>
            <a:r>
              <a:rPr lang="en-US" sz="2800" dirty="0">
                <a:solidFill>
                  <a:srgbClr val="333333"/>
                </a:solidFill>
                <a:latin typeface="Calibri" panose="020F0502020204030204" pitchFamily="34" charset="0"/>
                <a:cs typeface="Calibri" panose="020F0502020204030204" pitchFamily="34" charset="0"/>
              </a:rPr>
              <a:t>.</a:t>
            </a:r>
          </a:p>
          <a:p>
            <a:pPr algn="just">
              <a:spcBef>
                <a:spcPts val="0"/>
              </a:spcBef>
            </a:pPr>
            <a:endParaRPr lang="en-US" sz="2800" dirty="0">
              <a:solidFill>
                <a:srgbClr val="333333"/>
              </a:solidFill>
              <a:latin typeface="Calibri" panose="020F0502020204030204" pitchFamily="34" charset="0"/>
              <a:cs typeface="Calibri" panose="020F0502020204030204" pitchFamily="34" charset="0"/>
            </a:endParaRPr>
          </a:p>
          <a:p>
            <a:pPr algn="just">
              <a:spcBef>
                <a:spcPts val="0"/>
              </a:spcBef>
            </a:pPr>
            <a:r>
              <a:rPr lang="en-US" sz="2800" dirty="0">
                <a:solidFill>
                  <a:srgbClr val="333333"/>
                </a:solidFill>
                <a:latin typeface="Calibri" panose="020F0502020204030204" pitchFamily="34" charset="0"/>
                <a:cs typeface="Calibri" panose="020F0502020204030204" pitchFamily="34" charset="0"/>
              </a:rPr>
              <a:t>For more stable and predictable connection performance, we may consider using </a:t>
            </a:r>
            <a:r>
              <a:rPr lang="en-US" sz="2600" dirty="0">
                <a:solidFill>
                  <a:srgbClr val="333333"/>
                </a:solidFill>
                <a:latin typeface="Calibri" panose="020F0502020204030204" pitchFamily="34" charset="0"/>
                <a:cs typeface="Calibri" panose="020F0502020204030204" pitchFamily="34" charset="0"/>
              </a:rPr>
              <a:t>Direct Connect.</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132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EF49-058D-E0B5-9C03-2AE696F6A82D}"/>
              </a:ext>
            </a:extLst>
          </p:cNvPr>
          <p:cNvSpPr>
            <a:spLocks noGrp="1"/>
          </p:cNvSpPr>
          <p:nvPr>
            <p:ph type="title"/>
          </p:nvPr>
        </p:nvSpPr>
        <p:spPr/>
        <p:txBody>
          <a:bodyPr>
            <a:normAutofit/>
          </a:bodyPr>
          <a:lstStyle/>
          <a:p>
            <a:r>
              <a:rPr lang="en-SG" b="1" dirty="0">
                <a:solidFill>
                  <a:schemeClr val="tx1"/>
                </a:solidFill>
              </a:rPr>
              <a:t>There are 2 topics to cover</a:t>
            </a:r>
          </a:p>
        </p:txBody>
      </p:sp>
      <p:sp>
        <p:nvSpPr>
          <p:cNvPr id="3" name="Content Placeholder 2">
            <a:extLst>
              <a:ext uri="{FF2B5EF4-FFF2-40B4-BE49-F238E27FC236}">
                <a16:creationId xmlns:a16="http://schemas.microsoft.com/office/drawing/2014/main" id="{D6793F8E-46E4-4764-02A2-2BAADBBD7F8C}"/>
              </a:ext>
            </a:extLst>
          </p:cNvPr>
          <p:cNvSpPr>
            <a:spLocks noGrp="1"/>
          </p:cNvSpPr>
          <p:nvPr>
            <p:ph idx="1"/>
          </p:nvPr>
        </p:nvSpPr>
        <p:spPr/>
        <p:txBody>
          <a:bodyPr/>
          <a:lstStyle/>
          <a:p>
            <a:r>
              <a:rPr lang="en-SG" sz="2800" b="1" kern="100" dirty="0">
                <a:effectLst/>
                <a:latin typeface="Calibri" panose="020F0502020204030204" pitchFamily="34" charset="0"/>
                <a:cs typeface="Calibri" panose="020F0502020204030204" pitchFamily="34" charset="0"/>
              </a:rPr>
              <a:t>Site-To-Site VPN</a:t>
            </a:r>
          </a:p>
          <a:p>
            <a:r>
              <a:rPr lang="en-SG" sz="2800" b="1" kern="100" dirty="0">
                <a:latin typeface="Calibri" panose="020F0502020204030204" pitchFamily="34" charset="0"/>
                <a:cs typeface="Calibri" panose="020F0502020204030204" pitchFamily="34" charset="0"/>
              </a:rPr>
              <a:t>Direct Connect</a:t>
            </a:r>
            <a:endParaRPr lang="en-SG" sz="2800" b="1" kern="100" dirty="0">
              <a:effectLst/>
              <a:latin typeface="Calibri" panose="020F0502020204030204" pitchFamily="34" charset="0"/>
              <a:cs typeface="Calibri" panose="020F0502020204030204" pitchFamily="34" charset="0"/>
            </a:endParaRPr>
          </a:p>
          <a:p>
            <a:endParaRPr lang="en-SG" dirty="0"/>
          </a:p>
        </p:txBody>
      </p:sp>
    </p:spTree>
    <p:extLst>
      <p:ext uri="{BB962C8B-B14F-4D97-AF65-F5344CB8AC3E}">
        <p14:creationId xmlns:p14="http://schemas.microsoft.com/office/powerpoint/2010/main" val="136135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5B85E-8C43-2F79-BF3D-2F1C32CCE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4DC91-B203-870B-9B62-B85A90071B5B}"/>
              </a:ext>
            </a:extLst>
          </p:cNvPr>
          <p:cNvSpPr>
            <a:spLocks noGrp="1"/>
          </p:cNvSpPr>
          <p:nvPr>
            <p:ph type="title"/>
          </p:nvPr>
        </p:nvSpPr>
        <p:spPr/>
        <p:txBody>
          <a:bodyPr>
            <a:normAutofit/>
          </a:bodyPr>
          <a:lstStyle/>
          <a:p>
            <a:r>
              <a:rPr lang="en-SG" b="1" dirty="0">
                <a:solidFill>
                  <a:schemeClr val="tx1"/>
                </a:solidFill>
              </a:rPr>
              <a:t>Direct Connect – What Is It?</a:t>
            </a:r>
          </a:p>
        </p:txBody>
      </p:sp>
      <p:sp>
        <p:nvSpPr>
          <p:cNvPr id="3" name="Content Placeholder 2">
            <a:extLst>
              <a:ext uri="{FF2B5EF4-FFF2-40B4-BE49-F238E27FC236}">
                <a16:creationId xmlns:a16="http://schemas.microsoft.com/office/drawing/2014/main" id="{9D2BE3BE-CFF5-F064-A452-7E56B2F08CC5}"/>
              </a:ext>
            </a:extLst>
          </p:cNvPr>
          <p:cNvSpPr>
            <a:spLocks noGrp="1"/>
          </p:cNvSpPr>
          <p:nvPr>
            <p:ph idx="1"/>
          </p:nvPr>
        </p:nvSpPr>
        <p:spPr>
          <a:xfrm>
            <a:off x="677334" y="2160589"/>
            <a:ext cx="10092266" cy="3880773"/>
          </a:xfrm>
        </p:spPr>
        <p:txBody>
          <a:bodyPr>
            <a:noAutofit/>
          </a:bodyPr>
          <a:lstStyle/>
          <a:p>
            <a:pPr algn="just">
              <a:spcBef>
                <a:spcPts val="0"/>
              </a:spcBef>
            </a:pPr>
            <a:r>
              <a:rPr lang="en-SG" sz="2800" dirty="0">
                <a:solidFill>
                  <a:srgbClr val="16191F"/>
                </a:solidFill>
                <a:effectLst/>
                <a:latin typeface="Calibri" panose="020F0502020204030204" pitchFamily="34" charset="0"/>
                <a:ea typeface="Calibri" panose="020F0502020204030204" pitchFamily="34" charset="0"/>
              </a:rPr>
              <a:t>Direct Connect is a fully managed service </a:t>
            </a:r>
            <a:r>
              <a:rPr lang="en-SG" sz="2800" dirty="0">
                <a:effectLst/>
                <a:latin typeface="Calibri" panose="020F0502020204030204" pitchFamily="34" charset="0"/>
                <a:ea typeface="Calibri" panose="020F0502020204030204" pitchFamily="34" charset="0"/>
              </a:rPr>
              <a:t>offered by AWS to allow us to connect to the </a:t>
            </a:r>
            <a:r>
              <a:rPr lang="en-SG" sz="2800" dirty="0" err="1">
                <a:effectLst/>
                <a:latin typeface="Calibri" panose="020F0502020204030204" pitchFamily="34" charset="0"/>
                <a:ea typeface="Calibri" panose="020F0502020204030204" pitchFamily="34" charset="0"/>
              </a:rPr>
              <a:t>VPC</a:t>
            </a:r>
            <a:r>
              <a:rPr lang="en-SG" sz="2800" dirty="0">
                <a:effectLst/>
                <a:latin typeface="Calibri" panose="020F0502020204030204" pitchFamily="34" charset="0"/>
                <a:ea typeface="Calibri" panose="020F0502020204030204" pitchFamily="34" charset="0"/>
              </a:rPr>
              <a:t> (and public services such as Amazon </a:t>
            </a:r>
            <a:r>
              <a:rPr lang="en-SG" sz="2800" dirty="0" err="1">
                <a:effectLst/>
                <a:latin typeface="Calibri" panose="020F0502020204030204" pitchFamily="34" charset="0"/>
                <a:ea typeface="Calibri" panose="020F0502020204030204" pitchFamily="34" charset="0"/>
              </a:rPr>
              <a:t>S3</a:t>
            </a:r>
            <a:r>
              <a:rPr lang="en-SG" sz="2800" dirty="0">
                <a:effectLst/>
                <a:latin typeface="Calibri" panose="020F0502020204030204" pitchFamily="34" charset="0"/>
                <a:ea typeface="Calibri" panose="020F0502020204030204" pitchFamily="34" charset="0"/>
              </a:rPr>
              <a:t> and Glacier, etc) via AWS backbone of high-speed network.</a:t>
            </a:r>
            <a:endParaRPr lang="en-US" sz="28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76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EDF65-034C-FFB8-926E-4789E8A74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4EB18-3271-C229-DEBE-1AFB3CDDBD5C}"/>
              </a:ext>
            </a:extLst>
          </p:cNvPr>
          <p:cNvSpPr>
            <a:spLocks noGrp="1"/>
          </p:cNvSpPr>
          <p:nvPr>
            <p:ph type="title"/>
          </p:nvPr>
        </p:nvSpPr>
        <p:spPr/>
        <p:txBody>
          <a:bodyPr>
            <a:normAutofit/>
          </a:bodyPr>
          <a:lstStyle/>
          <a:p>
            <a:r>
              <a:rPr lang="en-SG" b="1" dirty="0">
                <a:solidFill>
                  <a:schemeClr val="tx1"/>
                </a:solidFill>
              </a:rPr>
              <a:t>Direct Connect – When To Use?</a:t>
            </a:r>
          </a:p>
        </p:txBody>
      </p:sp>
      <p:sp>
        <p:nvSpPr>
          <p:cNvPr id="3" name="Content Placeholder 2">
            <a:extLst>
              <a:ext uri="{FF2B5EF4-FFF2-40B4-BE49-F238E27FC236}">
                <a16:creationId xmlns:a16="http://schemas.microsoft.com/office/drawing/2014/main" id="{AB960C9B-78B0-8BF4-219A-20A6A73E283B}"/>
              </a:ext>
            </a:extLst>
          </p:cNvPr>
          <p:cNvSpPr>
            <a:spLocks noGrp="1"/>
          </p:cNvSpPr>
          <p:nvPr>
            <p:ph idx="1"/>
          </p:nvPr>
        </p:nvSpPr>
        <p:spPr>
          <a:xfrm>
            <a:off x="677334" y="2160589"/>
            <a:ext cx="10092266" cy="3880773"/>
          </a:xfrm>
        </p:spPr>
        <p:txBody>
          <a:bodyPr>
            <a:noAutofit/>
          </a:bodyPr>
          <a:lstStyle/>
          <a:p>
            <a:pPr algn="just">
              <a:spcBef>
                <a:spcPts val="0"/>
              </a:spcBef>
            </a:pPr>
            <a:r>
              <a:rPr lang="en-SG" sz="2800" dirty="0">
                <a:effectLst/>
                <a:latin typeface="Calibri" panose="020F0502020204030204" pitchFamily="34" charset="0"/>
                <a:ea typeface="Calibri" panose="020F0502020204030204" pitchFamily="34" charset="0"/>
              </a:rPr>
              <a:t>Direct Connect uses a dedicated link that operates at 1, 10 or 100 Gbps (</a:t>
            </a:r>
            <a:r>
              <a:rPr lang="en-SG" sz="2800" dirty="0">
                <a:latin typeface="Calibri" panose="020F0502020204030204" pitchFamily="34" charset="0"/>
                <a:ea typeface="Calibri" panose="020F0502020204030204" pitchFamily="34" charset="0"/>
              </a:rPr>
              <a:t>Speed </a:t>
            </a:r>
            <a:r>
              <a:rPr lang="en-SG" sz="2800" dirty="0">
                <a:effectLst/>
                <a:latin typeface="Calibri" panose="020F0502020204030204" pitchFamily="34" charset="0"/>
                <a:ea typeface="Calibri" panose="020F0502020204030204" pitchFamily="34" charset="0"/>
              </a:rPr>
              <a:t>depending on availability in the region).</a:t>
            </a:r>
          </a:p>
          <a:p>
            <a:pPr algn="just">
              <a:spcBef>
                <a:spcPts val="0"/>
              </a:spcBef>
            </a:pPr>
            <a:endParaRPr lang="en-SG" sz="2800" dirty="0">
              <a:effectLst/>
              <a:latin typeface="Calibri" panose="020F0502020204030204" pitchFamily="34" charset="0"/>
              <a:ea typeface="Calibri" panose="020F0502020204030204" pitchFamily="34" charset="0"/>
            </a:endParaRPr>
          </a:p>
          <a:p>
            <a:pPr algn="just">
              <a:spcBef>
                <a:spcPts val="0"/>
              </a:spcBef>
            </a:pPr>
            <a:r>
              <a:rPr lang="en-SG" sz="2800" dirty="0">
                <a:effectLst/>
                <a:latin typeface="Calibri" panose="020F0502020204030204" pitchFamily="34" charset="0"/>
                <a:ea typeface="Calibri" panose="020F0502020204030204" pitchFamily="34" charset="0"/>
              </a:rPr>
              <a:t>Because of this, it's not subject to the high and unpredictable latency of a broadband Internet connection.</a:t>
            </a:r>
          </a:p>
          <a:p>
            <a:pPr algn="just">
              <a:spcBef>
                <a:spcPts val="0"/>
              </a:spcBef>
            </a:pPr>
            <a:endParaRPr lang="en-SG" sz="2800" dirty="0">
              <a:effectLst/>
              <a:latin typeface="Calibri" panose="020F0502020204030204" pitchFamily="34" charset="0"/>
              <a:ea typeface="Calibri" panose="020F0502020204030204" pitchFamily="34" charset="0"/>
            </a:endParaRPr>
          </a:p>
          <a:p>
            <a:pPr algn="just">
              <a:spcBef>
                <a:spcPts val="0"/>
              </a:spcBef>
            </a:pPr>
            <a:r>
              <a:rPr lang="en-SG" sz="2800" dirty="0">
                <a:effectLst/>
                <a:latin typeface="Calibri" panose="020F0502020204030204" pitchFamily="34" charset="0"/>
                <a:ea typeface="Calibri" panose="020F0502020204030204" pitchFamily="34" charset="0"/>
              </a:rPr>
              <a:t>If you need fast, consistent connectivity to AWS, Direct Connect is a good option instead of connecting via the Internet.</a:t>
            </a:r>
            <a:endParaRPr lang="en-SG"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841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93240-8E3A-3A93-4E26-1025F1FD7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03060-6CF6-BFF6-0112-6B6ECE54B7FD}"/>
              </a:ext>
            </a:extLst>
          </p:cNvPr>
          <p:cNvSpPr>
            <a:spLocks noGrp="1"/>
          </p:cNvSpPr>
          <p:nvPr>
            <p:ph type="title"/>
          </p:nvPr>
        </p:nvSpPr>
        <p:spPr/>
        <p:txBody>
          <a:bodyPr>
            <a:normAutofit/>
          </a:bodyPr>
          <a:lstStyle/>
          <a:p>
            <a:r>
              <a:rPr lang="en-SG" b="1" dirty="0">
                <a:solidFill>
                  <a:schemeClr val="tx1"/>
                </a:solidFill>
              </a:rPr>
              <a:t>Direct Connect – When To Use?... 2</a:t>
            </a:r>
          </a:p>
        </p:txBody>
      </p:sp>
      <p:sp>
        <p:nvSpPr>
          <p:cNvPr id="3" name="Content Placeholder 2">
            <a:extLst>
              <a:ext uri="{FF2B5EF4-FFF2-40B4-BE49-F238E27FC236}">
                <a16:creationId xmlns:a16="http://schemas.microsoft.com/office/drawing/2014/main" id="{84A4314E-AE93-51C4-F715-AF8E07663DB8}"/>
              </a:ext>
            </a:extLst>
          </p:cNvPr>
          <p:cNvSpPr>
            <a:spLocks noGrp="1"/>
          </p:cNvSpPr>
          <p:nvPr>
            <p:ph idx="1"/>
          </p:nvPr>
        </p:nvSpPr>
        <p:spPr>
          <a:xfrm>
            <a:off x="677334" y="2160589"/>
            <a:ext cx="10092266" cy="3880773"/>
          </a:xfrm>
        </p:spPr>
        <p:txBody>
          <a:bodyPr>
            <a:noAutofit/>
          </a:bodyPr>
          <a:lstStyle/>
          <a:p>
            <a:pPr algn="just">
              <a:spcBef>
                <a:spcPts val="0"/>
              </a:spcBef>
            </a:pPr>
            <a:r>
              <a:rPr lang="en-SG" sz="2400" dirty="0">
                <a:effectLst/>
                <a:latin typeface="Calibri" panose="020F0502020204030204" pitchFamily="34" charset="0"/>
                <a:ea typeface="Calibri" panose="020F0502020204030204" pitchFamily="34" charset="0"/>
              </a:rPr>
              <a:t>It may be possible for companies to save a lot of money if there is a lot of data transfer between the office or data centre locations to the AWS </a:t>
            </a:r>
            <a:r>
              <a:rPr lang="en-SG" sz="2400" dirty="0" err="1">
                <a:effectLst/>
                <a:latin typeface="Calibri" panose="020F0502020204030204" pitchFamily="34" charset="0"/>
                <a:ea typeface="Calibri" panose="020F0502020204030204" pitchFamily="34" charset="0"/>
              </a:rPr>
              <a:t>VPCs</a:t>
            </a:r>
            <a:r>
              <a:rPr lang="en-SG" sz="2400" dirty="0">
                <a:effectLst/>
                <a:latin typeface="Calibri" panose="020F0502020204030204" pitchFamily="34" charset="0"/>
                <a:ea typeface="Calibri" panose="020F0502020204030204" pitchFamily="34" charset="0"/>
              </a:rPr>
              <a:t>.</a:t>
            </a:r>
          </a:p>
          <a:p>
            <a:pPr algn="just"/>
            <a:r>
              <a:rPr lang="en-SG" sz="2400" dirty="0">
                <a:effectLst/>
                <a:latin typeface="Calibri" panose="020F0502020204030204" pitchFamily="34" charset="0"/>
                <a:ea typeface="Calibri" panose="020F0502020204030204" pitchFamily="34" charset="0"/>
              </a:rPr>
              <a:t>For example, it costs about </a:t>
            </a:r>
            <a:r>
              <a:rPr lang="en-SG" sz="2400" dirty="0">
                <a:effectLst/>
                <a:highlight>
                  <a:srgbClr val="FFFF00"/>
                </a:highlight>
                <a:latin typeface="Calibri" panose="020F0502020204030204" pitchFamily="34" charset="0"/>
                <a:ea typeface="Calibri" panose="020F0502020204030204" pitchFamily="34" charset="0"/>
              </a:rPr>
              <a:t>9 cents per GB</a:t>
            </a:r>
            <a:r>
              <a:rPr lang="en-SG" sz="2400" dirty="0">
                <a:effectLst/>
                <a:latin typeface="Calibri" panose="020F0502020204030204" pitchFamily="34" charset="0"/>
                <a:ea typeface="Calibri" panose="020F0502020204030204" pitchFamily="34" charset="0"/>
              </a:rPr>
              <a:t> of traffic that we send out to the internet, and this is the price that we pay for data leaving AWS back to our office or data centre as the data goes out over the internet.</a:t>
            </a:r>
          </a:p>
          <a:p>
            <a:pPr algn="just"/>
            <a:r>
              <a:rPr lang="en-SG" sz="2400" dirty="0">
                <a:effectLst/>
                <a:latin typeface="Calibri" panose="020F0502020204030204" pitchFamily="34" charset="0"/>
                <a:ea typeface="Calibri" panose="020F0502020204030204" pitchFamily="34" charset="0"/>
              </a:rPr>
              <a:t>However, with Direct Connect, the data transfer only costs </a:t>
            </a:r>
            <a:r>
              <a:rPr lang="en-SG" sz="2400" dirty="0">
                <a:effectLst/>
                <a:highlight>
                  <a:srgbClr val="FFFF00"/>
                </a:highlight>
                <a:latin typeface="Calibri" panose="020F0502020204030204" pitchFamily="34" charset="0"/>
                <a:ea typeface="Calibri" panose="020F0502020204030204" pitchFamily="34" charset="0"/>
              </a:rPr>
              <a:t>2 cents per GB</a:t>
            </a:r>
            <a:r>
              <a:rPr lang="en-SG" sz="2400" dirty="0">
                <a:effectLst/>
                <a:latin typeface="Calibri" panose="020F0502020204030204" pitchFamily="34" charset="0"/>
                <a:ea typeface="Calibri" panose="020F0502020204030204" pitchFamily="34" charset="0"/>
              </a:rPr>
              <a:t> of data being sent out from AWS to our office or data centre.</a:t>
            </a:r>
          </a:p>
          <a:p>
            <a:pPr algn="just"/>
            <a:r>
              <a:rPr lang="en-SG" sz="2400" kern="100" dirty="0">
                <a:effectLst/>
                <a:latin typeface="Calibri" panose="020F0502020204030204" pitchFamily="34" charset="0"/>
                <a:ea typeface="Calibri" panose="020F0502020204030204" pitchFamily="34" charset="0"/>
                <a:cs typeface="Calibri" panose="020F0502020204030204" pitchFamily="34" charset="0"/>
              </a:rPr>
              <a:t>Hence, if you send tens of terabytes or more of traffic from AWS to our office or data centre, the data transfer cost savings can be quite significant.</a:t>
            </a:r>
            <a:endParaRPr lang="en-SG"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0"/>
              </a:spcBef>
            </a:pPr>
            <a:endParaRPr lang="en-SG"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125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46D2B-CE0A-845F-AA9F-8FB380976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42712-041D-F760-BEC2-B429539EC71A}"/>
              </a:ext>
            </a:extLst>
          </p:cNvPr>
          <p:cNvSpPr>
            <a:spLocks noGrp="1"/>
          </p:cNvSpPr>
          <p:nvPr>
            <p:ph type="title"/>
          </p:nvPr>
        </p:nvSpPr>
        <p:spPr/>
        <p:txBody>
          <a:bodyPr>
            <a:normAutofit/>
          </a:bodyPr>
          <a:lstStyle/>
          <a:p>
            <a:r>
              <a:rPr lang="en-SG" b="1" dirty="0">
                <a:solidFill>
                  <a:schemeClr val="tx1"/>
                </a:solidFill>
              </a:rPr>
              <a:t>Direct Connect – Other Costs</a:t>
            </a:r>
          </a:p>
        </p:txBody>
      </p:sp>
      <p:sp>
        <p:nvSpPr>
          <p:cNvPr id="3" name="Content Placeholder 2">
            <a:extLst>
              <a:ext uri="{FF2B5EF4-FFF2-40B4-BE49-F238E27FC236}">
                <a16:creationId xmlns:a16="http://schemas.microsoft.com/office/drawing/2014/main" id="{C52CFE67-4711-1C54-DC22-367DF54E6E4C}"/>
              </a:ext>
            </a:extLst>
          </p:cNvPr>
          <p:cNvSpPr>
            <a:spLocks noGrp="1"/>
          </p:cNvSpPr>
          <p:nvPr>
            <p:ph idx="1"/>
          </p:nvPr>
        </p:nvSpPr>
        <p:spPr>
          <a:xfrm>
            <a:off x="677334" y="2160589"/>
            <a:ext cx="10092266" cy="3880773"/>
          </a:xfrm>
        </p:spPr>
        <p:txBody>
          <a:bodyPr>
            <a:normAutofit/>
          </a:bodyPr>
          <a:lstStyle/>
          <a:p>
            <a:pPr algn="just"/>
            <a:r>
              <a:rPr lang="en-SG" sz="2800" kern="100" dirty="0">
                <a:effectLst/>
                <a:latin typeface="Calibri" panose="020F0502020204030204" pitchFamily="34" charset="0"/>
                <a:ea typeface="Calibri" panose="020F0502020204030204" pitchFamily="34" charset="0"/>
                <a:cs typeface="Calibri" panose="020F0502020204030204" pitchFamily="34" charset="0"/>
              </a:rPr>
              <a:t>However, there is the </a:t>
            </a:r>
            <a:r>
              <a:rPr lang="en-SG" sz="2800"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port hours </a:t>
            </a:r>
            <a:r>
              <a:rPr lang="en-SG" sz="2800" kern="100" dirty="0">
                <a:effectLst/>
                <a:latin typeface="Calibri" panose="020F0502020204030204" pitchFamily="34" charset="0"/>
                <a:ea typeface="Calibri" panose="020F0502020204030204" pitchFamily="34" charset="0"/>
                <a:cs typeface="Calibri" panose="020F0502020204030204" pitchFamily="34" charset="0"/>
              </a:rPr>
              <a:t>that we need to consider and these are the costs AWS charges us for maintaining the private connections regardless of whether you send any data over the Direct Connect link or not.</a:t>
            </a:r>
            <a:endParaRPr lang="en-SG"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SG" sz="2800" dirty="0">
                <a:effectLst/>
                <a:latin typeface="Calibri" panose="020F0502020204030204" pitchFamily="34" charset="0"/>
                <a:ea typeface="Calibri" panose="020F0502020204030204" pitchFamily="34" charset="0"/>
              </a:rPr>
              <a:t>Depending on the connection bandwidth and capacity you request, the cost may range from </a:t>
            </a:r>
            <a:r>
              <a:rPr lang="en-SG" sz="2800" dirty="0">
                <a:effectLst/>
                <a:highlight>
                  <a:srgbClr val="FFFF00"/>
                </a:highlight>
                <a:latin typeface="Calibri" panose="020F0502020204030204" pitchFamily="34" charset="0"/>
                <a:ea typeface="Calibri" panose="020F0502020204030204" pitchFamily="34" charset="0"/>
              </a:rPr>
              <a:t>3 cents an hour up to 22 dollars an hour</a:t>
            </a:r>
            <a:r>
              <a:rPr lang="en-SG" sz="2800" dirty="0">
                <a:effectLst/>
                <a:latin typeface="Calibri" panose="020F0502020204030204" pitchFamily="34" charset="0"/>
                <a:ea typeface="Calibri" panose="020F0502020204030204" pitchFamily="34" charset="0"/>
              </a:rPr>
              <a:t>.</a:t>
            </a:r>
            <a:endParaRPr lang="en-US" sz="2800" dirty="0">
              <a:solidFill>
                <a:srgbClr val="333333"/>
              </a:solidFill>
              <a:latin typeface="Calibri" panose="020F0502020204030204" pitchFamily="34" charset="0"/>
              <a:cs typeface="Calibri" panose="020F0502020204030204" pitchFamily="34" charset="0"/>
            </a:endParaRPr>
          </a:p>
          <a:p>
            <a:pPr>
              <a:spcBef>
                <a:spcPts val="0"/>
              </a:spcBef>
            </a:pPr>
            <a:endParaRPr lang="en-US" sz="28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62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BE460-D962-41F1-0384-9A742D98A13C}"/>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FF3D43E7-C7C9-BBD6-DCE4-4FC9744FC09C}"/>
              </a:ext>
            </a:extLst>
          </p:cNvPr>
          <p:cNvPicPr>
            <a:picLocks noChangeAspect="1"/>
          </p:cNvPicPr>
          <p:nvPr/>
        </p:nvPicPr>
        <p:blipFill>
          <a:blip r:embed="rId3"/>
          <a:stretch>
            <a:fillRect/>
          </a:stretch>
        </p:blipFill>
        <p:spPr>
          <a:xfrm>
            <a:off x="826110" y="1378055"/>
            <a:ext cx="7295914" cy="4103952"/>
          </a:xfrm>
          <a:prstGeom prst="rect">
            <a:avLst/>
          </a:prstGeom>
        </p:spPr>
      </p:pic>
      <p:sp>
        <p:nvSpPr>
          <p:cNvPr id="2" name="Title 1">
            <a:extLst>
              <a:ext uri="{FF2B5EF4-FFF2-40B4-BE49-F238E27FC236}">
                <a16:creationId xmlns:a16="http://schemas.microsoft.com/office/drawing/2014/main" id="{C444F8D3-E340-A20F-96C7-F8A9D8FBEA63}"/>
              </a:ext>
            </a:extLst>
          </p:cNvPr>
          <p:cNvSpPr>
            <a:spLocks noGrp="1"/>
          </p:cNvSpPr>
          <p:nvPr>
            <p:ph type="title"/>
          </p:nvPr>
        </p:nvSpPr>
        <p:spPr/>
        <p:txBody>
          <a:bodyPr>
            <a:normAutofit/>
          </a:bodyPr>
          <a:lstStyle/>
          <a:p>
            <a:r>
              <a:rPr lang="en-SG" b="1" dirty="0">
                <a:solidFill>
                  <a:schemeClr val="tx1"/>
                </a:solidFill>
              </a:rPr>
              <a:t>Direct Connect – Components</a:t>
            </a:r>
          </a:p>
        </p:txBody>
      </p:sp>
      <p:sp>
        <p:nvSpPr>
          <p:cNvPr id="5" name="Oval 4">
            <a:extLst>
              <a:ext uri="{FF2B5EF4-FFF2-40B4-BE49-F238E27FC236}">
                <a16:creationId xmlns:a16="http://schemas.microsoft.com/office/drawing/2014/main" id="{EBEFECDD-315C-852C-8855-7453ED9E1B37}"/>
              </a:ext>
            </a:extLst>
          </p:cNvPr>
          <p:cNvSpPr/>
          <p:nvPr/>
        </p:nvSpPr>
        <p:spPr>
          <a:xfrm>
            <a:off x="5154526" y="2698855"/>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A864A6B1-2540-6E43-C08E-FB1E508A17D8}"/>
              </a:ext>
            </a:extLst>
          </p:cNvPr>
          <p:cNvSpPr/>
          <p:nvPr/>
        </p:nvSpPr>
        <p:spPr>
          <a:xfrm>
            <a:off x="6389629" y="3718517"/>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9DFD8BE3-4722-02FA-47C8-8306C7919A5B}"/>
              </a:ext>
            </a:extLst>
          </p:cNvPr>
          <p:cNvSpPr/>
          <p:nvPr/>
        </p:nvSpPr>
        <p:spPr>
          <a:xfrm>
            <a:off x="4911234" y="3844103"/>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BDD7576F-1A3F-19E6-8884-B4467680CF32}"/>
              </a:ext>
            </a:extLst>
          </p:cNvPr>
          <p:cNvSpPr/>
          <p:nvPr/>
        </p:nvSpPr>
        <p:spPr>
          <a:xfrm>
            <a:off x="3748548" y="3108816"/>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D45E9E12-45B8-4ECC-98EF-A01715F816D5}"/>
              </a:ext>
            </a:extLst>
          </p:cNvPr>
          <p:cNvSpPr/>
          <p:nvPr/>
        </p:nvSpPr>
        <p:spPr>
          <a:xfrm>
            <a:off x="4151324" y="3310255"/>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04871733-F271-8A42-92DA-DEC66364C1C1}"/>
              </a:ext>
            </a:extLst>
          </p:cNvPr>
          <p:cNvGrpSpPr/>
          <p:nvPr/>
        </p:nvGrpSpPr>
        <p:grpSpPr>
          <a:xfrm>
            <a:off x="1024231" y="5548902"/>
            <a:ext cx="6329012" cy="246128"/>
            <a:chOff x="1035050" y="6152999"/>
            <a:chExt cx="6329012" cy="246128"/>
          </a:xfrm>
        </p:grpSpPr>
        <p:sp>
          <p:nvSpPr>
            <p:cNvPr id="11" name="Oval 10">
              <a:extLst>
                <a:ext uri="{FF2B5EF4-FFF2-40B4-BE49-F238E27FC236}">
                  <a16:creationId xmlns:a16="http://schemas.microsoft.com/office/drawing/2014/main" id="{3BFF453A-5A5D-DAD9-30F1-677776F9D179}"/>
                </a:ext>
              </a:extLst>
            </p:cNvPr>
            <p:cNvSpPr/>
            <p:nvPr/>
          </p:nvSpPr>
          <p:spPr>
            <a:xfrm>
              <a:off x="1035050"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BEB1F778-EBED-F168-A0F6-DBAF436161F0}"/>
                </a:ext>
              </a:extLst>
            </p:cNvPr>
            <p:cNvSpPr/>
            <p:nvPr/>
          </p:nvSpPr>
          <p:spPr>
            <a:xfrm>
              <a:off x="2912225"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8EA2C53F-3A22-FAFC-4A4B-A6F456B539CC}"/>
                </a:ext>
              </a:extLst>
            </p:cNvPr>
            <p:cNvSpPr/>
            <p:nvPr/>
          </p:nvSpPr>
          <p:spPr>
            <a:xfrm>
              <a:off x="7110062" y="6161637"/>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83FBEE5C-4B08-7945-C8C8-5E5471D5CC55}"/>
                </a:ext>
              </a:extLst>
            </p:cNvPr>
            <p:cNvSpPr/>
            <p:nvPr/>
          </p:nvSpPr>
          <p:spPr>
            <a:xfrm>
              <a:off x="4457614" y="6152999"/>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E64797F2-0B1C-656E-6365-E0C60B4381F8}"/>
                </a:ext>
              </a:extLst>
            </p:cNvPr>
            <p:cNvSpPr/>
            <p:nvPr/>
          </p:nvSpPr>
          <p:spPr>
            <a:xfrm>
              <a:off x="5896024" y="6152999"/>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grpSp>
      <p:sp>
        <p:nvSpPr>
          <p:cNvPr id="32" name="Content Placeholder 2">
            <a:extLst>
              <a:ext uri="{FF2B5EF4-FFF2-40B4-BE49-F238E27FC236}">
                <a16:creationId xmlns:a16="http://schemas.microsoft.com/office/drawing/2014/main" id="{91DA5CF0-DE16-BBD3-99CC-DB1127717F78}"/>
              </a:ext>
            </a:extLst>
          </p:cNvPr>
          <p:cNvSpPr txBox="1">
            <a:spLocks/>
          </p:cNvSpPr>
          <p:nvPr/>
        </p:nvSpPr>
        <p:spPr>
          <a:xfrm>
            <a:off x="1278231" y="5503435"/>
            <a:ext cx="8130549" cy="498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200" dirty="0">
                <a:solidFill>
                  <a:srgbClr val="333333"/>
                </a:solidFill>
                <a:latin typeface="AmazonEmber"/>
              </a:rPr>
              <a:t>Direct Connect Location            Customer Router               Partner Router             AWS Router              Cross-Connect</a:t>
            </a:r>
          </a:p>
        </p:txBody>
      </p:sp>
    </p:spTree>
    <p:extLst>
      <p:ext uri="{BB962C8B-B14F-4D97-AF65-F5344CB8AC3E}">
        <p14:creationId xmlns:p14="http://schemas.microsoft.com/office/powerpoint/2010/main" val="296239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02A0E-8B00-89E8-A168-0315C283F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49F6E-89D4-2931-138C-7DF472A67E44}"/>
              </a:ext>
            </a:extLst>
          </p:cNvPr>
          <p:cNvSpPr>
            <a:spLocks noGrp="1"/>
          </p:cNvSpPr>
          <p:nvPr>
            <p:ph type="title"/>
          </p:nvPr>
        </p:nvSpPr>
        <p:spPr/>
        <p:txBody>
          <a:bodyPr>
            <a:normAutofit/>
          </a:bodyPr>
          <a:lstStyle/>
          <a:p>
            <a:r>
              <a:rPr lang="en-SG" b="1" dirty="0">
                <a:solidFill>
                  <a:schemeClr val="tx1"/>
                </a:solidFill>
              </a:rPr>
              <a:t>Direct Connect – Locations</a:t>
            </a:r>
          </a:p>
        </p:txBody>
      </p:sp>
      <p:sp>
        <p:nvSpPr>
          <p:cNvPr id="3" name="Content Placeholder 2">
            <a:extLst>
              <a:ext uri="{FF2B5EF4-FFF2-40B4-BE49-F238E27FC236}">
                <a16:creationId xmlns:a16="http://schemas.microsoft.com/office/drawing/2014/main" id="{20BA7232-EFEC-7822-5B67-D25058830E9D}"/>
              </a:ext>
            </a:extLst>
          </p:cNvPr>
          <p:cNvSpPr>
            <a:spLocks noGrp="1"/>
          </p:cNvSpPr>
          <p:nvPr>
            <p:ph idx="1"/>
          </p:nvPr>
        </p:nvSpPr>
        <p:spPr>
          <a:xfrm>
            <a:off x="677334" y="2160590"/>
            <a:ext cx="10092266" cy="3382372"/>
          </a:xfrm>
        </p:spPr>
        <p:txBody>
          <a:bodyPr>
            <a:noAutofit/>
          </a:bodyPr>
          <a:lstStyle/>
          <a:p>
            <a:pPr algn="just"/>
            <a:r>
              <a:rPr lang="en-SG" sz="2800" kern="100" dirty="0">
                <a:effectLst/>
                <a:latin typeface="Calibri" panose="020F0502020204030204" pitchFamily="34" charset="0"/>
                <a:ea typeface="Calibri" panose="020F0502020204030204" pitchFamily="34" charset="0"/>
                <a:cs typeface="Calibri" panose="020F0502020204030204" pitchFamily="34" charset="0"/>
              </a:rPr>
              <a:t>AWS Direct Connect locations are located throughout the world and these are third-party data centres that are used to house the AWS Direct Connect routers.</a:t>
            </a:r>
          </a:p>
          <a:p>
            <a:pPr algn="just"/>
            <a:r>
              <a:rPr lang="en-SG" sz="2800" dirty="0">
                <a:effectLst/>
                <a:latin typeface="Calibri" panose="020F0502020204030204" pitchFamily="34" charset="0"/>
                <a:ea typeface="Calibri" panose="020F0502020204030204" pitchFamily="34" charset="0"/>
              </a:rPr>
              <a:t>For an up-to-date list of Direct Connect collocation facilities, go to the AWS online documentation at:</a:t>
            </a:r>
          </a:p>
          <a:p>
            <a:pPr marL="400050" lvl="1" indent="0" algn="just">
              <a:buNone/>
            </a:pPr>
            <a:r>
              <a:rPr lang="en-SG"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a:t>
            </a:r>
            <a:r>
              <a:rPr lang="en-SG"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aws.amazon.com</a:t>
            </a:r>
            <a:r>
              <a:rPr lang="en-SG"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a:t>
            </a:r>
            <a:r>
              <a:rPr lang="en-SG" sz="2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directconnect</a:t>
            </a:r>
            <a:r>
              <a:rPr lang="en-SG" sz="2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/locations</a:t>
            </a:r>
            <a:endParaRPr lang="en-US" sz="28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453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B5975-AA28-B715-C98D-A5365CE2D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FC1F2-6B8B-2B5B-804C-02ADEFCE3A8A}"/>
              </a:ext>
            </a:extLst>
          </p:cNvPr>
          <p:cNvSpPr>
            <a:spLocks noGrp="1"/>
          </p:cNvSpPr>
          <p:nvPr>
            <p:ph type="title"/>
          </p:nvPr>
        </p:nvSpPr>
        <p:spPr>
          <a:xfrm>
            <a:off x="677334" y="609600"/>
            <a:ext cx="10960484" cy="1320800"/>
          </a:xfrm>
        </p:spPr>
        <p:txBody>
          <a:bodyPr>
            <a:normAutofit/>
          </a:bodyPr>
          <a:lstStyle/>
          <a:p>
            <a:r>
              <a:rPr lang="en-SG" b="1" dirty="0">
                <a:solidFill>
                  <a:schemeClr val="tx1"/>
                </a:solidFill>
              </a:rPr>
              <a:t>Direct Connect – Locations for Singapore region</a:t>
            </a:r>
          </a:p>
        </p:txBody>
      </p:sp>
      <p:sp>
        <p:nvSpPr>
          <p:cNvPr id="3" name="Content Placeholder 2">
            <a:extLst>
              <a:ext uri="{FF2B5EF4-FFF2-40B4-BE49-F238E27FC236}">
                <a16:creationId xmlns:a16="http://schemas.microsoft.com/office/drawing/2014/main" id="{0B02B97F-103B-2D71-70E9-34956EF48FB1}"/>
              </a:ext>
            </a:extLst>
          </p:cNvPr>
          <p:cNvSpPr>
            <a:spLocks noGrp="1"/>
          </p:cNvSpPr>
          <p:nvPr>
            <p:ph idx="1"/>
          </p:nvPr>
        </p:nvSpPr>
        <p:spPr>
          <a:xfrm>
            <a:off x="677334" y="5284519"/>
            <a:ext cx="10092266" cy="641268"/>
          </a:xfrm>
        </p:spPr>
        <p:txBody>
          <a:bodyPr>
            <a:normAutofit/>
          </a:bodyPr>
          <a:lstStyle/>
          <a:p>
            <a:pPr marL="0" indent="0" algn="just">
              <a:lnSpc>
                <a:spcPct val="120000"/>
              </a:lnSpc>
              <a:spcBef>
                <a:spcPts val="0"/>
              </a:spcBef>
              <a:buNone/>
            </a:pPr>
            <a:r>
              <a:rPr lang="en-SG" sz="1400" kern="100" dirty="0">
                <a:effectLst/>
                <a:latin typeface="Calibri" panose="020F0502020204030204" pitchFamily="34" charset="0"/>
                <a:ea typeface="Calibri" panose="020F0502020204030204" pitchFamily="34" charset="0"/>
                <a:cs typeface="Calibri" panose="020F0502020204030204" pitchFamily="34" charset="0"/>
              </a:rPr>
              <a:t>Speeds available by location are indicated with "</a:t>
            </a:r>
            <a:r>
              <a:rPr lang="en-SG" sz="14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SG" sz="1400" kern="100" dirty="0">
                <a:effectLst/>
                <a:latin typeface="Calibri" panose="020F0502020204030204" pitchFamily="34" charset="0"/>
                <a:ea typeface="Calibri" panose="020F0502020204030204" pitchFamily="34" charset="0"/>
                <a:cs typeface="Calibri" panose="020F0502020204030204" pitchFamily="34" charset="0"/>
              </a:rPr>
              <a:t>". </a:t>
            </a:r>
            <a:endParaRPr lang="en-SG"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SG" sz="1400" dirty="0" err="1">
                <a:effectLst/>
                <a:latin typeface="Calibri" panose="020F0502020204030204" pitchFamily="34" charset="0"/>
                <a:ea typeface="Calibri" panose="020F0502020204030204" pitchFamily="34" charset="0"/>
              </a:rPr>
              <a:t>MACSec</a:t>
            </a:r>
            <a:r>
              <a:rPr lang="en-SG" sz="1400" dirty="0">
                <a:effectLst/>
                <a:latin typeface="Calibri" panose="020F0502020204030204" pitchFamily="34" charset="0"/>
                <a:ea typeface="Calibri" panose="020F0502020204030204" pitchFamily="34" charset="0"/>
              </a:rPr>
              <a:t> support for a specific port speed is indicated with a "</a:t>
            </a:r>
            <a:r>
              <a:rPr lang="en-SG" sz="1400" dirty="0">
                <a:effectLst/>
                <a:latin typeface="Segoe UI Symbol" panose="020B0502040204020203" pitchFamily="34" charset="0"/>
                <a:ea typeface="Calibri" panose="020F0502020204030204" pitchFamily="34" charset="0"/>
                <a:cs typeface="Segoe UI Symbol" panose="020B0502040204020203" pitchFamily="34" charset="0"/>
              </a:rPr>
              <a:t>✔</a:t>
            </a:r>
            <a:r>
              <a:rPr lang="en-SG" sz="1400" dirty="0">
                <a:effectLst/>
                <a:latin typeface="Calibri" panose="020F0502020204030204" pitchFamily="34" charset="0"/>
                <a:ea typeface="Calibri" panose="020F0502020204030204" pitchFamily="34" charset="0"/>
              </a:rPr>
              <a:t>M".</a:t>
            </a:r>
            <a:endParaRPr lang="en-US" sz="1400" dirty="0">
              <a:solidFill>
                <a:srgbClr val="333333"/>
              </a:solidFill>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54998669-C7C3-64D6-FE54-8B9858E38FBA}"/>
              </a:ext>
            </a:extLst>
          </p:cNvPr>
          <p:cNvGraphicFramePr>
            <a:graphicFrameLocks noGrp="1"/>
          </p:cNvGraphicFramePr>
          <p:nvPr>
            <p:extLst>
              <p:ext uri="{D42A27DB-BD31-4B8C-83A1-F6EECF244321}">
                <p14:modId xmlns:p14="http://schemas.microsoft.com/office/powerpoint/2010/main" val="1283116038"/>
              </p:ext>
            </p:extLst>
          </p:nvPr>
        </p:nvGraphicFramePr>
        <p:xfrm>
          <a:off x="677335" y="2160590"/>
          <a:ext cx="8395414" cy="3005176"/>
        </p:xfrm>
        <a:graphic>
          <a:graphicData uri="http://schemas.openxmlformats.org/drawingml/2006/table">
            <a:tbl>
              <a:tblPr firstRow="1" firstCol="1" bandRow="1">
                <a:tableStyleId>{5C22544A-7EE6-4342-B048-85BDC9FD1C3A}</a:tableStyleId>
              </a:tblPr>
              <a:tblGrid>
                <a:gridCol w="3804405">
                  <a:extLst>
                    <a:ext uri="{9D8B030D-6E8A-4147-A177-3AD203B41FA5}">
                      <a16:colId xmlns:a16="http://schemas.microsoft.com/office/drawing/2014/main" val="2290839214"/>
                    </a:ext>
                  </a:extLst>
                </a:gridCol>
                <a:gridCol w="2459767">
                  <a:extLst>
                    <a:ext uri="{9D8B030D-6E8A-4147-A177-3AD203B41FA5}">
                      <a16:colId xmlns:a16="http://schemas.microsoft.com/office/drawing/2014/main" val="2929049355"/>
                    </a:ext>
                  </a:extLst>
                </a:gridCol>
                <a:gridCol w="688511">
                  <a:extLst>
                    <a:ext uri="{9D8B030D-6E8A-4147-A177-3AD203B41FA5}">
                      <a16:colId xmlns:a16="http://schemas.microsoft.com/office/drawing/2014/main" val="1501102897"/>
                    </a:ext>
                  </a:extLst>
                </a:gridCol>
                <a:gridCol w="656124">
                  <a:extLst>
                    <a:ext uri="{9D8B030D-6E8A-4147-A177-3AD203B41FA5}">
                      <a16:colId xmlns:a16="http://schemas.microsoft.com/office/drawing/2014/main" val="2749530324"/>
                    </a:ext>
                  </a:extLst>
                </a:gridCol>
                <a:gridCol w="786607">
                  <a:extLst>
                    <a:ext uri="{9D8B030D-6E8A-4147-A177-3AD203B41FA5}">
                      <a16:colId xmlns:a16="http://schemas.microsoft.com/office/drawing/2014/main" val="2249623106"/>
                    </a:ext>
                  </a:extLst>
                </a:gridCol>
              </a:tblGrid>
              <a:tr h="534050">
                <a:tc>
                  <a:txBody>
                    <a:bodyPr/>
                    <a:lstStyle/>
                    <a:p>
                      <a:pPr algn="just">
                        <a:lnSpc>
                          <a:spcPct val="107000"/>
                        </a:lnSpc>
                        <a:spcAft>
                          <a:spcPts val="800"/>
                        </a:spcAft>
                      </a:pPr>
                      <a:r>
                        <a:rPr lang="en-SG" sz="1400" kern="0" dirty="0">
                          <a:solidFill>
                            <a:schemeClr val="tx1"/>
                          </a:solidFill>
                          <a:effectLst/>
                        </a:rPr>
                        <a:t>AWS Direct Connect Location</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a:solidFill>
                            <a:schemeClr val="tx1"/>
                          </a:solidFill>
                          <a:effectLst/>
                        </a:rPr>
                        <a:t>Associated AWS Region</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err="1">
                          <a:solidFill>
                            <a:schemeClr val="tx1"/>
                          </a:solidFill>
                          <a:effectLst/>
                        </a:rPr>
                        <a:t>1G</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err="1">
                          <a:solidFill>
                            <a:schemeClr val="tx1"/>
                          </a:solidFill>
                          <a:effectLst/>
                        </a:rPr>
                        <a:t>10G</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err="1">
                          <a:solidFill>
                            <a:schemeClr val="tx1"/>
                          </a:solidFill>
                          <a:effectLst/>
                        </a:rPr>
                        <a:t>100G</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86907602"/>
                  </a:ext>
                </a:extLst>
              </a:tr>
              <a:tr h="353018">
                <a:tc>
                  <a:txBody>
                    <a:bodyPr/>
                    <a:lstStyle/>
                    <a:p>
                      <a:pPr algn="just">
                        <a:lnSpc>
                          <a:spcPct val="107000"/>
                        </a:lnSpc>
                        <a:spcAft>
                          <a:spcPts val="800"/>
                        </a:spcAft>
                      </a:pPr>
                      <a:r>
                        <a:rPr lang="en-SG" sz="1400" kern="0" dirty="0" err="1">
                          <a:solidFill>
                            <a:schemeClr val="tx1"/>
                          </a:solidFill>
                          <a:effectLst/>
                        </a:rPr>
                        <a:t>ePLDT</a:t>
                      </a:r>
                      <a:r>
                        <a:rPr lang="en-SG" sz="1400" kern="0" dirty="0">
                          <a:solidFill>
                            <a:schemeClr val="tx1"/>
                          </a:solidFill>
                          <a:effectLst/>
                        </a:rPr>
                        <a:t> </a:t>
                      </a:r>
                      <a:r>
                        <a:rPr lang="en-SG" sz="1400" kern="0" dirty="0" err="1">
                          <a:solidFill>
                            <a:schemeClr val="tx1"/>
                          </a:solidFill>
                          <a:effectLst/>
                        </a:rPr>
                        <a:t>VM2</a:t>
                      </a:r>
                      <a:r>
                        <a:rPr lang="en-SG" sz="1400" kern="0" dirty="0">
                          <a:solidFill>
                            <a:schemeClr val="tx1"/>
                          </a:solidFill>
                          <a:effectLst/>
                        </a:rPr>
                        <a:t>, Makati City, Philippines (1)</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✔M</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 </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505220"/>
                  </a:ext>
                </a:extLst>
              </a:tr>
              <a:tr h="353018">
                <a:tc>
                  <a:txBody>
                    <a:bodyPr/>
                    <a:lstStyle/>
                    <a:p>
                      <a:pPr algn="just">
                        <a:lnSpc>
                          <a:spcPct val="107000"/>
                        </a:lnSpc>
                        <a:spcAft>
                          <a:spcPts val="800"/>
                        </a:spcAft>
                      </a:pPr>
                      <a:r>
                        <a:rPr lang="en-SG" sz="1400" kern="0" dirty="0">
                          <a:solidFill>
                            <a:schemeClr val="tx1"/>
                          </a:solidFill>
                          <a:effectLst/>
                        </a:rPr>
                        <a:t>Equinix </a:t>
                      </a:r>
                      <a:r>
                        <a:rPr lang="en-SG" sz="1400" kern="0" dirty="0" err="1">
                          <a:solidFill>
                            <a:schemeClr val="tx1"/>
                          </a:solidFill>
                          <a:effectLst/>
                        </a:rPr>
                        <a:t>SG2</a:t>
                      </a:r>
                      <a:r>
                        <a:rPr lang="en-SG" sz="1400" kern="0" dirty="0">
                          <a:solidFill>
                            <a:schemeClr val="tx1"/>
                          </a:solidFill>
                          <a:effectLst/>
                        </a:rPr>
                        <a:t>,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✔M</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✔M</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135076932"/>
                  </a:ext>
                </a:extLst>
              </a:tr>
              <a:tr h="353018">
                <a:tc>
                  <a:txBody>
                    <a:bodyPr/>
                    <a:lstStyle/>
                    <a:p>
                      <a:pPr algn="just">
                        <a:lnSpc>
                          <a:spcPct val="107000"/>
                        </a:lnSpc>
                        <a:spcAft>
                          <a:spcPts val="800"/>
                        </a:spcAft>
                      </a:pPr>
                      <a:r>
                        <a:rPr lang="en-SG" sz="1400" kern="0" dirty="0">
                          <a:solidFill>
                            <a:schemeClr val="tx1"/>
                          </a:solidFill>
                          <a:effectLst/>
                        </a:rPr>
                        <a:t>Global Switch,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✔M</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✔M</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409803292"/>
                  </a:ext>
                </a:extLst>
              </a:tr>
              <a:tr h="353018">
                <a:tc>
                  <a:txBody>
                    <a:bodyPr/>
                    <a:lstStyle/>
                    <a:p>
                      <a:pPr algn="just">
                        <a:lnSpc>
                          <a:spcPct val="107000"/>
                        </a:lnSpc>
                        <a:spcAft>
                          <a:spcPts val="800"/>
                        </a:spcAft>
                      </a:pPr>
                      <a:r>
                        <a:rPr lang="en-SG" sz="1400" kern="0" dirty="0">
                          <a:solidFill>
                            <a:schemeClr val="tx1"/>
                          </a:solidFill>
                          <a:effectLst/>
                        </a:rPr>
                        <a:t>Equinix </a:t>
                      </a:r>
                      <a:r>
                        <a:rPr lang="en-SG" sz="1400" kern="0" dirty="0" err="1">
                          <a:solidFill>
                            <a:schemeClr val="tx1"/>
                          </a:solidFill>
                          <a:effectLst/>
                        </a:rPr>
                        <a:t>MB1</a:t>
                      </a:r>
                      <a:r>
                        <a:rPr lang="en-SG" sz="1400" kern="0" dirty="0">
                          <a:solidFill>
                            <a:schemeClr val="tx1"/>
                          </a:solidFill>
                          <a:effectLst/>
                        </a:rPr>
                        <a:t>, Mumbai, India</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nSpc>
                          <a:spcPct val="107000"/>
                        </a:lnSpc>
                      </a:pPr>
                      <a:endParaRPr lang="en-SG" sz="14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246223253"/>
                  </a:ext>
                </a:extLst>
              </a:tr>
              <a:tr h="353018">
                <a:tc>
                  <a:txBody>
                    <a:bodyPr/>
                    <a:lstStyle/>
                    <a:p>
                      <a:pPr algn="just">
                        <a:lnSpc>
                          <a:spcPct val="107000"/>
                        </a:lnSpc>
                        <a:spcAft>
                          <a:spcPts val="800"/>
                        </a:spcAft>
                      </a:pPr>
                      <a:r>
                        <a:rPr lang="en-SG" sz="1400" kern="0" dirty="0" err="1">
                          <a:solidFill>
                            <a:schemeClr val="tx1"/>
                          </a:solidFill>
                          <a:effectLst/>
                        </a:rPr>
                        <a:t>iAdvantage</a:t>
                      </a:r>
                      <a:r>
                        <a:rPr lang="en-SG" sz="1400" kern="0" dirty="0">
                          <a:solidFill>
                            <a:schemeClr val="tx1"/>
                          </a:solidFill>
                          <a:effectLst/>
                        </a:rPr>
                        <a:t> Mega-</a:t>
                      </a:r>
                      <a:r>
                        <a:rPr lang="en-SG" sz="1400" kern="0" dirty="0" err="1">
                          <a:solidFill>
                            <a:schemeClr val="tx1"/>
                          </a:solidFill>
                          <a:effectLst/>
                        </a:rPr>
                        <a:t>i</a:t>
                      </a:r>
                      <a:r>
                        <a:rPr lang="en-SG" sz="1400" kern="0" dirty="0">
                          <a:solidFill>
                            <a:schemeClr val="tx1"/>
                          </a:solidFill>
                          <a:effectLst/>
                        </a:rPr>
                        <a:t>, Hong Kong SAR (1)</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 </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17519301"/>
                  </a:ext>
                </a:extLst>
              </a:tr>
              <a:tr h="353018">
                <a:tc>
                  <a:txBody>
                    <a:bodyPr/>
                    <a:lstStyle/>
                    <a:p>
                      <a:pPr algn="just">
                        <a:lnSpc>
                          <a:spcPct val="107000"/>
                        </a:lnSpc>
                        <a:spcAft>
                          <a:spcPts val="800"/>
                        </a:spcAft>
                      </a:pPr>
                      <a:r>
                        <a:rPr lang="en-SG" sz="1400" kern="0">
                          <a:solidFill>
                            <a:schemeClr val="tx1"/>
                          </a:solidFill>
                          <a:effectLst/>
                        </a:rPr>
                        <a:t>Menara AIMS, Kuala Lumpur, Malaysia</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Asia Pacific (Singapore)</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nSpc>
                          <a:spcPct val="107000"/>
                        </a:lnSpc>
                      </a:pPr>
                      <a:endParaRPr lang="en-SG" sz="14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4225861256"/>
                  </a:ext>
                </a:extLst>
              </a:tr>
              <a:tr h="353018">
                <a:tc>
                  <a:txBody>
                    <a:bodyPr/>
                    <a:lstStyle/>
                    <a:p>
                      <a:pPr algn="just">
                        <a:lnSpc>
                          <a:spcPct val="107000"/>
                        </a:lnSpc>
                        <a:spcAft>
                          <a:spcPts val="800"/>
                        </a:spcAft>
                      </a:pPr>
                      <a:r>
                        <a:rPr lang="en-SG" sz="1400" kern="0">
                          <a:solidFill>
                            <a:schemeClr val="tx1"/>
                          </a:solidFill>
                          <a:effectLst/>
                        </a:rPr>
                        <a:t>TCC Data Center, Bangkok, Thailand</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solidFill>
                            <a:schemeClr val="tx1"/>
                          </a:solidFill>
                          <a:effectLst/>
                        </a:rPr>
                        <a:t>Asia Pacific (Singapore)</a:t>
                      </a:r>
                      <a:endParaRPr lang="en-SG" sz="14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✔M</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solidFill>
                            <a:schemeClr val="tx1"/>
                          </a:solidFill>
                          <a:effectLst/>
                        </a:rPr>
                        <a:t> </a:t>
                      </a:r>
                      <a:endParaRPr lang="en-SG"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461173613"/>
                  </a:ext>
                </a:extLst>
              </a:tr>
            </a:tbl>
          </a:graphicData>
        </a:graphic>
      </p:graphicFrame>
    </p:spTree>
    <p:extLst>
      <p:ext uri="{BB962C8B-B14F-4D97-AF65-F5344CB8AC3E}">
        <p14:creationId xmlns:p14="http://schemas.microsoft.com/office/powerpoint/2010/main" val="66370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9FE4A-2A22-E0FB-86E0-6217A18C4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1E9B8-72D4-2509-BB45-44887C5F9F2C}"/>
              </a:ext>
            </a:extLst>
          </p:cNvPr>
          <p:cNvSpPr>
            <a:spLocks noGrp="1"/>
          </p:cNvSpPr>
          <p:nvPr>
            <p:ph type="title"/>
          </p:nvPr>
        </p:nvSpPr>
        <p:spPr/>
        <p:txBody>
          <a:bodyPr>
            <a:normAutofit/>
          </a:bodyPr>
          <a:lstStyle/>
          <a:p>
            <a:r>
              <a:rPr lang="en-SG" b="1" dirty="0">
                <a:solidFill>
                  <a:schemeClr val="tx1"/>
                </a:solidFill>
              </a:rPr>
              <a:t>Direct Connect – Locations… 2</a:t>
            </a:r>
          </a:p>
        </p:txBody>
      </p:sp>
      <p:sp>
        <p:nvSpPr>
          <p:cNvPr id="3" name="Content Placeholder 2">
            <a:extLst>
              <a:ext uri="{FF2B5EF4-FFF2-40B4-BE49-F238E27FC236}">
                <a16:creationId xmlns:a16="http://schemas.microsoft.com/office/drawing/2014/main" id="{5B064FD9-35C5-B717-B4FD-D282284793DD}"/>
              </a:ext>
            </a:extLst>
          </p:cNvPr>
          <p:cNvSpPr>
            <a:spLocks noGrp="1"/>
          </p:cNvSpPr>
          <p:nvPr>
            <p:ph idx="1"/>
          </p:nvPr>
        </p:nvSpPr>
        <p:spPr>
          <a:xfrm>
            <a:off x="677334" y="2160590"/>
            <a:ext cx="10092266" cy="3382372"/>
          </a:xfrm>
        </p:spPr>
        <p:txBody>
          <a:bodyPr>
            <a:noAutofit/>
          </a:bodyPr>
          <a:lstStyle/>
          <a:p>
            <a:pPr algn="just"/>
            <a:r>
              <a:rPr lang="en-SG" sz="2400" dirty="0">
                <a:solidFill>
                  <a:srgbClr val="333333"/>
                </a:solidFill>
                <a:effectLst/>
                <a:latin typeface="Calibri" panose="020F0502020204030204" pitchFamily="34" charset="0"/>
                <a:ea typeface="Times New Roman" panose="02020603050405020304" pitchFamily="18" charset="0"/>
              </a:rPr>
              <a:t>Choose the AWS Direct Connect location and AWS Region closest to your on-premises infrastructure to minimize cost, management overhead, and latency. If necessary, you can setup AWS Direct Connect with the assistance of a member of the AWS Partner Network (APN).</a:t>
            </a:r>
          </a:p>
          <a:p>
            <a:pPr algn="just"/>
            <a:r>
              <a:rPr lang="en-SG" sz="2400" dirty="0">
                <a:solidFill>
                  <a:srgbClr val="333333"/>
                </a:solidFill>
                <a:effectLst/>
                <a:latin typeface="Calibri" panose="020F0502020204030204" pitchFamily="34" charset="0"/>
                <a:ea typeface="Times New Roman" panose="02020603050405020304" pitchFamily="18" charset="0"/>
              </a:rPr>
              <a:t>AWS has a growing list of </a:t>
            </a:r>
            <a:r>
              <a:rPr lang="en-SG" sz="2400" u="sng" dirty="0">
                <a:solidFill>
                  <a:srgbClr val="0972D3"/>
                </a:solidFill>
                <a:effectLst/>
                <a:latin typeface="Calibri" panose="020F0502020204030204" pitchFamily="34" charset="0"/>
                <a:ea typeface="Times New Roman" panose="02020603050405020304" pitchFamily="18" charset="0"/>
                <a:hlinkClick r:id="rId3"/>
              </a:rPr>
              <a:t>AWS Direct Connect Delivery Partners</a:t>
            </a:r>
            <a:r>
              <a:rPr lang="en-SG" sz="2400" dirty="0">
                <a:solidFill>
                  <a:srgbClr val="333333"/>
                </a:solidFill>
                <a:effectLst/>
                <a:latin typeface="Calibri" panose="020F0502020204030204" pitchFamily="34" charset="0"/>
                <a:ea typeface="Times New Roman" panose="02020603050405020304" pitchFamily="18" charset="0"/>
              </a:rPr>
              <a:t> who can assist you in accessing the AWS Direct Connect service. These APN Partners can help you establish network circuits between an AWS Direct Connect location and your data centre, office, or colocation environment.</a:t>
            </a:r>
            <a:endParaRPr lang="en-SG" sz="2400" dirty="0">
              <a:effectLst/>
              <a:latin typeface="Times New Roman" panose="02020603050405020304" pitchFamily="18" charset="0"/>
              <a:ea typeface="Times New Roman" panose="02020603050405020304" pitchFamily="18" charset="0"/>
            </a:endParaRPr>
          </a:p>
          <a:p>
            <a:pPr marL="400050" lvl="1" indent="0" algn="just">
              <a:buNone/>
            </a:pPr>
            <a:r>
              <a:rPr lang="en-SG"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https://</a:t>
            </a:r>
            <a:r>
              <a:rPr lang="en-SG" sz="24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rPr>
              <a:t>aws.amazon.com</a:t>
            </a:r>
            <a:r>
              <a:rPr lang="en-SG"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a:t>
            </a:r>
            <a:r>
              <a:rPr lang="en-SG" sz="24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rPr>
              <a:t>directconnect</a:t>
            </a:r>
            <a:r>
              <a:rPr lang="en-SG"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/partners/</a:t>
            </a:r>
            <a:endParaRPr lang="en-US" sz="24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828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D3F1E-5D18-6DA3-3FEE-0D55DBFD0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BDE3-17E9-8182-78CD-95841A949E83}"/>
              </a:ext>
            </a:extLst>
          </p:cNvPr>
          <p:cNvSpPr>
            <a:spLocks noGrp="1"/>
          </p:cNvSpPr>
          <p:nvPr>
            <p:ph type="title"/>
          </p:nvPr>
        </p:nvSpPr>
        <p:spPr/>
        <p:txBody>
          <a:bodyPr>
            <a:normAutofit/>
          </a:bodyPr>
          <a:lstStyle/>
          <a:p>
            <a:r>
              <a:rPr lang="en-SG" b="1" dirty="0">
                <a:solidFill>
                  <a:schemeClr val="tx1"/>
                </a:solidFill>
              </a:rPr>
              <a:t>Direct Connect – Provisioning Steps</a:t>
            </a:r>
          </a:p>
        </p:txBody>
      </p:sp>
      <p:sp>
        <p:nvSpPr>
          <p:cNvPr id="3" name="Content Placeholder 2">
            <a:extLst>
              <a:ext uri="{FF2B5EF4-FFF2-40B4-BE49-F238E27FC236}">
                <a16:creationId xmlns:a16="http://schemas.microsoft.com/office/drawing/2014/main" id="{3574F7D7-1088-73CF-64FA-98849321253F}"/>
              </a:ext>
            </a:extLst>
          </p:cNvPr>
          <p:cNvSpPr>
            <a:spLocks noGrp="1"/>
          </p:cNvSpPr>
          <p:nvPr>
            <p:ph idx="1"/>
          </p:nvPr>
        </p:nvSpPr>
        <p:spPr>
          <a:xfrm>
            <a:off x="677334" y="2160590"/>
            <a:ext cx="10092266" cy="3382372"/>
          </a:xfrm>
        </p:spPr>
        <p:txBody>
          <a:bodyPr>
            <a:noAutofit/>
          </a:bodyPr>
          <a:lstStyle/>
          <a:p>
            <a:pPr algn="just"/>
            <a:r>
              <a:rPr lang="en-SG" sz="2400" dirty="0">
                <a:effectLst/>
                <a:latin typeface="Calibri" panose="020F0502020204030204" pitchFamily="34" charset="0"/>
                <a:ea typeface="Calibri" panose="020F0502020204030204" pitchFamily="34" charset="0"/>
              </a:rPr>
              <a:t>Open the AWS console and enter Direct Connect in the search box.</a:t>
            </a:r>
          </a:p>
          <a:p>
            <a:pPr algn="just"/>
            <a:r>
              <a:rPr lang="en-SG" sz="2400" dirty="0">
                <a:effectLst/>
                <a:latin typeface="Calibri" panose="020F0502020204030204" pitchFamily="34" charset="0"/>
                <a:ea typeface="Calibri" panose="020F0502020204030204" pitchFamily="34" charset="0"/>
              </a:rPr>
              <a:t>Then go to the Direct Connection menu.</a:t>
            </a:r>
            <a:endParaRPr lang="en-SG" sz="2400" dirty="0">
              <a:latin typeface="Calibri" panose="020F0502020204030204" pitchFamily="34" charset="0"/>
              <a:ea typeface="Calibri" panose="020F0502020204030204" pitchFamily="34" charset="0"/>
            </a:endParaRPr>
          </a:p>
          <a:p>
            <a:pPr algn="just"/>
            <a:r>
              <a:rPr lang="en-SG" sz="2400" dirty="0">
                <a:effectLst/>
                <a:latin typeface="Calibri" panose="020F0502020204030204" pitchFamily="34" charset="0"/>
                <a:ea typeface="Calibri" panose="020F0502020204030204" pitchFamily="34" charset="0"/>
              </a:rPr>
              <a:t>Next select </a:t>
            </a:r>
            <a:r>
              <a:rPr lang="en-SG" sz="2400" b="1" dirty="0">
                <a:effectLst/>
                <a:latin typeface="Calibri" panose="020F0502020204030204" pitchFamily="34" charset="0"/>
                <a:ea typeface="Calibri" panose="020F0502020204030204" pitchFamily="34" charset="0"/>
              </a:rPr>
              <a:t>Create connection </a:t>
            </a:r>
            <a:r>
              <a:rPr lang="en-SG" sz="2400" dirty="0">
                <a:effectLst/>
                <a:latin typeface="Calibri" panose="020F0502020204030204" pitchFamily="34" charset="0"/>
                <a:ea typeface="Calibri" panose="020F0502020204030204" pitchFamily="34" charset="0"/>
              </a:rPr>
              <a:t>on the Connection screen.</a:t>
            </a:r>
          </a:p>
        </p:txBody>
      </p:sp>
      <p:pic>
        <p:nvPicPr>
          <p:cNvPr id="5" name="Picture 4">
            <a:extLst>
              <a:ext uri="{FF2B5EF4-FFF2-40B4-BE49-F238E27FC236}">
                <a16:creationId xmlns:a16="http://schemas.microsoft.com/office/drawing/2014/main" id="{5B420D85-7DA2-CE8C-D5B6-1D91CAC6ECA1}"/>
              </a:ext>
            </a:extLst>
          </p:cNvPr>
          <p:cNvPicPr>
            <a:picLocks noChangeAspect="1"/>
          </p:cNvPicPr>
          <p:nvPr/>
        </p:nvPicPr>
        <p:blipFill>
          <a:blip r:embed="rId3"/>
          <a:stretch>
            <a:fillRect/>
          </a:stretch>
        </p:blipFill>
        <p:spPr>
          <a:xfrm>
            <a:off x="1100380" y="3644106"/>
            <a:ext cx="8493071" cy="2377846"/>
          </a:xfrm>
          <a:prstGeom prst="rect">
            <a:avLst/>
          </a:prstGeom>
        </p:spPr>
      </p:pic>
    </p:spTree>
    <p:extLst>
      <p:ext uri="{BB962C8B-B14F-4D97-AF65-F5344CB8AC3E}">
        <p14:creationId xmlns:p14="http://schemas.microsoft.com/office/powerpoint/2010/main" val="303859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21FD1-6014-55A5-96C6-C71907ACB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BA63E-6EFE-3E42-D695-3B8683B31764}"/>
              </a:ext>
            </a:extLst>
          </p:cNvPr>
          <p:cNvSpPr>
            <a:spLocks noGrp="1"/>
          </p:cNvSpPr>
          <p:nvPr>
            <p:ph type="title"/>
          </p:nvPr>
        </p:nvSpPr>
        <p:spPr/>
        <p:txBody>
          <a:bodyPr>
            <a:normAutofit/>
          </a:bodyPr>
          <a:lstStyle/>
          <a:p>
            <a:r>
              <a:rPr lang="en-SG" b="1" dirty="0">
                <a:solidFill>
                  <a:schemeClr val="tx1"/>
                </a:solidFill>
              </a:rPr>
              <a:t>Direct Connect – Provisioning Steps… 2</a:t>
            </a:r>
          </a:p>
        </p:txBody>
      </p:sp>
      <p:sp>
        <p:nvSpPr>
          <p:cNvPr id="3" name="Content Placeholder 2">
            <a:extLst>
              <a:ext uri="{FF2B5EF4-FFF2-40B4-BE49-F238E27FC236}">
                <a16:creationId xmlns:a16="http://schemas.microsoft.com/office/drawing/2014/main" id="{404F7C64-CE20-4922-B8B9-03A4D9519C34}"/>
              </a:ext>
            </a:extLst>
          </p:cNvPr>
          <p:cNvSpPr>
            <a:spLocks noGrp="1"/>
          </p:cNvSpPr>
          <p:nvPr>
            <p:ph idx="1"/>
          </p:nvPr>
        </p:nvSpPr>
        <p:spPr>
          <a:xfrm>
            <a:off x="677334" y="2160590"/>
            <a:ext cx="10092266" cy="3382372"/>
          </a:xfrm>
        </p:spPr>
        <p:txBody>
          <a:bodyPr>
            <a:noAutofit/>
          </a:bodyPr>
          <a:lstStyle/>
          <a:p>
            <a:pPr algn="just"/>
            <a:r>
              <a:rPr lang="en-SG" sz="2400" kern="100" dirty="0">
                <a:effectLst/>
                <a:latin typeface="Calibri" panose="020F0502020204030204" pitchFamily="34" charset="0"/>
                <a:ea typeface="Calibri" panose="020F0502020204030204" pitchFamily="34" charset="0"/>
                <a:cs typeface="Calibri" panose="020F0502020204030204" pitchFamily="34" charset="0"/>
              </a:rPr>
              <a:t>Enter a name for the connection and</a:t>
            </a:r>
          </a:p>
          <a:p>
            <a:pPr marL="0" indent="0" algn="just">
              <a:buNone/>
            </a:pPr>
            <a:r>
              <a:rPr lang="en-SG" sz="2400" kern="100" dirty="0">
                <a:effectLst/>
                <a:latin typeface="Calibri" panose="020F0502020204030204" pitchFamily="34" charset="0"/>
                <a:ea typeface="Calibri" panose="020F0502020204030204" pitchFamily="34" charset="0"/>
                <a:cs typeface="Calibri" panose="020F0502020204030204" pitchFamily="34" charset="0"/>
              </a:rPr>
              <a:t>the location and choose </a:t>
            </a:r>
            <a:r>
              <a:rPr lang="en-SG" sz="2400" b="1" kern="100" dirty="0">
                <a:effectLst/>
                <a:latin typeface="Calibri" panose="020F0502020204030204" pitchFamily="34" charset="0"/>
                <a:ea typeface="Calibri" panose="020F0502020204030204" pitchFamily="34" charset="0"/>
                <a:cs typeface="Calibri" panose="020F0502020204030204" pitchFamily="34" charset="0"/>
              </a:rPr>
              <a:t>Create connection</a:t>
            </a:r>
            <a:r>
              <a:rPr lang="en-SG" sz="2400" kern="100" dirty="0">
                <a:effectLst/>
                <a:latin typeface="Calibri" panose="020F0502020204030204" pitchFamily="34" charset="0"/>
                <a:ea typeface="Calibri" panose="020F0502020204030204" pitchFamily="34" charset="0"/>
                <a:cs typeface="Calibri" panose="020F0502020204030204" pitchFamily="34" charset="0"/>
              </a:rPr>
              <a:t>.</a:t>
            </a:r>
            <a:endParaRPr lang="en-SG"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B0B1B3C-3B74-3C65-823B-8031B5B3F2E6}"/>
              </a:ext>
            </a:extLst>
          </p:cNvPr>
          <p:cNvPicPr>
            <a:picLocks noChangeAspect="1"/>
          </p:cNvPicPr>
          <p:nvPr/>
        </p:nvPicPr>
        <p:blipFill>
          <a:blip r:embed="rId3"/>
          <a:stretch>
            <a:fillRect/>
          </a:stretch>
        </p:blipFill>
        <p:spPr>
          <a:xfrm>
            <a:off x="6828797" y="1270000"/>
            <a:ext cx="4291237" cy="5325456"/>
          </a:xfrm>
          <a:prstGeom prst="rect">
            <a:avLst/>
          </a:prstGeom>
        </p:spPr>
      </p:pic>
    </p:spTree>
    <p:extLst>
      <p:ext uri="{BB962C8B-B14F-4D97-AF65-F5344CB8AC3E}">
        <p14:creationId xmlns:p14="http://schemas.microsoft.com/office/powerpoint/2010/main" val="225361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E8C47-39E3-290D-2DF4-61AADDB97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E00A5-008A-CA79-CB5F-3E9F71B03D9A}"/>
              </a:ext>
            </a:extLst>
          </p:cNvPr>
          <p:cNvSpPr>
            <a:spLocks noGrp="1"/>
          </p:cNvSpPr>
          <p:nvPr>
            <p:ph type="title"/>
          </p:nvPr>
        </p:nvSpPr>
        <p:spPr/>
        <p:txBody>
          <a:bodyPr>
            <a:normAutofit/>
          </a:bodyPr>
          <a:lstStyle/>
          <a:p>
            <a:r>
              <a:rPr lang="en-SG" b="1" dirty="0">
                <a:solidFill>
                  <a:schemeClr val="tx1"/>
                </a:solidFill>
              </a:rPr>
              <a:t>Site-To-Site VPN - What is VPN?</a:t>
            </a:r>
          </a:p>
        </p:txBody>
      </p:sp>
      <p:sp>
        <p:nvSpPr>
          <p:cNvPr id="3" name="Content Placeholder 2">
            <a:extLst>
              <a:ext uri="{FF2B5EF4-FFF2-40B4-BE49-F238E27FC236}">
                <a16:creationId xmlns:a16="http://schemas.microsoft.com/office/drawing/2014/main" id="{65173981-D589-25A7-1013-1743109E3949}"/>
              </a:ext>
            </a:extLst>
          </p:cNvPr>
          <p:cNvSpPr>
            <a:spLocks noGrp="1"/>
          </p:cNvSpPr>
          <p:nvPr>
            <p:ph idx="1"/>
          </p:nvPr>
        </p:nvSpPr>
        <p:spPr/>
        <p:txBody>
          <a:bodyPr>
            <a:normAutofit/>
          </a:bodyPr>
          <a:lstStyle/>
          <a:p>
            <a:pPr algn="just"/>
            <a:r>
              <a:rPr lang="en-SG" sz="2800" b="1" dirty="0">
                <a:solidFill>
                  <a:srgbClr val="0A1B33"/>
                </a:solidFill>
                <a:effectLst/>
                <a:latin typeface="Calibri" panose="020F0502020204030204" pitchFamily="34" charset="0"/>
                <a:ea typeface="Calibri" panose="020F0502020204030204" pitchFamily="34" charset="0"/>
              </a:rPr>
              <a:t>VPN, or Virtual Private Network</a:t>
            </a:r>
            <a:r>
              <a:rPr lang="en-SG" sz="2800" dirty="0">
                <a:solidFill>
                  <a:srgbClr val="0A1B33"/>
                </a:solidFill>
                <a:effectLst/>
                <a:latin typeface="Calibri" panose="020F0502020204030204" pitchFamily="34" charset="0"/>
                <a:ea typeface="Calibri" panose="020F0502020204030204" pitchFamily="34" charset="0"/>
              </a:rPr>
              <a:t>, is a technology that allows us to connect two or more devices or networks, </a:t>
            </a:r>
            <a:r>
              <a:rPr lang="en-SG" sz="2800" dirty="0">
                <a:solidFill>
                  <a:srgbClr val="0A1B33"/>
                </a:solidFill>
                <a:effectLst/>
                <a:highlight>
                  <a:srgbClr val="FFFF00"/>
                </a:highlight>
                <a:latin typeface="Calibri" panose="020F0502020204030204" pitchFamily="34" charset="0"/>
                <a:ea typeface="Calibri" panose="020F0502020204030204" pitchFamily="34" charset="0"/>
              </a:rPr>
              <a:t>encrypting</a:t>
            </a:r>
            <a:r>
              <a:rPr lang="en-SG" sz="2800" dirty="0">
                <a:solidFill>
                  <a:srgbClr val="0A1B33"/>
                </a:solidFill>
                <a:effectLst/>
                <a:latin typeface="Calibri" panose="020F0502020204030204" pitchFamily="34" charset="0"/>
                <a:ea typeface="Calibri" panose="020F0502020204030204" pitchFamily="34" charset="0"/>
              </a:rPr>
              <a:t> and </a:t>
            </a:r>
            <a:r>
              <a:rPr lang="en-SG" sz="2800" dirty="0">
                <a:solidFill>
                  <a:srgbClr val="0A1B33"/>
                </a:solidFill>
                <a:effectLst/>
                <a:highlight>
                  <a:srgbClr val="FFFF00"/>
                </a:highlight>
                <a:latin typeface="Calibri" panose="020F0502020204030204" pitchFamily="34" charset="0"/>
                <a:ea typeface="Calibri" panose="020F0502020204030204" pitchFamily="34" charset="0"/>
              </a:rPr>
              <a:t>securing</a:t>
            </a:r>
            <a:r>
              <a:rPr lang="en-SG" sz="2800" dirty="0">
                <a:solidFill>
                  <a:srgbClr val="0A1B33"/>
                </a:solidFill>
                <a:effectLst/>
                <a:latin typeface="Calibri" panose="020F0502020204030204" pitchFamily="34" charset="0"/>
                <a:ea typeface="Calibri" panose="020F0502020204030204" pitchFamily="34" charset="0"/>
              </a:rPr>
              <a:t> all data that is transmitted between them </a:t>
            </a:r>
            <a:r>
              <a:rPr lang="en-SG" sz="2800" dirty="0">
                <a:solidFill>
                  <a:srgbClr val="0A1B33"/>
                </a:solidFill>
                <a:effectLst/>
                <a:highlight>
                  <a:srgbClr val="FFFF00"/>
                </a:highlight>
                <a:latin typeface="Calibri" panose="020F0502020204030204" pitchFamily="34" charset="0"/>
                <a:ea typeface="Calibri" panose="020F0502020204030204" pitchFamily="34" charset="0"/>
              </a:rPr>
              <a:t>via the public internet</a:t>
            </a:r>
            <a:r>
              <a:rPr lang="en-SG" sz="2800" dirty="0">
                <a:solidFill>
                  <a:srgbClr val="0A1B33"/>
                </a:solidFill>
                <a:effectLst/>
                <a:latin typeface="Calibri" panose="020F0502020204030204" pitchFamily="34" charset="0"/>
                <a:ea typeface="Calibri" panose="020F0502020204030204" pitchFamily="34" charset="0"/>
              </a:rPr>
              <a:t>.</a:t>
            </a:r>
            <a:endParaRPr lang="en-SG" sz="2800" dirty="0"/>
          </a:p>
        </p:txBody>
      </p:sp>
    </p:spTree>
    <p:extLst>
      <p:ext uri="{BB962C8B-B14F-4D97-AF65-F5344CB8AC3E}">
        <p14:creationId xmlns:p14="http://schemas.microsoft.com/office/powerpoint/2010/main" val="2249235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9453C-C370-2196-8FF4-122D6279B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4333B1-1CD2-F8E0-A3CE-BE348646B24D}"/>
              </a:ext>
            </a:extLst>
          </p:cNvPr>
          <p:cNvSpPr>
            <a:spLocks noGrp="1"/>
          </p:cNvSpPr>
          <p:nvPr>
            <p:ph type="title"/>
          </p:nvPr>
        </p:nvSpPr>
        <p:spPr/>
        <p:txBody>
          <a:bodyPr>
            <a:normAutofit/>
          </a:bodyPr>
          <a:lstStyle/>
          <a:p>
            <a:r>
              <a:rPr lang="en-SG" b="1" dirty="0">
                <a:solidFill>
                  <a:schemeClr val="tx1"/>
                </a:solidFill>
              </a:rPr>
              <a:t>Direct Connect – Provisioning Steps… 3</a:t>
            </a:r>
          </a:p>
        </p:txBody>
      </p:sp>
      <p:sp>
        <p:nvSpPr>
          <p:cNvPr id="3" name="Content Placeholder 2">
            <a:extLst>
              <a:ext uri="{FF2B5EF4-FFF2-40B4-BE49-F238E27FC236}">
                <a16:creationId xmlns:a16="http://schemas.microsoft.com/office/drawing/2014/main" id="{397695DF-DB22-2390-B717-A1CC3E5F4B3F}"/>
              </a:ext>
            </a:extLst>
          </p:cNvPr>
          <p:cNvSpPr>
            <a:spLocks noGrp="1"/>
          </p:cNvSpPr>
          <p:nvPr>
            <p:ph idx="1"/>
          </p:nvPr>
        </p:nvSpPr>
        <p:spPr>
          <a:xfrm>
            <a:off x="677334" y="2160590"/>
            <a:ext cx="10092266" cy="3382372"/>
          </a:xfrm>
        </p:spPr>
        <p:txBody>
          <a:bodyPr>
            <a:noAutofit/>
          </a:bodyPr>
          <a:lstStyle/>
          <a:p>
            <a:pPr algn="just">
              <a:spcBef>
                <a:spcPts val="0"/>
              </a:spcBef>
            </a:pPr>
            <a:r>
              <a:rPr lang="en-SG" sz="2400" kern="100" dirty="0">
                <a:effectLst/>
                <a:latin typeface="Calibri" panose="020F0502020204030204" pitchFamily="34" charset="0"/>
                <a:ea typeface="Calibri" panose="020F0502020204030204" pitchFamily="34" charset="0"/>
                <a:cs typeface="Calibri" panose="020F0502020204030204" pitchFamily="34" charset="0"/>
              </a:rPr>
              <a:t>You can choose the Resiliency Level via</a:t>
            </a:r>
          </a:p>
          <a:p>
            <a:pPr marL="0" indent="0" algn="just">
              <a:spcBef>
                <a:spcPts val="0"/>
              </a:spcBef>
              <a:buNone/>
            </a:pPr>
            <a:r>
              <a:rPr lang="en-SG" sz="2400" kern="100" dirty="0">
                <a:effectLst/>
                <a:latin typeface="Calibri" panose="020F0502020204030204" pitchFamily="34" charset="0"/>
                <a:ea typeface="Calibri" panose="020F0502020204030204" pitchFamily="34" charset="0"/>
                <a:cs typeface="Calibri" panose="020F0502020204030204" pitchFamily="34" charset="0"/>
              </a:rPr>
              <a:t>the </a:t>
            </a:r>
            <a:r>
              <a:rPr lang="en-SG" sz="2400" b="1" kern="100" dirty="0">
                <a:effectLst/>
                <a:latin typeface="Calibri" panose="020F0502020204030204" pitchFamily="34" charset="0"/>
                <a:ea typeface="Calibri" panose="020F0502020204030204" pitchFamily="34" charset="0"/>
                <a:cs typeface="Calibri" panose="020F0502020204030204" pitchFamily="34" charset="0"/>
              </a:rPr>
              <a:t>Connection wizard</a:t>
            </a:r>
            <a:r>
              <a:rPr lang="en-SG" sz="2400" kern="100" dirty="0">
                <a:effectLst/>
                <a:latin typeface="Calibri" panose="020F0502020204030204" pitchFamily="34" charset="0"/>
                <a:ea typeface="Calibri" panose="020F0502020204030204" pitchFamily="34" charset="0"/>
                <a:cs typeface="Calibri" panose="020F0502020204030204" pitchFamily="34" charset="0"/>
              </a:rPr>
              <a:t>.</a:t>
            </a:r>
            <a:endParaRPr lang="en-SG"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72804A4-F8D0-CAB2-15DC-7AE011AC57C9}"/>
              </a:ext>
            </a:extLst>
          </p:cNvPr>
          <p:cNvPicPr>
            <a:picLocks noChangeAspect="1"/>
          </p:cNvPicPr>
          <p:nvPr/>
        </p:nvPicPr>
        <p:blipFill>
          <a:blip r:embed="rId3"/>
          <a:stretch>
            <a:fillRect/>
          </a:stretch>
        </p:blipFill>
        <p:spPr>
          <a:xfrm>
            <a:off x="7364268" y="1359459"/>
            <a:ext cx="3879752" cy="5198868"/>
          </a:xfrm>
          <a:prstGeom prst="rect">
            <a:avLst/>
          </a:prstGeom>
        </p:spPr>
      </p:pic>
      <p:pic>
        <p:nvPicPr>
          <p:cNvPr id="8" name="Picture 7">
            <a:extLst>
              <a:ext uri="{FF2B5EF4-FFF2-40B4-BE49-F238E27FC236}">
                <a16:creationId xmlns:a16="http://schemas.microsoft.com/office/drawing/2014/main" id="{7884E2CC-95AC-C431-41D6-A7CAB98A564C}"/>
              </a:ext>
            </a:extLst>
          </p:cNvPr>
          <p:cNvPicPr>
            <a:picLocks noChangeAspect="1"/>
          </p:cNvPicPr>
          <p:nvPr/>
        </p:nvPicPr>
        <p:blipFill>
          <a:blip r:embed="rId4"/>
          <a:stretch>
            <a:fillRect/>
          </a:stretch>
        </p:blipFill>
        <p:spPr>
          <a:xfrm>
            <a:off x="734549" y="3070916"/>
            <a:ext cx="3256265" cy="3177484"/>
          </a:xfrm>
          <a:prstGeom prst="rect">
            <a:avLst/>
          </a:prstGeom>
        </p:spPr>
      </p:pic>
      <p:pic>
        <p:nvPicPr>
          <p:cNvPr id="10" name="Picture 9">
            <a:extLst>
              <a:ext uri="{FF2B5EF4-FFF2-40B4-BE49-F238E27FC236}">
                <a16:creationId xmlns:a16="http://schemas.microsoft.com/office/drawing/2014/main" id="{FF459CB3-E1BB-023D-1B65-0A564A2A0F4A}"/>
              </a:ext>
            </a:extLst>
          </p:cNvPr>
          <p:cNvPicPr>
            <a:picLocks noChangeAspect="1"/>
          </p:cNvPicPr>
          <p:nvPr/>
        </p:nvPicPr>
        <p:blipFill>
          <a:blip r:embed="rId5"/>
          <a:stretch>
            <a:fillRect/>
          </a:stretch>
        </p:blipFill>
        <p:spPr>
          <a:xfrm>
            <a:off x="4048029" y="3070917"/>
            <a:ext cx="3316239" cy="3229844"/>
          </a:xfrm>
          <a:prstGeom prst="rect">
            <a:avLst/>
          </a:prstGeom>
        </p:spPr>
      </p:pic>
    </p:spTree>
    <p:extLst>
      <p:ext uri="{BB962C8B-B14F-4D97-AF65-F5344CB8AC3E}">
        <p14:creationId xmlns:p14="http://schemas.microsoft.com/office/powerpoint/2010/main" val="3435801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E95BB-C29B-A20B-E984-DAE20B5F5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00C7FA-357C-D04D-BC79-257372650397}"/>
              </a:ext>
            </a:extLst>
          </p:cNvPr>
          <p:cNvSpPr>
            <a:spLocks noGrp="1"/>
          </p:cNvSpPr>
          <p:nvPr>
            <p:ph type="title"/>
          </p:nvPr>
        </p:nvSpPr>
        <p:spPr/>
        <p:txBody>
          <a:bodyPr>
            <a:normAutofit/>
          </a:bodyPr>
          <a:lstStyle/>
          <a:p>
            <a:r>
              <a:rPr lang="en-SG" b="1" dirty="0">
                <a:solidFill>
                  <a:schemeClr val="tx1"/>
                </a:solidFill>
              </a:rPr>
              <a:t>Direct Connect – Provisioning Steps… 4</a:t>
            </a:r>
          </a:p>
        </p:txBody>
      </p:sp>
      <p:sp>
        <p:nvSpPr>
          <p:cNvPr id="3" name="Content Placeholder 2">
            <a:extLst>
              <a:ext uri="{FF2B5EF4-FFF2-40B4-BE49-F238E27FC236}">
                <a16:creationId xmlns:a16="http://schemas.microsoft.com/office/drawing/2014/main" id="{254ECEC5-DDFA-E175-9087-3E52BDA768E4}"/>
              </a:ext>
            </a:extLst>
          </p:cNvPr>
          <p:cNvSpPr>
            <a:spLocks noGrp="1"/>
          </p:cNvSpPr>
          <p:nvPr>
            <p:ph idx="1"/>
          </p:nvPr>
        </p:nvSpPr>
        <p:spPr>
          <a:xfrm>
            <a:off x="677334" y="2160590"/>
            <a:ext cx="10092266" cy="3382372"/>
          </a:xfrm>
        </p:spPr>
        <p:txBody>
          <a:bodyPr>
            <a:noAutofit/>
          </a:bodyPr>
          <a:lstStyle/>
          <a:p>
            <a:pPr algn="just">
              <a:lnSpc>
                <a:spcPct val="107000"/>
              </a:lnSpc>
              <a:spcAft>
                <a:spcPts val="800"/>
              </a:spcAft>
            </a:pPr>
            <a:r>
              <a:rPr lang="en-SG" sz="2400" dirty="0">
                <a:effectLst/>
                <a:latin typeface="Calibri" panose="020F0502020204030204" pitchFamily="34" charset="0"/>
                <a:ea typeface="Calibri" panose="020F0502020204030204" pitchFamily="34" charset="0"/>
              </a:rPr>
              <a:t>You will be provided a </a:t>
            </a:r>
            <a:r>
              <a:rPr lang="en-SG" sz="2400" b="1" dirty="0">
                <a:effectLst/>
                <a:latin typeface="Calibri" panose="020F0502020204030204" pitchFamily="34" charset="0"/>
                <a:ea typeface="Calibri" panose="020F0502020204030204" pitchFamily="34" charset="0"/>
              </a:rPr>
              <a:t>Letter of Authorization - Connecting Facility Assignment</a:t>
            </a:r>
            <a:r>
              <a:rPr lang="en-SG" sz="2400" dirty="0">
                <a:effectLst/>
                <a:latin typeface="Calibri" panose="020F0502020204030204" pitchFamily="34" charset="0"/>
                <a:ea typeface="Calibri" panose="020F0502020204030204" pitchFamily="34" charset="0"/>
              </a:rPr>
              <a:t> LOA-CFA by AWS to authorise any connection works done at the Direct Connect location.</a:t>
            </a:r>
            <a:endParaRPr lang="en-US" sz="2400" dirty="0">
              <a:solidFill>
                <a:srgbClr val="333333"/>
              </a:solidFill>
              <a:latin typeface="Calibri" panose="020F0502020204030204" pitchFamily="34" charset="0"/>
              <a:cs typeface="Calibri" panose="020F0502020204030204" pitchFamily="34" charset="0"/>
            </a:endParaRPr>
          </a:p>
          <a:p>
            <a:pPr algn="just">
              <a:lnSpc>
                <a:spcPct val="107000"/>
              </a:lnSpc>
              <a:spcAft>
                <a:spcPts val="800"/>
              </a:spcAft>
            </a:pPr>
            <a:r>
              <a:rPr lang="en-SG" sz="2400" kern="100" dirty="0">
                <a:effectLst/>
                <a:latin typeface="Calibri" panose="020F0502020204030204" pitchFamily="34" charset="0"/>
                <a:ea typeface="Calibri" panose="020F0502020204030204" pitchFamily="34" charset="0"/>
                <a:cs typeface="Calibri" panose="020F0502020204030204" pitchFamily="34" charset="0"/>
              </a:rPr>
              <a:t>Once the physical connection has been made, use the AWS console to complete the logical configurations.</a:t>
            </a:r>
          </a:p>
        </p:txBody>
      </p:sp>
    </p:spTree>
    <p:extLst>
      <p:ext uri="{BB962C8B-B14F-4D97-AF65-F5344CB8AC3E}">
        <p14:creationId xmlns:p14="http://schemas.microsoft.com/office/powerpoint/2010/main" val="1260590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41B44-AA8B-6EC4-BB0A-DE6F6AE69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B2480-5CDE-57E1-20E6-DF9219494CA4}"/>
              </a:ext>
            </a:extLst>
          </p:cNvPr>
          <p:cNvSpPr>
            <a:spLocks noGrp="1"/>
          </p:cNvSpPr>
          <p:nvPr>
            <p:ph type="title"/>
          </p:nvPr>
        </p:nvSpPr>
        <p:spPr/>
        <p:txBody>
          <a:bodyPr>
            <a:normAutofit/>
          </a:bodyPr>
          <a:lstStyle/>
          <a:p>
            <a:r>
              <a:rPr lang="en-SG" b="1" dirty="0">
                <a:solidFill>
                  <a:schemeClr val="tx1"/>
                </a:solidFill>
              </a:rPr>
              <a:t>VPN + Direct Connect – Design Patterns</a:t>
            </a:r>
          </a:p>
        </p:txBody>
      </p:sp>
      <p:sp>
        <p:nvSpPr>
          <p:cNvPr id="3" name="Content Placeholder 2">
            <a:extLst>
              <a:ext uri="{FF2B5EF4-FFF2-40B4-BE49-F238E27FC236}">
                <a16:creationId xmlns:a16="http://schemas.microsoft.com/office/drawing/2014/main" id="{BF837959-8C4C-333C-AB0C-F8D8E821B3AC}"/>
              </a:ext>
            </a:extLst>
          </p:cNvPr>
          <p:cNvSpPr>
            <a:spLocks noGrp="1"/>
          </p:cNvSpPr>
          <p:nvPr>
            <p:ph idx="1"/>
          </p:nvPr>
        </p:nvSpPr>
        <p:spPr>
          <a:xfrm>
            <a:off x="677334" y="2160589"/>
            <a:ext cx="10092266" cy="3880773"/>
          </a:xfrm>
        </p:spPr>
        <p:txBody>
          <a:bodyPr>
            <a:normAutofit/>
          </a:bodyPr>
          <a:lstStyle/>
          <a:p>
            <a:pPr>
              <a:spcBef>
                <a:spcPts val="0"/>
              </a:spcBef>
            </a:pPr>
            <a:r>
              <a:rPr lang="en-US" sz="2400" b="0" i="0" dirty="0">
                <a:solidFill>
                  <a:schemeClr val="tx1"/>
                </a:solidFill>
                <a:effectLst/>
                <a:latin typeface="Calibri" panose="020F0502020204030204" pitchFamily="34" charset="0"/>
                <a:cs typeface="Calibri" panose="020F0502020204030204" pitchFamily="34" charset="0"/>
              </a:rPr>
              <a:t>The design patterns for VPN and Direct Connect connection are taken from the latest AWS whitepaper published on 05 Apr 2023</a:t>
            </a:r>
            <a:r>
              <a:rPr lang="en-US" sz="2400" dirty="0">
                <a:solidFill>
                  <a:schemeClr val="tx1"/>
                </a:solidFill>
                <a:latin typeface="Calibri" panose="020F0502020204030204" pitchFamily="34" charset="0"/>
                <a:cs typeface="Calibri" panose="020F0502020204030204" pitchFamily="34" charset="0"/>
              </a:rPr>
              <a:t>.</a:t>
            </a:r>
          </a:p>
          <a:p>
            <a:pPr>
              <a:spcBef>
                <a:spcPts val="0"/>
              </a:spcBef>
            </a:pPr>
            <a:endParaRPr lang="en-US" sz="2400" dirty="0">
              <a:solidFill>
                <a:schemeClr val="tx1"/>
              </a:solidFill>
              <a:latin typeface="Calibri" panose="020F0502020204030204" pitchFamily="34" charset="0"/>
              <a:cs typeface="Calibri" panose="020F0502020204030204" pitchFamily="34" charset="0"/>
            </a:endParaRPr>
          </a:p>
          <a:p>
            <a:pPr>
              <a:spcBef>
                <a:spcPts val="0"/>
              </a:spcBef>
            </a:pPr>
            <a:r>
              <a:rPr lang="en-US" sz="2400" dirty="0">
                <a:solidFill>
                  <a:schemeClr val="tx1"/>
                </a:solidFill>
                <a:latin typeface="Calibri" panose="020F0502020204030204" pitchFamily="34" charset="0"/>
                <a:cs typeface="Calibri" panose="020F0502020204030204" pitchFamily="34" charset="0"/>
              </a:rPr>
              <a:t>Source:</a:t>
            </a:r>
          </a:p>
          <a:p>
            <a:pPr marL="400050" lvl="1" indent="0">
              <a:spcBef>
                <a:spcPts val="0"/>
              </a:spcBef>
              <a:buNone/>
            </a:pPr>
            <a:r>
              <a:rPr lang="en-SG" sz="2400"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Network-to-Amazon </a:t>
            </a:r>
            <a:r>
              <a:rPr lang="en-SG" sz="2400" u="sng"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VPC</a:t>
            </a:r>
            <a:r>
              <a:rPr lang="en-SG" sz="2400"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connectivity options - Amazon Virtual Private Cloud Connectivity Options</a:t>
            </a:r>
            <a:endParaRPr lang="en-SG"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232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CECF2-3E0A-E38E-F356-2DFB34F81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DE9D3-4164-227B-D9E8-98194BA9BE0A}"/>
              </a:ext>
            </a:extLst>
          </p:cNvPr>
          <p:cNvSpPr>
            <a:spLocks noGrp="1"/>
          </p:cNvSpPr>
          <p:nvPr>
            <p:ph type="title"/>
          </p:nvPr>
        </p:nvSpPr>
        <p:spPr>
          <a:xfrm>
            <a:off x="677334" y="609600"/>
            <a:ext cx="9796702" cy="1320800"/>
          </a:xfrm>
        </p:spPr>
        <p:txBody>
          <a:bodyPr>
            <a:normAutofit/>
          </a:bodyPr>
          <a:lstStyle/>
          <a:p>
            <a:r>
              <a:rPr lang="en-SG" b="1" dirty="0">
                <a:solidFill>
                  <a:schemeClr val="tx1"/>
                </a:solidFill>
              </a:rPr>
              <a:t>VPN + Direct Connect – Design Patterns… 2</a:t>
            </a:r>
          </a:p>
        </p:txBody>
      </p:sp>
      <p:sp>
        <p:nvSpPr>
          <p:cNvPr id="3" name="Content Placeholder 2">
            <a:extLst>
              <a:ext uri="{FF2B5EF4-FFF2-40B4-BE49-F238E27FC236}">
                <a16:creationId xmlns:a16="http://schemas.microsoft.com/office/drawing/2014/main" id="{E1E427EE-E631-E69B-AB30-03C55292D53B}"/>
              </a:ext>
            </a:extLst>
          </p:cNvPr>
          <p:cNvSpPr>
            <a:spLocks noGrp="1"/>
          </p:cNvSpPr>
          <p:nvPr>
            <p:ph idx="1"/>
          </p:nvPr>
        </p:nvSpPr>
        <p:spPr>
          <a:xfrm>
            <a:off x="677334" y="5277485"/>
            <a:ext cx="10092266" cy="763877"/>
          </a:xfrm>
        </p:spPr>
        <p:txBody>
          <a:bodyPr>
            <a:normAutofit/>
          </a:bodyPr>
          <a:lstStyle/>
          <a:p>
            <a:pPr>
              <a:spcBef>
                <a:spcPts val="0"/>
              </a:spcBef>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Site-To-Site VPN.</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AWS managed IPsec VPN connection over the internet to individual </a:t>
            </a:r>
            <a:r>
              <a:rPr lang="en-SG" sz="1800" kern="100" dirty="0" err="1">
                <a:solidFill>
                  <a:srgbClr val="16191F"/>
                </a:solidFill>
                <a:effectLst/>
                <a:latin typeface="Calibri" panose="020F0502020204030204" pitchFamily="34" charset="0"/>
                <a:ea typeface="Calibri" panose="020F0502020204030204" pitchFamily="34" charset="0"/>
                <a:cs typeface="Calibri" panose="020F0502020204030204" pitchFamily="34" charset="0"/>
              </a:rPr>
              <a:t>VPC</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endParaRPr lang="en-SG"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10;          Diagram showing how to create an IPsec VPN connection between your remote networks and Amazon VPC over the internet.&#10;        ">
            <a:extLst>
              <a:ext uri="{FF2B5EF4-FFF2-40B4-BE49-F238E27FC236}">
                <a16:creationId xmlns:a16="http://schemas.microsoft.com/office/drawing/2014/main" id="{648DFDF4-9FFA-3B48-3881-18408F5C10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580515"/>
            <a:ext cx="5731510" cy="3696970"/>
          </a:xfrm>
          <a:prstGeom prst="rect">
            <a:avLst/>
          </a:prstGeom>
          <a:noFill/>
          <a:ln>
            <a:noFill/>
          </a:ln>
        </p:spPr>
      </p:pic>
    </p:spTree>
    <p:extLst>
      <p:ext uri="{BB962C8B-B14F-4D97-AF65-F5344CB8AC3E}">
        <p14:creationId xmlns:p14="http://schemas.microsoft.com/office/powerpoint/2010/main" val="62601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5529A-631D-F87A-9E0F-E3BCED0E9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CCCD3-9FAC-F1AE-6C3F-7E1F64A74220}"/>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3</a:t>
            </a:r>
          </a:p>
        </p:txBody>
      </p:sp>
      <p:sp>
        <p:nvSpPr>
          <p:cNvPr id="3" name="Content Placeholder 2">
            <a:extLst>
              <a:ext uri="{FF2B5EF4-FFF2-40B4-BE49-F238E27FC236}">
                <a16:creationId xmlns:a16="http://schemas.microsoft.com/office/drawing/2014/main" id="{51638956-402F-1E77-987A-260201E2EE56}"/>
              </a:ext>
            </a:extLst>
          </p:cNvPr>
          <p:cNvSpPr>
            <a:spLocks noGrp="1"/>
          </p:cNvSpPr>
          <p:nvPr>
            <p:ph idx="1"/>
          </p:nvPr>
        </p:nvSpPr>
        <p:spPr>
          <a:xfrm>
            <a:off x="677334" y="5277485"/>
            <a:ext cx="10092266" cy="763877"/>
          </a:xfrm>
        </p:spPr>
        <p:txBody>
          <a:bodyPr>
            <a:normAutofit/>
          </a:bodyPr>
          <a:lstStyle/>
          <a:p>
            <a:pPr>
              <a:spcBef>
                <a:spcPts val="0"/>
              </a:spcBef>
            </a:pPr>
            <a:r>
              <a:rPr lang="en-SG" sz="1800" b="1" dirty="0">
                <a:effectLst/>
                <a:latin typeface="Calibri" panose="020F0502020204030204" pitchFamily="34" charset="0"/>
                <a:ea typeface="Calibri" panose="020F0502020204030204" pitchFamily="34" charset="0"/>
              </a:rPr>
              <a:t>AWS Site-To-Site VPN With Redundancy</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endParaRPr lang="en-SG"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10;            Diagram showing multiple user gateway connections.&#10;          &#10;        ">
            <a:extLst>
              <a:ext uri="{FF2B5EF4-FFF2-40B4-BE49-F238E27FC236}">
                <a16:creationId xmlns:a16="http://schemas.microsoft.com/office/drawing/2014/main" id="{5C3F6265-C39F-D12E-6DE0-C016224989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585595"/>
            <a:ext cx="5731510" cy="3691890"/>
          </a:xfrm>
          <a:prstGeom prst="rect">
            <a:avLst/>
          </a:prstGeom>
          <a:noFill/>
          <a:ln>
            <a:noFill/>
          </a:ln>
        </p:spPr>
      </p:pic>
    </p:spTree>
    <p:extLst>
      <p:ext uri="{BB962C8B-B14F-4D97-AF65-F5344CB8AC3E}">
        <p14:creationId xmlns:p14="http://schemas.microsoft.com/office/powerpoint/2010/main" val="3443508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FF88C-20A3-DEA1-DC5F-84F72C3A0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C7735-B9EF-9B93-3EAE-312A39088FDD}"/>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4</a:t>
            </a:r>
          </a:p>
        </p:txBody>
      </p:sp>
      <p:sp>
        <p:nvSpPr>
          <p:cNvPr id="3" name="Content Placeholder 2">
            <a:extLst>
              <a:ext uri="{FF2B5EF4-FFF2-40B4-BE49-F238E27FC236}">
                <a16:creationId xmlns:a16="http://schemas.microsoft.com/office/drawing/2014/main" id="{1C4E75D8-758F-DDE8-C3AF-CADBFB6594BD}"/>
              </a:ext>
            </a:extLst>
          </p:cNvPr>
          <p:cNvSpPr>
            <a:spLocks noGrp="1"/>
          </p:cNvSpPr>
          <p:nvPr>
            <p:ph idx="1"/>
          </p:nvPr>
        </p:nvSpPr>
        <p:spPr>
          <a:xfrm>
            <a:off x="677334" y="5277485"/>
            <a:ext cx="10092266" cy="763877"/>
          </a:xfrm>
        </p:spPr>
        <p:txBody>
          <a:bodyPr>
            <a:normAutofit fontScale="92500" lnSpcReduction="20000"/>
          </a:bodyPr>
          <a:lstStyle/>
          <a:p>
            <a:pPr>
              <a:spcBef>
                <a:spcPts val="0"/>
              </a:spcBef>
            </a:pPr>
            <a:r>
              <a:rPr lang="en-SG" sz="1800" b="1" dirty="0">
                <a:effectLst/>
                <a:latin typeface="Calibri" panose="020F0502020204030204" pitchFamily="34" charset="0"/>
                <a:ea typeface="Calibri" panose="020F0502020204030204" pitchFamily="34" charset="0"/>
              </a:rPr>
              <a:t>AWS Transit Gateway + AWS Site-To-Site VPN</a:t>
            </a:r>
          </a:p>
          <a:p>
            <a:pPr marL="228600"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AWS managed IPsec VPN connection over the internet to regional router for multiple </a:t>
            </a:r>
            <a:r>
              <a:rPr lang="en-SG" sz="1800" kern="100" dirty="0" err="1">
                <a:solidFill>
                  <a:srgbClr val="16191F"/>
                </a:solidFill>
                <a:effectLst/>
                <a:latin typeface="Calibri" panose="020F0502020204030204" pitchFamily="34" charset="0"/>
                <a:ea typeface="Calibri" panose="020F0502020204030204" pitchFamily="34" charset="0"/>
                <a:cs typeface="Calibri" panose="020F0502020204030204" pitchFamily="34" charset="0"/>
              </a:rPr>
              <a:t>VPCs</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endParaRPr lang="en-SG"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10;            Diagram showing a managed IPsec VPN connection between your remote network and the Transit Gateway.&#10;          &#10;        ">
            <a:extLst>
              <a:ext uri="{FF2B5EF4-FFF2-40B4-BE49-F238E27FC236}">
                <a16:creationId xmlns:a16="http://schemas.microsoft.com/office/drawing/2014/main" id="{DE2DC994-5CEE-EC8B-5BA6-3DB48B53BE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641237"/>
            <a:ext cx="5731510" cy="3271520"/>
          </a:xfrm>
          <a:prstGeom prst="rect">
            <a:avLst/>
          </a:prstGeom>
          <a:noFill/>
          <a:ln>
            <a:noFill/>
          </a:ln>
        </p:spPr>
      </p:pic>
    </p:spTree>
    <p:extLst>
      <p:ext uri="{BB962C8B-B14F-4D97-AF65-F5344CB8AC3E}">
        <p14:creationId xmlns:p14="http://schemas.microsoft.com/office/powerpoint/2010/main" val="3073428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BEE4E-8630-D8E7-5A2E-26EA9721C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96636-6F01-DDF9-D662-70A8B6FC49F3}"/>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5</a:t>
            </a:r>
          </a:p>
        </p:txBody>
      </p:sp>
      <p:sp>
        <p:nvSpPr>
          <p:cNvPr id="3" name="Content Placeholder 2">
            <a:extLst>
              <a:ext uri="{FF2B5EF4-FFF2-40B4-BE49-F238E27FC236}">
                <a16:creationId xmlns:a16="http://schemas.microsoft.com/office/drawing/2014/main" id="{5CB9ADDD-5FB4-C99A-9852-09DB4056B9CC}"/>
              </a:ext>
            </a:extLst>
          </p:cNvPr>
          <p:cNvSpPr>
            <a:spLocks noGrp="1"/>
          </p:cNvSpPr>
          <p:nvPr>
            <p:ph idx="1"/>
          </p:nvPr>
        </p:nvSpPr>
        <p:spPr>
          <a:xfrm>
            <a:off x="677334" y="5277485"/>
            <a:ext cx="10092266" cy="763877"/>
          </a:xfrm>
        </p:spPr>
        <p:txBody>
          <a:bodyPr>
            <a:normAutofit/>
          </a:bodyPr>
          <a:lstStyle/>
          <a:p>
            <a:pPr>
              <a:spcBef>
                <a:spcPts val="0"/>
              </a:spcBef>
            </a:pPr>
            <a:r>
              <a:rPr lang="en-SG" sz="1800" b="1" dirty="0">
                <a:solidFill>
                  <a:srgbClr val="16191F"/>
                </a:solidFill>
                <a:effectLst/>
                <a:latin typeface="Calibri" panose="020F0502020204030204" pitchFamily="34" charset="0"/>
                <a:ea typeface="Calibri" panose="020F0502020204030204" pitchFamily="34" charset="0"/>
              </a:rPr>
              <a:t>AWS Transit Gateway and Redundant VPN</a:t>
            </a:r>
            <a:endParaRPr lang="en-SG"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10;            Diagram showing redundancy and failover.&#10;          &#10;        ">
            <a:extLst>
              <a:ext uri="{FF2B5EF4-FFF2-40B4-BE49-F238E27FC236}">
                <a16:creationId xmlns:a16="http://schemas.microsoft.com/office/drawing/2014/main" id="{D87C185A-D70E-BCBD-4965-05C5E03B9D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676401"/>
            <a:ext cx="5731510" cy="3251200"/>
          </a:xfrm>
          <a:prstGeom prst="rect">
            <a:avLst/>
          </a:prstGeom>
          <a:noFill/>
          <a:ln>
            <a:noFill/>
          </a:ln>
        </p:spPr>
      </p:pic>
    </p:spTree>
    <p:extLst>
      <p:ext uri="{BB962C8B-B14F-4D97-AF65-F5344CB8AC3E}">
        <p14:creationId xmlns:p14="http://schemas.microsoft.com/office/powerpoint/2010/main" val="3979254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FD2DB-D3F9-4294-9982-36CDB6B3A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8D8090-3658-08A5-35B3-0A8CC5EB3A25}"/>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6</a:t>
            </a:r>
          </a:p>
        </p:txBody>
      </p:sp>
      <p:sp>
        <p:nvSpPr>
          <p:cNvPr id="3" name="Content Placeholder 2">
            <a:extLst>
              <a:ext uri="{FF2B5EF4-FFF2-40B4-BE49-F238E27FC236}">
                <a16:creationId xmlns:a16="http://schemas.microsoft.com/office/drawing/2014/main" id="{1F3D5B79-8A3E-E036-FAA2-C634168F71FD}"/>
              </a:ext>
            </a:extLst>
          </p:cNvPr>
          <p:cNvSpPr>
            <a:spLocks noGrp="1"/>
          </p:cNvSpPr>
          <p:nvPr>
            <p:ph idx="1"/>
          </p:nvPr>
        </p:nvSpPr>
        <p:spPr>
          <a:xfrm>
            <a:off x="677334" y="5277485"/>
            <a:ext cx="10092266" cy="1087689"/>
          </a:xfrm>
        </p:spPr>
        <p:txBody>
          <a:bodyPr>
            <a:normAutofit/>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Direct Connect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Dedicated network connection over private lines.</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10;              Diagram showing AWS Direct Connect.&#10;            &#10;          ">
            <a:extLst>
              <a:ext uri="{FF2B5EF4-FFF2-40B4-BE49-F238E27FC236}">
                <a16:creationId xmlns:a16="http://schemas.microsoft.com/office/drawing/2014/main" id="{01F5F69D-F747-BD2F-344F-BB2660ACDE4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737097"/>
            <a:ext cx="5731510" cy="3048000"/>
          </a:xfrm>
          <a:prstGeom prst="rect">
            <a:avLst/>
          </a:prstGeom>
          <a:noFill/>
          <a:ln>
            <a:noFill/>
          </a:ln>
        </p:spPr>
      </p:pic>
    </p:spTree>
    <p:extLst>
      <p:ext uri="{BB962C8B-B14F-4D97-AF65-F5344CB8AC3E}">
        <p14:creationId xmlns:p14="http://schemas.microsoft.com/office/powerpoint/2010/main" val="4069513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EBCBB-80B9-F76B-8577-7E23026D5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258AC-F855-AD30-28D1-EA70030296BF}"/>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7</a:t>
            </a:r>
          </a:p>
        </p:txBody>
      </p:sp>
      <p:sp>
        <p:nvSpPr>
          <p:cNvPr id="3" name="Content Placeholder 2">
            <a:extLst>
              <a:ext uri="{FF2B5EF4-FFF2-40B4-BE49-F238E27FC236}">
                <a16:creationId xmlns:a16="http://schemas.microsoft.com/office/drawing/2014/main" id="{74C340D6-027E-4D50-A9EA-48B60708E982}"/>
              </a:ext>
            </a:extLst>
          </p:cNvPr>
          <p:cNvSpPr>
            <a:spLocks noGrp="1"/>
          </p:cNvSpPr>
          <p:nvPr>
            <p:ph idx="1"/>
          </p:nvPr>
        </p:nvSpPr>
        <p:spPr>
          <a:xfrm>
            <a:off x="677334" y="5277485"/>
            <a:ext cx="10092266" cy="763877"/>
          </a:xfrm>
        </p:spPr>
        <p:txBody>
          <a:bodyPr>
            <a:normAutofit/>
          </a:bodyPr>
          <a:lstStyle/>
          <a:p>
            <a:pPr algn="just">
              <a:lnSpc>
                <a:spcPct val="107000"/>
              </a:lnSpc>
              <a:spcAft>
                <a:spcPts val="800"/>
              </a:spcAft>
            </a:pPr>
            <a:r>
              <a:rPr lang="en-SG" sz="1800" b="1" dirty="0">
                <a:solidFill>
                  <a:srgbClr val="16191F"/>
                </a:solidFill>
                <a:effectLst/>
                <a:latin typeface="Calibri" panose="020F0502020204030204" pitchFamily="34" charset="0"/>
                <a:ea typeface="Calibri" panose="020F0502020204030204" pitchFamily="34" charset="0"/>
              </a:rPr>
              <a:t>AWS Direct Connect With Redundancy</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A diagram example that shows a high-resiliency connectivity option.&#10;        ">
            <a:extLst>
              <a:ext uri="{FF2B5EF4-FFF2-40B4-BE49-F238E27FC236}">
                <a16:creationId xmlns:a16="http://schemas.microsoft.com/office/drawing/2014/main" id="{7F4747B8-F626-DCA7-1B04-7F02F0A75F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740338"/>
            <a:ext cx="5731510" cy="3080385"/>
          </a:xfrm>
          <a:prstGeom prst="rect">
            <a:avLst/>
          </a:prstGeom>
          <a:noFill/>
          <a:ln>
            <a:noFill/>
          </a:ln>
        </p:spPr>
      </p:pic>
    </p:spTree>
    <p:extLst>
      <p:ext uri="{BB962C8B-B14F-4D97-AF65-F5344CB8AC3E}">
        <p14:creationId xmlns:p14="http://schemas.microsoft.com/office/powerpoint/2010/main" val="263147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61F85-78C0-5779-EA7B-A725D292D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5AA42-CCA3-D6B6-FC0B-49C754BB85DE}"/>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8</a:t>
            </a:r>
          </a:p>
        </p:txBody>
      </p:sp>
      <p:sp>
        <p:nvSpPr>
          <p:cNvPr id="3" name="Content Placeholder 2">
            <a:extLst>
              <a:ext uri="{FF2B5EF4-FFF2-40B4-BE49-F238E27FC236}">
                <a16:creationId xmlns:a16="http://schemas.microsoft.com/office/drawing/2014/main" id="{21BDCD63-6FDF-962B-1286-7E5095A72B9D}"/>
              </a:ext>
            </a:extLst>
          </p:cNvPr>
          <p:cNvSpPr>
            <a:spLocks noGrp="1"/>
          </p:cNvSpPr>
          <p:nvPr>
            <p:ph idx="1"/>
          </p:nvPr>
        </p:nvSpPr>
        <p:spPr>
          <a:xfrm>
            <a:off x="677334" y="5277485"/>
            <a:ext cx="10092266" cy="1063938"/>
          </a:xfrm>
        </p:spPr>
        <p:txBody>
          <a:bodyPr>
            <a:normAutofit/>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Direct Connect + AWS Transit Gateway</a:t>
            </a:r>
          </a:p>
          <a:p>
            <a:pPr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Dedicated network connection over private lines to regional router for multiple </a:t>
            </a:r>
            <a:r>
              <a:rPr lang="en-SG" sz="1800" kern="100" dirty="0" err="1">
                <a:solidFill>
                  <a:srgbClr val="16191F"/>
                </a:solidFill>
                <a:effectLst/>
                <a:latin typeface="Calibri" panose="020F0502020204030204" pitchFamily="34" charset="0"/>
                <a:ea typeface="Calibri" panose="020F0502020204030204" pitchFamily="34" charset="0"/>
                <a:cs typeface="Calibri" panose="020F0502020204030204" pitchFamily="34" charset="0"/>
              </a:rPr>
              <a:t>VPCs</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10;            Diagram that shows connecting to three routers.&#10;          &#10;        ">
            <a:extLst>
              <a:ext uri="{FF2B5EF4-FFF2-40B4-BE49-F238E27FC236}">
                <a16:creationId xmlns:a16="http://schemas.microsoft.com/office/drawing/2014/main" id="{0CCDC7D0-1C50-98EA-75C2-8852C25F39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769592"/>
            <a:ext cx="5731510" cy="2582545"/>
          </a:xfrm>
          <a:prstGeom prst="rect">
            <a:avLst/>
          </a:prstGeom>
          <a:noFill/>
          <a:ln>
            <a:noFill/>
          </a:ln>
        </p:spPr>
      </p:pic>
    </p:spTree>
    <p:extLst>
      <p:ext uri="{BB962C8B-B14F-4D97-AF65-F5344CB8AC3E}">
        <p14:creationId xmlns:p14="http://schemas.microsoft.com/office/powerpoint/2010/main" val="173566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6F4EB-AE8B-6EB1-01C3-BB98FE782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D4014-B2AB-6DF4-59ED-70C08E41B288}"/>
              </a:ext>
            </a:extLst>
          </p:cNvPr>
          <p:cNvSpPr>
            <a:spLocks noGrp="1"/>
          </p:cNvSpPr>
          <p:nvPr>
            <p:ph type="title"/>
          </p:nvPr>
        </p:nvSpPr>
        <p:spPr/>
        <p:txBody>
          <a:bodyPr>
            <a:normAutofit/>
          </a:bodyPr>
          <a:lstStyle/>
          <a:p>
            <a:r>
              <a:rPr lang="en-SG" b="1" dirty="0">
                <a:solidFill>
                  <a:schemeClr val="tx1"/>
                </a:solidFill>
              </a:rPr>
              <a:t>Site-To-Site VPN – AWS Services</a:t>
            </a:r>
          </a:p>
        </p:txBody>
      </p:sp>
      <p:sp>
        <p:nvSpPr>
          <p:cNvPr id="3" name="Content Placeholder 2">
            <a:extLst>
              <a:ext uri="{FF2B5EF4-FFF2-40B4-BE49-F238E27FC236}">
                <a16:creationId xmlns:a16="http://schemas.microsoft.com/office/drawing/2014/main" id="{C0688793-E605-3964-DAE4-4AC4D9F13C27}"/>
              </a:ext>
            </a:extLst>
          </p:cNvPr>
          <p:cNvSpPr>
            <a:spLocks noGrp="1"/>
          </p:cNvSpPr>
          <p:nvPr>
            <p:ph idx="1"/>
          </p:nvPr>
        </p:nvSpPr>
        <p:spPr/>
        <p:txBody>
          <a:bodyPr>
            <a:normAutofit/>
          </a:bodyPr>
          <a:lstStyle/>
          <a:p>
            <a:pPr algn="just"/>
            <a:r>
              <a:rPr lang="en-US" sz="2800" b="1" i="0" dirty="0">
                <a:solidFill>
                  <a:srgbClr val="333333"/>
                </a:solidFill>
                <a:effectLst/>
                <a:latin typeface="Calibri" panose="020F0502020204030204" pitchFamily="34" charset="0"/>
                <a:cs typeface="Calibri" panose="020F0502020204030204" pitchFamily="34" charset="0"/>
              </a:rPr>
              <a:t>AWS Site-To-Site VPN </a:t>
            </a:r>
            <a:r>
              <a:rPr lang="en-US" sz="2800" b="0" i="0" dirty="0">
                <a:solidFill>
                  <a:srgbClr val="333333"/>
                </a:solidFill>
                <a:effectLst/>
                <a:latin typeface="Calibri" panose="020F0502020204030204" pitchFamily="34" charset="0"/>
                <a:cs typeface="Calibri" panose="020F0502020204030204" pitchFamily="34" charset="0"/>
              </a:rPr>
              <a:t>is a fully managed service that creates a secure connection between remote network and your AWS cloud resources.</a:t>
            </a:r>
          </a:p>
          <a:p>
            <a:pPr algn="just"/>
            <a:r>
              <a:rPr lang="en-US" sz="2800" b="1" i="0" dirty="0">
                <a:solidFill>
                  <a:srgbClr val="333333"/>
                </a:solidFill>
                <a:effectLst/>
                <a:latin typeface="Calibri" panose="020F0502020204030204" pitchFamily="34" charset="0"/>
                <a:cs typeface="Calibri" panose="020F0502020204030204" pitchFamily="34" charset="0"/>
              </a:rPr>
              <a:t>AWS Client VPN </a:t>
            </a:r>
            <a:r>
              <a:rPr lang="en-US" sz="2800" b="0" i="0" dirty="0">
                <a:solidFill>
                  <a:srgbClr val="333333"/>
                </a:solidFill>
                <a:effectLst/>
                <a:latin typeface="Calibri" panose="020F0502020204030204" pitchFamily="34" charset="0"/>
                <a:cs typeface="Calibri" panose="020F0502020204030204" pitchFamily="34" charset="0"/>
              </a:rPr>
              <a:t>is a fully managed service that creates a secure connection between your device/computer (i.e. when you are working from home</a:t>
            </a:r>
            <a:r>
              <a:rPr lang="en-US" sz="2800" dirty="0">
                <a:solidFill>
                  <a:srgbClr val="333333"/>
                </a:solidFill>
                <a:latin typeface="Calibri" panose="020F0502020204030204" pitchFamily="34" charset="0"/>
                <a:cs typeface="Calibri" panose="020F0502020204030204" pitchFamily="34" charset="0"/>
              </a:rPr>
              <a:t>)</a:t>
            </a:r>
            <a:r>
              <a:rPr lang="en-US" sz="2800" b="0" i="0" dirty="0">
                <a:solidFill>
                  <a:srgbClr val="333333"/>
                </a:solidFill>
                <a:effectLst/>
                <a:latin typeface="Calibri" panose="020F0502020204030204" pitchFamily="34" charset="0"/>
                <a:cs typeface="Calibri" panose="020F0502020204030204" pitchFamily="34" charset="0"/>
              </a:rPr>
              <a:t> and your AWS cloud resources.</a:t>
            </a:r>
          </a:p>
        </p:txBody>
      </p:sp>
    </p:spTree>
    <p:extLst>
      <p:ext uri="{BB962C8B-B14F-4D97-AF65-F5344CB8AC3E}">
        <p14:creationId xmlns:p14="http://schemas.microsoft.com/office/powerpoint/2010/main" val="1031649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DE792-1822-CEEA-BEFB-B081DEACD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F2B60-BE1C-4D95-FDE1-7AE66DFF7E92}"/>
              </a:ext>
            </a:extLst>
          </p:cNvPr>
          <p:cNvSpPr>
            <a:spLocks noGrp="1"/>
          </p:cNvSpPr>
          <p:nvPr>
            <p:ph type="title"/>
          </p:nvPr>
        </p:nvSpPr>
        <p:spPr>
          <a:xfrm>
            <a:off x="677333" y="609600"/>
            <a:ext cx="9511695" cy="1320800"/>
          </a:xfrm>
        </p:spPr>
        <p:txBody>
          <a:bodyPr>
            <a:normAutofit/>
          </a:bodyPr>
          <a:lstStyle/>
          <a:p>
            <a:r>
              <a:rPr lang="en-SG" b="1" dirty="0">
                <a:solidFill>
                  <a:schemeClr val="tx1"/>
                </a:solidFill>
              </a:rPr>
              <a:t>VPN + Direct Connect – Design Patterns… 9</a:t>
            </a:r>
          </a:p>
        </p:txBody>
      </p:sp>
      <p:sp>
        <p:nvSpPr>
          <p:cNvPr id="3" name="Content Placeholder 2">
            <a:extLst>
              <a:ext uri="{FF2B5EF4-FFF2-40B4-BE49-F238E27FC236}">
                <a16:creationId xmlns:a16="http://schemas.microsoft.com/office/drawing/2014/main" id="{DC976782-F868-9196-CE68-5DFA7F36A812}"/>
              </a:ext>
            </a:extLst>
          </p:cNvPr>
          <p:cNvSpPr>
            <a:spLocks noGrp="1"/>
          </p:cNvSpPr>
          <p:nvPr>
            <p:ph idx="1"/>
          </p:nvPr>
        </p:nvSpPr>
        <p:spPr>
          <a:xfrm>
            <a:off x="677334" y="5277485"/>
            <a:ext cx="10092266" cy="970915"/>
          </a:xfrm>
        </p:spPr>
        <p:txBody>
          <a:bodyPr>
            <a:normAutofit fontScale="92500" lnSpcReduction="10000"/>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Direct Connect + AWS Site-to-Site VPN</a:t>
            </a:r>
          </a:p>
          <a:p>
            <a:pPr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IPsec VPN connection over private lines.</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Diagram that shows establishing a connection to the service, then creating IPsec connections.&#10;       ">
            <a:extLst>
              <a:ext uri="{FF2B5EF4-FFF2-40B4-BE49-F238E27FC236}">
                <a16:creationId xmlns:a16="http://schemas.microsoft.com/office/drawing/2014/main" id="{669C2A98-31BC-0432-C4AD-375FDBC65B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804852"/>
            <a:ext cx="5731510" cy="2992120"/>
          </a:xfrm>
          <a:prstGeom prst="rect">
            <a:avLst/>
          </a:prstGeom>
          <a:noFill/>
          <a:ln>
            <a:noFill/>
          </a:ln>
        </p:spPr>
      </p:pic>
    </p:spTree>
    <p:extLst>
      <p:ext uri="{BB962C8B-B14F-4D97-AF65-F5344CB8AC3E}">
        <p14:creationId xmlns:p14="http://schemas.microsoft.com/office/powerpoint/2010/main" val="513153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06B1E-D785-DF85-AC3C-3521BBBD7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13ECB2-9E63-C6BB-0465-321F149A53CA}"/>
              </a:ext>
            </a:extLst>
          </p:cNvPr>
          <p:cNvSpPr>
            <a:spLocks noGrp="1"/>
          </p:cNvSpPr>
          <p:nvPr>
            <p:ph type="title"/>
          </p:nvPr>
        </p:nvSpPr>
        <p:spPr>
          <a:xfrm>
            <a:off x="677333" y="609600"/>
            <a:ext cx="10092266" cy="1320800"/>
          </a:xfrm>
        </p:spPr>
        <p:txBody>
          <a:bodyPr>
            <a:normAutofit/>
          </a:bodyPr>
          <a:lstStyle/>
          <a:p>
            <a:r>
              <a:rPr lang="en-SG" b="1" dirty="0">
                <a:solidFill>
                  <a:schemeClr val="tx1"/>
                </a:solidFill>
              </a:rPr>
              <a:t>VPN + Direct Connect – Design Patterns… 10</a:t>
            </a:r>
          </a:p>
        </p:txBody>
      </p:sp>
      <p:sp>
        <p:nvSpPr>
          <p:cNvPr id="3" name="Content Placeholder 2">
            <a:extLst>
              <a:ext uri="{FF2B5EF4-FFF2-40B4-BE49-F238E27FC236}">
                <a16:creationId xmlns:a16="http://schemas.microsoft.com/office/drawing/2014/main" id="{050E16DD-4636-80DC-BFF3-69A91B479641}"/>
              </a:ext>
            </a:extLst>
          </p:cNvPr>
          <p:cNvSpPr>
            <a:spLocks noGrp="1"/>
          </p:cNvSpPr>
          <p:nvPr>
            <p:ph idx="1"/>
          </p:nvPr>
        </p:nvSpPr>
        <p:spPr>
          <a:xfrm>
            <a:off x="677334" y="5277485"/>
            <a:ext cx="10092266" cy="1158941"/>
          </a:xfrm>
        </p:spPr>
        <p:txBody>
          <a:bodyPr>
            <a:normAutofit/>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Direct Connect + AWS Transit Gateway + AWS Site-To-Site VPN</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IPsec VPN connection over private lines to regional router for multiple </a:t>
            </a:r>
            <a:r>
              <a:rPr lang="en-SG" sz="1800" kern="100" dirty="0" err="1">
                <a:solidFill>
                  <a:srgbClr val="16191F"/>
                </a:solidFill>
                <a:effectLst/>
                <a:latin typeface="Calibri" panose="020F0502020204030204" pitchFamily="34" charset="0"/>
                <a:ea typeface="Calibri" panose="020F0502020204030204" pitchFamily="34" charset="0"/>
                <a:cs typeface="Calibri" panose="020F0502020204030204" pitchFamily="34" charset="0"/>
              </a:rPr>
              <a:t>VPCs</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10;          A diagram showing creating an IPsec connection.&#10;        ">
            <a:extLst>
              <a:ext uri="{FF2B5EF4-FFF2-40B4-BE49-F238E27FC236}">
                <a16:creationId xmlns:a16="http://schemas.microsoft.com/office/drawing/2014/main" id="{6544C5E7-9CB4-21A5-DE64-FBB40001F0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816194"/>
            <a:ext cx="5731510" cy="2299335"/>
          </a:xfrm>
          <a:prstGeom prst="rect">
            <a:avLst/>
          </a:prstGeom>
          <a:noFill/>
          <a:ln>
            <a:noFill/>
          </a:ln>
        </p:spPr>
      </p:pic>
    </p:spTree>
    <p:extLst>
      <p:ext uri="{BB962C8B-B14F-4D97-AF65-F5344CB8AC3E}">
        <p14:creationId xmlns:p14="http://schemas.microsoft.com/office/powerpoint/2010/main" val="1904734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5F1D9-A2C3-376C-581A-7D1E9D76B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96506-1500-91D6-9064-E76762DBAA77}"/>
              </a:ext>
            </a:extLst>
          </p:cNvPr>
          <p:cNvSpPr>
            <a:spLocks noGrp="1"/>
          </p:cNvSpPr>
          <p:nvPr>
            <p:ph type="title"/>
          </p:nvPr>
        </p:nvSpPr>
        <p:spPr>
          <a:xfrm>
            <a:off x="677333" y="609600"/>
            <a:ext cx="10092266" cy="1320800"/>
          </a:xfrm>
        </p:spPr>
        <p:txBody>
          <a:bodyPr>
            <a:normAutofit/>
          </a:bodyPr>
          <a:lstStyle/>
          <a:p>
            <a:r>
              <a:rPr lang="en-SG" b="1" dirty="0">
                <a:solidFill>
                  <a:schemeClr val="tx1"/>
                </a:solidFill>
              </a:rPr>
              <a:t>VPN + Direct Connect – Design Patterns… 11</a:t>
            </a:r>
          </a:p>
        </p:txBody>
      </p:sp>
      <p:sp>
        <p:nvSpPr>
          <p:cNvPr id="3" name="Content Placeholder 2">
            <a:extLst>
              <a:ext uri="{FF2B5EF4-FFF2-40B4-BE49-F238E27FC236}">
                <a16:creationId xmlns:a16="http://schemas.microsoft.com/office/drawing/2014/main" id="{5863D13E-E3A0-8902-4651-B5FBDCA72881}"/>
              </a:ext>
            </a:extLst>
          </p:cNvPr>
          <p:cNvSpPr>
            <a:spLocks noGrp="1"/>
          </p:cNvSpPr>
          <p:nvPr>
            <p:ph idx="1"/>
          </p:nvPr>
        </p:nvSpPr>
        <p:spPr>
          <a:xfrm>
            <a:off x="677334" y="5277485"/>
            <a:ext cx="10092266" cy="970915"/>
          </a:xfrm>
        </p:spPr>
        <p:txBody>
          <a:bodyPr>
            <a:normAutofit fontScale="92500" lnSpcReduction="10000"/>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VPN </a:t>
            </a:r>
            <a:r>
              <a:rPr lang="en-SG" sz="1800" b="1" kern="100" dirty="0" err="1">
                <a:effectLst/>
                <a:latin typeface="Calibri" panose="020F0502020204030204" pitchFamily="34" charset="0"/>
                <a:ea typeface="Calibri" panose="020F0502020204030204" pitchFamily="34" charset="0"/>
                <a:cs typeface="Calibri" panose="020F0502020204030204" pitchFamily="34" charset="0"/>
              </a:rPr>
              <a:t>CloudHub</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Connect remote branch offices in a hub-and-spoke model for primary or backup connectivity.</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98BEB27-793F-B433-663B-0FD1CFCC9E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787583"/>
            <a:ext cx="5523230" cy="3056890"/>
          </a:xfrm>
          <a:prstGeom prst="rect">
            <a:avLst/>
          </a:prstGeom>
          <a:noFill/>
          <a:ln>
            <a:noFill/>
          </a:ln>
        </p:spPr>
      </p:pic>
    </p:spTree>
    <p:extLst>
      <p:ext uri="{BB962C8B-B14F-4D97-AF65-F5344CB8AC3E}">
        <p14:creationId xmlns:p14="http://schemas.microsoft.com/office/powerpoint/2010/main" val="2275609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3590-4CCA-8300-C53F-954373762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D2CDF-E477-D9FD-5354-010F8E38BDB3}"/>
              </a:ext>
            </a:extLst>
          </p:cNvPr>
          <p:cNvSpPr>
            <a:spLocks noGrp="1"/>
          </p:cNvSpPr>
          <p:nvPr>
            <p:ph type="title"/>
          </p:nvPr>
        </p:nvSpPr>
        <p:spPr>
          <a:xfrm>
            <a:off x="677333" y="609600"/>
            <a:ext cx="10092266" cy="1320800"/>
          </a:xfrm>
        </p:spPr>
        <p:txBody>
          <a:bodyPr>
            <a:normAutofit/>
          </a:bodyPr>
          <a:lstStyle/>
          <a:p>
            <a:r>
              <a:rPr lang="en-SG" b="1" dirty="0">
                <a:solidFill>
                  <a:schemeClr val="tx1"/>
                </a:solidFill>
              </a:rPr>
              <a:t>VPN + Direct Connect – Design Patterns… 12</a:t>
            </a:r>
          </a:p>
        </p:txBody>
      </p:sp>
      <p:sp>
        <p:nvSpPr>
          <p:cNvPr id="3" name="Content Placeholder 2">
            <a:extLst>
              <a:ext uri="{FF2B5EF4-FFF2-40B4-BE49-F238E27FC236}">
                <a16:creationId xmlns:a16="http://schemas.microsoft.com/office/drawing/2014/main" id="{E86E3935-BAEB-DA11-044B-2EA78D2EF759}"/>
              </a:ext>
            </a:extLst>
          </p:cNvPr>
          <p:cNvSpPr>
            <a:spLocks noGrp="1"/>
          </p:cNvSpPr>
          <p:nvPr>
            <p:ph idx="1"/>
          </p:nvPr>
        </p:nvSpPr>
        <p:spPr>
          <a:xfrm>
            <a:off x="677334" y="5277485"/>
            <a:ext cx="10092266" cy="1135190"/>
          </a:xfrm>
        </p:spPr>
        <p:txBody>
          <a:bodyPr>
            <a:normAutofit fontScale="92500" lnSpcReduction="20000"/>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AWS Transit Gateway + SD-WAN solutions</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SG" sz="18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18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Connect remote branches and offices with a software-defined wide area network by using the AWS backbone or the internet as a transit network.</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4413311-38A7-58BD-0A54-2C3EE5971E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789653"/>
            <a:ext cx="5660390" cy="2376170"/>
          </a:xfrm>
          <a:prstGeom prst="rect">
            <a:avLst/>
          </a:prstGeom>
          <a:noFill/>
          <a:ln>
            <a:solidFill>
              <a:schemeClr val="tx1"/>
            </a:solidFill>
          </a:ln>
        </p:spPr>
      </p:pic>
    </p:spTree>
    <p:extLst>
      <p:ext uri="{BB962C8B-B14F-4D97-AF65-F5344CB8AC3E}">
        <p14:creationId xmlns:p14="http://schemas.microsoft.com/office/powerpoint/2010/main" val="313982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795BB-EC74-8BA6-ED1F-E15A7DA25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7BE5B-7B25-0E49-0DFD-7D794DC2F94F}"/>
              </a:ext>
            </a:extLst>
          </p:cNvPr>
          <p:cNvSpPr>
            <a:spLocks noGrp="1"/>
          </p:cNvSpPr>
          <p:nvPr>
            <p:ph type="title"/>
          </p:nvPr>
        </p:nvSpPr>
        <p:spPr>
          <a:xfrm>
            <a:off x="677333" y="609600"/>
            <a:ext cx="10092266" cy="1320800"/>
          </a:xfrm>
        </p:spPr>
        <p:txBody>
          <a:bodyPr>
            <a:normAutofit/>
          </a:bodyPr>
          <a:lstStyle/>
          <a:p>
            <a:r>
              <a:rPr lang="en-SG" b="1" dirty="0">
                <a:solidFill>
                  <a:schemeClr val="tx1"/>
                </a:solidFill>
              </a:rPr>
              <a:t>VPN + Direct Connect – Design Patterns… 13</a:t>
            </a:r>
          </a:p>
        </p:txBody>
      </p:sp>
      <p:sp>
        <p:nvSpPr>
          <p:cNvPr id="3" name="Content Placeholder 2">
            <a:extLst>
              <a:ext uri="{FF2B5EF4-FFF2-40B4-BE49-F238E27FC236}">
                <a16:creationId xmlns:a16="http://schemas.microsoft.com/office/drawing/2014/main" id="{A52A1C7B-9468-BF25-0847-9645FD246168}"/>
              </a:ext>
            </a:extLst>
          </p:cNvPr>
          <p:cNvSpPr>
            <a:spLocks noGrp="1"/>
          </p:cNvSpPr>
          <p:nvPr>
            <p:ph idx="1"/>
          </p:nvPr>
        </p:nvSpPr>
        <p:spPr>
          <a:xfrm>
            <a:off x="677334" y="5277485"/>
            <a:ext cx="10092266" cy="850183"/>
          </a:xfrm>
        </p:spPr>
        <p:txBody>
          <a:bodyPr>
            <a:normAutofit fontScale="55000" lnSpcReduction="20000"/>
          </a:bodyPr>
          <a:lstStyle/>
          <a:p>
            <a:pPr algn="just">
              <a:lnSpc>
                <a:spcPct val="107000"/>
              </a:lnSpc>
              <a:spcAft>
                <a:spcPts val="800"/>
              </a:spcAft>
            </a:pPr>
            <a:r>
              <a:rPr lang="en-SG" sz="2900" b="1" kern="100" dirty="0">
                <a:effectLst/>
                <a:latin typeface="Calibri" panose="020F0502020204030204" pitchFamily="34" charset="0"/>
                <a:ea typeface="Calibri" panose="020F0502020204030204" pitchFamily="34" charset="0"/>
                <a:cs typeface="Calibri" panose="020F0502020204030204" pitchFamily="34" charset="0"/>
              </a:rPr>
              <a:t>Software VPN</a:t>
            </a:r>
            <a:endParaRPr lang="en-SG"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SG" sz="2900" kern="100" dirty="0">
                <a:effectLst/>
                <a:latin typeface="Calibri" panose="020F0502020204030204" pitchFamily="34" charset="0"/>
                <a:ea typeface="Calibri" panose="020F0502020204030204" pitchFamily="34" charset="0"/>
                <a:cs typeface="Calibri" panose="020F0502020204030204" pitchFamily="34" charset="0"/>
              </a:rPr>
              <a:t>Use case: </a:t>
            </a:r>
            <a:r>
              <a:rPr lang="en-SG" sz="2900" kern="100" dirty="0">
                <a:solidFill>
                  <a:srgbClr val="16191F"/>
                </a:solidFill>
                <a:effectLst/>
                <a:latin typeface="Calibri" panose="020F0502020204030204" pitchFamily="34" charset="0"/>
                <a:ea typeface="Calibri" panose="020F0502020204030204" pitchFamily="34" charset="0"/>
                <a:cs typeface="Calibri" panose="020F0502020204030204" pitchFamily="34" charset="0"/>
              </a:rPr>
              <a:t>Software appliance-based VPN connection over the internet.</a:t>
            </a:r>
            <a:endParaRPr lang="en-SG"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DBBAEF9-DE75-F9FB-494A-F31EC941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326408"/>
            <a:ext cx="5731510" cy="3910965"/>
          </a:xfrm>
          <a:prstGeom prst="rect">
            <a:avLst/>
          </a:prstGeom>
          <a:noFill/>
          <a:ln>
            <a:solidFill>
              <a:schemeClr val="tx1"/>
            </a:solidFill>
          </a:ln>
        </p:spPr>
      </p:pic>
    </p:spTree>
    <p:extLst>
      <p:ext uri="{BB962C8B-B14F-4D97-AF65-F5344CB8AC3E}">
        <p14:creationId xmlns:p14="http://schemas.microsoft.com/office/powerpoint/2010/main" val="1825540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7E3EC-2DAA-3D0C-A249-F40DCCBF5F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FAF10-3291-7105-4A68-68E507F15F51}"/>
              </a:ext>
            </a:extLst>
          </p:cNvPr>
          <p:cNvSpPr>
            <a:spLocks noGrp="1"/>
          </p:cNvSpPr>
          <p:nvPr>
            <p:ph type="title"/>
          </p:nvPr>
        </p:nvSpPr>
        <p:spPr>
          <a:xfrm>
            <a:off x="677333" y="609600"/>
            <a:ext cx="10092266" cy="1320800"/>
          </a:xfrm>
        </p:spPr>
        <p:txBody>
          <a:bodyPr>
            <a:normAutofit/>
          </a:bodyPr>
          <a:lstStyle/>
          <a:p>
            <a:r>
              <a:rPr lang="en-SG" b="1" dirty="0">
                <a:solidFill>
                  <a:schemeClr val="tx1"/>
                </a:solidFill>
              </a:rPr>
              <a:t>VPN + Direct Connect – Design Patterns… 14</a:t>
            </a:r>
          </a:p>
        </p:txBody>
      </p:sp>
      <p:sp>
        <p:nvSpPr>
          <p:cNvPr id="3" name="Content Placeholder 2">
            <a:extLst>
              <a:ext uri="{FF2B5EF4-FFF2-40B4-BE49-F238E27FC236}">
                <a16:creationId xmlns:a16="http://schemas.microsoft.com/office/drawing/2014/main" id="{615DDB60-ACED-408B-C51D-6DB457BDAC22}"/>
              </a:ext>
            </a:extLst>
          </p:cNvPr>
          <p:cNvSpPr>
            <a:spLocks noGrp="1"/>
          </p:cNvSpPr>
          <p:nvPr>
            <p:ph idx="1"/>
          </p:nvPr>
        </p:nvSpPr>
        <p:spPr>
          <a:xfrm>
            <a:off x="677334" y="5277485"/>
            <a:ext cx="10092266" cy="763877"/>
          </a:xfrm>
        </p:spPr>
        <p:txBody>
          <a:bodyPr>
            <a:normAutofit/>
          </a:bodyPr>
          <a:lstStyle/>
          <a:p>
            <a:pPr algn="just">
              <a:lnSpc>
                <a:spcPct val="107000"/>
              </a:lnSpc>
              <a:spcAft>
                <a:spcPts val="800"/>
              </a:spcAft>
            </a:pPr>
            <a:r>
              <a:rPr lang="en-SG" sz="1800" b="1" kern="100" dirty="0">
                <a:effectLst/>
                <a:latin typeface="Calibri" panose="020F0502020204030204" pitchFamily="34" charset="0"/>
                <a:ea typeface="Calibri" panose="020F0502020204030204" pitchFamily="34" charset="0"/>
                <a:cs typeface="Calibri" panose="020F0502020204030204" pitchFamily="34" charset="0"/>
              </a:rPr>
              <a:t>Software VPN With High Availability</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6C3A6A-62DE-D7D9-B524-2DDCF12AF8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3" y="1836420"/>
            <a:ext cx="5731510" cy="3185160"/>
          </a:xfrm>
          <a:prstGeom prst="rect">
            <a:avLst/>
          </a:prstGeom>
          <a:noFill/>
          <a:ln>
            <a:solidFill>
              <a:schemeClr val="tx1"/>
            </a:solidFill>
          </a:ln>
        </p:spPr>
      </p:pic>
    </p:spTree>
    <p:extLst>
      <p:ext uri="{BB962C8B-B14F-4D97-AF65-F5344CB8AC3E}">
        <p14:creationId xmlns:p14="http://schemas.microsoft.com/office/powerpoint/2010/main" val="40023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FF57-3D9B-D21A-F2E9-407BAD68A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FF480-8043-279B-1847-2D688BE14B4C}"/>
              </a:ext>
            </a:extLst>
          </p:cNvPr>
          <p:cNvSpPr>
            <a:spLocks noGrp="1"/>
          </p:cNvSpPr>
          <p:nvPr>
            <p:ph type="title"/>
          </p:nvPr>
        </p:nvSpPr>
        <p:spPr>
          <a:xfrm>
            <a:off x="677334" y="550223"/>
            <a:ext cx="8596668" cy="1320800"/>
          </a:xfrm>
        </p:spPr>
        <p:txBody>
          <a:bodyPr>
            <a:normAutofit/>
          </a:bodyPr>
          <a:lstStyle/>
          <a:p>
            <a:r>
              <a:rPr lang="en-SG" b="1" dirty="0">
                <a:solidFill>
                  <a:schemeClr val="tx1"/>
                </a:solidFill>
              </a:rPr>
              <a:t>Summary</a:t>
            </a:r>
          </a:p>
        </p:txBody>
      </p:sp>
      <p:sp>
        <p:nvSpPr>
          <p:cNvPr id="3" name="Content Placeholder 2">
            <a:extLst>
              <a:ext uri="{FF2B5EF4-FFF2-40B4-BE49-F238E27FC236}">
                <a16:creationId xmlns:a16="http://schemas.microsoft.com/office/drawing/2014/main" id="{EEC1CD27-5925-F90E-1E61-084D344D1D42}"/>
              </a:ext>
            </a:extLst>
          </p:cNvPr>
          <p:cNvSpPr>
            <a:spLocks noGrp="1"/>
          </p:cNvSpPr>
          <p:nvPr>
            <p:ph idx="1"/>
          </p:nvPr>
        </p:nvSpPr>
        <p:spPr>
          <a:xfrm>
            <a:off x="677334" y="2160589"/>
            <a:ext cx="10092266" cy="3880773"/>
          </a:xfrm>
        </p:spPr>
        <p:txBody>
          <a:bodyPr>
            <a:normAutofit/>
          </a:bodyPr>
          <a:lstStyle/>
          <a:p>
            <a:pPr algn="just">
              <a:spcBef>
                <a:spcPts val="0"/>
              </a:spcBef>
            </a:pPr>
            <a:r>
              <a:rPr lang="en-US" sz="2400" b="0" i="0" dirty="0">
                <a:solidFill>
                  <a:srgbClr val="333333"/>
                </a:solidFill>
                <a:effectLst/>
                <a:latin typeface="Calibri" panose="020F0502020204030204" pitchFamily="34" charset="0"/>
                <a:cs typeface="Calibri" panose="020F0502020204030204" pitchFamily="34" charset="0"/>
              </a:rPr>
              <a:t>We have looked at 2 types of connection options offered by AWS for </a:t>
            </a:r>
            <a:r>
              <a:rPr lang="en-US" sz="2400" b="0" i="0" dirty="0" err="1">
                <a:solidFill>
                  <a:srgbClr val="333333"/>
                </a:solidFill>
                <a:effectLst/>
                <a:latin typeface="Calibri" panose="020F0502020204030204" pitchFamily="34" charset="0"/>
                <a:cs typeface="Calibri" panose="020F0502020204030204" pitchFamily="34" charset="0"/>
              </a:rPr>
              <a:t>VPC</a:t>
            </a:r>
            <a:r>
              <a:rPr lang="en-US" sz="2400" b="0" i="0" dirty="0">
                <a:solidFill>
                  <a:srgbClr val="333333"/>
                </a:solidFill>
                <a:effectLst/>
                <a:latin typeface="Calibri" panose="020F0502020204030204" pitchFamily="34" charset="0"/>
                <a:cs typeface="Calibri" panose="020F0502020204030204" pitchFamily="34" charset="0"/>
              </a:rPr>
              <a:t> connectivity</a:t>
            </a:r>
            <a:r>
              <a:rPr lang="en-US" sz="2400" dirty="0">
                <a:solidFill>
                  <a:srgbClr val="333333"/>
                </a:solidFill>
                <a:latin typeface="Calibri" panose="020F0502020204030204" pitchFamily="34" charset="0"/>
                <a:cs typeface="Calibri" panose="020F0502020204030204" pitchFamily="34" charset="0"/>
              </a:rPr>
              <a:t>.</a:t>
            </a:r>
          </a:p>
          <a:p>
            <a:pPr algn="just">
              <a:spcBef>
                <a:spcPts val="0"/>
              </a:spcBef>
            </a:pPr>
            <a:r>
              <a:rPr lang="en-US" sz="2400" dirty="0">
                <a:solidFill>
                  <a:srgbClr val="333333"/>
                </a:solidFill>
                <a:latin typeface="Calibri" panose="020F0502020204030204" pitchFamily="34" charset="0"/>
                <a:cs typeface="Calibri" panose="020F0502020204030204" pitchFamily="34" charset="0"/>
              </a:rPr>
              <a:t>Site-To-Site VPN is easy to setup but does not guarantee reliability. And it does not necessarily offers a cost-effective solution if we do not have lots of data to transfer.</a:t>
            </a:r>
          </a:p>
          <a:p>
            <a:pPr algn="just">
              <a:spcBef>
                <a:spcPts val="0"/>
              </a:spcBef>
            </a:pPr>
            <a:r>
              <a:rPr lang="en-US" sz="2400" dirty="0">
                <a:solidFill>
                  <a:srgbClr val="333333"/>
                </a:solidFill>
                <a:latin typeface="Calibri" panose="020F0502020204030204" pitchFamily="34" charset="0"/>
                <a:cs typeface="Calibri" panose="020F0502020204030204" pitchFamily="34" charset="0"/>
              </a:rPr>
              <a:t>Direct Connect offers more reliable way for remote sites to connect to AWS cloud resources and is a good option when you have lots of data to transfer.</a:t>
            </a:r>
          </a:p>
          <a:p>
            <a:pPr algn="just">
              <a:spcBef>
                <a:spcPts val="0"/>
              </a:spcBef>
            </a:pPr>
            <a:r>
              <a:rPr lang="en-US" sz="2400" dirty="0">
                <a:solidFill>
                  <a:srgbClr val="333333"/>
                </a:solidFill>
                <a:latin typeface="Calibri" panose="020F0502020204030204" pitchFamily="34" charset="0"/>
                <a:cs typeface="Calibri" panose="020F0502020204030204" pitchFamily="34" charset="0"/>
              </a:rPr>
              <a:t>Regardless of the connection option, we always need to take redundancy into account to achieve high availability.</a:t>
            </a:r>
            <a:endParaRPr lang="en-SG"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199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DF729-D245-EB29-EC68-03F285867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4A9E5-7297-EE03-A948-EE84DB7037F1}"/>
              </a:ext>
            </a:extLst>
          </p:cNvPr>
          <p:cNvSpPr>
            <a:spLocks noGrp="1"/>
          </p:cNvSpPr>
          <p:nvPr>
            <p:ph type="title"/>
          </p:nvPr>
        </p:nvSpPr>
        <p:spPr/>
        <p:txBody>
          <a:bodyPr>
            <a:normAutofit/>
          </a:bodyPr>
          <a:lstStyle/>
          <a:p>
            <a:r>
              <a:rPr lang="en-SG" b="1" dirty="0">
                <a:solidFill>
                  <a:schemeClr val="tx1"/>
                </a:solidFill>
              </a:rPr>
              <a:t>References - VPN</a:t>
            </a:r>
          </a:p>
        </p:txBody>
      </p:sp>
      <p:sp>
        <p:nvSpPr>
          <p:cNvPr id="3" name="Content Placeholder 2">
            <a:extLst>
              <a:ext uri="{FF2B5EF4-FFF2-40B4-BE49-F238E27FC236}">
                <a16:creationId xmlns:a16="http://schemas.microsoft.com/office/drawing/2014/main" id="{7C0E67A1-97F2-BCA2-7DF7-9A20CBFCEC36}"/>
              </a:ext>
            </a:extLst>
          </p:cNvPr>
          <p:cNvSpPr>
            <a:spLocks noGrp="1"/>
          </p:cNvSpPr>
          <p:nvPr>
            <p:ph idx="1"/>
          </p:nvPr>
        </p:nvSpPr>
        <p:spPr>
          <a:xfrm>
            <a:off x="677334" y="2160589"/>
            <a:ext cx="10092266" cy="3880773"/>
          </a:xfrm>
        </p:spPr>
        <p:txBody>
          <a:bodyPr>
            <a:normAutofit/>
          </a:bodyPr>
          <a:lstStyle/>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What Is a VPN, and Why Would I Need One?</a:t>
            </a:r>
            <a:endParaRPr lang="en-SG" u="sng"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00050" lvl="1" indent="0" algn="just">
              <a:buNone/>
            </a:pP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www.howtogeek.com</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/133680/</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htg</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-explains-what-is-a-</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vpn</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What is VPN? How It Works, Types of VPN</a:t>
            </a:r>
            <a:endParaRPr lang="en-SG" u="sng"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00050" lvl="1" indent="0" algn="just">
              <a:buNone/>
            </a:pP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www.kaspersky.com</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/resource-</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center</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/definitions/what-is-a-</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vpn</a:t>
            </a:r>
            <a:endPar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AWS Site-to-Site VPN with </a:t>
            </a:r>
            <a:r>
              <a:rPr lang="en-SG" u="sn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strongSwan</a:t>
            </a:r>
            <a:r>
              <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Vasil </a:t>
            </a:r>
            <a:r>
              <a:rPr lang="en-SG" u="sn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Kosturski</a:t>
            </a:r>
            <a:r>
              <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November 19, 2023</a:t>
            </a:r>
            <a:endParaRPr lang="en-SG" u="sng"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00050" lvl="1" indent="0">
              <a:buNone/>
            </a:pP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vkontech.com</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-site-to-site-</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vpn</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strongswan</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AWS Site To Site VPN Using Terraform by </a:t>
            </a:r>
            <a:r>
              <a:rPr lang="en-SG" u="sn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Dulanjana</a:t>
            </a:r>
            <a:r>
              <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SG" u="sn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Lakmal</a:t>
            </a:r>
            <a:endParaRPr lang="en-SG"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lvl="1" indent="0" algn="just">
              <a:buNone/>
            </a:pP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awstip.com</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-site-to-site-</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vpn</a:t>
            </a:r>
            <a:r>
              <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-using-terraform-</a:t>
            </a:r>
            <a:r>
              <a:rPr lang="en-SG"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324b61b14cb0</a:t>
            </a:r>
            <a:endParaRPr lang="en-S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449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E926F-3E4C-CBEC-D256-6880226AE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33E4D-1733-8681-A99A-37E7968EB2FC}"/>
              </a:ext>
            </a:extLst>
          </p:cNvPr>
          <p:cNvSpPr>
            <a:spLocks noGrp="1"/>
          </p:cNvSpPr>
          <p:nvPr>
            <p:ph type="title"/>
          </p:nvPr>
        </p:nvSpPr>
        <p:spPr/>
        <p:txBody>
          <a:bodyPr>
            <a:normAutofit/>
          </a:bodyPr>
          <a:lstStyle/>
          <a:p>
            <a:r>
              <a:rPr lang="en-SG" b="1" dirty="0">
                <a:solidFill>
                  <a:schemeClr val="tx1"/>
                </a:solidFill>
              </a:rPr>
              <a:t>References – Direct Connect</a:t>
            </a:r>
          </a:p>
        </p:txBody>
      </p:sp>
      <p:sp>
        <p:nvSpPr>
          <p:cNvPr id="3" name="Content Placeholder 2">
            <a:extLst>
              <a:ext uri="{FF2B5EF4-FFF2-40B4-BE49-F238E27FC236}">
                <a16:creationId xmlns:a16="http://schemas.microsoft.com/office/drawing/2014/main" id="{4835EAA9-67D9-56AC-3737-2509A36DB9B7}"/>
              </a:ext>
            </a:extLst>
          </p:cNvPr>
          <p:cNvSpPr>
            <a:spLocks noGrp="1"/>
          </p:cNvSpPr>
          <p:nvPr>
            <p:ph idx="1"/>
          </p:nvPr>
        </p:nvSpPr>
        <p:spPr>
          <a:xfrm>
            <a:off x="677334" y="2160589"/>
            <a:ext cx="10092266" cy="3880773"/>
          </a:xfrm>
        </p:spPr>
        <p:txBody>
          <a:bodyPr>
            <a:noAutofit/>
          </a:bodyPr>
          <a:lstStyle/>
          <a:p>
            <a:pPr marL="228600" algn="just"/>
            <a:r>
              <a:rPr lang="en-SG" u="sng" kern="100" dirty="0">
                <a:solidFill>
                  <a:schemeClr val="tx1"/>
                </a:solidFill>
                <a:latin typeface="Calibri" panose="020F0502020204030204" pitchFamily="34" charset="0"/>
                <a:ea typeface="Calibri" panose="020F0502020204030204" pitchFamily="34" charset="0"/>
                <a:cs typeface="Calibri" panose="020F0502020204030204" pitchFamily="34" charset="0"/>
              </a:rPr>
              <a:t>AWS Direct Connect - What is it and how it works? (Part 1 - For beginners) </a:t>
            </a:r>
            <a:r>
              <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a:t>
            </a:r>
            <a:r>
              <a:rPr lang="en-SG" u="none" strike="noStrike"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AWS with Chetan</a:t>
            </a:r>
            <a:endParaRPr lang="en-SG" u="none" strike="noStrike"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AWS Direct Connect Architecture pattern (Part 2 - advance level)</a:t>
            </a:r>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a:t>
            </a:r>
            <a:r>
              <a:rPr lang="en-SG" u="none" strike="noStrike"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AWS with Chetan</a:t>
            </a:r>
            <a:endParaRPr lang="en-SG" u="none" strike="noStrike"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Introduction to AWS Direct Connect by </a:t>
            </a:r>
            <a:r>
              <a:rPr lang="en-SG" u="sng"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StormIT</a:t>
            </a:r>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Comparison: AWS Direct Connect vs. VPN by </a:t>
            </a:r>
            <a:r>
              <a:rPr lang="en-SG" u="sng"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StormIT</a:t>
            </a:r>
            <a:endPar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Introduction to AWS Direct Connect for Beginners! by Cloud Vikings</a:t>
            </a:r>
            <a:endPar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What is AWS Direct Connect? Establish a Dedicated Network between On-Premises and AWS | AWS New by </a:t>
            </a:r>
            <a:r>
              <a:rPr lang="en-SG" u="sng"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Cloudemy</a:t>
            </a:r>
            <a:endPar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SG" u="sn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AWS Direct Connect - AWS Networking by Digital Cloud Training</a:t>
            </a:r>
            <a:endParaRPr lang="en-SG"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2367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6E77-C677-E21D-5368-30963D54BE23}"/>
              </a:ext>
            </a:extLst>
          </p:cNvPr>
          <p:cNvSpPr>
            <a:spLocks noGrp="1"/>
          </p:cNvSpPr>
          <p:nvPr>
            <p:ph type="title"/>
          </p:nvPr>
        </p:nvSpPr>
        <p:spPr>
          <a:xfrm>
            <a:off x="677335" y="609600"/>
            <a:ext cx="8596668" cy="5431762"/>
          </a:xfrm>
        </p:spPr>
        <p:txBody>
          <a:bodyPr/>
          <a:lstStyle/>
          <a:p>
            <a:r>
              <a:rPr lang="en-SG" dirty="0">
                <a:solidFill>
                  <a:schemeClr val="tx1"/>
                </a:solidFill>
              </a:rPr>
              <a:t>Thank you for your attention!!!</a:t>
            </a:r>
          </a:p>
        </p:txBody>
      </p:sp>
      <p:sp>
        <p:nvSpPr>
          <p:cNvPr id="3" name="Text Placeholder 2">
            <a:extLst>
              <a:ext uri="{FF2B5EF4-FFF2-40B4-BE49-F238E27FC236}">
                <a16:creationId xmlns:a16="http://schemas.microsoft.com/office/drawing/2014/main" id="{EB53143D-78FE-365A-2744-4DB2F5767216}"/>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24686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F0073-A812-487D-94D0-9B83BBE77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BD455A-E786-9F45-C664-02D0A53BE145}"/>
              </a:ext>
            </a:extLst>
          </p:cNvPr>
          <p:cNvSpPr>
            <a:spLocks noGrp="1"/>
          </p:cNvSpPr>
          <p:nvPr>
            <p:ph type="title"/>
          </p:nvPr>
        </p:nvSpPr>
        <p:spPr/>
        <p:txBody>
          <a:bodyPr>
            <a:normAutofit/>
          </a:bodyPr>
          <a:lstStyle/>
          <a:p>
            <a:r>
              <a:rPr lang="en-SG" b="1" dirty="0">
                <a:solidFill>
                  <a:schemeClr val="tx1"/>
                </a:solidFill>
              </a:rPr>
              <a:t>Site-To-Site VPN - Use Cases</a:t>
            </a:r>
          </a:p>
        </p:txBody>
      </p:sp>
      <p:sp>
        <p:nvSpPr>
          <p:cNvPr id="3" name="Content Placeholder 2">
            <a:extLst>
              <a:ext uri="{FF2B5EF4-FFF2-40B4-BE49-F238E27FC236}">
                <a16:creationId xmlns:a16="http://schemas.microsoft.com/office/drawing/2014/main" id="{18915FDA-92B1-1E7C-BFCD-41546FE1A858}"/>
              </a:ext>
            </a:extLst>
          </p:cNvPr>
          <p:cNvSpPr>
            <a:spLocks noGrp="1"/>
          </p:cNvSpPr>
          <p:nvPr>
            <p:ph idx="1"/>
          </p:nvPr>
        </p:nvSpPr>
        <p:spPr/>
        <p:txBody>
          <a:bodyPr/>
          <a:lstStyle/>
          <a:p>
            <a:r>
              <a:rPr lang="en-US" sz="2800" b="0" i="0" dirty="0">
                <a:solidFill>
                  <a:srgbClr val="333333"/>
                </a:solidFill>
                <a:effectLst/>
                <a:latin typeface="Calibri" panose="020F0502020204030204" pitchFamily="34" charset="0"/>
                <a:cs typeface="Calibri" panose="020F0502020204030204" pitchFamily="34" charset="0"/>
              </a:rPr>
              <a:t>Connect </a:t>
            </a:r>
            <a:r>
              <a:rPr lang="en-US" sz="2800" b="0" i="0" dirty="0" err="1">
                <a:solidFill>
                  <a:srgbClr val="333333"/>
                </a:solidFill>
                <a:effectLst/>
                <a:latin typeface="Calibri" panose="020F0502020204030204" pitchFamily="34" charset="0"/>
                <a:cs typeface="Calibri" panose="020F0502020204030204" pitchFamily="34" charset="0"/>
              </a:rPr>
              <a:t>VPC</a:t>
            </a:r>
            <a:r>
              <a:rPr lang="en-US" sz="2800" b="0" i="0" dirty="0">
                <a:solidFill>
                  <a:srgbClr val="333333"/>
                </a:solidFill>
                <a:effectLst/>
                <a:latin typeface="Calibri" panose="020F0502020204030204" pitchFamily="34" charset="0"/>
                <a:cs typeface="Calibri" panose="020F0502020204030204" pitchFamily="34" charset="0"/>
              </a:rPr>
              <a:t>/resources</a:t>
            </a:r>
            <a:r>
              <a:rPr lang="en-US" sz="2800" dirty="0">
                <a:solidFill>
                  <a:srgbClr val="333333"/>
                </a:solidFill>
                <a:latin typeface="Calibri" panose="020F0502020204030204" pitchFamily="34" charset="0"/>
                <a:cs typeface="Calibri" panose="020F0502020204030204" pitchFamily="34" charset="0"/>
              </a:rPr>
              <a:t> to on-prem data centres.</a:t>
            </a:r>
          </a:p>
          <a:p>
            <a:r>
              <a:rPr lang="en-US" sz="2800" b="0" i="0" dirty="0">
                <a:solidFill>
                  <a:srgbClr val="333333"/>
                </a:solidFill>
                <a:effectLst/>
                <a:latin typeface="Calibri" panose="020F0502020204030204" pitchFamily="34" charset="0"/>
                <a:cs typeface="Calibri" panose="020F0502020204030204" pitchFamily="34" charset="0"/>
              </a:rPr>
              <a:t>Connect </a:t>
            </a:r>
            <a:r>
              <a:rPr lang="en-US" sz="2800" b="0" i="0" dirty="0" err="1">
                <a:solidFill>
                  <a:srgbClr val="333333"/>
                </a:solidFill>
                <a:effectLst/>
                <a:latin typeface="Calibri" panose="020F0502020204030204" pitchFamily="34" charset="0"/>
                <a:cs typeface="Calibri" panose="020F0502020204030204" pitchFamily="34" charset="0"/>
              </a:rPr>
              <a:t>VPC</a:t>
            </a:r>
            <a:r>
              <a:rPr lang="en-US" sz="2800" b="0" i="0" dirty="0">
                <a:solidFill>
                  <a:srgbClr val="333333"/>
                </a:solidFill>
                <a:effectLst/>
                <a:latin typeface="Calibri" panose="020F0502020204030204" pitchFamily="34" charset="0"/>
                <a:cs typeface="Calibri" panose="020F0502020204030204" pitchFamily="34" charset="0"/>
              </a:rPr>
              <a:t>/resources</a:t>
            </a:r>
            <a:r>
              <a:rPr lang="en-US" sz="2800" dirty="0">
                <a:solidFill>
                  <a:srgbClr val="333333"/>
                </a:solidFill>
                <a:latin typeface="Calibri" panose="020F0502020204030204" pitchFamily="34" charset="0"/>
                <a:cs typeface="Calibri" panose="020F0502020204030204" pitchFamily="34" charset="0"/>
              </a:rPr>
              <a:t> to branch offices.</a:t>
            </a:r>
          </a:p>
          <a:p>
            <a:r>
              <a:rPr lang="en-US" sz="2800" dirty="0">
                <a:solidFill>
                  <a:srgbClr val="333333"/>
                </a:solidFill>
                <a:latin typeface="Calibri" panose="020F0502020204030204" pitchFamily="34" charset="0"/>
                <a:cs typeface="Calibri" panose="020F0502020204030204" pitchFamily="34" charset="0"/>
              </a:rPr>
              <a:t>Connect </a:t>
            </a:r>
            <a:r>
              <a:rPr lang="en-US" sz="2800" b="0" i="0" dirty="0" err="1">
                <a:solidFill>
                  <a:srgbClr val="333333"/>
                </a:solidFill>
                <a:effectLst/>
                <a:latin typeface="Calibri" panose="020F0502020204030204" pitchFamily="34" charset="0"/>
                <a:cs typeface="Calibri" panose="020F0502020204030204" pitchFamily="34" charset="0"/>
              </a:rPr>
              <a:t>VPC</a:t>
            </a:r>
            <a:r>
              <a:rPr lang="en-US" sz="2800" b="0" i="0" dirty="0">
                <a:solidFill>
                  <a:srgbClr val="333333"/>
                </a:solidFill>
                <a:effectLst/>
                <a:latin typeface="Calibri" panose="020F0502020204030204" pitchFamily="34" charset="0"/>
                <a:cs typeface="Calibri" panose="020F0502020204030204" pitchFamily="34" charset="0"/>
              </a:rPr>
              <a:t>/resources</a:t>
            </a:r>
            <a:r>
              <a:rPr lang="en-US" sz="2800" dirty="0">
                <a:solidFill>
                  <a:srgbClr val="333333"/>
                </a:solidFill>
                <a:latin typeface="Calibri" panose="020F0502020204030204" pitchFamily="34" charset="0"/>
                <a:cs typeface="Calibri" panose="020F0502020204030204" pitchFamily="34" charset="0"/>
              </a:rPr>
              <a:t> to partner/customer offices.</a:t>
            </a:r>
          </a:p>
          <a:p>
            <a:r>
              <a:rPr lang="en-US" sz="2800" b="0" i="0" dirty="0">
                <a:solidFill>
                  <a:srgbClr val="333333"/>
                </a:solidFill>
                <a:effectLst/>
                <a:latin typeface="Calibri" panose="020F0502020204030204" pitchFamily="34" charset="0"/>
                <a:cs typeface="Calibri" panose="020F0502020204030204" pitchFamily="34" charset="0"/>
              </a:rPr>
              <a:t>Connect </a:t>
            </a:r>
            <a:r>
              <a:rPr lang="en-US" sz="2800" b="0" i="0" dirty="0" err="1">
                <a:solidFill>
                  <a:srgbClr val="333333"/>
                </a:solidFill>
                <a:effectLst/>
                <a:latin typeface="Calibri" panose="020F0502020204030204" pitchFamily="34" charset="0"/>
                <a:cs typeface="Calibri" panose="020F0502020204030204" pitchFamily="34" charset="0"/>
              </a:rPr>
              <a:t>VPC</a:t>
            </a:r>
            <a:r>
              <a:rPr lang="en-US" sz="2800" b="0" i="0" dirty="0">
                <a:solidFill>
                  <a:srgbClr val="333333"/>
                </a:solidFill>
                <a:effectLst/>
                <a:latin typeface="Calibri" panose="020F0502020204030204" pitchFamily="34" charset="0"/>
                <a:cs typeface="Calibri" panose="020F0502020204030204" pitchFamily="34" charset="0"/>
              </a:rPr>
              <a:t>/resources</a:t>
            </a:r>
            <a:r>
              <a:rPr lang="en-US" sz="2800" dirty="0">
                <a:solidFill>
                  <a:srgbClr val="333333"/>
                </a:solidFill>
                <a:latin typeface="Calibri" panose="020F0502020204030204" pitchFamily="34" charset="0"/>
                <a:cs typeface="Calibri" panose="020F0502020204030204" pitchFamily="34" charset="0"/>
              </a:rPr>
              <a:t> to another cloud provider (Azure, GCP)</a:t>
            </a:r>
            <a:r>
              <a:rPr lang="en-US" sz="2800" b="0" i="0" dirty="0">
                <a:solidFill>
                  <a:srgbClr val="333333"/>
                </a:solidFill>
                <a:effectLst/>
                <a:latin typeface="Calibri" panose="020F0502020204030204" pitchFamily="34" charset="0"/>
                <a:cs typeface="Calibri" panose="020F0502020204030204" pitchFamily="34" charset="0"/>
              </a:rPr>
              <a:t>.</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551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3124F-2CF3-B09D-2EC0-801148EE1EE5}"/>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E99D582-9499-4C6F-C323-435840596A00}"/>
              </a:ext>
            </a:extLst>
          </p:cNvPr>
          <p:cNvSpPr txBox="1">
            <a:spLocks/>
          </p:cNvSpPr>
          <p:nvPr/>
        </p:nvSpPr>
        <p:spPr>
          <a:xfrm>
            <a:off x="1289050" y="5546386"/>
            <a:ext cx="8143937" cy="49878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333333"/>
                </a:solidFill>
                <a:latin typeface="AmazonEmber"/>
              </a:rPr>
              <a:t>Main network                   Virtual Private Gateway            VPN Connection                               Main </a:t>
            </a:r>
            <a:r>
              <a:rPr lang="en-US" dirty="0" err="1">
                <a:solidFill>
                  <a:srgbClr val="333333"/>
                </a:solidFill>
                <a:latin typeface="AmazonEmber"/>
              </a:rPr>
              <a:t>RouteTable</a:t>
            </a:r>
            <a:r>
              <a:rPr lang="en-US" dirty="0">
                <a:solidFill>
                  <a:srgbClr val="333333"/>
                </a:solidFill>
                <a:latin typeface="AmazonEmber"/>
              </a:rPr>
              <a:t>                Main </a:t>
            </a:r>
            <a:r>
              <a:rPr lang="en-US" dirty="0" err="1">
                <a:solidFill>
                  <a:srgbClr val="333333"/>
                </a:solidFill>
                <a:latin typeface="AmazonEmber"/>
              </a:rPr>
              <a:t>EC2</a:t>
            </a:r>
            <a:r>
              <a:rPr lang="en-US" dirty="0">
                <a:solidFill>
                  <a:srgbClr val="333333"/>
                </a:solidFill>
                <a:latin typeface="AmazonEmber"/>
              </a:rPr>
              <a:t> Instance</a:t>
            </a:r>
          </a:p>
          <a:p>
            <a:pPr marL="0" indent="0">
              <a:buNone/>
            </a:pPr>
            <a:r>
              <a:rPr lang="en-US" dirty="0">
                <a:solidFill>
                  <a:srgbClr val="333333"/>
                </a:solidFill>
                <a:latin typeface="AmazonEmber"/>
              </a:rPr>
              <a:t>Remote network              Customer Gateway                    Customer Gateway Device             Remote </a:t>
            </a:r>
            <a:r>
              <a:rPr lang="en-US" dirty="0" err="1">
                <a:solidFill>
                  <a:srgbClr val="333333"/>
                </a:solidFill>
                <a:latin typeface="AmazonEmber"/>
              </a:rPr>
              <a:t>RouteTable</a:t>
            </a:r>
            <a:r>
              <a:rPr lang="en-US" dirty="0">
                <a:solidFill>
                  <a:srgbClr val="333333"/>
                </a:solidFill>
                <a:latin typeface="AmazonEmber"/>
              </a:rPr>
              <a:t>           Remote computer</a:t>
            </a:r>
            <a:endParaRPr lang="en-SG" dirty="0"/>
          </a:p>
        </p:txBody>
      </p:sp>
      <p:sp>
        <p:nvSpPr>
          <p:cNvPr id="2" name="Title 1">
            <a:extLst>
              <a:ext uri="{FF2B5EF4-FFF2-40B4-BE49-F238E27FC236}">
                <a16:creationId xmlns:a16="http://schemas.microsoft.com/office/drawing/2014/main" id="{EF3D6E3A-A558-00E0-DF02-8CFC15BDDF14}"/>
              </a:ext>
            </a:extLst>
          </p:cNvPr>
          <p:cNvSpPr>
            <a:spLocks noGrp="1"/>
          </p:cNvSpPr>
          <p:nvPr>
            <p:ph type="title"/>
          </p:nvPr>
        </p:nvSpPr>
        <p:spPr>
          <a:xfrm>
            <a:off x="677334" y="609600"/>
            <a:ext cx="8596668" cy="692150"/>
          </a:xfrm>
        </p:spPr>
        <p:txBody>
          <a:bodyPr>
            <a:normAutofit/>
          </a:bodyPr>
          <a:lstStyle/>
          <a:p>
            <a:r>
              <a:rPr lang="en-SG" b="1" dirty="0">
                <a:solidFill>
                  <a:schemeClr val="tx1"/>
                </a:solidFill>
              </a:rPr>
              <a:t>Site-To-Site VPN - Components</a:t>
            </a:r>
          </a:p>
        </p:txBody>
      </p:sp>
      <p:grpSp>
        <p:nvGrpSpPr>
          <p:cNvPr id="18" name="Group 17">
            <a:extLst>
              <a:ext uri="{FF2B5EF4-FFF2-40B4-BE49-F238E27FC236}">
                <a16:creationId xmlns:a16="http://schemas.microsoft.com/office/drawing/2014/main" id="{F5DC63FE-2DC0-99EE-CB0A-C4D2948639E8}"/>
              </a:ext>
            </a:extLst>
          </p:cNvPr>
          <p:cNvGrpSpPr/>
          <p:nvPr/>
        </p:nvGrpSpPr>
        <p:grpSpPr>
          <a:xfrm>
            <a:off x="1024024" y="5515882"/>
            <a:ext cx="6781627" cy="507622"/>
            <a:chOff x="1030374" y="6150610"/>
            <a:chExt cx="6781627" cy="507622"/>
          </a:xfrm>
        </p:grpSpPr>
        <p:sp>
          <p:nvSpPr>
            <p:cNvPr id="5" name="Oval 4">
              <a:extLst>
                <a:ext uri="{FF2B5EF4-FFF2-40B4-BE49-F238E27FC236}">
                  <a16:creationId xmlns:a16="http://schemas.microsoft.com/office/drawing/2014/main" id="{A1986CAC-26BE-0C75-DBD5-502AA19C6BDF}"/>
                </a:ext>
              </a:extLst>
            </p:cNvPr>
            <p:cNvSpPr/>
            <p:nvPr/>
          </p:nvSpPr>
          <p:spPr>
            <a:xfrm>
              <a:off x="1035050"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E3E44A63-2858-AFB4-50EC-7A72CA291EBD}"/>
                </a:ext>
              </a:extLst>
            </p:cNvPr>
            <p:cNvSpPr/>
            <p:nvPr/>
          </p:nvSpPr>
          <p:spPr>
            <a:xfrm>
              <a:off x="1030374" y="640715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7074004C-9D87-357D-50F2-69C897C4221B}"/>
                </a:ext>
              </a:extLst>
            </p:cNvPr>
            <p:cNvSpPr/>
            <p:nvPr/>
          </p:nvSpPr>
          <p:spPr>
            <a:xfrm>
              <a:off x="2435225" y="61506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696B1D3B-56A3-90F9-1939-EB4311BD59BF}"/>
                </a:ext>
              </a:extLst>
            </p:cNvPr>
            <p:cNvSpPr/>
            <p:nvPr/>
          </p:nvSpPr>
          <p:spPr>
            <a:xfrm>
              <a:off x="2435225" y="640080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A38CDAF9-1A38-CF5D-0992-616ED0555EE2}"/>
                </a:ext>
              </a:extLst>
            </p:cNvPr>
            <p:cNvSpPr/>
            <p:nvPr/>
          </p:nvSpPr>
          <p:spPr>
            <a:xfrm>
              <a:off x="7558001" y="61696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9</a:t>
              </a:r>
              <a:endParaRPr lang="en-SG" sz="1100" kern="100" dirty="0">
                <a:effectLs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04515534-7F3D-F251-6D06-26C26F52A535}"/>
                </a:ext>
              </a:extLst>
            </p:cNvPr>
            <p:cNvSpPr/>
            <p:nvPr/>
          </p:nvSpPr>
          <p:spPr>
            <a:xfrm>
              <a:off x="7558001" y="64207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10</a:t>
              </a:r>
              <a:endParaRPr lang="en-SG" sz="1100" kern="100" dirty="0">
                <a:effectLst/>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454919C3-31C0-819D-21F4-5B4CDB8513F3}"/>
                </a:ext>
              </a:extLst>
            </p:cNvPr>
            <p:cNvSpPr/>
            <p:nvPr/>
          </p:nvSpPr>
          <p:spPr>
            <a:xfrm>
              <a:off x="4191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7326350D-6B59-4A42-735B-27A22731F73E}"/>
                </a:ext>
              </a:extLst>
            </p:cNvPr>
            <p:cNvSpPr/>
            <p:nvPr/>
          </p:nvSpPr>
          <p:spPr>
            <a:xfrm>
              <a:off x="4191000" y="641439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6</a:t>
              </a:r>
              <a:endParaRPr lang="en-SG" sz="1100" kern="100" dirty="0">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80AF4723-4545-D878-8AF3-DFEC5944CA64}"/>
                </a:ext>
              </a:extLst>
            </p:cNvPr>
            <p:cNvSpPr/>
            <p:nvPr/>
          </p:nvSpPr>
          <p:spPr>
            <a:xfrm>
              <a:off x="6096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7</a:t>
              </a:r>
              <a:endParaRPr lang="en-SG" sz="1100" kern="100" dirty="0">
                <a:effectLst/>
                <a:ea typeface="Calibri" panose="020F0502020204030204" pitchFamily="34" charset="0"/>
                <a:cs typeface="Times New Roman" panose="02020603050405020304" pitchFamily="18" charset="0"/>
              </a:endParaRPr>
            </a:p>
          </p:txBody>
        </p:sp>
        <p:sp>
          <p:nvSpPr>
            <p:cNvPr id="14" name="Oval 13">
              <a:extLst>
                <a:ext uri="{FF2B5EF4-FFF2-40B4-BE49-F238E27FC236}">
                  <a16:creationId xmlns:a16="http://schemas.microsoft.com/office/drawing/2014/main" id="{DED837E0-9AC5-86B9-7738-176D8931E8ED}"/>
                </a:ext>
              </a:extLst>
            </p:cNvPr>
            <p:cNvSpPr/>
            <p:nvPr/>
          </p:nvSpPr>
          <p:spPr>
            <a:xfrm>
              <a:off x="6096000" y="64080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8</a:t>
              </a:r>
              <a:endParaRPr lang="en-SG" sz="1100" kern="100" dirty="0">
                <a:effectLst/>
                <a:ea typeface="Calibri" panose="020F0502020204030204" pitchFamily="34" charset="0"/>
                <a:cs typeface="Times New Roman" panose="02020603050405020304" pitchFamily="18" charset="0"/>
              </a:endParaRPr>
            </a:p>
          </p:txBody>
        </p:sp>
      </p:grpSp>
      <p:pic>
        <p:nvPicPr>
          <p:cNvPr id="16" name="Picture 15">
            <a:extLst>
              <a:ext uri="{FF2B5EF4-FFF2-40B4-BE49-F238E27FC236}">
                <a16:creationId xmlns:a16="http://schemas.microsoft.com/office/drawing/2014/main" id="{D76BBCAB-D6F4-3A9D-C11F-4EF2FCB9E73F}"/>
              </a:ext>
            </a:extLst>
          </p:cNvPr>
          <p:cNvPicPr>
            <a:picLocks noChangeAspect="1"/>
          </p:cNvPicPr>
          <p:nvPr/>
        </p:nvPicPr>
        <p:blipFill>
          <a:blip r:embed="rId3"/>
          <a:stretch>
            <a:fillRect/>
          </a:stretch>
        </p:blipFill>
        <p:spPr>
          <a:xfrm>
            <a:off x="836319" y="1409841"/>
            <a:ext cx="8143937" cy="4038317"/>
          </a:xfrm>
          <a:prstGeom prst="rect">
            <a:avLst/>
          </a:prstGeom>
        </p:spPr>
      </p:pic>
    </p:spTree>
    <p:extLst>
      <p:ext uri="{BB962C8B-B14F-4D97-AF65-F5344CB8AC3E}">
        <p14:creationId xmlns:p14="http://schemas.microsoft.com/office/powerpoint/2010/main" val="7410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47308-A5FD-7671-2D89-4552714FD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1CF20-5FD7-0084-1C72-F938E71ED9E4}"/>
              </a:ext>
            </a:extLst>
          </p:cNvPr>
          <p:cNvSpPr>
            <a:spLocks noGrp="1"/>
          </p:cNvSpPr>
          <p:nvPr>
            <p:ph type="title"/>
          </p:nvPr>
        </p:nvSpPr>
        <p:spPr/>
        <p:txBody>
          <a:bodyPr>
            <a:normAutofit/>
          </a:bodyPr>
          <a:lstStyle/>
          <a:p>
            <a:r>
              <a:rPr lang="en-SG" b="1" dirty="0">
                <a:solidFill>
                  <a:schemeClr val="tx1"/>
                </a:solidFill>
              </a:rPr>
              <a:t>Site-To-Site VPN - 2 Tunnels Per VPN</a:t>
            </a:r>
          </a:p>
        </p:txBody>
      </p:sp>
      <p:sp>
        <p:nvSpPr>
          <p:cNvPr id="4" name="Content Placeholder 3">
            <a:extLst>
              <a:ext uri="{FF2B5EF4-FFF2-40B4-BE49-F238E27FC236}">
                <a16:creationId xmlns:a16="http://schemas.microsoft.com/office/drawing/2014/main" id="{09DF3893-689E-A65E-85DD-6DE3FB67127B}"/>
              </a:ext>
            </a:extLst>
          </p:cNvPr>
          <p:cNvSpPr>
            <a:spLocks noGrp="1"/>
          </p:cNvSpPr>
          <p:nvPr>
            <p:ph idx="1"/>
          </p:nvPr>
        </p:nvSpPr>
        <p:spPr/>
        <p:txBody>
          <a:bodyPr/>
          <a:lstStyle/>
          <a:p>
            <a:endParaRPr lang="en-SG"/>
          </a:p>
        </p:txBody>
      </p:sp>
      <p:pic>
        <p:nvPicPr>
          <p:cNvPr id="5" name="Picture 4" descr="&#10;            High-level customer gateway overview&#10;        ">
            <a:extLst>
              <a:ext uri="{FF2B5EF4-FFF2-40B4-BE49-F238E27FC236}">
                <a16:creationId xmlns:a16="http://schemas.microsoft.com/office/drawing/2014/main" id="{BFEF93C6-3E69-26F1-C9DE-E2CFAE6935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2160589"/>
            <a:ext cx="8752693" cy="3594752"/>
          </a:xfrm>
          <a:prstGeom prst="rect">
            <a:avLst/>
          </a:prstGeom>
          <a:noFill/>
          <a:ln>
            <a:solidFill>
              <a:schemeClr val="tx1"/>
            </a:solidFill>
          </a:ln>
        </p:spPr>
      </p:pic>
    </p:spTree>
    <p:extLst>
      <p:ext uri="{BB962C8B-B14F-4D97-AF65-F5344CB8AC3E}">
        <p14:creationId xmlns:p14="http://schemas.microsoft.com/office/powerpoint/2010/main" val="408630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8898-61E6-2765-2CD6-CB0182E4E117}"/>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8F0EA189-A42B-0AAD-3985-0FEAB8B6B63A}"/>
              </a:ext>
            </a:extLst>
          </p:cNvPr>
          <p:cNvSpPr txBox="1">
            <a:spLocks/>
          </p:cNvSpPr>
          <p:nvPr/>
        </p:nvSpPr>
        <p:spPr>
          <a:xfrm>
            <a:off x="1289050" y="5546386"/>
            <a:ext cx="7984952" cy="49878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333333"/>
                </a:solidFill>
                <a:latin typeface="AmazonEmber"/>
              </a:rPr>
              <a:t>Main network                   Virtual Private Gateway            VPN Connection                               Main </a:t>
            </a:r>
            <a:r>
              <a:rPr lang="en-US" dirty="0" err="1">
                <a:solidFill>
                  <a:srgbClr val="333333"/>
                </a:solidFill>
                <a:latin typeface="AmazonEmber"/>
              </a:rPr>
              <a:t>RouteTable</a:t>
            </a:r>
            <a:r>
              <a:rPr lang="en-US" dirty="0">
                <a:solidFill>
                  <a:srgbClr val="333333"/>
                </a:solidFill>
                <a:latin typeface="AmazonEmber"/>
              </a:rPr>
              <a:t>                Main </a:t>
            </a:r>
            <a:r>
              <a:rPr lang="en-US" dirty="0" err="1">
                <a:solidFill>
                  <a:srgbClr val="333333"/>
                </a:solidFill>
                <a:latin typeface="AmazonEmber"/>
              </a:rPr>
              <a:t>EC2</a:t>
            </a:r>
            <a:r>
              <a:rPr lang="en-US" dirty="0">
                <a:solidFill>
                  <a:srgbClr val="333333"/>
                </a:solidFill>
                <a:latin typeface="AmazonEmber"/>
              </a:rPr>
              <a:t> Instance</a:t>
            </a:r>
          </a:p>
          <a:p>
            <a:pPr marL="0" indent="0">
              <a:buNone/>
            </a:pPr>
            <a:r>
              <a:rPr lang="en-US" dirty="0">
                <a:solidFill>
                  <a:srgbClr val="333333"/>
                </a:solidFill>
                <a:latin typeface="AmazonEmber"/>
              </a:rPr>
              <a:t>Remote network              Customer Gateway                    Customer Gateway Device             Remote </a:t>
            </a:r>
            <a:r>
              <a:rPr lang="en-US" dirty="0" err="1">
                <a:solidFill>
                  <a:srgbClr val="333333"/>
                </a:solidFill>
                <a:latin typeface="AmazonEmber"/>
              </a:rPr>
              <a:t>RouteTable</a:t>
            </a:r>
            <a:r>
              <a:rPr lang="en-US" dirty="0">
                <a:solidFill>
                  <a:srgbClr val="333333"/>
                </a:solidFill>
                <a:latin typeface="AmazonEmber"/>
              </a:rPr>
              <a:t>           Remote computer</a:t>
            </a:r>
            <a:endParaRPr lang="en-SG" dirty="0"/>
          </a:p>
        </p:txBody>
      </p:sp>
      <p:sp>
        <p:nvSpPr>
          <p:cNvPr id="2" name="Title 1">
            <a:extLst>
              <a:ext uri="{FF2B5EF4-FFF2-40B4-BE49-F238E27FC236}">
                <a16:creationId xmlns:a16="http://schemas.microsoft.com/office/drawing/2014/main" id="{B5F8BDFA-79CE-4240-7803-44AC38BC4067}"/>
              </a:ext>
            </a:extLst>
          </p:cNvPr>
          <p:cNvSpPr>
            <a:spLocks noGrp="1"/>
          </p:cNvSpPr>
          <p:nvPr>
            <p:ph type="title"/>
          </p:nvPr>
        </p:nvSpPr>
        <p:spPr>
          <a:xfrm>
            <a:off x="677334" y="609600"/>
            <a:ext cx="8596668" cy="692150"/>
          </a:xfrm>
        </p:spPr>
        <p:txBody>
          <a:bodyPr>
            <a:normAutofit/>
          </a:bodyPr>
          <a:lstStyle/>
          <a:p>
            <a:r>
              <a:rPr lang="en-SG" b="1" dirty="0">
                <a:solidFill>
                  <a:schemeClr val="tx1"/>
                </a:solidFill>
              </a:rPr>
              <a:t>Site-To-Site VPN – Components… 2</a:t>
            </a:r>
          </a:p>
        </p:txBody>
      </p:sp>
      <p:grpSp>
        <p:nvGrpSpPr>
          <p:cNvPr id="18" name="Group 17">
            <a:extLst>
              <a:ext uri="{FF2B5EF4-FFF2-40B4-BE49-F238E27FC236}">
                <a16:creationId xmlns:a16="http://schemas.microsoft.com/office/drawing/2014/main" id="{63DF3C28-AC07-E4C4-6432-E05CEEC2A3E0}"/>
              </a:ext>
            </a:extLst>
          </p:cNvPr>
          <p:cNvGrpSpPr/>
          <p:nvPr/>
        </p:nvGrpSpPr>
        <p:grpSpPr>
          <a:xfrm>
            <a:off x="1024024" y="5515882"/>
            <a:ext cx="6781627" cy="507622"/>
            <a:chOff x="1030374" y="6150610"/>
            <a:chExt cx="6781627" cy="507622"/>
          </a:xfrm>
        </p:grpSpPr>
        <p:sp>
          <p:nvSpPr>
            <p:cNvPr id="5" name="Oval 4">
              <a:extLst>
                <a:ext uri="{FF2B5EF4-FFF2-40B4-BE49-F238E27FC236}">
                  <a16:creationId xmlns:a16="http://schemas.microsoft.com/office/drawing/2014/main" id="{62A6AFAF-2FB7-9A01-355D-2A385B4DCF52}"/>
                </a:ext>
              </a:extLst>
            </p:cNvPr>
            <p:cNvSpPr/>
            <p:nvPr/>
          </p:nvSpPr>
          <p:spPr>
            <a:xfrm>
              <a:off x="1035050" y="61569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a:t>
              </a:r>
              <a:endParaRPr lang="en-SG" sz="1100" kern="100" dirty="0">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A054234F-71AD-4922-20E7-889524786549}"/>
                </a:ext>
              </a:extLst>
            </p:cNvPr>
            <p:cNvSpPr/>
            <p:nvPr/>
          </p:nvSpPr>
          <p:spPr>
            <a:xfrm>
              <a:off x="1030374" y="640715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2</a:t>
              </a:r>
              <a:endParaRPr lang="en-SG" sz="1100" kern="100" dirty="0">
                <a:effectLst/>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A5460B68-735A-7F6E-97ED-085E4ACD4363}"/>
                </a:ext>
              </a:extLst>
            </p:cNvPr>
            <p:cNvSpPr/>
            <p:nvPr/>
          </p:nvSpPr>
          <p:spPr>
            <a:xfrm>
              <a:off x="2435225" y="61506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3</a:t>
              </a:r>
              <a:endParaRPr lang="en-SG" sz="1100" kern="100" dirty="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5F3CF6FC-F802-37F3-9D52-37318B6E5F7D}"/>
                </a:ext>
              </a:extLst>
            </p:cNvPr>
            <p:cNvSpPr/>
            <p:nvPr/>
          </p:nvSpPr>
          <p:spPr>
            <a:xfrm>
              <a:off x="2435225" y="640080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4</a:t>
              </a:r>
              <a:endParaRPr lang="en-SG" sz="1100" kern="100" dirty="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FF676692-4D5F-AC18-DA95-03BD24CC8D8F}"/>
                </a:ext>
              </a:extLst>
            </p:cNvPr>
            <p:cNvSpPr/>
            <p:nvPr/>
          </p:nvSpPr>
          <p:spPr>
            <a:xfrm>
              <a:off x="7558001" y="616966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9</a:t>
              </a:r>
              <a:endParaRPr lang="en-SG" sz="1100" kern="100" dirty="0">
                <a:effectLs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D6207924-5A49-2FA7-9A34-84621A0F1C4C}"/>
                </a:ext>
              </a:extLst>
            </p:cNvPr>
            <p:cNvSpPr/>
            <p:nvPr/>
          </p:nvSpPr>
          <p:spPr>
            <a:xfrm>
              <a:off x="7558001" y="64207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10</a:t>
              </a:r>
              <a:endParaRPr lang="en-SG" sz="1100" kern="100" dirty="0">
                <a:effectLst/>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96F19859-0393-79DD-0B51-2A2A305A07E0}"/>
                </a:ext>
              </a:extLst>
            </p:cNvPr>
            <p:cNvSpPr/>
            <p:nvPr/>
          </p:nvSpPr>
          <p:spPr>
            <a:xfrm>
              <a:off x="4191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5</a:t>
              </a:r>
              <a:endParaRPr lang="en-SG" sz="1100" kern="100" dirty="0">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A3869048-81B6-A15F-0997-50A94E621FE4}"/>
                </a:ext>
              </a:extLst>
            </p:cNvPr>
            <p:cNvSpPr/>
            <p:nvPr/>
          </p:nvSpPr>
          <p:spPr>
            <a:xfrm>
              <a:off x="4191000" y="641439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6</a:t>
              </a:r>
              <a:endParaRPr lang="en-SG" sz="1100" kern="100" dirty="0">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AE56D2E2-54DA-C5D1-32C2-D50F49D9727E}"/>
                </a:ext>
              </a:extLst>
            </p:cNvPr>
            <p:cNvSpPr/>
            <p:nvPr/>
          </p:nvSpPr>
          <p:spPr>
            <a:xfrm>
              <a:off x="6096000" y="6163310"/>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ea typeface="Calibri" panose="020F0502020204030204" pitchFamily="34" charset="0"/>
                  <a:cs typeface="Times New Roman" panose="02020603050405020304" pitchFamily="18" charset="0"/>
                </a:rPr>
                <a:t>7</a:t>
              </a:r>
              <a:endParaRPr lang="en-SG" sz="1100" kern="100" dirty="0">
                <a:effectLst/>
                <a:ea typeface="Calibri" panose="020F0502020204030204" pitchFamily="34" charset="0"/>
                <a:cs typeface="Times New Roman" panose="02020603050405020304" pitchFamily="18" charset="0"/>
              </a:endParaRPr>
            </a:p>
          </p:txBody>
        </p:sp>
        <p:sp>
          <p:nvSpPr>
            <p:cNvPr id="14" name="Oval 13">
              <a:extLst>
                <a:ext uri="{FF2B5EF4-FFF2-40B4-BE49-F238E27FC236}">
                  <a16:creationId xmlns:a16="http://schemas.microsoft.com/office/drawing/2014/main" id="{8C2FD604-052F-AB6D-C6E4-DAFF389CF713}"/>
                </a:ext>
              </a:extLst>
            </p:cNvPr>
            <p:cNvSpPr/>
            <p:nvPr/>
          </p:nvSpPr>
          <p:spPr>
            <a:xfrm>
              <a:off x="6096000" y="6408042"/>
              <a:ext cx="254000" cy="23749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800"/>
                </a:spcAft>
              </a:pPr>
              <a:r>
                <a:rPr lang="en-SG" sz="1100" b="1" kern="100" dirty="0">
                  <a:ln>
                    <a:noFill/>
                  </a:ln>
                  <a:effectLst/>
                  <a:ea typeface="Calibri" panose="020F0502020204030204" pitchFamily="34" charset="0"/>
                  <a:cs typeface="Times New Roman" panose="02020603050405020304" pitchFamily="18" charset="0"/>
                </a:rPr>
                <a:t>8</a:t>
              </a:r>
              <a:endParaRPr lang="en-SG" sz="1100" kern="100" dirty="0">
                <a:effectLst/>
                <a:ea typeface="Calibri" panose="020F0502020204030204" pitchFamily="34" charset="0"/>
                <a:cs typeface="Times New Roman" panose="02020603050405020304" pitchFamily="18" charset="0"/>
              </a:endParaRPr>
            </a:p>
          </p:txBody>
        </p:sp>
      </p:grpSp>
      <p:pic>
        <p:nvPicPr>
          <p:cNvPr id="3" name="Picture 2">
            <a:extLst>
              <a:ext uri="{FF2B5EF4-FFF2-40B4-BE49-F238E27FC236}">
                <a16:creationId xmlns:a16="http://schemas.microsoft.com/office/drawing/2014/main" id="{AC1CFEA0-F559-8017-10CA-3DC13FC0B0A7}"/>
              </a:ext>
            </a:extLst>
          </p:cNvPr>
          <p:cNvPicPr>
            <a:picLocks noChangeAspect="1"/>
          </p:cNvPicPr>
          <p:nvPr/>
        </p:nvPicPr>
        <p:blipFill>
          <a:blip r:embed="rId3"/>
          <a:stretch>
            <a:fillRect/>
          </a:stretch>
        </p:blipFill>
        <p:spPr>
          <a:xfrm>
            <a:off x="836319" y="1409841"/>
            <a:ext cx="8143937" cy="4038317"/>
          </a:xfrm>
          <a:prstGeom prst="rect">
            <a:avLst/>
          </a:prstGeom>
        </p:spPr>
      </p:pic>
    </p:spTree>
    <p:extLst>
      <p:ext uri="{BB962C8B-B14F-4D97-AF65-F5344CB8AC3E}">
        <p14:creationId xmlns:p14="http://schemas.microsoft.com/office/powerpoint/2010/main" val="117715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56C17-93C5-7CCF-3303-2BF0B8765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B4DF7-5303-7F04-B73D-89A3EAFCA15F}"/>
              </a:ext>
            </a:extLst>
          </p:cNvPr>
          <p:cNvSpPr>
            <a:spLocks noGrp="1"/>
          </p:cNvSpPr>
          <p:nvPr>
            <p:ph type="title"/>
          </p:nvPr>
        </p:nvSpPr>
        <p:spPr>
          <a:xfrm>
            <a:off x="677333" y="609600"/>
            <a:ext cx="10837333" cy="1320800"/>
          </a:xfrm>
        </p:spPr>
        <p:txBody>
          <a:bodyPr>
            <a:normAutofit/>
          </a:bodyPr>
          <a:lstStyle/>
          <a:p>
            <a:r>
              <a:rPr lang="en-SG" b="1" dirty="0">
                <a:solidFill>
                  <a:schemeClr val="tx1"/>
                </a:solidFill>
              </a:rPr>
              <a:t>Site-To-Site VPN - Customer Gateway Devices</a:t>
            </a:r>
          </a:p>
        </p:txBody>
      </p:sp>
      <p:graphicFrame>
        <p:nvGraphicFramePr>
          <p:cNvPr id="16" name="Content Placeholder 15">
            <a:extLst>
              <a:ext uri="{FF2B5EF4-FFF2-40B4-BE49-F238E27FC236}">
                <a16:creationId xmlns:a16="http://schemas.microsoft.com/office/drawing/2014/main" id="{E1B7B033-6633-C85C-FCD5-52C74983D70F}"/>
              </a:ext>
            </a:extLst>
          </p:cNvPr>
          <p:cNvGraphicFramePr>
            <a:graphicFrameLocks noGrp="1"/>
          </p:cNvGraphicFramePr>
          <p:nvPr>
            <p:ph idx="1"/>
            <p:extLst>
              <p:ext uri="{D42A27DB-BD31-4B8C-83A1-F6EECF244321}">
                <p14:modId xmlns:p14="http://schemas.microsoft.com/office/powerpoint/2010/main" val="1790241479"/>
              </p:ext>
            </p:extLst>
          </p:nvPr>
        </p:nvGraphicFramePr>
        <p:xfrm>
          <a:off x="677334" y="1930398"/>
          <a:ext cx="7107291" cy="3812858"/>
        </p:xfrm>
        <a:graphic>
          <a:graphicData uri="http://schemas.openxmlformats.org/drawingml/2006/table">
            <a:tbl>
              <a:tblPr firstRow="1" firstCol="1" bandRow="1">
                <a:tableStyleId>{5C22544A-7EE6-4342-B048-85BDC9FD1C3A}</a:tableStyleId>
              </a:tblPr>
              <a:tblGrid>
                <a:gridCol w="2278572">
                  <a:extLst>
                    <a:ext uri="{9D8B030D-6E8A-4147-A177-3AD203B41FA5}">
                      <a16:colId xmlns:a16="http://schemas.microsoft.com/office/drawing/2014/main" val="3253544459"/>
                    </a:ext>
                  </a:extLst>
                </a:gridCol>
                <a:gridCol w="2237104">
                  <a:extLst>
                    <a:ext uri="{9D8B030D-6E8A-4147-A177-3AD203B41FA5}">
                      <a16:colId xmlns:a16="http://schemas.microsoft.com/office/drawing/2014/main" val="4069789099"/>
                    </a:ext>
                  </a:extLst>
                </a:gridCol>
                <a:gridCol w="2591615">
                  <a:extLst>
                    <a:ext uri="{9D8B030D-6E8A-4147-A177-3AD203B41FA5}">
                      <a16:colId xmlns:a16="http://schemas.microsoft.com/office/drawing/2014/main" val="1132498758"/>
                    </a:ext>
                  </a:extLst>
                </a:gridCol>
              </a:tblGrid>
              <a:tr h="272347">
                <a:tc>
                  <a:txBody>
                    <a:bodyPr/>
                    <a:lstStyle/>
                    <a:p>
                      <a:pPr algn="just">
                        <a:lnSpc>
                          <a:spcPct val="107000"/>
                        </a:lnSpc>
                        <a:spcAft>
                          <a:spcPts val="800"/>
                        </a:spcAft>
                      </a:pPr>
                      <a:r>
                        <a:rPr lang="en-SG" sz="1400" kern="0" dirty="0">
                          <a:solidFill>
                            <a:schemeClr val="tx1"/>
                          </a:solidFill>
                          <a:effectLst/>
                        </a:rPr>
                        <a:t>Vendor</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a:solidFill>
                            <a:schemeClr val="tx1"/>
                          </a:solidFill>
                          <a:effectLst/>
                        </a:rPr>
                        <a:t>Platform</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just">
                        <a:lnSpc>
                          <a:spcPct val="107000"/>
                        </a:lnSpc>
                        <a:spcAft>
                          <a:spcPts val="800"/>
                        </a:spcAft>
                      </a:pPr>
                      <a:r>
                        <a:rPr lang="en-SG" sz="1400" kern="0" dirty="0">
                          <a:solidFill>
                            <a:schemeClr val="tx1"/>
                          </a:solidFill>
                          <a:effectLst/>
                        </a:rPr>
                        <a:t>Software</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287608691"/>
                  </a:ext>
                </a:extLst>
              </a:tr>
              <a:tr h="272347">
                <a:tc>
                  <a:txBody>
                    <a:bodyPr/>
                    <a:lstStyle/>
                    <a:p>
                      <a:pPr algn="just">
                        <a:lnSpc>
                          <a:spcPct val="107000"/>
                        </a:lnSpc>
                        <a:spcAft>
                          <a:spcPts val="800"/>
                        </a:spcAft>
                      </a:pPr>
                      <a:r>
                        <a:rPr lang="en-SG" sz="1400" kern="0" dirty="0">
                          <a:solidFill>
                            <a:schemeClr val="tx1"/>
                          </a:solidFill>
                          <a:effectLst/>
                        </a:rPr>
                        <a:t>Checkpoint</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Gaia</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R80.10+</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79518656"/>
                  </a:ext>
                </a:extLst>
              </a:tr>
              <a:tr h="272347">
                <a:tc>
                  <a:txBody>
                    <a:bodyPr/>
                    <a:lstStyle/>
                    <a:p>
                      <a:pPr algn="just">
                        <a:lnSpc>
                          <a:spcPct val="107000"/>
                        </a:lnSpc>
                        <a:spcAft>
                          <a:spcPts val="800"/>
                        </a:spcAft>
                      </a:pPr>
                      <a:r>
                        <a:rPr lang="en-SG" sz="1400" kern="0" dirty="0">
                          <a:solidFill>
                            <a:schemeClr val="tx1"/>
                          </a:solidFill>
                          <a:effectLst/>
                        </a:rPr>
                        <a:t>Cisco Meraki</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MX Series</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15.12+ (WebUI)</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807838211"/>
                  </a:ext>
                </a:extLst>
              </a:tr>
              <a:tr h="272347">
                <a:tc>
                  <a:txBody>
                    <a:bodyPr/>
                    <a:lstStyle/>
                    <a:p>
                      <a:pPr algn="just">
                        <a:lnSpc>
                          <a:spcPct val="107000"/>
                        </a:lnSpc>
                        <a:spcAft>
                          <a:spcPts val="800"/>
                        </a:spcAft>
                      </a:pPr>
                      <a:r>
                        <a:rPr lang="en-SG" sz="1400" kern="0" dirty="0">
                          <a:solidFill>
                            <a:schemeClr val="tx1"/>
                          </a:solidFill>
                          <a:effectLst/>
                        </a:rPr>
                        <a:t>Cisco Systems, Inc.</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ASA 5500 Series</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ASA 9.7+ VTI</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263744232"/>
                  </a:ext>
                </a:extLst>
              </a:tr>
              <a:tr h="272347">
                <a:tc>
                  <a:txBody>
                    <a:bodyPr/>
                    <a:lstStyle/>
                    <a:p>
                      <a:pPr algn="just">
                        <a:lnSpc>
                          <a:spcPct val="107000"/>
                        </a:lnSpc>
                        <a:spcAft>
                          <a:spcPts val="800"/>
                        </a:spcAft>
                      </a:pPr>
                      <a:r>
                        <a:rPr lang="en-SG" sz="1400" kern="0" dirty="0">
                          <a:solidFill>
                            <a:schemeClr val="tx1"/>
                          </a:solidFill>
                          <a:effectLst/>
                        </a:rPr>
                        <a:t>Cisco Systems, Inc.</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CSRv</a:t>
                      </a:r>
                      <a:r>
                        <a:rPr lang="en-SG" sz="1400" kern="0" dirty="0">
                          <a:effectLst/>
                        </a:rPr>
                        <a:t> AMI</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IOS 12.4+</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41927906"/>
                  </a:ext>
                </a:extLst>
              </a:tr>
              <a:tr h="272347">
                <a:tc>
                  <a:txBody>
                    <a:bodyPr/>
                    <a:lstStyle/>
                    <a:p>
                      <a:pPr algn="just">
                        <a:lnSpc>
                          <a:spcPct val="107000"/>
                        </a:lnSpc>
                        <a:spcAft>
                          <a:spcPts val="800"/>
                        </a:spcAft>
                      </a:pPr>
                      <a:r>
                        <a:rPr lang="en-SG" sz="1400" kern="0" dirty="0">
                          <a:solidFill>
                            <a:schemeClr val="tx1"/>
                          </a:solidFill>
                          <a:effectLst/>
                        </a:rPr>
                        <a:t>Fortinet</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Fortigate</a:t>
                      </a:r>
                      <a:r>
                        <a:rPr lang="en-SG" sz="1400" kern="0" dirty="0">
                          <a:effectLst/>
                        </a:rPr>
                        <a:t> 40+ Series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FortiOS 6.4.4+ (GUI)</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632214460"/>
                  </a:ext>
                </a:extLst>
              </a:tr>
              <a:tr h="272347">
                <a:tc>
                  <a:txBody>
                    <a:bodyPr/>
                    <a:lstStyle/>
                    <a:p>
                      <a:pPr algn="just">
                        <a:lnSpc>
                          <a:spcPct val="107000"/>
                        </a:lnSpc>
                        <a:spcAft>
                          <a:spcPts val="800"/>
                        </a:spcAft>
                      </a:pPr>
                      <a:r>
                        <a:rPr lang="en-SG" sz="1400" kern="0" dirty="0">
                          <a:solidFill>
                            <a:schemeClr val="tx1"/>
                          </a:solidFill>
                          <a:effectLst/>
                        </a:rPr>
                        <a:t>Juniper Networks, Inc.</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effectLst/>
                        </a:rPr>
                        <a:t>J-Series Routers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JunOS 9.5+</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440547826"/>
                  </a:ext>
                </a:extLst>
              </a:tr>
              <a:tr h="272347">
                <a:tc>
                  <a:txBody>
                    <a:bodyPr/>
                    <a:lstStyle/>
                    <a:p>
                      <a:pPr algn="just">
                        <a:lnSpc>
                          <a:spcPct val="107000"/>
                        </a:lnSpc>
                        <a:spcAft>
                          <a:spcPts val="800"/>
                        </a:spcAft>
                      </a:pPr>
                      <a:r>
                        <a:rPr lang="en-SG" sz="1400" kern="0" dirty="0">
                          <a:solidFill>
                            <a:schemeClr val="tx1"/>
                          </a:solidFill>
                          <a:effectLst/>
                        </a:rPr>
                        <a:t>Juniper Networks, Inc.</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SRX</a:t>
                      </a:r>
                      <a:r>
                        <a:rPr lang="en-SG" sz="1400" kern="0" dirty="0">
                          <a:effectLst/>
                        </a:rPr>
                        <a:t> Routers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JunOS 11.0+</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599551976"/>
                  </a:ext>
                </a:extLst>
              </a:tr>
              <a:tr h="272347">
                <a:tc>
                  <a:txBody>
                    <a:bodyPr/>
                    <a:lstStyle/>
                    <a:p>
                      <a:pPr algn="just">
                        <a:lnSpc>
                          <a:spcPct val="107000"/>
                        </a:lnSpc>
                        <a:spcAft>
                          <a:spcPts val="800"/>
                        </a:spcAft>
                      </a:pPr>
                      <a:r>
                        <a:rPr lang="en-SG" sz="1400" kern="0" dirty="0" err="1">
                          <a:solidFill>
                            <a:schemeClr val="tx1"/>
                          </a:solidFill>
                          <a:effectLst/>
                        </a:rPr>
                        <a:t>Mikrotik</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RouterOS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6.44.3</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6501432"/>
                  </a:ext>
                </a:extLst>
              </a:tr>
              <a:tr h="272347">
                <a:tc>
                  <a:txBody>
                    <a:bodyPr/>
                    <a:lstStyle/>
                    <a:p>
                      <a:pPr algn="just">
                        <a:lnSpc>
                          <a:spcPct val="107000"/>
                        </a:lnSpc>
                        <a:spcAft>
                          <a:spcPts val="800"/>
                        </a:spcAft>
                      </a:pPr>
                      <a:r>
                        <a:rPr lang="en-SG" sz="1400" kern="0" dirty="0">
                          <a:solidFill>
                            <a:schemeClr val="tx1"/>
                          </a:solidFill>
                          <a:effectLst/>
                        </a:rPr>
                        <a:t>Palo Alto Networks</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effectLst/>
                        </a:rPr>
                        <a:t>PA Series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PANOS</a:t>
                      </a:r>
                      <a:r>
                        <a:rPr lang="en-SG" sz="1400" kern="0" dirty="0">
                          <a:effectLst/>
                        </a:rPr>
                        <a:t> 7.0+</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40292716"/>
                  </a:ext>
                </a:extLst>
              </a:tr>
              <a:tr h="272347">
                <a:tc>
                  <a:txBody>
                    <a:bodyPr/>
                    <a:lstStyle/>
                    <a:p>
                      <a:pPr algn="just">
                        <a:lnSpc>
                          <a:spcPct val="107000"/>
                        </a:lnSpc>
                        <a:spcAft>
                          <a:spcPts val="800"/>
                        </a:spcAft>
                      </a:pPr>
                      <a:r>
                        <a:rPr lang="en-SG" sz="1400" kern="0" dirty="0">
                          <a:solidFill>
                            <a:schemeClr val="tx1"/>
                          </a:solidFill>
                          <a:effectLst/>
                        </a:rPr>
                        <a:t>SonicWall</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effectLst/>
                        </a:rPr>
                        <a:t>NSA, TZ</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OS 6.5</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61516182"/>
                  </a:ext>
                </a:extLst>
              </a:tr>
              <a:tr h="272347">
                <a:tc>
                  <a:txBody>
                    <a:bodyPr/>
                    <a:lstStyle/>
                    <a:p>
                      <a:pPr algn="just">
                        <a:lnSpc>
                          <a:spcPct val="107000"/>
                        </a:lnSpc>
                        <a:spcAft>
                          <a:spcPts val="800"/>
                        </a:spcAft>
                      </a:pPr>
                      <a:r>
                        <a:rPr lang="en-SG" sz="1400" kern="0" dirty="0">
                          <a:solidFill>
                            <a:schemeClr val="tx1"/>
                          </a:solidFill>
                          <a:effectLst/>
                        </a:rPr>
                        <a:t>Sophos</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effectLst/>
                        </a:rPr>
                        <a:t>Sophos Firewall</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a:effectLst/>
                        </a:rPr>
                        <a:t>v19+</a:t>
                      </a:r>
                      <a:endParaRPr lang="en-S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31061688"/>
                  </a:ext>
                </a:extLst>
              </a:tr>
              <a:tr h="272347">
                <a:tc>
                  <a:txBody>
                    <a:bodyPr/>
                    <a:lstStyle/>
                    <a:p>
                      <a:pPr algn="just">
                        <a:lnSpc>
                          <a:spcPct val="107000"/>
                        </a:lnSpc>
                        <a:spcAft>
                          <a:spcPts val="800"/>
                        </a:spcAft>
                      </a:pPr>
                      <a:r>
                        <a:rPr lang="en-SG" sz="1400" kern="0" dirty="0" err="1">
                          <a:solidFill>
                            <a:schemeClr val="tx1"/>
                          </a:solidFill>
                          <a:effectLst/>
                        </a:rPr>
                        <a:t>Strongswan</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a:effectLst/>
                        </a:rPr>
                        <a:t>Ubuntu 16.04</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Strongswan</a:t>
                      </a:r>
                      <a:r>
                        <a:rPr lang="en-SG" sz="1400" kern="0" dirty="0">
                          <a:effectLst/>
                        </a:rPr>
                        <a:t> 5.5.1+</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46187792"/>
                  </a:ext>
                </a:extLst>
              </a:tr>
              <a:tr h="272347">
                <a:tc>
                  <a:txBody>
                    <a:bodyPr/>
                    <a:lstStyle/>
                    <a:p>
                      <a:pPr algn="just">
                        <a:lnSpc>
                          <a:spcPct val="107000"/>
                        </a:lnSpc>
                        <a:spcAft>
                          <a:spcPts val="800"/>
                        </a:spcAft>
                      </a:pPr>
                      <a:r>
                        <a:rPr lang="en-SG" sz="1400" kern="0" dirty="0">
                          <a:solidFill>
                            <a:schemeClr val="tx1"/>
                          </a:solidFill>
                          <a:effectLst/>
                        </a:rPr>
                        <a:t>Yamaha</a:t>
                      </a:r>
                      <a:endParaRPr lang="en-SG"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RTX</a:t>
                      </a:r>
                      <a:r>
                        <a:rPr lang="en-SG" sz="1400" kern="0" dirty="0">
                          <a:effectLst/>
                        </a:rPr>
                        <a:t> Routers</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07000"/>
                        </a:lnSpc>
                        <a:spcAft>
                          <a:spcPts val="800"/>
                        </a:spcAft>
                      </a:pPr>
                      <a:r>
                        <a:rPr lang="en-SG" sz="1400" kern="0" dirty="0" err="1">
                          <a:effectLst/>
                        </a:rPr>
                        <a:t>Rev.10.01.16</a:t>
                      </a:r>
                      <a:r>
                        <a:rPr lang="en-SG" sz="1400" kern="0" dirty="0">
                          <a:effectLst/>
                        </a:rPr>
                        <a:t>+</a:t>
                      </a:r>
                      <a:endParaRPr lang="en-S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6354625"/>
                  </a:ext>
                </a:extLst>
              </a:tr>
            </a:tbl>
          </a:graphicData>
        </a:graphic>
      </p:graphicFrame>
      <p:pic>
        <p:nvPicPr>
          <p:cNvPr id="4" name="Picture 3">
            <a:extLst>
              <a:ext uri="{FF2B5EF4-FFF2-40B4-BE49-F238E27FC236}">
                <a16:creationId xmlns:a16="http://schemas.microsoft.com/office/drawing/2014/main" id="{F2E1F49D-A55E-133A-D775-45303EA9E7F6}"/>
              </a:ext>
            </a:extLst>
          </p:cNvPr>
          <p:cNvPicPr>
            <a:picLocks noChangeAspect="1"/>
          </p:cNvPicPr>
          <p:nvPr/>
        </p:nvPicPr>
        <p:blipFill>
          <a:blip r:embed="rId3"/>
          <a:stretch>
            <a:fillRect/>
          </a:stretch>
        </p:blipFill>
        <p:spPr>
          <a:xfrm>
            <a:off x="7877532" y="2222070"/>
            <a:ext cx="3502132" cy="800212"/>
          </a:xfrm>
          <a:prstGeom prst="rect">
            <a:avLst/>
          </a:prstGeom>
        </p:spPr>
      </p:pic>
      <p:pic>
        <p:nvPicPr>
          <p:cNvPr id="6" name="Picture 5">
            <a:extLst>
              <a:ext uri="{FF2B5EF4-FFF2-40B4-BE49-F238E27FC236}">
                <a16:creationId xmlns:a16="http://schemas.microsoft.com/office/drawing/2014/main" id="{E3ED707F-A529-C066-7DEF-C51C8897565B}"/>
              </a:ext>
            </a:extLst>
          </p:cNvPr>
          <p:cNvPicPr>
            <a:picLocks noChangeAspect="1"/>
          </p:cNvPicPr>
          <p:nvPr/>
        </p:nvPicPr>
        <p:blipFill>
          <a:blip r:embed="rId4"/>
          <a:stretch>
            <a:fillRect/>
          </a:stretch>
        </p:blipFill>
        <p:spPr>
          <a:xfrm>
            <a:off x="7877531" y="3835719"/>
            <a:ext cx="3502131" cy="800212"/>
          </a:xfrm>
          <a:prstGeom prst="rect">
            <a:avLst/>
          </a:prstGeom>
        </p:spPr>
      </p:pic>
      <p:pic>
        <p:nvPicPr>
          <p:cNvPr id="8" name="Picture 7">
            <a:extLst>
              <a:ext uri="{FF2B5EF4-FFF2-40B4-BE49-F238E27FC236}">
                <a16:creationId xmlns:a16="http://schemas.microsoft.com/office/drawing/2014/main" id="{0E98608B-4C64-732A-7725-89D2AB88FE06}"/>
              </a:ext>
            </a:extLst>
          </p:cNvPr>
          <p:cNvPicPr>
            <a:picLocks noChangeAspect="1"/>
          </p:cNvPicPr>
          <p:nvPr/>
        </p:nvPicPr>
        <p:blipFill>
          <a:blip r:embed="rId5"/>
          <a:stretch>
            <a:fillRect/>
          </a:stretch>
        </p:blipFill>
        <p:spPr>
          <a:xfrm>
            <a:off x="7916650" y="3038421"/>
            <a:ext cx="3463012" cy="781159"/>
          </a:xfrm>
          <a:prstGeom prst="rect">
            <a:avLst/>
          </a:prstGeom>
        </p:spPr>
      </p:pic>
    </p:spTree>
    <p:extLst>
      <p:ext uri="{BB962C8B-B14F-4D97-AF65-F5344CB8AC3E}">
        <p14:creationId xmlns:p14="http://schemas.microsoft.com/office/powerpoint/2010/main" val="1234613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2407</Words>
  <Application>Microsoft Office PowerPoint</Application>
  <PresentationFormat>Widescreen</PresentationFormat>
  <Paragraphs>354</Paragraphs>
  <Slides>49</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AmazonEmber</vt:lpstr>
      <vt:lpstr>Arial</vt:lpstr>
      <vt:lpstr>Calibri</vt:lpstr>
      <vt:lpstr>Segoe UI Symbol</vt:lpstr>
      <vt:lpstr>Symbol</vt:lpstr>
      <vt:lpstr>Times New Roman</vt:lpstr>
      <vt:lpstr>Trebuchet MS</vt:lpstr>
      <vt:lpstr>Wingdings</vt:lpstr>
      <vt:lpstr>Wingdings 3</vt:lpstr>
      <vt:lpstr>Facet</vt:lpstr>
      <vt:lpstr>Networking VPC with Direct Connect &amp; Site-To-Site VPN</vt:lpstr>
      <vt:lpstr>There are 2 topics to cover</vt:lpstr>
      <vt:lpstr>Site-To-Site VPN - What is VPN?</vt:lpstr>
      <vt:lpstr>Site-To-Site VPN – AWS Services</vt:lpstr>
      <vt:lpstr>Site-To-Site VPN - Use Cases</vt:lpstr>
      <vt:lpstr>Site-To-Site VPN - Components</vt:lpstr>
      <vt:lpstr>Site-To-Site VPN - 2 Tunnels Per VPN</vt:lpstr>
      <vt:lpstr>Site-To-Site VPN – Components… 2</vt:lpstr>
      <vt:lpstr>Site-To-Site VPN - Customer Gateway Devices</vt:lpstr>
      <vt:lpstr>Site-To-Site VPN – Components… 3</vt:lpstr>
      <vt:lpstr>Site-To-Site VPN – Provisioning Steps</vt:lpstr>
      <vt:lpstr>Site-To-Site VPN – Provisioning Steps… 2</vt:lpstr>
      <vt:lpstr>Site-To-Site VPN – Provisioning Steps… 3</vt:lpstr>
      <vt:lpstr>Site-To-Site VPN – Provisioning Steps… 4</vt:lpstr>
      <vt:lpstr>Site-To-Site VPN – Provisioning Steps… 5</vt:lpstr>
      <vt:lpstr>Site-To-Site VPN - Pricing</vt:lpstr>
      <vt:lpstr>Site-To-Site VPN – Design Consideration</vt:lpstr>
      <vt:lpstr>Site-To-Site VPN - Design Consideration… 2</vt:lpstr>
      <vt:lpstr>Site-To-Site VPN – Alternative Solution</vt:lpstr>
      <vt:lpstr>Direct Connect – What Is It?</vt:lpstr>
      <vt:lpstr>Direct Connect – When To Use?</vt:lpstr>
      <vt:lpstr>Direct Connect – When To Use?... 2</vt:lpstr>
      <vt:lpstr>Direct Connect – Other Costs</vt:lpstr>
      <vt:lpstr>Direct Connect – Components</vt:lpstr>
      <vt:lpstr>Direct Connect – Locations</vt:lpstr>
      <vt:lpstr>Direct Connect – Locations for Singapore region</vt:lpstr>
      <vt:lpstr>Direct Connect – Locations… 2</vt:lpstr>
      <vt:lpstr>Direct Connect – Provisioning Steps</vt:lpstr>
      <vt:lpstr>Direct Connect – Provisioning Steps… 2</vt:lpstr>
      <vt:lpstr>Direct Connect – Provisioning Steps… 3</vt:lpstr>
      <vt:lpstr>Direct Connect – Provisioning Steps… 4</vt:lpstr>
      <vt:lpstr>VPN + Direct Connect – Design Patterns</vt:lpstr>
      <vt:lpstr>VPN + Direct Connect – Design Patterns… 2</vt:lpstr>
      <vt:lpstr>VPN + Direct Connect – Design Patterns… 3</vt:lpstr>
      <vt:lpstr>VPN + Direct Connect – Design Patterns… 4</vt:lpstr>
      <vt:lpstr>VPN + Direct Connect – Design Patterns… 5</vt:lpstr>
      <vt:lpstr>VPN + Direct Connect – Design Patterns… 6</vt:lpstr>
      <vt:lpstr>VPN + Direct Connect – Design Patterns… 7</vt:lpstr>
      <vt:lpstr>VPN + Direct Connect – Design Patterns… 8</vt:lpstr>
      <vt:lpstr>VPN + Direct Connect – Design Patterns… 9</vt:lpstr>
      <vt:lpstr>VPN + Direct Connect – Design Patterns… 10</vt:lpstr>
      <vt:lpstr>VPN + Direct Connect – Design Patterns… 11</vt:lpstr>
      <vt:lpstr>VPN + Direct Connect – Design Patterns… 12</vt:lpstr>
      <vt:lpstr>VPN + Direct Connect – Design Patterns… 13</vt:lpstr>
      <vt:lpstr>VPN + Direct Connect – Design Patterns… 14</vt:lpstr>
      <vt:lpstr>Summary</vt:lpstr>
      <vt:lpstr>References - VPN</vt:lpstr>
      <vt:lpstr>References – Direct Connect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2024-03-04T09:49:18Z</dcterms:created>
  <dcterms:modified xsi:type="dcterms:W3CDTF">2024-03-04T09:54:22Z</dcterms:modified>
</cp:coreProperties>
</file>