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275" r:id="rId6"/>
    <p:sldId id="264" r:id="rId7"/>
    <p:sldId id="278" r:id="rId8"/>
    <p:sldId id="276" r:id="rId9"/>
    <p:sldId id="277" r:id="rId10"/>
    <p:sldId id="279" r:id="rId11"/>
    <p:sldId id="28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9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3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4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6825-4544-4B81-825B-36BF8F47F6F3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629F-51CA-44CC-B41C-2B3236051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JMETER API PERFORMANCE TESTING – JENKINS CI INTEGRATION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69" y="5777092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Persistent Systems Quality Engineering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735211" y="503932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41196"/>
            <a:ext cx="8396938" cy="694793"/>
          </a:xfrm>
        </p:spPr>
        <p:txBody>
          <a:bodyPr/>
          <a:lstStyle/>
          <a:p>
            <a:r>
              <a:rPr lang="en-US" dirty="0"/>
              <a:t>WEB API – MountSinai.org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668499"/>
            <a:ext cx="3155248" cy="2573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 API Application &amp; Scenarios</a:t>
            </a:r>
          </a:p>
          <a:p>
            <a:pPr marL="0" indent="0">
              <a:buNone/>
            </a:pPr>
            <a:r>
              <a:rPr lang="en-US" b="1" dirty="0"/>
              <a:t>API Application Targeted – Mountsinai.org</a:t>
            </a:r>
          </a:p>
          <a:p>
            <a:r>
              <a:rPr lang="en-US" b="1" dirty="0"/>
              <a:t>Demo Scenarios Targeted:</a:t>
            </a:r>
          </a:p>
          <a:p>
            <a:r>
              <a:rPr lang="en-US" dirty="0"/>
              <a:t>Find Doctor</a:t>
            </a:r>
          </a:p>
          <a:p>
            <a:r>
              <a:rPr lang="en-US" dirty="0"/>
              <a:t>Book Appointment</a:t>
            </a:r>
          </a:p>
          <a:p>
            <a:r>
              <a:rPr lang="en-US" dirty="0"/>
              <a:t>Search by Specialization</a:t>
            </a:r>
          </a:p>
          <a:p>
            <a:r>
              <a:rPr lang="en-US" dirty="0"/>
              <a:t>ICAHN Home Page,Search and Faculty Search</a:t>
            </a:r>
          </a:p>
          <a:p>
            <a:pPr marL="0" indent="0">
              <a:buNone/>
            </a:pPr>
            <a:r>
              <a:rPr lang="en-US" b="1" dirty="0"/>
              <a:t>PS NOTE : Docker Imaging , Containerization of solution with Pipeline is in progress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8111" y="3668499"/>
            <a:ext cx="3604827" cy="20806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 Environment:</a:t>
            </a:r>
          </a:p>
          <a:p>
            <a:r>
              <a:rPr lang="en-US" dirty="0"/>
              <a:t>Jenkins CI with Performance Plugins</a:t>
            </a:r>
          </a:p>
          <a:p>
            <a:r>
              <a:rPr lang="en-US" dirty="0"/>
              <a:t>Apache Jmeter 5.5.4 with Extended Plugins</a:t>
            </a:r>
          </a:p>
          <a:p>
            <a:r>
              <a:rPr lang="en-US" dirty="0"/>
              <a:t>Master Single Node</a:t>
            </a:r>
          </a:p>
          <a:p>
            <a:r>
              <a:rPr lang="en-US" dirty="0"/>
              <a:t>Influx Time Series Database </a:t>
            </a:r>
          </a:p>
          <a:p>
            <a:r>
              <a:rPr lang="en-US" dirty="0"/>
              <a:t>Grafana Dashboard</a:t>
            </a:r>
          </a:p>
          <a:p>
            <a:r>
              <a:rPr lang="en-US" dirty="0"/>
              <a:t>Jmeter Backend Listener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Targeted Environment Parameters: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Data CSV,User Defined Variables and other test parameters.</a:t>
            </a:r>
          </a:p>
          <a:p>
            <a:r>
              <a:rPr lang="en-US" dirty="0"/>
              <a:t>Logical Handling and Enhancements incorporated for scripts on demo.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938" y="1502978"/>
            <a:ext cx="7595675" cy="694793"/>
          </a:xfrm>
        </p:spPr>
        <p:txBody>
          <a:bodyPr/>
          <a:lstStyle/>
          <a:p>
            <a:r>
              <a:rPr lang="en-US" dirty="0"/>
              <a:t>A large non profit Network chain of Hospitals , Healthcare Solutions with focus on </a:t>
            </a:r>
            <a:r>
              <a:rPr lang="en-US" dirty="0" err="1"/>
              <a:t>Medtech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1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MOUNTSINAI.ORG PROD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2B6D2-6157-4088-A1CD-72B305BB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59" y="570012"/>
            <a:ext cx="10256158" cy="61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76025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JMETER , JENKINS MASTER NODE ARCHITECTURE – Version 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22C6230-C346-4392-9F62-607A520A1B85}"/>
              </a:ext>
            </a:extLst>
          </p:cNvPr>
          <p:cNvSpPr/>
          <p:nvPr/>
        </p:nvSpPr>
        <p:spPr>
          <a:xfrm>
            <a:off x="541552" y="4697588"/>
            <a:ext cx="2180628" cy="1354667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Hub Repository (Source Artifacts)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3FDB5D3-0C85-46EE-8B68-AD1DDFF03EBD}"/>
              </a:ext>
            </a:extLst>
          </p:cNvPr>
          <p:cNvSpPr/>
          <p:nvPr/>
        </p:nvSpPr>
        <p:spPr>
          <a:xfrm>
            <a:off x="4611257" y="1345417"/>
            <a:ext cx="4277711" cy="376270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DF918-1840-459C-B57F-4309EC3D15B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722180" y="5374922"/>
            <a:ext cx="1776248" cy="6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D5BA-260D-4D3D-9508-EECE22E2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92" y="4774357"/>
            <a:ext cx="1654257" cy="13546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290BA8-9E89-4C66-8618-DD2E9CF975A9}"/>
              </a:ext>
            </a:extLst>
          </p:cNvPr>
          <p:cNvSpPr txBox="1"/>
          <p:nvPr/>
        </p:nvSpPr>
        <p:spPr>
          <a:xfrm>
            <a:off x="2940557" y="6195843"/>
            <a:ext cx="388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Apache Jmeter - IDE Script Repository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38B38-97D8-4A8A-8FC6-AC32357B8C33}"/>
              </a:ext>
            </a:extLst>
          </p:cNvPr>
          <p:cNvSpPr txBox="1"/>
          <p:nvPr/>
        </p:nvSpPr>
        <p:spPr>
          <a:xfrm>
            <a:off x="541552" y="5991724"/>
            <a:ext cx="2399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Access Credentials 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E77E7EF8-F2CD-4D16-A151-F70FBFF63601}"/>
              </a:ext>
            </a:extLst>
          </p:cNvPr>
          <p:cNvSpPr/>
          <p:nvPr/>
        </p:nvSpPr>
        <p:spPr>
          <a:xfrm>
            <a:off x="6096000" y="4196557"/>
            <a:ext cx="2123090" cy="1917533"/>
          </a:xfrm>
          <a:prstGeom prst="can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(HTTPS) API </a:t>
            </a:r>
          </a:p>
          <a:p>
            <a:pPr algn="ctr"/>
            <a:r>
              <a:rPr lang="en-US" dirty="0"/>
              <a:t>(Responsive)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61A71F-D41D-4629-A376-B644B13D0BDF}"/>
              </a:ext>
            </a:extLst>
          </p:cNvPr>
          <p:cNvCxnSpPr/>
          <p:nvPr/>
        </p:nvCxnSpPr>
        <p:spPr>
          <a:xfrm>
            <a:off x="4361793" y="5237766"/>
            <a:ext cx="1734207" cy="22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BBBDEB-E1B0-4962-B021-9AF385E29994}"/>
              </a:ext>
            </a:extLst>
          </p:cNvPr>
          <p:cNvCxnSpPr/>
          <p:nvPr/>
        </p:nvCxnSpPr>
        <p:spPr>
          <a:xfrm>
            <a:off x="4361793" y="5210180"/>
            <a:ext cx="1734207" cy="27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B8BDEB-A862-4CDF-B8CE-8BD6F27A9C04}"/>
              </a:ext>
            </a:extLst>
          </p:cNvPr>
          <p:cNvCxnSpPr/>
          <p:nvPr/>
        </p:nvCxnSpPr>
        <p:spPr>
          <a:xfrm flipV="1">
            <a:off x="4361793" y="4666593"/>
            <a:ext cx="1650124" cy="273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669B465-E56F-427F-8D4A-B0AF39533A57}"/>
              </a:ext>
            </a:extLst>
          </p:cNvPr>
          <p:cNvSpPr/>
          <p:nvPr/>
        </p:nvSpPr>
        <p:spPr>
          <a:xfrm>
            <a:off x="457468" y="972635"/>
            <a:ext cx="2309936" cy="324201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576684-A02D-465F-968B-6C1C3748ABF3}"/>
              </a:ext>
            </a:extLst>
          </p:cNvPr>
          <p:cNvCxnSpPr/>
          <p:nvPr/>
        </p:nvCxnSpPr>
        <p:spPr>
          <a:xfrm>
            <a:off x="1208688" y="4118953"/>
            <a:ext cx="0" cy="603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455431-189E-4EF5-8BE5-C361FD3302C2}"/>
              </a:ext>
            </a:extLst>
          </p:cNvPr>
          <p:cNvCxnSpPr>
            <a:cxnSpLocks/>
          </p:cNvCxnSpPr>
          <p:nvPr/>
        </p:nvCxnSpPr>
        <p:spPr>
          <a:xfrm>
            <a:off x="1528353" y="4159643"/>
            <a:ext cx="0" cy="506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880215B-DBC8-47D9-A290-E5EE2340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8" y="1915804"/>
            <a:ext cx="2158029" cy="23331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8C5806-6AB9-4104-97FC-A2E26700CA59}"/>
              </a:ext>
            </a:extLst>
          </p:cNvPr>
          <p:cNvSpPr txBox="1"/>
          <p:nvPr/>
        </p:nvSpPr>
        <p:spPr>
          <a:xfrm>
            <a:off x="147547" y="1453851"/>
            <a:ext cx="2858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VM Hosted Jenkins CI server with Plugins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5A507-33C7-4E5C-8F66-1E412B0E82D6}"/>
              </a:ext>
            </a:extLst>
          </p:cNvPr>
          <p:cNvCxnSpPr/>
          <p:nvPr/>
        </p:nvCxnSpPr>
        <p:spPr>
          <a:xfrm>
            <a:off x="2607367" y="2238703"/>
            <a:ext cx="2858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69C36EAF-048D-4BF8-92BB-01FA1E5A4EF0}"/>
              </a:ext>
            </a:extLst>
          </p:cNvPr>
          <p:cNvSpPr/>
          <p:nvPr/>
        </p:nvSpPr>
        <p:spPr>
          <a:xfrm>
            <a:off x="5444358" y="1526324"/>
            <a:ext cx="1299149" cy="1664171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9C8AD4-2508-4AB6-B378-39B33E8F1874}"/>
              </a:ext>
            </a:extLst>
          </p:cNvPr>
          <p:cNvCxnSpPr>
            <a:cxnSpLocks/>
          </p:cNvCxnSpPr>
          <p:nvPr/>
        </p:nvCxnSpPr>
        <p:spPr>
          <a:xfrm flipV="1">
            <a:off x="6743507" y="1949937"/>
            <a:ext cx="719958" cy="14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B68EF9-6E79-4807-A78C-38B7D0121E28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6743507" y="2358410"/>
            <a:ext cx="687307" cy="30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22C5935B-6224-4251-91E5-2F323DE65796}"/>
              </a:ext>
            </a:extLst>
          </p:cNvPr>
          <p:cNvSpPr/>
          <p:nvPr/>
        </p:nvSpPr>
        <p:spPr>
          <a:xfrm>
            <a:off x="7451834" y="1260413"/>
            <a:ext cx="1292772" cy="1114843"/>
          </a:xfrm>
          <a:prstGeom prst="can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Influx DB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74E9A6-5FEC-4580-AB98-E6E1851A4D7E}"/>
              </a:ext>
            </a:extLst>
          </p:cNvPr>
          <p:cNvSpPr/>
          <p:nvPr/>
        </p:nvSpPr>
        <p:spPr>
          <a:xfrm>
            <a:off x="7394027" y="2424378"/>
            <a:ext cx="1891862" cy="8256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Grafana on Port 3000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6BEFE56-00BD-4919-A4C2-37150A4F280D}"/>
              </a:ext>
            </a:extLst>
          </p:cNvPr>
          <p:cNvCxnSpPr>
            <a:cxnSpLocks/>
          </p:cNvCxnSpPr>
          <p:nvPr/>
        </p:nvCxnSpPr>
        <p:spPr>
          <a:xfrm>
            <a:off x="2658836" y="3454310"/>
            <a:ext cx="7532065" cy="4560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01B77820-D085-4836-949A-E186F992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342" y="2396850"/>
            <a:ext cx="1781175" cy="2597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DF0604D-E87F-47B7-B755-9368F2AA5916}"/>
              </a:ext>
            </a:extLst>
          </p:cNvPr>
          <p:cNvSpPr txBox="1"/>
          <p:nvPr/>
        </p:nvSpPr>
        <p:spPr>
          <a:xfrm>
            <a:off x="9976820" y="1885318"/>
            <a:ext cx="2750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Jenkins Performance Plugins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67C89B2-CA50-4823-9352-C457D5F9A662}"/>
              </a:ext>
            </a:extLst>
          </p:cNvPr>
          <p:cNvSpPr/>
          <p:nvPr/>
        </p:nvSpPr>
        <p:spPr>
          <a:xfrm>
            <a:off x="9701049" y="5571541"/>
            <a:ext cx="2399005" cy="961427"/>
          </a:xfrm>
          <a:prstGeom prst="ellipse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Archived Test Artifacts (HTML Reports)</a:t>
            </a:r>
          </a:p>
          <a:p>
            <a:pPr algn="ctr"/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13A76685-0244-40DB-988B-81C3DA5BD2D1}"/>
              </a:ext>
            </a:extLst>
          </p:cNvPr>
          <p:cNvSpPr/>
          <p:nvPr/>
        </p:nvSpPr>
        <p:spPr>
          <a:xfrm>
            <a:off x="10603482" y="5021175"/>
            <a:ext cx="589887" cy="550366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5E4E3-690C-49C7-890E-BC7ABB5F2341}"/>
              </a:ext>
            </a:extLst>
          </p:cNvPr>
          <p:cNvSpPr txBox="1"/>
          <p:nvPr/>
        </p:nvSpPr>
        <p:spPr>
          <a:xfrm>
            <a:off x="7341476" y="727648"/>
            <a:ext cx="255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InfluxDB. Conf (Time Series DB)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1A77D-E43F-4F95-937E-31DCAFDD610E}"/>
              </a:ext>
            </a:extLst>
          </p:cNvPr>
          <p:cNvSpPr txBox="1"/>
          <p:nvPr/>
        </p:nvSpPr>
        <p:spPr>
          <a:xfrm>
            <a:off x="6980665" y="3390577"/>
            <a:ext cx="2559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Grafana Customized Jmeter </a:t>
            </a:r>
            <a:r>
              <a:rPr lang="en-US" sz="1200" dirty="0" err="1"/>
              <a:t>Dasboard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96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8396938" cy="694793"/>
          </a:xfrm>
        </p:spPr>
        <p:txBody>
          <a:bodyPr/>
          <a:lstStyle/>
          <a:p>
            <a:r>
              <a:rPr lang="en-US" dirty="0"/>
              <a:t>USAGE STEPS – HOW TO USE?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7889" y="3820898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to Solution: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4C3315-B28F-47ED-B08C-BE7B7DEE8C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9753" y="3752193"/>
            <a:ext cx="4559654" cy="284373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5. Ensure all steps specified in Get README is followed.</a:t>
            </a:r>
          </a:p>
          <a:p>
            <a:pPr marL="0" indent="0">
              <a:buNone/>
            </a:pPr>
            <a:r>
              <a:rPr lang="en-US" dirty="0"/>
              <a:t>6. Kick of Jenkins Build, Monitor Console for Pass/Fail Runs</a:t>
            </a:r>
          </a:p>
          <a:p>
            <a:pPr marL="0" indent="0">
              <a:buNone/>
            </a:pPr>
            <a:r>
              <a:rPr lang="en-US" dirty="0"/>
              <a:t>7. IF Build Fails take necessary steps to Debug the Pipeline.</a:t>
            </a:r>
          </a:p>
          <a:p>
            <a:pPr marL="0" indent="0">
              <a:buNone/>
            </a:pPr>
            <a:r>
              <a:rPr lang="en-US" dirty="0"/>
              <a:t>8. If Job runs successfully, Check if all artifacts are archived in Workspace including HTML Reports .</a:t>
            </a:r>
          </a:p>
          <a:p>
            <a:pPr marL="0" indent="0">
              <a:buNone/>
            </a:pPr>
            <a:r>
              <a:rPr lang="en-US" dirty="0"/>
              <a:t>9. Monitor the Real time Test Data containing Transactional data, System and Application Counters logged in Grafana</a:t>
            </a:r>
          </a:p>
          <a:p>
            <a:pPr marL="0" indent="0">
              <a:buNone/>
            </a:pPr>
            <a:r>
              <a:rPr lang="en-US" dirty="0"/>
              <a:t>Grafana – http: &lt;</a:t>
            </a:r>
            <a:r>
              <a:rPr lang="en-US" dirty="0" err="1"/>
              <a:t>ipaddress</a:t>
            </a:r>
            <a:r>
              <a:rPr lang="en-US" dirty="0"/>
              <a:t> of host&gt;:3000</a:t>
            </a:r>
          </a:p>
          <a:p>
            <a:pPr marL="0" indent="0">
              <a:buNone/>
            </a:pPr>
            <a:r>
              <a:rPr lang="en-US" dirty="0" err="1"/>
              <a:t>Influxdb</a:t>
            </a:r>
            <a:r>
              <a:rPr lang="en-US" dirty="0"/>
              <a:t> – http: &lt;</a:t>
            </a:r>
            <a:r>
              <a:rPr lang="en-US" dirty="0" err="1"/>
              <a:t>ipadress</a:t>
            </a:r>
            <a:r>
              <a:rPr lang="en-US" dirty="0"/>
              <a:t> of host&gt;: 8086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43F17F-A547-4540-A059-6F097BB2EE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213" y="1423258"/>
            <a:ext cx="7595675" cy="296575"/>
          </a:xfrm>
        </p:spPr>
        <p:txBody>
          <a:bodyPr/>
          <a:lstStyle/>
          <a:p>
            <a:r>
              <a:rPr lang="en-US" dirty="0"/>
              <a:t>Version 1 Jenkins Master CI with UI defined Pipeline Executions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835263" y="3820899"/>
            <a:ext cx="3155248" cy="2843739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Steps to Solution: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Download the Project Repository from GitHub. Currently individual Git Credentials are used for cloning.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Follow the Jenkins Build Steps or Create a Freestyle Jenkins Project/Copy from existing build.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Configure InfluxDB, Grafana Plugins in Manage Jenkins, Set Environment Variables and Tool Configurations.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/>
              <a:t>Use appropriate Jmeter CLI command on Jenkins “Build” as per Operating System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70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6AAF-54CC-45B8-BA98-1D40015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04" y="374417"/>
            <a:ext cx="10152166" cy="1002438"/>
          </a:xfrm>
        </p:spPr>
        <p:txBody>
          <a:bodyPr/>
          <a:lstStyle/>
          <a:p>
            <a:r>
              <a:rPr lang="en-US" dirty="0"/>
              <a:t>Top Jmeter Server Side Metrics  of GRAFANA DASHBOARD and HTML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E8976-0C73-4B1B-A6C8-888180B51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4AB2-3622-4977-A8E2-944D208B3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7889" y="3820898"/>
            <a:ext cx="3155248" cy="28437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8.Network Traffic</a:t>
            </a:r>
          </a:p>
          <a:p>
            <a:pPr marL="0" indent="0">
              <a:buNone/>
            </a:pPr>
            <a:r>
              <a:rPr lang="en-US" dirty="0"/>
              <a:t>9.Failed Requests</a:t>
            </a:r>
          </a:p>
          <a:p>
            <a:pPr marL="0" indent="0">
              <a:buNone/>
            </a:pPr>
            <a:r>
              <a:rPr lang="en-US" dirty="0"/>
              <a:t>10.Max Response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71C25-4024-4FE2-9996-BE3D226F20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42938" y="3668499"/>
            <a:ext cx="3276000" cy="22388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B73FEC-A33E-4F0A-B8DB-6DEC4ECDB8A4}"/>
              </a:ext>
            </a:extLst>
          </p:cNvPr>
          <p:cNvSpPr txBox="1">
            <a:spLocks/>
          </p:cNvSpPr>
          <p:nvPr/>
        </p:nvSpPr>
        <p:spPr>
          <a:xfrm>
            <a:off x="835263" y="3820899"/>
            <a:ext cx="3155248" cy="2843739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Top Server Metrics :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Transaction Response Times</a:t>
            </a:r>
          </a:p>
          <a:p>
            <a:pPr marL="0" indent="0">
              <a:buNone/>
            </a:pPr>
            <a:r>
              <a:rPr lang="en-US" dirty="0"/>
              <a:t>Hits/Second</a:t>
            </a:r>
          </a:p>
          <a:p>
            <a:pPr marL="0" indent="0">
              <a:buNone/>
            </a:pPr>
            <a:r>
              <a:rPr lang="en-US" dirty="0"/>
              <a:t>Requests/Throughput</a:t>
            </a:r>
          </a:p>
          <a:p>
            <a:pPr marL="0" indent="0">
              <a:buNone/>
            </a:pPr>
            <a:r>
              <a:rPr lang="en-US" dirty="0" err="1"/>
              <a:t>Vuser</a:t>
            </a:r>
            <a:r>
              <a:rPr lang="en-US" dirty="0"/>
              <a:t> VS Response times</a:t>
            </a:r>
          </a:p>
          <a:p>
            <a:pPr marL="0" indent="0">
              <a:buNone/>
            </a:pPr>
            <a:r>
              <a:rPr lang="en-US" dirty="0"/>
              <a:t>Total Requests/sec</a:t>
            </a:r>
          </a:p>
          <a:p>
            <a:pPr marL="0" indent="0">
              <a:buNone/>
            </a:pPr>
            <a:r>
              <a:rPr lang="en-US" dirty="0"/>
              <a:t>Error Rate</a:t>
            </a:r>
          </a:p>
          <a:p>
            <a:pPr marL="0" indent="0">
              <a:buNone/>
            </a:pPr>
            <a:r>
              <a:rPr lang="en-US" dirty="0"/>
              <a:t>Active Threads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400" b="1" dirty="0"/>
          </a:p>
          <a:p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63CC5-5582-4627-ADC7-FED0FE357F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304" y="1542371"/>
            <a:ext cx="7559675" cy="360000"/>
          </a:xfrm>
        </p:spPr>
        <p:txBody>
          <a:bodyPr/>
          <a:lstStyle/>
          <a:p>
            <a:r>
              <a:rPr lang="en-US" sz="1400" dirty="0"/>
              <a:t>Server side – KPI – Jmeter provides lot of Metrics which provide insights to Web API performance. We have mentioned which are generic and must to have.</a:t>
            </a:r>
          </a:p>
        </p:txBody>
      </p:sp>
    </p:spTree>
    <p:extLst>
      <p:ext uri="{BB962C8B-B14F-4D97-AF65-F5344CB8AC3E}">
        <p14:creationId xmlns:p14="http://schemas.microsoft.com/office/powerpoint/2010/main" val="21878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PERFORMANCE PUBLISHER &amp; TREND – Configuration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B9BCA-E673-4D8E-B825-3F93724F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6" y="916382"/>
            <a:ext cx="5500076" cy="5122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88736-7827-4244-9C9E-E779B02B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2" y="1039540"/>
            <a:ext cx="6456518" cy="52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9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468" y="-8057"/>
            <a:ext cx="10387900" cy="578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PERFORMANCE PUBLISHER &amp; TREND – Configuration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00F1A-7B4A-4224-A9EA-9E2BF292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9" y="1020489"/>
            <a:ext cx="5749273" cy="3929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4F551-6578-416B-B38D-0042E635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29" y="915386"/>
            <a:ext cx="5993471" cy="41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973827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0EE5C1-4894-4204-A4BB-447A77D18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Pavan Magal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4470</TotalTime>
  <Words>496</Words>
  <Application>Microsoft Office PowerPoint</Application>
  <PresentationFormat>Widescreen</PresentationFormat>
  <Paragraphs>91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</vt:lpstr>
      <vt:lpstr>Calibri</vt:lpstr>
      <vt:lpstr>Courier New</vt:lpstr>
      <vt:lpstr>Gill Sans MT</vt:lpstr>
      <vt:lpstr>Office Theme</vt:lpstr>
      <vt:lpstr>JMETER API PERFORMANCE TESTING – JENKINS CI INTEGRATION</vt:lpstr>
      <vt:lpstr>WEB API – MountSinai.org</vt:lpstr>
      <vt:lpstr>PowerPoint Presentation</vt:lpstr>
      <vt:lpstr>PowerPoint Presentation</vt:lpstr>
      <vt:lpstr>USAGE STEPS – HOW TO USE?</vt:lpstr>
      <vt:lpstr>Top Jmeter Server Side Metrics  of GRAFANA DASHBOARD and HTML report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Deep Performance engineering Best Practices</dc:title>
  <dc:creator>Pavan Magal</dc:creator>
  <cp:lastModifiedBy>Pavan Magal</cp:lastModifiedBy>
  <cp:revision>36</cp:revision>
  <dcterms:created xsi:type="dcterms:W3CDTF">2022-09-26T11:50:21Z</dcterms:created>
  <dcterms:modified xsi:type="dcterms:W3CDTF">2022-11-30T11:24:37Z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