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275" r:id="rId6"/>
    <p:sldId id="264" r:id="rId7"/>
    <p:sldId id="278" r:id="rId8"/>
    <p:sldId id="276" r:id="rId9"/>
    <p:sldId id="277" r:id="rId10"/>
    <p:sldId id="282" r:id="rId11"/>
    <p:sldId id="281" r:id="rId12"/>
    <p:sldId id="279" r:id="rId13"/>
    <p:sldId id="280" r:id="rId14"/>
    <p:sldId id="28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3690" autoAdjust="0"/>
  </p:normalViewPr>
  <p:slideViewPr>
    <p:cSldViewPr snapToGrid="0">
      <p:cViewPr varScale="1">
        <p:scale>
          <a:sx n="61" d="100"/>
          <a:sy n="61" d="100"/>
        </p:scale>
        <p:origin x="22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3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36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4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6825-4544-4B81-825B-36BF8F47F6F3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629F-51CA-44CC-B41C-2B323605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15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  <p:sldLayoutId id="214748367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JMETER API PERFORMANCE TESTING – JENKINS CI INTEGRATION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369" y="5777092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Persistent Systems Quality Engineering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735211" y="5039329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468" y="-8057"/>
            <a:ext cx="10387900" cy="11116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JENKINS PERFORMANCE TREND</a:t>
            </a:r>
          </a:p>
          <a:p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2454D8C-FED5-4E24-8D1E-2752AEA17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73" y="1993309"/>
            <a:ext cx="5923466" cy="4103433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F6710D4-8D13-4100-8ADC-FA3D9BAF3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135" y="2008909"/>
            <a:ext cx="4930644" cy="342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9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468" y="-8057"/>
            <a:ext cx="10387900" cy="11116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JENKINS PERFORMANCE TREND</a:t>
            </a:r>
          </a:p>
          <a:p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E780B3F-F4AB-4C1D-B1E7-12271024C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85" y="1103586"/>
            <a:ext cx="7512436" cy="50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41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1973827" cy="6857999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FEE4F-333C-40EF-B46D-8D25C79C05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F44DEB-FABF-4ADE-B7EB-29DFAFA3DF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95760-75DB-4415-BB10-2C6299BBF1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Performance Testing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6" name="Group 45" descr="Icon Phone">
            <a:extLst>
              <a:ext uri="{FF2B5EF4-FFF2-40B4-BE49-F238E27FC236}">
                <a16:creationId xmlns:a16="http://schemas.microsoft.com/office/drawing/2014/main" id="{4BB2D73A-DB1F-47D9-9BDA-D6F01A0EDC06}"/>
              </a:ext>
            </a:extLst>
          </p:cNvPr>
          <p:cNvGrpSpPr/>
          <p:nvPr/>
        </p:nvGrpSpPr>
        <p:grpSpPr>
          <a:xfrm>
            <a:off x="1365937" y="5637315"/>
            <a:ext cx="297521" cy="297521"/>
            <a:chOff x="1334697" y="5606075"/>
            <a:chExt cx="360000" cy="3600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C40AF29-F294-4B60-B5B4-56011134948E}"/>
                </a:ext>
              </a:extLst>
            </p:cNvPr>
            <p:cNvSpPr/>
            <p:nvPr/>
          </p:nvSpPr>
          <p:spPr>
            <a:xfrm>
              <a:off x="1423220" y="5624464"/>
              <a:ext cx="257175" cy="257175"/>
            </a:xfrm>
            <a:custGeom>
              <a:avLst/>
              <a:gdLst>
                <a:gd name="connsiteX0" fmla="*/ 0 w 257175"/>
                <a:gd name="connsiteY0" fmla="*/ 163664 h 257175"/>
                <a:gd name="connsiteX1" fmla="*/ 163664 w 257175"/>
                <a:gd name="connsiteY1" fmla="*/ 0 h 257175"/>
                <a:gd name="connsiteX2" fmla="*/ 261323 w 257175"/>
                <a:gd name="connsiteY2" fmla="*/ 97659 h 257175"/>
                <a:gd name="connsiteX3" fmla="*/ 97659 w 257175"/>
                <a:gd name="connsiteY3" fmla="*/ 2613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0" y="163664"/>
                  </a:moveTo>
                  <a:lnTo>
                    <a:pt x="163664" y="0"/>
                  </a:lnTo>
                  <a:lnTo>
                    <a:pt x="261323" y="97659"/>
                  </a:lnTo>
                  <a:lnTo>
                    <a:pt x="97659" y="261323"/>
                  </a:lnTo>
                  <a:close/>
                </a:path>
              </a:pathLst>
            </a:custGeom>
            <a:noFill/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F5782C-5E0E-47EA-861C-88990A8D95DF}"/>
                </a:ext>
              </a:extLst>
            </p:cNvPr>
            <p:cNvSpPr/>
            <p:nvPr/>
          </p:nvSpPr>
          <p:spPr>
            <a:xfrm>
              <a:off x="1491815" y="580038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17145 w 9525"/>
                <a:gd name="connsiteY1" fmla="*/ 1809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17145" y="18098"/>
                  </a:lnTo>
                </a:path>
              </a:pathLst>
            </a:custGeom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ACDDF69-03CD-491C-A9E4-08E5726C5BD3}"/>
                </a:ext>
              </a:extLst>
            </p:cNvPr>
            <p:cNvSpPr/>
            <p:nvPr/>
          </p:nvSpPr>
          <p:spPr>
            <a:xfrm>
              <a:off x="1334697" y="5606075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Group 49" descr="Icon Email">
            <a:extLst>
              <a:ext uri="{FF2B5EF4-FFF2-40B4-BE49-F238E27FC236}">
                <a16:creationId xmlns:a16="http://schemas.microsoft.com/office/drawing/2014/main" id="{F7F47E31-EB9A-4529-BE0F-A1213B79FE07}"/>
              </a:ext>
            </a:extLst>
          </p:cNvPr>
          <p:cNvGrpSpPr/>
          <p:nvPr/>
        </p:nvGrpSpPr>
        <p:grpSpPr>
          <a:xfrm>
            <a:off x="1365937" y="5133777"/>
            <a:ext cx="297521" cy="297521"/>
            <a:chOff x="1334697" y="5102537"/>
            <a:chExt cx="360000" cy="3600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99C0ACA-AA85-4505-A8DF-0275634D7832}"/>
                </a:ext>
              </a:extLst>
            </p:cNvPr>
            <p:cNvGrpSpPr/>
            <p:nvPr/>
          </p:nvGrpSpPr>
          <p:grpSpPr>
            <a:xfrm>
              <a:off x="1413695" y="5129259"/>
              <a:ext cx="257175" cy="257175"/>
              <a:chOff x="1423220" y="5138784"/>
              <a:chExt cx="257175" cy="25717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5AA236B-9A92-4808-B7BB-0AEF3FD2754B}"/>
                  </a:ext>
                </a:extLst>
              </p:cNvPr>
              <p:cNvSpPr/>
              <p:nvPr/>
            </p:nvSpPr>
            <p:spPr>
              <a:xfrm>
                <a:off x="1423220" y="5138784"/>
                <a:ext cx="257175" cy="257175"/>
              </a:xfrm>
              <a:custGeom>
                <a:avLst/>
                <a:gdLst>
                  <a:gd name="connsiteX0" fmla="*/ 0 w 257175"/>
                  <a:gd name="connsiteY0" fmla="*/ 163664 h 257175"/>
                  <a:gd name="connsiteX1" fmla="*/ 163664 w 257175"/>
                  <a:gd name="connsiteY1" fmla="*/ 0 h 257175"/>
                  <a:gd name="connsiteX2" fmla="*/ 261323 w 257175"/>
                  <a:gd name="connsiteY2" fmla="*/ 97659 h 257175"/>
                  <a:gd name="connsiteX3" fmla="*/ 97659 w 257175"/>
                  <a:gd name="connsiteY3" fmla="*/ 261323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57175">
                    <a:moveTo>
                      <a:pt x="0" y="163664"/>
                    </a:moveTo>
                    <a:lnTo>
                      <a:pt x="163664" y="0"/>
                    </a:lnTo>
                    <a:lnTo>
                      <a:pt x="261323" y="97659"/>
                    </a:lnTo>
                    <a:lnTo>
                      <a:pt x="97659" y="26132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4E72230-A0A3-4A80-AD64-FE14B4AA1A95}"/>
                  </a:ext>
                </a:extLst>
              </p:cNvPr>
              <p:cNvSpPr/>
              <p:nvPr/>
            </p:nvSpPr>
            <p:spPr>
              <a:xfrm>
                <a:off x="1427045" y="5144212"/>
                <a:ext cx="161925" cy="161925"/>
              </a:xfrm>
              <a:custGeom>
                <a:avLst/>
                <a:gdLst>
                  <a:gd name="connsiteX0" fmla="*/ 0 w 161925"/>
                  <a:gd name="connsiteY0" fmla="*/ 162878 h 161925"/>
                  <a:gd name="connsiteX1" fmla="*/ 141923 w 161925"/>
                  <a:gd name="connsiteY1" fmla="*/ 135255 h 161925"/>
                  <a:gd name="connsiteX2" fmla="*/ 162878 w 161925"/>
                  <a:gd name="connsiteY2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" h="161925">
                    <a:moveTo>
                      <a:pt x="0" y="162878"/>
                    </a:moveTo>
                    <a:lnTo>
                      <a:pt x="141923" y="135255"/>
                    </a:lnTo>
                    <a:lnTo>
                      <a:pt x="162878" y="0"/>
                    </a:ln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01D119F-74E1-4482-B664-AAD0BB5B651F}"/>
                </a:ext>
              </a:extLst>
            </p:cNvPr>
            <p:cNvSpPr/>
            <p:nvPr/>
          </p:nvSpPr>
          <p:spPr>
            <a:xfrm>
              <a:off x="1334697" y="510253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 descr="Icon Person">
            <a:extLst>
              <a:ext uri="{FF2B5EF4-FFF2-40B4-BE49-F238E27FC236}">
                <a16:creationId xmlns:a16="http://schemas.microsoft.com/office/drawing/2014/main" id="{9E1A2D9D-4A3F-4720-9A14-FFD74FC5C7A2}"/>
              </a:ext>
            </a:extLst>
          </p:cNvPr>
          <p:cNvGrpSpPr/>
          <p:nvPr/>
        </p:nvGrpSpPr>
        <p:grpSpPr>
          <a:xfrm>
            <a:off x="1365937" y="4611901"/>
            <a:ext cx="297521" cy="297521"/>
            <a:chOff x="1334697" y="4580661"/>
            <a:chExt cx="360000" cy="3600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BC59C07-FDEC-40D0-BE4E-E1FAC0DEBC4A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5EC7012-98A7-4A94-8CC9-0EC3408A6BC4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519FE88-ED74-4D46-86D2-F2530BE46026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3AF6D1D-DE4A-460B-A540-E7DACF1F333F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0EE5C1-4894-4204-A4BB-447A77D181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Pavan Magal</a:t>
            </a:r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6AAF-54CC-45B8-BA98-1D400152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41196"/>
            <a:ext cx="8396938" cy="694793"/>
          </a:xfrm>
        </p:spPr>
        <p:txBody>
          <a:bodyPr/>
          <a:lstStyle/>
          <a:p>
            <a:r>
              <a:rPr lang="en-US" dirty="0"/>
              <a:t>WEB API – MountSinai.org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6E8976-0C73-4B1B-A6C8-888180B516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A4AB2-3622-4977-A8E2-944D208B3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863" y="3668499"/>
            <a:ext cx="3155248" cy="257326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Demo API Application &amp; Scenarios</a:t>
            </a:r>
          </a:p>
          <a:p>
            <a:pPr marL="0" indent="0">
              <a:buNone/>
            </a:pPr>
            <a:r>
              <a:rPr lang="en-US" b="1" dirty="0"/>
              <a:t>API Application Targeted – Mountsinai.org</a:t>
            </a:r>
          </a:p>
          <a:p>
            <a:r>
              <a:rPr lang="en-US" b="1" dirty="0"/>
              <a:t>Demo Scenarios Targeted:</a:t>
            </a:r>
          </a:p>
          <a:p>
            <a:r>
              <a:rPr lang="en-US" dirty="0"/>
              <a:t>Find All Doctors of a Department (FAD)</a:t>
            </a:r>
            <a:endParaRPr lang="en-US" b="1" dirty="0"/>
          </a:p>
          <a:p>
            <a:r>
              <a:rPr lang="en-US" dirty="0"/>
              <a:t>Find Doctor</a:t>
            </a:r>
          </a:p>
          <a:p>
            <a:r>
              <a:rPr lang="en-US" dirty="0"/>
              <a:t>Find Location</a:t>
            </a:r>
          </a:p>
          <a:p>
            <a:r>
              <a:rPr lang="en-US" dirty="0"/>
              <a:t>Patient Care</a:t>
            </a:r>
          </a:p>
          <a:p>
            <a:pPr marL="0" indent="0">
              <a:buNone/>
            </a:pPr>
            <a:r>
              <a:rPr lang="en-US" b="1" dirty="0"/>
              <a:t>PS NOTE : Docker Imaging , Containerization of solution with Pipeline is in progress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4C3315-B28F-47ED-B08C-BE7B7DEE8C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38111" y="3668499"/>
            <a:ext cx="3604827" cy="208066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Tool Environment:</a:t>
            </a:r>
          </a:p>
          <a:p>
            <a:r>
              <a:rPr lang="en-US" dirty="0"/>
              <a:t>Jenkins CI with Performance Plugins</a:t>
            </a:r>
          </a:p>
          <a:p>
            <a:r>
              <a:rPr lang="en-US" dirty="0"/>
              <a:t>Apache Jmeter 5.5.4 with Extended Plugins</a:t>
            </a:r>
          </a:p>
          <a:p>
            <a:r>
              <a:rPr lang="en-US" dirty="0"/>
              <a:t>Master Single Node</a:t>
            </a:r>
          </a:p>
          <a:p>
            <a:r>
              <a:rPr lang="en-US" dirty="0"/>
              <a:t>Influx Time Series Database </a:t>
            </a:r>
          </a:p>
          <a:p>
            <a:r>
              <a:rPr lang="en-US" dirty="0"/>
              <a:t>Grafana Dashboard</a:t>
            </a:r>
          </a:p>
          <a:p>
            <a:r>
              <a:rPr lang="en-US" dirty="0"/>
              <a:t>Jmeter Backend Listener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B71C25-4024-4FE2-9996-BE3D226F20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42938" y="3668499"/>
            <a:ext cx="3276000" cy="223881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Targeted Environment Parameters: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 Data CSV,User Defined Variables and other test parameters.</a:t>
            </a:r>
          </a:p>
          <a:p>
            <a:r>
              <a:rPr lang="en-US" dirty="0"/>
              <a:t>Logical Handling and Enhancements incorporated for scripts on demo.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43F17F-A547-4540-A059-6F097BB2EE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3938" y="1502978"/>
            <a:ext cx="7595675" cy="694793"/>
          </a:xfrm>
        </p:spPr>
        <p:txBody>
          <a:bodyPr/>
          <a:lstStyle/>
          <a:p>
            <a:r>
              <a:rPr lang="en-US" dirty="0"/>
              <a:t>A large non profit Network chain of Hospitals , Healthcare Solutions with focus on </a:t>
            </a:r>
            <a:r>
              <a:rPr lang="en-US" dirty="0" err="1"/>
              <a:t>Medtech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311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468" y="-8057"/>
            <a:ext cx="10387900" cy="5780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MOUNTSINAI.ORG PROD TECHNOLOGY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2B6D2-6157-4088-A1CD-72B305BBE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59" y="570012"/>
            <a:ext cx="10256158" cy="615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8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468" y="76025"/>
            <a:ext cx="10387900" cy="5780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JMETER , JENKINS MASTER NODE ARCHITECTURE – Version 1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22C6230-C346-4392-9F62-607A520A1B85}"/>
              </a:ext>
            </a:extLst>
          </p:cNvPr>
          <p:cNvSpPr/>
          <p:nvPr/>
        </p:nvSpPr>
        <p:spPr>
          <a:xfrm>
            <a:off x="541552" y="4697588"/>
            <a:ext cx="2180628" cy="1354667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Hub Repository (Source Artifacts)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3FDB5D3-0C85-46EE-8B68-AD1DDFF03EBD}"/>
              </a:ext>
            </a:extLst>
          </p:cNvPr>
          <p:cNvSpPr/>
          <p:nvPr/>
        </p:nvSpPr>
        <p:spPr>
          <a:xfrm>
            <a:off x="4611257" y="1345417"/>
            <a:ext cx="4277711" cy="376270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6DF918-1840-459C-B57F-4309EC3D15B0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722180" y="5374922"/>
            <a:ext cx="1776248" cy="6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FA4D5BA-260D-4D3D-9508-EECE22E23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892" y="4774357"/>
            <a:ext cx="1654257" cy="13546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290BA8-9E89-4C66-8618-DD2E9CF975A9}"/>
              </a:ext>
            </a:extLst>
          </p:cNvPr>
          <p:cNvSpPr txBox="1"/>
          <p:nvPr/>
        </p:nvSpPr>
        <p:spPr>
          <a:xfrm>
            <a:off x="2940557" y="6195843"/>
            <a:ext cx="38888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Apache Jmeter - IDE Script Repository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D38B38-97D8-4A8A-8FC6-AC32357B8C33}"/>
              </a:ext>
            </a:extLst>
          </p:cNvPr>
          <p:cNvSpPr txBox="1"/>
          <p:nvPr/>
        </p:nvSpPr>
        <p:spPr>
          <a:xfrm>
            <a:off x="541552" y="5991724"/>
            <a:ext cx="2399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 Access Credentials 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E77E7EF8-F2CD-4D16-A151-F70FBFF63601}"/>
              </a:ext>
            </a:extLst>
          </p:cNvPr>
          <p:cNvSpPr/>
          <p:nvPr/>
        </p:nvSpPr>
        <p:spPr>
          <a:xfrm>
            <a:off x="6096000" y="4196557"/>
            <a:ext cx="2123090" cy="1917533"/>
          </a:xfrm>
          <a:prstGeom prst="can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(HTTPS) API </a:t>
            </a:r>
          </a:p>
          <a:p>
            <a:pPr algn="ctr"/>
            <a:r>
              <a:rPr lang="en-US" dirty="0"/>
              <a:t>(Responsive)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61A71F-D41D-4629-A376-B644B13D0BDF}"/>
              </a:ext>
            </a:extLst>
          </p:cNvPr>
          <p:cNvCxnSpPr/>
          <p:nvPr/>
        </p:nvCxnSpPr>
        <p:spPr>
          <a:xfrm>
            <a:off x="4361793" y="5237766"/>
            <a:ext cx="1734207" cy="227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BBBDEB-E1B0-4962-B021-9AF385E29994}"/>
              </a:ext>
            </a:extLst>
          </p:cNvPr>
          <p:cNvCxnSpPr/>
          <p:nvPr/>
        </p:nvCxnSpPr>
        <p:spPr>
          <a:xfrm>
            <a:off x="4361793" y="5210180"/>
            <a:ext cx="1734207" cy="2714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B8BDEB-A862-4CDF-B8CE-8BD6F27A9C04}"/>
              </a:ext>
            </a:extLst>
          </p:cNvPr>
          <p:cNvCxnSpPr/>
          <p:nvPr/>
        </p:nvCxnSpPr>
        <p:spPr>
          <a:xfrm flipV="1">
            <a:off x="4361793" y="4666593"/>
            <a:ext cx="1650124" cy="2732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9669B465-E56F-427F-8D4A-B0AF39533A57}"/>
              </a:ext>
            </a:extLst>
          </p:cNvPr>
          <p:cNvSpPr/>
          <p:nvPr/>
        </p:nvSpPr>
        <p:spPr>
          <a:xfrm>
            <a:off x="457468" y="972635"/>
            <a:ext cx="2309936" cy="324201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576684-A02D-465F-968B-6C1C3748ABF3}"/>
              </a:ext>
            </a:extLst>
          </p:cNvPr>
          <p:cNvCxnSpPr/>
          <p:nvPr/>
        </p:nvCxnSpPr>
        <p:spPr>
          <a:xfrm>
            <a:off x="1208688" y="4118953"/>
            <a:ext cx="0" cy="6031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455431-189E-4EF5-8BE5-C361FD3302C2}"/>
              </a:ext>
            </a:extLst>
          </p:cNvPr>
          <p:cNvCxnSpPr>
            <a:cxnSpLocks/>
          </p:cNvCxnSpPr>
          <p:nvPr/>
        </p:nvCxnSpPr>
        <p:spPr>
          <a:xfrm>
            <a:off x="1528353" y="4159643"/>
            <a:ext cx="0" cy="5069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A880215B-DBC8-47D9-A290-E5EE23409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38" y="1915804"/>
            <a:ext cx="2158029" cy="233316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D8C5806-6AB9-4104-97FC-A2E26700CA59}"/>
              </a:ext>
            </a:extLst>
          </p:cNvPr>
          <p:cNvSpPr txBox="1"/>
          <p:nvPr/>
        </p:nvSpPr>
        <p:spPr>
          <a:xfrm>
            <a:off x="147547" y="1453851"/>
            <a:ext cx="28580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VM Hosted Jenkins CI server with Plugins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E5A507-33C7-4E5C-8F66-1E412B0E82D6}"/>
              </a:ext>
            </a:extLst>
          </p:cNvPr>
          <p:cNvCxnSpPr/>
          <p:nvPr/>
        </p:nvCxnSpPr>
        <p:spPr>
          <a:xfrm>
            <a:off x="2607367" y="2238703"/>
            <a:ext cx="2858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ylinder 51">
            <a:extLst>
              <a:ext uri="{FF2B5EF4-FFF2-40B4-BE49-F238E27FC236}">
                <a16:creationId xmlns:a16="http://schemas.microsoft.com/office/drawing/2014/main" id="{69C36EAF-048D-4BF8-92BB-01FA1E5A4EF0}"/>
              </a:ext>
            </a:extLst>
          </p:cNvPr>
          <p:cNvSpPr/>
          <p:nvPr/>
        </p:nvSpPr>
        <p:spPr>
          <a:xfrm>
            <a:off x="5444358" y="1526324"/>
            <a:ext cx="1299149" cy="1664171"/>
          </a:xfrm>
          <a:prstGeom prst="ca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E9C8AD4-2508-4AB6-B378-39B33E8F1874}"/>
              </a:ext>
            </a:extLst>
          </p:cNvPr>
          <p:cNvCxnSpPr>
            <a:cxnSpLocks/>
          </p:cNvCxnSpPr>
          <p:nvPr/>
        </p:nvCxnSpPr>
        <p:spPr>
          <a:xfrm flipV="1">
            <a:off x="6743507" y="1949937"/>
            <a:ext cx="719958" cy="14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1B68EF9-6E79-4807-A78C-38B7D0121E28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6743507" y="2358410"/>
            <a:ext cx="687307" cy="30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ylinder 56">
            <a:extLst>
              <a:ext uri="{FF2B5EF4-FFF2-40B4-BE49-F238E27FC236}">
                <a16:creationId xmlns:a16="http://schemas.microsoft.com/office/drawing/2014/main" id="{22C5935B-6224-4251-91E5-2F323DE65796}"/>
              </a:ext>
            </a:extLst>
          </p:cNvPr>
          <p:cNvSpPr/>
          <p:nvPr/>
        </p:nvSpPr>
        <p:spPr>
          <a:xfrm>
            <a:off x="7451834" y="1260413"/>
            <a:ext cx="1292772" cy="1114843"/>
          </a:xfrm>
          <a:prstGeom prst="can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Influx DB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074E9A6-5FEC-4580-AB98-E6E1851A4D7E}"/>
              </a:ext>
            </a:extLst>
          </p:cNvPr>
          <p:cNvSpPr/>
          <p:nvPr/>
        </p:nvSpPr>
        <p:spPr>
          <a:xfrm>
            <a:off x="7394027" y="2424378"/>
            <a:ext cx="1891862" cy="82564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Grafana on Port 3000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6BEFE56-00BD-4919-A4C2-37150A4F280D}"/>
              </a:ext>
            </a:extLst>
          </p:cNvPr>
          <p:cNvCxnSpPr>
            <a:cxnSpLocks/>
          </p:cNvCxnSpPr>
          <p:nvPr/>
        </p:nvCxnSpPr>
        <p:spPr>
          <a:xfrm>
            <a:off x="2658836" y="3454310"/>
            <a:ext cx="7532065" cy="45606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01B77820-D085-4836-949A-E186F992B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342" y="2396850"/>
            <a:ext cx="1781175" cy="259790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DF0604D-E87F-47B7-B755-9368F2AA5916}"/>
              </a:ext>
            </a:extLst>
          </p:cNvPr>
          <p:cNvSpPr txBox="1"/>
          <p:nvPr/>
        </p:nvSpPr>
        <p:spPr>
          <a:xfrm>
            <a:off x="9976820" y="1885318"/>
            <a:ext cx="2750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Jenkins Performance Plugins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67C89B2-CA50-4823-9352-C457D5F9A662}"/>
              </a:ext>
            </a:extLst>
          </p:cNvPr>
          <p:cNvSpPr/>
          <p:nvPr/>
        </p:nvSpPr>
        <p:spPr>
          <a:xfrm>
            <a:off x="9701049" y="5571541"/>
            <a:ext cx="2399005" cy="961427"/>
          </a:xfrm>
          <a:prstGeom prst="ellipse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Archived Test Artifacts (HTML Reports)</a:t>
            </a:r>
          </a:p>
          <a:p>
            <a:pPr algn="ctr"/>
            <a:endParaRPr lang="en-US" dirty="0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13A76685-0244-40DB-988B-81C3DA5BD2D1}"/>
              </a:ext>
            </a:extLst>
          </p:cNvPr>
          <p:cNvSpPr/>
          <p:nvPr/>
        </p:nvSpPr>
        <p:spPr>
          <a:xfrm>
            <a:off x="10603482" y="5021175"/>
            <a:ext cx="589887" cy="550366"/>
          </a:xfrm>
          <a:prstGeom prst="downArrow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25E4E3-690C-49C7-890E-BC7ABB5F2341}"/>
              </a:ext>
            </a:extLst>
          </p:cNvPr>
          <p:cNvSpPr txBox="1"/>
          <p:nvPr/>
        </p:nvSpPr>
        <p:spPr>
          <a:xfrm>
            <a:off x="7341476" y="727648"/>
            <a:ext cx="25592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InfluxDB. Conf (Time Series DB)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01A77D-E43F-4F95-937E-31DCAFDD610E}"/>
              </a:ext>
            </a:extLst>
          </p:cNvPr>
          <p:cNvSpPr txBox="1"/>
          <p:nvPr/>
        </p:nvSpPr>
        <p:spPr>
          <a:xfrm>
            <a:off x="6980665" y="3390577"/>
            <a:ext cx="25592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Grafana Customized Jmeter </a:t>
            </a:r>
            <a:r>
              <a:rPr lang="en-US" sz="1200" dirty="0" err="1"/>
              <a:t>Dasboard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963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6AAF-54CC-45B8-BA98-1D400152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8396938" cy="694793"/>
          </a:xfrm>
        </p:spPr>
        <p:txBody>
          <a:bodyPr/>
          <a:lstStyle/>
          <a:p>
            <a:r>
              <a:rPr lang="en-US" dirty="0"/>
              <a:t>USAGE STEPS – HOW TO USE?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6E8976-0C73-4B1B-A6C8-888180B516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A4AB2-3622-4977-A8E2-944D208B3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7889" y="3820898"/>
            <a:ext cx="3155248" cy="28437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Steps to Solution: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4C3315-B28F-47ED-B08C-BE7B7DEE8C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9753" y="3752193"/>
            <a:ext cx="4559654" cy="2843739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5. Ensure all steps specified in Get README is followed.</a:t>
            </a:r>
          </a:p>
          <a:p>
            <a:pPr marL="0" indent="0">
              <a:buNone/>
            </a:pPr>
            <a:r>
              <a:rPr lang="en-US" dirty="0"/>
              <a:t>6. Kick of Jenkins Build, Monitor Console for Pass/Fail Runs</a:t>
            </a:r>
          </a:p>
          <a:p>
            <a:pPr marL="0" indent="0">
              <a:buNone/>
            </a:pPr>
            <a:r>
              <a:rPr lang="en-US" dirty="0"/>
              <a:t>7. IF Build Fails take necessary steps to Debug the Pipeline.</a:t>
            </a:r>
          </a:p>
          <a:p>
            <a:pPr marL="0" indent="0">
              <a:buNone/>
            </a:pPr>
            <a:r>
              <a:rPr lang="en-US" dirty="0"/>
              <a:t>8. If Job runs successfully, Check if all artifacts are archived in Workspace including HTML Reports .</a:t>
            </a:r>
          </a:p>
          <a:p>
            <a:pPr marL="0" indent="0">
              <a:buNone/>
            </a:pPr>
            <a:r>
              <a:rPr lang="en-US" dirty="0"/>
              <a:t>9. Monitor the Real time Test Data containing Transactional data, System and Application Counters logged in Grafana</a:t>
            </a:r>
          </a:p>
          <a:p>
            <a:pPr marL="0" indent="0">
              <a:buNone/>
            </a:pPr>
            <a:r>
              <a:rPr lang="en-US" dirty="0"/>
              <a:t>Grafana – http: &lt;</a:t>
            </a:r>
            <a:r>
              <a:rPr lang="en-US" dirty="0" err="1"/>
              <a:t>ipaddress</a:t>
            </a:r>
            <a:r>
              <a:rPr lang="en-US" dirty="0"/>
              <a:t> of host&gt;:3000</a:t>
            </a:r>
          </a:p>
          <a:p>
            <a:pPr marL="0" indent="0">
              <a:buNone/>
            </a:pPr>
            <a:r>
              <a:rPr lang="en-US" dirty="0" err="1"/>
              <a:t>Influxdb</a:t>
            </a:r>
            <a:r>
              <a:rPr lang="en-US" dirty="0"/>
              <a:t> – http: &lt;</a:t>
            </a:r>
            <a:r>
              <a:rPr lang="en-US" dirty="0" err="1"/>
              <a:t>ipadress</a:t>
            </a:r>
            <a:r>
              <a:rPr lang="en-US" dirty="0"/>
              <a:t> of host&gt;: 8086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B71C25-4024-4FE2-9996-BE3D226F20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42938" y="3668499"/>
            <a:ext cx="3276000" cy="223881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43F17F-A547-4540-A059-6F097BB2EE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213" y="1423258"/>
            <a:ext cx="7595675" cy="296575"/>
          </a:xfrm>
        </p:spPr>
        <p:txBody>
          <a:bodyPr/>
          <a:lstStyle/>
          <a:p>
            <a:r>
              <a:rPr lang="en-US" dirty="0"/>
              <a:t>Version 1 Jenkins Master CI with UI defined Pipeline Executions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8B73FEC-A33E-4F0A-B8DB-6DEC4ECDB8A4}"/>
              </a:ext>
            </a:extLst>
          </p:cNvPr>
          <p:cNvSpPr txBox="1">
            <a:spLocks/>
          </p:cNvSpPr>
          <p:nvPr/>
        </p:nvSpPr>
        <p:spPr>
          <a:xfrm>
            <a:off x="835263" y="3820899"/>
            <a:ext cx="3155248" cy="2843739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Steps to Solution: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/>
              <a:t>Download the Project Repository from GitHub. Currently individual Git Credentials are used for cloning.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/>
              <a:t>Follow the Jenkins Build Steps or Create a Freestyle Jenkins Project/Copy from existing build.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/>
              <a:t>Configure InfluxDB, Grafana Plugins in Manage Jenkins, Set Environment Variables and Tool Configurations.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/>
              <a:t>Use appropriate Jmeter CLI command on Jenkins “Build” as per Operating System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endParaRPr lang="en-US"/>
          </a:p>
          <a:p>
            <a:pPr marL="228600" indent="-228600">
              <a:buFont typeface="Arial" panose="020B0604020202020204" pitchFamily="34" charset="0"/>
              <a:buAutoNum type="arabicPeriod"/>
            </a:pPr>
            <a:endParaRPr lang="en-US"/>
          </a:p>
          <a:p>
            <a:pPr marL="228600" indent="-228600">
              <a:buFont typeface="Arial" panose="020B0604020202020204" pitchFamily="34" charset="0"/>
              <a:buAutoNum type="arabicPeriod"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770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6AAF-54CC-45B8-BA98-1D400152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04" y="374417"/>
            <a:ext cx="10152166" cy="1002438"/>
          </a:xfrm>
        </p:spPr>
        <p:txBody>
          <a:bodyPr/>
          <a:lstStyle/>
          <a:p>
            <a:r>
              <a:rPr lang="en-US" dirty="0"/>
              <a:t>Top Jmeter Server Side Metrics  of GRAFANA DASHBOARD and HTML report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6E8976-0C73-4B1B-A6C8-888180B516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A4AB2-3622-4977-A8E2-944D208B3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7889" y="3820898"/>
            <a:ext cx="3155248" cy="28437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8.Network Traffic</a:t>
            </a:r>
          </a:p>
          <a:p>
            <a:pPr marL="0" indent="0">
              <a:buNone/>
            </a:pPr>
            <a:r>
              <a:rPr lang="en-US" dirty="0"/>
              <a:t>9.Failed Requests</a:t>
            </a:r>
          </a:p>
          <a:p>
            <a:pPr marL="0" indent="0">
              <a:buNone/>
            </a:pPr>
            <a:r>
              <a:rPr lang="en-US" dirty="0"/>
              <a:t>10.Max Response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B71C25-4024-4FE2-9996-BE3D226F20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42938" y="3668499"/>
            <a:ext cx="3276000" cy="223881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8B73FEC-A33E-4F0A-B8DB-6DEC4ECDB8A4}"/>
              </a:ext>
            </a:extLst>
          </p:cNvPr>
          <p:cNvSpPr txBox="1">
            <a:spLocks/>
          </p:cNvSpPr>
          <p:nvPr/>
        </p:nvSpPr>
        <p:spPr>
          <a:xfrm>
            <a:off x="835263" y="3820899"/>
            <a:ext cx="3155248" cy="2843739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Top Server Metrics :</a:t>
            </a:r>
            <a:endParaRPr lang="en-US" sz="1400" dirty="0"/>
          </a:p>
          <a:p>
            <a:pPr marL="0" indent="0">
              <a:buNone/>
            </a:pPr>
            <a:r>
              <a:rPr lang="en-US" dirty="0"/>
              <a:t>Transaction Response Times</a:t>
            </a:r>
          </a:p>
          <a:p>
            <a:pPr marL="0" indent="0">
              <a:buNone/>
            </a:pPr>
            <a:r>
              <a:rPr lang="en-US" dirty="0"/>
              <a:t>Hits/Second</a:t>
            </a:r>
          </a:p>
          <a:p>
            <a:pPr marL="0" indent="0">
              <a:buNone/>
            </a:pPr>
            <a:r>
              <a:rPr lang="en-US" dirty="0"/>
              <a:t>Requests/Throughput</a:t>
            </a:r>
          </a:p>
          <a:p>
            <a:pPr marL="0" indent="0">
              <a:buNone/>
            </a:pPr>
            <a:r>
              <a:rPr lang="en-US" dirty="0" err="1"/>
              <a:t>Vuser</a:t>
            </a:r>
            <a:r>
              <a:rPr lang="en-US" dirty="0"/>
              <a:t> VS Response times</a:t>
            </a:r>
          </a:p>
          <a:p>
            <a:pPr marL="0" indent="0">
              <a:buNone/>
            </a:pPr>
            <a:r>
              <a:rPr lang="en-US" dirty="0"/>
              <a:t>Total Requests/sec</a:t>
            </a:r>
          </a:p>
          <a:p>
            <a:pPr marL="0" indent="0">
              <a:buNone/>
            </a:pPr>
            <a:r>
              <a:rPr lang="en-US" dirty="0"/>
              <a:t>Error Rate</a:t>
            </a:r>
          </a:p>
          <a:p>
            <a:pPr marL="0" indent="0">
              <a:buNone/>
            </a:pPr>
            <a:r>
              <a:rPr lang="en-US" dirty="0"/>
              <a:t>Active Threads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400" b="1" dirty="0"/>
          </a:p>
          <a:p>
            <a:endParaRPr lang="en-US" dirty="0"/>
          </a:p>
          <a:p>
            <a:pPr marL="228600" indent="-2286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063CC5-5582-4627-ADC7-FED0FE357F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4304" y="1542371"/>
            <a:ext cx="7559675" cy="360000"/>
          </a:xfrm>
        </p:spPr>
        <p:txBody>
          <a:bodyPr/>
          <a:lstStyle/>
          <a:p>
            <a:r>
              <a:rPr lang="en-US" sz="1400" dirty="0"/>
              <a:t>Server side – KPI – Jmeter provides lot of Metrics which provide insights to Web API performance. We have mentioned which are generic and must to have.</a:t>
            </a:r>
          </a:p>
        </p:txBody>
      </p:sp>
    </p:spTree>
    <p:extLst>
      <p:ext uri="{BB962C8B-B14F-4D97-AF65-F5344CB8AC3E}">
        <p14:creationId xmlns:p14="http://schemas.microsoft.com/office/powerpoint/2010/main" val="21878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468" y="-8057"/>
            <a:ext cx="10387900" cy="5780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JENKINS PIPELINE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2B8694-2CFE-48B8-B74F-6D4C0AB46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992" y="570012"/>
            <a:ext cx="9364816" cy="5900737"/>
          </a:xfrm>
        </p:spPr>
      </p:pic>
    </p:spTree>
    <p:extLst>
      <p:ext uri="{BB962C8B-B14F-4D97-AF65-F5344CB8AC3E}">
        <p14:creationId xmlns:p14="http://schemas.microsoft.com/office/powerpoint/2010/main" val="153641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468" y="-8057"/>
            <a:ext cx="10387900" cy="5780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JENKINS PIPELINE BUILD STAGE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7809E8-06DB-4D4C-89FD-6D180B96A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772886"/>
            <a:ext cx="11430000" cy="590118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Agency FB" panose="020B0503020202020204" pitchFamily="34" charset="0"/>
              </a:rPr>
              <a:t>stage('build') {</a:t>
            </a:r>
          </a:p>
          <a:p>
            <a:pPr marL="0" indent="0">
              <a:buNone/>
            </a:pPr>
            <a:r>
              <a:rPr lang="en-US" sz="1400" dirty="0">
                <a:latin typeface="Agency FB" panose="020B0503020202020204" pitchFamily="34" charset="0"/>
              </a:rPr>
              <a:t>            steps {</a:t>
            </a:r>
          </a:p>
          <a:p>
            <a:pPr marL="0" indent="0">
              <a:buNone/>
            </a:pPr>
            <a:r>
              <a:rPr lang="en-US" sz="1400" dirty="0">
                <a:latin typeface="Agency FB" panose="020B0503020202020204" pitchFamily="34" charset="0"/>
              </a:rPr>
              <a:t>               </a:t>
            </a:r>
          </a:p>
          <a:p>
            <a:pPr marL="0" indent="0">
              <a:buNone/>
            </a:pPr>
            <a:r>
              <a:rPr lang="en-US" sz="1400" dirty="0">
                <a:latin typeface="Agency FB" panose="020B0503020202020204" pitchFamily="34" charset="0"/>
              </a:rPr>
              <a:t>            	</a:t>
            </a:r>
            <a:r>
              <a:rPr lang="en-US" sz="1400" dirty="0" err="1">
                <a:latin typeface="Agency FB" panose="020B0503020202020204" pitchFamily="34" charset="0"/>
              </a:rPr>
              <a:t>sh</a:t>
            </a:r>
            <a:r>
              <a:rPr lang="en-US" sz="1400" dirty="0">
                <a:latin typeface="Agency FB" panose="020B0503020202020204" pitchFamily="34" charset="0"/>
              </a:rPr>
              <a:t> '</a:t>
            </a:r>
            <a:r>
              <a:rPr lang="en-US" sz="1400" dirty="0" err="1">
                <a:latin typeface="Agency FB" panose="020B0503020202020204" pitchFamily="34" charset="0"/>
              </a:rPr>
              <a:t>pwd</a:t>
            </a:r>
            <a:r>
              <a:rPr lang="en-US" sz="1400" dirty="0">
                <a:latin typeface="Agency FB" panose="020B0503020202020204" pitchFamily="34" charset="0"/>
              </a:rPr>
              <a:t>'</a:t>
            </a:r>
          </a:p>
          <a:p>
            <a:pPr marL="0" indent="0">
              <a:buNone/>
            </a:pPr>
            <a:r>
              <a:rPr lang="en-US" sz="1400" dirty="0">
                <a:latin typeface="Agency FB" panose="020B0503020202020204" pitchFamily="34" charset="0"/>
              </a:rPr>
              <a:t>            	</a:t>
            </a:r>
            <a:r>
              <a:rPr lang="en-US" sz="1400" dirty="0" err="1">
                <a:latin typeface="Agency FB" panose="020B0503020202020204" pitchFamily="34" charset="0"/>
              </a:rPr>
              <a:t>dir</a:t>
            </a:r>
            <a:r>
              <a:rPr lang="en-US" sz="1400" dirty="0">
                <a:latin typeface="Agency FB" panose="020B0503020202020204" pitchFamily="34" charset="0"/>
              </a:rPr>
              <a:t>("bin") {</a:t>
            </a:r>
          </a:p>
          <a:p>
            <a:pPr marL="0" indent="0">
              <a:buNone/>
            </a:pPr>
            <a:r>
              <a:rPr lang="en-US" sz="1400" dirty="0">
                <a:latin typeface="Agency FB" panose="020B0503020202020204" pitchFamily="34" charset="0"/>
              </a:rPr>
              <a:t>            		</a:t>
            </a:r>
            <a:r>
              <a:rPr lang="en-US" sz="1400" dirty="0" err="1">
                <a:latin typeface="Agency FB" panose="020B0503020202020204" pitchFamily="34" charset="0"/>
              </a:rPr>
              <a:t>sh</a:t>
            </a:r>
            <a:r>
              <a:rPr lang="en-US" sz="1400" dirty="0">
                <a:latin typeface="Agency FB" panose="020B0503020202020204" pitchFamily="34" charset="0"/>
              </a:rPr>
              <a:t> "</a:t>
            </a:r>
            <a:r>
              <a:rPr lang="en-US" sz="1400" dirty="0" err="1">
                <a:latin typeface="Agency FB" panose="020B0503020202020204" pitchFamily="34" charset="0"/>
              </a:rPr>
              <a:t>pwd</a:t>
            </a:r>
            <a:r>
              <a:rPr lang="en-US" sz="1400" dirty="0">
                <a:latin typeface="Agency FB" panose="020B0503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1400" dirty="0">
                <a:latin typeface="Agency FB" panose="020B0503020202020204" pitchFamily="34" charset="0"/>
              </a:rPr>
              <a:t>            		</a:t>
            </a:r>
            <a:r>
              <a:rPr lang="en-US" sz="1400" dirty="0" err="1">
                <a:latin typeface="Agency FB" panose="020B0503020202020204" pitchFamily="34" charset="0"/>
              </a:rPr>
              <a:t>sh</a:t>
            </a:r>
            <a:r>
              <a:rPr lang="en-US" sz="1400" dirty="0">
                <a:latin typeface="Agency FB" panose="020B0503020202020204" pitchFamily="34" charset="0"/>
              </a:rPr>
              <a:t> 'java -jar ApacheJMeter.jar -J </a:t>
            </a:r>
            <a:r>
              <a:rPr lang="en-US" sz="1400" dirty="0" err="1">
                <a:latin typeface="Agency FB" panose="020B0503020202020204" pitchFamily="34" charset="0"/>
              </a:rPr>
              <a:t>jmeter.save.saveservice.output_format</a:t>
            </a:r>
            <a:r>
              <a:rPr lang="en-US" sz="1400" dirty="0">
                <a:latin typeface="Agency FB" panose="020B0503020202020204" pitchFamily="34" charset="0"/>
              </a:rPr>
              <a:t>=${</a:t>
            </a:r>
            <a:r>
              <a:rPr lang="en-US" sz="1400" dirty="0" err="1">
                <a:latin typeface="Agency FB" panose="020B0503020202020204" pitchFamily="34" charset="0"/>
              </a:rPr>
              <a:t>service_format</a:t>
            </a:r>
            <a:r>
              <a:rPr lang="en-US" sz="1400" dirty="0">
                <a:latin typeface="Agency FB" panose="020B0503020202020204" pitchFamily="34" charset="0"/>
              </a:rPr>
              <a:t>} -n -t ./</a:t>
            </a:r>
            <a:r>
              <a:rPr lang="en-US" sz="1400" dirty="0" err="1">
                <a:latin typeface="Agency FB" panose="020B0503020202020204" pitchFamily="34" charset="0"/>
              </a:rPr>
              <a:t>Mount_Sinai</a:t>
            </a:r>
            <a:r>
              <a:rPr lang="en-US" sz="1400" dirty="0">
                <a:latin typeface="Agency FB" panose="020B0503020202020204" pitchFamily="34" charset="0"/>
              </a:rPr>
              <a:t>/MountSinai_FAD_v01.jmx -l MountSinai_FAD_reports_v04.csv -e -o MountSinai_FAD_v04_testreport_run2.html'</a:t>
            </a:r>
          </a:p>
          <a:p>
            <a:pPr marL="0" indent="0">
              <a:buNone/>
            </a:pPr>
            <a:r>
              <a:rPr lang="en-US" sz="1400" dirty="0">
                <a:latin typeface="Agency FB" panose="020B0503020202020204" pitchFamily="34" charset="0"/>
              </a:rPr>
              <a:t>                     	</a:t>
            </a:r>
            <a:r>
              <a:rPr lang="en-US" sz="1400" dirty="0" err="1">
                <a:latin typeface="Agency FB" panose="020B0503020202020204" pitchFamily="34" charset="0"/>
              </a:rPr>
              <a:t>sh</a:t>
            </a:r>
            <a:r>
              <a:rPr lang="en-US" sz="1400" dirty="0">
                <a:latin typeface="Agency FB" panose="020B0503020202020204" pitchFamily="34" charset="0"/>
              </a:rPr>
              <a:t> 'java -jar ApacheJMeter.jar -J </a:t>
            </a:r>
            <a:r>
              <a:rPr lang="en-US" sz="1400" dirty="0" err="1">
                <a:latin typeface="Agency FB" panose="020B0503020202020204" pitchFamily="34" charset="0"/>
              </a:rPr>
              <a:t>jmeter.save.saveservice.output_format</a:t>
            </a:r>
            <a:r>
              <a:rPr lang="en-US" sz="1400" dirty="0">
                <a:latin typeface="Agency FB" panose="020B0503020202020204" pitchFamily="34" charset="0"/>
              </a:rPr>
              <a:t>=${</a:t>
            </a:r>
            <a:r>
              <a:rPr lang="en-US" sz="1400" dirty="0" err="1">
                <a:latin typeface="Agency FB" panose="020B0503020202020204" pitchFamily="34" charset="0"/>
              </a:rPr>
              <a:t>service_format</a:t>
            </a:r>
            <a:r>
              <a:rPr lang="en-US" sz="1400" dirty="0">
                <a:latin typeface="Agency FB" panose="020B0503020202020204" pitchFamily="34" charset="0"/>
              </a:rPr>
              <a:t>} -n -t ./</a:t>
            </a:r>
            <a:r>
              <a:rPr lang="en-US" sz="1400" dirty="0" err="1">
                <a:latin typeface="Agency FB" panose="020B0503020202020204" pitchFamily="34" charset="0"/>
              </a:rPr>
              <a:t>Mount_Sinai</a:t>
            </a:r>
            <a:r>
              <a:rPr lang="en-US" sz="1400" dirty="0">
                <a:latin typeface="Agency FB" panose="020B0503020202020204" pitchFamily="34" charset="0"/>
              </a:rPr>
              <a:t>/</a:t>
            </a:r>
            <a:r>
              <a:rPr lang="en-US" sz="1400" dirty="0" err="1">
                <a:latin typeface="Agency FB" panose="020B0503020202020204" pitchFamily="34" charset="0"/>
              </a:rPr>
              <a:t>Mount_Sinai_FindDoctor.jmx</a:t>
            </a:r>
            <a:r>
              <a:rPr lang="en-US" sz="1400" dirty="0">
                <a:latin typeface="Agency FB" panose="020B0503020202020204" pitchFamily="34" charset="0"/>
              </a:rPr>
              <a:t> -l Mount_Sinai_FindDoctor_v04.csv -e -o MountSinai_FindDoctor_v04_testreport_run2.html'</a:t>
            </a:r>
          </a:p>
          <a:p>
            <a:pPr marL="0" indent="0">
              <a:buNone/>
            </a:pPr>
            <a:r>
              <a:rPr lang="en-US" sz="1400" dirty="0">
                <a:latin typeface="Agency FB" panose="020B0503020202020204" pitchFamily="34" charset="0"/>
              </a:rPr>
              <a:t>                     	</a:t>
            </a:r>
            <a:r>
              <a:rPr lang="en-US" sz="1400" dirty="0" err="1">
                <a:latin typeface="Agency FB" panose="020B0503020202020204" pitchFamily="34" charset="0"/>
              </a:rPr>
              <a:t>sh</a:t>
            </a:r>
            <a:r>
              <a:rPr lang="en-US" sz="1400" dirty="0">
                <a:latin typeface="Agency FB" panose="020B0503020202020204" pitchFamily="34" charset="0"/>
              </a:rPr>
              <a:t> 'java -jar ApacheJMeter.jar -J </a:t>
            </a:r>
            <a:r>
              <a:rPr lang="en-US" sz="1400" dirty="0" err="1">
                <a:latin typeface="Agency FB" panose="020B0503020202020204" pitchFamily="34" charset="0"/>
              </a:rPr>
              <a:t>jmeter.save.saveservice.output_format</a:t>
            </a:r>
            <a:r>
              <a:rPr lang="en-US" sz="1400" dirty="0">
                <a:latin typeface="Agency FB" panose="020B0503020202020204" pitchFamily="34" charset="0"/>
              </a:rPr>
              <a:t>=${</a:t>
            </a:r>
            <a:r>
              <a:rPr lang="en-US" sz="1400" dirty="0" err="1">
                <a:latin typeface="Agency FB" panose="020B0503020202020204" pitchFamily="34" charset="0"/>
              </a:rPr>
              <a:t>service_format</a:t>
            </a:r>
            <a:r>
              <a:rPr lang="en-US" sz="1400" dirty="0">
                <a:latin typeface="Agency FB" panose="020B0503020202020204" pitchFamily="34" charset="0"/>
              </a:rPr>
              <a:t>} -n -t ./</a:t>
            </a:r>
            <a:r>
              <a:rPr lang="en-US" sz="1400" dirty="0" err="1">
                <a:latin typeface="Agency FB" panose="020B0503020202020204" pitchFamily="34" charset="0"/>
              </a:rPr>
              <a:t>Mount_Sinai</a:t>
            </a:r>
            <a:r>
              <a:rPr lang="en-US" sz="1400" dirty="0">
                <a:latin typeface="Agency FB" panose="020B0503020202020204" pitchFamily="34" charset="0"/>
              </a:rPr>
              <a:t>/</a:t>
            </a:r>
            <a:r>
              <a:rPr lang="en-US" sz="1400" dirty="0" err="1">
                <a:latin typeface="Agency FB" panose="020B0503020202020204" pitchFamily="34" charset="0"/>
              </a:rPr>
              <a:t>Mount_Sinai_OurLocations.jmx</a:t>
            </a:r>
            <a:r>
              <a:rPr lang="en-US" sz="1400" dirty="0">
                <a:latin typeface="Agency FB" panose="020B0503020202020204" pitchFamily="34" charset="0"/>
              </a:rPr>
              <a:t> -l Mount_Sinai_OurLocations_v04.csv -e -o Mount_Sinai_OurLocations_v04_testreport_run2.html'</a:t>
            </a:r>
          </a:p>
          <a:p>
            <a:pPr marL="0" indent="0">
              <a:buNone/>
            </a:pPr>
            <a:r>
              <a:rPr lang="en-US" sz="1400" dirty="0">
                <a:latin typeface="Agency FB" panose="020B0503020202020204" pitchFamily="34" charset="0"/>
              </a:rPr>
              <a:t>                     	</a:t>
            </a:r>
            <a:r>
              <a:rPr lang="en-US" sz="1400" dirty="0" err="1">
                <a:latin typeface="Agency FB" panose="020B0503020202020204" pitchFamily="34" charset="0"/>
              </a:rPr>
              <a:t>sh</a:t>
            </a:r>
            <a:r>
              <a:rPr lang="en-US" sz="1400" dirty="0">
                <a:latin typeface="Agency FB" panose="020B0503020202020204" pitchFamily="34" charset="0"/>
              </a:rPr>
              <a:t> 'java -jar ApacheJMeter.jar -J </a:t>
            </a:r>
            <a:r>
              <a:rPr lang="en-US" sz="1400" dirty="0" err="1">
                <a:latin typeface="Agency FB" panose="020B0503020202020204" pitchFamily="34" charset="0"/>
              </a:rPr>
              <a:t>jmeter.save.saveservice.output_format</a:t>
            </a:r>
            <a:r>
              <a:rPr lang="en-US" sz="1400" dirty="0">
                <a:latin typeface="Agency FB" panose="020B0503020202020204" pitchFamily="34" charset="0"/>
              </a:rPr>
              <a:t>=${</a:t>
            </a:r>
            <a:r>
              <a:rPr lang="en-US" sz="1400" dirty="0" err="1">
                <a:latin typeface="Agency FB" panose="020B0503020202020204" pitchFamily="34" charset="0"/>
              </a:rPr>
              <a:t>service_format</a:t>
            </a:r>
            <a:r>
              <a:rPr lang="en-US" sz="1400" dirty="0">
                <a:latin typeface="Agency FB" panose="020B0503020202020204" pitchFamily="34" charset="0"/>
              </a:rPr>
              <a:t>} -n -t ./</a:t>
            </a:r>
            <a:r>
              <a:rPr lang="en-US" sz="1400" dirty="0" err="1">
                <a:latin typeface="Agency FB" panose="020B0503020202020204" pitchFamily="34" charset="0"/>
              </a:rPr>
              <a:t>Mount_Sinai</a:t>
            </a:r>
            <a:r>
              <a:rPr lang="en-US" sz="1400" dirty="0">
                <a:latin typeface="Agency FB" panose="020B0503020202020204" pitchFamily="34" charset="0"/>
              </a:rPr>
              <a:t>/</a:t>
            </a:r>
            <a:r>
              <a:rPr lang="en-US" sz="1400" dirty="0" err="1">
                <a:latin typeface="Agency FB" panose="020B0503020202020204" pitchFamily="34" charset="0"/>
              </a:rPr>
              <a:t>Mount_Sinai_PatientCare.jmx</a:t>
            </a:r>
            <a:r>
              <a:rPr lang="en-US" sz="1400" dirty="0">
                <a:latin typeface="Agency FB" panose="020B0503020202020204" pitchFamily="34" charset="0"/>
              </a:rPr>
              <a:t> -l Mount_Sinai_PatientCare_v04.csv -e -o Mount_Sinai_PatientCare_v04_testreport_run2.html'</a:t>
            </a:r>
          </a:p>
          <a:p>
            <a:pPr marL="0" indent="0">
              <a:buNone/>
            </a:pPr>
            <a:r>
              <a:rPr lang="en-US" sz="1400" dirty="0">
                <a:latin typeface="Agency FB" panose="020B0503020202020204" pitchFamily="34" charset="0"/>
              </a:rPr>
              <a:t>            			   </a:t>
            </a:r>
          </a:p>
          <a:p>
            <a:pPr marL="0" indent="0">
              <a:buNone/>
            </a:pPr>
            <a:r>
              <a:rPr lang="en-US" sz="1400" dirty="0">
                <a:latin typeface="Agency FB" panose="020B0503020202020204" pitchFamily="34" charset="0"/>
              </a:rPr>
              <a:t>            	}</a:t>
            </a:r>
          </a:p>
          <a:p>
            <a:pPr marL="0" indent="0">
              <a:buNone/>
            </a:pPr>
            <a:r>
              <a:rPr lang="en-US" sz="1400" dirty="0">
                <a:latin typeface="Agency FB" panose="020B0503020202020204" pitchFamily="34" charset="0"/>
              </a:rPr>
              <a:t>              </a:t>
            </a:r>
          </a:p>
          <a:p>
            <a:pPr marL="0" indent="0">
              <a:buNone/>
            </a:pPr>
            <a:r>
              <a:rPr lang="en-US" sz="1400" dirty="0">
                <a:latin typeface="Agency FB" panose="020B0503020202020204" pitchFamily="34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191474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468" y="-8057"/>
            <a:ext cx="10387900" cy="5780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JENKINS PERFORMANCE TREND – Configuration 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D12ED-27A0-4BD6-BB40-1B1CDEF3B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765"/>
          <a:stretch/>
        </p:blipFill>
        <p:spPr>
          <a:xfrm>
            <a:off x="0" y="2045694"/>
            <a:ext cx="4450309" cy="3306489"/>
          </a:xfrm>
          <a:prstGeom prst="rect">
            <a:avLst/>
          </a:prstGeom>
        </p:spPr>
      </p:pic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4CFF131F-0A7A-4444-B46E-DA0B815E6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47" y="2045694"/>
            <a:ext cx="7352092" cy="382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9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E35E5BCF704940A3EA3F1A3AB15D13" ma:contentTypeVersion="6" ma:contentTypeDescription="Create a new document." ma:contentTypeScope="" ma:versionID="4ab988e4c7cb84a13f1f31ad987f069c">
  <xsd:schema xmlns:xsd="http://www.w3.org/2001/XMLSchema" xmlns:xs="http://www.w3.org/2001/XMLSchema" xmlns:p="http://schemas.microsoft.com/office/2006/metadata/properties" xmlns:ns2="59ad3515-9db5-49d9-8f4e-b56d26911383" xmlns:ns3="7a28cfa4-e818-46a9-9aec-8ea4a532da0c" targetNamespace="http://schemas.microsoft.com/office/2006/metadata/properties" ma:root="true" ma:fieldsID="5a2c9ca926c5eedb15b49bfa2a13dced" ns2:_="" ns3:_="">
    <xsd:import namespace="59ad3515-9db5-49d9-8f4e-b56d26911383"/>
    <xsd:import namespace="7a28cfa4-e818-46a9-9aec-8ea4a532da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ad3515-9db5-49d9-8f4e-b56d269113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28cfa4-e818-46a9-9aec-8ea4a532da0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76E8A92-803A-4DEA-8BEC-BC4B14BAAD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ad3515-9db5-49d9-8f4e-b56d26911383"/>
    <ds:schemaRef ds:uri="7a28cfa4-e818-46a9-9aec-8ea4a532da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4651</TotalTime>
  <Words>816</Words>
  <Application>Microsoft Office PowerPoint</Application>
  <PresentationFormat>Widescreen</PresentationFormat>
  <Paragraphs>108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Agency FB</vt:lpstr>
      <vt:lpstr>Arial</vt:lpstr>
      <vt:lpstr>Arial </vt:lpstr>
      <vt:lpstr>Calibri</vt:lpstr>
      <vt:lpstr>Courier New</vt:lpstr>
      <vt:lpstr>Gill Sans MT</vt:lpstr>
      <vt:lpstr>Office Theme</vt:lpstr>
      <vt:lpstr>JMETER API PERFORMANCE TESTING – JENKINS CI INTEGRATION</vt:lpstr>
      <vt:lpstr>WEB API – MountSinai.org</vt:lpstr>
      <vt:lpstr>PowerPoint Presentation</vt:lpstr>
      <vt:lpstr>PowerPoint Presentation</vt:lpstr>
      <vt:lpstr>USAGE STEPS – HOW TO USE?</vt:lpstr>
      <vt:lpstr>Top Jmeter Server Side Metrics  of GRAFANA DASHBOARD and HTML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Deep Performance engineering Best Practices</dc:title>
  <dc:creator>Pavan Magal</dc:creator>
  <cp:lastModifiedBy>Sunny Naik</cp:lastModifiedBy>
  <cp:revision>37</cp:revision>
  <dcterms:created xsi:type="dcterms:W3CDTF">2022-09-26T11:50:21Z</dcterms:created>
  <dcterms:modified xsi:type="dcterms:W3CDTF">2022-12-07T09:38:44Z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0x010100E5E35E5BCF704940A3EA3F1A3AB15D13</vt:lpwstr>
  </property>
</Properties>
</file>