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8652" r:id="rId3"/>
    <p:sldId id="264" r:id="rId4"/>
    <p:sldId id="8656" r:id="rId5"/>
    <p:sldId id="282" r:id="rId6"/>
    <p:sldId id="8653" r:id="rId7"/>
    <p:sldId id="8650" r:id="rId8"/>
    <p:sldId id="8658" r:id="rId9"/>
    <p:sldId id="8651" r:id="rId10"/>
    <p:sldId id="8654" r:id="rId11"/>
    <p:sldId id="8655" r:id="rId12"/>
    <p:sldId id="274" r:id="rId13"/>
    <p:sldId id="86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5BD26-9991-41FB-8E07-DF23537B46E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C252-767E-4E56-A0DC-C9951E9E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3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6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3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3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33D8-4B06-4468-B82E-C6324AD99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88A4A-8779-4064-9828-1D1430909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201CB-39A3-4F30-A106-611F0B1C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328B-6648-421E-A5DD-72BE88F9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85CB-4883-4643-A986-1B7DA37E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833D-37FB-4BDC-9F99-D04CB6E9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A5D8-5821-41A9-A174-60BDB2A88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5299-A4F2-4D64-BF3C-F6C5670C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01FD-D712-4BA1-969B-E3513FBB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07AC3-4A00-4E80-9B36-E8AFE5CD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A76A8-A18C-4CD8-AF1C-029D8A61C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9FA09-8BBF-493C-9A43-3E5D88F4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312E-CDAA-43A3-A5F3-A290E010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A2E8-77D5-4CAD-939D-88D0C97A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EC58-F267-4964-86B9-565DED7A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6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734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5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42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28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24209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4D95-D846-4D3B-B1A9-0B773C94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9F1D-DFBE-4D79-B548-65D7B490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0846-9EAF-440A-88F1-C18795E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FC24-9F56-4B10-A7F2-BF3AFA56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D20F5-BC16-4AD1-94CB-D745E5EE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8A21-2DAB-4CF5-9B28-3C12DAA4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F238-FCBC-417B-A1E3-EEB4A94D9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F342-2ED0-4BA7-AFC4-CF3A1C47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E094-8AFF-4921-BFA2-76F1F35B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F3D2-DACD-4F45-AB4C-7F831375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B0E0-8010-4317-88E4-FA3CBD11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595E-3B89-41BD-9ECC-C08B55421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A4B35-7DF9-4E06-923E-9210B7EF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5077F-1843-4C9B-8F1C-DE310A4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3962D-4DDF-4B88-B52C-2CF17E05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88166-0A02-4993-9D92-1A86AEFC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7F9A-8012-4979-A694-22CDD51B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06F6-CCD7-4197-AA31-7603DF59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C4F60-28C8-45E6-94DE-C34897F1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19B1E-9E1E-4F6D-A9AD-28041E5CE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CD6BB-9A3D-43DF-9DF0-87B64BCBF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7D497-CED1-4D89-B51D-24E78651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6F05-C4AE-4922-9CC1-E5E289CD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61AE4-A08D-49F9-959A-838CDCF1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4A75-31DE-4671-AFAD-5CC6DE8E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313DB-6B69-47B5-80CD-AE82A5F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F9499-E2C2-4725-B114-8E90FFDC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2B006-38EC-4B46-B4F3-E94582CE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A54FA-039D-410C-8792-29B3F727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4BD2E-2C69-46AC-AB9B-7751CC34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D62DE-AD04-4828-9CDE-02B949C7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244F-D24D-4433-8CC9-5A370601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4780-788E-465F-88E2-CDCF3632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0557-CEDC-4B87-98AD-14E52BEE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1AA84-8E8C-47C5-97A6-48AC09C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9A479-DE94-4C8E-8AFA-EB2FC72A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8660F-C6C3-4FE3-8033-31F98CF1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80C9-5A97-4EB1-8878-1EE333BE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EFB37-7B6A-470E-ABD2-12574C70D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BB06C-5E01-44DB-AD38-CB59F4D77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4C325-2732-4BF0-8D6A-72F85DDF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61190-6A13-4E37-AAF8-1B9CD4D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CDD5F-446E-4432-8B23-D7804C68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B41DA-18B4-4D17-901B-5FBEF3B9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1E205-7CC0-4B1D-A25F-7ABB1DEC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F7790-0683-4B95-8557-90B207B36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D938-D2E4-4C61-917F-3A5AA0D3D2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5731-0E70-4878-B978-300D75FF1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3D12-D466-4FE5-99A6-7C34E3EC8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05F6-57EB-43BB-BFC0-DB953648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fana/xk6-browser" TargetMode="External"/><Relationship Id="rId2" Type="http://schemas.openxmlformats.org/officeDocument/2006/relationships/hyperlink" Target="https://github.com/undera/jmeter-plugins-webdriver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grafana/k6" TargetMode="External"/><Relationship Id="rId4" Type="http://schemas.openxmlformats.org/officeDocument/2006/relationships/hyperlink" Target="https://github.com/apache/jmet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k6.io/" TargetMode="External"/><Relationship Id="rId2" Type="http://schemas.openxmlformats.org/officeDocument/2006/relationships/hyperlink" Target="https://k6.io/blog/static/b4075246f21af514c7a1554d1406b337/d5e13/RPSvMemory.png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k6.io/" TargetMode="External"/><Relationship Id="rId5" Type="http://schemas.openxmlformats.org/officeDocument/2006/relationships/hyperlink" Target="https://jmeter.apache.org/" TargetMode="External"/><Relationship Id="rId4" Type="http://schemas.openxmlformats.org/officeDocument/2006/relationships/hyperlink" Target="https://github.com/grafana/k6-operato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K6 Performance WEB API &amp; REST API Performance  testing FRAMEWORK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69" y="5777092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Persistent Systems Quality Engineering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735211" y="503932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2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8396938" cy="694793"/>
          </a:xfrm>
        </p:spPr>
        <p:txBody>
          <a:bodyPr>
            <a:normAutofit fontScale="90000"/>
          </a:bodyPr>
          <a:lstStyle/>
          <a:p>
            <a:r>
              <a:rPr lang="en-US" dirty="0"/>
              <a:t>USAGE STEPS – HOW TO USE?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7889" y="3820898"/>
            <a:ext cx="3155248" cy="2843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 to Solution: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C3315-B28F-47ED-B08C-BE7B7DEE8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9753" y="3752193"/>
            <a:ext cx="4559654" cy="284373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5. Ensure all steps specified in Get README is followed.</a:t>
            </a:r>
          </a:p>
          <a:p>
            <a:pPr marL="0" indent="0">
              <a:buNone/>
            </a:pPr>
            <a:r>
              <a:rPr lang="en-US" dirty="0"/>
              <a:t>6. Kick of Jenkins Build, Monitor Console for Pass/Fail Runs</a:t>
            </a:r>
          </a:p>
          <a:p>
            <a:pPr marL="0" indent="0">
              <a:buNone/>
            </a:pPr>
            <a:r>
              <a:rPr lang="en-US" dirty="0"/>
              <a:t>7. IF Build Fails take necessary steps to Debug the Pipeline.</a:t>
            </a:r>
          </a:p>
          <a:p>
            <a:pPr marL="0" indent="0">
              <a:buNone/>
            </a:pPr>
            <a:r>
              <a:rPr lang="en-US" dirty="0"/>
              <a:t>8. If Job runs successfully, Check if all artifacts are archived in Workspace including HTML Reports .</a:t>
            </a:r>
          </a:p>
          <a:p>
            <a:pPr marL="0" indent="0">
              <a:buNone/>
            </a:pPr>
            <a:r>
              <a:rPr lang="en-US" dirty="0"/>
              <a:t>9. Monitor the Real time Test Data containing Transactional data, System and Application Counters logged in Grafana</a:t>
            </a:r>
          </a:p>
          <a:p>
            <a:pPr marL="0" indent="0">
              <a:buNone/>
            </a:pPr>
            <a:r>
              <a:rPr lang="en-US" dirty="0"/>
              <a:t>Grafana – http: &lt;</a:t>
            </a:r>
            <a:r>
              <a:rPr lang="en-US" dirty="0" err="1"/>
              <a:t>ipaddress</a:t>
            </a:r>
            <a:r>
              <a:rPr lang="en-US" dirty="0"/>
              <a:t> of host&gt;:3000</a:t>
            </a:r>
          </a:p>
          <a:p>
            <a:pPr marL="0" indent="0">
              <a:buNone/>
            </a:pPr>
            <a:r>
              <a:rPr lang="en-US" dirty="0" err="1"/>
              <a:t>Influxdb</a:t>
            </a:r>
            <a:r>
              <a:rPr lang="en-US" dirty="0"/>
              <a:t> – http: &lt;</a:t>
            </a:r>
            <a:r>
              <a:rPr lang="en-US" dirty="0" err="1"/>
              <a:t>ipadress</a:t>
            </a:r>
            <a:r>
              <a:rPr lang="en-US" dirty="0"/>
              <a:t> of host&gt;: 8086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43F17F-A547-4540-A059-6F097BB2E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213" y="1423258"/>
            <a:ext cx="7595675" cy="2965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Version 1 Jenkins Master CI with UI defined Pipeline Executions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8B73FEC-A33E-4F0A-B8DB-6DEC4ECDB8A4}"/>
              </a:ext>
            </a:extLst>
          </p:cNvPr>
          <p:cNvSpPr txBox="1">
            <a:spLocks/>
          </p:cNvSpPr>
          <p:nvPr/>
        </p:nvSpPr>
        <p:spPr>
          <a:xfrm>
            <a:off x="835263" y="3820899"/>
            <a:ext cx="3155248" cy="2843739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Steps to Solution: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Download the Project Repository from GitHub. Currently individual Git Credentials are used for cloning.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Follow the Jenkins Build Steps or Create a Freestyle Jenkins Project/Copy from existing build.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Configure InfluxDB, Grafana Plugins in Manage Jenkins, Set Environment Variables and Tool Configurations.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Use appropriate k6 CLI command on Jenkins “Build” as per Operating System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70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04" y="374417"/>
            <a:ext cx="10152166" cy="1002438"/>
          </a:xfrm>
        </p:spPr>
        <p:txBody>
          <a:bodyPr>
            <a:normAutofit fontScale="90000"/>
          </a:bodyPr>
          <a:lstStyle/>
          <a:p>
            <a:r>
              <a:rPr lang="en-US" dirty="0"/>
              <a:t>Top Jmeter Server Side Metrics  of k6 GRAFANA DASHBOARD and Cloud K6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1172" y="3455664"/>
            <a:ext cx="3155248" cy="2843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K6 Grafana Dashboard</a:t>
            </a:r>
          </a:p>
          <a:p>
            <a:pPr marL="342900" indent="-342900">
              <a:buAutoNum type="arabicPeriod"/>
            </a:pPr>
            <a:r>
              <a:rPr lang="en-US" sz="1600" dirty="0"/>
              <a:t>Response Time</a:t>
            </a:r>
          </a:p>
          <a:p>
            <a:pPr marL="342900" indent="-342900">
              <a:buAutoNum type="arabicPeriod"/>
            </a:pPr>
            <a:r>
              <a:rPr lang="en-US" sz="1600" dirty="0"/>
              <a:t>Requests/Second</a:t>
            </a:r>
          </a:p>
          <a:p>
            <a:pPr marL="342900" indent="-342900">
              <a:buAutoNum type="arabicPeriod"/>
            </a:pPr>
            <a:r>
              <a:rPr lang="en-US" sz="1600" dirty="0"/>
              <a:t>Active VU’s</a:t>
            </a:r>
          </a:p>
          <a:p>
            <a:pPr marL="342900" indent="-342900">
              <a:buAutoNum type="arabicPeriod"/>
            </a:pPr>
            <a:r>
              <a:rPr lang="en-US" sz="1600" dirty="0"/>
              <a:t>HTTP Errors</a:t>
            </a:r>
          </a:p>
          <a:p>
            <a:pPr marL="342900" indent="-342900">
              <a:buAutoNum type="arabicPeriod"/>
            </a:pPr>
            <a:r>
              <a:rPr lang="en-US" sz="1600" dirty="0"/>
              <a:t>Checks</a:t>
            </a:r>
          </a:p>
          <a:p>
            <a:pPr marL="342900" indent="-342900">
              <a:buAutoNum type="arabicPeriod"/>
            </a:pPr>
            <a:r>
              <a:rPr lang="en-US" sz="1600" dirty="0"/>
              <a:t>URLS</a:t>
            </a:r>
          </a:p>
          <a:p>
            <a:pPr marL="342900" indent="-342900">
              <a:buAutoNum type="arabicPeriod"/>
            </a:pPr>
            <a:r>
              <a:rPr lang="en-US" sz="1600" dirty="0"/>
              <a:t>Data Transfer Rate , Network </a:t>
            </a:r>
            <a:r>
              <a:rPr lang="en-US" sz="1600" dirty="0" err="1"/>
              <a:t>Etc</a:t>
            </a: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10600" y="3820898"/>
            <a:ext cx="3276000" cy="22388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8B73FEC-A33E-4F0A-B8DB-6DEC4ECDB8A4}"/>
              </a:ext>
            </a:extLst>
          </p:cNvPr>
          <p:cNvSpPr txBox="1">
            <a:spLocks/>
          </p:cNvSpPr>
          <p:nvPr/>
        </p:nvSpPr>
        <p:spPr>
          <a:xfrm>
            <a:off x="645178" y="3455773"/>
            <a:ext cx="3155248" cy="3037102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Top Server Metrics k6 Cloud: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Data </a:t>
            </a:r>
            <a:r>
              <a:rPr lang="en-US" sz="1800" dirty="0" err="1"/>
              <a:t>http_Received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Data Sent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err="1"/>
              <a:t>http_req_blocked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err="1"/>
              <a:t>http_req_connecting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err="1"/>
              <a:t>http_req_duration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err="1"/>
              <a:t>http_req_tls_handshaking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 err="1"/>
              <a:t>http_req_durations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b="1" dirty="0"/>
          </a:p>
          <a:p>
            <a:endParaRPr lang="en-US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063CC5-5582-4627-ADC7-FED0FE357F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304" y="1542371"/>
            <a:ext cx="7559675" cy="360000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/>
              <a:t>Server side – KPI – Jmeter provides lot of Metrics which provide insights to Web API performance. We have mentioned which are generic and must to have.</a:t>
            </a:r>
          </a:p>
        </p:txBody>
      </p:sp>
    </p:spTree>
    <p:extLst>
      <p:ext uri="{BB962C8B-B14F-4D97-AF65-F5344CB8AC3E}">
        <p14:creationId xmlns:p14="http://schemas.microsoft.com/office/powerpoint/2010/main" val="21878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973827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0EE5C1-4894-4204-A4BB-447A77D18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Pavan Magal</a:t>
            </a: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EF2BF4-D600-4C9B-AD49-A64951BD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88" y="342209"/>
            <a:ext cx="7560000" cy="370166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 tool evaluation criteria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BAF49-DB53-483E-98AB-2A7636F2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Performance Test Tool Evaluation Criteria</a:t>
            </a:r>
          </a:p>
          <a:p>
            <a:pPr lvl="1"/>
            <a:endParaRPr lang="en-US" dirty="0"/>
          </a:p>
          <a:p>
            <a:pPr marL="1038225" lvl="4" indent="-228600">
              <a:buFont typeface="+mj-lt"/>
              <a:buAutoNum type="arabicPeriod"/>
            </a:pPr>
            <a:r>
              <a:rPr lang="en-US" sz="2000" dirty="0"/>
              <a:t>Wide Protocol Support.</a:t>
            </a:r>
          </a:p>
          <a:p>
            <a:pPr marL="1038225" lvl="4" indent="-228600">
              <a:buFont typeface="+mj-lt"/>
              <a:buAutoNum type="arabicPeriod"/>
            </a:pPr>
            <a:r>
              <a:rPr lang="en-US" sz="2000" dirty="0"/>
              <a:t>Support to Distributed, Scalable Load Testing mechanism and Scenario Customization.</a:t>
            </a:r>
          </a:p>
          <a:p>
            <a:pPr marL="1038225" lvl="4" indent="-228600">
              <a:buFont typeface="+mj-lt"/>
              <a:buAutoNum type="arabicPeriod"/>
            </a:pPr>
            <a:r>
              <a:rPr lang="en-US" sz="2000" dirty="0"/>
              <a:t>Automated Reporting.</a:t>
            </a:r>
          </a:p>
          <a:p>
            <a:pPr marL="1038225" lvl="4" indent="-228600">
              <a:buFont typeface="+mj-lt"/>
              <a:buAutoNum type="arabicPeriod"/>
            </a:pPr>
            <a:r>
              <a:rPr lang="en-US" sz="2000" dirty="0"/>
              <a:t>Licensing Costs, Options and Restrictions.</a:t>
            </a:r>
          </a:p>
          <a:p>
            <a:pPr marL="1038225" lvl="4" indent="-228600">
              <a:buFont typeface="+mj-lt"/>
              <a:buAutoNum type="arabicPeriod"/>
            </a:pPr>
            <a:r>
              <a:rPr lang="en-US" sz="2000" dirty="0"/>
              <a:t>Technical Support Assistance.</a:t>
            </a:r>
          </a:p>
          <a:p>
            <a:pPr marL="1038225" lvl="4" indent="-228600">
              <a:buFont typeface="+mj-lt"/>
              <a:buAutoNum type="arabicPeriod"/>
            </a:pPr>
            <a:r>
              <a:rPr lang="en-US" sz="2000" dirty="0"/>
              <a:t>Shift Left CI/CD Integration support.</a:t>
            </a:r>
          </a:p>
          <a:p>
            <a:pPr marL="1038225" lvl="4" indent="-228600">
              <a:buFont typeface="+mj-lt"/>
              <a:buAutoNum type="arabicPeriod"/>
            </a:pPr>
            <a:r>
              <a:rPr lang="en-US" sz="2000" dirty="0"/>
              <a:t>Observability APM Tool Integration and Customizations.</a:t>
            </a:r>
          </a:p>
          <a:p>
            <a:pPr marL="1038225" lvl="4" indent="-228600">
              <a:buFont typeface="+mj-lt"/>
              <a:buAutoNum type="arabicPeriod"/>
            </a:pPr>
            <a:endParaRPr lang="en-US" dirty="0"/>
          </a:p>
          <a:p>
            <a:pPr marL="1038225" lvl="4" indent="-228600">
              <a:buFont typeface="+mj-lt"/>
              <a:buAutoNum type="arabicPeriod"/>
            </a:pPr>
            <a:endParaRPr lang="en-US" dirty="0"/>
          </a:p>
          <a:p>
            <a:pPr marL="1038225" lvl="4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FA5B-FD13-40CC-B79F-4E80BBF62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5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41196"/>
            <a:ext cx="8396938" cy="694793"/>
          </a:xfrm>
        </p:spPr>
        <p:txBody>
          <a:bodyPr>
            <a:normAutofit fontScale="90000"/>
          </a:bodyPr>
          <a:lstStyle/>
          <a:p>
            <a:r>
              <a:rPr lang="en-US" dirty="0"/>
              <a:t>WEB API – MountSinai.org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668499"/>
            <a:ext cx="3155248" cy="25732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 API Application &amp; Scenarios</a:t>
            </a:r>
          </a:p>
          <a:p>
            <a:pPr marL="0" indent="0">
              <a:buNone/>
            </a:pPr>
            <a:r>
              <a:rPr lang="en-US" b="1" dirty="0"/>
              <a:t>API Application Targeted – Mountsinai.org</a:t>
            </a:r>
          </a:p>
          <a:p>
            <a:r>
              <a:rPr lang="en-US" b="1" dirty="0"/>
              <a:t>Demo Scenarios Targeted:</a:t>
            </a:r>
          </a:p>
          <a:p>
            <a:r>
              <a:rPr lang="en-US" dirty="0"/>
              <a:t>Find Doctor</a:t>
            </a:r>
          </a:p>
          <a:p>
            <a:r>
              <a:rPr lang="en-US" dirty="0"/>
              <a:t>Book Appointment</a:t>
            </a:r>
          </a:p>
          <a:p>
            <a:r>
              <a:rPr lang="en-US" dirty="0"/>
              <a:t>Search by Specialization</a:t>
            </a:r>
          </a:p>
          <a:p>
            <a:r>
              <a:rPr lang="en-US" dirty="0"/>
              <a:t>ICAHN Home Page,Search and Faculty Search</a:t>
            </a:r>
          </a:p>
          <a:p>
            <a:pPr marL="0" indent="0">
              <a:buNone/>
            </a:pPr>
            <a:r>
              <a:rPr lang="en-US" b="1" dirty="0"/>
              <a:t>PS NOTE : Docker Imaging , Containerization of solution with Pipeline is in progress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C3315-B28F-47ED-B08C-BE7B7DEE8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8111" y="3668499"/>
            <a:ext cx="3604827" cy="20806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Tool Environment:</a:t>
            </a:r>
          </a:p>
          <a:p>
            <a:r>
              <a:rPr lang="en-US" dirty="0"/>
              <a:t>Jenkins CI with Performance Plugins</a:t>
            </a:r>
          </a:p>
          <a:p>
            <a:r>
              <a:rPr lang="en-US" dirty="0"/>
              <a:t>Apache Jmeter 5.5.4 with Extended Plugins</a:t>
            </a:r>
          </a:p>
          <a:p>
            <a:r>
              <a:rPr lang="en-US" dirty="0"/>
              <a:t>Master Single Node</a:t>
            </a:r>
          </a:p>
          <a:p>
            <a:r>
              <a:rPr lang="en-US" dirty="0"/>
              <a:t>Influx Time Series Database </a:t>
            </a:r>
          </a:p>
          <a:p>
            <a:r>
              <a:rPr lang="en-US" dirty="0"/>
              <a:t>Grafana Dashboard</a:t>
            </a:r>
          </a:p>
          <a:p>
            <a:r>
              <a:rPr lang="en-US" dirty="0"/>
              <a:t>Jmeter Backend Listener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Targeted Environment Parameters: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Data </a:t>
            </a:r>
            <a:r>
              <a:rPr lang="en-US" dirty="0" err="1"/>
              <a:t>CSV,User</a:t>
            </a:r>
            <a:r>
              <a:rPr lang="en-US" dirty="0"/>
              <a:t> Defined Variables and other test parameters using JSON Shared Array</a:t>
            </a:r>
          </a:p>
          <a:p>
            <a:r>
              <a:rPr lang="en-US" dirty="0"/>
              <a:t>Logical Handling and Enhancements incorporated for scripts consisting Checks, </a:t>
            </a:r>
            <a:r>
              <a:rPr lang="en-US" dirty="0" err="1"/>
              <a:t>Errorrate</a:t>
            </a:r>
            <a:r>
              <a:rPr lang="en-US" dirty="0"/>
              <a:t>, Assertions, Threshold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43F17F-A547-4540-A059-6F097BB2E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938" y="1502978"/>
            <a:ext cx="7595675" cy="6947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large non -profit Network chain of Hospitals , Healthcare Solutions with focus on </a:t>
            </a:r>
            <a:r>
              <a:rPr lang="en-US" dirty="0" err="1"/>
              <a:t>Medtech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1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MOUNTSINAI.ORG PROD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2B6D2-6157-4088-A1CD-72B305BB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59" y="570012"/>
            <a:ext cx="10256158" cy="61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PETSTORE REST API  -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61C23-36AC-4B01-B2E8-328DEDE3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80" y="970447"/>
            <a:ext cx="9034779" cy="52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1C0488E0-AE5A-4699-9E6A-B1A7B04881AE}"/>
              </a:ext>
            </a:extLst>
          </p:cNvPr>
          <p:cNvSpPr/>
          <p:nvPr/>
        </p:nvSpPr>
        <p:spPr>
          <a:xfrm>
            <a:off x="8882258" y="510693"/>
            <a:ext cx="3244599" cy="6001545"/>
          </a:xfrm>
          <a:prstGeom prst="flowChartMagneticDrum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F0B49B-6B0A-465A-9C20-2D48600670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0740" y="860144"/>
            <a:ext cx="7559675" cy="36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K6 packages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55802-40CB-4618-BE1D-251A4FFB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325610"/>
            <a:ext cx="7560000" cy="370166"/>
          </a:xfrm>
        </p:spPr>
        <p:txBody>
          <a:bodyPr>
            <a:normAutofit fontScale="90000"/>
          </a:bodyPr>
          <a:lstStyle/>
          <a:p>
            <a:r>
              <a:rPr lang="en-US" dirty="0"/>
              <a:t>K6 – </a:t>
            </a:r>
            <a:r>
              <a:rPr lang="en-US" dirty="0" err="1"/>
              <a:t>Javascript</a:t>
            </a:r>
            <a:r>
              <a:rPr lang="en-US" dirty="0"/>
              <a:t> API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A8340-2B32-409E-B88F-CA3CB151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9708"/>
            <a:ext cx="10800000" cy="45599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K6 &amp; REST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0B772-8680-4345-96A9-8CA91BE34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4AEDDC-7EF8-4ADE-B2C3-96F2EC25A4AB}"/>
              </a:ext>
            </a:extLst>
          </p:cNvPr>
          <p:cNvSpPr/>
          <p:nvPr/>
        </p:nvSpPr>
        <p:spPr>
          <a:xfrm>
            <a:off x="9394213" y="1732694"/>
            <a:ext cx="2490527" cy="401145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06CE2-E540-443D-A1FA-561970AE9802}"/>
              </a:ext>
            </a:extLst>
          </p:cNvPr>
          <p:cNvSpPr/>
          <p:nvPr/>
        </p:nvSpPr>
        <p:spPr>
          <a:xfrm>
            <a:off x="9638526" y="2092767"/>
            <a:ext cx="1702676" cy="13362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 API INPUT (GET,POST,DELETE or PUT)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5D115C-E062-4AE4-9C1E-C6B97D8C01B5}"/>
              </a:ext>
            </a:extLst>
          </p:cNvPr>
          <p:cNvSpPr/>
          <p:nvPr/>
        </p:nvSpPr>
        <p:spPr>
          <a:xfrm>
            <a:off x="9697242" y="3795144"/>
            <a:ext cx="1702676" cy="13362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API</a:t>
            </a:r>
          </a:p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(GET,POST,DELETE or PUT)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2E3D8F-A82A-443F-9F93-9CBE90601478}"/>
              </a:ext>
            </a:extLst>
          </p:cNvPr>
          <p:cNvSpPr/>
          <p:nvPr/>
        </p:nvSpPr>
        <p:spPr>
          <a:xfrm>
            <a:off x="9446552" y="285001"/>
            <a:ext cx="2385848" cy="111173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 Service creation – Registering Available services of Petstore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E71E34-2837-416B-BF44-6A7D70DD1609}"/>
              </a:ext>
            </a:extLst>
          </p:cNvPr>
          <p:cNvCxnSpPr/>
          <p:nvPr/>
        </p:nvCxnSpPr>
        <p:spPr>
          <a:xfrm>
            <a:off x="10089931" y="1464974"/>
            <a:ext cx="0" cy="18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055616-90EF-4B65-9059-4BC3BFEA4693}"/>
              </a:ext>
            </a:extLst>
          </p:cNvPr>
          <p:cNvCxnSpPr/>
          <p:nvPr/>
        </p:nvCxnSpPr>
        <p:spPr>
          <a:xfrm>
            <a:off x="10762592" y="1454464"/>
            <a:ext cx="0" cy="18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25257E7-0C9A-4ED3-A8EC-44F61EEC3211}"/>
              </a:ext>
            </a:extLst>
          </p:cNvPr>
          <p:cNvSpPr/>
          <p:nvPr/>
        </p:nvSpPr>
        <p:spPr>
          <a:xfrm>
            <a:off x="1706551" y="5131377"/>
            <a:ext cx="2017986" cy="1225535"/>
          </a:xfrm>
          <a:prstGeom prst="roundRect">
            <a:avLst/>
          </a:prstGeom>
          <a:gradFill>
            <a:gsLst>
              <a:gs pos="0">
                <a:schemeClr val="tx2"/>
              </a:gs>
              <a:gs pos="54000">
                <a:schemeClr val="accent4">
                  <a:lumMod val="20000"/>
                  <a:lumOff val="8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/ Visual studio (IDE)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36FCAAFF-C71E-4B9B-B84A-7C5A250FB79B}"/>
              </a:ext>
            </a:extLst>
          </p:cNvPr>
          <p:cNvSpPr/>
          <p:nvPr/>
        </p:nvSpPr>
        <p:spPr>
          <a:xfrm>
            <a:off x="5360276" y="6049814"/>
            <a:ext cx="45719" cy="45719"/>
          </a:xfrm>
          <a:prstGeom prst="upDown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5DD241-B8DD-4953-B75E-AB5A3E111514}"/>
              </a:ext>
            </a:extLst>
          </p:cNvPr>
          <p:cNvCxnSpPr/>
          <p:nvPr/>
        </p:nvCxnSpPr>
        <p:spPr>
          <a:xfrm>
            <a:off x="2144110" y="4544086"/>
            <a:ext cx="0" cy="587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E2B1E-98AA-4243-825B-41D01F77B9CA}"/>
              </a:ext>
            </a:extLst>
          </p:cNvPr>
          <p:cNvCxnSpPr/>
          <p:nvPr/>
        </p:nvCxnSpPr>
        <p:spPr>
          <a:xfrm>
            <a:off x="2661555" y="4523798"/>
            <a:ext cx="0" cy="587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A46BC3-6162-4FF2-9332-EEAD77CB871A}"/>
              </a:ext>
            </a:extLst>
          </p:cNvPr>
          <p:cNvCxnSpPr/>
          <p:nvPr/>
        </p:nvCxnSpPr>
        <p:spPr>
          <a:xfrm>
            <a:off x="3205655" y="4519448"/>
            <a:ext cx="0" cy="611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8A59D21-90E3-4552-88FB-23CC0878B476}"/>
              </a:ext>
            </a:extLst>
          </p:cNvPr>
          <p:cNvSpPr/>
          <p:nvPr/>
        </p:nvSpPr>
        <p:spPr>
          <a:xfrm>
            <a:off x="4553779" y="5459905"/>
            <a:ext cx="2017986" cy="1225535"/>
          </a:xfrm>
          <a:prstGeom prst="round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4000">
                <a:schemeClr val="accent4">
                  <a:lumMod val="20000"/>
                  <a:lumOff val="8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 Source Code Repository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03FAC-C086-490B-A8F1-1B6F76C59FFA}"/>
              </a:ext>
            </a:extLst>
          </p:cNvPr>
          <p:cNvCxnSpPr>
            <a:stCxn id="35" idx="1"/>
            <a:endCxn id="27" idx="3"/>
          </p:cNvCxnSpPr>
          <p:nvPr/>
        </p:nvCxnSpPr>
        <p:spPr>
          <a:xfrm flipH="1" flipV="1">
            <a:off x="3724537" y="5744145"/>
            <a:ext cx="829242" cy="32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C325A032-EC9C-4275-BFD9-37C4755D4790}"/>
              </a:ext>
            </a:extLst>
          </p:cNvPr>
          <p:cNvSpPr/>
          <p:nvPr/>
        </p:nvSpPr>
        <p:spPr>
          <a:xfrm>
            <a:off x="924547" y="2444128"/>
            <a:ext cx="791078" cy="2664037"/>
          </a:xfrm>
          <a:prstGeom prst="upDown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852D54-DD81-42B0-B95C-08F774A451A5}"/>
              </a:ext>
            </a:extLst>
          </p:cNvPr>
          <p:cNvSpPr/>
          <p:nvPr/>
        </p:nvSpPr>
        <p:spPr>
          <a:xfrm>
            <a:off x="1726136" y="3263010"/>
            <a:ext cx="1891860" cy="1167931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K6 JS </a:t>
            </a:r>
            <a:r>
              <a:rPr lang="en-US" dirty="0" err="1"/>
              <a:t>Onpremise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3FF9419-BEFB-431D-B458-F1EE615FBD83}"/>
              </a:ext>
            </a:extLst>
          </p:cNvPr>
          <p:cNvSpPr/>
          <p:nvPr/>
        </p:nvSpPr>
        <p:spPr>
          <a:xfrm>
            <a:off x="4558520" y="2726246"/>
            <a:ext cx="1273089" cy="2318392"/>
          </a:xfrm>
          <a:prstGeom prst="can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2DB74E-96D0-4403-91F8-8621358DB929}"/>
              </a:ext>
            </a:extLst>
          </p:cNvPr>
          <p:cNvSpPr/>
          <p:nvPr/>
        </p:nvSpPr>
        <p:spPr>
          <a:xfrm>
            <a:off x="6592710" y="2821144"/>
            <a:ext cx="1588669" cy="1758286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E3F506-4DA5-4BCD-8408-0081115DE659}"/>
              </a:ext>
            </a:extLst>
          </p:cNvPr>
          <p:cNvCxnSpPr>
            <a:stCxn id="7" idx="4"/>
          </p:cNvCxnSpPr>
          <p:nvPr/>
        </p:nvCxnSpPr>
        <p:spPr>
          <a:xfrm>
            <a:off x="5831609" y="3885442"/>
            <a:ext cx="7998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3B9F1A-196F-4475-93CA-4ABB93FA21C7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3617996" y="3846976"/>
            <a:ext cx="940524" cy="38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171ED3-9FCF-4113-800F-1053BDFC3236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670762" y="2209038"/>
            <a:ext cx="1304" cy="1053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C0BC33-37C5-4593-9ABF-F820A76F5FFD}"/>
              </a:ext>
            </a:extLst>
          </p:cNvPr>
          <p:cNvCxnSpPr/>
          <p:nvPr/>
        </p:nvCxnSpPr>
        <p:spPr>
          <a:xfrm>
            <a:off x="2715544" y="2209038"/>
            <a:ext cx="6226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52BAFF-697F-4B66-A186-A177E5323444}"/>
              </a:ext>
            </a:extLst>
          </p:cNvPr>
          <p:cNvCxnSpPr/>
          <p:nvPr/>
        </p:nvCxnSpPr>
        <p:spPr>
          <a:xfrm>
            <a:off x="3510455" y="4430941"/>
            <a:ext cx="953545" cy="82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10CF53-1296-4802-8F85-DCE05C4D2E5D}"/>
              </a:ext>
            </a:extLst>
          </p:cNvPr>
          <p:cNvCxnSpPr/>
          <p:nvPr/>
        </p:nvCxnSpPr>
        <p:spPr>
          <a:xfrm flipV="1">
            <a:off x="4425416" y="5189910"/>
            <a:ext cx="4517064" cy="5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7B7307-83CA-4469-ADA5-78C942F441DC}"/>
              </a:ext>
            </a:extLst>
          </p:cNvPr>
          <p:cNvCxnSpPr/>
          <p:nvPr/>
        </p:nvCxnSpPr>
        <p:spPr>
          <a:xfrm>
            <a:off x="2715544" y="2209038"/>
            <a:ext cx="6226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016DF35-67B0-4CD6-8529-F92E528C20E0}"/>
              </a:ext>
            </a:extLst>
          </p:cNvPr>
          <p:cNvCxnSpPr/>
          <p:nvPr/>
        </p:nvCxnSpPr>
        <p:spPr>
          <a:xfrm flipV="1">
            <a:off x="3415862" y="1765643"/>
            <a:ext cx="2259724" cy="14973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CE6EB5BD-A108-47CD-B987-594F9834DC31}"/>
              </a:ext>
            </a:extLst>
          </p:cNvPr>
          <p:cNvSpPr/>
          <p:nvPr/>
        </p:nvSpPr>
        <p:spPr>
          <a:xfrm>
            <a:off x="5609153" y="912158"/>
            <a:ext cx="2978647" cy="1308483"/>
          </a:xfrm>
          <a:prstGeom prst="cloud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K6 Cloud </a:t>
            </a:r>
            <a:r>
              <a:rPr lang="en-US" dirty="0" err="1"/>
              <a:t>Loadgenerators</a:t>
            </a:r>
            <a:r>
              <a:rPr lang="en-US" dirty="0"/>
              <a:t> and SAAS offering</a:t>
            </a:r>
          </a:p>
        </p:txBody>
      </p:sp>
    </p:spTree>
    <p:extLst>
      <p:ext uri="{BB962C8B-B14F-4D97-AF65-F5344CB8AC3E}">
        <p14:creationId xmlns:p14="http://schemas.microsoft.com/office/powerpoint/2010/main" val="339581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38" y="315580"/>
            <a:ext cx="8989662" cy="793261"/>
          </a:xfrm>
        </p:spPr>
        <p:txBody>
          <a:bodyPr>
            <a:normAutofit fontScale="90000"/>
          </a:bodyPr>
          <a:lstStyle/>
          <a:p>
            <a:r>
              <a:rPr lang="en-US" dirty="0"/>
              <a:t>RESTAPI – PETSTORE (CREATE,READ,UPDATE ,DELETE)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668499"/>
            <a:ext cx="3155248" cy="25732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REST API </a:t>
            </a:r>
            <a:r>
              <a:rPr lang="en-US" b="1" dirty="0" err="1"/>
              <a:t>Userpayload</a:t>
            </a:r>
            <a:r>
              <a:rPr lang="en-US" b="1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Create a Username, User Profile</a:t>
            </a:r>
          </a:p>
          <a:p>
            <a:pPr marL="228600" indent="-228600">
              <a:buAutoNum type="arabicPeriod"/>
            </a:pPr>
            <a:r>
              <a:rPr lang="en-US" dirty="0"/>
              <a:t>POST User ID</a:t>
            </a:r>
          </a:p>
          <a:p>
            <a:pPr marL="228600" indent="-228600">
              <a:buAutoNum type="arabicPeriod"/>
            </a:pPr>
            <a:r>
              <a:rPr lang="en-US" dirty="0"/>
              <a:t>Update Username, ID</a:t>
            </a:r>
          </a:p>
          <a:p>
            <a:pPr marL="228600" indent="-228600">
              <a:buAutoNum type="arabicPeriod"/>
            </a:pPr>
            <a:r>
              <a:rPr lang="en-US" dirty="0"/>
              <a:t>Delete Username, ID</a:t>
            </a:r>
          </a:p>
          <a:p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C3315-B28F-47ED-B08C-BE7B7DEE8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8111" y="3668499"/>
            <a:ext cx="3604827" cy="20806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Tool Environment:</a:t>
            </a:r>
          </a:p>
          <a:p>
            <a:r>
              <a:rPr lang="en-US" dirty="0"/>
              <a:t>Jenkins CI with Performance Plugins</a:t>
            </a:r>
          </a:p>
          <a:p>
            <a:r>
              <a:rPr lang="en-US" dirty="0"/>
              <a:t>Apache Jmeter 5.5.4 with Extended Plugins</a:t>
            </a:r>
          </a:p>
          <a:p>
            <a:r>
              <a:rPr lang="en-US" dirty="0"/>
              <a:t>Master Single Node</a:t>
            </a:r>
          </a:p>
          <a:p>
            <a:r>
              <a:rPr lang="en-US" dirty="0"/>
              <a:t>Influx Time Series Database </a:t>
            </a:r>
          </a:p>
          <a:p>
            <a:r>
              <a:rPr lang="en-US" dirty="0"/>
              <a:t>Grafana Dashboard</a:t>
            </a:r>
          </a:p>
          <a:p>
            <a:r>
              <a:rPr lang="en-US" dirty="0"/>
              <a:t>Jmeter Backend Listener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Targeted Environment Parameters: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Data CSV,User Defined Variables and other test parameters using JSON Shared Array</a:t>
            </a:r>
          </a:p>
          <a:p>
            <a:r>
              <a:rPr lang="en-US" dirty="0"/>
              <a:t>Logical Handling and Enhancements incorporated for scripts consisting Checks, </a:t>
            </a:r>
            <a:r>
              <a:rPr lang="en-US" dirty="0" err="1"/>
              <a:t>Errorrate</a:t>
            </a:r>
            <a:r>
              <a:rPr lang="en-US" dirty="0"/>
              <a:t>, Assertions, Threshold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43F17F-A547-4540-A059-6F097BB2E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938" y="1502978"/>
            <a:ext cx="7595675" cy="694793"/>
          </a:xfrm>
        </p:spPr>
        <p:txBody>
          <a:bodyPr/>
          <a:lstStyle/>
          <a:p>
            <a:r>
              <a:rPr lang="en-US" dirty="0"/>
              <a:t>Petstore REST API developed on Swagger </a:t>
            </a:r>
          </a:p>
        </p:txBody>
      </p:sp>
    </p:spTree>
    <p:extLst>
      <p:ext uri="{BB962C8B-B14F-4D97-AF65-F5344CB8AC3E}">
        <p14:creationId xmlns:p14="http://schemas.microsoft.com/office/powerpoint/2010/main" val="13089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EF2BF4-D600-4C9B-AD49-A64951BD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62" y="230292"/>
            <a:ext cx="10520140" cy="771888"/>
          </a:xfrm>
        </p:spPr>
        <p:txBody>
          <a:bodyPr>
            <a:normAutofit/>
          </a:bodyPr>
          <a:lstStyle/>
          <a:p>
            <a:r>
              <a:rPr lang="en-US" dirty="0"/>
              <a:t>K6 with Grafana , InfluxDB and Jenkins - USP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BAF49-DB53-483E-98AB-2A7636F2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62" y="1114097"/>
            <a:ext cx="11543138" cy="503152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1038225" lvl="4" indent="-228600">
              <a:buFont typeface="+mj-lt"/>
              <a:buAutoNum type="arabicPeriod"/>
            </a:pPr>
            <a:endParaRPr lang="en-US" dirty="0"/>
          </a:p>
          <a:p>
            <a:pPr marL="1038225" lvl="4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FA5B-FD13-40CC-B79F-4E80BBF62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B755EE-7DF6-4DC9-BDB5-0284B04DA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55271"/>
              </p:ext>
            </p:extLst>
          </p:nvPr>
        </p:nvGraphicFramePr>
        <p:xfrm>
          <a:off x="581573" y="1093077"/>
          <a:ext cx="8127999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745427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1586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8931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Jmeter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9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Written in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Go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4834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Scripting language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Limited: some Java (Groovy, Beanshell, etc)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Javascript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54611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Protocols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Supports most protocols via plugins (native support for HTTP/1.1, SOAP, FTP, JDBC, LDAP, MOM via JMS, SMTP, POP3, IMAP, shell scripts, TCP, Java objects)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Supports fewer, modern protocols natively (HTTP/1.1, HTTP/2, </a:t>
                      </a:r>
                      <a:r>
                        <a:rPr lang="en-US" dirty="0" err="1">
                          <a:effectLst/>
                        </a:rPr>
                        <a:t>WebSockets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gRPC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44179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Browser automation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Yes, using </a:t>
                      </a:r>
                      <a:r>
                        <a:rPr lang="en-US" b="0" u="none" strike="noStrike">
                          <a:solidFill>
                            <a:srgbClr val="7D64FF"/>
                          </a:solidFill>
                          <a:effectLst/>
                          <a:hlinkClick r:id="rId2"/>
                        </a:rPr>
                        <a:t>Selenium/WebDriver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Yes, using </a:t>
                      </a:r>
                      <a:r>
                        <a:rPr lang="en-US" b="0" u="none" strike="noStrike">
                          <a:solidFill>
                            <a:srgbClr val="7D64FF"/>
                          </a:solidFill>
                          <a:effectLst/>
                          <a:hlinkClick r:id="rId3"/>
                        </a:rPr>
                        <a:t>xk6-browser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4981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External dependencies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15671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Source Code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u="none" strike="noStrike">
                          <a:solidFill>
                            <a:srgbClr val="7D64FF"/>
                          </a:solidFill>
                          <a:effectLst/>
                          <a:hlinkClick r:id="rId4"/>
                        </a:rPr>
                        <a:t>Link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u="none" strike="noStrike" dirty="0">
                          <a:solidFill>
                            <a:srgbClr val="7D64FF"/>
                          </a:solidFill>
                          <a:effectLst/>
                          <a:hlinkClick r:id="rId5"/>
                        </a:rPr>
                        <a:t>Link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3691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8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EF2BF4-D600-4C9B-AD49-A64951BD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62" y="230292"/>
            <a:ext cx="10520140" cy="771888"/>
          </a:xfrm>
        </p:spPr>
        <p:txBody>
          <a:bodyPr>
            <a:normAutofit/>
          </a:bodyPr>
          <a:lstStyle/>
          <a:p>
            <a:r>
              <a:rPr lang="en-US" dirty="0"/>
              <a:t>K6 with Grafana , InfluxDB and Jenkins - USP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BAF49-DB53-483E-98AB-2A7636F2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62" y="1114097"/>
            <a:ext cx="11543138" cy="503152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1038225" lvl="4" indent="-228600">
              <a:buFont typeface="+mj-lt"/>
              <a:buAutoNum type="arabicPeriod"/>
            </a:pPr>
            <a:endParaRPr lang="en-US" dirty="0"/>
          </a:p>
          <a:p>
            <a:pPr marL="1038225" lvl="4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FA5B-FD13-40CC-B79F-4E80BBF62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B755EE-7DF6-4DC9-BDB5-0284B04DA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82357"/>
              </p:ext>
            </p:extLst>
          </p:nvPr>
        </p:nvGraphicFramePr>
        <p:xfrm>
          <a:off x="567559" y="1093077"/>
          <a:ext cx="8142013" cy="135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347">
                  <a:extLst>
                    <a:ext uri="{9D8B030D-6E8A-4147-A177-3AD203B41FA5}">
                      <a16:colId xmlns:a16="http://schemas.microsoft.com/office/drawing/2014/main" val="24745427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1586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8931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9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Resource utilization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u="none" strike="noStrike" dirty="0">
                          <a:solidFill>
                            <a:srgbClr val="7D64FF"/>
                          </a:solidFill>
                          <a:effectLst/>
                          <a:hlinkClick r:id="rId2"/>
                        </a:rPr>
                        <a:t>Poor</a:t>
                      </a:r>
                      <a:r>
                        <a:rPr lang="en-US" dirty="0">
                          <a:effectLst/>
                        </a:rPr>
                        <a:t>; One load generator can simulate a few thousand virtual users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u="none" strike="noStrike" dirty="0">
                          <a:solidFill>
                            <a:srgbClr val="7D64FF"/>
                          </a:solidFill>
                          <a:effectLst/>
                          <a:hlinkClick r:id="rId2"/>
                        </a:rPr>
                        <a:t>Very good</a:t>
                      </a:r>
                      <a:r>
                        <a:rPr lang="en-US" dirty="0">
                          <a:effectLst/>
                        </a:rPr>
                        <a:t>; One load generator can simulate tens of thousands of virtual users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4834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Memory management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JVM heap memory must be set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Uses load generator memory natively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93470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Threading model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 Thread: 1 Virtual User; Slower performance, higher resource cost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 Goroutine: 1 Virtual User; Faster performance, lower resource cost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52396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Ease of scripting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GUI-driven, with code blocks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code-driven; </a:t>
                      </a:r>
                      <a:r>
                        <a:rPr lang="en-US" dirty="0" err="1">
                          <a:effectLst/>
                        </a:rPr>
                        <a:t>VSCode</a:t>
                      </a:r>
                      <a:r>
                        <a:rPr lang="en-US" dirty="0">
                          <a:effectLst/>
                        </a:rPr>
                        <a:t> plugin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53231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Test-level thresholds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No, individual request only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56250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Script format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XML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javascript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5461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Collaboration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Difficult to work on simultaneously; tester-friendly; need the GUI app to edit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Developer-friendly, easy to version; </a:t>
                      </a:r>
                      <a:r>
                        <a:rPr lang="en-US" dirty="0" err="1">
                          <a:effectLst/>
                        </a:rPr>
                        <a:t>Javascript</a:t>
                      </a:r>
                      <a:r>
                        <a:rPr lang="en-US" dirty="0">
                          <a:effectLst/>
                        </a:rPr>
                        <a:t> format promotes collaboration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53263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Maintenance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Verbose scripts; XML format is difficult to read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More concise scripts; JavaScript is easy to read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32175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Community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Since 1998; Many third-party tutorials; Extensive documentation; No central community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Since 2017; Extensive documentation; Fewer third-party tutorials; </a:t>
                      </a:r>
                      <a:r>
                        <a:rPr lang="en-US" b="0" u="none" strike="noStrike" dirty="0">
                          <a:solidFill>
                            <a:srgbClr val="7D64FF"/>
                          </a:solidFill>
                          <a:effectLst/>
                          <a:hlinkClick r:id="rId3"/>
                        </a:rPr>
                        <a:t>Official community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54611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Plugin support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Requires plugins for many features, but there are lots of plugins available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Most features are natively supported, but plugin support is new and availability is sparse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244179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Distributed load generation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 (via </a:t>
                      </a:r>
                      <a:r>
                        <a:rPr lang="en-US" b="0" u="none" strike="noStrike" dirty="0">
                          <a:solidFill>
                            <a:srgbClr val="7D64FF"/>
                          </a:solidFill>
                          <a:effectLst/>
                          <a:hlinkClick r:id="rId4"/>
                        </a:rPr>
                        <a:t>k6 Operator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64981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Pre-generated reports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Default and custom HTML reports; logging via listeners</a:t>
                      </a: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No built-in pre-generated reports; integration with analytics tools with third-party dashboards</a:t>
                      </a: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115671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0">
                          <a:effectLst/>
                        </a:rPr>
                        <a:t>Website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u="none" strike="noStrike">
                          <a:solidFill>
                            <a:srgbClr val="7D64FF"/>
                          </a:solidFill>
                          <a:effectLst/>
                          <a:hlinkClick r:id="rId5"/>
                        </a:rPr>
                        <a:t>jmeter.apache.org</a:t>
                      </a:r>
                      <a:endParaRPr lang="en-US">
                        <a:effectLst/>
                      </a:endParaRPr>
                    </a:p>
                  </a:txBody>
                  <a:tcPr marL="127000" marR="127000" marT="127000" marB="1270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u="none" strike="noStrike" dirty="0">
                          <a:solidFill>
                            <a:srgbClr val="7D64FF"/>
                          </a:solidFill>
                          <a:effectLst/>
                          <a:hlinkClick r:id="rId6"/>
                        </a:rPr>
                        <a:t>k6.io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 anchor="ctr"/>
                </a:tc>
                <a:extLst>
                  <a:ext uri="{0D108BD9-81ED-4DB2-BD59-A6C34878D82A}">
                    <a16:rowId xmlns:a16="http://schemas.microsoft.com/office/drawing/2014/main" val="33691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09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EF2BF4-D600-4C9B-AD49-A64951BD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62" y="230292"/>
            <a:ext cx="10520140" cy="771888"/>
          </a:xfrm>
        </p:spPr>
        <p:txBody>
          <a:bodyPr>
            <a:normAutofit fontScale="90000"/>
          </a:bodyPr>
          <a:lstStyle/>
          <a:p>
            <a:r>
              <a:rPr lang="en-US" dirty="0"/>
              <a:t>Tool Metrics Reporting Comparison – Lighthouse  vs </a:t>
            </a:r>
            <a:r>
              <a:rPr lang="en-US" dirty="0" err="1"/>
              <a:t>jmeter</a:t>
            </a:r>
            <a:r>
              <a:rPr lang="en-US" dirty="0"/>
              <a:t> vs k6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BAF49-DB53-483E-98AB-2A7636F2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62" y="1114097"/>
            <a:ext cx="11543138" cy="503152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Performance Test Metrics Reporting – Server-Side vs Client Side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1038225" lvl="4" indent="-228600">
              <a:buFont typeface="+mj-lt"/>
              <a:buAutoNum type="arabicPeriod"/>
            </a:pPr>
            <a:endParaRPr lang="en-US" dirty="0"/>
          </a:p>
          <a:p>
            <a:pPr marL="1038225" lvl="4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5FA5B-FD13-40CC-B79F-4E80BBF62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B0DCD2-8FE4-4E11-A426-80D4E086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2239859"/>
            <a:ext cx="10819020" cy="390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2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1067</Words>
  <Application>Microsoft Office PowerPoint</Application>
  <PresentationFormat>Widescreen</PresentationFormat>
  <Paragraphs>231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K6 Performance WEB API &amp; REST API Performance  testing FRAMEWORK</vt:lpstr>
      <vt:lpstr>WEB API – MountSinai.org</vt:lpstr>
      <vt:lpstr>PowerPoint Presentation</vt:lpstr>
      <vt:lpstr>PowerPoint Presentation</vt:lpstr>
      <vt:lpstr>K6 – Javascript API Performance</vt:lpstr>
      <vt:lpstr>RESTAPI – PETSTORE (CREATE,READ,UPDATE ,DELETE)</vt:lpstr>
      <vt:lpstr>K6 with Grafana , InfluxDB and Jenkins - USP</vt:lpstr>
      <vt:lpstr>K6 with Grafana , InfluxDB and Jenkins - USP</vt:lpstr>
      <vt:lpstr>Tool Metrics Reporting Comparison – Lighthouse  vs jmeter vs k6</vt:lpstr>
      <vt:lpstr>USAGE STEPS – HOW TO USE?</vt:lpstr>
      <vt:lpstr>Top Jmeter Server Side Metrics  of k6 GRAFANA DASHBOARD and Cloud K6 Dashboard</vt:lpstr>
      <vt:lpstr>Thank yoU</vt:lpstr>
      <vt:lpstr>Performance  tool evaluation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K6 Performance WEB API &amp; REST API Performance  testing FRAMEWORK</dc:title>
  <dc:creator>Pavan Magal</dc:creator>
  <cp:lastModifiedBy>Pavan Magal</cp:lastModifiedBy>
  <cp:revision>10</cp:revision>
  <dcterms:created xsi:type="dcterms:W3CDTF">2022-11-28T16:38:14Z</dcterms:created>
  <dcterms:modified xsi:type="dcterms:W3CDTF">2022-11-29T04:30:40Z</dcterms:modified>
</cp:coreProperties>
</file>