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3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CA8C97-0121-491A-A68B-009BB8FFB6BE}">
  <a:tblStyle styleId="{9BCA8C97-0121-491A-A68B-009BB8FFB6BE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977" autoAdjust="0"/>
  </p:normalViewPr>
  <p:slideViewPr>
    <p:cSldViewPr snapToGrid="0">
      <p:cViewPr varScale="1">
        <p:scale>
          <a:sx n="112" d="100"/>
          <a:sy n="112" d="100"/>
        </p:scale>
        <p:origin x="-1544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0FC7C-DD49-40D8-9E6E-446F6FAAC2C4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8B493FB8-FFFF-4C61-93C4-D63C952F6134}">
      <dgm:prSet phldrT="[Text]"/>
      <dgm:spPr/>
      <dgm:t>
        <a:bodyPr/>
        <a:lstStyle/>
        <a:p>
          <a:r>
            <a:rPr lang="en-US" dirty="0" smtClean="0">
              <a:latin typeface="Helvetica Neue"/>
            </a:rPr>
            <a:t>Proposed Design</a:t>
          </a:r>
        </a:p>
      </dgm:t>
    </dgm:pt>
    <dgm:pt modelId="{478810E9-A816-4C09-BAD0-0BBAA1F4CD1F}" type="parTrans" cxnId="{72AF985A-8629-42D7-B792-398570BF00B5}">
      <dgm:prSet/>
      <dgm:spPr/>
      <dgm:t>
        <a:bodyPr/>
        <a:lstStyle/>
        <a:p>
          <a:endParaRPr lang="en-US"/>
        </a:p>
      </dgm:t>
    </dgm:pt>
    <dgm:pt modelId="{FC7BBD40-A88E-4E3E-8DC2-A3F2E4512E08}" type="sibTrans" cxnId="{72AF985A-8629-42D7-B792-398570BF00B5}">
      <dgm:prSet/>
      <dgm:spPr/>
      <dgm:t>
        <a:bodyPr/>
        <a:lstStyle/>
        <a:p>
          <a:endParaRPr lang="en-US"/>
        </a:p>
      </dgm:t>
    </dgm:pt>
    <dgm:pt modelId="{6630B425-8321-43DF-AE70-026F3CFD6EE2}">
      <dgm:prSet phldrT="[Text]"/>
      <dgm:spPr/>
      <dgm:t>
        <a:bodyPr/>
        <a:lstStyle/>
        <a:p>
          <a:r>
            <a:rPr lang="en-US" dirty="0" smtClean="0">
              <a:latin typeface="Helvetica Neue"/>
            </a:rPr>
            <a:t>Actual Design</a:t>
          </a:r>
          <a:endParaRPr lang="en-US" dirty="0">
            <a:latin typeface="Helvetica Neue"/>
          </a:endParaRPr>
        </a:p>
      </dgm:t>
    </dgm:pt>
    <dgm:pt modelId="{BC19F7E0-BDAC-4DEB-8B9A-A0E300D6F1CC}" type="parTrans" cxnId="{61A9CB3D-AA61-49B0-AF4E-9705EBDE5981}">
      <dgm:prSet/>
      <dgm:spPr/>
      <dgm:t>
        <a:bodyPr/>
        <a:lstStyle/>
        <a:p>
          <a:endParaRPr lang="en-US"/>
        </a:p>
      </dgm:t>
    </dgm:pt>
    <dgm:pt modelId="{38670534-C380-4625-A718-E77CA54DD065}" type="sibTrans" cxnId="{61A9CB3D-AA61-49B0-AF4E-9705EBDE5981}">
      <dgm:prSet/>
      <dgm:spPr/>
      <dgm:t>
        <a:bodyPr/>
        <a:lstStyle/>
        <a:p>
          <a:endParaRPr lang="en-US"/>
        </a:p>
      </dgm:t>
    </dgm:pt>
    <dgm:pt modelId="{F0C5FFB7-CA35-41D8-A8B4-4BDECD2EA5E1}" type="pres">
      <dgm:prSet presAssocID="{2220FC7C-DD49-40D8-9E6E-446F6FAAC2C4}" presName="compositeShape" presStyleCnt="0">
        <dgm:presLayoutVars>
          <dgm:chMax val="7"/>
          <dgm:dir/>
          <dgm:resizeHandles val="exact"/>
        </dgm:presLayoutVars>
      </dgm:prSet>
      <dgm:spPr/>
    </dgm:pt>
    <dgm:pt modelId="{F2B1CA34-1BC8-4AF1-9F87-D2D8445B3234}" type="pres">
      <dgm:prSet presAssocID="{8B493FB8-FFFF-4C61-93C4-D63C952F6134}" presName="circ1" presStyleLbl="vennNode1" presStyleIdx="0" presStyleCnt="2"/>
      <dgm:spPr/>
      <dgm:t>
        <a:bodyPr/>
        <a:lstStyle/>
        <a:p>
          <a:endParaRPr lang="en-US"/>
        </a:p>
      </dgm:t>
    </dgm:pt>
    <dgm:pt modelId="{71B28839-8A4E-4757-BB28-35070F1BB751}" type="pres">
      <dgm:prSet presAssocID="{8B493FB8-FFFF-4C61-93C4-D63C952F613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1B4D5-5367-40DA-94CA-E2AC874EF14E}" type="pres">
      <dgm:prSet presAssocID="{6630B425-8321-43DF-AE70-026F3CFD6EE2}" presName="circ2" presStyleLbl="vennNode1" presStyleIdx="1" presStyleCnt="2"/>
      <dgm:spPr/>
      <dgm:t>
        <a:bodyPr/>
        <a:lstStyle/>
        <a:p>
          <a:endParaRPr lang="en-US"/>
        </a:p>
      </dgm:t>
    </dgm:pt>
    <dgm:pt modelId="{9723C0B9-F936-4B14-9B5E-B43969236C39}" type="pres">
      <dgm:prSet presAssocID="{6630B425-8321-43DF-AE70-026F3CFD6EE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A3BD28-EEE6-4A86-8F16-D48C9B9C01C1}" type="presOf" srcId="{6630B425-8321-43DF-AE70-026F3CFD6EE2}" destId="{3641B4D5-5367-40DA-94CA-E2AC874EF14E}" srcOrd="0" destOrd="0" presId="urn:microsoft.com/office/officeart/2005/8/layout/venn1"/>
    <dgm:cxn modelId="{6909DFD7-3C7C-4A54-AE27-5B5BD3B7C457}" type="presOf" srcId="{8B493FB8-FFFF-4C61-93C4-D63C952F6134}" destId="{71B28839-8A4E-4757-BB28-35070F1BB751}" srcOrd="1" destOrd="0" presId="urn:microsoft.com/office/officeart/2005/8/layout/venn1"/>
    <dgm:cxn modelId="{72AF985A-8629-42D7-B792-398570BF00B5}" srcId="{2220FC7C-DD49-40D8-9E6E-446F6FAAC2C4}" destId="{8B493FB8-FFFF-4C61-93C4-D63C952F6134}" srcOrd="0" destOrd="0" parTransId="{478810E9-A816-4C09-BAD0-0BBAA1F4CD1F}" sibTransId="{FC7BBD40-A88E-4E3E-8DC2-A3F2E4512E08}"/>
    <dgm:cxn modelId="{61A9CB3D-AA61-49B0-AF4E-9705EBDE5981}" srcId="{2220FC7C-DD49-40D8-9E6E-446F6FAAC2C4}" destId="{6630B425-8321-43DF-AE70-026F3CFD6EE2}" srcOrd="1" destOrd="0" parTransId="{BC19F7E0-BDAC-4DEB-8B9A-A0E300D6F1CC}" sibTransId="{38670534-C380-4625-A718-E77CA54DD065}"/>
    <dgm:cxn modelId="{1BCC130F-45FB-4634-A5D0-78979BB74827}" type="presOf" srcId="{2220FC7C-DD49-40D8-9E6E-446F6FAAC2C4}" destId="{F0C5FFB7-CA35-41D8-A8B4-4BDECD2EA5E1}" srcOrd="0" destOrd="0" presId="urn:microsoft.com/office/officeart/2005/8/layout/venn1"/>
    <dgm:cxn modelId="{5B97F84C-BB5C-4161-BC92-60C14CE40EB1}" type="presOf" srcId="{6630B425-8321-43DF-AE70-026F3CFD6EE2}" destId="{9723C0B9-F936-4B14-9B5E-B43969236C39}" srcOrd="1" destOrd="0" presId="urn:microsoft.com/office/officeart/2005/8/layout/venn1"/>
    <dgm:cxn modelId="{85639D53-93C7-4B96-A5CE-5ED59C7348DD}" type="presOf" srcId="{8B493FB8-FFFF-4C61-93C4-D63C952F6134}" destId="{F2B1CA34-1BC8-4AF1-9F87-D2D8445B3234}" srcOrd="0" destOrd="0" presId="urn:microsoft.com/office/officeart/2005/8/layout/venn1"/>
    <dgm:cxn modelId="{0749F8D9-E896-4E22-A7CF-9CC7D75A7C5A}" type="presParOf" srcId="{F0C5FFB7-CA35-41D8-A8B4-4BDECD2EA5E1}" destId="{F2B1CA34-1BC8-4AF1-9F87-D2D8445B3234}" srcOrd="0" destOrd="0" presId="urn:microsoft.com/office/officeart/2005/8/layout/venn1"/>
    <dgm:cxn modelId="{668BCCFD-1FCE-443D-B429-7BCB170D8EDA}" type="presParOf" srcId="{F0C5FFB7-CA35-41D8-A8B4-4BDECD2EA5E1}" destId="{71B28839-8A4E-4757-BB28-35070F1BB751}" srcOrd="1" destOrd="0" presId="urn:microsoft.com/office/officeart/2005/8/layout/venn1"/>
    <dgm:cxn modelId="{3AF8089B-4FB1-49B9-BEAC-A89BE8B29F16}" type="presParOf" srcId="{F0C5FFB7-CA35-41D8-A8B4-4BDECD2EA5E1}" destId="{3641B4D5-5367-40DA-94CA-E2AC874EF14E}" srcOrd="2" destOrd="0" presId="urn:microsoft.com/office/officeart/2005/8/layout/venn1"/>
    <dgm:cxn modelId="{DA7A30B4-7A0E-4389-8472-0AA81B1C6E2F}" type="presParOf" srcId="{F0C5FFB7-CA35-41D8-A8B4-4BDECD2EA5E1}" destId="{9723C0B9-F936-4B14-9B5E-B43969236C3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1CA34-1BC8-4AF1-9F87-D2D8445B3234}">
      <dsp:nvSpPr>
        <dsp:cNvPr id="0" name=""/>
        <dsp:cNvSpPr/>
      </dsp:nvSpPr>
      <dsp:spPr>
        <a:xfrm>
          <a:off x="160154" y="107059"/>
          <a:ext cx="3950486" cy="395048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atin typeface="Helvetica Neue"/>
            </a:rPr>
            <a:t>Proposed Design</a:t>
          </a:r>
        </a:p>
      </dsp:txBody>
      <dsp:txXfrm>
        <a:off x="711799" y="572906"/>
        <a:ext cx="2277758" cy="3018792"/>
      </dsp:txXfrm>
    </dsp:sp>
    <dsp:sp modelId="{3641B4D5-5367-40DA-94CA-E2AC874EF14E}">
      <dsp:nvSpPr>
        <dsp:cNvPr id="0" name=""/>
        <dsp:cNvSpPr/>
      </dsp:nvSpPr>
      <dsp:spPr>
        <a:xfrm>
          <a:off x="3007352" y="107059"/>
          <a:ext cx="3950486" cy="3950486"/>
        </a:xfrm>
        <a:prstGeom prst="ellipse">
          <a:avLst/>
        </a:prstGeom>
        <a:solidFill>
          <a:schemeClr val="accent4">
            <a:alpha val="50000"/>
            <a:hueOff val="3508185"/>
            <a:satOff val="8525"/>
            <a:lumOff val="1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atin typeface="Helvetica Neue"/>
            </a:rPr>
            <a:t>Actual Design</a:t>
          </a:r>
          <a:endParaRPr lang="en-US" sz="4100" kern="1200" dirty="0">
            <a:latin typeface="Helvetica Neue"/>
          </a:endParaRPr>
        </a:p>
      </dsp:txBody>
      <dsp:txXfrm>
        <a:off x="4128436" y="572906"/>
        <a:ext cx="2277758" cy="3018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22951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3778858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Mohit</a:t>
            </a:r>
          </a:p>
        </p:txBody>
      </p:sp>
    </p:spTree>
    <p:extLst>
      <p:ext uri="{BB962C8B-B14F-4D97-AF65-F5344CB8AC3E}">
        <p14:creationId xmlns:p14="http://schemas.microsoft.com/office/powerpoint/2010/main" val="95188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George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7690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Thomas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Proposed</a:t>
            </a:r>
          </a:p>
          <a:p>
            <a:pPr marL="914400" marR="0" lvl="1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Connecting</a:t>
            </a:r>
            <a:r>
              <a:rPr lang="en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output of UART interface to SCOMP </a:t>
            </a:r>
          </a:p>
          <a:p>
            <a:pPr marL="914400" marR="0" lvl="1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bsolute movement based on current x,y position.</a:t>
            </a:r>
          </a:p>
          <a:p>
            <a:pPr marL="1371600" marR="0" lvl="2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lang="en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eep moving until required x,y position is reached</a:t>
            </a:r>
          </a:p>
          <a:p>
            <a:pPr marL="914400" marR="0" lvl="1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baseline="0" dirty="0" smtClean="0">
                <a:latin typeface="Helvetica Neue"/>
                <a:sym typeface="Helvetica Neue"/>
              </a:rPr>
              <a:t>Slow rotations</a:t>
            </a:r>
          </a:p>
          <a:p>
            <a:pPr marL="914400" marR="0" lvl="1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baseline="0" dirty="0" smtClean="0">
                <a:latin typeface="Helvetica Neue"/>
                <a:sym typeface="Helvetica Neue"/>
              </a:rPr>
              <a:t>B</a:t>
            </a:r>
            <a:r>
              <a:rPr lang="en-US" baseline="0" dirty="0" smtClean="0">
                <a:latin typeface="Helvetica Neue"/>
                <a:sym typeface="Helvetica Neue"/>
              </a:rPr>
              <a:t>a</a:t>
            </a:r>
            <a:r>
              <a:rPr lang="en" baseline="0" dirty="0" smtClean="0">
                <a:latin typeface="Helvetica Neue"/>
                <a:sym typeface="Helvetica Neue"/>
              </a:rPr>
              <a:t>ck to back jobs without going home</a:t>
            </a:r>
            <a:endParaRPr lang="en" dirty="0" smtClean="0"/>
          </a:p>
          <a:p>
            <a:pPr>
              <a:buNone/>
            </a:pPr>
            <a:r>
              <a:rPr lang="en" dirty="0" smtClean="0"/>
              <a:t>Actual</a:t>
            </a:r>
          </a:p>
          <a:p>
            <a:pPr marL="914400" marR="0" lvl="1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Out</a:t>
            </a:r>
            <a:r>
              <a:rPr lang="en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put of UART interface into i/o device</a:t>
            </a:r>
          </a:p>
          <a:p>
            <a:pPr marL="914400" marR="0" lvl="1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Relative movement. </a:t>
            </a:r>
            <a:r>
              <a:rPr lang="en-US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tore x,y coordinate and move the required distance.</a:t>
            </a:r>
          </a:p>
          <a:p>
            <a:pPr marL="914400" marR="0" lvl="1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ast rotations </a:t>
            </a:r>
          </a:p>
          <a:p>
            <a:pPr marL="914400" marR="0" lvl="1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lang="en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oing home after each job to reduce error propagation 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endParaRPr lang="en" sz="3200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endParaRPr lang="en" sz="3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826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endParaRPr lang="en" sz="3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826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Same</a:t>
            </a:r>
            <a:r>
              <a:rPr lang="en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4826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Cartesian coordinates</a:t>
            </a:r>
          </a:p>
          <a:p>
            <a:pPr marL="4826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dometry &gt; sonar</a:t>
            </a:r>
          </a:p>
          <a:p>
            <a:pPr marL="4826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" sz="32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ast movement for x,y directions</a:t>
            </a:r>
            <a:endParaRPr lang="en" sz="3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76424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Thomas</a:t>
            </a:r>
          </a:p>
        </p:txBody>
      </p:sp>
    </p:spTree>
    <p:extLst>
      <p:ext uri="{BB962C8B-B14F-4D97-AF65-F5344CB8AC3E}">
        <p14:creationId xmlns:p14="http://schemas.microsoft.com/office/powerpoint/2010/main" val="2880069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555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849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Nisarg</a:t>
            </a:r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569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Sunny</a:t>
            </a:r>
          </a:p>
        </p:txBody>
      </p:sp>
    </p:spTree>
    <p:extLst>
      <p:ext uri="{BB962C8B-B14F-4D97-AF65-F5344CB8AC3E}">
        <p14:creationId xmlns:p14="http://schemas.microsoft.com/office/powerpoint/2010/main" val="224761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Mohit</a:t>
            </a:r>
          </a:p>
          <a:p>
            <a:endParaRPr lang="en" sz="1800"/>
          </a:p>
          <a:p>
            <a:pPr marL="457200" lvl="0" indent="-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UART Implementation</a:t>
            </a:r>
          </a:p>
          <a:p>
            <a:pPr marL="914400" lvl="1" indent="-3429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Utilize DATA_STREAM_OUT_STB</a:t>
            </a:r>
          </a:p>
          <a:p>
            <a:pPr marL="914400" lvl="1" indent="-3429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the interface to be asserted where there is a valid byte of data.</a:t>
            </a:r>
          </a:p>
        </p:txBody>
      </p:sp>
    </p:spTree>
    <p:extLst>
      <p:ext uri="{BB962C8B-B14F-4D97-AF65-F5344CB8AC3E}">
        <p14:creationId xmlns:p14="http://schemas.microsoft.com/office/powerpoint/2010/main" val="295010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Mohit</a:t>
            </a: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UART_STB comes from the UART Interface and is asserted when the data in the UART is valid. 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UART_STB is asserted, IO_DATA is set to 0x0001. 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UART_STB is deasserted, IO_DATA is set to 0x0000.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to verify if the data is valid without modifying the SCOMP interface. </a:t>
            </a:r>
          </a:p>
          <a:p>
            <a:endParaRPr lang="en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Device</a:t>
            </a:r>
          </a:p>
          <a:p>
            <a:pPr marL="914400" lvl="1" indent="-3429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new I/O device was created to let the bot know when the DATA_STREAM_OUT_STB is asserted. </a:t>
            </a:r>
          </a:p>
          <a:p>
            <a:pPr marL="914400" lvl="1" indent="-3429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it is asserted data can be collected. </a:t>
            </a:r>
          </a:p>
          <a:p>
            <a:pPr marL="914400" lvl="1" indent="-3429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I/O device prevents modifying the SCOMP.</a:t>
            </a:r>
          </a:p>
        </p:txBody>
      </p:sp>
    </p:spTree>
    <p:extLst>
      <p:ext uri="{BB962C8B-B14F-4D97-AF65-F5344CB8AC3E}">
        <p14:creationId xmlns:p14="http://schemas.microsoft.com/office/powerpoint/2010/main" val="40582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George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S</a:t>
            </a:r>
            <a:r>
              <a:rPr lang="en-US" dirty="0" smtClean="0"/>
              <a:t>i</a:t>
            </a:r>
            <a:r>
              <a:rPr lang="en" dirty="0" smtClean="0"/>
              <a:t>nce we</a:t>
            </a:r>
            <a:r>
              <a:rPr lang="en" baseline="0" dirty="0" smtClean="0"/>
              <a:t> are only facing in the positive x- and y- direction, we don’t waste time rotating 180 degrees and face the negative x- and y- direction.</a:t>
            </a:r>
          </a:p>
          <a:p>
            <a:pPr>
              <a:buNone/>
            </a:pPr>
            <a:endParaRPr lang="en" baseline="0" dirty="0" smtClean="0"/>
          </a:p>
          <a:p>
            <a:pPr>
              <a:buNone/>
            </a:pPr>
            <a:r>
              <a:rPr lang="en" baseline="0" dirty="0" smtClean="0"/>
              <a:t>Together with movement efficiency and consistency, the bot moves quickly </a:t>
            </a:r>
            <a:r>
              <a:rPr lang="en-US" baseline="0" dirty="0" smtClean="0"/>
              <a:t>in the x- and y- direction and rotates quickly as well.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0004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Thomas</a:t>
            </a:r>
          </a:p>
          <a:p>
            <a:pPr>
              <a:buNone/>
            </a:pPr>
            <a:endParaRPr lang="en" baseline="0" dirty="0" smtClean="0"/>
          </a:p>
          <a:p>
            <a:pPr>
              <a:buNone/>
            </a:pPr>
            <a:r>
              <a:rPr lang="en" baseline="0" dirty="0" smtClean="0"/>
              <a:t>We are rotating at a higher speed</a:t>
            </a: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Lower</a:t>
            </a:r>
            <a:r>
              <a:rPr lang="en" baseline="0" dirty="0" smtClean="0"/>
              <a:t> values for the degrees to allow for the momemtum of the bot and corrects for the rotation of the bot.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Q:</a:t>
            </a:r>
            <a:r>
              <a:rPr lang="en" baseline="0" dirty="0" smtClean="0"/>
              <a:t> Why CCW?</a:t>
            </a:r>
          </a:p>
          <a:p>
            <a:pPr>
              <a:buNone/>
            </a:pPr>
            <a:r>
              <a:rPr lang="en" baseline="0" dirty="0" smtClean="0"/>
              <a:t>A: To keep it consistent, we kept everything consistent and easier to implement.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96344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Sunny</a:t>
            </a:r>
          </a:p>
        </p:txBody>
      </p:sp>
    </p:spTree>
    <p:extLst>
      <p:ext uri="{BB962C8B-B14F-4D97-AF65-F5344CB8AC3E}">
        <p14:creationId xmlns:p14="http://schemas.microsoft.com/office/powerpoint/2010/main" val="211410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 dirty="0"/>
              <a:t>Nisarg</a:t>
            </a:r>
          </a:p>
          <a:p>
            <a:endParaRPr lang="en" sz="1600" dirty="0"/>
          </a:p>
          <a:p>
            <a:pPr marL="457200" lvl="0" indent="-228600" rtl="0">
              <a:spcBef>
                <a:spcPts val="600"/>
              </a:spcBef>
              <a:buFont typeface="Helvetica Neue"/>
              <a:buNone/>
            </a:pPr>
            <a:r>
              <a:rPr lang="en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Accuracy in movement and rotation</a:t>
            </a:r>
          </a:p>
          <a:p>
            <a:pPr marL="914400" lvl="1" indent="-3302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Having both wheels move at an equal speed resulted in the robot veering towards one direction</a:t>
            </a:r>
          </a:p>
          <a:p>
            <a:pPr marL="914400" lvl="1" indent="-3302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" sz="1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rotation </a:t>
            </a:r>
            <a:r>
              <a:rPr lang="en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angles were never a perfect 90 degree or 270 degree </a:t>
            </a:r>
            <a:r>
              <a:rPr lang="en" sz="1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</a:t>
            </a:r>
          </a:p>
          <a:p>
            <a:pPr marL="914400" lvl="1" indent="-3302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1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lang="en" sz="1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oing home</a:t>
            </a:r>
            <a:r>
              <a:rPr lang="en" sz="1600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 staying within the blocks )</a:t>
            </a:r>
            <a:endParaRPr lang="en" sz="160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302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endParaRPr lang="en" sz="160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302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Moving along legs versus moving along hypotenuse </a:t>
            </a:r>
          </a:p>
          <a:p>
            <a:pPr marL="914400" lvl="1" indent="-3302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endParaRPr lang="en" sz="160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302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" sz="1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nar</a:t>
            </a:r>
            <a:r>
              <a:rPr lang="en" sz="1600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was very buggy </a:t>
            </a:r>
            <a:endParaRPr lang="en"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9786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34731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sz="3000" dirty="0">
                <a:latin typeface="Helvetica Neue"/>
                <a:ea typeface="Helvetica Neue"/>
                <a:cs typeface="Helvetica Neue"/>
                <a:sym typeface="Helvetica Neue"/>
              </a:rPr>
              <a:t>Wireless Communication via </a:t>
            </a:r>
            <a:r>
              <a:rPr lang="en" sz="3000" dirty="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UART</a:t>
            </a:r>
            <a:r>
              <a:rPr lang="en" sz="3000" dirty="0">
                <a:latin typeface="Helvetica Neue"/>
                <a:ea typeface="Helvetica Neue"/>
                <a:cs typeface="Helvetica Neue"/>
                <a:sym typeface="Helvetica Neue"/>
              </a:rPr>
              <a:t> on a </a:t>
            </a:r>
            <a:r>
              <a:rPr lang="en" sz="3000" dirty="0" smtClean="0">
                <a:latin typeface="Helvetica Neue"/>
                <a:ea typeface="Helvetica Neue"/>
                <a:cs typeface="Helvetica Neue"/>
                <a:sym typeface="Helvetica Neue"/>
              </a:rPr>
              <a:t>DE2Bot</a:t>
            </a:r>
            <a:endParaRPr lang="en" sz="3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1507125"/>
            <a:ext cx="7772400" cy="217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7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Nisarg Himani</a:t>
            </a:r>
          </a:p>
          <a:p>
            <a:pPr lvl="0" rtl="0">
              <a:buNone/>
            </a:pPr>
            <a:r>
              <a:rPr lang="en" sz="27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Sunny Patel</a:t>
            </a:r>
          </a:p>
          <a:p>
            <a:pPr lvl="0" rtl="0">
              <a:buNone/>
            </a:pPr>
            <a:r>
              <a:rPr lang="en" sz="27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Thomas Saekao</a:t>
            </a:r>
          </a:p>
          <a:p>
            <a:pPr lvl="0" rtl="0">
              <a:buNone/>
            </a:pPr>
            <a:r>
              <a:rPr lang="en" sz="27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Mohit Tandon</a:t>
            </a:r>
          </a:p>
          <a:p>
            <a:pPr>
              <a:buNone/>
            </a:pPr>
            <a:r>
              <a:rPr lang="en" sz="27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George Vellaringattu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1604250" y="3833775"/>
            <a:ext cx="5935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ECE 2031 Digital Design Laboratory L05</a:t>
            </a:r>
          </a:p>
          <a:p>
            <a:pPr lvl="0" algn="ctr" rtl="0"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Georgia Institute of Technology</a:t>
            </a:r>
          </a:p>
          <a:p>
            <a:pPr algn="ctr"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April 23, 2014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8854125" y="4751475"/>
            <a:ext cx="289800" cy="3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Failed turning 90° when going home after each job </a:t>
            </a:r>
            <a:r>
              <a:rPr lang="en-US" sz="320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time</a:t>
            </a:r>
            <a:endParaRPr lang="en" sz="320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4318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Averaged </a:t>
            </a:r>
            <a:r>
              <a:rPr lang="en" sz="320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" sz="320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320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lang="en-US" sz="320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seconds per job</a:t>
            </a:r>
            <a:endParaRPr lang="en" sz="32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4318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Completed all eight jobs </a:t>
            </a: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lang="en-US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320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seconds</a:t>
            </a:r>
          </a:p>
          <a:p>
            <a:pPr marL="457200" lvl="0" indent="-4318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Went out of the expected </a:t>
            </a: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box</a:t>
            </a:r>
            <a:r>
              <a:rPr lang="en-US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lang="en-US" sz="320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times</a:t>
            </a:r>
            <a:endParaRPr lang="en-US" sz="3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4318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Picked up the bot </a:t>
            </a:r>
            <a:r>
              <a:rPr lang="en-US" sz="320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times</a:t>
            </a:r>
            <a:endParaRPr lang="en" sz="320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8725700" y="4751475"/>
            <a:ext cx="418200" cy="3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862518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dirty="0"/>
              <a:t>Strengths:</a:t>
            </a:r>
          </a:p>
          <a:p>
            <a:pPr marL="914400" lvl="1" indent="-4318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200" dirty="0"/>
              <a:t>Fast movement </a:t>
            </a:r>
            <a:r>
              <a:rPr lang="en" sz="3200" dirty="0" smtClean="0"/>
              <a:t>and rotation speed</a:t>
            </a:r>
            <a:endParaRPr lang="en" sz="3200" dirty="0"/>
          </a:p>
          <a:p>
            <a:pPr marL="914400" lvl="1" indent="-4318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200" dirty="0" smtClean="0"/>
              <a:t>Methodical movement</a:t>
            </a:r>
          </a:p>
          <a:p>
            <a:pPr marL="914400" lvl="1" indent="-4318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200" dirty="0" smtClean="0"/>
              <a:t>Minimal waiting time</a:t>
            </a:r>
            <a:endParaRPr lang="en" sz="3200" dirty="0"/>
          </a:p>
          <a:p>
            <a:pPr marL="457200" lvl="0" indent="-4318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dirty="0"/>
              <a:t>Weaknesses:</a:t>
            </a:r>
          </a:p>
          <a:p>
            <a:pPr marL="914400" lvl="1" indent="-4318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200" dirty="0" smtClean="0"/>
              <a:t>Returns home after every job</a:t>
            </a:r>
            <a:endParaRPr lang="en" sz="3200" dirty="0"/>
          </a:p>
          <a:p>
            <a:pPr marL="914400" lvl="1" indent="-4318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200" dirty="0"/>
              <a:t>Only counterclockwise </a:t>
            </a:r>
            <a:r>
              <a:rPr lang="en" sz="3200" dirty="0" smtClean="0"/>
              <a:t>rotation</a:t>
            </a:r>
          </a:p>
          <a:p>
            <a:pPr marL="914400" lvl="1" indent="-431800" rtl="0">
              <a:buClr>
                <a:schemeClr val="dk1"/>
              </a:buClr>
              <a:buSzPct val="100000"/>
              <a:buFont typeface="Courier New"/>
              <a:buChar char="o"/>
            </a:pPr>
            <a:endParaRPr lang="en" sz="3200" dirty="0"/>
          </a:p>
        </p:txBody>
      </p:sp>
      <p:sp>
        <p:nvSpPr>
          <p:cNvPr id="146" name="Shape 146"/>
          <p:cNvSpPr txBox="1"/>
          <p:nvPr/>
        </p:nvSpPr>
        <p:spPr>
          <a:xfrm>
            <a:off x="8725700" y="4751475"/>
            <a:ext cx="418200" cy="3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2157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Comparisons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8725700" y="4751475"/>
            <a:ext cx="418200" cy="3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083259816"/>
              </p:ext>
            </p:extLst>
          </p:nvPr>
        </p:nvGraphicFramePr>
        <p:xfrm>
          <a:off x="905021" y="978970"/>
          <a:ext cx="7117994" cy="416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Future </a:t>
            </a: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Work: Polar Coordinates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228599" y="1043069"/>
            <a:ext cx="8686801" cy="78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005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700" dirty="0">
                <a:latin typeface="Helvetica Neue"/>
                <a:ea typeface="Helvetica Neue"/>
                <a:cs typeface="Helvetica Neue"/>
                <a:sym typeface="Helvetica Neue"/>
              </a:rPr>
              <a:t>Improving movement with the use of polar coordinates in terms of </a:t>
            </a:r>
            <a:r>
              <a:rPr lang="en" sz="2700" dirty="0" smtClean="0">
                <a:latin typeface="Helvetica Neue"/>
                <a:ea typeface="Helvetica Neue"/>
                <a:cs typeface="Helvetica Neue"/>
                <a:sym typeface="Helvetica Neue"/>
              </a:rPr>
              <a:t>hypotenuse </a:t>
            </a:r>
            <a:r>
              <a:rPr lang="en" sz="2700" dirty="0">
                <a:latin typeface="Helvetica Neue"/>
                <a:ea typeface="Helvetica Neue"/>
                <a:cs typeface="Helvetica Neue"/>
                <a:sym typeface="Helvetica Neue"/>
              </a:rPr>
              <a:t>and theta values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7267" y="2189800"/>
            <a:ext cx="2741901" cy="2741900"/>
          </a:xfrm>
          <a:prstGeom prst="rect">
            <a:avLst/>
          </a:prstGeom>
        </p:spPr>
      </p:pic>
      <p:pic>
        <p:nvPicPr>
          <p:cNvPr id="161" name="Shape 16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0800000">
            <a:off x="795403" y="2257152"/>
            <a:ext cx="296792" cy="388113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 rot="-3307573">
            <a:off x="1644331" y="2592612"/>
            <a:ext cx="273886" cy="1196923"/>
          </a:xfrm>
          <a:prstGeom prst="downArrow">
            <a:avLst>
              <a:gd name="adj1" fmla="val 50000"/>
              <a:gd name="adj2" fmla="val 9252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pic>
        <p:nvPicPr>
          <p:cNvPr id="163" name="Shape 16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846002">
            <a:off x="2442528" y="3387797"/>
            <a:ext cx="296792" cy="388113"/>
          </a:xfrm>
          <a:prstGeom prst="rect">
            <a:avLst/>
          </a:prstGeom>
        </p:spPr>
      </p:pic>
      <p:sp>
        <p:nvSpPr>
          <p:cNvPr id="164" name="Shape 164"/>
          <p:cNvSpPr txBox="1"/>
          <p:nvPr/>
        </p:nvSpPr>
        <p:spPr>
          <a:xfrm>
            <a:off x="703200" y="2785875"/>
            <a:ext cx="633599" cy="42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(1,1)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303077" y="3796553"/>
            <a:ext cx="575699" cy="38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(3,4)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110000">
            <a:off x="2967314" y="2269930"/>
            <a:ext cx="296792" cy="388113"/>
          </a:xfrm>
          <a:prstGeom prst="rect">
            <a:avLst/>
          </a:prstGeom>
        </p:spPr>
      </p:pic>
      <p:sp>
        <p:nvSpPr>
          <p:cNvPr id="167" name="Shape 167"/>
          <p:cNvSpPr txBox="1"/>
          <p:nvPr/>
        </p:nvSpPr>
        <p:spPr>
          <a:xfrm>
            <a:off x="2303075" y="2289875"/>
            <a:ext cx="575699" cy="38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(1,5)</a:t>
            </a:r>
          </a:p>
        </p:txBody>
      </p:sp>
      <p:sp>
        <p:nvSpPr>
          <p:cNvPr id="168" name="Shape 168"/>
          <p:cNvSpPr/>
          <p:nvPr/>
        </p:nvSpPr>
        <p:spPr>
          <a:xfrm rot="-9616739">
            <a:off x="2773255" y="2709128"/>
            <a:ext cx="240931" cy="581593"/>
          </a:xfrm>
          <a:prstGeom prst="downArrow">
            <a:avLst>
              <a:gd name="adj1" fmla="val 50000"/>
              <a:gd name="adj2" fmla="val 750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rot="10224093">
            <a:off x="751976" y="2273722"/>
            <a:ext cx="539756" cy="420501"/>
          </a:xfrm>
          <a:prstGeom prst="arc">
            <a:avLst>
              <a:gd name="adj1" fmla="val 16086985"/>
              <a:gd name="adj2" fmla="val 1274497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70" name="Shape 170"/>
          <p:cNvSpPr txBox="1"/>
          <p:nvPr/>
        </p:nvSpPr>
        <p:spPr>
          <a:xfrm>
            <a:off x="4182625" y="2056200"/>
            <a:ext cx="4504199" cy="289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" sz="27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Starting position (1,1)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7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Pickup coordinate (3,4)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7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- Rotate </a:t>
            </a:r>
            <a:r>
              <a:rPr lang="en" sz="2700" i="1" dirty="0">
                <a:solidFill>
                  <a:srgbClr val="2525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lang="en" sz="27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° </a:t>
            </a:r>
            <a:r>
              <a:rPr lang="en" sz="27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anticlockwise</a:t>
            </a:r>
            <a:endParaRPr lang="en" sz="27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27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Dropoff coordinate (1,5)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7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- Rotate </a:t>
            </a:r>
            <a:r>
              <a:rPr lang="en" sz="2700" i="1" dirty="0">
                <a:solidFill>
                  <a:srgbClr val="2525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lang="en" sz="27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° </a:t>
            </a:r>
            <a:r>
              <a:rPr lang="en" sz="27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anticlockwise</a:t>
            </a:r>
            <a:endParaRPr lang="en" sz="27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Shape 171"/>
          <p:cNvSpPr/>
          <p:nvPr/>
        </p:nvSpPr>
        <p:spPr>
          <a:xfrm rot="6749370">
            <a:off x="2359645" y="3241562"/>
            <a:ext cx="598409" cy="519577"/>
          </a:xfrm>
          <a:prstGeom prst="arc">
            <a:avLst>
              <a:gd name="adj1" fmla="val 13126594"/>
              <a:gd name="adj2" fmla="val 3350564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72" name="Shape 172"/>
          <p:cNvSpPr txBox="1"/>
          <p:nvPr/>
        </p:nvSpPr>
        <p:spPr>
          <a:xfrm>
            <a:off x="8725700" y="4751475"/>
            <a:ext cx="418200" cy="3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801"/>
            <a:ext cx="8229600" cy="3725699"/>
          </a:xfrm>
        </p:spPr>
        <p:txBody>
          <a:bodyPr/>
          <a:lstStyle/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 Neue"/>
              </a:rPr>
              <a:t>Being able to complete jobs one after another without the need to go home</a:t>
            </a:r>
          </a:p>
          <a:p>
            <a:pPr marL="190500" indent="0"/>
            <a:endParaRPr lang="en-US" sz="3200" dirty="0" smtClean="0">
              <a:latin typeface="Helvetica Neue"/>
            </a:endParaRP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 Neue"/>
              </a:rPr>
              <a:t>Saving substantial amount of time to complete all eight jobs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4" name="Shape 1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Future </a:t>
            </a: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Work: Continuous Jobs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172"/>
          <p:cNvSpPr txBox="1"/>
          <p:nvPr/>
        </p:nvSpPr>
        <p:spPr>
          <a:xfrm>
            <a:off x="8725700" y="4751475"/>
            <a:ext cx="418200" cy="3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805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600">
                <a:latin typeface="Helvetica Neue"/>
                <a:ea typeface="Helvetica Neue"/>
                <a:cs typeface="Helvetica Neue"/>
                <a:sym typeface="Helvetica Neue"/>
              </a:rPr>
              <a:t>Reference Slides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3128" y="-105677"/>
            <a:ext cx="9060872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>
                <a:solidFill>
                  <a:srgbClr val="0070C0"/>
                </a:solidFill>
                <a:latin typeface="Helvetica Neue"/>
              </a:rPr>
              <a:t>UART</a:t>
            </a:r>
            <a:r>
              <a:rPr lang="en" dirty="0" smtClean="0">
                <a:latin typeface="Helvetica Neue"/>
              </a:rPr>
              <a:t> Pick-Up/Drop-Off Communication</a:t>
            </a:r>
            <a:endParaRPr lang="en" dirty="0">
              <a:latin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3" y="751723"/>
            <a:ext cx="4134893" cy="42984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012"/>
            <a:ext cx="9144000" cy="8574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UART</a:t>
            </a:r>
            <a:r>
              <a:rPr lang="en-US" dirty="0" smtClean="0"/>
              <a:t>_STB Asserted/De-asserted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890" y="1063378"/>
            <a:ext cx="2950219" cy="39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1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68375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Project Objectives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0257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005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700" dirty="0">
                <a:latin typeface="Helvetica Neue"/>
                <a:ea typeface="Helvetica Neue"/>
                <a:cs typeface="Helvetica Neue"/>
                <a:sym typeface="Helvetica Neue"/>
              </a:rPr>
              <a:t>Implement serial communication using </a:t>
            </a:r>
            <a:r>
              <a:rPr lang="en" sz="2700" dirty="0" smtClean="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UART</a:t>
            </a:r>
            <a:endParaRPr lang="en-US" sz="2700" dirty="0" smtClean="0">
              <a:solidFill>
                <a:srgbClr val="007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" lvl="0" indent="0" rtl="0">
              <a:buClr>
                <a:schemeClr val="dk1"/>
              </a:buClr>
              <a:buSzPct val="166666"/>
            </a:pPr>
            <a:r>
              <a:rPr lang="en-US" sz="2700" dirty="0" smtClean="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" sz="2700" dirty="0" smtClean="0">
                <a:latin typeface="Helvetica Neue"/>
                <a:ea typeface="Helvetica Neue"/>
                <a:cs typeface="Helvetica Neue"/>
                <a:sym typeface="Helvetica Neue"/>
              </a:rPr>
              <a:t>Communicate </a:t>
            </a:r>
            <a:r>
              <a:rPr lang="en" sz="2700" dirty="0">
                <a:latin typeface="Helvetica Neue"/>
                <a:ea typeface="Helvetica Neue"/>
                <a:cs typeface="Helvetica Neue"/>
                <a:sym typeface="Helvetica Neue"/>
              </a:rPr>
              <a:t>between base station and robot</a:t>
            </a:r>
          </a:p>
          <a:p>
            <a:pPr marL="457200" lvl="0" indent="-40005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700" dirty="0" smtClean="0">
                <a:latin typeface="Helvetica Neue"/>
                <a:ea typeface="Helvetica Neue"/>
                <a:cs typeface="Helvetica Neue"/>
                <a:sym typeface="Helvetica Neue"/>
              </a:rPr>
              <a:t>Modify the given </a:t>
            </a:r>
            <a:r>
              <a:rPr lang="en" sz="2700" dirty="0">
                <a:latin typeface="Helvetica Neue"/>
                <a:ea typeface="Helvetica Neue"/>
                <a:cs typeface="Helvetica Neue"/>
                <a:sym typeface="Helvetica Neue"/>
              </a:rPr>
              <a:t>program that allows </a:t>
            </a:r>
            <a:r>
              <a:rPr lang="en" sz="2700" dirty="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UART</a:t>
            </a:r>
            <a:r>
              <a:rPr lang="en" sz="2700" dirty="0">
                <a:latin typeface="Helvetica Neue"/>
                <a:ea typeface="Helvetica Neue"/>
                <a:cs typeface="Helvetica Neue"/>
                <a:sym typeface="Helvetica Neue"/>
              </a:rPr>
              <a:t> to:</a:t>
            </a:r>
          </a:p>
          <a:p>
            <a:pPr marL="914400" lvl="1" indent="-40005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2700" dirty="0" smtClean="0">
                <a:latin typeface="Helvetica Neue"/>
                <a:ea typeface="Helvetica Neue"/>
                <a:cs typeface="Helvetica Neue"/>
                <a:sym typeface="Helvetica Neue"/>
              </a:rPr>
              <a:t>Send</a:t>
            </a:r>
            <a:r>
              <a:rPr lang="en" sz="27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700" dirty="0" smtClean="0">
                <a:latin typeface="Helvetica Neue"/>
                <a:ea typeface="Helvetica Neue"/>
                <a:cs typeface="Helvetica Neue"/>
                <a:sym typeface="Helvetica Neue"/>
              </a:rPr>
              <a:t>messages to </a:t>
            </a:r>
            <a:r>
              <a:rPr lang="en" sz="2700" dirty="0" smtClean="0">
                <a:latin typeface="Helvetica Neue"/>
                <a:ea typeface="Helvetica Neue"/>
                <a:cs typeface="Helvetica Neue"/>
                <a:sym typeface="Helvetica Neue"/>
              </a:rPr>
              <a:t>base </a:t>
            </a:r>
            <a:r>
              <a:rPr lang="en" sz="2700" dirty="0">
                <a:latin typeface="Helvetica Neue"/>
                <a:ea typeface="Helvetica Neue"/>
                <a:cs typeface="Helvetica Neue"/>
                <a:sym typeface="Helvetica Neue"/>
              </a:rPr>
              <a:t>station</a:t>
            </a:r>
          </a:p>
          <a:p>
            <a:pPr marL="914400" lvl="1" indent="-40005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700" dirty="0">
                <a:latin typeface="Helvetica Neue"/>
                <a:ea typeface="Helvetica Neue"/>
                <a:cs typeface="Helvetica Neue"/>
                <a:sym typeface="Helvetica Neue"/>
              </a:rPr>
              <a:t>Receive jobs from base station</a:t>
            </a:r>
          </a:p>
          <a:p>
            <a:pPr marL="914400" lvl="1" indent="-40005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700" dirty="0">
                <a:latin typeface="Helvetica Neue"/>
                <a:ea typeface="Helvetica Neue"/>
                <a:cs typeface="Helvetica Neue"/>
                <a:sym typeface="Helvetica Neue"/>
              </a:rPr>
              <a:t>Carry out jobs given by base station</a:t>
            </a:r>
          </a:p>
          <a:p>
            <a:pPr marL="914400" lvl="1" indent="-40005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700" dirty="0">
                <a:latin typeface="Helvetica Neue"/>
                <a:ea typeface="Helvetica Neue"/>
                <a:cs typeface="Helvetica Neue"/>
                <a:sym typeface="Helvetica Neue"/>
              </a:rPr>
              <a:t>Return home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8854125" y="4751475"/>
            <a:ext cx="289800" cy="3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-10351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Flow Chart of Communication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8854125" y="4751475"/>
            <a:ext cx="289800" cy="3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73" y="753887"/>
            <a:ext cx="5998254" cy="452149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1113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UART</a:t>
            </a: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 Interface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52138" y="968750"/>
            <a:ext cx="7239732" cy="4174749"/>
          </a:xfrm>
          <a:prstGeom prst="rect">
            <a:avLst/>
          </a:prstGeom>
        </p:spPr>
      </p:pic>
      <p:sp>
        <p:nvSpPr>
          <p:cNvPr id="47" name="Shape 47"/>
          <p:cNvSpPr txBox="1"/>
          <p:nvPr/>
        </p:nvSpPr>
        <p:spPr>
          <a:xfrm>
            <a:off x="8854125" y="4751475"/>
            <a:ext cx="289800" cy="3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12120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UART</a:t>
            </a: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_DATA Interface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457200" y="3256450"/>
            <a:ext cx="8229600" cy="175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" sz="2400" dirty="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UART</a:t>
            </a:r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_STB comes from the </a:t>
            </a:r>
            <a:r>
              <a:rPr lang="en" sz="2400" dirty="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UART</a:t>
            </a:r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 interface </a:t>
            </a:r>
          </a:p>
          <a:p>
            <a:pPr marL="914400" lvl="1" indent="-381000" rtl="0">
              <a:buClr>
                <a:srgbClr val="000000"/>
              </a:buClr>
              <a:buSzPct val="100000"/>
              <a:buFont typeface="Helvetica Neue"/>
              <a:buChar char="○"/>
            </a:pPr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Asserts with valid data</a:t>
            </a:r>
          </a:p>
          <a:p>
            <a:pPr marL="914400" lvl="1" indent="-381000" rtl="0">
              <a:buClr>
                <a:srgbClr val="000000"/>
              </a:buClr>
              <a:buSzPct val="100000"/>
              <a:buFont typeface="Helvetica Neue"/>
              <a:buChar char="○"/>
            </a:pPr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Sets values for IO_DATA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I/O device verifies valid data without SCOMP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81450" y="911074"/>
            <a:ext cx="6381087" cy="24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8854125" y="4751475"/>
            <a:ext cx="289800" cy="3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Movement Design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974625"/>
            <a:ext cx="8229600" cy="396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005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700" dirty="0">
                <a:latin typeface="Helvetica Neue"/>
                <a:ea typeface="Helvetica Neue"/>
                <a:cs typeface="Helvetica Neue"/>
                <a:sym typeface="Helvetica Neue"/>
              </a:rPr>
              <a:t>Two states </a:t>
            </a:r>
          </a:p>
          <a:p>
            <a:pPr marL="914400" lvl="1" indent="-40005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700" dirty="0">
                <a:latin typeface="Helvetica Neue"/>
                <a:ea typeface="Helvetica Neue"/>
                <a:cs typeface="Helvetica Neue"/>
                <a:sym typeface="Helvetica Neue"/>
              </a:rPr>
              <a:t>Always facing out on the positive axes of the coordinate plane</a:t>
            </a:r>
          </a:p>
          <a:p>
            <a:pPr marL="914400" lvl="1" indent="-40005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700" dirty="0">
                <a:latin typeface="Helvetica Neue"/>
                <a:ea typeface="Helvetica Neue"/>
                <a:cs typeface="Helvetica Neue"/>
                <a:sym typeface="Helvetica Neue"/>
              </a:rPr>
              <a:t>Moves backwards to drop off job</a:t>
            </a:r>
          </a:p>
          <a:p>
            <a:pPr marL="457200" lvl="0" indent="-40005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700" dirty="0">
                <a:latin typeface="Helvetica Neue"/>
                <a:ea typeface="Helvetica Neue"/>
                <a:cs typeface="Helvetica Neue"/>
                <a:sym typeface="Helvetica Neue"/>
              </a:rPr>
              <a:t>Odometry, x-axis then y-axis</a:t>
            </a:r>
          </a:p>
          <a:p>
            <a:pPr marL="457200" lvl="0" indent="-40005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700" dirty="0">
                <a:latin typeface="Helvetica Neue"/>
                <a:ea typeface="Helvetica Neue"/>
                <a:cs typeface="Helvetica Neue"/>
                <a:sym typeface="Helvetica Neue"/>
              </a:rPr>
              <a:t>Movement </a:t>
            </a:r>
            <a:r>
              <a:rPr lang="en" sz="2700" dirty="0" smtClean="0">
                <a:latin typeface="Helvetica Neue"/>
                <a:ea typeface="Helvetica Neue"/>
                <a:cs typeface="Helvetica Neue"/>
                <a:sym typeface="Helvetica Neue"/>
              </a:rPr>
              <a:t>Efficiency</a:t>
            </a:r>
            <a:endParaRPr lang="en" sz="27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40005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700" dirty="0">
                <a:latin typeface="Helvetica Neue"/>
                <a:ea typeface="Helvetica Neue"/>
                <a:cs typeface="Helvetica Neue"/>
                <a:sym typeface="Helvetica Neue"/>
              </a:rPr>
              <a:t>Consistency</a:t>
            </a:r>
          </a:p>
          <a:p>
            <a:pPr marL="457200" lvl="0" indent="-40005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700" i="1" u="sng" dirty="0">
                <a:latin typeface="Helvetica Neue"/>
                <a:ea typeface="Helvetica Neue"/>
                <a:cs typeface="Helvetica Neue"/>
                <a:sym typeface="Helvetica Neue"/>
              </a:rPr>
              <a:t>Fast and Furious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854125" y="4751475"/>
            <a:ext cx="289800" cy="3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Shape 67"/>
          <p:cNvGraphicFramePr/>
          <p:nvPr>
            <p:extLst>
              <p:ext uri="{D42A27DB-BD31-4B8C-83A1-F6EECF244321}">
                <p14:modId xmlns:p14="http://schemas.microsoft.com/office/powerpoint/2010/main" val="3570695845"/>
              </p:ext>
            </p:extLst>
          </p:nvPr>
        </p:nvGraphicFramePr>
        <p:xfrm>
          <a:off x="603426" y="984737"/>
          <a:ext cx="8062275" cy="3888154"/>
        </p:xfrm>
        <a:graphic>
          <a:graphicData uri="http://schemas.openxmlformats.org/drawingml/2006/table">
            <a:tbl>
              <a:tblPr>
                <a:noFill/>
                <a:tableStyleId>{9BCA8C97-0121-491A-A68B-009BB8FFB6BE}</a:tableStyleId>
              </a:tblPr>
              <a:tblGrid>
                <a:gridCol w="2312515"/>
                <a:gridCol w="1871003"/>
                <a:gridCol w="3878757"/>
              </a:tblGrid>
              <a:tr h="59631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i="1" dirty="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Variable</a:t>
                      </a:r>
                      <a:endParaRPr lang="en" sz="2400" b="1" i="1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i="1" dirty="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Value</a:t>
                      </a:r>
                      <a:endParaRPr lang="en" sz="2400" b="1" i="1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i="1" dirty="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 lang="en" sz="2400" b="1" i="1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FMedium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Forward Speed</a:t>
                      </a: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RMedium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-480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Reverse Speed</a:t>
                      </a: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TurnConst</a:t>
                      </a:r>
                      <a:endParaRPr lang="en" sz="2400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Right Wheel Forward +11</a:t>
                      </a: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TurnConst2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Right Wheel Reverse -7</a:t>
                      </a: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Deg90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90°</a:t>
                      </a:r>
                      <a:r>
                        <a:rPr lang="en" sz="2400" baseline="0" dirty="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US" sz="2400" baseline="0" dirty="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anti</a:t>
                      </a:r>
                      <a:r>
                        <a:rPr lang="en" sz="2400" dirty="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clockwise</a:t>
                      </a:r>
                      <a:endParaRPr lang="en" sz="2400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Deg270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270°</a:t>
                      </a:r>
                      <a:r>
                        <a:rPr lang="en" sz="2400" baseline="0" dirty="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US" sz="2400" baseline="0" dirty="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anti</a:t>
                      </a:r>
                      <a:r>
                        <a:rPr lang="en" sz="2400" dirty="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clockwise</a:t>
                      </a:r>
                      <a:endParaRPr lang="en" sz="2400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9880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Constant Movement Values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8854125" y="4751475"/>
            <a:ext cx="289800" cy="3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103"/>
          <p:cNvSpPr txBox="1">
            <a:spLocks/>
          </p:cNvSpPr>
          <p:nvPr/>
        </p:nvSpPr>
        <p:spPr>
          <a:xfrm>
            <a:off x="4265525" y="1079137"/>
            <a:ext cx="4744500" cy="369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914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1371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3. Dropoff coordinate (1,5)</a:t>
            </a:r>
          </a:p>
          <a:p>
            <a:r>
              <a:rPr lang="en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  - Move in y-direction</a:t>
            </a:r>
          </a:p>
          <a:p>
            <a:r>
              <a:rPr lang="en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  - Rotate 270° anticlockwise</a:t>
            </a:r>
          </a:p>
          <a:p>
            <a:r>
              <a:rPr lang="en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  - Move in -x direction</a:t>
            </a:r>
          </a:p>
          <a:p>
            <a:r>
              <a:rPr lang="en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4. Go Home</a:t>
            </a:r>
          </a:p>
          <a:p>
            <a:r>
              <a:rPr lang="en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  - Rotate 90° anticlockwise</a:t>
            </a:r>
          </a:p>
          <a:p>
            <a:r>
              <a:rPr lang="en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  - Move in -y direction</a:t>
            </a:r>
          </a:p>
          <a:p>
            <a:r>
              <a:rPr lang="en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  - Pick up bot and realign it</a:t>
            </a:r>
          </a:p>
          <a:p>
            <a:endParaRPr lang="en" sz="24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2187" y="1058200"/>
            <a:ext cx="3749185" cy="3736675"/>
          </a:xfrm>
          <a:prstGeom prst="rect">
            <a:avLst/>
          </a:prstGeom>
        </p:spPr>
      </p:pic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011526" y="1135290"/>
            <a:ext cx="4744500" cy="369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1. Starting position (1,1)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2. Pickup coordinate (3,4)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  - Move in x-direction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  - Rotate 90° </a:t>
            </a:r>
            <a:r>
              <a:rPr lang="en-US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anti</a:t>
            </a:r>
            <a:r>
              <a:rPr lang="en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clockwise</a:t>
            </a:r>
            <a:endParaRPr lang="en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  - Move in y-direction</a:t>
            </a:r>
          </a:p>
          <a:p>
            <a:endParaRPr lang="en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0800000">
            <a:off x="353722" y="1149987"/>
            <a:ext cx="405824" cy="528922"/>
          </a:xfrm>
          <a:prstGeom prst="rect">
            <a:avLst/>
          </a:prstGeom>
        </p:spPr>
      </p:pic>
      <p:sp>
        <p:nvSpPr>
          <p:cNvPr id="81" name="Shape 81"/>
          <p:cNvSpPr txBox="1"/>
          <p:nvPr/>
        </p:nvSpPr>
        <p:spPr>
          <a:xfrm>
            <a:off x="284753" y="720888"/>
            <a:ext cx="700800" cy="33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(1,1)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501525" y="3249924"/>
            <a:ext cx="650400" cy="29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(3,4)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15883" y="3249925"/>
            <a:ext cx="650400" cy="24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(3,1)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296025" y="3251535"/>
            <a:ext cx="700800" cy="24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(3,5)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227635" y="721595"/>
            <a:ext cx="700800" cy="33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(1,5)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2460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Example Movement Layout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8854125" y="4751475"/>
            <a:ext cx="289800" cy="3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5.55112E-17 L 0.00018 0.2953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5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29352 L 0.24289 0.2938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35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58 0.29537 L 0.32743 0.2956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4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6200000">
                                      <p:cBhvr>
                                        <p:cTn id="6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92 0.29259 L 0.3224 0.0003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63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39 0.00031 L -3.88889E-6 5.55112E-1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7" y="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5" grpId="0" build="p"/>
      <p:bldP spid="75" grpId="1" uiExpand="1" build="p"/>
      <p:bldP spid="81" grpId="0"/>
      <p:bldP spid="82" grpId="0"/>
      <p:bldP spid="83" grpId="0"/>
      <p:bldP spid="86" grpId="0"/>
      <p:bldP spid="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238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Problems Encountered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olar coordinates</a:t>
            </a:r>
            <a:endParaRPr lang="en" sz="32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Accuracy in movement and </a:t>
            </a: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rotation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Speed versus </a:t>
            </a: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ob </a:t>
            </a: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ime 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Different odometry calibrations of DE2Bots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Inconsistent sonar</a:t>
            </a:r>
            <a:endParaRPr lang="en" sz="3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8854125" y="4751475"/>
            <a:ext cx="289800" cy="3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836</Words>
  <Application>Microsoft Macintosh PowerPoint</Application>
  <PresentationFormat>On-screen Show (16:9)</PresentationFormat>
  <Paragraphs>193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simple-light</vt:lpstr>
      <vt:lpstr>Wireless Communication via UART on a DE2Bot</vt:lpstr>
      <vt:lpstr>Project Objectives</vt:lpstr>
      <vt:lpstr>Flow Chart of Communication</vt:lpstr>
      <vt:lpstr>UART Interface</vt:lpstr>
      <vt:lpstr>UART_DATA Interface</vt:lpstr>
      <vt:lpstr>Movement Design</vt:lpstr>
      <vt:lpstr>Constant Movement Values</vt:lpstr>
      <vt:lpstr>Example Movement Layout</vt:lpstr>
      <vt:lpstr>Problems Encountered</vt:lpstr>
      <vt:lpstr>Results</vt:lpstr>
      <vt:lpstr>Discussion</vt:lpstr>
      <vt:lpstr>Comparisons</vt:lpstr>
      <vt:lpstr>Future Work: Polar Coordinates</vt:lpstr>
      <vt:lpstr>Future Work: Continuous Jobs</vt:lpstr>
      <vt:lpstr>Reference Slides</vt:lpstr>
      <vt:lpstr>UART Pick-Up/Drop-Off Communication</vt:lpstr>
      <vt:lpstr>UART_STB Asserted/De-asserted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 via UART on a DE2 AmigoBot</dc:title>
  <cp:lastModifiedBy>Sunny Patel</cp:lastModifiedBy>
  <cp:revision>33</cp:revision>
  <dcterms:modified xsi:type="dcterms:W3CDTF">2014-04-23T17:39:41Z</dcterms:modified>
</cp:coreProperties>
</file>