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6858000" cy="9144000"/>
  <p:embeddedFontLst>
    <p:embeddedFont>
      <p:font typeface="PT Sans Narrow" panose="020B0506020203020204"/>
      <p:regular r:id="rId18"/>
    </p:embeddedFont>
    <p:embeddedFont>
      <p:font typeface="Open Sans" panose="020B0606030504020204"/>
      <p:regular r:id="rId19"/>
    </p:embeddedFont>
    <p:embeddedFont>
      <p:font typeface="Impact" panose="020B0806030902050204"/>
      <p:regular r:id="rId20"/>
    </p:embeddedFont>
    <p:embeddedFont>
      <p:font typeface="Playfair Display" panose="0000050000000000000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76ef3ee03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76ef3ee03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76ef3ee03_3_1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76ef3ee03_3_1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76ef3ee0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76ef3ee0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76ef3ee03_0_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76ef3ee03_0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76ef3ee03_0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76ef3ee03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76ef3ee03_0_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76ef3ee03_0_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76ef3ee03_3_66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76ef3ee03_3_6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76ef3ee03_3_66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76ef3ee03_3_6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76ef3ee03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76ef3ee03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76ef3ee03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76ef3ee03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11"/>
          <p:cNvSpPr txBox="1"/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 panose="020B0506020203020204"/>
              <a:buNone/>
              <a:defRPr sz="24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 panose="020B0606030504020204"/>
              <a:buChar char="●"/>
              <a:defRPr sz="18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●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●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			</a:t>
            </a:r>
            <a:endParaRPr lang="en-GB"/>
          </a:p>
        </p:txBody>
      </p:sp>
      <p:sp>
        <p:nvSpPr>
          <p:cNvPr id="67" name="Google Shape;67;p13"/>
          <p:cNvSpPr txBox="1"/>
          <p:nvPr/>
        </p:nvSpPr>
        <p:spPr>
          <a:xfrm>
            <a:off x="294600" y="1125850"/>
            <a:ext cx="8554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accent1"/>
                </a:solidFill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rPr>
              <a:t>Real Time Bot Detection And Heat Analysis</a:t>
            </a:r>
            <a:endParaRPr sz="3600">
              <a:solidFill>
                <a:schemeClr val="accent1"/>
              </a:solidFill>
              <a:latin typeface="Impact" panose="020B0806030902050204"/>
              <a:ea typeface="Impact" panose="020B0806030902050204"/>
              <a:cs typeface="Impact" panose="020B0806030902050204"/>
              <a:sym typeface="Impact" panose="020B0806030902050204"/>
            </a:endParaRPr>
          </a:p>
          <a:p>
            <a:pPr marL="0" lvl="0" indent="0" algn="ct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3000" b="1">
              <a:solidFill>
                <a:srgbClr val="434343"/>
              </a:solidFill>
              <a:latin typeface="Impact" panose="020B0806030902050204"/>
              <a:ea typeface="Impact" panose="020B0806030902050204"/>
              <a:cs typeface="Impact" panose="020B0806030902050204"/>
              <a:sym typeface="Impact" panose="020B0806030902050204"/>
            </a:endParaRPr>
          </a:p>
          <a:p>
            <a:pPr marL="0" lvl="0" indent="0" algn="ct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43434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Zirui Tan, Zichen Liu, </a:t>
            </a:r>
            <a:endParaRPr sz="2400" b="1">
              <a:solidFill>
                <a:srgbClr val="43434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43434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Haopeng Zhang, Yuting Wang</a:t>
            </a:r>
            <a:endParaRPr sz="2400" b="1">
              <a:solidFill>
                <a:srgbClr val="43434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b="1">
              <a:solidFill>
                <a:srgbClr val="434343"/>
              </a:solidFill>
              <a:latin typeface="Impact" panose="020B0806030902050204"/>
              <a:ea typeface="Impact" panose="020B0806030902050204"/>
              <a:cs typeface="Impact" panose="020B0806030902050204"/>
              <a:sym typeface="Impact" panose="020B080603090205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502800" y="4268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 Details 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</p:txBody>
      </p:sp>
      <p:sp>
        <p:nvSpPr>
          <p:cNvPr id="122" name="Google Shape;122;p22"/>
          <p:cNvSpPr txBox="1"/>
          <p:nvPr/>
        </p:nvSpPr>
        <p:spPr>
          <a:xfrm>
            <a:off x="502800" y="1461000"/>
            <a:ext cx="342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 panose="00000500000000000000"/>
              <a:buNone/>
            </a:pPr>
            <a:r>
              <a:rPr lang="en-US" altLang="en-GB" sz="2000" b="1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1. </a:t>
            </a:r>
            <a:r>
              <a:rPr lang="en-GB" sz="2000" b="1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Rules for detecting bot</a:t>
            </a:r>
            <a:endParaRPr sz="2000" b="1"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  <a:p>
            <a:pPr marL="457200" lvl="0" indent="0" algn="l" rtl="0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000" b="1"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  <a:p>
            <a:pPr marL="101600" lvl="0" indent="0" algn="l" rtl="0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layfair Display" panose="00000500000000000000"/>
              <a:buNone/>
            </a:pPr>
            <a:r>
              <a:rPr lang="en-US" altLang="en-GB" sz="2000" b="1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2. </a:t>
            </a:r>
            <a:r>
              <a:rPr lang="en-GB" sz="2000" b="1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Algorithm</a:t>
            </a:r>
            <a:endParaRPr sz="2000" b="1"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  <a:p>
            <a:pPr marL="457200" lvl="0" indent="0" algn="l" rtl="0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000" b="1"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  <a:p>
            <a:pPr marL="101600" lvl="0" indent="0" algn="l" rtl="0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layfair Display" panose="00000500000000000000"/>
              <a:buNone/>
            </a:pPr>
            <a:r>
              <a:rPr lang="en-US" altLang="en-GB" sz="2000" b="1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3. </a:t>
            </a:r>
            <a:r>
              <a:rPr lang="en-GB" sz="2000" b="1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Data Visualization</a:t>
            </a:r>
            <a:endParaRPr sz="2000" b="1"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000" b="1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 </a:t>
            </a:r>
            <a:endParaRPr sz="2000" b="1"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089325" y="517200"/>
            <a:ext cx="19431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035025" y="3629338"/>
            <a:ext cx="22098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/>
        </p:nvSpPr>
        <p:spPr>
          <a:xfrm>
            <a:off x="6089325" y="2266950"/>
            <a:ext cx="2209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Streaming Process</a:t>
            </a:r>
            <a:endParaRPr lang="en-GB" sz="1800" b="1"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7074825" y="1551050"/>
            <a:ext cx="1302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" name="Google Shape;127;p22"/>
          <p:cNvSpPr/>
          <p:nvPr/>
        </p:nvSpPr>
        <p:spPr>
          <a:xfrm>
            <a:off x="7074825" y="2876550"/>
            <a:ext cx="1302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22"/>
          <p:cNvSpPr/>
          <p:nvPr/>
        </p:nvSpPr>
        <p:spPr>
          <a:xfrm rot="5400000">
            <a:off x="4713780" y="3059655"/>
            <a:ext cx="130200" cy="1613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" name="Google Shape;134;p23"/>
          <p:cNvSpPr txBox="1"/>
          <p:nvPr/>
        </p:nvSpPr>
        <p:spPr>
          <a:xfrm>
            <a:off x="441175" y="1152425"/>
            <a:ext cx="7840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[1] https://spark.apache.org/docs/latest/</a:t>
            </a:r>
            <a:endParaRPr sz="1800" b="1"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bg2">
                    <a:lumMod val="50000"/>
                  </a:schemeClr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[2] https://firebase.google.com/docs</a:t>
            </a:r>
            <a:endParaRPr lang="en-GB" sz="1800" b="1">
              <a:solidFill>
                <a:schemeClr val="bg2">
                  <a:lumMod val="50000"/>
                </a:schemeClr>
              </a:solidFill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b="1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[3] https://open.douyu.com/</a:t>
            </a:r>
            <a:endParaRPr sz="1800" b="1"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557950" y="5041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Definition</a:t>
            </a:r>
            <a:endParaRPr lang="en-GB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14"/>
          <p:cNvSpPr txBox="1"/>
          <p:nvPr/>
        </p:nvSpPr>
        <p:spPr>
          <a:xfrm>
            <a:off x="557950" y="1181025"/>
            <a:ext cx="7985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Introduction:</a:t>
            </a:r>
            <a:endParaRPr sz="1800" b="1"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b="1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Live video </a:t>
            </a:r>
            <a:r>
              <a:rPr lang="en-GB" sz="1800" b="1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provides </a:t>
            </a:r>
            <a:r>
              <a:rPr lang="en-GB" sz="1800" b="1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a way for hosts to be popular. </a:t>
            </a:r>
            <a:endParaRPr lang="en-GB" sz="1800" b="1"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b="1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There are amounts of bot barrage in the live video. The heat of the hosts shown by the platform may be fake</a:t>
            </a:r>
            <a:endParaRPr lang="en-GB" sz="1800" b="1"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b="1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Besides, we calculate the real heat depending on our detection. </a:t>
            </a:r>
            <a:endParaRPr lang="en-GB" sz="1800" b="1"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b="1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We further find out the increasing edge of the barrages and high frequency words for analysis of hosts operation.</a:t>
            </a:r>
            <a:endParaRPr sz="1800" b="1"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b="1"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535900" y="448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we do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15"/>
          <p:cNvSpPr txBox="1"/>
          <p:nvPr/>
        </p:nvSpPr>
        <p:spPr>
          <a:xfrm>
            <a:off x="656200" y="1225750"/>
            <a:ext cx="8014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Bot detector</a:t>
            </a:r>
            <a:endParaRPr lang="en-GB" sz="1800" b="1"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  <a:p>
            <a:pPr marL="0" marR="0" lvl="0" indent="0" algn="l" rtl="0">
              <a:lnSpc>
                <a:spcPct val="16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b="1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Barrage event detector</a:t>
            </a:r>
            <a:endParaRPr sz="1800" b="1"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  <a:p>
            <a:pPr marL="0" marR="0" lvl="0" indent="0" algn="l" rtl="0">
              <a:lnSpc>
                <a:spcPct val="16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b="1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Heat analysis</a:t>
            </a:r>
            <a:endParaRPr sz="1800" b="1"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b="1"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8600" y="4478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6"/>
          <p:cNvSpPr txBox="1"/>
          <p:nvPr/>
        </p:nvSpPr>
        <p:spPr>
          <a:xfrm>
            <a:off x="502950" y="1121875"/>
            <a:ext cx="8138100" cy="3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· How we construct the rule to determine if a user is a bot?</a:t>
            </a:r>
            <a:endParaRPr sz="1800" b="1"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We examine the script in the internet which send bot chat message,  which tells us that actually the bot message will be sent in short time with same message.</a:t>
            </a:r>
            <a:endParaRPr sz="1800"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The script will send 3 messages in short time, after that it will change a account to send the same messages over and over again.( We can use this property to recognize a bot !! )</a:t>
            </a:r>
            <a:endParaRPr sz="1800"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But, we should be aware that sometime, when there is a heat in barrage information! ( this time, a lot of people may send messages in short time )</a:t>
            </a:r>
            <a:r>
              <a:rPr lang="en-GB" sz="1800" b="1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 </a:t>
            </a:r>
            <a:endParaRPr sz="1800" b="1"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54200" y="3396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</a:t>
            </a:r>
            <a:endParaRPr lang="en-GB"/>
          </a:p>
        </p:txBody>
      </p:sp>
      <p:sp>
        <p:nvSpPr>
          <p:cNvPr id="91" name="Google Shape;91;p17"/>
          <p:cNvSpPr txBox="1"/>
          <p:nvPr/>
        </p:nvSpPr>
        <p:spPr>
          <a:xfrm>
            <a:off x="454200" y="1163525"/>
            <a:ext cx="8499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We first accumulate all the barrage to generate the current barrage dictionary.</a:t>
            </a:r>
            <a:endParaRPr sz="1600"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Then we divide the streaming data into two parts: real bot and suspect bot, depending on the record.</a:t>
            </a:r>
            <a:endParaRPr sz="1600"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As for the real bot, we accumulate the barrage of them to barrage dictionary.</a:t>
            </a:r>
            <a:endParaRPr sz="1600"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As for the suspect bot, we add scores depending on the level of the user, the barrage content, the barrage interval and current barrage. There is a score threshold to determine whether it is a bot or not. </a:t>
            </a:r>
            <a:endParaRPr sz="1600"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Finally, we will record new bot and update bot dictionary and barrage dictionary.</a:t>
            </a:r>
            <a:endParaRPr sz="1600"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Bot detector</a:t>
            </a:r>
            <a:endParaRPr lang="en-GB" sz="1800">
              <a:solidFill>
                <a:srgbClr val="000000"/>
              </a:solidFill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1"/>
          <a:srcRect l="1922" t="2037" r="2884"/>
          <a:stretch>
            <a:fillRect/>
          </a:stretch>
        </p:blipFill>
        <p:spPr>
          <a:xfrm>
            <a:off x="84450" y="386438"/>
            <a:ext cx="8975100" cy="437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Barrage event detector</a:t>
            </a:r>
            <a:endParaRPr lang="en-GB" sz="1800">
              <a:solidFill>
                <a:srgbClr val="000000"/>
              </a:solidFill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</p:txBody>
      </p:sp>
      <p:sp>
        <p:nvSpPr>
          <p:cNvPr id="103" name="Google Shape;103;p19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5850" y="1606550"/>
            <a:ext cx="8832300" cy="1755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77925" y="3762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 Time Heat Analysis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20"/>
          <p:cNvSpPr txBox="1"/>
          <p:nvPr/>
        </p:nvSpPr>
        <p:spPr>
          <a:xfrm>
            <a:off x="377925" y="1290300"/>
            <a:ext cx="8371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Every 10 seconds, update the heat data</a:t>
            </a:r>
            <a:endParaRPr sz="1600"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600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Call api to get the online numbers and gifts collection;</a:t>
            </a:r>
            <a:endParaRPr sz="1600"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600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Calculate the gifts weight based on the value of each gift type in time period</a:t>
            </a:r>
            <a:endParaRPr sz="1600"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600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Calculate the barrage weight based on the processed barrage information</a:t>
            </a:r>
            <a:endParaRPr sz="1600"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600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Calculate the online number weight as below:</a:t>
            </a:r>
            <a:endParaRPr sz="1600"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600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	online number = (curr_number / pre_number) * 100</a:t>
            </a:r>
            <a:endParaRPr sz="1600"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600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Calculate the real time heat:</a:t>
            </a:r>
            <a:endParaRPr sz="1600"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GB" sz="1600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	heat = (online_number * 0.6 + gift * 0.2 + barrage * 0.2) *  (1-a) + pre_heat * a </a:t>
            </a:r>
            <a:endParaRPr sz="1600"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67900" y="4490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Faced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" name="Google Shape;116;p21"/>
          <p:cNvSpPr txBox="1"/>
          <p:nvPr/>
        </p:nvSpPr>
        <p:spPr>
          <a:xfrm>
            <a:off x="600375" y="1363150"/>
            <a:ext cx="7841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layfair Display" panose="00000500000000000000"/>
              <a:buAutoNum type="arabicPeriod"/>
            </a:pPr>
            <a:r>
              <a:rPr lang="en-GB" sz="1800" b="1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The variables that needed between batches</a:t>
            </a:r>
            <a:endParaRPr sz="1800" b="1"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layfair Display" panose="00000500000000000000"/>
              <a:buAutoNum type="arabicPeriod"/>
            </a:pPr>
            <a:r>
              <a:rPr lang="en-GB" sz="1800" b="1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Reasonable algorithms to detect the robot and calculate heat</a:t>
            </a:r>
            <a:endParaRPr sz="1800" b="1"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layfair Display" panose="00000500000000000000"/>
              <a:buAutoNum type="arabicPeriod"/>
            </a:pPr>
            <a:r>
              <a:rPr lang="en-GB" sz="1800" b="1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Real-time visualization</a:t>
            </a:r>
            <a:endParaRPr sz="1800" b="1"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layfair Display" panose="00000500000000000000"/>
              <a:buAutoNum type="arabicPeriod"/>
            </a:pPr>
            <a:r>
              <a:rPr lang="en-GB" sz="1800" b="1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Find out suitable parameters (scores, batch window size, weight of heat parameters)</a:t>
            </a:r>
            <a:endParaRPr sz="1800" b="1"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Playfair Display" panose="00000500000000000000"/>
              <a:buAutoNum type="arabicPeriod"/>
            </a:pPr>
            <a:r>
              <a:rPr lang="en-GB" sz="1800" b="1"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Design test unit </a:t>
            </a:r>
            <a:endParaRPr sz="1800" b="1"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2568</Words>
  <Application>WPS 演示</Application>
  <PresentationFormat/>
  <Paragraphs>89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Arial</vt:lpstr>
      <vt:lpstr>PT Sans Narrow</vt:lpstr>
      <vt:lpstr>Open Sans</vt:lpstr>
      <vt:lpstr>Impact</vt:lpstr>
      <vt:lpstr>Times New Roman</vt:lpstr>
      <vt:lpstr>Playfair Display</vt:lpstr>
      <vt:lpstr>Microsoft YaHei</vt:lpstr>
      <vt:lpstr>Arial Unicode MS</vt:lpstr>
      <vt:lpstr>Tropic</vt:lpstr>
      <vt:lpstr>PowerPoint 演示文稿</vt:lpstr>
      <vt:lpstr>Problem Definition</vt:lpstr>
      <vt:lpstr>What we do</vt:lpstr>
      <vt:lpstr>Rules</vt:lpstr>
      <vt:lpstr>Algorithm</vt:lpstr>
      <vt:lpstr>Bot detector</vt:lpstr>
      <vt:lpstr>Barrage event detector</vt:lpstr>
      <vt:lpstr>Real Time Heat Analysis</vt:lpstr>
      <vt:lpstr>Problem Faced</vt:lpstr>
      <vt:lpstr>Technical Details 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众生</cp:lastModifiedBy>
  <cp:revision>2</cp:revision>
  <dcterms:created xsi:type="dcterms:W3CDTF">2019-05-13T22:10:35Z</dcterms:created>
  <dcterms:modified xsi:type="dcterms:W3CDTF">2019-05-13T22:11:11Z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