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751C0D5-D2E3-4F8B-AAD3-23C98DE73DE5}" type="datetimeFigureOut">
              <a:rPr lang="en-US" smtClean="0"/>
              <a:t>3/16/2019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8B55AFC-38F4-42B6-9778-8D03BCC9EA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51C0D5-D2E3-4F8B-AAD3-23C98DE73DE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55AFC-38F4-42B6-9778-8D03BCC9EA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51C0D5-D2E3-4F8B-AAD3-23C98DE73DE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55AFC-38F4-42B6-9778-8D03BCC9EA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51C0D5-D2E3-4F8B-AAD3-23C98DE73DE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55AFC-38F4-42B6-9778-8D03BCC9EA6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751C0D5-D2E3-4F8B-AAD3-23C98DE73DE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55AFC-38F4-42B6-9778-8D03BCC9EA6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751C0D5-D2E3-4F8B-AAD3-23C98DE73DE5}"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55AFC-38F4-42B6-9778-8D03BCC9EA6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751C0D5-D2E3-4F8B-AAD3-23C98DE73DE5}"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55AFC-38F4-42B6-9778-8D03BCC9EA6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51C0D5-D2E3-4F8B-AAD3-23C98DE73DE5}"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55AFC-38F4-42B6-9778-8D03BCC9EA6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1C0D5-D2E3-4F8B-AAD3-23C98DE73DE5}"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55AFC-38F4-42B6-9778-8D03BCC9EA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751C0D5-D2E3-4F8B-AAD3-23C98DE73DE5}"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55AFC-38F4-42B6-9778-8D03BCC9EA6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751C0D5-D2E3-4F8B-AAD3-23C98DE73DE5}" type="datetimeFigureOut">
              <a:rPr lang="en-US" smtClean="0"/>
              <a:t>3/16/2019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8B55AFC-38F4-42B6-9778-8D03BCC9EA6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751C0D5-D2E3-4F8B-AAD3-23C98DE73DE5}" type="datetimeFigureOut">
              <a:rPr lang="en-US" smtClean="0"/>
              <a:t>3/16/2019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8B55AFC-38F4-42B6-9778-8D03BCC9EA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chinelearningmastery.com/" TargetMode="External"/><Relationship Id="rId2" Type="http://schemas.openxmlformats.org/officeDocument/2006/relationships/hyperlink" Target="https://www.arduino.cc/" TargetMode="External"/><Relationship Id="rId1" Type="http://schemas.openxmlformats.org/officeDocument/2006/relationships/slideLayout" Target="../slideLayouts/slideLayout2.xml"/><Relationship Id="rId5" Type="http://schemas.openxmlformats.org/officeDocument/2006/relationships/hyperlink" Target="http://www.anaconda.com/" TargetMode="External"/><Relationship Id="rId4" Type="http://schemas.openxmlformats.org/officeDocument/2006/relationships/hyperlink" Target="https://www.keras.io/"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RPID</a:t>
            </a:r>
          </a:p>
        </p:txBody>
      </p:sp>
      <p:sp>
        <p:nvSpPr>
          <p:cNvPr id="3" name="Subtitle 2"/>
          <p:cNvSpPr>
            <a:spLocks noGrp="1"/>
          </p:cNvSpPr>
          <p:nvPr>
            <p:ph type="subTitle" idx="1"/>
          </p:nvPr>
        </p:nvSpPr>
        <p:spPr/>
        <p:txBody>
          <a:bodyPr>
            <a:normAutofit fontScale="70000" lnSpcReduction="20000"/>
          </a:bodyPr>
          <a:lstStyle/>
          <a:p>
            <a:r>
              <a:rPr lang="en-US" dirty="0" err="1"/>
              <a:t>By:S.Yadavendra.reddy</a:t>
            </a:r>
            <a:endParaRPr lang="en-US" dirty="0"/>
          </a:p>
          <a:p>
            <a:r>
              <a:rPr lang="en-US" dirty="0"/>
              <a:t>R.no:160116737120</a:t>
            </a:r>
          </a:p>
          <a:p>
            <a:r>
              <a:rPr lang="en-US" dirty="0" err="1"/>
              <a:t>By:Billa</a:t>
            </a:r>
            <a:r>
              <a:rPr lang="en-US" dirty="0"/>
              <a:t> Sanjay</a:t>
            </a:r>
          </a:p>
          <a:p>
            <a:r>
              <a:rPr lang="en-US"/>
              <a:t>R.no:160116737321</a:t>
            </a:r>
            <a:endParaRPr lang="en-US" dirty="0"/>
          </a:p>
        </p:txBody>
      </p:sp>
    </p:spTree>
    <p:extLst>
      <p:ext uri="{BB962C8B-B14F-4D97-AF65-F5344CB8AC3E}">
        <p14:creationId xmlns:p14="http://schemas.microsoft.com/office/powerpoint/2010/main" val="169668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3E6E21-C3CC-4C85-8F4C-1DC3B7E2AFB2}"/>
              </a:ext>
            </a:extLst>
          </p:cNvPr>
          <p:cNvSpPr>
            <a:spLocks noGrp="1"/>
          </p:cNvSpPr>
          <p:nvPr>
            <p:ph type="title"/>
          </p:nvPr>
        </p:nvSpPr>
        <p:spPr/>
        <p:txBody>
          <a:bodyPr/>
          <a:lstStyle/>
          <a:p>
            <a:r>
              <a:rPr lang="en-US" dirty="0"/>
              <a:t>Testing/Model Summary(2)</a:t>
            </a:r>
          </a:p>
        </p:txBody>
      </p:sp>
      <p:pic>
        <p:nvPicPr>
          <p:cNvPr id="8" name="Content Placeholder 7">
            <a:extLst>
              <a:ext uri="{FF2B5EF4-FFF2-40B4-BE49-F238E27FC236}">
                <a16:creationId xmlns:a16="http://schemas.microsoft.com/office/drawing/2014/main" id="{BCD4AA6F-2D85-43D3-8C48-BEA1E885E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5302" y="1598903"/>
            <a:ext cx="4793395" cy="4290432"/>
          </a:xfrm>
        </p:spPr>
      </p:pic>
    </p:spTree>
    <p:extLst>
      <p:ext uri="{BB962C8B-B14F-4D97-AF65-F5344CB8AC3E}">
        <p14:creationId xmlns:p14="http://schemas.microsoft.com/office/powerpoint/2010/main" val="377768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F17DD1-6FB7-4908-A8C6-78B6AC19F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06608"/>
            <a:ext cx="5029200" cy="3475021"/>
          </a:xfrm>
        </p:spPr>
      </p:pic>
      <p:sp>
        <p:nvSpPr>
          <p:cNvPr id="3" name="Title 2">
            <a:extLst>
              <a:ext uri="{FF2B5EF4-FFF2-40B4-BE49-F238E27FC236}">
                <a16:creationId xmlns:a16="http://schemas.microsoft.com/office/drawing/2014/main" id="{66F04A63-B378-4DE8-A4C2-EA6BE35DF729}"/>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44923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D9D50C-C84D-4D43-8D66-F5902900DCBE}"/>
              </a:ext>
            </a:extLst>
          </p:cNvPr>
          <p:cNvSpPr>
            <a:spLocks noGrp="1"/>
          </p:cNvSpPr>
          <p:nvPr>
            <p:ph idx="1"/>
          </p:nvPr>
        </p:nvSpPr>
        <p:spPr/>
        <p:txBody>
          <a:bodyPr/>
          <a:lstStyle/>
          <a:p>
            <a:r>
              <a:rPr lang="en-US" dirty="0"/>
              <a:t>This software is on small scale and can’t interact wirelessly hence we would like to improve the accuracy of model </a:t>
            </a:r>
          </a:p>
          <a:p>
            <a:r>
              <a:rPr lang="en-US" dirty="0"/>
              <a:t>The system can be improved to take other data such as pressure,dew point ,Wind direction </a:t>
            </a:r>
          </a:p>
        </p:txBody>
      </p:sp>
      <p:sp>
        <p:nvSpPr>
          <p:cNvPr id="3" name="Title 2">
            <a:extLst>
              <a:ext uri="{FF2B5EF4-FFF2-40B4-BE49-F238E27FC236}">
                <a16:creationId xmlns:a16="http://schemas.microsoft.com/office/drawing/2014/main" id="{C28AEA20-4644-413B-8A2E-FBA776083B37}"/>
              </a:ext>
            </a:extLst>
          </p:cNvPr>
          <p:cNvSpPr>
            <a:spLocks noGrp="1"/>
          </p:cNvSpPr>
          <p:nvPr>
            <p:ph type="title"/>
          </p:nvPr>
        </p:nvSpPr>
        <p:spPr/>
        <p:txBody>
          <a:bodyPr/>
          <a:lstStyle/>
          <a:p>
            <a:r>
              <a:rPr lang="en-US" dirty="0"/>
              <a:t>Conclusion and future scope</a:t>
            </a:r>
          </a:p>
        </p:txBody>
      </p:sp>
    </p:spTree>
    <p:extLst>
      <p:ext uri="{BB962C8B-B14F-4D97-AF65-F5344CB8AC3E}">
        <p14:creationId xmlns:p14="http://schemas.microsoft.com/office/powerpoint/2010/main" val="2312951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9880FD-FAE2-4848-8D88-E69AABF4C15C}"/>
              </a:ext>
            </a:extLst>
          </p:cNvPr>
          <p:cNvSpPr>
            <a:spLocks noGrp="1"/>
          </p:cNvSpPr>
          <p:nvPr>
            <p:ph idx="1"/>
          </p:nvPr>
        </p:nvSpPr>
        <p:spPr/>
        <p:txBody>
          <a:bodyPr/>
          <a:lstStyle/>
          <a:p>
            <a:r>
              <a:rPr lang="en-US" dirty="0">
                <a:hlinkClick r:id="rId2"/>
              </a:rPr>
              <a:t>https://www.arduino.cc</a:t>
            </a:r>
            <a:r>
              <a:rPr lang="en-US" dirty="0"/>
              <a:t>.</a:t>
            </a:r>
          </a:p>
          <a:p>
            <a:r>
              <a:rPr lang="en-US" dirty="0">
                <a:hlinkClick r:id="rId3"/>
              </a:rPr>
              <a:t>https://machinelearningmastery.com</a:t>
            </a:r>
            <a:endParaRPr lang="en-US" dirty="0"/>
          </a:p>
          <a:p>
            <a:r>
              <a:rPr lang="en-US" dirty="0">
                <a:hlinkClick r:id="rId4"/>
              </a:rPr>
              <a:t>https://www.keras.io</a:t>
            </a:r>
            <a:endParaRPr lang="en-US" dirty="0"/>
          </a:p>
          <a:p>
            <a:r>
              <a:rPr lang="en-US" dirty="0">
                <a:hlinkClick r:id="rId5"/>
              </a:rPr>
              <a:t>www.anaconda.com</a:t>
            </a:r>
            <a:endParaRPr lang="en-US" dirty="0"/>
          </a:p>
          <a:p>
            <a:endParaRPr lang="en-US" dirty="0"/>
          </a:p>
        </p:txBody>
      </p:sp>
      <p:sp>
        <p:nvSpPr>
          <p:cNvPr id="3" name="Title 2">
            <a:extLst>
              <a:ext uri="{FF2B5EF4-FFF2-40B4-BE49-F238E27FC236}">
                <a16:creationId xmlns:a16="http://schemas.microsoft.com/office/drawing/2014/main" id="{400EE0AA-4120-4ABE-B5C9-C60C2DC3D77A}"/>
              </a:ext>
            </a:extLst>
          </p:cNvPr>
          <p:cNvSpPr>
            <a:spLocks noGrp="1"/>
          </p:cNvSpPr>
          <p:nvPr>
            <p:ph type="title"/>
          </p:nvPr>
        </p:nvSpPr>
        <p:spPr/>
        <p:txBody>
          <a:bodyPr/>
          <a:lstStyle/>
          <a:p>
            <a:r>
              <a:rPr lang="en-US" dirty="0"/>
              <a:t>Bibliography</a:t>
            </a:r>
          </a:p>
        </p:txBody>
      </p:sp>
    </p:spTree>
    <p:extLst>
      <p:ext uri="{BB962C8B-B14F-4D97-AF65-F5344CB8AC3E}">
        <p14:creationId xmlns:p14="http://schemas.microsoft.com/office/powerpoint/2010/main" val="429456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68AD7D-07B8-42BA-A7E0-613498067B2B}"/>
              </a:ext>
            </a:extLst>
          </p:cNvPr>
          <p:cNvSpPr>
            <a:spLocks noGrp="1"/>
          </p:cNvSpPr>
          <p:nvPr>
            <p:ph type="title"/>
          </p:nvPr>
        </p:nvSpPr>
        <p:spPr/>
        <p:txBody>
          <a:bodyPr/>
          <a:lstStyle/>
          <a:p>
            <a:r>
              <a:rPr lang="en-US" dirty="0"/>
              <a:t>Results</a:t>
            </a:r>
          </a:p>
        </p:txBody>
      </p:sp>
      <p:pic>
        <p:nvPicPr>
          <p:cNvPr id="8" name="Content Placeholder 7">
            <a:extLst>
              <a:ext uri="{FF2B5EF4-FFF2-40B4-BE49-F238E27FC236}">
                <a16:creationId xmlns:a16="http://schemas.microsoft.com/office/drawing/2014/main" id="{93B57CFA-8AEA-4B67-9E5C-B5BF355F2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1" y="1481138"/>
            <a:ext cx="2335974" cy="4525962"/>
          </a:xfrm>
        </p:spPr>
      </p:pic>
    </p:spTree>
    <p:extLst>
      <p:ext uri="{BB962C8B-B14F-4D97-AF65-F5344CB8AC3E}">
        <p14:creationId xmlns:p14="http://schemas.microsoft.com/office/powerpoint/2010/main" val="293989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AD58EA-E97D-406B-9B27-E74D8EFF79A3}"/>
              </a:ext>
            </a:extLst>
          </p:cNvPr>
          <p:cNvSpPr>
            <a:spLocks noGrp="1"/>
          </p:cNvSpPr>
          <p:nvPr>
            <p:ph type="title"/>
          </p:nvPr>
        </p:nvSpPr>
        <p:spPr/>
        <p:txBody>
          <a:bodyPr/>
          <a:lstStyle/>
          <a:p>
            <a:r>
              <a:rPr lang="en-US" dirty="0"/>
              <a:t>Abstract</a:t>
            </a:r>
          </a:p>
        </p:txBody>
      </p:sp>
      <p:graphicFrame>
        <p:nvGraphicFramePr>
          <p:cNvPr id="4" name="Content Placeholder 3">
            <a:extLst>
              <a:ext uri="{FF2B5EF4-FFF2-40B4-BE49-F238E27FC236}">
                <a16:creationId xmlns:a16="http://schemas.microsoft.com/office/drawing/2014/main" id="{682C10E8-9147-4ECE-B1D6-6CA8CBD02E93}"/>
              </a:ext>
            </a:extLst>
          </p:cNvPr>
          <p:cNvGraphicFramePr>
            <a:graphicFrameLocks noGrp="1" noChangeAspect="1"/>
          </p:cNvGraphicFramePr>
          <p:nvPr>
            <p:ph idx="1"/>
            <p:extLst>
              <p:ext uri="{D42A27DB-BD31-4B8C-83A1-F6EECF244321}">
                <p14:modId xmlns:p14="http://schemas.microsoft.com/office/powerpoint/2010/main" val="221559364"/>
              </p:ext>
            </p:extLst>
          </p:nvPr>
        </p:nvGraphicFramePr>
        <p:xfrm>
          <a:off x="1524000" y="1295400"/>
          <a:ext cx="6553199" cy="4711700"/>
        </p:xfrm>
        <a:graphic>
          <a:graphicData uri="http://schemas.openxmlformats.org/presentationml/2006/ole">
            <mc:AlternateContent xmlns:mc="http://schemas.openxmlformats.org/markup-compatibility/2006">
              <mc:Choice xmlns:v="urn:schemas-microsoft-com:vml" Requires="v">
                <p:oleObj spid="_x0000_s1039" name="Document" r:id="rId3" imgW="5940848" imgH="6059916" progId="Word.Document.12">
                  <p:embed/>
                </p:oleObj>
              </mc:Choice>
              <mc:Fallback>
                <p:oleObj name="Document" r:id="rId3" imgW="5940848" imgH="6059916" progId="Word.Document.12">
                  <p:embed/>
                  <p:pic>
                    <p:nvPicPr>
                      <p:cNvPr id="0" name=""/>
                      <p:cNvPicPr/>
                      <p:nvPr/>
                    </p:nvPicPr>
                    <p:blipFill>
                      <a:blip r:embed="rId4"/>
                      <a:stretch>
                        <a:fillRect/>
                      </a:stretch>
                    </p:blipFill>
                    <p:spPr>
                      <a:xfrm>
                        <a:off x="1524000" y="1295400"/>
                        <a:ext cx="6553199" cy="4711700"/>
                      </a:xfrm>
                      <a:prstGeom prst="rect">
                        <a:avLst/>
                      </a:prstGeom>
                    </p:spPr>
                  </p:pic>
                </p:oleObj>
              </mc:Fallback>
            </mc:AlternateContent>
          </a:graphicData>
        </a:graphic>
      </p:graphicFrame>
    </p:spTree>
    <p:extLst>
      <p:ext uri="{BB962C8B-B14F-4D97-AF65-F5344CB8AC3E}">
        <p14:creationId xmlns:p14="http://schemas.microsoft.com/office/powerpoint/2010/main" val="135432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FEF581-F6B0-4249-9487-C09208F1EADC}"/>
              </a:ext>
            </a:extLst>
          </p:cNvPr>
          <p:cNvSpPr>
            <a:spLocks noGrp="1"/>
          </p:cNvSpPr>
          <p:nvPr>
            <p:ph idx="1"/>
          </p:nvPr>
        </p:nvSpPr>
        <p:spPr/>
        <p:txBody>
          <a:bodyPr>
            <a:normAutofit lnSpcReduction="10000"/>
          </a:bodyPr>
          <a:lstStyle/>
          <a:p>
            <a:r>
              <a:rPr lang="en-US" dirty="0"/>
              <a:t>The worlds population has been rapidly increasing since the past few decades</a:t>
            </a:r>
          </a:p>
          <a:p>
            <a:r>
              <a:rPr lang="en-US" dirty="0"/>
              <a:t>Due to this there has been decrease in natural resources such as water and as summer approaches there will be more deficit of water</a:t>
            </a:r>
          </a:p>
          <a:p>
            <a:r>
              <a:rPr lang="en-US" dirty="0"/>
              <a:t>There have been systems which use previous data and predict in future but as weather continuously changes so in order to take data continuously we are integrating use of IOT device and deep learning models to predict occurrence of rainfall and weather conditions</a:t>
            </a:r>
          </a:p>
        </p:txBody>
      </p:sp>
      <p:sp>
        <p:nvSpPr>
          <p:cNvPr id="3" name="Title 2">
            <a:extLst>
              <a:ext uri="{FF2B5EF4-FFF2-40B4-BE49-F238E27FC236}">
                <a16:creationId xmlns:a16="http://schemas.microsoft.com/office/drawing/2014/main" id="{A7379BE8-B7B5-4BCB-AC3D-B4B277149DFF}"/>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78369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58A5A4-D004-44CB-A124-D5E3E89942F7}"/>
              </a:ext>
            </a:extLst>
          </p:cNvPr>
          <p:cNvSpPr>
            <a:spLocks noGrp="1"/>
          </p:cNvSpPr>
          <p:nvPr>
            <p:ph idx="1"/>
          </p:nvPr>
        </p:nvSpPr>
        <p:spPr/>
        <p:txBody>
          <a:bodyPr/>
          <a:lstStyle/>
          <a:p>
            <a:r>
              <a:rPr lang="en-US" dirty="0"/>
              <a:t>The applications of this software is to take data at continuous interval as 10 mins </a:t>
            </a:r>
          </a:p>
          <a:p>
            <a:endParaRPr lang="en-US" dirty="0"/>
          </a:p>
        </p:txBody>
      </p:sp>
      <p:sp>
        <p:nvSpPr>
          <p:cNvPr id="3" name="Title 2">
            <a:extLst>
              <a:ext uri="{FF2B5EF4-FFF2-40B4-BE49-F238E27FC236}">
                <a16:creationId xmlns:a16="http://schemas.microsoft.com/office/drawing/2014/main" id="{C7B1618A-01E8-4A80-AB70-19F3A023DD06}"/>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60376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A5423C-DA81-423E-88CA-F765D0DE5799}"/>
              </a:ext>
            </a:extLst>
          </p:cNvPr>
          <p:cNvSpPr>
            <a:spLocks noGrp="1"/>
          </p:cNvSpPr>
          <p:nvPr>
            <p:ph idx="1"/>
          </p:nvPr>
        </p:nvSpPr>
        <p:spPr/>
        <p:txBody>
          <a:bodyPr/>
          <a:lstStyle/>
          <a:p>
            <a:r>
              <a:rPr lang="en-US" dirty="0"/>
              <a:t>The problem </a:t>
            </a:r>
            <a:r>
              <a:rPr lang="en-US"/>
              <a:t>statement being </a:t>
            </a:r>
            <a:r>
              <a:rPr lang="en-US" dirty="0"/>
              <a:t>able to predict the future possibility of rainfall and weather condition by taking present data and past data</a:t>
            </a:r>
          </a:p>
          <a:p>
            <a:r>
              <a:rPr lang="en-US" dirty="0"/>
              <a:t>To build a deep learning model to predict rainfall and weather condition</a:t>
            </a:r>
          </a:p>
        </p:txBody>
      </p:sp>
      <p:sp>
        <p:nvSpPr>
          <p:cNvPr id="3" name="Title 2">
            <a:extLst>
              <a:ext uri="{FF2B5EF4-FFF2-40B4-BE49-F238E27FC236}">
                <a16:creationId xmlns:a16="http://schemas.microsoft.com/office/drawing/2014/main" id="{3051384A-3DF9-481F-BF2A-3A306B59AB94}"/>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164100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D2D458-3B45-4F78-AE94-DF51AFFABDD5}"/>
              </a:ext>
            </a:extLst>
          </p:cNvPr>
          <p:cNvSpPr>
            <a:spLocks noGrp="1"/>
          </p:cNvSpPr>
          <p:nvPr>
            <p:ph idx="1"/>
          </p:nvPr>
        </p:nvSpPr>
        <p:spPr/>
        <p:txBody>
          <a:bodyPr/>
          <a:lstStyle/>
          <a:p>
            <a:r>
              <a:rPr lang="en-US" dirty="0"/>
              <a:t>Hardware:Arduino device,Breadboard,Resistor</a:t>
            </a:r>
          </a:p>
          <a:p>
            <a:pPr marL="109728" indent="0">
              <a:buNone/>
            </a:pPr>
            <a:r>
              <a:rPr lang="en-US" dirty="0"/>
              <a:t>		  DHT11 Sensor, JumperWires,Laptop</a:t>
            </a:r>
          </a:p>
          <a:p>
            <a:pPr marL="109728" indent="0">
              <a:buNone/>
            </a:pPr>
            <a:r>
              <a:rPr lang="en-US" dirty="0"/>
              <a:t>		  USB Cable  </a:t>
            </a:r>
          </a:p>
          <a:p>
            <a:pPr marL="109728" indent="0">
              <a:buNone/>
            </a:pPr>
            <a:r>
              <a:rPr lang="en-US" dirty="0"/>
              <a:t>   Software:</a:t>
            </a:r>
          </a:p>
          <a:p>
            <a:pPr marL="109728" indent="0">
              <a:buNone/>
            </a:pPr>
            <a:r>
              <a:rPr lang="en-US" dirty="0"/>
              <a:t>   O.S:Windows 10</a:t>
            </a:r>
          </a:p>
          <a:p>
            <a:pPr marL="109728" indent="0">
              <a:buNone/>
            </a:pPr>
            <a:r>
              <a:rPr lang="en-US" dirty="0"/>
              <a:t>   Technologies:Python3.7,C++</a:t>
            </a:r>
          </a:p>
          <a:p>
            <a:pPr marL="109728" indent="0">
              <a:buNone/>
            </a:pPr>
            <a:r>
              <a:rPr lang="en-US" dirty="0"/>
              <a:t>   Dependencies: Arduino IDE,Anaconda,Keras</a:t>
            </a:r>
          </a:p>
          <a:p>
            <a:pPr marL="109728" indent="0">
              <a:buNone/>
            </a:pPr>
            <a:r>
              <a:rPr lang="en-US" dirty="0"/>
              <a:t>		          Tensorflow,Spyder IDE</a:t>
            </a:r>
          </a:p>
          <a:p>
            <a:pPr marL="109728" indent="0">
              <a:buNone/>
            </a:pPr>
            <a:r>
              <a:rPr lang="en-US" dirty="0"/>
              <a:t>            </a:t>
            </a:r>
          </a:p>
        </p:txBody>
      </p:sp>
      <p:sp>
        <p:nvSpPr>
          <p:cNvPr id="3" name="Title 2">
            <a:extLst>
              <a:ext uri="{FF2B5EF4-FFF2-40B4-BE49-F238E27FC236}">
                <a16:creationId xmlns:a16="http://schemas.microsoft.com/office/drawing/2014/main" id="{3C1F25D8-468D-4F33-8210-D81E190E160F}"/>
              </a:ext>
            </a:extLst>
          </p:cNvPr>
          <p:cNvSpPr>
            <a:spLocks noGrp="1"/>
          </p:cNvSpPr>
          <p:nvPr>
            <p:ph type="title"/>
          </p:nvPr>
        </p:nvSpPr>
        <p:spPr/>
        <p:txBody>
          <a:bodyPr/>
          <a:lstStyle/>
          <a:p>
            <a:r>
              <a:rPr lang="en-US" dirty="0"/>
              <a:t>Software and Hardware Req</a:t>
            </a:r>
          </a:p>
        </p:txBody>
      </p:sp>
    </p:spTree>
    <p:extLst>
      <p:ext uri="{BB962C8B-B14F-4D97-AF65-F5344CB8AC3E}">
        <p14:creationId xmlns:p14="http://schemas.microsoft.com/office/powerpoint/2010/main" val="353765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1D2789-8E58-4FA1-89D6-D634E00EA252}"/>
              </a:ext>
            </a:extLst>
          </p:cNvPr>
          <p:cNvSpPr>
            <a:spLocks noGrp="1"/>
          </p:cNvSpPr>
          <p:nvPr>
            <p:ph idx="1"/>
          </p:nvPr>
        </p:nvSpPr>
        <p:spPr>
          <a:xfrm>
            <a:off x="435990" y="1545018"/>
            <a:ext cx="8229600" cy="4525963"/>
          </a:xfrm>
        </p:spPr>
        <p:txBody>
          <a:bodyPr/>
          <a:lstStyle/>
          <a:p>
            <a:r>
              <a:rPr lang="en-US" dirty="0"/>
              <a:t>Flow Chart of software</a:t>
            </a:r>
          </a:p>
          <a:p>
            <a:endParaRPr lang="en-US" dirty="0"/>
          </a:p>
        </p:txBody>
      </p:sp>
      <p:sp>
        <p:nvSpPr>
          <p:cNvPr id="3" name="Title 2">
            <a:extLst>
              <a:ext uri="{FF2B5EF4-FFF2-40B4-BE49-F238E27FC236}">
                <a16:creationId xmlns:a16="http://schemas.microsoft.com/office/drawing/2014/main" id="{7B9FCF7C-5999-453F-B212-531CD08EB3C3}"/>
              </a:ext>
            </a:extLst>
          </p:cNvPr>
          <p:cNvSpPr>
            <a:spLocks noGrp="1"/>
          </p:cNvSpPr>
          <p:nvPr>
            <p:ph type="title"/>
          </p:nvPr>
        </p:nvSpPr>
        <p:spPr/>
        <p:txBody>
          <a:bodyPr/>
          <a:lstStyle/>
          <a:p>
            <a:r>
              <a:rPr lang="en-US" dirty="0"/>
              <a:t>System Design</a:t>
            </a:r>
          </a:p>
        </p:txBody>
      </p:sp>
      <p:sp>
        <p:nvSpPr>
          <p:cNvPr id="24" name="Flowchart: Process 23">
            <a:extLst>
              <a:ext uri="{FF2B5EF4-FFF2-40B4-BE49-F238E27FC236}">
                <a16:creationId xmlns:a16="http://schemas.microsoft.com/office/drawing/2014/main" id="{A9B07174-F597-4887-937D-616D3BB1E22D}"/>
              </a:ext>
            </a:extLst>
          </p:cNvPr>
          <p:cNvSpPr/>
          <p:nvPr/>
        </p:nvSpPr>
        <p:spPr>
          <a:xfrm>
            <a:off x="3124200" y="2438400"/>
            <a:ext cx="21336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cxnSp>
        <p:nvCxnSpPr>
          <p:cNvPr id="26" name="Connector: Elbow 25">
            <a:extLst>
              <a:ext uri="{FF2B5EF4-FFF2-40B4-BE49-F238E27FC236}">
                <a16:creationId xmlns:a16="http://schemas.microsoft.com/office/drawing/2014/main" id="{C7BB6A58-78D9-4AD2-B6EE-1627D92CE269}"/>
              </a:ext>
            </a:extLst>
          </p:cNvPr>
          <p:cNvCxnSpPr>
            <a:cxnSpLocks/>
            <a:stCxn id="24" idx="3"/>
            <a:endCxn id="30" idx="0"/>
          </p:cNvCxnSpPr>
          <p:nvPr/>
        </p:nvCxnSpPr>
        <p:spPr>
          <a:xfrm>
            <a:off x="5257800" y="2857500"/>
            <a:ext cx="118110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a:extLst>
              <a:ext uri="{FF2B5EF4-FFF2-40B4-BE49-F238E27FC236}">
                <a16:creationId xmlns:a16="http://schemas.microsoft.com/office/drawing/2014/main" id="{A7A9FD0C-89D0-4E80-A3F3-B3FC552152C2}"/>
              </a:ext>
            </a:extLst>
          </p:cNvPr>
          <p:cNvSpPr/>
          <p:nvPr/>
        </p:nvSpPr>
        <p:spPr>
          <a:xfrm>
            <a:off x="5715000" y="3695700"/>
            <a:ext cx="1447800" cy="1104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to take data</a:t>
            </a:r>
          </a:p>
        </p:txBody>
      </p:sp>
      <p:sp>
        <p:nvSpPr>
          <p:cNvPr id="34" name="Flowchart: Process 33">
            <a:extLst>
              <a:ext uri="{FF2B5EF4-FFF2-40B4-BE49-F238E27FC236}">
                <a16:creationId xmlns:a16="http://schemas.microsoft.com/office/drawing/2014/main" id="{7DB300A7-0FCE-42AB-B7DB-A0753AFF4ABD}"/>
              </a:ext>
            </a:extLst>
          </p:cNvPr>
          <p:cNvSpPr/>
          <p:nvPr/>
        </p:nvSpPr>
        <p:spPr>
          <a:xfrm>
            <a:off x="7696200" y="5353050"/>
            <a:ext cx="1011810" cy="9715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a:t>
            </a:r>
          </a:p>
        </p:txBody>
      </p:sp>
      <p:cxnSp>
        <p:nvCxnSpPr>
          <p:cNvPr id="41" name="Connector: Elbow 40">
            <a:extLst>
              <a:ext uri="{FF2B5EF4-FFF2-40B4-BE49-F238E27FC236}">
                <a16:creationId xmlns:a16="http://schemas.microsoft.com/office/drawing/2014/main" id="{C3B0CB13-080E-42C4-A479-178A0494876E}"/>
              </a:ext>
            </a:extLst>
          </p:cNvPr>
          <p:cNvCxnSpPr>
            <a:stCxn id="30" idx="3"/>
            <a:endCxn id="34" idx="0"/>
          </p:cNvCxnSpPr>
          <p:nvPr/>
        </p:nvCxnSpPr>
        <p:spPr>
          <a:xfrm>
            <a:off x="7162800" y="4248150"/>
            <a:ext cx="1039305" cy="11049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E27F1D7-24CE-4AC3-ADB5-BF7BF7F11194}"/>
              </a:ext>
            </a:extLst>
          </p:cNvPr>
          <p:cNvCxnSpPr>
            <a:stCxn id="24" idx="1"/>
          </p:cNvCxnSpPr>
          <p:nvPr/>
        </p:nvCxnSpPr>
        <p:spPr>
          <a:xfrm flipH="1">
            <a:off x="1981200" y="28575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F19A25E-A0CF-4DE0-8936-5751BA547E7E}"/>
              </a:ext>
            </a:extLst>
          </p:cNvPr>
          <p:cNvCxnSpPr>
            <a:cxnSpLocks/>
          </p:cNvCxnSpPr>
          <p:nvPr/>
        </p:nvCxnSpPr>
        <p:spPr>
          <a:xfrm>
            <a:off x="2057400" y="2857500"/>
            <a:ext cx="0" cy="139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D0C56871-3756-41A4-A62C-85DBA99A3FC3}"/>
              </a:ext>
            </a:extLst>
          </p:cNvPr>
          <p:cNvSpPr/>
          <p:nvPr/>
        </p:nvSpPr>
        <p:spPr>
          <a:xfrm>
            <a:off x="1219200" y="4248150"/>
            <a:ext cx="1905000" cy="13906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 algorithms</a:t>
            </a:r>
          </a:p>
        </p:txBody>
      </p:sp>
      <p:sp>
        <p:nvSpPr>
          <p:cNvPr id="50" name="Flowchart: Process 49">
            <a:extLst>
              <a:ext uri="{FF2B5EF4-FFF2-40B4-BE49-F238E27FC236}">
                <a16:creationId xmlns:a16="http://schemas.microsoft.com/office/drawing/2014/main" id="{EFA9C7BF-411A-4142-8B79-828E416A0EF8}"/>
              </a:ext>
            </a:extLst>
          </p:cNvPr>
          <p:cNvSpPr/>
          <p:nvPr/>
        </p:nvSpPr>
        <p:spPr>
          <a:xfrm>
            <a:off x="800100" y="2808287"/>
            <a:ext cx="876290" cy="10017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data</a:t>
            </a:r>
          </a:p>
        </p:txBody>
      </p:sp>
      <p:sp>
        <p:nvSpPr>
          <p:cNvPr id="55" name="Flowchart: Process 54">
            <a:extLst>
              <a:ext uri="{FF2B5EF4-FFF2-40B4-BE49-F238E27FC236}">
                <a16:creationId xmlns:a16="http://schemas.microsoft.com/office/drawing/2014/main" id="{B6DF94FA-ECC4-47FB-AFB9-9E73CF92CCCA}"/>
              </a:ext>
            </a:extLst>
          </p:cNvPr>
          <p:cNvSpPr/>
          <p:nvPr/>
        </p:nvSpPr>
        <p:spPr>
          <a:xfrm>
            <a:off x="4163505" y="4800600"/>
            <a:ext cx="1088010" cy="1104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58" name="Connector: Elbow 57">
            <a:extLst>
              <a:ext uri="{FF2B5EF4-FFF2-40B4-BE49-F238E27FC236}">
                <a16:creationId xmlns:a16="http://schemas.microsoft.com/office/drawing/2014/main" id="{5FEA63E3-1F47-4671-9444-371A605C067E}"/>
              </a:ext>
            </a:extLst>
          </p:cNvPr>
          <p:cNvCxnSpPr>
            <a:stCxn id="34" idx="1"/>
            <a:endCxn id="55" idx="3"/>
          </p:cNvCxnSpPr>
          <p:nvPr/>
        </p:nvCxnSpPr>
        <p:spPr>
          <a:xfrm rot="10800000">
            <a:off x="5251516" y="5353051"/>
            <a:ext cx="2444685" cy="485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2D38CB49-F3A7-445A-A36C-79412FAD7336}"/>
              </a:ext>
            </a:extLst>
          </p:cNvPr>
          <p:cNvCxnSpPr>
            <a:stCxn id="50" idx="0"/>
          </p:cNvCxnSpPr>
          <p:nvPr/>
        </p:nvCxnSpPr>
        <p:spPr>
          <a:xfrm rot="16200000" flipH="1" flipV="1">
            <a:off x="-567534" y="3604420"/>
            <a:ext cx="2601913" cy="1009645"/>
          </a:xfrm>
          <a:prstGeom prst="bentConnector3">
            <a:avLst>
              <a:gd name="adj1" fmla="val -87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1C8EAB2-51B9-4682-9E49-66E72D407759}"/>
              </a:ext>
            </a:extLst>
          </p:cNvPr>
          <p:cNvCxnSpPr>
            <a:endCxn id="49" idx="1"/>
          </p:cNvCxnSpPr>
          <p:nvPr/>
        </p:nvCxnSpPr>
        <p:spPr>
          <a:xfrm flipV="1">
            <a:off x="228599" y="4943465"/>
            <a:ext cx="990601" cy="40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50787CC6-499C-4839-93CF-4AD87B0D73C1}"/>
              </a:ext>
            </a:extLst>
          </p:cNvPr>
          <p:cNvCxnSpPr>
            <a:stCxn id="49" idx="3"/>
            <a:endCxn id="55" idx="1"/>
          </p:cNvCxnSpPr>
          <p:nvPr/>
        </p:nvCxnSpPr>
        <p:spPr>
          <a:xfrm>
            <a:off x="3124200" y="4943465"/>
            <a:ext cx="1039305" cy="4095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6F4FF83E-B2F8-4A48-94B9-31830460AE65}"/>
              </a:ext>
            </a:extLst>
          </p:cNvPr>
          <p:cNvCxnSpPr>
            <a:cxnSpLocks/>
            <a:stCxn id="55" idx="2"/>
          </p:cNvCxnSpPr>
          <p:nvPr/>
        </p:nvCxnSpPr>
        <p:spPr>
          <a:xfrm rot="16200000" flipH="1">
            <a:off x="4732179" y="5880831"/>
            <a:ext cx="659640" cy="708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Flowchart: Process 70">
            <a:extLst>
              <a:ext uri="{FF2B5EF4-FFF2-40B4-BE49-F238E27FC236}">
                <a16:creationId xmlns:a16="http://schemas.microsoft.com/office/drawing/2014/main" id="{F052D83B-7EAC-4601-B21C-7E61C2914042}"/>
              </a:ext>
            </a:extLst>
          </p:cNvPr>
          <p:cNvSpPr/>
          <p:nvPr/>
        </p:nvSpPr>
        <p:spPr>
          <a:xfrm>
            <a:off x="5458906" y="6198361"/>
            <a:ext cx="1170494" cy="65963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428615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CA25C-AD92-4ADB-8B7B-1F110459622D}"/>
              </a:ext>
            </a:extLst>
          </p:cNvPr>
          <p:cNvSpPr>
            <a:spLocks noGrp="1"/>
          </p:cNvSpPr>
          <p:nvPr>
            <p:ph type="title"/>
          </p:nvPr>
        </p:nvSpPr>
        <p:spPr/>
        <p:txBody>
          <a:bodyPr/>
          <a:lstStyle/>
          <a:p>
            <a:r>
              <a:rPr lang="en-US" dirty="0"/>
              <a:t>Code/Algorithm</a:t>
            </a:r>
          </a:p>
        </p:txBody>
      </p:sp>
      <p:graphicFrame>
        <p:nvGraphicFramePr>
          <p:cNvPr id="4" name="Content Placeholder 3">
            <a:extLst>
              <a:ext uri="{FF2B5EF4-FFF2-40B4-BE49-F238E27FC236}">
                <a16:creationId xmlns:a16="http://schemas.microsoft.com/office/drawing/2014/main" id="{056AC131-44D2-49DA-9CB3-1EAB8D687072}"/>
              </a:ext>
            </a:extLst>
          </p:cNvPr>
          <p:cNvGraphicFramePr>
            <a:graphicFrameLocks noGrp="1" noChangeAspect="1"/>
          </p:cNvGraphicFramePr>
          <p:nvPr>
            <p:ph idx="1"/>
            <p:extLst>
              <p:ext uri="{D42A27DB-BD31-4B8C-83A1-F6EECF244321}">
                <p14:modId xmlns:p14="http://schemas.microsoft.com/office/powerpoint/2010/main" val="3980812980"/>
              </p:ext>
            </p:extLst>
          </p:nvPr>
        </p:nvGraphicFramePr>
        <p:xfrm>
          <a:off x="457200" y="2468563"/>
          <a:ext cx="8229600" cy="2549525"/>
        </p:xfrm>
        <a:graphic>
          <a:graphicData uri="http://schemas.openxmlformats.org/presentationml/2006/ole">
            <mc:AlternateContent xmlns:mc="http://schemas.openxmlformats.org/markup-compatibility/2006">
              <mc:Choice xmlns:v="urn:schemas-microsoft-com:vml" Requires="v">
                <p:oleObj spid="_x0000_s2056" name="Packager Shell Object" showAsIcon="1" r:id="rId3" imgW="1419120" imgH="439560" progId="Package">
                  <p:embed/>
                </p:oleObj>
              </mc:Choice>
              <mc:Fallback>
                <p:oleObj name="Packager Shell Object" showAsIcon="1" r:id="rId3" imgW="1419120" imgH="439560" progId="Package">
                  <p:embed/>
                  <p:pic>
                    <p:nvPicPr>
                      <p:cNvPr id="0" name=""/>
                      <p:cNvPicPr/>
                      <p:nvPr/>
                    </p:nvPicPr>
                    <p:blipFill>
                      <a:blip r:embed="rId4"/>
                      <a:stretch>
                        <a:fillRect/>
                      </a:stretch>
                    </p:blipFill>
                    <p:spPr>
                      <a:xfrm>
                        <a:off x="457200" y="2468563"/>
                        <a:ext cx="8229600" cy="2549525"/>
                      </a:xfrm>
                      <a:prstGeom prst="rect">
                        <a:avLst/>
                      </a:prstGeom>
                    </p:spPr>
                  </p:pic>
                </p:oleObj>
              </mc:Fallback>
            </mc:AlternateContent>
          </a:graphicData>
        </a:graphic>
      </p:graphicFrame>
    </p:spTree>
    <p:extLst>
      <p:ext uri="{BB962C8B-B14F-4D97-AF65-F5344CB8AC3E}">
        <p14:creationId xmlns:p14="http://schemas.microsoft.com/office/powerpoint/2010/main" val="289980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D84089-DFF0-44E5-A18F-D05738923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941" y="2128539"/>
            <a:ext cx="5502117" cy="3231160"/>
          </a:xfrm>
        </p:spPr>
      </p:pic>
      <p:sp>
        <p:nvSpPr>
          <p:cNvPr id="3" name="Title 2">
            <a:extLst>
              <a:ext uri="{FF2B5EF4-FFF2-40B4-BE49-F238E27FC236}">
                <a16:creationId xmlns:a16="http://schemas.microsoft.com/office/drawing/2014/main" id="{5F6BEE8E-BDEC-42EC-AD27-7BABFC86C427}"/>
              </a:ext>
            </a:extLst>
          </p:cNvPr>
          <p:cNvSpPr>
            <a:spLocks noGrp="1"/>
          </p:cNvSpPr>
          <p:nvPr>
            <p:ph type="title"/>
          </p:nvPr>
        </p:nvSpPr>
        <p:spPr/>
        <p:txBody>
          <a:bodyPr/>
          <a:lstStyle/>
          <a:p>
            <a:r>
              <a:rPr lang="en-US" dirty="0"/>
              <a:t>Testing/Model Summary(1)</a:t>
            </a:r>
          </a:p>
        </p:txBody>
      </p:sp>
    </p:spTree>
    <p:extLst>
      <p:ext uri="{BB962C8B-B14F-4D97-AF65-F5344CB8AC3E}">
        <p14:creationId xmlns:p14="http://schemas.microsoft.com/office/powerpoint/2010/main" val="1995486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TotalTime>
  <Words>274</Words>
  <Application>Microsoft Office PowerPoint</Application>
  <PresentationFormat>On-screen Show (4:3)</PresentationFormat>
  <Paragraphs>47</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Lucida Sans Unicode</vt:lpstr>
      <vt:lpstr>Verdana</vt:lpstr>
      <vt:lpstr>Wingdings 2</vt:lpstr>
      <vt:lpstr>Wingdings 3</vt:lpstr>
      <vt:lpstr>Concourse</vt:lpstr>
      <vt:lpstr>Document</vt:lpstr>
      <vt:lpstr>Packager Shell Object</vt:lpstr>
      <vt:lpstr>RPID</vt:lpstr>
      <vt:lpstr>Abstract</vt:lpstr>
      <vt:lpstr>Introduction</vt:lpstr>
      <vt:lpstr>Introduction</vt:lpstr>
      <vt:lpstr>Problem Statement</vt:lpstr>
      <vt:lpstr>Software and Hardware Req</vt:lpstr>
      <vt:lpstr>System Design</vt:lpstr>
      <vt:lpstr>Code/Algorithm</vt:lpstr>
      <vt:lpstr>Testing/Model Summary(1)</vt:lpstr>
      <vt:lpstr>Testing/Model Summary(2)</vt:lpstr>
      <vt:lpstr>Results</vt:lpstr>
      <vt:lpstr>Conclusion and future scope</vt:lpstr>
      <vt:lpstr>Bibliography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RPID</dc:title>
  <dc:creator>ITLAB3</dc:creator>
  <cp:lastModifiedBy>Yadav</cp:lastModifiedBy>
  <cp:revision>24</cp:revision>
  <dcterms:created xsi:type="dcterms:W3CDTF">2019-03-13T10:29:53Z</dcterms:created>
  <dcterms:modified xsi:type="dcterms:W3CDTF">2019-03-16T04:59:03Z</dcterms:modified>
</cp:coreProperties>
</file>