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Proxima Nova"/>
      <p:regular r:id="rId52"/>
      <p:bold r:id="rId53"/>
      <p:italic r:id="rId54"/>
      <p:boldItalic r:id="rId55"/>
    </p:embeddedFont>
    <p:embeddedFont>
      <p:font typeface="Caveat"/>
      <p:regular r:id="rId56"/>
      <p:bold r:id="rId57"/>
    </p:embeddedFont>
    <p:embeddedFont>
      <p:font typeface="Roboto Mon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6.xml"/><Relationship Id="rId55" Type="http://schemas.openxmlformats.org/officeDocument/2006/relationships/font" Target="fonts/ProximaNova-boldItalic.fntdata"/><Relationship Id="rId10" Type="http://schemas.openxmlformats.org/officeDocument/2006/relationships/slide" Target="slides/slide5.xml"/><Relationship Id="rId54" Type="http://schemas.openxmlformats.org/officeDocument/2006/relationships/font" Target="fonts/ProximaNova-italic.fntdata"/><Relationship Id="rId13" Type="http://schemas.openxmlformats.org/officeDocument/2006/relationships/slide" Target="slides/slide8.xml"/><Relationship Id="rId57" Type="http://schemas.openxmlformats.org/officeDocument/2006/relationships/font" Target="fonts/Caveat-bold.fntdata"/><Relationship Id="rId12" Type="http://schemas.openxmlformats.org/officeDocument/2006/relationships/slide" Target="slides/slide7.xml"/><Relationship Id="rId56" Type="http://schemas.openxmlformats.org/officeDocument/2006/relationships/font" Target="fonts/Caveat-regular.fntdata"/><Relationship Id="rId15" Type="http://schemas.openxmlformats.org/officeDocument/2006/relationships/slide" Target="slides/slide10.xml"/><Relationship Id="rId59" Type="http://schemas.openxmlformats.org/officeDocument/2006/relationships/font" Target="fonts/RobotoMono-bold.fntdata"/><Relationship Id="rId14" Type="http://schemas.openxmlformats.org/officeDocument/2006/relationships/slide" Target="slides/slide9.xml"/><Relationship Id="rId58" Type="http://schemas.openxmlformats.org/officeDocument/2006/relationships/font" Target="fonts/RobotoMon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a9da1ebd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a9da1ebd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a9da1ebd6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a9da1ebd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4739e4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4739e4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a9da1ebd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a9da1ebd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3c4ee9a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3c4ee9a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3c4ee9a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3c4ee9a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3c4ee9a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3c4ee9a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3c4ee9a1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3c4ee9a1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a9da1eb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a9da1eb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a9da1ebd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a9da1ebd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a9da1ebd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a9da1ebd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4739e48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4739e48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4739e480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4739e48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4739e480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4739e480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4739e48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4739e48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4739e480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4739e480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a9da1ebd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a9da1ebd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8a9da1ebd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8a9da1ebd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8a9da1ebd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8a9da1ebd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976e65217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976e6521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8a9da1ebd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8a9da1ebd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8a9da1ebd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8a9da1ebd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a9da1ebd6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a9da1ebd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a9da1ebd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8a9da1ebd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8a9da1ebd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8a9da1ebd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8976e652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8976e652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976e65217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8976e652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8a9da1ebd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8a9da1ebd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a9da1ebd6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8a9da1ebd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a9da1ebd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a9da1ebd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a9da1ebd6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a9da1eb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f6a0f83c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ff6a0f83c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a9da1ebd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a9da1ebd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a9da1ebd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a9da1ebd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a9da1ebd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8a9da1ebd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a9da1ebd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8a9da1ebd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8a9da1ebd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8a9da1ebd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a9da1ebd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a9da1eb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a9da1eb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a9da1eb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a9da1ebd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a9da1ebd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a9da1ebd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a9da1ebd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a9da1ebd6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a9da1ebd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langchain-ai.github.io/langgraph/concepts/low_level/#__codelineno-8-3" TargetMode="External"/><Relationship Id="rId4" Type="http://schemas.openxmlformats.org/officeDocument/2006/relationships/hyperlink" Target="https://langchain-ai.github.io/langgraph/concepts/low_level/#__codelineno-9-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End-to-End </a:t>
            </a:r>
            <a:r>
              <a:rPr lang="en">
                <a:latin typeface="Times New Roman"/>
                <a:ea typeface="Times New Roman"/>
                <a:cs typeface="Times New Roman"/>
                <a:sym typeface="Times New Roman"/>
              </a:rPr>
              <a:t>LangGraph Course</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veat"/>
                <a:ea typeface="Caveat"/>
                <a:cs typeface="Caveat"/>
                <a:sym typeface="Caveat"/>
              </a:rPr>
              <a:t>By Sunny Savita</a:t>
            </a:r>
            <a:endParaRPr sz="2400">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320">
                <a:latin typeface="Georgia"/>
                <a:ea typeface="Georgia"/>
                <a:cs typeface="Georgia"/>
                <a:sym typeface="Georgia"/>
              </a:rPr>
              <a:t>What is Agent?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eorgia"/>
                <a:ea typeface="Georgia"/>
                <a:cs typeface="Georgia"/>
                <a:sym typeface="Georgia"/>
              </a:rPr>
              <a:t>The core idea of agents is to use a language model to choose a sequence of actions to take. In chains, a sequence of actions is hardcoded (in code). In agents, a language model is used as a reasoning engine to determine which actions to take and in which order.</a:t>
            </a:r>
            <a:endParaRPr sz="2000">
              <a:latin typeface="Georgia"/>
              <a:ea typeface="Georgia"/>
              <a:cs typeface="Georgia"/>
              <a:sym typeface="Georgia"/>
            </a:endParaRPr>
          </a:p>
          <a:p>
            <a:pPr indent="0" lvl="0" marL="0" rtl="0" algn="l">
              <a:spcBef>
                <a:spcPts val="1200"/>
              </a:spcBef>
              <a:spcAft>
                <a:spcPts val="0"/>
              </a:spcAft>
              <a:buNone/>
            </a:pPr>
            <a:r>
              <a:t/>
            </a:r>
            <a:endParaRPr sz="2000">
              <a:latin typeface="Georgia"/>
              <a:ea typeface="Georgia"/>
              <a:cs typeface="Georgia"/>
              <a:sym typeface="Georgia"/>
            </a:endParaRPr>
          </a:p>
          <a:p>
            <a:pPr indent="0" lvl="0" marL="0" rtl="0" algn="l">
              <a:spcBef>
                <a:spcPts val="1200"/>
              </a:spcBef>
              <a:spcAft>
                <a:spcPts val="1200"/>
              </a:spcAft>
              <a:buNone/>
            </a:pPr>
            <a:r>
              <a:rPr lang="en" sz="2000">
                <a:solidFill>
                  <a:srgbClr val="242424"/>
                </a:solidFill>
                <a:highlight>
                  <a:schemeClr val="lt1"/>
                </a:highlight>
                <a:latin typeface="Georgia"/>
                <a:ea typeface="Georgia"/>
                <a:cs typeface="Georgia"/>
                <a:sym typeface="Georgia"/>
              </a:rPr>
              <a:t>And as seen below, the agent creates a chain in </a:t>
            </a:r>
            <a:r>
              <a:rPr b="1" lang="en" sz="2000">
                <a:solidFill>
                  <a:srgbClr val="242424"/>
                </a:solidFill>
                <a:highlight>
                  <a:schemeClr val="lt1"/>
                </a:highlight>
                <a:latin typeface="Georgia"/>
                <a:ea typeface="Georgia"/>
                <a:cs typeface="Georgia"/>
                <a:sym typeface="Georgia"/>
              </a:rPr>
              <a:t>real-time</a:t>
            </a:r>
            <a:r>
              <a:rPr lang="en" sz="2000">
                <a:solidFill>
                  <a:srgbClr val="242424"/>
                </a:solidFill>
                <a:highlight>
                  <a:schemeClr val="lt1"/>
                </a:highlight>
                <a:latin typeface="Georgia"/>
                <a:ea typeface="Georgia"/>
                <a:cs typeface="Georgia"/>
                <a:sym typeface="Georgia"/>
              </a:rPr>
              <a:t>, </a:t>
            </a:r>
            <a:r>
              <a:rPr b="1" lang="en" sz="2000">
                <a:solidFill>
                  <a:srgbClr val="242424"/>
                </a:solidFill>
                <a:highlight>
                  <a:schemeClr val="lt1"/>
                </a:highlight>
                <a:latin typeface="Georgia"/>
                <a:ea typeface="Georgia"/>
                <a:cs typeface="Georgia"/>
                <a:sym typeface="Georgia"/>
              </a:rPr>
              <a:t>reflects</a:t>
            </a:r>
            <a:r>
              <a:rPr lang="en" sz="2000">
                <a:solidFill>
                  <a:srgbClr val="242424"/>
                </a:solidFill>
                <a:highlight>
                  <a:schemeClr val="lt1"/>
                </a:highlight>
                <a:latin typeface="Georgia"/>
                <a:ea typeface="Georgia"/>
                <a:cs typeface="Georgia"/>
                <a:sym typeface="Georgia"/>
              </a:rPr>
              <a:t> on the question, and goes through a process of </a:t>
            </a:r>
            <a:r>
              <a:rPr b="1" lang="en" sz="2000">
                <a:solidFill>
                  <a:srgbClr val="242424"/>
                </a:solidFill>
                <a:highlight>
                  <a:schemeClr val="lt1"/>
                </a:highlight>
                <a:latin typeface="Georgia"/>
                <a:ea typeface="Georgia"/>
                <a:cs typeface="Georgia"/>
                <a:sym typeface="Georgia"/>
              </a:rPr>
              <a:t>action</a:t>
            </a:r>
            <a:r>
              <a:rPr lang="en" sz="2000">
                <a:solidFill>
                  <a:srgbClr val="242424"/>
                </a:solidFill>
                <a:highlight>
                  <a:schemeClr val="lt1"/>
                </a:highlight>
                <a:latin typeface="Georgia"/>
                <a:ea typeface="Georgia"/>
                <a:cs typeface="Georgia"/>
                <a:sym typeface="Georgia"/>
              </a:rPr>
              <a:t>, </a:t>
            </a:r>
            <a:r>
              <a:rPr b="1" lang="en" sz="2000">
                <a:solidFill>
                  <a:srgbClr val="242424"/>
                </a:solidFill>
                <a:highlight>
                  <a:schemeClr val="lt1"/>
                </a:highlight>
                <a:latin typeface="Georgia"/>
                <a:ea typeface="Georgia"/>
                <a:cs typeface="Georgia"/>
                <a:sym typeface="Georgia"/>
              </a:rPr>
              <a:t>observation</a:t>
            </a:r>
            <a:r>
              <a:rPr lang="en" sz="2000">
                <a:solidFill>
                  <a:srgbClr val="242424"/>
                </a:solidFill>
                <a:highlight>
                  <a:schemeClr val="lt1"/>
                </a:highlight>
                <a:latin typeface="Georgia"/>
                <a:ea typeface="Georgia"/>
                <a:cs typeface="Georgia"/>
                <a:sym typeface="Georgia"/>
              </a:rPr>
              <a:t>, </a:t>
            </a:r>
            <a:r>
              <a:rPr b="1" lang="en" sz="2000">
                <a:solidFill>
                  <a:srgbClr val="242424"/>
                </a:solidFill>
                <a:highlight>
                  <a:schemeClr val="lt1"/>
                </a:highlight>
                <a:latin typeface="Georgia"/>
                <a:ea typeface="Georgia"/>
                <a:cs typeface="Georgia"/>
                <a:sym typeface="Georgia"/>
              </a:rPr>
              <a:t>thought</a:t>
            </a:r>
            <a:r>
              <a:rPr lang="en" sz="2000">
                <a:solidFill>
                  <a:srgbClr val="242424"/>
                </a:solidFill>
                <a:highlight>
                  <a:schemeClr val="lt1"/>
                </a:highlight>
                <a:latin typeface="Georgia"/>
                <a:ea typeface="Georgia"/>
                <a:cs typeface="Georgia"/>
                <a:sym typeface="Georgia"/>
              </a:rPr>
              <a:t>, </a:t>
            </a:r>
            <a:r>
              <a:rPr b="1" lang="en" sz="2000">
                <a:solidFill>
                  <a:srgbClr val="242424"/>
                </a:solidFill>
                <a:highlight>
                  <a:schemeClr val="lt1"/>
                </a:highlight>
                <a:latin typeface="Georgia"/>
                <a:ea typeface="Georgia"/>
                <a:cs typeface="Georgia"/>
                <a:sym typeface="Georgia"/>
              </a:rPr>
              <a:t>action</a:t>
            </a:r>
            <a:r>
              <a:rPr lang="en" sz="2000">
                <a:solidFill>
                  <a:srgbClr val="242424"/>
                </a:solidFill>
                <a:highlight>
                  <a:schemeClr val="lt1"/>
                </a:highlight>
                <a:latin typeface="Georgia"/>
                <a:ea typeface="Georgia"/>
                <a:cs typeface="Georgia"/>
                <a:sym typeface="Georgia"/>
              </a:rPr>
              <a:t>, </a:t>
            </a:r>
            <a:r>
              <a:rPr b="1" lang="en" sz="2000">
                <a:solidFill>
                  <a:srgbClr val="242424"/>
                </a:solidFill>
                <a:highlight>
                  <a:schemeClr val="lt1"/>
                </a:highlight>
                <a:latin typeface="Georgia"/>
                <a:ea typeface="Georgia"/>
                <a:cs typeface="Georgia"/>
                <a:sym typeface="Georgia"/>
              </a:rPr>
              <a:t>observation,</a:t>
            </a:r>
            <a:r>
              <a:rPr lang="en" sz="2000">
                <a:solidFill>
                  <a:srgbClr val="242424"/>
                </a:solidFill>
                <a:highlight>
                  <a:schemeClr val="lt1"/>
                </a:highlight>
                <a:latin typeface="Georgia"/>
                <a:ea typeface="Georgia"/>
                <a:cs typeface="Georgia"/>
                <a:sym typeface="Georgia"/>
              </a:rPr>
              <a:t> </a:t>
            </a:r>
            <a:r>
              <a:rPr b="1" lang="en" sz="2000">
                <a:solidFill>
                  <a:srgbClr val="242424"/>
                </a:solidFill>
                <a:highlight>
                  <a:schemeClr val="lt1"/>
                </a:highlight>
                <a:latin typeface="Georgia"/>
                <a:ea typeface="Georgia"/>
                <a:cs typeface="Georgia"/>
                <a:sym typeface="Georgia"/>
              </a:rPr>
              <a:t>thought</a:t>
            </a:r>
            <a:r>
              <a:rPr lang="en" sz="2000">
                <a:solidFill>
                  <a:srgbClr val="242424"/>
                </a:solidFill>
                <a:highlight>
                  <a:schemeClr val="lt1"/>
                </a:highlight>
                <a:latin typeface="Georgia"/>
                <a:ea typeface="Georgia"/>
                <a:cs typeface="Georgia"/>
                <a:sym typeface="Georgia"/>
              </a:rPr>
              <a:t>…until the final answer is reached.</a:t>
            </a:r>
            <a:endParaRPr sz="20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490250" y="526350"/>
            <a:ext cx="57975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The agent is then executed using an </a:t>
            </a:r>
            <a:r>
              <a:rPr lang="en"/>
              <a:t>Agent Executor</a:t>
            </a:r>
            <a:r>
              <a:rPr lang="en"/>
              <a:t> , which manages the interaction between the agent and the tools.</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88051" y="0"/>
            <a:ext cx="923205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324045" y="1"/>
            <a:ext cx="10468047" cy="456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2553625" y="152400"/>
            <a:ext cx="4974365"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1927600" y="56900"/>
            <a:ext cx="5288811"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2048825" y="152400"/>
            <a:ext cx="5482143"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9"/>
          <p:cNvPicPr preferRelativeResize="0"/>
          <p:nvPr/>
        </p:nvPicPr>
        <p:blipFill>
          <a:blip r:embed="rId3">
            <a:alphaModFix/>
          </a:blip>
          <a:stretch>
            <a:fillRect/>
          </a:stretch>
        </p:blipFill>
        <p:spPr>
          <a:xfrm>
            <a:off x="152400" y="152400"/>
            <a:ext cx="8926925" cy="435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320">
                <a:latin typeface="Georgia"/>
                <a:ea typeface="Georgia"/>
                <a:cs typeface="Georgia"/>
                <a:sym typeface="Georgia"/>
              </a:rPr>
              <a:t>What is Tools?</a:t>
            </a:r>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latin typeface="Georgia"/>
                <a:ea typeface="Georgia"/>
                <a:cs typeface="Georgia"/>
                <a:sym typeface="Georgia"/>
              </a:rPr>
              <a:t>In LangChain, an “Agent” is an AI entity that interacts with various “Tools” to perform tasks or answer queries. Tools are essentially functions that extend the agent's capabilities by allowing it to perform specific actions, like retrieving the current time or accessing an external database.</a:t>
            </a:r>
            <a:endParaRPr sz="24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Agents let the model use tools in a loop, so that it can decide how many times to use tools.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320">
                <a:latin typeface="Georgia"/>
                <a:ea typeface="Georgia"/>
                <a:cs typeface="Georgia"/>
                <a:sym typeface="Georgia"/>
              </a:rPr>
              <a:t>SYLLABUS INTRODUCTION</a:t>
            </a:r>
            <a:endParaRPr b="1" sz="3320">
              <a:latin typeface="Georgia"/>
              <a:ea typeface="Georgia"/>
              <a:cs typeface="Georgia"/>
              <a:sym typeface="Georgia"/>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Georgia"/>
              <a:buChar char="●"/>
            </a:pPr>
            <a:r>
              <a:rPr lang="en" sz="2600">
                <a:latin typeface="Georgia"/>
                <a:ea typeface="Georgia"/>
                <a:cs typeface="Georgia"/>
                <a:sym typeface="Georgia"/>
              </a:rPr>
              <a:t>Simple AI Assistant </a:t>
            </a:r>
            <a:endParaRPr sz="2600">
              <a:latin typeface="Georgia"/>
              <a:ea typeface="Georgia"/>
              <a:cs typeface="Georgia"/>
              <a:sym typeface="Georgia"/>
            </a:endParaRPr>
          </a:p>
          <a:p>
            <a:pPr indent="-381000" lvl="0" marL="457200" rtl="0" algn="l">
              <a:spcBef>
                <a:spcPts val="0"/>
              </a:spcBef>
              <a:spcAft>
                <a:spcPts val="0"/>
              </a:spcAft>
              <a:buClr>
                <a:schemeClr val="dk1"/>
              </a:buClr>
              <a:buSzPts val="2400"/>
              <a:buFont typeface="Georgia"/>
              <a:buChar char="●"/>
            </a:pPr>
            <a:r>
              <a:rPr lang="en" sz="2600">
                <a:solidFill>
                  <a:schemeClr val="dk1"/>
                </a:solidFill>
                <a:latin typeface="Georgia"/>
                <a:ea typeface="Georgia"/>
                <a:cs typeface="Georgia"/>
                <a:sym typeface="Georgia"/>
              </a:rPr>
              <a:t>RAG </a:t>
            </a:r>
            <a:r>
              <a:rPr lang="en" sz="2985">
                <a:solidFill>
                  <a:schemeClr val="dk1"/>
                </a:solidFill>
                <a:latin typeface="Georgia"/>
                <a:ea typeface="Georgia"/>
                <a:cs typeface="Georgia"/>
                <a:sym typeface="Georgia"/>
              </a:rPr>
              <a:t>(</a:t>
            </a:r>
            <a:r>
              <a:rPr lang="en" sz="2985">
                <a:solidFill>
                  <a:schemeClr val="dk1"/>
                </a:solidFill>
                <a:highlight>
                  <a:srgbClr val="FFFFFF"/>
                </a:highlight>
                <a:latin typeface="Georgia"/>
                <a:ea typeface="Georgia"/>
                <a:cs typeface="Georgia"/>
                <a:sym typeface="Georgia"/>
              </a:rPr>
              <a:t>Retrieval augmented generation</a:t>
            </a:r>
            <a:r>
              <a:rPr lang="en" sz="2985">
                <a:solidFill>
                  <a:schemeClr val="dk1"/>
                </a:solidFill>
                <a:latin typeface="Georgia"/>
                <a:ea typeface="Georgia"/>
                <a:cs typeface="Georgia"/>
                <a:sym typeface="Georgia"/>
              </a:rPr>
              <a:t>)</a:t>
            </a:r>
            <a:endParaRPr sz="2985">
              <a:solidFill>
                <a:schemeClr val="dk1"/>
              </a:solidFill>
              <a:latin typeface="Georgia"/>
              <a:ea typeface="Georgia"/>
              <a:cs typeface="Georgia"/>
              <a:sym typeface="Georgia"/>
            </a:endParaRPr>
          </a:p>
          <a:p>
            <a:pPr indent="-393700" lvl="0" marL="457200" rtl="0" algn="l">
              <a:spcBef>
                <a:spcPts val="0"/>
              </a:spcBef>
              <a:spcAft>
                <a:spcPts val="0"/>
              </a:spcAft>
              <a:buSzPts val="2600"/>
              <a:buFont typeface="Georgia"/>
              <a:buChar char="●"/>
            </a:pPr>
            <a:r>
              <a:rPr lang="en" sz="2600">
                <a:latin typeface="Georgia"/>
                <a:ea typeface="Georgia"/>
                <a:cs typeface="Georgia"/>
                <a:sym typeface="Georgia"/>
              </a:rPr>
              <a:t>Chaining with LCEL (LangChain Expression Language)</a:t>
            </a:r>
            <a:endParaRPr sz="2600">
              <a:latin typeface="Georgia"/>
              <a:ea typeface="Georgia"/>
              <a:cs typeface="Georgia"/>
              <a:sym typeface="Georgia"/>
            </a:endParaRPr>
          </a:p>
          <a:p>
            <a:pPr indent="-393700" lvl="0" marL="457200" rtl="0" algn="l">
              <a:spcBef>
                <a:spcPts val="0"/>
              </a:spcBef>
              <a:spcAft>
                <a:spcPts val="0"/>
              </a:spcAft>
              <a:buSzPts val="2600"/>
              <a:buFont typeface="Georgia"/>
              <a:buChar char="●"/>
            </a:pPr>
            <a:r>
              <a:rPr lang="en" sz="2600">
                <a:latin typeface="Georgia"/>
                <a:ea typeface="Georgia"/>
                <a:cs typeface="Georgia"/>
                <a:sym typeface="Georgia"/>
              </a:rPr>
              <a:t>Understand Tools and Agents</a:t>
            </a:r>
            <a:endParaRPr sz="2600">
              <a:latin typeface="Georgia"/>
              <a:ea typeface="Georgia"/>
              <a:cs typeface="Georgia"/>
              <a:sym typeface="Georgia"/>
            </a:endParaRPr>
          </a:p>
          <a:p>
            <a:pPr indent="-393700" lvl="0" marL="457200" rtl="0" algn="l">
              <a:spcBef>
                <a:spcPts val="0"/>
              </a:spcBef>
              <a:spcAft>
                <a:spcPts val="0"/>
              </a:spcAft>
              <a:buSzPts val="2600"/>
              <a:buFont typeface="Georgia"/>
              <a:buChar char="●"/>
            </a:pPr>
            <a:r>
              <a:rPr lang="en" sz="2600">
                <a:latin typeface="Georgia"/>
                <a:ea typeface="Georgia"/>
                <a:cs typeface="Georgia"/>
                <a:sym typeface="Georgia"/>
              </a:rPr>
              <a:t>Building Tools and Agents from Scratch</a:t>
            </a:r>
            <a:endParaRPr sz="2600">
              <a:latin typeface="Georgia"/>
              <a:ea typeface="Georgia"/>
              <a:cs typeface="Georgia"/>
              <a:sym typeface="Georgia"/>
            </a:endParaRPr>
          </a:p>
          <a:p>
            <a:pPr indent="-393700" lvl="0" marL="457200" rtl="0" algn="l">
              <a:spcBef>
                <a:spcPts val="0"/>
              </a:spcBef>
              <a:spcAft>
                <a:spcPts val="0"/>
              </a:spcAft>
              <a:buSzPts val="2600"/>
              <a:buFont typeface="Georgia"/>
              <a:buChar char="●"/>
            </a:pPr>
            <a:r>
              <a:rPr lang="en" sz="2600">
                <a:latin typeface="Georgia"/>
                <a:ea typeface="Georgia"/>
                <a:cs typeface="Georgia"/>
                <a:sym typeface="Georgia"/>
              </a:rPr>
              <a:t>Building Agents using Langchain Class</a:t>
            </a:r>
            <a:endParaRPr sz="26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2"/>
          <p:cNvPicPr preferRelativeResize="0"/>
          <p:nvPr/>
        </p:nvPicPr>
        <p:blipFill>
          <a:blip r:embed="rId3">
            <a:alphaModFix/>
          </a:blip>
          <a:stretch>
            <a:fillRect/>
          </a:stretch>
        </p:blipFill>
        <p:spPr>
          <a:xfrm>
            <a:off x="0" y="426176"/>
            <a:ext cx="9143998" cy="42911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Georgia"/>
                <a:ea typeface="Georgia"/>
                <a:cs typeface="Georgia"/>
                <a:sym typeface="Georgia"/>
              </a:rPr>
              <a:t>Types of Agents or Agentic Patterns</a:t>
            </a:r>
            <a:endParaRPr b="1" sz="3020">
              <a:latin typeface="Georgia"/>
              <a:ea typeface="Georgia"/>
              <a:cs typeface="Georgia"/>
              <a:sym typeface="Georgia"/>
            </a:endParaRPr>
          </a:p>
        </p:txBody>
      </p:sp>
      <p:sp>
        <p:nvSpPr>
          <p:cNvPr id="173" name="Google Shape;173;p33"/>
          <p:cNvSpPr txBox="1"/>
          <p:nvPr>
            <p:ph idx="1" type="body"/>
          </p:nvPr>
        </p:nvSpPr>
        <p:spPr>
          <a:xfrm>
            <a:off x="311700" y="1152475"/>
            <a:ext cx="8832300" cy="3910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Font typeface="Georgia"/>
              <a:buAutoNum type="arabicPeriod"/>
            </a:pPr>
            <a:r>
              <a:rPr lang="en" sz="2300">
                <a:latin typeface="Georgia"/>
                <a:ea typeface="Georgia"/>
                <a:cs typeface="Georgia"/>
                <a:sym typeface="Georgia"/>
              </a:rPr>
              <a:t>Tool Calling</a:t>
            </a:r>
            <a:endParaRPr sz="2300">
              <a:latin typeface="Georgia"/>
              <a:ea typeface="Georgia"/>
              <a:cs typeface="Georgia"/>
              <a:sym typeface="Georgia"/>
            </a:endParaRPr>
          </a:p>
          <a:p>
            <a:pPr indent="-374650" lvl="0" marL="457200" rtl="0" algn="l">
              <a:spcBef>
                <a:spcPts val="0"/>
              </a:spcBef>
              <a:spcAft>
                <a:spcPts val="0"/>
              </a:spcAft>
              <a:buSzPts val="2300"/>
              <a:buFont typeface="Georgia"/>
              <a:buAutoNum type="arabicPeriod"/>
            </a:pPr>
            <a:r>
              <a:rPr lang="en" sz="2300">
                <a:latin typeface="Georgia"/>
                <a:ea typeface="Georgia"/>
                <a:cs typeface="Georgia"/>
                <a:sym typeface="Georgia"/>
              </a:rPr>
              <a:t>Structure Output</a:t>
            </a:r>
            <a:endParaRPr sz="2300">
              <a:latin typeface="Georgia"/>
              <a:ea typeface="Georgia"/>
              <a:cs typeface="Georgia"/>
              <a:sym typeface="Georgia"/>
            </a:endParaRPr>
          </a:p>
          <a:p>
            <a:pPr indent="-374650" lvl="0" marL="457200" rtl="0" algn="l">
              <a:spcBef>
                <a:spcPts val="0"/>
              </a:spcBef>
              <a:spcAft>
                <a:spcPts val="0"/>
              </a:spcAft>
              <a:buSzPts val="2300"/>
              <a:buFont typeface="Georgia"/>
              <a:buAutoNum type="arabicPeriod"/>
            </a:pPr>
            <a:r>
              <a:rPr lang="en" sz="2300">
                <a:latin typeface="Georgia"/>
                <a:ea typeface="Georgia"/>
                <a:cs typeface="Georgia"/>
                <a:sym typeface="Georgia"/>
              </a:rPr>
              <a:t>Human in Loop</a:t>
            </a:r>
            <a:endParaRPr sz="2300">
              <a:latin typeface="Georgia"/>
              <a:ea typeface="Georgia"/>
              <a:cs typeface="Georgia"/>
              <a:sym typeface="Georgia"/>
            </a:endParaRPr>
          </a:p>
          <a:p>
            <a:pPr indent="-374650" lvl="0" marL="457200" rtl="0" algn="l">
              <a:spcBef>
                <a:spcPts val="0"/>
              </a:spcBef>
              <a:spcAft>
                <a:spcPts val="0"/>
              </a:spcAft>
              <a:buSzPts val="2300"/>
              <a:buFont typeface="Georgia"/>
              <a:buAutoNum type="arabicPeriod"/>
            </a:pPr>
            <a:r>
              <a:rPr lang="en" sz="2300">
                <a:latin typeface="Georgia"/>
                <a:ea typeface="Georgia"/>
                <a:cs typeface="Georgia"/>
                <a:sym typeface="Georgia"/>
              </a:rPr>
              <a:t>Map- Reduce</a:t>
            </a:r>
            <a:endParaRPr sz="2300">
              <a:latin typeface="Georgia"/>
              <a:ea typeface="Georgia"/>
              <a:cs typeface="Georgia"/>
              <a:sym typeface="Georgia"/>
            </a:endParaRPr>
          </a:p>
          <a:p>
            <a:pPr indent="-374650" lvl="0" marL="457200" rtl="0" algn="l">
              <a:spcBef>
                <a:spcPts val="0"/>
              </a:spcBef>
              <a:spcAft>
                <a:spcPts val="0"/>
              </a:spcAft>
              <a:buSzPts val="2300"/>
              <a:buFont typeface="Georgia"/>
              <a:buAutoNum type="arabicPeriod"/>
            </a:pPr>
            <a:r>
              <a:rPr lang="en" sz="2300">
                <a:latin typeface="Georgia"/>
                <a:ea typeface="Georgia"/>
                <a:cs typeface="Georgia"/>
                <a:sym typeface="Georgia"/>
              </a:rPr>
              <a:t>MultiAgents</a:t>
            </a:r>
            <a:endParaRPr sz="2300">
              <a:latin typeface="Georgia"/>
              <a:ea typeface="Georgia"/>
              <a:cs typeface="Georgia"/>
              <a:sym typeface="Georgia"/>
            </a:endParaRPr>
          </a:p>
          <a:p>
            <a:pPr indent="-374650" lvl="0" marL="457200" rtl="0" algn="l">
              <a:spcBef>
                <a:spcPts val="0"/>
              </a:spcBef>
              <a:spcAft>
                <a:spcPts val="0"/>
              </a:spcAft>
              <a:buSzPts val="2300"/>
              <a:buFont typeface="Georgia"/>
              <a:buAutoNum type="arabicPeriod"/>
            </a:pPr>
            <a:r>
              <a:rPr lang="en" sz="2300">
                <a:latin typeface="Georgia"/>
                <a:ea typeface="Georgia"/>
                <a:cs typeface="Georgia"/>
                <a:sym typeface="Georgia"/>
              </a:rPr>
              <a:t>Planning </a:t>
            </a:r>
            <a:endParaRPr sz="2300">
              <a:latin typeface="Georgia"/>
              <a:ea typeface="Georgia"/>
              <a:cs typeface="Georgia"/>
              <a:sym typeface="Georgia"/>
            </a:endParaRPr>
          </a:p>
          <a:p>
            <a:pPr indent="-374650" lvl="0" marL="457200" rtl="0" algn="l">
              <a:spcBef>
                <a:spcPts val="0"/>
              </a:spcBef>
              <a:spcAft>
                <a:spcPts val="0"/>
              </a:spcAft>
              <a:buSzPts val="2300"/>
              <a:buFont typeface="Georgia"/>
              <a:buAutoNum type="arabicPeriod"/>
            </a:pPr>
            <a:r>
              <a:rPr lang="en" sz="2300">
                <a:latin typeface="Georgia"/>
                <a:ea typeface="Georgia"/>
                <a:cs typeface="Georgia"/>
                <a:sym typeface="Georgia"/>
              </a:rPr>
              <a:t>Reflection(Reflex Agents)</a:t>
            </a:r>
            <a:endParaRPr sz="2300">
              <a:latin typeface="Georgia"/>
              <a:ea typeface="Georgia"/>
              <a:cs typeface="Georgia"/>
              <a:sym typeface="Georgia"/>
            </a:endParaRPr>
          </a:p>
          <a:p>
            <a:pPr indent="-374650" lvl="0" marL="457200" rtl="0" algn="l">
              <a:spcBef>
                <a:spcPts val="0"/>
              </a:spcBef>
              <a:spcAft>
                <a:spcPts val="0"/>
              </a:spcAft>
              <a:buSzPts val="2300"/>
              <a:buFont typeface="Georgia"/>
              <a:buAutoNum type="arabicPeriod"/>
            </a:pPr>
            <a:r>
              <a:rPr lang="en" sz="2300">
                <a:latin typeface="Georgia"/>
                <a:ea typeface="Georgia"/>
                <a:cs typeface="Georgia"/>
                <a:sym typeface="Georgia"/>
              </a:rPr>
              <a:t>ReAct Agent(Learning Agents)</a:t>
            </a:r>
            <a:endParaRPr b="1" sz="1500">
              <a:solidFill>
                <a:srgbClr val="33475B"/>
              </a:solidFill>
              <a:latin typeface="Arial"/>
              <a:ea typeface="Arial"/>
              <a:cs typeface="Arial"/>
              <a:sym typeface="Arial"/>
            </a:endParaRPr>
          </a:p>
          <a:p>
            <a:pPr indent="-374650" lvl="0" marL="457200" rtl="0" algn="l">
              <a:spcBef>
                <a:spcPts val="0"/>
              </a:spcBef>
              <a:spcAft>
                <a:spcPts val="0"/>
              </a:spcAft>
              <a:buSzPts val="2300"/>
              <a:buFont typeface="Georgia"/>
              <a:buAutoNum type="arabicPeriod"/>
            </a:pPr>
            <a:r>
              <a:rPr lang="en" sz="2300">
                <a:latin typeface="Georgia"/>
                <a:ea typeface="Georgia"/>
                <a:cs typeface="Georgia"/>
                <a:sym typeface="Georgia"/>
              </a:rPr>
              <a:t>Hierarchical Agents</a:t>
            </a:r>
            <a:endParaRPr sz="23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b="1" lang="en" sz="3000">
                <a:solidFill>
                  <a:srgbClr val="33475B"/>
                </a:solidFill>
                <a:latin typeface="Georgia"/>
                <a:ea typeface="Georgia"/>
                <a:cs typeface="Georgia"/>
                <a:sym typeface="Georgia"/>
              </a:rPr>
              <a:t>Benefits of AI Agents</a:t>
            </a:r>
            <a:endParaRPr b="1" sz="3000">
              <a:solidFill>
                <a:srgbClr val="33475B"/>
              </a:solidFill>
              <a:latin typeface="Georgia"/>
              <a:ea typeface="Georgia"/>
              <a:cs typeface="Georgia"/>
              <a:sym typeface="Georgia"/>
            </a:endParaRPr>
          </a:p>
          <a:p>
            <a:pPr indent="0" lvl="0" marL="0" rtl="0" algn="ctr">
              <a:spcBef>
                <a:spcPts val="400"/>
              </a:spcBef>
              <a:spcAft>
                <a:spcPts val="0"/>
              </a:spcAft>
              <a:buSzPts val="990"/>
              <a:buNone/>
            </a:pPr>
            <a:r>
              <a:t/>
            </a:r>
            <a:endParaRPr b="1" sz="3020">
              <a:latin typeface="Georgia"/>
              <a:ea typeface="Georgia"/>
              <a:cs typeface="Georgia"/>
              <a:sym typeface="Georgia"/>
            </a:endParaRPr>
          </a:p>
        </p:txBody>
      </p:sp>
      <p:sp>
        <p:nvSpPr>
          <p:cNvPr id="179" name="Google Shape;179;p34"/>
          <p:cNvSpPr txBox="1"/>
          <p:nvPr>
            <p:ph idx="1" type="body"/>
          </p:nvPr>
        </p:nvSpPr>
        <p:spPr>
          <a:xfrm>
            <a:off x="311700" y="1152475"/>
            <a:ext cx="8832300" cy="3910200"/>
          </a:xfrm>
          <a:prstGeom prst="rect">
            <a:avLst/>
          </a:prstGeom>
        </p:spPr>
        <p:txBody>
          <a:bodyPr anchorCtr="0" anchor="t" bIns="91425" lIns="91425" spcFirstLastPara="1" rIns="91425" wrap="square" tIns="91425">
            <a:noAutofit/>
          </a:bodyPr>
          <a:lstStyle/>
          <a:p>
            <a:pPr indent="-368300" lvl="0" marL="457200" rtl="0" algn="l">
              <a:lnSpc>
                <a:spcPct val="180000"/>
              </a:lnSpc>
              <a:spcBef>
                <a:spcPts val="130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Enhanced Efficiency and Productivity</a:t>
            </a:r>
            <a:endParaRPr sz="2400">
              <a:solidFill>
                <a:schemeClr val="accent2"/>
              </a:solidFill>
              <a:latin typeface="Georgia"/>
              <a:ea typeface="Georgia"/>
              <a:cs typeface="Georgia"/>
              <a:sym typeface="Georgia"/>
            </a:endParaRPr>
          </a:p>
          <a:p>
            <a:pPr indent="-368300" lvl="0" marL="457200" rtl="0" algn="l">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Improved Decision-Making</a:t>
            </a:r>
            <a:endParaRPr sz="2400">
              <a:solidFill>
                <a:schemeClr val="accent2"/>
              </a:solidFill>
              <a:latin typeface="Georgia"/>
              <a:ea typeface="Georgia"/>
              <a:cs typeface="Georgia"/>
              <a:sym typeface="Georgia"/>
            </a:endParaRPr>
          </a:p>
          <a:p>
            <a:pPr indent="-368300" lvl="0" marL="457200" rtl="0" algn="l">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24/7 Availability and Scalability</a:t>
            </a:r>
            <a:endParaRPr sz="2400">
              <a:solidFill>
                <a:schemeClr val="accent2"/>
              </a:solidFill>
              <a:latin typeface="Georgia"/>
              <a:ea typeface="Georgia"/>
              <a:cs typeface="Georgia"/>
              <a:sym typeface="Georgia"/>
            </a:endParaRPr>
          </a:p>
          <a:p>
            <a:pPr indent="-368300" lvl="0" marL="457200" rtl="0" algn="l">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Personalized Customer Experiences</a:t>
            </a:r>
            <a:endParaRPr sz="2400">
              <a:solidFill>
                <a:schemeClr val="accent2"/>
              </a:solidFill>
              <a:latin typeface="Georgia"/>
              <a:ea typeface="Georgia"/>
              <a:cs typeface="Georgia"/>
              <a:sym typeface="Georgia"/>
            </a:endParaRPr>
          </a:p>
          <a:p>
            <a:pPr indent="-368300" lvl="0" marL="457200" rtl="0" algn="l">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Cost Reduction and Increased Revenue</a:t>
            </a:r>
            <a:endParaRPr sz="2400">
              <a:solidFill>
                <a:schemeClr val="accent2"/>
              </a:solidFill>
              <a:latin typeface="Georgia"/>
              <a:ea typeface="Georgia"/>
              <a:cs typeface="Georgia"/>
              <a:sym typeface="Georgia"/>
            </a:endParaRPr>
          </a:p>
          <a:p>
            <a:pPr indent="-368300" lvl="0" marL="457200" rtl="0" algn="l">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Innovation and New Opportunities</a:t>
            </a:r>
            <a:endParaRPr sz="3200">
              <a:solidFill>
                <a:schemeClr val="accent2"/>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0"/>
              </a:spcAft>
              <a:buNone/>
            </a:pPr>
            <a:r>
              <a:rPr b="1" lang="en" sz="3333">
                <a:solidFill>
                  <a:srgbClr val="33475B"/>
                </a:solidFill>
                <a:latin typeface="Georgia"/>
                <a:ea typeface="Georgia"/>
                <a:cs typeface="Georgia"/>
                <a:sym typeface="Georgia"/>
              </a:rPr>
              <a:t>AI Agent Applications Domain</a:t>
            </a:r>
            <a:endParaRPr b="1" sz="3333">
              <a:solidFill>
                <a:srgbClr val="33475B"/>
              </a:solidFill>
              <a:latin typeface="Georgia"/>
              <a:ea typeface="Georgia"/>
              <a:cs typeface="Georgia"/>
              <a:sym typeface="Georgia"/>
            </a:endParaRPr>
          </a:p>
          <a:p>
            <a:pPr indent="0" lvl="0" marL="0" rtl="0" algn="l">
              <a:spcBef>
                <a:spcPts val="400"/>
              </a:spcBef>
              <a:spcAft>
                <a:spcPts val="0"/>
              </a:spcAft>
              <a:buNone/>
            </a:pPr>
            <a:r>
              <a:t/>
            </a:r>
            <a:endParaRPr/>
          </a:p>
        </p:txBody>
      </p:sp>
      <p:sp>
        <p:nvSpPr>
          <p:cNvPr id="185" name="Google Shape;185;p35"/>
          <p:cNvSpPr txBox="1"/>
          <p:nvPr>
            <p:ph idx="1" type="body"/>
          </p:nvPr>
        </p:nvSpPr>
        <p:spPr>
          <a:xfrm>
            <a:off x="311700" y="1152475"/>
            <a:ext cx="8832300" cy="3990900"/>
          </a:xfrm>
          <a:prstGeom prst="rect">
            <a:avLst/>
          </a:prstGeom>
        </p:spPr>
        <p:txBody>
          <a:bodyPr anchorCtr="0" anchor="t" bIns="91425" lIns="91425" spcFirstLastPara="1" rIns="91425" wrap="square" tIns="91425">
            <a:normAutofit fontScale="25000" lnSpcReduction="20000"/>
          </a:bodyPr>
          <a:lstStyle/>
          <a:p>
            <a:pPr indent="-378562" lvl="0" marL="457200" rtl="0" algn="l">
              <a:lnSpc>
                <a:spcPct val="180000"/>
              </a:lnSpc>
              <a:spcBef>
                <a:spcPts val="130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Healthcare</a:t>
            </a:r>
            <a:endParaRPr sz="9446">
              <a:solidFill>
                <a:srgbClr val="33475B"/>
              </a:solidFill>
              <a:latin typeface="Georgia"/>
              <a:ea typeface="Georgia"/>
              <a:cs typeface="Georgia"/>
              <a:sym typeface="Georgia"/>
            </a:endParaRPr>
          </a:p>
          <a:p>
            <a:pPr indent="-378562" lvl="0" marL="457200" rtl="0" algn="l">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Education</a:t>
            </a:r>
            <a:endParaRPr sz="9446">
              <a:solidFill>
                <a:srgbClr val="33475B"/>
              </a:solidFill>
              <a:latin typeface="Georgia"/>
              <a:ea typeface="Georgia"/>
              <a:cs typeface="Georgia"/>
              <a:sym typeface="Georgia"/>
            </a:endParaRPr>
          </a:p>
          <a:p>
            <a:pPr indent="-378562" lvl="0" marL="457200" rtl="0" algn="l">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E-Commerce and Retail</a:t>
            </a:r>
            <a:endParaRPr sz="9446">
              <a:solidFill>
                <a:srgbClr val="33475B"/>
              </a:solidFill>
              <a:latin typeface="Georgia"/>
              <a:ea typeface="Georgia"/>
              <a:cs typeface="Georgia"/>
              <a:sym typeface="Georgia"/>
            </a:endParaRPr>
          </a:p>
          <a:p>
            <a:pPr indent="-378562" lvl="0" marL="457200" rtl="0" algn="l">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Finance</a:t>
            </a:r>
            <a:endParaRPr sz="9446">
              <a:solidFill>
                <a:srgbClr val="33475B"/>
              </a:solidFill>
              <a:latin typeface="Georgia"/>
              <a:ea typeface="Georgia"/>
              <a:cs typeface="Georgia"/>
              <a:sym typeface="Georgia"/>
            </a:endParaRPr>
          </a:p>
          <a:p>
            <a:pPr indent="-378562" lvl="0" marL="457200" rtl="0" algn="l">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Manufacturing</a:t>
            </a:r>
            <a:endParaRPr sz="9446">
              <a:solidFill>
                <a:srgbClr val="33475B"/>
              </a:solidFill>
              <a:latin typeface="Georgia"/>
              <a:ea typeface="Georgia"/>
              <a:cs typeface="Georgia"/>
              <a:sym typeface="Georgia"/>
            </a:endParaRPr>
          </a:p>
          <a:p>
            <a:pPr indent="-378562" lvl="0" marL="457200" rtl="0" algn="l">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Marketing</a:t>
            </a:r>
            <a:endParaRPr sz="9446">
              <a:solidFill>
                <a:srgbClr val="33475B"/>
              </a:solidFill>
              <a:latin typeface="Georgia"/>
              <a:ea typeface="Georgia"/>
              <a:cs typeface="Georgia"/>
              <a:sym typeface="Georgia"/>
            </a:endParaRPr>
          </a:p>
          <a:p>
            <a:pPr indent="-378562" lvl="0" marL="457200" rtl="0" algn="l">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Recruitment</a:t>
            </a:r>
            <a:endParaRPr sz="9446">
              <a:solidFill>
                <a:srgbClr val="33475B"/>
              </a:solidFill>
              <a:latin typeface="Georgia"/>
              <a:ea typeface="Georgia"/>
              <a:cs typeface="Georgia"/>
              <a:sym typeface="Georgia"/>
            </a:endParaRPr>
          </a:p>
          <a:p>
            <a:pPr indent="0" lvl="0" marL="0" rtl="0" algn="l">
              <a:spcBef>
                <a:spcPts val="13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0"/>
              </a:spcAft>
              <a:buNone/>
            </a:pPr>
            <a:r>
              <a:rPr b="1" lang="en" sz="2922">
                <a:solidFill>
                  <a:srgbClr val="33475B"/>
                </a:solidFill>
                <a:latin typeface="Georgia"/>
                <a:ea typeface="Georgia"/>
                <a:cs typeface="Georgia"/>
                <a:sym typeface="Georgia"/>
              </a:rPr>
              <a:t>Product Examples of Artificial Intelligent Agents</a:t>
            </a:r>
            <a:endParaRPr b="1" sz="2922">
              <a:solidFill>
                <a:srgbClr val="33475B"/>
              </a:solidFill>
              <a:latin typeface="Georgia"/>
              <a:ea typeface="Georgia"/>
              <a:cs typeface="Georgia"/>
              <a:sym typeface="Georgia"/>
            </a:endParaRPr>
          </a:p>
          <a:p>
            <a:pPr indent="0" lvl="0" marL="0" rtl="0" algn="l">
              <a:spcBef>
                <a:spcPts val="400"/>
              </a:spcBef>
              <a:spcAft>
                <a:spcPts val="0"/>
              </a:spcAft>
              <a:buNone/>
            </a:pPr>
            <a:r>
              <a:t/>
            </a:r>
            <a:endParaRPr/>
          </a:p>
        </p:txBody>
      </p:sp>
      <p:sp>
        <p:nvSpPr>
          <p:cNvPr id="191" name="Google Shape;19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409120" lvl="0" marL="457200" rtl="0" algn="l">
              <a:lnSpc>
                <a:spcPct val="180000"/>
              </a:lnSpc>
              <a:spcBef>
                <a:spcPts val="130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I</a:t>
            </a:r>
            <a:r>
              <a:rPr lang="en" sz="11371">
                <a:solidFill>
                  <a:srgbClr val="33475B"/>
                </a:solidFill>
                <a:latin typeface="Georgia"/>
                <a:ea typeface="Georgia"/>
                <a:cs typeface="Georgia"/>
                <a:sym typeface="Georgia"/>
              </a:rPr>
              <a:t>ntelligent</a:t>
            </a:r>
            <a:r>
              <a:rPr lang="en" sz="11371">
                <a:solidFill>
                  <a:srgbClr val="33475B"/>
                </a:solidFill>
                <a:latin typeface="Georgia"/>
                <a:ea typeface="Georgia"/>
                <a:cs typeface="Georgia"/>
                <a:sym typeface="Georgia"/>
              </a:rPr>
              <a:t> Personal Assistants</a:t>
            </a:r>
            <a:endParaRPr sz="11371">
              <a:solidFill>
                <a:srgbClr val="33475B"/>
              </a:solidFill>
              <a:latin typeface="Georgia"/>
              <a:ea typeface="Georgia"/>
              <a:cs typeface="Georgia"/>
              <a:sym typeface="Georgia"/>
            </a:endParaRPr>
          </a:p>
          <a:p>
            <a:pPr indent="-409120" lvl="0" marL="457200" rtl="0" algn="l">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Chatbots</a:t>
            </a:r>
            <a:endParaRPr sz="11371">
              <a:solidFill>
                <a:srgbClr val="33475B"/>
              </a:solidFill>
              <a:latin typeface="Georgia"/>
              <a:ea typeface="Georgia"/>
              <a:cs typeface="Georgia"/>
              <a:sym typeface="Georgia"/>
            </a:endParaRPr>
          </a:p>
          <a:p>
            <a:pPr indent="-409120" lvl="0" marL="457200" rtl="0" algn="l">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Autonomous Robots</a:t>
            </a:r>
            <a:endParaRPr sz="11371">
              <a:solidFill>
                <a:srgbClr val="33475B"/>
              </a:solidFill>
              <a:latin typeface="Georgia"/>
              <a:ea typeface="Georgia"/>
              <a:cs typeface="Georgia"/>
              <a:sym typeface="Georgia"/>
            </a:endParaRPr>
          </a:p>
          <a:p>
            <a:pPr indent="-409120" lvl="0" marL="457200" rtl="0" algn="l">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Game Playing Agents</a:t>
            </a:r>
            <a:endParaRPr sz="11371">
              <a:solidFill>
                <a:srgbClr val="33475B"/>
              </a:solidFill>
              <a:latin typeface="Georgia"/>
              <a:ea typeface="Georgia"/>
              <a:cs typeface="Georgia"/>
              <a:sym typeface="Georgia"/>
            </a:endParaRPr>
          </a:p>
          <a:p>
            <a:pPr indent="-409120" lvl="0" marL="457200" rtl="0" algn="l">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Fraud Detection Agents</a:t>
            </a:r>
            <a:endParaRPr sz="11371">
              <a:solidFill>
                <a:srgbClr val="33475B"/>
              </a:solidFill>
              <a:latin typeface="Georgia"/>
              <a:ea typeface="Georgia"/>
              <a:cs typeface="Georgia"/>
              <a:sym typeface="Georgia"/>
            </a:endParaRPr>
          </a:p>
          <a:p>
            <a:pPr indent="0" lvl="0" marL="0" rtl="0" algn="l">
              <a:spcBef>
                <a:spcPts val="13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Georgia"/>
                <a:ea typeface="Georgia"/>
                <a:cs typeface="Georgia"/>
                <a:sym typeface="Georgia"/>
              </a:rPr>
              <a:t>Built</a:t>
            </a:r>
            <a:r>
              <a:rPr b="1" lang="en" sz="3020">
                <a:latin typeface="Georgia"/>
                <a:ea typeface="Georgia"/>
                <a:cs typeface="Georgia"/>
                <a:sym typeface="Georgia"/>
              </a:rPr>
              <a:t>-in AI Agent Framework  or Platform</a:t>
            </a:r>
            <a:endParaRPr b="1" sz="3020">
              <a:latin typeface="Georgia"/>
              <a:ea typeface="Georgia"/>
              <a:cs typeface="Georgia"/>
              <a:sym typeface="Georgia"/>
            </a:endParaRPr>
          </a:p>
        </p:txBody>
      </p:sp>
      <p:sp>
        <p:nvSpPr>
          <p:cNvPr id="197" name="Google Shape;19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Georgia"/>
              <a:buAutoNum type="arabicPeriod"/>
            </a:pPr>
            <a:r>
              <a:rPr lang="en" sz="2400">
                <a:latin typeface="Georgia"/>
                <a:ea typeface="Georgia"/>
                <a:cs typeface="Georgia"/>
                <a:sym typeface="Georgia"/>
              </a:rPr>
              <a:t>AutoGen</a:t>
            </a:r>
            <a:endParaRPr sz="2400">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en" sz="2400">
                <a:latin typeface="Georgia"/>
                <a:ea typeface="Georgia"/>
                <a:cs typeface="Georgia"/>
                <a:sym typeface="Georgia"/>
              </a:rPr>
              <a:t>Crewai</a:t>
            </a:r>
            <a:endParaRPr sz="2400">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en" sz="2400">
                <a:latin typeface="Georgia"/>
                <a:ea typeface="Georgia"/>
                <a:cs typeface="Georgia"/>
                <a:sym typeface="Georgia"/>
              </a:rPr>
              <a:t>PhiData</a:t>
            </a:r>
            <a:endParaRPr sz="2400">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en" sz="2400">
                <a:latin typeface="Georgia"/>
                <a:ea typeface="Georgia"/>
                <a:cs typeface="Georgia"/>
                <a:sym typeface="Georgia"/>
              </a:rPr>
              <a:t>Cogniflow</a:t>
            </a:r>
            <a:endParaRPr sz="2400">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en" sz="2400">
                <a:latin typeface="Georgia"/>
                <a:ea typeface="Georgia"/>
                <a:cs typeface="Georgia"/>
                <a:sym typeface="Georgia"/>
              </a:rPr>
              <a:t>LangChain</a:t>
            </a:r>
            <a:endParaRPr sz="2400">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en" sz="2400">
                <a:latin typeface="Georgia"/>
                <a:ea typeface="Georgia"/>
                <a:cs typeface="Georgia"/>
                <a:sym typeface="Georgia"/>
              </a:rPr>
              <a:t>Llama-Index</a:t>
            </a:r>
            <a:endParaRPr sz="2400">
              <a:latin typeface="Georgia"/>
              <a:ea typeface="Georgia"/>
              <a:cs typeface="Georgia"/>
              <a:sym typeface="Georgia"/>
            </a:endParaRPr>
          </a:p>
          <a:p>
            <a:pPr indent="-381000" lvl="0" marL="457200" rtl="0" algn="l">
              <a:lnSpc>
                <a:spcPct val="125000"/>
              </a:lnSpc>
              <a:spcBef>
                <a:spcPts val="0"/>
              </a:spcBef>
              <a:spcAft>
                <a:spcPts val="0"/>
              </a:spcAft>
              <a:buClr>
                <a:schemeClr val="dk1"/>
              </a:buClr>
              <a:buSzPts val="2400"/>
              <a:buFont typeface="Georgia"/>
              <a:buAutoNum type="arabicPeriod"/>
            </a:pPr>
            <a:r>
              <a:rPr lang="en" sz="2400">
                <a:solidFill>
                  <a:schemeClr val="dk1"/>
                </a:solidFill>
                <a:highlight>
                  <a:schemeClr val="lt1"/>
                </a:highlight>
                <a:latin typeface="Georgia"/>
                <a:ea typeface="Georgia"/>
                <a:cs typeface="Georgia"/>
                <a:sym typeface="Georgia"/>
              </a:rPr>
              <a:t>Vertex AI Agent Builder</a:t>
            </a:r>
            <a:endParaRPr sz="2400">
              <a:solidFill>
                <a:schemeClr val="dk1"/>
              </a:solidFill>
              <a:highlight>
                <a:schemeClr val="lt1"/>
              </a:highlight>
              <a:latin typeface="Georgia"/>
              <a:ea typeface="Georgia"/>
              <a:cs typeface="Georgia"/>
              <a:sym typeface="Georgia"/>
            </a:endParaRPr>
          </a:p>
          <a:p>
            <a:pPr indent="-381000" lvl="0" marL="457200" rtl="0" algn="l">
              <a:spcBef>
                <a:spcPts val="0"/>
              </a:spcBef>
              <a:spcAft>
                <a:spcPts val="0"/>
              </a:spcAft>
              <a:buSzPts val="2400"/>
              <a:buFont typeface="Georgia"/>
              <a:buAutoNum type="arabicPeriod"/>
            </a:pPr>
            <a:r>
              <a:rPr lang="en" sz="2400">
                <a:latin typeface="Georgia"/>
                <a:ea typeface="Georgia"/>
                <a:cs typeface="Georgia"/>
                <a:sym typeface="Georgia"/>
              </a:rPr>
              <a:t>D-iD etc…</a:t>
            </a:r>
            <a:endParaRPr sz="2400">
              <a:latin typeface="Georgia"/>
              <a:ea typeface="Georgia"/>
              <a:cs typeface="Georgia"/>
              <a:sym typeface="Georgia"/>
            </a:endParaRPr>
          </a:p>
          <a:p>
            <a:pPr indent="0" lvl="0" marL="45720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Georgia"/>
                <a:ea typeface="Georgia"/>
                <a:cs typeface="Georgia"/>
                <a:sym typeface="Georgia"/>
              </a:rPr>
              <a:t>Famous Built In </a:t>
            </a:r>
            <a:r>
              <a:rPr b="1" lang="en" sz="2820">
                <a:latin typeface="Georgia"/>
                <a:ea typeface="Georgia"/>
                <a:cs typeface="Georgia"/>
                <a:sym typeface="Georgia"/>
              </a:rPr>
              <a:t>project</a:t>
            </a:r>
            <a:r>
              <a:rPr b="1" lang="en" sz="2820">
                <a:latin typeface="Georgia"/>
                <a:ea typeface="Georgia"/>
                <a:cs typeface="Georgia"/>
                <a:sym typeface="Georgia"/>
              </a:rPr>
              <a:t> on Top of AI Agents</a:t>
            </a:r>
            <a:endParaRPr b="1" sz="2820">
              <a:latin typeface="Georgia"/>
              <a:ea typeface="Georgia"/>
              <a:cs typeface="Georgia"/>
              <a:sym typeface="Georgia"/>
            </a:endParaRPr>
          </a:p>
        </p:txBody>
      </p:sp>
      <p:sp>
        <p:nvSpPr>
          <p:cNvPr id="203" name="Google Shape;20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Georgia"/>
              <a:buAutoNum type="arabicPeriod"/>
            </a:pPr>
            <a:r>
              <a:rPr lang="en" sz="2600">
                <a:latin typeface="Georgia"/>
                <a:ea typeface="Georgia"/>
                <a:cs typeface="Georgia"/>
                <a:sym typeface="Georgia"/>
              </a:rPr>
              <a:t>B</a:t>
            </a:r>
            <a:r>
              <a:rPr lang="en" sz="2600">
                <a:latin typeface="Georgia"/>
                <a:ea typeface="Georgia"/>
                <a:cs typeface="Georgia"/>
                <a:sym typeface="Georgia"/>
              </a:rPr>
              <a:t>abyAGI</a:t>
            </a:r>
            <a:endParaRPr sz="2600">
              <a:latin typeface="Georgia"/>
              <a:ea typeface="Georgia"/>
              <a:cs typeface="Georgia"/>
              <a:sym typeface="Georgia"/>
            </a:endParaRPr>
          </a:p>
          <a:p>
            <a:pPr indent="-393700" lvl="0" marL="457200" rtl="0" algn="l">
              <a:spcBef>
                <a:spcPts val="0"/>
              </a:spcBef>
              <a:spcAft>
                <a:spcPts val="0"/>
              </a:spcAft>
              <a:buSzPts val="2600"/>
              <a:buFont typeface="Georgia"/>
              <a:buAutoNum type="arabicPeriod"/>
            </a:pPr>
            <a:r>
              <a:rPr lang="en" sz="2600">
                <a:latin typeface="Georgia"/>
                <a:ea typeface="Georgia"/>
                <a:cs typeface="Georgia"/>
                <a:sym typeface="Georgia"/>
              </a:rPr>
              <a:t>Autogpt</a:t>
            </a:r>
            <a:endParaRPr sz="2600">
              <a:latin typeface="Georgia"/>
              <a:ea typeface="Georgia"/>
              <a:cs typeface="Georgia"/>
              <a:sym typeface="Georgia"/>
            </a:endParaRPr>
          </a:p>
          <a:p>
            <a:pPr indent="-393700" lvl="0" marL="457200" rtl="0" algn="l">
              <a:spcBef>
                <a:spcPts val="0"/>
              </a:spcBef>
              <a:spcAft>
                <a:spcPts val="0"/>
              </a:spcAft>
              <a:buSzPts val="2600"/>
              <a:buFont typeface="Georgia"/>
              <a:buAutoNum type="arabicPeriod"/>
            </a:pPr>
            <a:r>
              <a:rPr lang="en" sz="2600">
                <a:latin typeface="Georgia"/>
                <a:ea typeface="Georgia"/>
                <a:cs typeface="Georgia"/>
                <a:sym typeface="Georgia"/>
              </a:rPr>
              <a:t>MetaGPT</a:t>
            </a:r>
            <a:endParaRPr sz="2600">
              <a:latin typeface="Georgia"/>
              <a:ea typeface="Georgia"/>
              <a:cs typeface="Georgia"/>
              <a:sym typeface="Georgia"/>
            </a:endParaRPr>
          </a:p>
          <a:p>
            <a:pPr indent="-393700" lvl="0" marL="457200" rtl="0" algn="l">
              <a:spcBef>
                <a:spcPts val="0"/>
              </a:spcBef>
              <a:spcAft>
                <a:spcPts val="0"/>
              </a:spcAft>
              <a:buSzPts val="2600"/>
              <a:buFont typeface="Georgia"/>
              <a:buAutoNum type="arabicPeriod"/>
            </a:pPr>
            <a:r>
              <a:rPr lang="en" sz="2600">
                <a:latin typeface="Georgia"/>
                <a:ea typeface="Georgia"/>
                <a:cs typeface="Georgia"/>
                <a:sym typeface="Georgia"/>
              </a:rPr>
              <a:t>ChatDev</a:t>
            </a:r>
            <a:endParaRPr sz="2600">
              <a:latin typeface="Georgia"/>
              <a:ea typeface="Georgia"/>
              <a:cs typeface="Georgia"/>
              <a:sym typeface="Georgia"/>
            </a:endParaRPr>
          </a:p>
          <a:p>
            <a:pPr indent="-393700" lvl="0" marL="457200" rtl="0" algn="l">
              <a:spcBef>
                <a:spcPts val="0"/>
              </a:spcBef>
              <a:spcAft>
                <a:spcPts val="0"/>
              </a:spcAft>
              <a:buSzPts val="2600"/>
              <a:buFont typeface="Georgia"/>
              <a:buAutoNum type="arabicPeriod"/>
            </a:pPr>
            <a:r>
              <a:rPr lang="en" sz="2600">
                <a:latin typeface="Georgia"/>
                <a:ea typeface="Georgia"/>
                <a:cs typeface="Georgia"/>
                <a:sym typeface="Georgia"/>
              </a:rPr>
              <a:t>JARVIS</a:t>
            </a:r>
            <a:endParaRPr sz="2600">
              <a:latin typeface="Georgia"/>
              <a:ea typeface="Georgia"/>
              <a:cs typeface="Georgia"/>
              <a:sym typeface="Georgia"/>
            </a:endParaRPr>
          </a:p>
          <a:p>
            <a:pPr indent="-393700" lvl="0" marL="457200" rtl="0" algn="l">
              <a:spcBef>
                <a:spcPts val="0"/>
              </a:spcBef>
              <a:spcAft>
                <a:spcPts val="0"/>
              </a:spcAft>
              <a:buSzPts val="2600"/>
              <a:buFont typeface="Georgia"/>
              <a:buAutoNum type="arabicPeriod"/>
            </a:pPr>
            <a:r>
              <a:rPr lang="en" sz="2600">
                <a:latin typeface="Georgia"/>
                <a:ea typeface="Georgia"/>
                <a:cs typeface="Georgia"/>
                <a:sym typeface="Georgia"/>
              </a:rPr>
              <a:t>OpenDevin etc…</a:t>
            </a:r>
            <a:endParaRPr sz="2600">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311300"/>
            <a:ext cx="8520600" cy="63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Georgia"/>
                <a:ea typeface="Georgia"/>
                <a:cs typeface="Georgia"/>
                <a:sym typeface="Georgia"/>
              </a:rPr>
              <a:t>Introduction of Graph</a:t>
            </a:r>
            <a:endParaRPr b="1" sz="3020">
              <a:latin typeface="Georgia"/>
              <a:ea typeface="Georgia"/>
              <a:cs typeface="Georgia"/>
              <a:sym typeface="Georgia"/>
            </a:endParaRPr>
          </a:p>
        </p:txBody>
      </p:sp>
      <p:sp>
        <p:nvSpPr>
          <p:cNvPr id="209" name="Google Shape;20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latin typeface="Georgia"/>
                <a:ea typeface="Georgia"/>
                <a:cs typeface="Georgia"/>
                <a:sym typeface="Georgia"/>
              </a:rPr>
              <a:t>Graph</a:t>
            </a:r>
            <a:r>
              <a:rPr lang="en" sz="2200">
                <a:solidFill>
                  <a:schemeClr val="dk1"/>
                </a:solidFill>
                <a:latin typeface="Georgia"/>
                <a:ea typeface="Georgia"/>
                <a:cs typeface="Georgia"/>
                <a:sym typeface="Georgia"/>
              </a:rPr>
              <a:t> is a collection of </a:t>
            </a:r>
            <a:r>
              <a:rPr lang="en" sz="2200">
                <a:solidFill>
                  <a:schemeClr val="dk1"/>
                </a:solidFill>
                <a:latin typeface="Georgia"/>
                <a:ea typeface="Georgia"/>
                <a:cs typeface="Georgia"/>
                <a:sym typeface="Georgia"/>
              </a:rPr>
              <a:t>edges</a:t>
            </a:r>
            <a:r>
              <a:rPr lang="en" sz="2200">
                <a:solidFill>
                  <a:schemeClr val="dk1"/>
                </a:solidFill>
                <a:latin typeface="Georgia"/>
                <a:ea typeface="Georgia"/>
                <a:cs typeface="Georgia"/>
                <a:sym typeface="Georgia"/>
              </a:rPr>
              <a:t> and Nodes</a:t>
            </a:r>
            <a:endParaRPr sz="2200">
              <a:solidFill>
                <a:schemeClr val="dk1"/>
              </a:solidFill>
              <a:latin typeface="Georgia"/>
              <a:ea typeface="Georgia"/>
              <a:cs typeface="Georgia"/>
              <a:sym typeface="Georgia"/>
            </a:endParaRPr>
          </a:p>
          <a:p>
            <a:pPr indent="0" lvl="0" marL="0" rtl="0" algn="l">
              <a:spcBef>
                <a:spcPts val="1200"/>
              </a:spcBef>
              <a:spcAft>
                <a:spcPts val="0"/>
              </a:spcAft>
              <a:buNone/>
            </a:pPr>
            <a:r>
              <a:rPr b="1" lang="en" sz="2200">
                <a:solidFill>
                  <a:schemeClr val="dk1"/>
                </a:solidFill>
                <a:latin typeface="Georgia"/>
                <a:ea typeface="Georgia"/>
                <a:cs typeface="Georgia"/>
                <a:sym typeface="Georgia"/>
              </a:rPr>
              <a:t>Nodes (or vertices)</a:t>
            </a:r>
            <a:r>
              <a:rPr lang="en" sz="2200">
                <a:solidFill>
                  <a:schemeClr val="dk1"/>
                </a:solidFill>
                <a:latin typeface="Georgia"/>
                <a:ea typeface="Georgia"/>
                <a:cs typeface="Georgia"/>
                <a:sym typeface="Georgia"/>
              </a:rPr>
              <a:t>: Represent the objects or entities.</a:t>
            </a:r>
            <a:endParaRPr sz="2200">
              <a:solidFill>
                <a:schemeClr val="dk1"/>
              </a:solidFill>
              <a:latin typeface="Georgia"/>
              <a:ea typeface="Georgia"/>
              <a:cs typeface="Georgia"/>
              <a:sym typeface="Georgia"/>
            </a:endParaRPr>
          </a:p>
          <a:p>
            <a:pPr indent="0" lvl="0" marL="0" rtl="0" algn="l">
              <a:spcBef>
                <a:spcPts val="1200"/>
              </a:spcBef>
              <a:spcAft>
                <a:spcPts val="0"/>
              </a:spcAft>
              <a:buNone/>
            </a:pPr>
            <a:r>
              <a:rPr b="1" lang="en" sz="2200">
                <a:solidFill>
                  <a:schemeClr val="dk1"/>
                </a:solidFill>
                <a:latin typeface="Georgia"/>
                <a:ea typeface="Georgia"/>
                <a:cs typeface="Georgia"/>
                <a:sym typeface="Georgia"/>
              </a:rPr>
              <a:t>Edges (or links)</a:t>
            </a:r>
            <a:r>
              <a:rPr lang="en" sz="2200">
                <a:solidFill>
                  <a:schemeClr val="dk1"/>
                </a:solidFill>
                <a:latin typeface="Georgia"/>
                <a:ea typeface="Georgia"/>
                <a:cs typeface="Georgia"/>
                <a:sym typeface="Georgia"/>
              </a:rPr>
              <a:t>: Represent the connections or relationships between the nodes.</a:t>
            </a:r>
            <a:endParaRPr sz="2200">
              <a:solidFill>
                <a:schemeClr val="dk1"/>
              </a:solidFill>
              <a:latin typeface="Georgia"/>
              <a:ea typeface="Georgia"/>
              <a:cs typeface="Georgia"/>
              <a:sym typeface="Georgia"/>
            </a:endParaRPr>
          </a:p>
          <a:p>
            <a:pPr indent="0" lvl="0" marL="0" rtl="0" algn="l">
              <a:spcBef>
                <a:spcPts val="1200"/>
              </a:spcBef>
              <a:spcAft>
                <a:spcPts val="0"/>
              </a:spcAft>
              <a:buNone/>
            </a:pPr>
            <a:r>
              <a:rPr b="1" lang="en" sz="2200">
                <a:solidFill>
                  <a:schemeClr val="dk1"/>
                </a:solidFill>
                <a:latin typeface="Georgia"/>
                <a:ea typeface="Georgia"/>
                <a:cs typeface="Georgia"/>
                <a:sym typeface="Georgia"/>
              </a:rPr>
              <a:t>Directed</a:t>
            </a:r>
            <a:r>
              <a:rPr lang="en" sz="2200">
                <a:solidFill>
                  <a:schemeClr val="dk1"/>
                </a:solidFill>
                <a:latin typeface="Georgia"/>
                <a:ea typeface="Georgia"/>
                <a:cs typeface="Georgia"/>
                <a:sym typeface="Georgia"/>
              </a:rPr>
              <a:t>: Edges have a direction (like an arrow), indicating a one-way relationship.</a:t>
            </a:r>
            <a:endParaRPr sz="2200">
              <a:solidFill>
                <a:schemeClr val="dk1"/>
              </a:solidFill>
              <a:latin typeface="Georgia"/>
              <a:ea typeface="Georgia"/>
              <a:cs typeface="Georgia"/>
              <a:sym typeface="Georgia"/>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2781"/>
              <a:buFont typeface="Arial"/>
              <a:buNone/>
            </a:pPr>
            <a:r>
              <a:rPr b="1" lang="en" sz="3020">
                <a:latin typeface="Georgia"/>
                <a:ea typeface="Georgia"/>
                <a:cs typeface="Georgia"/>
                <a:sym typeface="Georgia"/>
              </a:rPr>
              <a:t>Introduction of Graph</a:t>
            </a:r>
            <a:endParaRPr/>
          </a:p>
        </p:txBody>
      </p:sp>
      <p:sp>
        <p:nvSpPr>
          <p:cNvPr id="215" name="Google Shape;21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2500">
                <a:solidFill>
                  <a:srgbClr val="000000"/>
                </a:solidFill>
                <a:latin typeface="Georgia"/>
                <a:ea typeface="Georgia"/>
                <a:cs typeface="Georgia"/>
                <a:sym typeface="Georgia"/>
              </a:rPr>
              <a:t>A </a:t>
            </a:r>
            <a:r>
              <a:rPr b="1" lang="en" sz="2500">
                <a:solidFill>
                  <a:srgbClr val="000000"/>
                </a:solidFill>
                <a:latin typeface="Georgia"/>
                <a:ea typeface="Georgia"/>
                <a:cs typeface="Georgia"/>
                <a:sym typeface="Georgia"/>
              </a:rPr>
              <a:t>directed cyclic graph</a:t>
            </a:r>
            <a:r>
              <a:rPr lang="en" sz="2500">
                <a:solidFill>
                  <a:srgbClr val="000000"/>
                </a:solidFill>
                <a:latin typeface="Georgia"/>
                <a:ea typeface="Georgia"/>
                <a:cs typeface="Georgia"/>
                <a:sym typeface="Georgia"/>
              </a:rPr>
              <a:t> (DCG) and a </a:t>
            </a:r>
            <a:r>
              <a:rPr b="1" lang="en" sz="2500">
                <a:solidFill>
                  <a:srgbClr val="000000"/>
                </a:solidFill>
                <a:latin typeface="Georgia"/>
                <a:ea typeface="Georgia"/>
                <a:cs typeface="Georgia"/>
                <a:sym typeface="Georgia"/>
              </a:rPr>
              <a:t>directed acyclic graph</a:t>
            </a:r>
            <a:r>
              <a:rPr lang="en" sz="2500">
                <a:solidFill>
                  <a:srgbClr val="000000"/>
                </a:solidFill>
                <a:latin typeface="Georgia"/>
                <a:ea typeface="Georgia"/>
                <a:cs typeface="Georgia"/>
                <a:sym typeface="Georgia"/>
              </a:rPr>
              <a:t> (DAG) are types of graphs that describe relationships between nodes, but they differ in how cycles (loops) are handled:</a:t>
            </a:r>
            <a:endParaRPr sz="2500">
              <a:solidFill>
                <a:srgbClr val="000000"/>
              </a:solidFill>
              <a:latin typeface="Georgia"/>
              <a:ea typeface="Georgia"/>
              <a:cs typeface="Georgia"/>
              <a:sym typeface="Georgia"/>
            </a:endParaRPr>
          </a:p>
          <a:p>
            <a:pPr indent="0" lvl="0" marL="0" rtl="0" algn="l">
              <a:spcBef>
                <a:spcPts val="1400"/>
              </a:spcBef>
              <a:spcAft>
                <a:spcPts val="0"/>
              </a:spcAft>
              <a:buNone/>
            </a:pPr>
            <a:r>
              <a:rPr b="1" lang="en" sz="2500">
                <a:solidFill>
                  <a:srgbClr val="000000"/>
                </a:solidFill>
                <a:latin typeface="Georgia"/>
                <a:ea typeface="Georgia"/>
                <a:cs typeface="Georgia"/>
                <a:sym typeface="Georgia"/>
              </a:rPr>
              <a:t>1. Directed Cyclic Graph (DCG):</a:t>
            </a:r>
            <a:endParaRPr b="1" sz="2500">
              <a:solidFill>
                <a:srgbClr val="000000"/>
              </a:solidFill>
              <a:latin typeface="Georgia"/>
              <a:ea typeface="Georgia"/>
              <a:cs typeface="Georgia"/>
              <a:sym typeface="Georgia"/>
            </a:endParaRPr>
          </a:p>
          <a:p>
            <a:pPr indent="-339725" lvl="0" marL="457200" rtl="0" algn="l">
              <a:spcBef>
                <a:spcPts val="1200"/>
              </a:spcBef>
              <a:spcAft>
                <a:spcPts val="0"/>
              </a:spcAft>
              <a:buClr>
                <a:srgbClr val="000000"/>
              </a:buClr>
              <a:buSzPct val="100000"/>
              <a:buFont typeface="Arial"/>
              <a:buChar char="●"/>
            </a:pPr>
            <a:r>
              <a:rPr b="1" lang="en" sz="2500">
                <a:solidFill>
                  <a:srgbClr val="000000"/>
                </a:solidFill>
                <a:latin typeface="Georgia"/>
                <a:ea typeface="Georgia"/>
                <a:cs typeface="Georgia"/>
                <a:sym typeface="Georgia"/>
              </a:rPr>
              <a:t>Directed</a:t>
            </a:r>
            <a:r>
              <a:rPr lang="en" sz="2500">
                <a:solidFill>
                  <a:srgbClr val="000000"/>
                </a:solidFill>
                <a:latin typeface="Georgia"/>
                <a:ea typeface="Georgia"/>
                <a:cs typeface="Georgia"/>
                <a:sym typeface="Georgia"/>
              </a:rPr>
              <a:t>: Each edge has a direction, indicating a one-way relationship between nodes.</a:t>
            </a:r>
            <a:endParaRPr sz="2500">
              <a:solidFill>
                <a:srgbClr val="000000"/>
              </a:solidFill>
              <a:latin typeface="Georgia"/>
              <a:ea typeface="Georgia"/>
              <a:cs typeface="Georgia"/>
              <a:sym typeface="Georgia"/>
            </a:endParaRPr>
          </a:p>
          <a:p>
            <a:pPr indent="-339725" lvl="0" marL="457200" rtl="0" algn="l">
              <a:spcBef>
                <a:spcPts val="0"/>
              </a:spcBef>
              <a:spcAft>
                <a:spcPts val="0"/>
              </a:spcAft>
              <a:buClr>
                <a:srgbClr val="000000"/>
              </a:buClr>
              <a:buSzPct val="100000"/>
              <a:buFont typeface="Arial"/>
              <a:buChar char="●"/>
            </a:pPr>
            <a:r>
              <a:rPr b="1" lang="en" sz="2500">
                <a:solidFill>
                  <a:srgbClr val="000000"/>
                </a:solidFill>
                <a:latin typeface="Georgia"/>
                <a:ea typeface="Georgia"/>
                <a:cs typeface="Georgia"/>
                <a:sym typeface="Georgia"/>
              </a:rPr>
              <a:t>Cyclic</a:t>
            </a:r>
            <a:r>
              <a:rPr lang="en" sz="2500">
                <a:solidFill>
                  <a:srgbClr val="000000"/>
                </a:solidFill>
                <a:latin typeface="Georgia"/>
                <a:ea typeface="Georgia"/>
                <a:cs typeface="Georgia"/>
                <a:sym typeface="Georgia"/>
              </a:rPr>
              <a:t>: Contains at least one cycle, meaning you can start at a node, follow directed edges, and eventually return to the same node.</a:t>
            </a:r>
            <a:endParaRPr sz="2500">
              <a:solidFill>
                <a:srgbClr val="000000"/>
              </a:solidFill>
              <a:latin typeface="Georgia"/>
              <a:ea typeface="Georgia"/>
              <a:cs typeface="Georgia"/>
              <a:sym typeface="Georgia"/>
            </a:endParaRPr>
          </a:p>
          <a:p>
            <a:pPr indent="0" lvl="0" marL="0" rtl="0" algn="l">
              <a:spcBef>
                <a:spcPts val="1200"/>
              </a:spcBef>
              <a:spcAft>
                <a:spcPts val="1200"/>
              </a:spcAft>
              <a:buNone/>
            </a:pPr>
            <a:r>
              <a:rPr b="1" lang="en" sz="2500">
                <a:solidFill>
                  <a:srgbClr val="000000"/>
                </a:solidFill>
                <a:latin typeface="Georgia"/>
                <a:ea typeface="Georgia"/>
                <a:cs typeface="Georgia"/>
                <a:sym typeface="Georgia"/>
              </a:rPr>
              <a:t>Example</a:t>
            </a:r>
            <a:r>
              <a:rPr lang="en" sz="2500">
                <a:solidFill>
                  <a:srgbClr val="000000"/>
                </a:solidFill>
                <a:latin typeface="Georgia"/>
                <a:ea typeface="Georgia"/>
                <a:cs typeface="Georgia"/>
                <a:sym typeface="Georgia"/>
              </a:rPr>
              <a:t>: In a DCG, if node A points to node B, and node B points back to node A, there’s a cycle.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1" name="Google Shape;22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41"/>
          <p:cNvPicPr preferRelativeResize="0"/>
          <p:nvPr/>
        </p:nvPicPr>
        <p:blipFill>
          <a:blip r:embed="rId3">
            <a:alphaModFix/>
          </a:blip>
          <a:stretch>
            <a:fillRect/>
          </a:stretch>
        </p:blipFill>
        <p:spPr>
          <a:xfrm>
            <a:off x="0" y="403078"/>
            <a:ext cx="9144001" cy="43373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320">
                <a:latin typeface="Georgia"/>
                <a:ea typeface="Georgia"/>
                <a:cs typeface="Georgia"/>
                <a:sym typeface="Georgia"/>
              </a:rPr>
              <a:t>SYLLABUS INTRODUCTION</a:t>
            </a:r>
            <a:endParaRPr b="1" sz="3320">
              <a:latin typeface="Georgia"/>
              <a:ea typeface="Georgia"/>
              <a:cs typeface="Georgia"/>
              <a:sym typeface="Georgia"/>
            </a:endParaRPr>
          </a:p>
        </p:txBody>
      </p:sp>
      <p:sp>
        <p:nvSpPr>
          <p:cNvPr id="72" name="Google Shape;72;p15"/>
          <p:cNvSpPr txBox="1"/>
          <p:nvPr>
            <p:ph idx="1" type="body"/>
          </p:nvPr>
        </p:nvSpPr>
        <p:spPr>
          <a:xfrm>
            <a:off x="311700" y="1152475"/>
            <a:ext cx="8902500" cy="3799500"/>
          </a:xfrm>
          <a:prstGeom prst="rect">
            <a:avLst/>
          </a:prstGeom>
        </p:spPr>
        <p:txBody>
          <a:bodyPr anchorCtr="0" anchor="t" bIns="91425" lIns="91425" spcFirstLastPara="1" rIns="91425" wrap="square" tIns="91425">
            <a:normAutofit fontScale="25000" lnSpcReduction="20000"/>
          </a:bodyPr>
          <a:lstStyle/>
          <a:p>
            <a:pPr indent="-377975" lvl="0" marL="457200" rtl="0" algn="l">
              <a:spcBef>
                <a:spcPts val="0"/>
              </a:spcBef>
              <a:spcAft>
                <a:spcPts val="0"/>
              </a:spcAft>
              <a:buSzPct val="100000"/>
              <a:buFont typeface="Georgia"/>
              <a:buChar char="●"/>
            </a:pPr>
            <a:r>
              <a:rPr lang="en" sz="9409">
                <a:latin typeface="Georgia"/>
                <a:ea typeface="Georgia"/>
                <a:cs typeface="Georgia"/>
                <a:sym typeface="Georgia"/>
              </a:rPr>
              <a:t>Graph Structure</a:t>
            </a:r>
            <a:endParaRPr sz="9409">
              <a:latin typeface="Georgia"/>
              <a:ea typeface="Georgia"/>
              <a:cs typeface="Georgia"/>
              <a:sym typeface="Georgia"/>
            </a:endParaRPr>
          </a:p>
          <a:p>
            <a:pPr indent="-377975" lvl="1" marL="914400" rtl="0" algn="l">
              <a:spcBef>
                <a:spcPts val="0"/>
              </a:spcBef>
              <a:spcAft>
                <a:spcPts val="0"/>
              </a:spcAft>
              <a:buSzPct val="100000"/>
              <a:buFont typeface="Georgia"/>
              <a:buChar char="○"/>
            </a:pPr>
            <a:r>
              <a:rPr lang="en" sz="9409">
                <a:latin typeface="Georgia"/>
                <a:ea typeface="Georgia"/>
                <a:cs typeface="Georgia"/>
                <a:sym typeface="Georgia"/>
              </a:rPr>
              <a:t>Understanding about the Graph</a:t>
            </a:r>
            <a:endParaRPr sz="9409">
              <a:latin typeface="Georgia"/>
              <a:ea typeface="Georgia"/>
              <a:cs typeface="Georgia"/>
              <a:sym typeface="Georgia"/>
            </a:endParaRPr>
          </a:p>
          <a:p>
            <a:pPr indent="-377975" lvl="1" marL="914400" rtl="0" algn="l">
              <a:spcBef>
                <a:spcPts val="0"/>
              </a:spcBef>
              <a:spcAft>
                <a:spcPts val="0"/>
              </a:spcAft>
              <a:buSzPct val="100000"/>
              <a:buFont typeface="Georgia"/>
              <a:buChar char="○"/>
            </a:pPr>
            <a:r>
              <a:rPr lang="en" sz="9409">
                <a:latin typeface="Georgia"/>
                <a:ea typeface="Georgia"/>
                <a:cs typeface="Georgia"/>
                <a:sym typeface="Georgia"/>
              </a:rPr>
              <a:t>Direct Acyclic Graph(DAG) vs Cyclic Graph</a:t>
            </a:r>
            <a:endParaRPr sz="9409">
              <a:latin typeface="Georgia"/>
              <a:ea typeface="Georgia"/>
              <a:cs typeface="Georgia"/>
              <a:sym typeface="Georgia"/>
            </a:endParaRPr>
          </a:p>
          <a:p>
            <a:pPr indent="-377975" lvl="0" marL="457200" rtl="0" algn="l">
              <a:spcBef>
                <a:spcPts val="0"/>
              </a:spcBef>
              <a:spcAft>
                <a:spcPts val="0"/>
              </a:spcAft>
              <a:buSzPct val="100000"/>
              <a:buFont typeface="Georgia"/>
              <a:buChar char="●"/>
            </a:pPr>
            <a:r>
              <a:rPr lang="en" sz="9409">
                <a:latin typeface="Georgia"/>
                <a:ea typeface="Georgia"/>
                <a:cs typeface="Georgia"/>
                <a:sym typeface="Georgia"/>
              </a:rPr>
              <a:t>What is Langgraph?</a:t>
            </a:r>
            <a:endParaRPr sz="9409">
              <a:latin typeface="Georgia"/>
              <a:ea typeface="Georgia"/>
              <a:cs typeface="Georgia"/>
              <a:sym typeface="Georgia"/>
            </a:endParaRPr>
          </a:p>
          <a:p>
            <a:pPr indent="-377975" lvl="0" marL="457200" rtl="0" algn="l">
              <a:spcBef>
                <a:spcPts val="0"/>
              </a:spcBef>
              <a:spcAft>
                <a:spcPts val="0"/>
              </a:spcAft>
              <a:buSzPct val="100000"/>
              <a:buFont typeface="Georgia"/>
              <a:buChar char="●"/>
            </a:pPr>
            <a:r>
              <a:rPr lang="en" sz="9409">
                <a:latin typeface="Georgia"/>
                <a:ea typeface="Georgia"/>
                <a:cs typeface="Georgia"/>
                <a:sym typeface="Georgia"/>
              </a:rPr>
              <a:t>Why Langgraph is Required?</a:t>
            </a:r>
            <a:endParaRPr sz="9409">
              <a:latin typeface="Georgia"/>
              <a:ea typeface="Georgia"/>
              <a:cs typeface="Georgia"/>
              <a:sym typeface="Georgia"/>
            </a:endParaRPr>
          </a:p>
          <a:p>
            <a:pPr indent="-365825" lvl="0" marL="457200" rtl="0" algn="l">
              <a:spcBef>
                <a:spcPts val="0"/>
              </a:spcBef>
              <a:spcAft>
                <a:spcPts val="0"/>
              </a:spcAft>
              <a:buSzPct val="100000"/>
              <a:buFont typeface="Georgia"/>
              <a:buChar char="●"/>
            </a:pPr>
            <a:r>
              <a:rPr lang="en" sz="8644">
                <a:latin typeface="Georgia"/>
                <a:ea typeface="Georgia"/>
                <a:cs typeface="Georgia"/>
                <a:sym typeface="Georgia"/>
              </a:rPr>
              <a:t>Creating LangGraph from Scratch</a:t>
            </a:r>
            <a:endParaRPr sz="8644">
              <a:latin typeface="Georgia"/>
              <a:ea typeface="Georgia"/>
              <a:cs typeface="Georgia"/>
              <a:sym typeface="Georgia"/>
            </a:endParaRPr>
          </a:p>
          <a:p>
            <a:pPr indent="-365825" lvl="0" marL="457200" rtl="0" algn="l">
              <a:spcBef>
                <a:spcPts val="0"/>
              </a:spcBef>
              <a:spcAft>
                <a:spcPts val="0"/>
              </a:spcAft>
              <a:buSzPct val="100000"/>
              <a:buFont typeface="Georgia"/>
              <a:buChar char="●"/>
            </a:pPr>
            <a:r>
              <a:rPr lang="en" sz="8644">
                <a:latin typeface="Georgia"/>
                <a:ea typeface="Georgia"/>
                <a:cs typeface="Georgia"/>
                <a:sym typeface="Georgia"/>
              </a:rPr>
              <a:t>Creating a LangGraph using inbuilt Classes</a:t>
            </a:r>
            <a:endParaRPr sz="9409">
              <a:latin typeface="Georgia"/>
              <a:ea typeface="Georgia"/>
              <a:cs typeface="Georgia"/>
              <a:sym typeface="Georgia"/>
            </a:endParaRPr>
          </a:p>
          <a:p>
            <a:pPr indent="-377975" lvl="0" marL="457200" rtl="0" algn="l">
              <a:spcBef>
                <a:spcPts val="0"/>
              </a:spcBef>
              <a:spcAft>
                <a:spcPts val="0"/>
              </a:spcAft>
              <a:buSzPct val="100000"/>
              <a:buFont typeface="Georgia"/>
              <a:buChar char="●"/>
            </a:pPr>
            <a:r>
              <a:rPr lang="en" sz="9409">
                <a:latin typeface="Georgia"/>
                <a:ea typeface="Georgia"/>
                <a:cs typeface="Georgia"/>
                <a:sym typeface="Georgia"/>
              </a:rPr>
              <a:t>Key concepts and terms in LangGraph</a:t>
            </a:r>
            <a:endParaRPr sz="9409">
              <a:latin typeface="Georgia"/>
              <a:ea typeface="Georgia"/>
              <a:cs typeface="Georgia"/>
              <a:sym typeface="Georgia"/>
            </a:endParaRPr>
          </a:p>
          <a:p>
            <a:pPr indent="-377975" lvl="1" marL="914400" rtl="0" algn="l">
              <a:spcBef>
                <a:spcPts val="0"/>
              </a:spcBef>
              <a:spcAft>
                <a:spcPts val="0"/>
              </a:spcAft>
              <a:buSzPct val="100000"/>
              <a:buFont typeface="Georgia"/>
              <a:buChar char="○"/>
            </a:pPr>
            <a:r>
              <a:rPr lang="en" sz="9409">
                <a:latin typeface="Georgia"/>
                <a:ea typeface="Georgia"/>
                <a:cs typeface="Georgia"/>
                <a:sym typeface="Georgia"/>
              </a:rPr>
              <a:t>Graphs , State, Nodes, Edges,Visualization, Streaming ,Checkpoints, Breakpoints,Configuration, Memory etc.</a:t>
            </a:r>
            <a:endParaRPr sz="9409">
              <a:latin typeface="Georgia"/>
              <a:ea typeface="Georgia"/>
              <a:cs typeface="Georgia"/>
              <a:sym typeface="Georgia"/>
            </a:endParaRPr>
          </a:p>
          <a:p>
            <a:pPr indent="0" lvl="0" marL="0" rtl="0" algn="l">
              <a:spcBef>
                <a:spcPts val="1200"/>
              </a:spcBef>
              <a:spcAft>
                <a:spcPts val="0"/>
              </a:spcAft>
              <a:buNone/>
            </a:pPr>
            <a:r>
              <a:t/>
            </a:r>
            <a:endParaRPr sz="2450">
              <a:latin typeface="Georgia"/>
              <a:ea typeface="Georgia"/>
              <a:cs typeface="Georgia"/>
              <a:sym typeface="Georgia"/>
            </a:endParaRPr>
          </a:p>
          <a:p>
            <a:pPr indent="0" lvl="0" marL="0" rtl="0" algn="l">
              <a:spcBef>
                <a:spcPts val="1200"/>
              </a:spcBef>
              <a:spcAft>
                <a:spcPts val="1200"/>
              </a:spcAft>
              <a:buNone/>
            </a:pPr>
            <a:r>
              <a:t/>
            </a:r>
            <a:endParaRPr sz="24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2781"/>
              <a:buFont typeface="Arial"/>
              <a:buNone/>
            </a:pPr>
            <a:r>
              <a:rPr b="1" lang="en" sz="3020">
                <a:latin typeface="Georgia"/>
                <a:ea typeface="Georgia"/>
                <a:cs typeface="Georgia"/>
                <a:sym typeface="Georgia"/>
              </a:rPr>
              <a:t>Introduction of Graph</a:t>
            </a:r>
            <a:endParaRPr/>
          </a:p>
        </p:txBody>
      </p:sp>
      <p:sp>
        <p:nvSpPr>
          <p:cNvPr id="228" name="Google Shape;22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None/>
            </a:pPr>
            <a:r>
              <a:rPr b="1" lang="en" sz="2500">
                <a:solidFill>
                  <a:srgbClr val="000000"/>
                </a:solidFill>
                <a:latin typeface="Georgia"/>
                <a:ea typeface="Georgia"/>
                <a:cs typeface="Georgia"/>
                <a:sym typeface="Georgia"/>
              </a:rPr>
              <a:t>2. Directed Acyclic Graph (DAG):</a:t>
            </a:r>
            <a:endParaRPr b="1" sz="2500">
              <a:solidFill>
                <a:srgbClr val="000000"/>
              </a:solidFill>
              <a:latin typeface="Georgia"/>
              <a:ea typeface="Georgia"/>
              <a:cs typeface="Georgia"/>
              <a:sym typeface="Georgia"/>
            </a:endParaRPr>
          </a:p>
          <a:p>
            <a:pPr indent="-375443" lvl="0" marL="457200" rtl="0" algn="l">
              <a:spcBef>
                <a:spcPts val="1200"/>
              </a:spcBef>
              <a:spcAft>
                <a:spcPts val="0"/>
              </a:spcAft>
              <a:buClr>
                <a:srgbClr val="000000"/>
              </a:buClr>
              <a:buSzPct val="100000"/>
              <a:buFont typeface="Arial"/>
              <a:buChar char="●"/>
            </a:pPr>
            <a:r>
              <a:rPr b="1" lang="en" sz="2500">
                <a:solidFill>
                  <a:srgbClr val="000000"/>
                </a:solidFill>
                <a:latin typeface="Georgia"/>
                <a:ea typeface="Georgia"/>
                <a:cs typeface="Georgia"/>
                <a:sym typeface="Georgia"/>
              </a:rPr>
              <a:t>Directed</a:t>
            </a:r>
            <a:r>
              <a:rPr lang="en" sz="2500">
                <a:solidFill>
                  <a:srgbClr val="000000"/>
                </a:solidFill>
                <a:latin typeface="Georgia"/>
                <a:ea typeface="Georgia"/>
                <a:cs typeface="Georgia"/>
                <a:sym typeface="Georgia"/>
              </a:rPr>
              <a:t>: Each edge has a direction.</a:t>
            </a:r>
            <a:endParaRPr sz="2500">
              <a:solidFill>
                <a:srgbClr val="000000"/>
              </a:solidFill>
              <a:latin typeface="Georgia"/>
              <a:ea typeface="Georgia"/>
              <a:cs typeface="Georgia"/>
              <a:sym typeface="Georgia"/>
            </a:endParaRPr>
          </a:p>
          <a:p>
            <a:pPr indent="-375443" lvl="0" marL="457200" rtl="0" algn="l">
              <a:spcBef>
                <a:spcPts val="0"/>
              </a:spcBef>
              <a:spcAft>
                <a:spcPts val="0"/>
              </a:spcAft>
              <a:buClr>
                <a:srgbClr val="000000"/>
              </a:buClr>
              <a:buSzPct val="100000"/>
              <a:buFont typeface="Arial"/>
              <a:buChar char="●"/>
            </a:pPr>
            <a:r>
              <a:rPr b="1" lang="en" sz="2500">
                <a:solidFill>
                  <a:srgbClr val="000000"/>
                </a:solidFill>
                <a:latin typeface="Georgia"/>
                <a:ea typeface="Georgia"/>
                <a:cs typeface="Georgia"/>
                <a:sym typeface="Georgia"/>
              </a:rPr>
              <a:t>Acyclic</a:t>
            </a:r>
            <a:r>
              <a:rPr lang="en" sz="2500">
                <a:solidFill>
                  <a:srgbClr val="000000"/>
                </a:solidFill>
                <a:latin typeface="Georgia"/>
                <a:ea typeface="Georgia"/>
                <a:cs typeface="Georgia"/>
                <a:sym typeface="Georgia"/>
              </a:rPr>
              <a:t>: Contains no cycles, meaning there’s no way to start at a node and follow directed edges to return to that same node.</a:t>
            </a:r>
            <a:endParaRPr b="1" sz="1713">
              <a:solidFill>
                <a:srgbClr val="000000"/>
              </a:solidFill>
              <a:latin typeface="Georgia"/>
              <a:ea typeface="Georgia"/>
              <a:cs typeface="Georgia"/>
              <a:sym typeface="Georgia"/>
            </a:endParaRPr>
          </a:p>
          <a:p>
            <a:pPr indent="0" lvl="0" marL="0" rtl="0" algn="l">
              <a:spcBef>
                <a:spcPts val="1200"/>
              </a:spcBef>
              <a:spcAft>
                <a:spcPts val="0"/>
              </a:spcAft>
              <a:buNone/>
            </a:pPr>
            <a:r>
              <a:rPr b="1" lang="en" sz="1713">
                <a:solidFill>
                  <a:srgbClr val="000000"/>
                </a:solidFill>
                <a:latin typeface="Georgia"/>
                <a:ea typeface="Georgia"/>
                <a:cs typeface="Georgia"/>
                <a:sym typeface="Georgia"/>
              </a:rPr>
              <a:t>Example</a:t>
            </a:r>
            <a:r>
              <a:rPr lang="en" sz="1713">
                <a:solidFill>
                  <a:srgbClr val="000000"/>
                </a:solidFill>
                <a:latin typeface="Georgia"/>
                <a:ea typeface="Georgia"/>
                <a:cs typeface="Georgia"/>
                <a:sym typeface="Georgia"/>
              </a:rPr>
              <a:t>: A DAG is often used in workflows (like task scheduling), where each task must follow a certain sequence without repeating any step.</a:t>
            </a:r>
            <a:endParaRPr sz="1713">
              <a:solidFill>
                <a:srgbClr val="000000"/>
              </a:solidFill>
              <a:latin typeface="Georgia"/>
              <a:ea typeface="Georgia"/>
              <a:cs typeface="Georgia"/>
              <a:sym typeface="Georgia"/>
            </a:endParaRPr>
          </a:p>
          <a:p>
            <a:pPr indent="0" lvl="0" marL="0" rtl="0" algn="l">
              <a:spcBef>
                <a:spcPts val="1200"/>
              </a:spcBef>
              <a:spcAft>
                <a:spcPts val="0"/>
              </a:spcAft>
              <a:buNone/>
            </a:pPr>
            <a:r>
              <a:rPr b="1" lang="en" sz="1713">
                <a:solidFill>
                  <a:srgbClr val="000000"/>
                </a:solidFill>
                <a:latin typeface="Georgia"/>
                <a:ea typeface="Georgia"/>
                <a:cs typeface="Georgia"/>
                <a:sym typeface="Georgia"/>
              </a:rPr>
              <a:t>Key Difference</a:t>
            </a:r>
            <a:r>
              <a:rPr lang="en" sz="1713">
                <a:solidFill>
                  <a:srgbClr val="000000"/>
                </a:solidFill>
                <a:latin typeface="Georgia"/>
                <a:ea typeface="Georgia"/>
                <a:cs typeface="Georgia"/>
                <a:sym typeface="Georgia"/>
              </a:rPr>
              <a:t>:</a:t>
            </a:r>
            <a:endParaRPr sz="1713">
              <a:solidFill>
                <a:srgbClr val="000000"/>
              </a:solidFill>
              <a:latin typeface="Georgia"/>
              <a:ea typeface="Georgia"/>
              <a:cs typeface="Georgia"/>
              <a:sym typeface="Georgia"/>
            </a:endParaRPr>
          </a:p>
          <a:p>
            <a:pPr indent="-329259" lvl="0" marL="457200" rtl="0" algn="l">
              <a:spcBef>
                <a:spcPts val="1200"/>
              </a:spcBef>
              <a:spcAft>
                <a:spcPts val="0"/>
              </a:spcAft>
              <a:buClr>
                <a:srgbClr val="000000"/>
              </a:buClr>
              <a:buSzPct val="100000"/>
              <a:buFont typeface="Arial"/>
              <a:buChar char="●"/>
            </a:pPr>
            <a:r>
              <a:rPr lang="en" sz="1713">
                <a:solidFill>
                  <a:srgbClr val="000000"/>
                </a:solidFill>
                <a:latin typeface="Georgia"/>
                <a:ea typeface="Georgia"/>
                <a:cs typeface="Georgia"/>
                <a:sym typeface="Georgia"/>
              </a:rPr>
              <a:t>A </a:t>
            </a:r>
            <a:r>
              <a:rPr b="1" lang="en" sz="1713">
                <a:solidFill>
                  <a:srgbClr val="000000"/>
                </a:solidFill>
                <a:latin typeface="Georgia"/>
                <a:ea typeface="Georgia"/>
                <a:cs typeface="Georgia"/>
                <a:sym typeface="Georgia"/>
              </a:rPr>
              <a:t>DCG</a:t>
            </a:r>
            <a:r>
              <a:rPr lang="en" sz="1713">
                <a:solidFill>
                  <a:srgbClr val="000000"/>
                </a:solidFill>
                <a:latin typeface="Georgia"/>
                <a:ea typeface="Georgia"/>
                <a:cs typeface="Georgia"/>
                <a:sym typeface="Georgia"/>
              </a:rPr>
              <a:t> allows circular paths, while a </a:t>
            </a:r>
            <a:r>
              <a:rPr b="1" lang="en" sz="1713">
                <a:solidFill>
                  <a:srgbClr val="000000"/>
                </a:solidFill>
                <a:latin typeface="Georgia"/>
                <a:ea typeface="Georgia"/>
                <a:cs typeface="Georgia"/>
                <a:sym typeface="Georgia"/>
              </a:rPr>
              <a:t>DAG</a:t>
            </a:r>
            <a:r>
              <a:rPr lang="en" sz="1713">
                <a:solidFill>
                  <a:srgbClr val="000000"/>
                </a:solidFill>
                <a:latin typeface="Georgia"/>
                <a:ea typeface="Georgia"/>
                <a:cs typeface="Georgia"/>
                <a:sym typeface="Georgia"/>
              </a:rPr>
              <a:t> strictly forbids them.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4" name="Google Shape;23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43"/>
          <p:cNvPicPr preferRelativeResize="0"/>
          <p:nvPr/>
        </p:nvPicPr>
        <p:blipFill>
          <a:blip r:embed="rId3">
            <a:alphaModFix/>
          </a:blip>
          <a:stretch>
            <a:fillRect/>
          </a:stretch>
        </p:blipFill>
        <p:spPr>
          <a:xfrm>
            <a:off x="0" y="142875"/>
            <a:ext cx="9144000" cy="4857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What is Langraph?</a:t>
            </a:r>
            <a:endParaRPr b="1">
              <a:latin typeface="Georgia"/>
              <a:ea typeface="Georgia"/>
              <a:cs typeface="Georgia"/>
              <a:sym typeface="Georgia"/>
            </a:endParaRPr>
          </a:p>
        </p:txBody>
      </p:sp>
      <p:sp>
        <p:nvSpPr>
          <p:cNvPr id="241" name="Google Shape;241;p44"/>
          <p:cNvSpPr txBox="1"/>
          <p:nvPr>
            <p:ph idx="1" type="body"/>
          </p:nvPr>
        </p:nvSpPr>
        <p:spPr>
          <a:xfrm>
            <a:off x="311700" y="1152475"/>
            <a:ext cx="8520600" cy="3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Georgia"/>
                <a:ea typeface="Georgia"/>
                <a:cs typeface="Georgia"/>
                <a:sym typeface="Georgia"/>
              </a:rPr>
              <a:t>LangGraph is an advanced library built on top of LangChain, designed to enhance your Large Language Model (LLM) applications by introducing cyclic computational capabilities. </a:t>
            </a:r>
            <a:endParaRPr sz="2200">
              <a:latin typeface="Georgia"/>
              <a:ea typeface="Georgia"/>
              <a:cs typeface="Georgia"/>
              <a:sym typeface="Georgia"/>
            </a:endParaRPr>
          </a:p>
          <a:p>
            <a:pPr indent="0" lvl="0" marL="0" rtl="0" algn="l">
              <a:spcBef>
                <a:spcPts val="1200"/>
              </a:spcBef>
              <a:spcAft>
                <a:spcPts val="0"/>
              </a:spcAft>
              <a:buNone/>
            </a:pPr>
            <a:r>
              <a:rPr lang="en" sz="2000">
                <a:solidFill>
                  <a:srgbClr val="242424"/>
                </a:solidFill>
                <a:highlight>
                  <a:schemeClr val="lt1"/>
                </a:highlight>
                <a:latin typeface="Georgia"/>
                <a:ea typeface="Georgia"/>
                <a:cs typeface="Georgia"/>
                <a:sym typeface="Georgia"/>
              </a:rPr>
              <a:t>Lang Graph is a module built on top of LangChain to better enable </a:t>
            </a:r>
            <a:r>
              <a:rPr lang="en" sz="1900">
                <a:solidFill>
                  <a:srgbClr val="242424"/>
                </a:solidFill>
                <a:highlight>
                  <a:schemeClr val="lt1"/>
                </a:highlight>
                <a:latin typeface="Georgia"/>
                <a:ea typeface="Georgia"/>
                <a:cs typeface="Georgia"/>
                <a:sym typeface="Georgia"/>
              </a:rPr>
              <a:t>creation of cyclical graphs, often needed for agent runtimes.</a:t>
            </a:r>
            <a:endParaRPr sz="1900">
              <a:latin typeface="Georgia"/>
              <a:ea typeface="Georgia"/>
              <a:cs typeface="Georgia"/>
              <a:sym typeface="Georgia"/>
            </a:endParaRPr>
          </a:p>
          <a:p>
            <a:pPr indent="0" lvl="0" marL="0" rtl="0" algn="l">
              <a:spcBef>
                <a:spcPts val="1200"/>
              </a:spcBef>
              <a:spcAft>
                <a:spcPts val="0"/>
              </a:spcAft>
              <a:buNone/>
            </a:pPr>
            <a:r>
              <a:rPr lang="en" sz="1900">
                <a:solidFill>
                  <a:srgbClr val="242424"/>
                </a:solidFill>
                <a:highlight>
                  <a:schemeClr val="lt1"/>
                </a:highlight>
                <a:latin typeface="Georgia"/>
                <a:ea typeface="Georgia"/>
                <a:cs typeface="Georgia"/>
                <a:sym typeface="Georgia"/>
              </a:rPr>
              <a:t>LangGraph introduces the ability to add cycles, enabling more complex, agent-like behaviors where you can call an LLM in a loop, asking it what action to take next.</a:t>
            </a:r>
            <a:endParaRPr sz="1900"/>
          </a:p>
          <a:p>
            <a:pPr indent="0" lvl="0" marL="0" rtl="0" algn="l">
              <a:spcBef>
                <a:spcPts val="1200"/>
              </a:spcBef>
              <a:spcAft>
                <a:spcPts val="1200"/>
              </a:spcAft>
              <a:buNone/>
            </a:pPr>
            <a:r>
              <a:t/>
            </a:r>
            <a:endParaRPr sz="2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Georgia"/>
                <a:ea typeface="Georgia"/>
                <a:cs typeface="Georgia"/>
                <a:sym typeface="Georgia"/>
              </a:rPr>
              <a:t>While LangChain allows the creation of Directed Acyclic Graphs (DAGs) for linear workflows, LangGraph takes this a step further by enabling the addition of cycles,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3" name="Google Shape;25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Georgia"/>
                <a:ea typeface="Georgia"/>
                <a:cs typeface="Georgia"/>
                <a:sym typeface="Georgia"/>
              </a:rPr>
              <a:t>W</a:t>
            </a:r>
            <a:r>
              <a:rPr lang="en" sz="2200">
                <a:latin typeface="Georgia"/>
                <a:ea typeface="Georgia"/>
                <a:cs typeface="Georgia"/>
                <a:sym typeface="Georgia"/>
              </a:rPr>
              <a:t>hich are essential for developing complex, agent-like behaviors. These behaviors allow LLMs to continuously loop through a process, dynamically deciding what action to take next based on evolving conditions.</a:t>
            </a:r>
            <a:endParaRPr sz="2500">
              <a:solidFill>
                <a:srgbClr val="242424"/>
              </a:solidFill>
              <a:highlight>
                <a:schemeClr val="lt1"/>
              </a:highlight>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What is Langraph?</a:t>
            </a:r>
            <a:endParaRPr b="1">
              <a:latin typeface="Georgia"/>
              <a:ea typeface="Georgia"/>
              <a:cs typeface="Georgia"/>
              <a:sym typeface="Georgia"/>
            </a:endParaRPr>
          </a:p>
        </p:txBody>
      </p:sp>
      <p:sp>
        <p:nvSpPr>
          <p:cNvPr id="259" name="Google Shape;25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42424"/>
                </a:solidFill>
                <a:highlight>
                  <a:srgbClr val="FFFFFF"/>
                </a:highlight>
                <a:latin typeface="Georgia"/>
                <a:ea typeface="Georgia"/>
                <a:cs typeface="Georgia"/>
                <a:sym typeface="Georgia"/>
              </a:rPr>
              <a:t>The aim of LangGraph is to have level of control when it comes to executing autonomous AI agents.</a:t>
            </a:r>
            <a:endParaRPr sz="2000">
              <a:latin typeface="Georgia"/>
              <a:ea typeface="Georgia"/>
              <a:cs typeface="Georgia"/>
              <a:sym typeface="Georgia"/>
            </a:endParaRPr>
          </a:p>
          <a:p>
            <a:pPr indent="0" lvl="0" marL="0" rtl="0" algn="l">
              <a:spcBef>
                <a:spcPts val="1200"/>
              </a:spcBef>
              <a:spcAft>
                <a:spcPts val="1200"/>
              </a:spcAft>
              <a:buNone/>
            </a:pPr>
            <a:r>
              <a:t/>
            </a:r>
            <a:endParaRPr sz="20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Langraph?</a:t>
            </a:r>
            <a:endParaRPr b="1"/>
          </a:p>
        </p:txBody>
      </p:sp>
      <p:sp>
        <p:nvSpPr>
          <p:cNvPr id="265" name="Google Shape;26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18181"/>
              </a:lnSpc>
              <a:spcBef>
                <a:spcPts val="1400"/>
              </a:spcBef>
              <a:spcAft>
                <a:spcPts val="0"/>
              </a:spcAft>
              <a:buNone/>
            </a:pPr>
            <a:r>
              <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500">
              <a:solidFill>
                <a:srgbClr val="242424"/>
              </a:solidFill>
              <a:highlight>
                <a:srgbClr val="FFFFFF"/>
              </a:highlight>
              <a:latin typeface="Georgia"/>
              <a:ea typeface="Georgia"/>
              <a:cs typeface="Georgia"/>
              <a:sym typeface="Georgia"/>
            </a:endParaRPr>
          </a:p>
        </p:txBody>
      </p:sp>
      <p:pic>
        <p:nvPicPr>
          <p:cNvPr id="266" name="Google Shape;266;p48"/>
          <p:cNvPicPr preferRelativeResize="0"/>
          <p:nvPr/>
        </p:nvPicPr>
        <p:blipFill>
          <a:blip r:embed="rId3">
            <a:alphaModFix/>
          </a:blip>
          <a:stretch>
            <a:fillRect/>
          </a:stretch>
        </p:blipFill>
        <p:spPr>
          <a:xfrm>
            <a:off x="476250" y="1505850"/>
            <a:ext cx="6452225" cy="2918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11700" y="445025"/>
            <a:ext cx="8520600" cy="6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Georgia"/>
                <a:ea typeface="Georgia"/>
                <a:cs typeface="Georgia"/>
                <a:sym typeface="Georgia"/>
              </a:rPr>
              <a:t>LangGraph Example</a:t>
            </a:r>
            <a:endParaRPr b="1" sz="3020">
              <a:latin typeface="Georgia"/>
              <a:ea typeface="Georgia"/>
              <a:cs typeface="Georgia"/>
              <a:sym typeface="Georgia"/>
            </a:endParaRPr>
          </a:p>
        </p:txBody>
      </p:sp>
      <p:pic>
        <p:nvPicPr>
          <p:cNvPr id="272" name="Google Shape;272;p49"/>
          <p:cNvPicPr preferRelativeResize="0"/>
          <p:nvPr/>
        </p:nvPicPr>
        <p:blipFill>
          <a:blip r:embed="rId3">
            <a:alphaModFix/>
          </a:blip>
          <a:stretch>
            <a:fillRect/>
          </a:stretch>
        </p:blipFill>
        <p:spPr>
          <a:xfrm>
            <a:off x="665675" y="1431950"/>
            <a:ext cx="7833750" cy="31875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Georgia"/>
                <a:ea typeface="Georgia"/>
                <a:cs typeface="Georgia"/>
                <a:sym typeface="Georgia"/>
              </a:rPr>
              <a:t>Why is Langraph?</a:t>
            </a:r>
            <a:endParaRPr b="1" sz="3020">
              <a:latin typeface="Georgia"/>
              <a:ea typeface="Georgia"/>
              <a:cs typeface="Georgia"/>
              <a:sym typeface="Georgia"/>
            </a:endParaRPr>
          </a:p>
        </p:txBody>
      </p:sp>
      <p:sp>
        <p:nvSpPr>
          <p:cNvPr id="278" name="Google Shape;27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2000">
                <a:solidFill>
                  <a:schemeClr val="dk1"/>
                </a:solidFill>
                <a:latin typeface="Georgia"/>
                <a:ea typeface="Georgia"/>
                <a:cs typeface="Georgia"/>
                <a:sym typeface="Georgia"/>
              </a:rPr>
              <a:t>LangGraph is framework-agnostic, with each node functioning as a regular Python function.It extends the core Runnable API (a shared interface for streaming, async, and batch calls) to facilitate:</a:t>
            </a:r>
            <a:endParaRPr sz="2000">
              <a:solidFill>
                <a:schemeClr val="dk1"/>
              </a:solidFill>
              <a:latin typeface="Georgia"/>
              <a:ea typeface="Georgia"/>
              <a:cs typeface="Georgia"/>
              <a:sym typeface="Georgia"/>
            </a:endParaRPr>
          </a:p>
          <a:p>
            <a:pPr indent="0" lvl="0" marL="0" rtl="0" algn="l">
              <a:spcBef>
                <a:spcPts val="1200"/>
              </a:spcBef>
              <a:spcAft>
                <a:spcPts val="0"/>
              </a:spcAft>
              <a:buSzPts val="935"/>
              <a:buNone/>
            </a:pPr>
            <a:r>
              <a:rPr lang="en" sz="2000">
                <a:solidFill>
                  <a:schemeClr val="dk1"/>
                </a:solidFill>
                <a:latin typeface="Georgia"/>
                <a:ea typeface="Georgia"/>
                <a:cs typeface="Georgia"/>
                <a:sym typeface="Georgia"/>
              </a:rPr>
              <a:t>Seamless state management across multiple conversation turns or tool usages.</a:t>
            </a:r>
            <a:endParaRPr sz="2000">
              <a:solidFill>
                <a:schemeClr val="dk1"/>
              </a:solidFill>
              <a:latin typeface="Georgia"/>
              <a:ea typeface="Georgia"/>
              <a:cs typeface="Georgia"/>
              <a:sym typeface="Georgia"/>
            </a:endParaRPr>
          </a:p>
          <a:p>
            <a:pPr indent="0" lvl="0" marL="0" rtl="0" algn="l">
              <a:spcBef>
                <a:spcPts val="1200"/>
              </a:spcBef>
              <a:spcAft>
                <a:spcPts val="0"/>
              </a:spcAft>
              <a:buSzPts val="935"/>
              <a:buNone/>
            </a:pPr>
            <a:r>
              <a:rPr lang="en" sz="2000">
                <a:solidFill>
                  <a:schemeClr val="dk1"/>
                </a:solidFill>
                <a:latin typeface="Georgia"/>
                <a:ea typeface="Georgia"/>
                <a:cs typeface="Georgia"/>
                <a:sym typeface="Georgia"/>
              </a:rPr>
              <a:t>Flexible routing between nodes based on dynamic criteria</a:t>
            </a:r>
            <a:endParaRPr sz="2000">
              <a:solidFill>
                <a:schemeClr val="dk1"/>
              </a:solidFill>
              <a:latin typeface="Georgia"/>
              <a:ea typeface="Georgia"/>
              <a:cs typeface="Georgia"/>
              <a:sym typeface="Georgia"/>
            </a:endParaRPr>
          </a:p>
          <a:p>
            <a:pPr indent="0" lvl="0" marL="0" rtl="0" algn="l">
              <a:spcBef>
                <a:spcPts val="1200"/>
              </a:spcBef>
              <a:spcAft>
                <a:spcPts val="0"/>
              </a:spcAft>
              <a:buSzPts val="935"/>
              <a:buNone/>
            </a:pPr>
            <a:r>
              <a:rPr lang="en" sz="2000">
                <a:solidFill>
                  <a:schemeClr val="dk1"/>
                </a:solidFill>
                <a:latin typeface="Georgia"/>
                <a:ea typeface="Georgia"/>
                <a:cs typeface="Georgia"/>
                <a:sym typeface="Georgia"/>
              </a:rPr>
              <a:t>Smooth transitions between LLMs and human intervention</a:t>
            </a:r>
            <a:endParaRPr sz="2000">
              <a:solidFill>
                <a:schemeClr val="dk1"/>
              </a:solidFill>
              <a:latin typeface="Georgia"/>
              <a:ea typeface="Georgia"/>
              <a:cs typeface="Georgia"/>
              <a:sym typeface="Georgia"/>
            </a:endParaRPr>
          </a:p>
          <a:p>
            <a:pPr indent="0" lvl="0" marL="0" rtl="0" algn="l">
              <a:spcBef>
                <a:spcPts val="1200"/>
              </a:spcBef>
              <a:spcAft>
                <a:spcPts val="1200"/>
              </a:spcAft>
              <a:buSzPts val="935"/>
              <a:buNone/>
            </a:pPr>
            <a:r>
              <a:rPr lang="en" sz="2000">
                <a:solidFill>
                  <a:schemeClr val="dk1"/>
                </a:solidFill>
                <a:latin typeface="Georgia"/>
                <a:ea typeface="Georgia"/>
                <a:cs typeface="Georgia"/>
                <a:sym typeface="Georgia"/>
              </a:rPr>
              <a:t>Persistence for long-running, multi-session applications</a:t>
            </a:r>
            <a:endParaRPr sz="1475">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t>LangGraph vs LangChain Agents</a:t>
            </a:r>
            <a:endParaRPr b="1" sz="3020"/>
          </a:p>
        </p:txBody>
      </p:sp>
      <p:sp>
        <p:nvSpPr>
          <p:cNvPr id="284" name="Google Shape;28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latin typeface="Georgia"/>
                <a:ea typeface="Georgia"/>
                <a:cs typeface="Georgia"/>
                <a:sym typeface="Georgia"/>
              </a:rPr>
              <a:t>LangGraph is an orchestration framework for complex agentic systems and is more low-level and controllable than LangChain agents. On the other hand, LangChain provides a standard interface (LangChain Agents in their Previous Version)to interact with models and other components, to Automate the Flow.</a:t>
            </a:r>
            <a:endParaRPr sz="20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320">
                <a:latin typeface="Georgia"/>
                <a:ea typeface="Georgia"/>
                <a:cs typeface="Georgia"/>
                <a:sym typeface="Georgia"/>
              </a:rPr>
              <a:t>SYLLABUS INTRODUCTION</a:t>
            </a:r>
            <a:endParaRPr b="1" sz="3320">
              <a:latin typeface="Georgia"/>
              <a:ea typeface="Georgia"/>
              <a:cs typeface="Georgia"/>
              <a:sym typeface="Georgia"/>
            </a:endParaRPr>
          </a:p>
        </p:txBody>
      </p:sp>
      <p:sp>
        <p:nvSpPr>
          <p:cNvPr id="78" name="Google Shape;78;p16"/>
          <p:cNvSpPr txBox="1"/>
          <p:nvPr>
            <p:ph idx="1" type="body"/>
          </p:nvPr>
        </p:nvSpPr>
        <p:spPr>
          <a:xfrm>
            <a:off x="311700" y="1152475"/>
            <a:ext cx="8832300" cy="3799500"/>
          </a:xfrm>
          <a:prstGeom prst="rect">
            <a:avLst/>
          </a:prstGeom>
        </p:spPr>
        <p:txBody>
          <a:bodyPr anchorCtr="0" anchor="t" bIns="91425" lIns="91425" spcFirstLastPara="1" rIns="91425" wrap="square" tIns="91425">
            <a:normAutofit fontScale="25000" lnSpcReduction="20000"/>
          </a:bodyPr>
          <a:lstStyle/>
          <a:p>
            <a:pPr indent="-387350" lvl="0" marL="457200" rtl="0" algn="l">
              <a:spcBef>
                <a:spcPts val="0"/>
              </a:spcBef>
              <a:spcAft>
                <a:spcPts val="0"/>
              </a:spcAft>
              <a:buSzPct val="100000"/>
              <a:buFont typeface="Georgia"/>
              <a:buChar char="●"/>
            </a:pPr>
            <a:r>
              <a:rPr lang="en" sz="10000">
                <a:latin typeface="Georgia"/>
                <a:ea typeface="Georgia"/>
                <a:cs typeface="Georgia"/>
                <a:sym typeface="Georgia"/>
              </a:rPr>
              <a:t>Creating </a:t>
            </a:r>
            <a:r>
              <a:rPr i="1" lang="en" sz="10000">
                <a:latin typeface="Georgia"/>
                <a:ea typeface="Georgia"/>
                <a:cs typeface="Georgia"/>
                <a:sym typeface="Georgia"/>
              </a:rPr>
              <a:t>CHATBOT </a:t>
            </a:r>
            <a:r>
              <a:rPr lang="en" sz="10000">
                <a:latin typeface="Georgia"/>
                <a:ea typeface="Georgia"/>
                <a:cs typeface="Georgia"/>
                <a:sym typeface="Georgia"/>
              </a:rPr>
              <a:t>with LangGraph</a:t>
            </a:r>
            <a:endParaRPr sz="10000">
              <a:highlight>
                <a:srgbClr val="FFFFFF"/>
              </a:highlight>
              <a:latin typeface="Georgia"/>
              <a:ea typeface="Georgia"/>
              <a:cs typeface="Georgia"/>
              <a:sym typeface="Georgia"/>
            </a:endParaRPr>
          </a:p>
          <a:p>
            <a:pPr indent="-387350" lvl="0" marL="457200" rtl="0" algn="l">
              <a:lnSpc>
                <a:spcPct val="130000"/>
              </a:lnSpc>
              <a:spcBef>
                <a:spcPts val="0"/>
              </a:spcBef>
              <a:spcAft>
                <a:spcPts val="0"/>
              </a:spcAft>
              <a:buSzPct val="100000"/>
              <a:buFont typeface="Georgia"/>
              <a:buChar char="●"/>
            </a:pPr>
            <a:r>
              <a:rPr lang="en" sz="10000">
                <a:highlight>
                  <a:srgbClr val="FFFFFF"/>
                </a:highlight>
                <a:latin typeface="Georgia"/>
                <a:ea typeface="Georgia"/>
                <a:cs typeface="Georgia"/>
                <a:sym typeface="Georgia"/>
              </a:rPr>
              <a:t>Common Agentic Patterns</a:t>
            </a:r>
            <a:endParaRPr sz="10000">
              <a:highlight>
                <a:srgbClr val="FFFFFF"/>
              </a:highlight>
              <a:latin typeface="Georgia"/>
              <a:ea typeface="Georgia"/>
              <a:cs typeface="Georgia"/>
              <a:sym typeface="Georgia"/>
            </a:endParaRPr>
          </a:p>
          <a:p>
            <a:pPr indent="-387350" lvl="1" marL="914400" rtl="0" algn="l">
              <a:spcBef>
                <a:spcPts val="0"/>
              </a:spcBef>
              <a:spcAft>
                <a:spcPts val="0"/>
              </a:spcAft>
              <a:buSzPct val="100000"/>
              <a:buFont typeface="Georgia"/>
              <a:buChar char="○"/>
            </a:pPr>
            <a:r>
              <a:rPr lang="en" sz="10000">
                <a:latin typeface="Georgia"/>
                <a:ea typeface="Georgia"/>
                <a:cs typeface="Georgia"/>
                <a:sym typeface="Georgia"/>
              </a:rPr>
              <a:t>Structure Output</a:t>
            </a:r>
            <a:endParaRPr sz="10000">
              <a:latin typeface="Georgia"/>
              <a:ea typeface="Georgia"/>
              <a:cs typeface="Georgia"/>
              <a:sym typeface="Georgia"/>
            </a:endParaRPr>
          </a:p>
          <a:p>
            <a:pPr indent="-387350" lvl="1" marL="914400" rtl="0" algn="l">
              <a:spcBef>
                <a:spcPts val="0"/>
              </a:spcBef>
              <a:spcAft>
                <a:spcPts val="0"/>
              </a:spcAft>
              <a:buSzPct val="100000"/>
              <a:buFont typeface="Georgia"/>
              <a:buChar char="○"/>
            </a:pPr>
            <a:r>
              <a:rPr lang="en" sz="10000">
                <a:latin typeface="Georgia"/>
                <a:ea typeface="Georgia"/>
                <a:cs typeface="Georgia"/>
                <a:sym typeface="Georgia"/>
              </a:rPr>
              <a:t>Human in Loop</a:t>
            </a:r>
            <a:endParaRPr sz="10000">
              <a:latin typeface="Georgia"/>
              <a:ea typeface="Georgia"/>
              <a:cs typeface="Georgia"/>
              <a:sym typeface="Georgia"/>
            </a:endParaRPr>
          </a:p>
          <a:p>
            <a:pPr indent="-387350" lvl="1" marL="914400" rtl="0" algn="l">
              <a:spcBef>
                <a:spcPts val="0"/>
              </a:spcBef>
              <a:spcAft>
                <a:spcPts val="0"/>
              </a:spcAft>
              <a:buSzPct val="100000"/>
              <a:buFont typeface="Georgia"/>
              <a:buChar char="○"/>
            </a:pPr>
            <a:r>
              <a:rPr lang="en" sz="10000">
                <a:latin typeface="Georgia"/>
                <a:ea typeface="Georgia"/>
                <a:cs typeface="Georgia"/>
                <a:sym typeface="Georgia"/>
              </a:rPr>
              <a:t>ReAct Agent etc.</a:t>
            </a:r>
            <a:endParaRPr sz="10000">
              <a:latin typeface="Georgia"/>
              <a:ea typeface="Georgia"/>
              <a:cs typeface="Georgia"/>
              <a:sym typeface="Georgia"/>
            </a:endParaRPr>
          </a:p>
          <a:p>
            <a:pPr indent="-387350" lvl="0" marL="457200" rtl="0" algn="l">
              <a:spcBef>
                <a:spcPts val="0"/>
              </a:spcBef>
              <a:spcAft>
                <a:spcPts val="0"/>
              </a:spcAft>
              <a:buSzPct val="100000"/>
              <a:buFont typeface="Georgia"/>
              <a:buChar char="●"/>
            </a:pPr>
            <a:r>
              <a:rPr lang="en" sz="10000">
                <a:latin typeface="Georgia"/>
                <a:ea typeface="Georgia"/>
                <a:cs typeface="Georgia"/>
                <a:sym typeface="Georgia"/>
              </a:rPr>
              <a:t>Multi-Agent Systems Using LangGraph</a:t>
            </a:r>
            <a:endParaRPr sz="10000">
              <a:latin typeface="Georgia"/>
              <a:ea typeface="Georgia"/>
              <a:cs typeface="Georgia"/>
              <a:sym typeface="Georgia"/>
            </a:endParaRPr>
          </a:p>
          <a:p>
            <a:pPr indent="-387350" lvl="0" marL="457200" rtl="0" algn="l">
              <a:spcBef>
                <a:spcPts val="0"/>
              </a:spcBef>
              <a:spcAft>
                <a:spcPts val="0"/>
              </a:spcAft>
              <a:buSzPct val="100000"/>
              <a:buFont typeface="Georgia"/>
              <a:buChar char="●"/>
            </a:pPr>
            <a:r>
              <a:rPr lang="en" sz="10000">
                <a:latin typeface="Georgia"/>
                <a:ea typeface="Georgia"/>
                <a:cs typeface="Georgia"/>
                <a:sym typeface="Georgia"/>
              </a:rPr>
              <a:t>RAGs with LangGraph: CRAG, ARAG, and Self-RAG</a:t>
            </a:r>
            <a:endParaRPr sz="10000">
              <a:latin typeface="Georgia"/>
              <a:ea typeface="Georgia"/>
              <a:cs typeface="Georgia"/>
              <a:sym typeface="Georgia"/>
            </a:endParaRPr>
          </a:p>
          <a:p>
            <a:pPr indent="-387350" lvl="0" marL="457200" rtl="0" algn="l">
              <a:spcBef>
                <a:spcPts val="0"/>
              </a:spcBef>
              <a:spcAft>
                <a:spcPts val="0"/>
              </a:spcAft>
              <a:buSzPct val="100000"/>
              <a:buFont typeface="Georgia"/>
              <a:buChar char="●"/>
            </a:pPr>
            <a:r>
              <a:rPr lang="en" sz="10000">
                <a:latin typeface="Georgia"/>
                <a:ea typeface="Georgia"/>
                <a:cs typeface="Georgia"/>
                <a:sym typeface="Georgia"/>
              </a:rPr>
              <a:t>Real-World projects leveraging LangGraph for AI Solutions.</a:t>
            </a:r>
            <a:endParaRPr sz="10000">
              <a:latin typeface="Georgia"/>
              <a:ea typeface="Georgia"/>
              <a:cs typeface="Georgia"/>
              <a:sym typeface="Georgia"/>
            </a:endParaRPr>
          </a:p>
          <a:p>
            <a:pPr indent="0" lvl="0" marL="0" rtl="0" algn="l">
              <a:spcBef>
                <a:spcPts val="1200"/>
              </a:spcBef>
              <a:spcAft>
                <a:spcPts val="1200"/>
              </a:spcAft>
              <a:buNone/>
            </a:pPr>
            <a:r>
              <a:t/>
            </a:r>
            <a:endParaRPr sz="24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Important Terms of Langgraph</a:t>
            </a:r>
            <a:endParaRPr b="1">
              <a:latin typeface="Georgia"/>
              <a:ea typeface="Georgia"/>
              <a:cs typeface="Georgia"/>
              <a:sym typeface="Georgia"/>
            </a:endParaRPr>
          </a:p>
        </p:txBody>
      </p:sp>
      <p:sp>
        <p:nvSpPr>
          <p:cNvPr id="290" name="Google Shape;29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latin typeface="Georgia"/>
                <a:ea typeface="Georgia"/>
                <a:cs typeface="Georgia"/>
                <a:sym typeface="Georgia"/>
              </a:rPr>
              <a:t>Graphs: </a:t>
            </a:r>
            <a:r>
              <a:rPr lang="en">
                <a:latin typeface="Georgia"/>
                <a:ea typeface="Georgia"/>
                <a:cs typeface="Georgia"/>
                <a:sym typeface="Georgia"/>
              </a:rPr>
              <a:t>At its core, LangGraph models agent workflows as graphs. You define the behavior of your agents using three key components:</a:t>
            </a:r>
            <a:endParaRPr>
              <a:latin typeface="Georgia"/>
              <a:ea typeface="Georgia"/>
              <a:cs typeface="Georgia"/>
              <a:sym typeface="Georgia"/>
            </a:endParaRPr>
          </a:p>
          <a:p>
            <a:pPr indent="-342900" lvl="0" marL="457200" rtl="0" algn="l">
              <a:spcBef>
                <a:spcPts val="1200"/>
              </a:spcBef>
              <a:spcAft>
                <a:spcPts val="0"/>
              </a:spcAft>
              <a:buSzPts val="1800"/>
              <a:buAutoNum type="arabicPeriod"/>
            </a:pPr>
            <a:r>
              <a:rPr b="1" lang="en">
                <a:latin typeface="Georgia"/>
                <a:ea typeface="Georgia"/>
                <a:cs typeface="Georgia"/>
                <a:sym typeface="Georgia"/>
              </a:rPr>
              <a:t>State:</a:t>
            </a:r>
            <a:r>
              <a:rPr lang="en">
                <a:latin typeface="Georgia"/>
                <a:ea typeface="Georgia"/>
                <a:cs typeface="Georgia"/>
                <a:sym typeface="Georgia"/>
              </a:rPr>
              <a:t> A shared data structure that represents the current snapshot of your application. It can be any Python type, but is typically a </a:t>
            </a:r>
            <a:r>
              <a:rPr lang="en">
                <a:latin typeface="Georgia"/>
                <a:ea typeface="Georgia"/>
                <a:cs typeface="Georgia"/>
                <a:sym typeface="Georgia"/>
              </a:rPr>
              <a:t>Type Dict</a:t>
            </a:r>
            <a:r>
              <a:rPr lang="en">
                <a:latin typeface="Georgia"/>
                <a:ea typeface="Georgia"/>
                <a:cs typeface="Georgia"/>
                <a:sym typeface="Georgia"/>
              </a:rPr>
              <a:t> or Pydantic </a:t>
            </a:r>
            <a:r>
              <a:rPr lang="en">
                <a:latin typeface="Georgia"/>
                <a:ea typeface="Georgia"/>
                <a:cs typeface="Georgia"/>
                <a:sym typeface="Georgia"/>
              </a:rPr>
              <a:t>Base Model</a:t>
            </a:r>
            <a:r>
              <a:rPr lang="en">
                <a:latin typeface="Georgia"/>
                <a:ea typeface="Georgia"/>
                <a:cs typeface="Georgia"/>
                <a:sym typeface="Georgia"/>
              </a:rPr>
              <a:t>.</a:t>
            </a:r>
            <a:endParaRPr>
              <a:latin typeface="Georgia"/>
              <a:ea typeface="Georgia"/>
              <a:cs typeface="Georgia"/>
              <a:sym typeface="Georgia"/>
            </a:endParaRPr>
          </a:p>
          <a:p>
            <a:pPr indent="-342900" lvl="0" marL="457200" rtl="0" algn="l">
              <a:spcBef>
                <a:spcPts val="0"/>
              </a:spcBef>
              <a:spcAft>
                <a:spcPts val="0"/>
              </a:spcAft>
              <a:buSzPts val="1800"/>
              <a:buAutoNum type="arabicPeriod"/>
            </a:pPr>
            <a:r>
              <a:rPr b="1" lang="en">
                <a:latin typeface="Georgia"/>
                <a:ea typeface="Georgia"/>
                <a:cs typeface="Georgia"/>
                <a:sym typeface="Georgia"/>
              </a:rPr>
              <a:t>Nodes:</a:t>
            </a:r>
            <a:r>
              <a:rPr lang="en">
                <a:latin typeface="Georgia"/>
                <a:ea typeface="Georgia"/>
                <a:cs typeface="Georgia"/>
                <a:sym typeface="Georgia"/>
              </a:rPr>
              <a:t> Python functions that encode the logic of your agents. They receive the current State as input, perform some computation or side-effect, and return an updated State.</a:t>
            </a:r>
            <a:endParaRPr>
              <a:latin typeface="Georgia"/>
              <a:ea typeface="Georgia"/>
              <a:cs typeface="Georgia"/>
              <a:sym typeface="Georgia"/>
            </a:endParaRPr>
          </a:p>
          <a:p>
            <a:pPr indent="-342900" lvl="0" marL="457200" rtl="0" algn="l">
              <a:spcBef>
                <a:spcPts val="0"/>
              </a:spcBef>
              <a:spcAft>
                <a:spcPts val="0"/>
              </a:spcAft>
              <a:buSzPts val="1800"/>
              <a:buAutoNum type="arabicPeriod"/>
            </a:pPr>
            <a:r>
              <a:rPr b="1" lang="en">
                <a:latin typeface="Georgia"/>
                <a:ea typeface="Georgia"/>
                <a:cs typeface="Georgia"/>
                <a:sym typeface="Georgia"/>
              </a:rPr>
              <a:t>Edges:</a:t>
            </a:r>
            <a:r>
              <a:rPr lang="en">
                <a:latin typeface="Georgia"/>
                <a:ea typeface="Georgia"/>
                <a:cs typeface="Georgia"/>
                <a:sym typeface="Georgia"/>
              </a:rPr>
              <a:t> Python functions that determine which Node to execute next based on the current State. They can be conditional branches or fixed transitions.</a:t>
            </a:r>
            <a:endParaRPr>
              <a:latin typeface="Georgia"/>
              <a:ea typeface="Georgia"/>
              <a:cs typeface="Georgia"/>
              <a:sym typeface="Georgia"/>
            </a:endParaRPr>
          </a:p>
          <a:p>
            <a:pPr indent="0" lvl="0" marL="45720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Important Terms of Langgraph</a:t>
            </a:r>
            <a:endParaRPr/>
          </a:p>
        </p:txBody>
      </p:sp>
      <p:sp>
        <p:nvSpPr>
          <p:cNvPr id="296" name="Google Shape;29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Georgia"/>
                <a:ea typeface="Georgia"/>
                <a:cs typeface="Georgia"/>
                <a:sym typeface="Georgia"/>
              </a:rPr>
              <a:t>Edges define how the logic is routed and how the graph decides to stop. This is a big part of how your agents work and how different nodes communicate with each other. There are a few key types of edges:</a:t>
            </a:r>
            <a:endParaRPr>
              <a:latin typeface="Georgia"/>
              <a:ea typeface="Georgia"/>
              <a:cs typeface="Georgia"/>
              <a:sym typeface="Georgia"/>
            </a:endParaRPr>
          </a:p>
          <a:p>
            <a:pPr indent="-342900" lvl="0" marL="457200" rtl="0" algn="l">
              <a:spcBef>
                <a:spcPts val="1200"/>
              </a:spcBef>
              <a:spcAft>
                <a:spcPts val="0"/>
              </a:spcAft>
              <a:buSzPts val="1800"/>
              <a:buFont typeface="Georgia"/>
              <a:buChar char="●"/>
            </a:pPr>
            <a:r>
              <a:rPr b="1" lang="en">
                <a:latin typeface="Georgia"/>
                <a:ea typeface="Georgia"/>
                <a:cs typeface="Georgia"/>
                <a:sym typeface="Georgia"/>
              </a:rPr>
              <a:t>Normal Edges: </a:t>
            </a:r>
            <a:r>
              <a:rPr lang="en">
                <a:latin typeface="Georgia"/>
                <a:ea typeface="Georgia"/>
                <a:cs typeface="Georgia"/>
                <a:sym typeface="Georgia"/>
              </a:rPr>
              <a:t>Go directly from one node to the next.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b="1" lang="en">
                <a:latin typeface="Georgia"/>
                <a:ea typeface="Georgia"/>
                <a:cs typeface="Georgia"/>
                <a:sym typeface="Georgia"/>
              </a:rPr>
              <a:t>Conditional Edges:</a:t>
            </a:r>
            <a:r>
              <a:rPr lang="en">
                <a:latin typeface="Georgia"/>
                <a:ea typeface="Georgia"/>
                <a:cs typeface="Georgia"/>
                <a:sym typeface="Georgia"/>
              </a:rPr>
              <a:t> Call a function to determine which node(s) to go to next.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b="1" lang="en">
                <a:latin typeface="Georgia"/>
                <a:ea typeface="Georgia"/>
                <a:cs typeface="Georgia"/>
                <a:sym typeface="Georgia"/>
              </a:rPr>
              <a:t>Entry Point:</a:t>
            </a:r>
            <a:r>
              <a:rPr lang="en">
                <a:latin typeface="Georgia"/>
                <a:ea typeface="Georgia"/>
                <a:cs typeface="Georgia"/>
                <a:sym typeface="Georgia"/>
              </a:rPr>
              <a:t> Which node to call first when user input arrives.</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b="1" lang="en">
                <a:latin typeface="Georgia"/>
                <a:ea typeface="Georgia"/>
                <a:cs typeface="Georgia"/>
                <a:sym typeface="Georgia"/>
              </a:rPr>
              <a:t>Conditional Entry Point:</a:t>
            </a:r>
            <a:r>
              <a:rPr lang="en">
                <a:latin typeface="Georgia"/>
                <a:ea typeface="Georgia"/>
                <a:cs typeface="Georgia"/>
                <a:sym typeface="Georgia"/>
              </a:rPr>
              <a:t> Call a function to determine which node(s) to call first when user input arrives.</a:t>
            </a:r>
            <a:endParaRPr sz="1300">
              <a:solidFill>
                <a:srgbClr val="000000"/>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Important Terms of Langgraph</a:t>
            </a:r>
            <a:endParaRPr/>
          </a:p>
        </p:txBody>
      </p:sp>
      <p:sp>
        <p:nvSpPr>
          <p:cNvPr id="302" name="Google Shape;30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latin typeface="Georgia"/>
                <a:ea typeface="Georgia"/>
                <a:cs typeface="Georgia"/>
                <a:sym typeface="Georgia"/>
              </a:rPr>
              <a:t>START Node</a:t>
            </a:r>
            <a:endParaRPr b="1">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The START Node is a special node that represents the node sends user input to the graph. The main purpose for referencing this node is to determine which nodes should be called first.</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from langgraph.graph import START</a:t>
            </a:r>
            <a:endParaRPr u="sng">
              <a:solidFill>
                <a:schemeClr val="hlink"/>
              </a:solidFill>
              <a:latin typeface="Georgia"/>
              <a:ea typeface="Georgia"/>
              <a:cs typeface="Georgia"/>
              <a:sym typeface="Georgia"/>
              <a:hlinkClick r:id="rId3"/>
            </a:endParaRPr>
          </a:p>
          <a:p>
            <a:pPr indent="0" lvl="0" marL="0" rtl="0" algn="l">
              <a:spcBef>
                <a:spcPts val="1200"/>
              </a:spcBef>
              <a:spcAft>
                <a:spcPts val="0"/>
              </a:spcAft>
              <a:buNone/>
            </a:pPr>
            <a:r>
              <a:rPr lang="en">
                <a:latin typeface="Georgia"/>
                <a:ea typeface="Georgia"/>
                <a:cs typeface="Georgia"/>
                <a:sym typeface="Georgia"/>
              </a:rPr>
              <a:t>graph.add_edge(START, "node_a")</a:t>
            </a:r>
            <a:endParaRPr>
              <a:latin typeface="Georgia"/>
              <a:ea typeface="Georgia"/>
              <a:cs typeface="Georgia"/>
              <a:sym typeface="Georgia"/>
            </a:endParaRPr>
          </a:p>
          <a:p>
            <a:pPr indent="0" lvl="0" marL="0" rtl="0" algn="l">
              <a:spcBef>
                <a:spcPts val="1200"/>
              </a:spcBef>
              <a:spcAft>
                <a:spcPts val="0"/>
              </a:spcAft>
              <a:buNone/>
            </a:pPr>
            <a:r>
              <a:rPr b="1" lang="en">
                <a:latin typeface="Georgia"/>
                <a:ea typeface="Georgia"/>
                <a:cs typeface="Georgia"/>
                <a:sym typeface="Georgia"/>
              </a:rPr>
              <a:t>END Node</a:t>
            </a:r>
            <a:endParaRPr b="1">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The END Node is a special node that represents a terminal node. This node is referenced when you want to denote which edges have no actions after they are done.</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from langgraph.graph import END</a:t>
            </a:r>
            <a:endParaRPr u="sng">
              <a:solidFill>
                <a:schemeClr val="hlink"/>
              </a:solidFill>
              <a:latin typeface="Georgia"/>
              <a:ea typeface="Georgia"/>
              <a:cs typeface="Georgia"/>
              <a:sym typeface="Georgia"/>
              <a:hlinkClick r:id="rId4"/>
            </a:endParaRPr>
          </a:p>
          <a:p>
            <a:pPr indent="0" lvl="0" marL="0" rtl="0" algn="l">
              <a:spcBef>
                <a:spcPts val="1200"/>
              </a:spcBef>
              <a:spcAft>
                <a:spcPts val="0"/>
              </a:spcAft>
              <a:buNone/>
            </a:pPr>
            <a:r>
              <a:rPr lang="en">
                <a:latin typeface="Georgia"/>
                <a:ea typeface="Georgia"/>
                <a:cs typeface="Georgia"/>
                <a:sym typeface="Georgia"/>
              </a:rPr>
              <a:t>graph.add_edge("node_a", END)</a:t>
            </a:r>
            <a:endParaRPr>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Important Terms of Langgraph</a:t>
            </a:r>
            <a:endParaRPr b="1"/>
          </a:p>
        </p:txBody>
      </p:sp>
      <p:sp>
        <p:nvSpPr>
          <p:cNvPr id="308" name="Google Shape;30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Georgia"/>
                <a:ea typeface="Georgia"/>
                <a:cs typeface="Georgia"/>
                <a:sym typeface="Georgia"/>
              </a:rPr>
              <a:t>StateGraph:</a:t>
            </a:r>
            <a:r>
              <a:rPr lang="en">
                <a:latin typeface="Georgia"/>
                <a:ea typeface="Georgia"/>
                <a:cs typeface="Georgia"/>
                <a:sym typeface="Georgia"/>
              </a:rPr>
              <a:t> The StateGraph class is the main graph class to uses. This is parameterized by a user defined State object.</a:t>
            </a:r>
            <a:endParaRPr>
              <a:latin typeface="Georgia"/>
              <a:ea typeface="Georgia"/>
              <a:cs typeface="Georgia"/>
              <a:sym typeface="Georgia"/>
            </a:endParaRPr>
          </a:p>
          <a:p>
            <a:pPr indent="0" lvl="0" marL="0" rtl="0" algn="l">
              <a:spcBef>
                <a:spcPts val="1200"/>
              </a:spcBef>
              <a:spcAft>
                <a:spcPts val="0"/>
              </a:spcAft>
              <a:buNone/>
            </a:pPr>
            <a:r>
              <a:rPr b="1" lang="en">
                <a:latin typeface="Georgia"/>
                <a:ea typeface="Georgia"/>
                <a:cs typeface="Georgia"/>
                <a:sym typeface="Georgia"/>
              </a:rPr>
              <a:t>Message Graph:</a:t>
            </a:r>
            <a:r>
              <a:rPr lang="en">
                <a:latin typeface="Georgia"/>
                <a:ea typeface="Georgia"/>
                <a:cs typeface="Georgia"/>
                <a:sym typeface="Georgia"/>
              </a:rPr>
              <a:t> </a:t>
            </a:r>
            <a:r>
              <a:rPr lang="en">
                <a:latin typeface="Georgia"/>
                <a:ea typeface="Georgia"/>
                <a:cs typeface="Georgia"/>
                <a:sym typeface="Georgia"/>
              </a:rPr>
              <a:t>The </a:t>
            </a:r>
            <a:r>
              <a:rPr lang="en">
                <a:latin typeface="Georgia"/>
                <a:ea typeface="Georgia"/>
                <a:cs typeface="Georgia"/>
                <a:sym typeface="Georgia"/>
              </a:rPr>
              <a:t>Message Graph</a:t>
            </a:r>
            <a:r>
              <a:rPr lang="en">
                <a:latin typeface="Georgia"/>
                <a:ea typeface="Georgia"/>
                <a:cs typeface="Georgia"/>
                <a:sym typeface="Georgia"/>
              </a:rPr>
              <a:t> class is a special type of graph. The State of a </a:t>
            </a:r>
            <a:r>
              <a:rPr lang="en">
                <a:latin typeface="Georgia"/>
                <a:ea typeface="Georgia"/>
                <a:cs typeface="Georgia"/>
                <a:sym typeface="Georgia"/>
              </a:rPr>
              <a:t>Message Graph</a:t>
            </a:r>
            <a:r>
              <a:rPr lang="en">
                <a:latin typeface="Georgia"/>
                <a:ea typeface="Georgia"/>
                <a:cs typeface="Georgia"/>
                <a:sym typeface="Georgia"/>
              </a:rPr>
              <a:t> is ONLY a list of messages. This class is rarely used except for chatbots, as most applications require the State to be more complex than a list of messages.</a:t>
            </a:r>
            <a:endParaRPr>
              <a:latin typeface="Georgia"/>
              <a:ea typeface="Georgia"/>
              <a:cs typeface="Georgia"/>
              <a:sym typeface="Georgia"/>
            </a:endParaRPr>
          </a:p>
          <a:p>
            <a:pPr indent="0" lvl="0" marL="0" rtl="0" algn="l">
              <a:spcBef>
                <a:spcPts val="1200"/>
              </a:spcBef>
              <a:spcAft>
                <a:spcPts val="0"/>
              </a:spcAft>
              <a:buNone/>
            </a:pPr>
            <a:r>
              <a:rPr b="1" lang="en">
                <a:latin typeface="Georgia"/>
                <a:ea typeface="Georgia"/>
                <a:cs typeface="Georgia"/>
                <a:sym typeface="Georgia"/>
              </a:rPr>
              <a:t>Compiling your graph: </a:t>
            </a:r>
            <a:r>
              <a:rPr lang="en">
                <a:latin typeface="Georgia"/>
                <a:ea typeface="Georgia"/>
                <a:cs typeface="Georgia"/>
                <a:sym typeface="Georgia"/>
              </a:rPr>
              <a:t>To build your graph, you first define the state, you then add nodes and edges, and then you compile it.</a:t>
            </a:r>
            <a:endParaRPr sz="1908">
              <a:latin typeface="Georgia"/>
              <a:ea typeface="Georgia"/>
              <a:cs typeface="Georgia"/>
              <a:sym typeface="Georgia"/>
            </a:endParaRPr>
          </a:p>
          <a:p>
            <a:pPr indent="0" lvl="0" marL="457200" rtl="0" algn="l">
              <a:spcBef>
                <a:spcPts val="1200"/>
              </a:spcBef>
              <a:spcAft>
                <a:spcPts val="1200"/>
              </a:spcAft>
              <a:buNone/>
            </a:pPr>
            <a:r>
              <a:rPr lang="en" sz="1100">
                <a:solidFill>
                  <a:srgbClr val="36464E"/>
                </a:solidFill>
                <a:highlight>
                  <a:srgbClr val="F5F5F5"/>
                </a:highlight>
                <a:latin typeface="Roboto Mono"/>
                <a:ea typeface="Roboto Mono"/>
                <a:cs typeface="Roboto Mono"/>
                <a:sym typeface="Roboto Mono"/>
              </a:rPr>
              <a:t>graph </a:t>
            </a:r>
            <a:r>
              <a:rPr lang="en" sz="1100">
                <a:solidFill>
                  <a:srgbClr val="000000"/>
                </a:solidFill>
                <a:highlight>
                  <a:srgbClr val="F5F5F5"/>
                </a:highlight>
                <a:latin typeface="Roboto Mono"/>
                <a:ea typeface="Roboto Mono"/>
                <a:cs typeface="Roboto Mono"/>
                <a:sym typeface="Roboto Mono"/>
              </a:rPr>
              <a:t>=</a:t>
            </a:r>
            <a:r>
              <a:rPr lang="en" sz="1100">
                <a:solidFill>
                  <a:srgbClr val="36464E"/>
                </a:solidFill>
                <a:highlight>
                  <a:srgbClr val="F5F5F5"/>
                </a:highlight>
                <a:latin typeface="Roboto Mono"/>
                <a:ea typeface="Roboto Mono"/>
                <a:cs typeface="Roboto Mono"/>
                <a:sym typeface="Roboto Mono"/>
              </a:rPr>
              <a:t> graph_builder</a:t>
            </a:r>
            <a:r>
              <a:rPr lang="en" sz="1100">
                <a:solidFill>
                  <a:srgbClr val="000000"/>
                </a:solidFill>
                <a:highlight>
                  <a:srgbClr val="F5F5F5"/>
                </a:highlight>
                <a:latin typeface="Roboto Mono"/>
                <a:ea typeface="Roboto Mono"/>
                <a:cs typeface="Roboto Mono"/>
                <a:sym typeface="Roboto Mono"/>
              </a:rPr>
              <a:t>.</a:t>
            </a:r>
            <a:r>
              <a:rPr lang="en" sz="1100">
                <a:solidFill>
                  <a:srgbClr val="36464E"/>
                </a:solidFill>
                <a:highlight>
                  <a:srgbClr val="F5F5F5"/>
                </a:highlight>
                <a:latin typeface="Roboto Mono"/>
                <a:ea typeface="Roboto Mono"/>
                <a:cs typeface="Roboto Mono"/>
                <a:sym typeface="Roboto Mono"/>
              </a:rPr>
              <a:t>compile</a:t>
            </a:r>
            <a:r>
              <a:rPr lang="en" sz="1100">
                <a:solidFill>
                  <a:srgbClr val="000000"/>
                </a:solidFill>
                <a:highlight>
                  <a:srgbClr val="F5F5F5"/>
                </a:highlight>
                <a:latin typeface="Roboto Mono"/>
                <a:ea typeface="Roboto Mono"/>
                <a:cs typeface="Roboto Mono"/>
                <a:sym typeface="Roboto Mono"/>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Important Terms of Langgraph</a:t>
            </a:r>
            <a:endParaRPr/>
          </a:p>
        </p:txBody>
      </p:sp>
      <p:sp>
        <p:nvSpPr>
          <p:cNvPr id="314" name="Google Shape;31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Visualization</a:t>
            </a:r>
            <a:endParaRPr b="1">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It's often nice to be able to visualize graphs, especially as they get more complex. LangGraph comes with several built-in ways to visualize graphs. See this how-to guide for more info.</a:t>
            </a:r>
            <a:endParaRPr>
              <a:latin typeface="Georgia"/>
              <a:ea typeface="Georgia"/>
              <a:cs typeface="Georgia"/>
              <a:sym typeface="Georgia"/>
            </a:endParaRPr>
          </a:p>
          <a:p>
            <a:pPr indent="0" lvl="0" marL="0" rtl="0" algn="l">
              <a:spcBef>
                <a:spcPts val="1200"/>
              </a:spcBef>
              <a:spcAft>
                <a:spcPts val="0"/>
              </a:spcAft>
              <a:buNone/>
            </a:pPr>
            <a:r>
              <a:rPr b="1" lang="en">
                <a:latin typeface="Georgia"/>
                <a:ea typeface="Georgia"/>
                <a:cs typeface="Georgia"/>
                <a:sym typeface="Georgia"/>
              </a:rPr>
              <a:t>Streaming</a:t>
            </a:r>
            <a:endParaRPr b="1">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LangGraph is built with first class support for streaming. There are several different ways to stream back results</a:t>
            </a:r>
            <a:endParaRPr>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0" name="Google Shape;320;p57"/>
          <p:cNvSpPr txBox="1"/>
          <p:nvPr>
            <p:ph idx="1" type="body"/>
          </p:nvPr>
        </p:nvSpPr>
        <p:spPr>
          <a:xfrm>
            <a:off x="311700" y="1152475"/>
            <a:ext cx="8520600" cy="388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310">
                <a:latin typeface="Georgia"/>
                <a:ea typeface="Georgia"/>
                <a:cs typeface="Georgia"/>
                <a:sym typeface="Georgia"/>
              </a:rPr>
              <a:t>Checkpointer</a:t>
            </a:r>
            <a:endParaRPr b="1" sz="7310">
              <a:latin typeface="Georgia"/>
              <a:ea typeface="Georgia"/>
              <a:cs typeface="Georgia"/>
              <a:sym typeface="Georgia"/>
            </a:endParaRPr>
          </a:p>
          <a:p>
            <a:pPr indent="0" lvl="0" marL="0" rtl="0" algn="l">
              <a:spcBef>
                <a:spcPts val="1200"/>
              </a:spcBef>
              <a:spcAft>
                <a:spcPts val="0"/>
              </a:spcAft>
              <a:buNone/>
            </a:pPr>
            <a:r>
              <a:rPr lang="en" sz="7310">
                <a:latin typeface="Georgia"/>
                <a:ea typeface="Georgia"/>
                <a:cs typeface="Georgia"/>
                <a:sym typeface="Georgia"/>
              </a:rPr>
              <a:t>LangGraph has a built-in persistence layer, implemented through checkpointers. When you use a checkpointer with a graph, you can interact with the state of that graph. When you use a checkpointer with a graph, you can interact with and manage the graph's state. The checkpointer saves a checkpoint of the graph state at every super-step, enabling several powerful capabilities:</a:t>
            </a:r>
            <a:endParaRPr sz="7310">
              <a:latin typeface="Georgia"/>
              <a:ea typeface="Georgia"/>
              <a:cs typeface="Georgia"/>
              <a:sym typeface="Georgia"/>
            </a:endParaRPr>
          </a:p>
          <a:p>
            <a:pPr indent="0" lvl="0" marL="0" rtl="0" algn="l">
              <a:spcBef>
                <a:spcPts val="1200"/>
              </a:spcBef>
              <a:spcAft>
                <a:spcPts val="0"/>
              </a:spcAft>
              <a:buNone/>
            </a:pPr>
            <a:r>
              <a:rPr b="1" lang="en" sz="7310">
                <a:latin typeface="Georgia"/>
                <a:ea typeface="Georgia"/>
                <a:cs typeface="Georgia"/>
                <a:sym typeface="Georgia"/>
              </a:rPr>
              <a:t>Configuration</a:t>
            </a:r>
            <a:endParaRPr b="1" sz="7310">
              <a:latin typeface="Georgia"/>
              <a:ea typeface="Georgia"/>
              <a:cs typeface="Georgia"/>
              <a:sym typeface="Georgia"/>
            </a:endParaRPr>
          </a:p>
          <a:p>
            <a:pPr indent="0" lvl="0" marL="0" rtl="0" algn="l">
              <a:spcBef>
                <a:spcPts val="1200"/>
              </a:spcBef>
              <a:spcAft>
                <a:spcPts val="0"/>
              </a:spcAft>
              <a:buNone/>
            </a:pPr>
            <a:r>
              <a:rPr lang="en" sz="7310">
                <a:latin typeface="Georgia"/>
                <a:ea typeface="Georgia"/>
                <a:cs typeface="Georgia"/>
                <a:sym typeface="Georgia"/>
              </a:rPr>
              <a:t>When creating a graph, you can also mark that certain parts of the graph are configurable. This is commonly done to enable easily switching between models or system prompts. This allows you to create a single "cognitive architecture" (the graph) but have multiple different instance of it.</a:t>
            </a:r>
            <a:endParaRPr sz="6810">
              <a:solidFill>
                <a:srgbClr val="000000"/>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8"/>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2"/>
                </a:solidFill>
              </a:rPr>
              <a:t>“</a:t>
            </a:r>
            <a:r>
              <a:rPr lang="en">
                <a:solidFill>
                  <a:schemeClr val="lt2"/>
                </a:solidFill>
              </a:rPr>
              <a:t>The best way to predict the future is to create it.</a:t>
            </a:r>
            <a:r>
              <a:rPr lang="en">
                <a:solidFill>
                  <a:schemeClr val="lt2"/>
                </a:solidFill>
              </a:rPr>
              <a:t>”</a:t>
            </a:r>
            <a:endParaRPr>
              <a:solidFill>
                <a:schemeClr val="lt2"/>
              </a:solidFill>
            </a:endParaRPr>
          </a:p>
        </p:txBody>
      </p:sp>
      <p:cxnSp>
        <p:nvCxnSpPr>
          <p:cNvPr id="326" name="Google Shape;326;p58"/>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327" name="Google Shape;327;p58"/>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t>- Sunny Savita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320">
                <a:latin typeface="Georgia"/>
                <a:ea typeface="Georgia"/>
                <a:cs typeface="Georgia"/>
                <a:sym typeface="Georgia"/>
              </a:rPr>
              <a:t>What is AI Assistant?</a:t>
            </a:r>
            <a:endParaRPr b="1" sz="3320">
              <a:latin typeface="Georgia"/>
              <a:ea typeface="Georgia"/>
              <a:cs typeface="Georgia"/>
              <a:sym typeface="Georgia"/>
            </a:endParaRPr>
          </a:p>
        </p:txBody>
      </p:sp>
      <p:sp>
        <p:nvSpPr>
          <p:cNvPr id="84" name="Google Shape;84;p17"/>
          <p:cNvSpPr txBox="1"/>
          <p:nvPr>
            <p:ph idx="1" type="body"/>
          </p:nvPr>
        </p:nvSpPr>
        <p:spPr>
          <a:xfrm>
            <a:off x="311700" y="1152475"/>
            <a:ext cx="8902500" cy="3799500"/>
          </a:xfrm>
          <a:prstGeom prst="rect">
            <a:avLst/>
          </a:prstGeom>
        </p:spPr>
        <p:txBody>
          <a:bodyPr anchorCtr="0" anchor="t" bIns="91425" lIns="91425" spcFirstLastPara="1" rIns="91425" wrap="square" tIns="91425">
            <a:normAutofit/>
          </a:bodyPr>
          <a:lstStyle/>
          <a:p>
            <a:pPr indent="-386080" lvl="0" marL="457200" rtl="0" algn="l">
              <a:spcBef>
                <a:spcPts val="0"/>
              </a:spcBef>
              <a:spcAft>
                <a:spcPts val="0"/>
              </a:spcAft>
              <a:buSzPts val="2480"/>
              <a:buFont typeface="Georgia"/>
              <a:buChar char="●"/>
            </a:pPr>
            <a:r>
              <a:rPr lang="en" sz="2480">
                <a:latin typeface="Georgia"/>
                <a:ea typeface="Georgia"/>
                <a:cs typeface="Georgia"/>
                <a:sym typeface="Georgia"/>
              </a:rPr>
              <a:t>AI assistants LLM model which understand to understand what people say and respond helpfully. They're designed to simulate human conversation and learn from every interaction. </a:t>
            </a:r>
            <a:endParaRPr sz="2480">
              <a:latin typeface="Georgia"/>
              <a:ea typeface="Georgia"/>
              <a:cs typeface="Georgia"/>
              <a:sym typeface="Georgia"/>
            </a:endParaRPr>
          </a:p>
          <a:p>
            <a:pPr indent="0" lvl="0" marL="457200" rtl="0" algn="l">
              <a:spcBef>
                <a:spcPts val="1200"/>
              </a:spcBef>
              <a:spcAft>
                <a:spcPts val="0"/>
              </a:spcAft>
              <a:buNone/>
            </a:pPr>
            <a:r>
              <a:t/>
            </a:r>
            <a:endParaRPr sz="2480">
              <a:latin typeface="Georgia"/>
              <a:ea typeface="Georgia"/>
              <a:cs typeface="Georgia"/>
              <a:sym typeface="Georgia"/>
            </a:endParaRPr>
          </a:p>
          <a:p>
            <a:pPr indent="0" lvl="0" marL="457200" rtl="0" algn="l">
              <a:spcBef>
                <a:spcPts val="1200"/>
              </a:spcBef>
              <a:spcAft>
                <a:spcPts val="0"/>
              </a:spcAft>
              <a:buNone/>
            </a:pPr>
            <a:r>
              <a:t/>
            </a:r>
            <a:endParaRPr sz="2480">
              <a:latin typeface="Georgia"/>
              <a:ea typeface="Georgia"/>
              <a:cs typeface="Georgia"/>
              <a:sym typeface="Georgia"/>
            </a:endParaRPr>
          </a:p>
          <a:p>
            <a:pPr indent="0" lvl="0" marL="0" rtl="0" algn="l">
              <a:spcBef>
                <a:spcPts val="1200"/>
              </a:spcBef>
              <a:spcAft>
                <a:spcPts val="1200"/>
              </a:spcAft>
              <a:buNone/>
            </a:pPr>
            <a:r>
              <a:t/>
            </a:r>
            <a:endParaRPr sz="24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29819"/>
              <a:buFont typeface="Arial"/>
              <a:buNone/>
            </a:pPr>
            <a:r>
              <a:rPr b="1" lang="en" sz="3320">
                <a:latin typeface="Georgia"/>
                <a:ea typeface="Georgia"/>
                <a:cs typeface="Georgia"/>
                <a:sym typeface="Georgia"/>
              </a:rPr>
              <a:t>What is RAG?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2400">
                <a:latin typeface="Georgia"/>
                <a:ea typeface="Georgia"/>
                <a:cs typeface="Georgia"/>
                <a:sym typeface="Georgia"/>
              </a:rPr>
              <a:t>Retrieval-Augmented Generation: An AI framework that combines large language models (LLMs) with information retrieval systems. RAG improves the output of LLMs by referencing external knowledge sources, such as web pages, databases, and knowledge bases, to generate responses. This helps to produce more accurate, relevant, and up-to-date text. RAG is useful for chatbots and conversational agents, such as virtual personal assistants and customer support systems.</a:t>
            </a:r>
            <a:endParaRPr sz="2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118725" y="0"/>
            <a:ext cx="8906552"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320">
                <a:latin typeface="Georgia"/>
                <a:ea typeface="Georgia"/>
                <a:cs typeface="Georgia"/>
                <a:sym typeface="Georgia"/>
              </a:rPr>
              <a:t>What is Chaining or Chaining with LCEL?</a:t>
            </a:r>
            <a:endParaRPr/>
          </a:p>
        </p:txBody>
      </p:sp>
      <p:sp>
        <p:nvSpPr>
          <p:cNvPr id="103" name="Google Shape;103;p20"/>
          <p:cNvSpPr txBox="1"/>
          <p:nvPr>
            <p:ph idx="1" type="body"/>
          </p:nvPr>
        </p:nvSpPr>
        <p:spPr>
          <a:xfrm>
            <a:off x="0" y="1152475"/>
            <a:ext cx="9144000" cy="3990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3400">
                <a:solidFill>
                  <a:schemeClr val="dk1"/>
                </a:solidFill>
                <a:highlight>
                  <a:srgbClr val="FFFFFF"/>
                </a:highlight>
                <a:latin typeface="Georgia"/>
                <a:ea typeface="Georgia"/>
                <a:cs typeface="Georgia"/>
                <a:sym typeface="Georgia"/>
              </a:rPr>
              <a:t>LangChain Chains connect and orchestrate multiple components</a:t>
            </a:r>
            <a:endParaRPr sz="3400">
              <a:solidFill>
                <a:schemeClr val="dk1"/>
              </a:solidFill>
              <a:latin typeface="Georgia"/>
              <a:ea typeface="Georgia"/>
              <a:cs typeface="Georgia"/>
              <a:sym typeface="Georgia"/>
            </a:endParaRPr>
          </a:p>
          <a:p>
            <a:pPr indent="0" lvl="0" marL="0" rtl="0" algn="l">
              <a:spcBef>
                <a:spcPts val="1200"/>
              </a:spcBef>
              <a:spcAft>
                <a:spcPts val="0"/>
              </a:spcAft>
              <a:buNone/>
            </a:pPr>
            <a:r>
              <a:rPr lang="en" sz="3400">
                <a:solidFill>
                  <a:schemeClr val="dk1"/>
                </a:solidFill>
                <a:latin typeface="Georgia"/>
                <a:ea typeface="Georgia"/>
                <a:cs typeface="Georgia"/>
                <a:sym typeface="Georgia"/>
              </a:rPr>
              <a:t>Such as prompts, LLMs, retrieval, output parsers.</a:t>
            </a:r>
            <a:endParaRPr sz="3400">
              <a:solidFill>
                <a:schemeClr val="dk1"/>
              </a:solidFill>
              <a:latin typeface="Georgia"/>
              <a:ea typeface="Georgia"/>
              <a:cs typeface="Georgia"/>
              <a:sym typeface="Georgia"/>
            </a:endParaRPr>
          </a:p>
          <a:p>
            <a:pPr indent="0" lvl="0" marL="0" rtl="0" algn="l">
              <a:spcBef>
                <a:spcPts val="1200"/>
              </a:spcBef>
              <a:spcAft>
                <a:spcPts val="0"/>
              </a:spcAft>
              <a:buNone/>
            </a:pPr>
            <a:r>
              <a:rPr lang="en" sz="3400">
                <a:latin typeface="Georgia"/>
                <a:ea typeface="Georgia"/>
                <a:cs typeface="Georgia"/>
                <a:sym typeface="Georgia"/>
              </a:rPr>
              <a:t>LCEL makes it easy to build complex chains from basic components, and supports out of the box functionality such as streaming, parallelism, and logging.</a:t>
            </a:r>
            <a:endParaRPr sz="3400">
              <a:latin typeface="Georgia"/>
              <a:ea typeface="Georgia"/>
              <a:cs typeface="Georgia"/>
              <a:sym typeface="Georgia"/>
            </a:endParaRPr>
          </a:p>
          <a:p>
            <a:pPr indent="0" lvl="0" marL="0" rtl="0" algn="l">
              <a:spcBef>
                <a:spcPts val="0"/>
              </a:spcBef>
              <a:spcAft>
                <a:spcPts val="0"/>
              </a:spcAft>
              <a:buNone/>
            </a:pPr>
            <a:r>
              <a:t/>
            </a:r>
            <a:endParaRPr sz="3400">
              <a:latin typeface="Georgia"/>
              <a:ea typeface="Georgia"/>
              <a:cs typeface="Georgia"/>
              <a:sym typeface="Georgia"/>
            </a:endParaRPr>
          </a:p>
          <a:p>
            <a:pPr indent="0" lvl="0" marL="0" rtl="0" algn="l">
              <a:spcBef>
                <a:spcPts val="0"/>
              </a:spcBef>
              <a:spcAft>
                <a:spcPts val="0"/>
              </a:spcAft>
              <a:buNone/>
            </a:pPr>
            <a:r>
              <a:rPr lang="en" sz="3400">
                <a:solidFill>
                  <a:schemeClr val="dk1"/>
                </a:solidFill>
                <a:latin typeface="Georgia"/>
                <a:ea typeface="Georgia"/>
                <a:cs typeface="Georgia"/>
                <a:sym typeface="Georgia"/>
              </a:rPr>
              <a:t>Chains that are built with LCEL. In this case and Chains constructed by subclassing from a legacy Chain class.</a:t>
            </a:r>
            <a:endParaRPr sz="3400">
              <a:solidFill>
                <a:schemeClr val="dk1"/>
              </a:solidFill>
              <a:latin typeface="Georgia"/>
              <a:ea typeface="Georgia"/>
              <a:cs typeface="Georgia"/>
              <a:sym typeface="Georgia"/>
            </a:endParaRPr>
          </a:p>
          <a:p>
            <a:pPr indent="0" lvl="0" marL="0" rtl="0" algn="l">
              <a:spcBef>
                <a:spcPts val="0"/>
              </a:spcBef>
              <a:spcAft>
                <a:spcPts val="0"/>
              </a:spcAft>
              <a:buNone/>
            </a:pPr>
            <a:r>
              <a:t/>
            </a:r>
            <a:endParaRPr sz="2400">
              <a:latin typeface="Georgia"/>
              <a:ea typeface="Georgia"/>
              <a:cs typeface="Georgia"/>
              <a:sym typeface="Georgia"/>
            </a:endParaRPr>
          </a:p>
          <a:p>
            <a:pPr indent="0" lvl="0" marL="0" rtl="0" algn="l">
              <a:spcBef>
                <a:spcPts val="0"/>
              </a:spcBef>
              <a:spcAft>
                <a:spcPts val="1200"/>
              </a:spcAft>
              <a:buNone/>
            </a:pPr>
            <a:r>
              <a:t/>
            </a:r>
            <a:endParaRPr sz="2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Chains lets you create a </a:t>
            </a:r>
            <a:r>
              <a:rPr lang="en"/>
              <a:t>predefined</a:t>
            </a:r>
            <a:r>
              <a:rPr lang="en"/>
              <a:t> sequence of tools</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