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82" d="100"/>
          <a:sy n="82" d="100"/>
        </p:scale>
        <p:origin x="51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3369-CF3F-2320-55D3-290479D2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4201D-0307-1EEC-D248-629ADF19C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A68EA-34C9-3B35-A3D4-B445FA85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5391-0DAA-A331-FA0A-0ADCA39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D548-4E80-1EA6-48A3-6F039629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BBB7-D071-8E3B-1A61-A6EC6BA3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47604-C8E1-78DB-E03B-188CAE555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4D01-4D30-ACF6-D6E7-4214CF33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3C68-44E0-02BC-46B1-AAFAFE26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C9F2-2340-CE6A-514E-8EA32D3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26B84-5FC9-8BB0-DDED-FC30C3C9E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02C50-ECF4-51AD-D59D-7520C3D9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6D1A-824F-BECF-60CB-061E8559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291C-2EF5-2092-4E11-930BDAF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BC13-E9D5-7451-7AD1-37CD701A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FFC-6C3D-AAAF-E97A-9EDD0BB4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74EC-98A8-90FF-DB68-DF0ECB20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82CC-D0FB-F600-49D0-6FFC933E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5DC61-94D9-A186-E78B-579CB802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0E6D-6FA7-AA71-2871-13E2CB8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2E5A-65F4-25A2-3FE0-8B5D486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24AE-CD98-9FF9-937E-E000C26F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5FD2-808E-90AE-5A3C-365E707A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5068-51D8-BDEB-DDEC-750F8671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C4B1-5DCF-19E8-950E-6BA6D79F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53F-6D29-2DC1-1086-9EA9E83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AFBC-CD1D-2FBD-1C69-4AC7A03A5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070ED-38B1-4EDC-9411-D8A19DEC5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04A95-2672-F55E-2BA3-EE148260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D9DD2-648D-87AC-FD68-55EBAC8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13C49-54DE-2EC7-D2F3-8C1EB8D2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C1EC-CA4D-300B-F63A-F48F4B33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1A3F-7005-88BC-B580-36AC541DE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228EF-9FEA-8F51-AE10-D761C1A96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29BC7-4F5A-2D09-056C-38A0C7944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4AC2B-9D84-9902-F767-AE03A1A11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3EC66-B0AA-D1B1-2676-362B9016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A0552-F185-4913-B0CF-8163AEB4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383DE-FD7F-3535-B9AB-8AC6893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6B2F-85D7-8546-3163-384B57C1D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849E5-8CC7-E79B-0F9C-991285E6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3CA85-63BD-3404-D054-F72E570F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7C2CB-78E9-E260-FF05-15282694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7C456-0A77-A3BA-337B-62BC30CD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18DE4-81BF-B8F0-70EE-D4E49CEC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3F37-AF30-94F7-8406-C8113466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EE0B-48D0-5AAC-D970-E0D1314B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20DB-0443-E9EF-961E-7BF444E8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53B9E-F5BB-AB0A-E39F-9E3756E6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6106-0353-BEBD-14B4-FE1ABE5B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5A380-D5D5-A595-3312-091976D6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14DA7-32EE-7B54-FC45-75B12B90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1BCC-B09F-6041-5C06-0B2DA57E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366C9-D625-AC7B-B214-237F2AA2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49906-07F6-AC95-27EF-3F5EBC105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93F3-4B7B-E57D-1844-16CDB503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8918-C4EE-629C-A03E-C80D826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8505-47B2-F01B-11FB-91E50211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95BB1-6926-A959-AD31-67FD6F54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49885-29AF-43FC-4212-4CE97263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7A6B-F3B3-87B7-6534-8E249C702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2E8A-A306-4C84-B3DB-9DDA9EBB4C0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7A8D-CC4C-B063-BA62-32D86530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57E7D-8D45-0429-2629-4B8C80104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D071-25F6-4B43-B155-887FFE5D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641B6946-3D43-9E81-4645-9858B4CB2222}"/>
              </a:ext>
            </a:extLst>
          </p:cNvPr>
          <p:cNvSpPr txBox="1"/>
          <p:nvPr/>
        </p:nvSpPr>
        <p:spPr>
          <a:xfrm>
            <a:off x="828690" y="1080614"/>
            <a:ext cx="2091774" cy="1375562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Partition 1 Year joined data into 5 cross-validation folds with individual train and test sets, using the sliding window blocked methodology for time series data. Hold off final quarter of the 1 Year data as blind test set for Phase 2 experimentation.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ACBCEE03-75C6-A835-6E37-9EF35D84B00C}"/>
              </a:ext>
            </a:extLst>
          </p:cNvPr>
          <p:cNvSpPr txBox="1"/>
          <p:nvPr/>
        </p:nvSpPr>
        <p:spPr>
          <a:xfrm>
            <a:off x="446323" y="4685797"/>
            <a:ext cx="2862476" cy="1062973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b="1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Checkpoint: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 Year data cross validation training folds (Q1-Q3)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 Year data cross validation “test” folds (Q1-Q3)</a:t>
            </a:r>
          </a:p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Q1-3 of 1 Year data as training set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Q4 of 1 Year data as blind test set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C334328E-20AE-8EE4-D1E9-5B79EFAFC935}"/>
              </a:ext>
            </a:extLst>
          </p:cNvPr>
          <p:cNvSpPr txBox="1"/>
          <p:nvPr/>
        </p:nvSpPr>
        <p:spPr>
          <a:xfrm>
            <a:off x="7129088" y="1220641"/>
            <a:ext cx="1536003" cy="776682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Linear Regression Baseline Model</a:t>
            </a:r>
            <a:endParaRPr lang="en-US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1">
            <a:extLst>
              <a:ext uri="{FF2B5EF4-FFF2-40B4-BE49-F238E27FC236}">
                <a16:creationId xmlns:a16="http://schemas.microsoft.com/office/drawing/2014/main" id="{49D5C8C9-897E-6071-E6C0-FF00EAB79E4B}"/>
              </a:ext>
            </a:extLst>
          </p:cNvPr>
          <p:cNvSpPr txBox="1"/>
          <p:nvPr/>
        </p:nvSpPr>
        <p:spPr>
          <a:xfrm>
            <a:off x="4670751" y="3826492"/>
            <a:ext cx="1536003" cy="776682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Random Forest Ensemble Model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F3A208EE-B7B7-4AAD-2918-1668AF0DE468}"/>
              </a:ext>
            </a:extLst>
          </p:cNvPr>
          <p:cNvSpPr txBox="1"/>
          <p:nvPr/>
        </p:nvSpPr>
        <p:spPr>
          <a:xfrm>
            <a:off x="9771354" y="2915029"/>
            <a:ext cx="1876855" cy="776682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on Q1-3 dataset.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en-US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MAPE/RMSE metrics on Q4 dataset.</a:t>
            </a:r>
            <a:endParaRPr lang="en-US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1">
            <a:extLst>
              <a:ext uri="{FF2B5EF4-FFF2-40B4-BE49-F238E27FC236}">
                <a16:creationId xmlns:a16="http://schemas.microsoft.com/office/drawing/2014/main" id="{DB5442D9-77D9-58B8-8EAE-08064ED61753}"/>
              </a:ext>
            </a:extLst>
          </p:cNvPr>
          <p:cNvSpPr txBox="1"/>
          <p:nvPr/>
        </p:nvSpPr>
        <p:spPr>
          <a:xfrm>
            <a:off x="894174" y="2913157"/>
            <a:ext cx="1960806" cy="1315659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Median imputation and min/max scaling of numeric variables. One-hot encoding of categorical variables. Apply transforms with values for training folds (min/max, median) onto test folds to avoid leakage.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CF860-0763-9A20-9EBA-1A26E0B647F4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1874577" y="2456176"/>
            <a:ext cx="0" cy="45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3B301-0EB3-16EB-8450-3C007D8FAC96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1874577" y="4228816"/>
            <a:ext cx="2984" cy="45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7C1815-0E33-77BA-E4C3-8A498442C71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3308799" y="1608982"/>
            <a:ext cx="3820289" cy="3608302"/>
          </a:xfrm>
          <a:prstGeom prst="bentConnector3">
            <a:avLst>
              <a:gd name="adj1" fmla="val 179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B80BFF-4B39-9128-0D4D-AC37AD1C61BA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3308799" y="4214833"/>
            <a:ext cx="1361952" cy="1002451"/>
          </a:xfrm>
          <a:prstGeom prst="bentConnector3">
            <a:avLst>
              <a:gd name="adj1" fmla="val 50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Box 1">
            <a:extLst>
              <a:ext uri="{FF2B5EF4-FFF2-40B4-BE49-F238E27FC236}">
                <a16:creationId xmlns:a16="http://schemas.microsoft.com/office/drawing/2014/main" id="{DEBB00EC-44BC-80AE-C9C7-22281B6EBD29}"/>
              </a:ext>
            </a:extLst>
          </p:cNvPr>
          <p:cNvSpPr txBox="1"/>
          <p:nvPr/>
        </p:nvSpPr>
        <p:spPr>
          <a:xfrm>
            <a:off x="6863782" y="2456176"/>
            <a:ext cx="2066613" cy="917706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Search Hyperparameters: Num Trees, Depth, Min Instances/Node, Feature Subset Strategy, Info Gain, Feature Engineering.</a:t>
            </a:r>
          </a:p>
        </p:txBody>
      </p:sp>
      <p:sp>
        <p:nvSpPr>
          <p:cNvPr id="33" name="Text Box 1">
            <a:extLst>
              <a:ext uri="{FF2B5EF4-FFF2-40B4-BE49-F238E27FC236}">
                <a16:creationId xmlns:a16="http://schemas.microsoft.com/office/drawing/2014/main" id="{72359CEC-A60E-AEE6-21B3-DC2EAC254CB1}"/>
              </a:ext>
            </a:extLst>
          </p:cNvPr>
          <p:cNvSpPr txBox="1"/>
          <p:nvPr/>
        </p:nvSpPr>
        <p:spPr>
          <a:xfrm>
            <a:off x="6660570" y="3621670"/>
            <a:ext cx="2473036" cy="1119685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5 cross-validation models on 5 training folds on combinations of hyperparameters. Compute cross-validation metrics by averaging MAPE/RMSE of models on their respective test folds.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 Box 1">
            <a:extLst>
              <a:ext uri="{FF2B5EF4-FFF2-40B4-BE49-F238E27FC236}">
                <a16:creationId xmlns:a16="http://schemas.microsoft.com/office/drawing/2014/main" id="{2DC4D76E-4C2D-5ED2-125E-3D99BDE3C270}"/>
              </a:ext>
            </a:extLst>
          </p:cNvPr>
          <p:cNvSpPr txBox="1"/>
          <p:nvPr/>
        </p:nvSpPr>
        <p:spPr>
          <a:xfrm>
            <a:off x="6882244" y="5004616"/>
            <a:ext cx="2029691" cy="681149"/>
          </a:xfrm>
          <a:prstGeom prst="rect">
            <a:avLst/>
          </a:prstGeom>
          <a:solidFill>
            <a:schemeClr val="bg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</a:pPr>
            <a:r>
              <a:rPr lang="en-US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model with best choice hyperparameters, that minimizes cross-validation MAPE/RMSE.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5A8A1B2-6C79-FFD1-C1D3-B6BD79FF2EFB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 flipV="1">
            <a:off x="6206754" y="2915029"/>
            <a:ext cx="657028" cy="1299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CA0A50-9987-FC36-334E-2B3EC2F4BFDC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7897088" y="3373882"/>
            <a:ext cx="1" cy="24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0CE8EE-BD02-A151-46D9-9DBB1691233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7897088" y="4741355"/>
            <a:ext cx="2" cy="26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89A0E6E-BA3E-8253-8B07-86A857A834FA}"/>
              </a:ext>
            </a:extLst>
          </p:cNvPr>
          <p:cNvCxnSpPr>
            <a:stCxn id="36" idx="3"/>
            <a:endCxn id="18" idx="1"/>
          </p:cNvCxnSpPr>
          <p:nvPr/>
        </p:nvCxnSpPr>
        <p:spPr>
          <a:xfrm flipV="1">
            <a:off x="8911935" y="3303370"/>
            <a:ext cx="859419" cy="20418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4062741A-CF57-757A-9C28-87A21C992CAA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8665091" y="1608982"/>
            <a:ext cx="1106263" cy="1694388"/>
          </a:xfrm>
          <a:prstGeom prst="bentConnector3">
            <a:avLst>
              <a:gd name="adj1" fmla="val 611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4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Hoang</dc:creator>
  <cp:lastModifiedBy>Kevin Hoang</cp:lastModifiedBy>
  <cp:revision>1</cp:revision>
  <dcterms:created xsi:type="dcterms:W3CDTF">2023-12-03T12:32:36Z</dcterms:created>
  <dcterms:modified xsi:type="dcterms:W3CDTF">2023-12-03T13:08:32Z</dcterms:modified>
</cp:coreProperties>
</file>