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8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b="0" i="0" dirty="0">
                <a:solidFill>
                  <a:schemeClr val="bg1"/>
                </a:solidFill>
                <a:effectLst/>
                <a:latin typeface="lato" panose="020F0502020204030203" pitchFamily="34" charset="0"/>
              </a:rPr>
              <a:t>The data sea</a:t>
            </a:r>
            <a:r>
              <a:rPr lang="en" sz="5400" dirty="0">
                <a:solidFill>
                  <a:schemeClr val="bg1"/>
                </a:solidFill>
              </a:rPr>
              <a:t> </a:t>
            </a:r>
            <a:endParaRPr sz="5400" dirty="0">
              <a:solidFill>
                <a:schemeClr val="bg1"/>
              </a:solidFill>
            </a:endParaRPr>
          </a:p>
        </p:txBody>
      </p:sp>
      <p:sp>
        <p:nvSpPr>
          <p:cNvPr id="264" name="Google Shape;264;p40"/>
          <p:cNvSpPr txBox="1">
            <a:spLocks noGrp="1"/>
          </p:cNvSpPr>
          <p:nvPr>
            <p:ph type="subTitle" idx="1"/>
          </p:nvPr>
        </p:nvSpPr>
        <p:spPr>
          <a:xfrm>
            <a:off x="187311" y="2750625"/>
            <a:ext cx="5287799" cy="5344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bg1"/>
                </a:solidFill>
                <a:effectLst/>
                <a:latin typeface="lato" panose="020F0502020204030203" pitchFamily="34" charset="0"/>
              </a:rPr>
              <a:t>Social Entrepreneurship and Sustainability In B2B </a:t>
            </a:r>
            <a:endParaRPr dirty="0">
              <a:solidFill>
                <a:schemeClr val="bg1"/>
              </a:solidFill>
            </a:endParaRPr>
          </a:p>
          <a:p>
            <a:pPr marL="0" lvl="0" indent="0" algn="l" rtl="0">
              <a:spcBef>
                <a:spcPts val="1600"/>
              </a:spcBef>
              <a:spcAft>
                <a:spcPts val="1600"/>
              </a:spcAft>
              <a:buNone/>
            </a:pPr>
            <a:r>
              <a:rPr lang="en" sz="1300" dirty="0"/>
              <a:t>Date:- 16/05/2022</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68"/>
        <p:cNvGrpSpPr/>
        <p:nvPr/>
      </p:nvGrpSpPr>
      <p:grpSpPr>
        <a:xfrm>
          <a:off x="0" y="0"/>
          <a:ext cx="0" cy="0"/>
          <a:chOff x="0" y="0"/>
          <a:chExt cx="0" cy="0"/>
        </a:xfrm>
      </p:grpSpPr>
      <p:sp>
        <p:nvSpPr>
          <p:cNvPr id="270" name="Google Shape;270;p41"/>
          <p:cNvSpPr txBox="1"/>
          <p:nvPr/>
        </p:nvSpPr>
        <p:spPr>
          <a:xfrm>
            <a:off x="249501" y="1207744"/>
            <a:ext cx="8238600" cy="34143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 dirty="0">
                <a:solidFill>
                  <a:srgbClr val="222222"/>
                </a:solidFill>
                <a:highlight>
                  <a:srgbClr val="FFFFFF"/>
                </a:highlight>
                <a:latin typeface="Lato"/>
                <a:ea typeface="Lato"/>
                <a:cs typeface="Lato"/>
                <a:sym typeface="Lato"/>
              </a:rPr>
              <a:t>     Why did you decide to solve this Problem statement?</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1" i="0" dirty="0">
                <a:solidFill>
                  <a:schemeClr val="tx1"/>
                </a:solidFill>
                <a:effectLst/>
                <a:latin typeface="system-ui"/>
              </a:rPr>
              <a:t>As a team, we felt like a metaverse is new to the world, NFT, web0. Artist people are interested in the same thing. So you are imagining something that could be Unfold the walls of your home, and you can own the non-fungible tokens you have in exchange for money that you are indestructible but add value to your money.</a:t>
            </a:r>
          </a:p>
          <a:p>
            <a:pPr marL="285750" lvl="0" indent="-285750" algn="l" rtl="0">
              <a:spcBef>
                <a:spcPts val="0"/>
              </a:spcBef>
              <a:spcAft>
                <a:spcPts val="0"/>
              </a:spcAft>
              <a:buFont typeface="Arial" panose="020B0604020202020204" pitchFamily="34" charset="0"/>
              <a:buChar char="•"/>
            </a:pPr>
            <a:endParaRPr lang="en-US" b="1" dirty="0">
              <a:solidFill>
                <a:schemeClr val="tx1"/>
              </a:solidFill>
              <a:highlight>
                <a:srgbClr val="FFFFFF"/>
              </a:highlight>
              <a:latin typeface="system-ui"/>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1" i="0" dirty="0">
                <a:solidFill>
                  <a:schemeClr val="tx1"/>
                </a:solidFill>
                <a:effectLst/>
                <a:latin typeface="system-ui"/>
              </a:rPr>
              <a:t>In society we just need to let people know about it in INDIA and yes, artworks are also for </a:t>
            </a:r>
            <a:r>
              <a:rPr lang="en-US" b="1" dirty="0">
                <a:solidFill>
                  <a:schemeClr val="tx1"/>
                </a:solidFill>
                <a:latin typeface="system-ui"/>
              </a:rPr>
              <a:t>gifting</a:t>
            </a:r>
            <a:r>
              <a:rPr lang="en-US" b="1" i="0" dirty="0">
                <a:solidFill>
                  <a:schemeClr val="tx1"/>
                </a:solidFill>
                <a:effectLst/>
                <a:latin typeface="system-ui"/>
              </a:rPr>
              <a:t> purposes or for their use, love for works of art. art.</a:t>
            </a:r>
          </a:p>
          <a:p>
            <a:pPr marL="285750" lvl="0" indent="-285750" algn="l" rtl="0">
              <a:spcBef>
                <a:spcPts val="0"/>
              </a:spcBef>
              <a:spcAft>
                <a:spcPts val="0"/>
              </a:spcAft>
              <a:buFont typeface="Arial" panose="020B0604020202020204" pitchFamily="34" charset="0"/>
              <a:buChar char="•"/>
            </a:pPr>
            <a:endParaRPr lang="en-US" b="1" dirty="0">
              <a:solidFill>
                <a:schemeClr val="tx1"/>
              </a:solidFill>
              <a:highlight>
                <a:srgbClr val="FFFFFF"/>
              </a:highlight>
              <a:latin typeface="system-ui"/>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1" dirty="0">
                <a:solidFill>
                  <a:schemeClr val="tx1"/>
                </a:solidFill>
                <a:highlight>
                  <a:srgbClr val="FFFFFF"/>
                </a:highlight>
                <a:latin typeface="Lato"/>
                <a:ea typeface="Lato"/>
                <a:cs typeface="Lato"/>
                <a:sym typeface="Lato"/>
              </a:rPr>
              <a:t>So you are imagining something that could be</a:t>
            </a:r>
            <a:endParaRPr lang="en" b="1" dirty="0">
              <a:solidFill>
                <a:schemeClr val="tx1"/>
              </a:solidFill>
              <a:highlight>
                <a:srgbClr val="FFFFFF"/>
              </a:highlight>
              <a:latin typeface="Lato"/>
              <a:ea typeface="Lato"/>
              <a:cs typeface="Lato"/>
              <a:sym typeface="Lato"/>
            </a:endParaRPr>
          </a:p>
        </p:txBody>
      </p:sp>
      <p:sp>
        <p:nvSpPr>
          <p:cNvPr id="2" name="Rectangle 1">
            <a:extLst>
              <a:ext uri="{FF2B5EF4-FFF2-40B4-BE49-F238E27FC236}">
                <a16:creationId xmlns:a16="http://schemas.microsoft.com/office/drawing/2014/main" id="{0EF5FD0D-E43E-49DF-4934-13DC4FA66DAE}"/>
              </a:ext>
            </a:extLst>
          </p:cNvPr>
          <p:cNvSpPr/>
          <p:nvPr/>
        </p:nvSpPr>
        <p:spPr>
          <a:xfrm>
            <a:off x="1403501" y="0"/>
            <a:ext cx="2069797" cy="923330"/>
          </a:xfrm>
          <a:prstGeom prst="rect">
            <a:avLst/>
          </a:prstGeom>
          <a:noFill/>
        </p:spPr>
        <p:txBody>
          <a:bodyPr wrap="none" lIns="91440" tIns="45720" rIns="91440" bIns="45720">
            <a:spAutoFit/>
          </a:bodyPr>
          <a:lstStyle/>
          <a:p>
            <a:pPr algn="ctr"/>
            <a:r>
              <a:rPr lang="en" sz="5400" b="1" cap="none" spc="0" dirty="0">
                <a:ln w="22225">
                  <a:solidFill>
                    <a:schemeClr val="accent2"/>
                  </a:solidFill>
                  <a:prstDash val="solid"/>
                </a:ln>
                <a:solidFill>
                  <a:schemeClr val="accent2">
                    <a:lumMod val="40000"/>
                    <a:lumOff val="60000"/>
                  </a:schemeClr>
                </a:solidFill>
                <a:effectLst/>
              </a:rPr>
              <a:t>Why?</a:t>
            </a:r>
            <a:endParaRPr 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u="sng" dirty="0">
                <a:solidFill>
                  <a:srgbClr val="7030A0"/>
                </a:solidFill>
                <a:highlight>
                  <a:srgbClr val="FFFFFF"/>
                </a:highlight>
              </a:rPr>
              <a:t>User Segment &amp; Pain Points</a:t>
            </a:r>
            <a:endParaRPr sz="3200" u="sng" dirty="0">
              <a:solidFill>
                <a:srgbClr val="7030A0"/>
              </a:solidFill>
            </a:endParaRPr>
          </a:p>
        </p:txBody>
      </p:sp>
      <p:sp>
        <p:nvSpPr>
          <p:cNvPr id="276" name="Google Shape;276;p42"/>
          <p:cNvSpPr txBox="1"/>
          <p:nvPr/>
        </p:nvSpPr>
        <p:spPr>
          <a:xfrm>
            <a:off x="452700" y="1162589"/>
            <a:ext cx="8238600" cy="3414300"/>
          </a:xfrm>
          <a:prstGeom prst="rect">
            <a:avLst/>
          </a:prstGeom>
          <a:solidFill>
            <a:schemeClr val="bg2">
              <a:lumMod val="10000"/>
              <a:lumOff val="90000"/>
            </a:schemeClr>
          </a:solid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Which user /advertiser segment would be early adopter of your product &amp; why?</a:t>
            </a:r>
          </a:p>
          <a:p>
            <a:pPr marL="0" lvl="0" indent="0" algn="l" rtl="0">
              <a:lnSpc>
                <a:spcPct val="115000"/>
              </a:lnSpc>
              <a:spcBef>
                <a:spcPts val="1000"/>
              </a:spcBef>
              <a:spcAft>
                <a:spcPts val="1000"/>
              </a:spcAft>
              <a:buNone/>
            </a:pPr>
            <a:r>
              <a:rPr lang="en-US" sz="1200" dirty="0">
                <a:latin typeface="Lato"/>
                <a:ea typeface="Lato"/>
                <a:cs typeface="Lato"/>
                <a:sym typeface="Lato"/>
              </a:rPr>
              <a:t>  </a:t>
            </a:r>
          </a:p>
          <a:p>
            <a:pPr marL="171450" lvl="0" indent="-171450" algn="l" rtl="0">
              <a:lnSpc>
                <a:spcPct val="115000"/>
              </a:lnSpc>
              <a:spcBef>
                <a:spcPts val="1000"/>
              </a:spcBef>
              <a:spcAft>
                <a:spcPts val="1000"/>
              </a:spcAft>
              <a:buFont typeface="Arial" panose="020B0604020202020204" pitchFamily="34" charset="0"/>
              <a:buChar char="•"/>
            </a:pPr>
            <a:r>
              <a:rPr lang="en-US" sz="1200" dirty="0">
                <a:latin typeface="Lato"/>
                <a:ea typeface="Lato"/>
                <a:cs typeface="Lato"/>
                <a:sym typeface="Lato"/>
              </a:rPr>
              <a:t>Age group of people 25-40 we expect the most</a:t>
            </a:r>
          </a:p>
          <a:p>
            <a:pPr marL="171450" lvl="0" indent="-171450" algn="l" rtl="0">
              <a:lnSpc>
                <a:spcPct val="115000"/>
              </a:lnSpc>
              <a:spcBef>
                <a:spcPts val="1000"/>
              </a:spcBef>
              <a:spcAft>
                <a:spcPts val="1000"/>
              </a:spcAft>
              <a:buFont typeface="Arial" panose="020B0604020202020204" pitchFamily="34" charset="0"/>
              <a:buChar char="•"/>
            </a:pPr>
            <a:r>
              <a:rPr lang="en-US" sz="1200" dirty="0">
                <a:latin typeface="Lato"/>
                <a:ea typeface="Lato"/>
                <a:cs typeface="Lato"/>
                <a:sym typeface="Lato"/>
              </a:rPr>
              <a:t>As they are easy to approach and explain. We believe that this age group will be are the target audience</a:t>
            </a:r>
          </a:p>
          <a:p>
            <a:pPr marL="171450" lvl="0" indent="-171450" algn="l" rtl="0">
              <a:lnSpc>
                <a:spcPct val="115000"/>
              </a:lnSpc>
              <a:spcBef>
                <a:spcPts val="1000"/>
              </a:spcBef>
              <a:spcAft>
                <a:spcPts val="1000"/>
              </a:spcAft>
              <a:buFont typeface="Arial" panose="020B0604020202020204" pitchFamily="34" charset="0"/>
              <a:buChar char="•"/>
            </a:pPr>
            <a:r>
              <a:rPr lang="en-US" sz="1200" dirty="0">
                <a:latin typeface="Lato"/>
                <a:ea typeface="Lato"/>
                <a:cs typeface="Lato"/>
                <a:sym typeface="Lato"/>
              </a:rPr>
              <a:t>Newly Married couples </a:t>
            </a:r>
          </a:p>
          <a:p>
            <a:pPr marL="171450" lvl="0" indent="-171450" algn="l" rtl="0">
              <a:lnSpc>
                <a:spcPct val="115000"/>
              </a:lnSpc>
              <a:spcBef>
                <a:spcPts val="1000"/>
              </a:spcBef>
              <a:spcAft>
                <a:spcPts val="1000"/>
              </a:spcAft>
              <a:buFont typeface="Arial" panose="020B0604020202020204" pitchFamily="34" charset="0"/>
              <a:buChar char="•"/>
            </a:pPr>
            <a:r>
              <a:rPr lang="en-US" sz="1200" dirty="0">
                <a:latin typeface="Lato"/>
                <a:ea typeface="Lato"/>
                <a:cs typeface="Lato"/>
                <a:sym typeface="Lato"/>
              </a:rPr>
              <a:t> Add on old-aged people who want to gift their coming generation with a secure future.!!</a:t>
            </a:r>
          </a:p>
          <a:p>
            <a:pPr marL="171450" lvl="0" indent="-171450" algn="l" rtl="0">
              <a:lnSpc>
                <a:spcPct val="115000"/>
              </a:lnSpc>
              <a:spcBef>
                <a:spcPts val="1000"/>
              </a:spcBef>
              <a:spcAft>
                <a:spcPts val="1000"/>
              </a:spcAft>
              <a:buFont typeface="Arial" panose="020B0604020202020204" pitchFamily="34" charset="0"/>
              <a:buChar char="•"/>
            </a:pP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solidFill>
            <a:schemeClr val="bg2">
              <a:lumMod val="10000"/>
              <a:lumOff val="90000"/>
            </a:schemeClr>
          </a:solid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What are the alternatives/competitive products for the problem you are solving?</a:t>
            </a:r>
          </a:p>
          <a:p>
            <a:pPr marL="0" lvl="0" indent="0" algn="l" rtl="0">
              <a:lnSpc>
                <a:spcPct val="115000"/>
              </a:lnSpc>
              <a:spcBef>
                <a:spcPts val="1000"/>
              </a:spcBef>
              <a:spcAft>
                <a:spcPts val="1000"/>
              </a:spcAft>
              <a:buNone/>
            </a:pPr>
            <a:endParaRPr lang="en" dirty="0">
              <a:solidFill>
                <a:srgbClr val="222222"/>
              </a:solidFill>
              <a:highlight>
                <a:srgbClr val="FFFFFF"/>
              </a:highlight>
              <a:latin typeface="Lato"/>
              <a:ea typeface="Lato"/>
              <a:cs typeface="Lato"/>
              <a:sym typeface="Lato"/>
            </a:endParaRPr>
          </a:p>
          <a:p>
            <a:pPr marL="342900" lvl="0" indent="-342900" algn="l" rtl="0">
              <a:lnSpc>
                <a:spcPct val="115000"/>
              </a:lnSpc>
              <a:spcBef>
                <a:spcPts val="1000"/>
              </a:spcBef>
              <a:spcAft>
                <a:spcPts val="1000"/>
              </a:spcAft>
              <a:buFont typeface="+mj-lt"/>
              <a:buAutoNum type="arabicPeriod"/>
            </a:pPr>
            <a:r>
              <a:rPr lang="en-US"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f we are thinking of competition it’s hard to stay in the market</a:t>
            </a:r>
          </a:p>
          <a:p>
            <a:pPr marL="342900" lvl="0" indent="-342900" algn="l" rtl="0">
              <a:lnSpc>
                <a:spcPct val="115000"/>
              </a:lnSpc>
              <a:spcBef>
                <a:spcPts val="1000"/>
              </a:spcBef>
              <a:spcAft>
                <a:spcPts val="1000"/>
              </a:spcAft>
              <a:buFont typeface="+mj-lt"/>
              <a:buAutoNum type="arabicPeriod"/>
            </a:pPr>
            <a:r>
              <a:rPr lang="en-US" dirty="0">
                <a:solidFill>
                  <a:srgbClr val="222222"/>
                </a:solidFill>
                <a:highlight>
                  <a:srgbClr val="FFFFFF"/>
                </a:highlight>
                <a:latin typeface="Lato"/>
                <a:ea typeface="Lato"/>
                <a:cs typeface="Lato"/>
                <a:sym typeface="Lato"/>
              </a:rPr>
              <a:t>A</a:t>
            </a:r>
            <a:r>
              <a:rPr lang="en" dirty="0">
                <a:solidFill>
                  <a:srgbClr val="222222"/>
                </a:solidFill>
                <a:highlight>
                  <a:srgbClr val="FFFFFF"/>
                </a:highlight>
                <a:latin typeface="Lato"/>
                <a:ea typeface="Lato"/>
                <a:cs typeface="Lato"/>
                <a:sym typeface="Lato"/>
              </a:rPr>
              <a:t>ccording to us leading the market will be our aim so we </a:t>
            </a:r>
            <a:r>
              <a:rPr lang="en-US" dirty="0">
                <a:solidFill>
                  <a:srgbClr val="222222"/>
                </a:solidFill>
                <a:highlight>
                  <a:srgbClr val="FFFFFF"/>
                </a:highlight>
                <a:latin typeface="Lato"/>
                <a:ea typeface="Lato"/>
                <a:cs typeface="Lato"/>
                <a:sym typeface="Lato"/>
              </a:rPr>
              <a:t>don’t think of competitive &amp; they’re any</a:t>
            </a:r>
            <a:r>
              <a:rPr lang="en" dirty="0">
                <a:solidFill>
                  <a:srgbClr val="222222"/>
                </a:solidFill>
                <a:highlight>
                  <a:srgbClr val="FFFFFF"/>
                </a:highlight>
                <a:latin typeface="Lato"/>
                <a:ea typeface="Lato"/>
                <a:cs typeface="Lato"/>
                <a:sym typeface="Lato"/>
              </a:rPr>
              <a:t> major players in this field in the current scenario.</a:t>
            </a:r>
          </a:p>
          <a:p>
            <a:pPr marL="342900" lvl="0" indent="-342900" algn="l" rtl="0">
              <a:lnSpc>
                <a:spcPct val="115000"/>
              </a:lnSpc>
              <a:spcBef>
                <a:spcPts val="1000"/>
              </a:spcBef>
              <a:spcAft>
                <a:spcPts val="1000"/>
              </a:spcAft>
              <a:buFont typeface="+mj-lt"/>
              <a:buAutoNum type="arabicPeriod"/>
            </a:pPr>
            <a:r>
              <a:rPr lang="en-US" dirty="0">
                <a:solidFill>
                  <a:srgbClr val="222222"/>
                </a:solidFill>
                <a:highlight>
                  <a:srgbClr val="FFFFFF"/>
                </a:highlight>
                <a:latin typeface="Lato"/>
                <a:ea typeface="Lato"/>
                <a:cs typeface="Lato"/>
                <a:sym typeface="Lato"/>
              </a:rPr>
              <a:t>S</a:t>
            </a:r>
            <a:r>
              <a:rPr lang="en" dirty="0">
                <a:solidFill>
                  <a:srgbClr val="222222"/>
                </a:solidFill>
                <a:highlight>
                  <a:srgbClr val="FFFFFF"/>
                </a:highlight>
                <a:latin typeface="Lato"/>
                <a:ea typeface="Lato"/>
                <a:cs typeface="Lato"/>
                <a:sym typeface="Lato"/>
              </a:rPr>
              <a:t>ince ages </a:t>
            </a:r>
            <a:r>
              <a:rPr lang="en-US" dirty="0">
                <a:solidFill>
                  <a:srgbClr val="222222"/>
                </a:solidFill>
                <a:highlight>
                  <a:srgbClr val="FFFFFF"/>
                </a:highlight>
                <a:latin typeface="Lato"/>
                <a:ea typeface="Lato"/>
                <a:cs typeface="Lato"/>
                <a:sym typeface="Lato"/>
              </a:rPr>
              <a:t>there</a:t>
            </a:r>
            <a:r>
              <a:rPr lang="en" dirty="0">
                <a:solidFill>
                  <a:srgbClr val="222222"/>
                </a:solidFill>
                <a:highlight>
                  <a:srgbClr val="FFFFFF"/>
                </a:highlight>
                <a:latin typeface="Lato"/>
                <a:ea typeface="Lato"/>
                <a:cs typeface="Lato"/>
                <a:sym typeface="Lato"/>
              </a:rPr>
              <a:t> was a share market which aquire this line but you have a chance of high risks but in NFTs, th</a:t>
            </a:r>
            <a:r>
              <a:rPr lang="en-US" dirty="0">
                <a:solidFill>
                  <a:srgbClr val="222222"/>
                </a:solidFill>
                <a:highlight>
                  <a:srgbClr val="FFFFFF"/>
                </a:highlight>
                <a:latin typeface="Lato"/>
                <a:ea typeface="Lato"/>
                <a:cs typeface="Lato"/>
                <a:sym typeface="Lato"/>
              </a:rPr>
              <a:t>ere</a:t>
            </a:r>
            <a:r>
              <a:rPr lang="en" dirty="0">
                <a:solidFill>
                  <a:srgbClr val="222222"/>
                </a:solidFill>
                <a:highlight>
                  <a:srgbClr val="FFFFFF"/>
                </a:highlight>
                <a:latin typeface="Lato"/>
                <a:ea typeface="Lato"/>
                <a:cs typeface="Lato"/>
                <a:sym typeface="Lato"/>
              </a:rPr>
              <a:t> is no loss.  </a:t>
            </a: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FEF"/>
        </a:solidFill>
        <a:effectLst/>
      </p:bgPr>
    </p:bg>
    <p:spTree>
      <p:nvGrpSpPr>
        <p:cNvPr id="1" name="Shape 286"/>
        <p:cNvGrpSpPr/>
        <p:nvPr/>
      </p:nvGrpSpPr>
      <p:grpSpPr>
        <a:xfrm>
          <a:off x="0" y="0"/>
          <a:ext cx="0" cy="0"/>
          <a:chOff x="0" y="0"/>
          <a:chExt cx="0" cy="0"/>
        </a:xfrm>
      </p:grpSpPr>
      <p:sp>
        <p:nvSpPr>
          <p:cNvPr id="288" name="Google Shape;288;p44"/>
          <p:cNvSpPr txBox="1"/>
          <p:nvPr/>
        </p:nvSpPr>
        <p:spPr>
          <a:xfrm>
            <a:off x="316088" y="1083733"/>
            <a:ext cx="8203689" cy="3815645"/>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i="0" dirty="0">
                <a:solidFill>
                  <a:schemeClr val="tx1"/>
                </a:solidFill>
                <a:effectLst/>
                <a:latin typeface="system-ui"/>
              </a:rPr>
              <a:t>Non-fungible means that these digital assets are unique and cannot be copied or replaced with anything else. These are digital assets on the blockchain, and each NFT has its own signature.</a:t>
            </a:r>
          </a:p>
          <a:p>
            <a:pPr marL="285750" lvl="0" indent="-285750" algn="l" rtl="0">
              <a:spcBef>
                <a:spcPts val="0"/>
              </a:spcBef>
              <a:spcAft>
                <a:spcPts val="0"/>
              </a:spcAft>
              <a:buFont typeface="Arial" panose="020B0604020202020204" pitchFamily="34" charset="0"/>
              <a:buChar char="•"/>
            </a:pPr>
            <a:r>
              <a:rPr lang="en-US" dirty="0">
                <a:solidFill>
                  <a:schemeClr val="tx1"/>
                </a:solidFill>
                <a:latin typeface="Lato"/>
                <a:ea typeface="Lato"/>
                <a:cs typeface="Lato"/>
                <a:sym typeface="Lato"/>
              </a:rPr>
              <a:t>The ownership and authenticity of an NFT can be verified by those who want to buy it. NFTs are not only digital art, but they could be in the form of images, drawings, video clips, music, or text.</a:t>
            </a:r>
            <a:endParaRPr dirty="0">
              <a:solidFill>
                <a:schemeClr val="tx1"/>
              </a:solidFill>
              <a:latin typeface="Lato"/>
              <a:ea typeface="Lato"/>
              <a:cs typeface="Lato"/>
              <a:sym typeface="Lato"/>
            </a:endParaRPr>
          </a:p>
          <a:p>
            <a:pPr marL="914400" lvl="0" indent="0" algn="l" rtl="0">
              <a:spcBef>
                <a:spcPts val="0"/>
              </a:spcBef>
              <a:spcAft>
                <a:spcPts val="0"/>
              </a:spcAft>
              <a:buNone/>
            </a:pPr>
            <a:endParaRPr sz="1200" dirty="0">
              <a:latin typeface="Lato"/>
              <a:ea typeface="Lato"/>
              <a:cs typeface="Lato"/>
              <a:sym typeface="Lato"/>
            </a:endParaRPr>
          </a:p>
        </p:txBody>
      </p:sp>
      <p:sp>
        <p:nvSpPr>
          <p:cNvPr id="2" name="Rectangle 1">
            <a:extLst>
              <a:ext uri="{FF2B5EF4-FFF2-40B4-BE49-F238E27FC236}">
                <a16:creationId xmlns:a16="http://schemas.microsoft.com/office/drawing/2014/main" id="{F1239A23-76DA-31D9-BAC1-68B8D403F45D}"/>
              </a:ext>
            </a:extLst>
          </p:cNvPr>
          <p:cNvSpPr/>
          <p:nvPr/>
        </p:nvSpPr>
        <p:spPr>
          <a:xfrm>
            <a:off x="1162755" y="0"/>
            <a:ext cx="4775201" cy="923330"/>
          </a:xfrm>
          <a:prstGeom prst="rect">
            <a:avLst/>
          </a:prstGeom>
          <a:noFill/>
        </p:spPr>
        <p:txBody>
          <a:bodyPr wrap="square" lIns="91440" tIns="45720" rIns="91440" bIns="45720">
            <a:spAutoFit/>
          </a:bodyPr>
          <a:lstStyle/>
          <a:p>
            <a:pPr algn="ctr"/>
            <a:r>
              <a:rPr lang="en" sz="5400" b="1" cap="none" spc="0" dirty="0">
                <a:ln w="22225">
                  <a:solidFill>
                    <a:schemeClr val="accent2"/>
                  </a:solidFill>
                  <a:prstDash val="solid"/>
                </a:ln>
                <a:solidFill>
                  <a:schemeClr val="accent2">
                    <a:lumMod val="40000"/>
                    <a:lumOff val="60000"/>
                  </a:schemeClr>
                </a:solidFill>
                <a:effectLst/>
              </a:rPr>
              <a:t>⭐DEMO⭐</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340536AF-C6E0-D7C5-F1C0-BC10788FC41F}"/>
              </a:ext>
            </a:extLst>
          </p:cNvPr>
          <p:cNvPicPr>
            <a:picLocks noChangeAspect="1"/>
          </p:cNvPicPr>
          <p:nvPr/>
        </p:nvPicPr>
        <p:blipFill>
          <a:blip r:embed="rId3"/>
          <a:stretch>
            <a:fillRect/>
          </a:stretch>
        </p:blipFill>
        <p:spPr>
          <a:xfrm>
            <a:off x="4421911" y="2165688"/>
            <a:ext cx="4097866" cy="1864588"/>
          </a:xfrm>
          <a:prstGeom prst="rect">
            <a:avLst/>
          </a:prstGeom>
        </p:spPr>
      </p:pic>
      <p:pic>
        <p:nvPicPr>
          <p:cNvPr id="6" name="Picture 5">
            <a:extLst>
              <a:ext uri="{FF2B5EF4-FFF2-40B4-BE49-F238E27FC236}">
                <a16:creationId xmlns:a16="http://schemas.microsoft.com/office/drawing/2014/main" id="{E3E0CA81-5537-F64F-D225-76440E47238C}"/>
              </a:ext>
            </a:extLst>
          </p:cNvPr>
          <p:cNvPicPr>
            <a:picLocks noChangeAspect="1"/>
          </p:cNvPicPr>
          <p:nvPr/>
        </p:nvPicPr>
        <p:blipFill>
          <a:blip r:embed="rId4"/>
          <a:stretch>
            <a:fillRect/>
          </a:stretch>
        </p:blipFill>
        <p:spPr>
          <a:xfrm>
            <a:off x="624223" y="3080434"/>
            <a:ext cx="4097866" cy="19586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92"/>
        <p:cNvGrpSpPr/>
        <p:nvPr/>
      </p:nvGrpSpPr>
      <p:grpSpPr>
        <a:xfrm>
          <a:off x="0" y="0"/>
          <a:ext cx="0" cy="0"/>
          <a:chOff x="0" y="0"/>
          <a:chExt cx="0" cy="0"/>
        </a:xfrm>
      </p:grpSpPr>
      <p:sp>
        <p:nvSpPr>
          <p:cNvPr id="2" name="Rectangle 1">
            <a:extLst>
              <a:ext uri="{FF2B5EF4-FFF2-40B4-BE49-F238E27FC236}">
                <a16:creationId xmlns:a16="http://schemas.microsoft.com/office/drawing/2014/main" id="{B3C1E8BF-0CF9-3E8F-5F47-8529E4389E1E}"/>
              </a:ext>
            </a:extLst>
          </p:cNvPr>
          <p:cNvSpPr/>
          <p:nvPr/>
        </p:nvSpPr>
        <p:spPr>
          <a:xfrm>
            <a:off x="248355" y="131427"/>
            <a:ext cx="8252178" cy="707886"/>
          </a:xfrm>
          <a:prstGeom prst="rect">
            <a:avLst/>
          </a:prstGeom>
          <a:noFill/>
        </p:spPr>
        <p:txBody>
          <a:bodyPr wrap="square" lIns="91440" tIns="45720" rIns="91440" bIns="45720">
            <a:spAutoFit/>
          </a:bodyPr>
          <a:lstStyle/>
          <a:p>
            <a:pPr algn="ctr"/>
            <a:r>
              <a:rPr lang="en" sz="4000" b="0" cap="none" spc="0" dirty="0">
                <a:ln w="0"/>
                <a:solidFill>
                  <a:schemeClr val="tx1"/>
                </a:solidFill>
                <a:effectLst>
                  <a:outerShdw blurRad="38100" dist="19050" dir="2700000" algn="tl" rotWithShape="0">
                    <a:schemeClr val="dk1">
                      <a:alpha val="40000"/>
                    </a:schemeClr>
                  </a:outerShdw>
                </a:effectLst>
                <a:highlight>
                  <a:srgbClr val="FFFFFF"/>
                </a:highlight>
              </a:rPr>
              <a:t>Key Differentiators &amp; Adoption Plan</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504F844D-C375-A3D8-ED17-5D5FC09E5775}"/>
              </a:ext>
            </a:extLst>
          </p:cNvPr>
          <p:cNvPicPr>
            <a:picLocks noChangeAspect="1"/>
          </p:cNvPicPr>
          <p:nvPr/>
        </p:nvPicPr>
        <p:blipFill>
          <a:blip r:embed="rId3"/>
          <a:stretch>
            <a:fillRect/>
          </a:stretch>
        </p:blipFill>
        <p:spPr>
          <a:xfrm>
            <a:off x="3660569" y="2056593"/>
            <a:ext cx="1822862" cy="1030313"/>
          </a:xfrm>
          <a:prstGeom prst="rect">
            <a:avLst/>
          </a:prstGeom>
        </p:spPr>
      </p:pic>
      <p:sp>
        <p:nvSpPr>
          <p:cNvPr id="5" name="TextBox 4">
            <a:extLst>
              <a:ext uri="{FF2B5EF4-FFF2-40B4-BE49-F238E27FC236}">
                <a16:creationId xmlns:a16="http://schemas.microsoft.com/office/drawing/2014/main" id="{4C0CE68E-AD81-3F03-CB2A-BF1F175F0713}"/>
              </a:ext>
            </a:extLst>
          </p:cNvPr>
          <p:cNvSpPr txBox="1"/>
          <p:nvPr/>
        </p:nvSpPr>
        <p:spPr>
          <a:xfrm>
            <a:off x="1230487" y="1294476"/>
            <a:ext cx="5599289" cy="3477875"/>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chemeClr val="tx1"/>
                </a:solidFill>
                <a:effectLst/>
                <a:latin typeface="system-ui"/>
              </a:rPr>
              <a:t>What other plans do they plan to sell connections? However, we believe that marketing helps to free up space in the market and create emotional connections with buyers. Yet who ignores our mistakes, remains loyal, and uses human biology on the market. With whisper marketing, let me believe that this product is a sign of luxury.</a:t>
            </a:r>
          </a:p>
          <a:p>
            <a:pPr marL="342900" indent="-342900">
              <a:buFont typeface="Arial" panose="020B0604020202020204" pitchFamily="34" charset="0"/>
              <a:buChar char="•"/>
            </a:pPr>
            <a:r>
              <a:rPr lang="en-US" sz="2000" b="0" i="0" dirty="0">
                <a:solidFill>
                  <a:srgbClr val="444444"/>
                </a:solidFill>
                <a:effectLst/>
                <a:latin typeface="Montserrat" panose="020B0604020202020204" pitchFamily="2" charset="0"/>
              </a:rPr>
              <a:t>Yet who ignores our mistakes, remains loyal, and uses human biology on the market. </a:t>
            </a:r>
            <a:endParaRPr lang="en-US"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far it can go?</a:t>
            </a:r>
            <a:endParaRPr dirty="0">
              <a:latin typeface="Lato"/>
              <a:ea typeface="Lato"/>
              <a:cs typeface="Lato"/>
              <a:sym typeface="Lato"/>
            </a:endParaRPr>
          </a:p>
        </p:txBody>
      </p:sp>
      <p:sp>
        <p:nvSpPr>
          <p:cNvPr id="2" name="TextBox 1">
            <a:extLst>
              <a:ext uri="{FF2B5EF4-FFF2-40B4-BE49-F238E27FC236}">
                <a16:creationId xmlns:a16="http://schemas.microsoft.com/office/drawing/2014/main" id="{71AEDA8B-F0E8-988C-C797-12EB54567F79}"/>
              </a:ext>
            </a:extLst>
          </p:cNvPr>
          <p:cNvSpPr txBox="1"/>
          <p:nvPr/>
        </p:nvSpPr>
        <p:spPr>
          <a:xfrm>
            <a:off x="494616" y="1524000"/>
            <a:ext cx="7655961" cy="116955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system-ui"/>
              </a:rPr>
              <a:t>I feel that there are many areas !! Then if you succeed in building the brand, the NFT will only be known as such in India. Secure Art Ñ NFT lounge and Reputation Space for the Next 5 Years It will be the best!</a:t>
            </a:r>
          </a:p>
          <a:p>
            <a:endParaRPr lang="en-US" b="1" dirty="0">
              <a:solidFill>
                <a:schemeClr val="tx1"/>
              </a:solidFill>
              <a:latin typeface="system-ui"/>
            </a:endParaRPr>
          </a:p>
          <a:p>
            <a:r>
              <a:rPr lang="en-US" b="1" i="0" dirty="0">
                <a:solidFill>
                  <a:srgbClr val="444444"/>
                </a:solidFill>
                <a:effectLst/>
                <a:latin typeface="Montserrat" panose="00000500000000000000" pitchFamily="2" charset="0"/>
              </a:rPr>
              <a:t>Secure Art-NFT Lounge and Reputation Space for the Next 5 Years </a:t>
            </a:r>
            <a:endParaRPr lang="en-US"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 dirty="0">
                <a:solidFill>
                  <a:srgbClr val="222222"/>
                </a:solidFill>
                <a:highlight>
                  <a:srgbClr val="FFFFFF"/>
                </a:highlight>
                <a:latin typeface="Lato"/>
                <a:ea typeface="Lato"/>
                <a:cs typeface="Lato"/>
                <a:sym typeface="Lato"/>
              </a:rPr>
              <a:t>       YAYA!!</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We are still looking for some funky slogans</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Give your kids fantastic sketches that are personalized for them and invest in  </a:t>
            </a:r>
            <a:r>
              <a:rPr lang="en-US" dirty="0" err="1">
                <a:solidFill>
                  <a:srgbClr val="222222"/>
                </a:solidFill>
                <a:highlight>
                  <a:srgbClr val="FFFFFF"/>
                </a:highlight>
                <a:latin typeface="Lato"/>
                <a:ea typeface="Lato"/>
                <a:cs typeface="Lato"/>
                <a:sym typeface="Lato"/>
              </a:rPr>
              <a:t>nfts</a:t>
            </a:r>
            <a:r>
              <a:rPr lang="en-US" dirty="0">
                <a:solidFill>
                  <a:srgbClr val="222222"/>
                </a:solidFill>
                <a:highlight>
                  <a:srgbClr val="FFFFFF"/>
                </a:highlight>
                <a:latin typeface="Lato"/>
                <a:ea typeface="Lato"/>
                <a:cs typeface="Lato"/>
                <a:sym typeface="Lato"/>
              </a:rPr>
              <a:t> for long term and their future!!!</a:t>
            </a:r>
          </a:p>
          <a:p>
            <a:pPr marL="285750" lvl="0" indent="-285750" algn="l" rtl="0">
              <a:spcBef>
                <a:spcPts val="0"/>
              </a:spcBef>
              <a:spcAft>
                <a:spcPts val="0"/>
              </a:spcAft>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 </a:t>
            </a:r>
            <a:r>
              <a:rPr lang="en-US" dirty="0" err="1">
                <a:solidFill>
                  <a:srgbClr val="222222"/>
                </a:solidFill>
                <a:highlight>
                  <a:srgbClr val="FFFFFF"/>
                </a:highlight>
                <a:latin typeface="Lato"/>
                <a:ea typeface="Lato"/>
                <a:cs typeface="Lato"/>
                <a:sym typeface="Lato"/>
              </a:rPr>
              <a:t>toh</a:t>
            </a:r>
            <a:r>
              <a:rPr lang="en-US" dirty="0">
                <a:solidFill>
                  <a:srgbClr val="222222"/>
                </a:solidFill>
                <a:highlight>
                  <a:srgbClr val="FFFFFF"/>
                </a:highlight>
                <a:latin typeface="Lato"/>
                <a:ea typeface="Lato"/>
                <a:cs typeface="Lato"/>
                <a:sym typeface="Lato"/>
              </a:rPr>
              <a:t> bhai </a:t>
            </a:r>
            <a:r>
              <a:rPr lang="en-US" dirty="0" err="1">
                <a:solidFill>
                  <a:srgbClr val="222222"/>
                </a:solidFill>
                <a:highlight>
                  <a:srgbClr val="FFFFFF"/>
                </a:highlight>
                <a:latin typeface="Lato"/>
                <a:ea typeface="Lato"/>
                <a:cs typeface="Lato"/>
                <a:sym typeface="Lato"/>
              </a:rPr>
              <a:t>ghar</a:t>
            </a:r>
            <a:r>
              <a:rPr lang="en-US" dirty="0">
                <a:solidFill>
                  <a:srgbClr val="222222"/>
                </a:solidFill>
                <a:highlight>
                  <a:srgbClr val="FFFFFF"/>
                </a:highlight>
                <a:latin typeface="Lato"/>
                <a:ea typeface="Lato"/>
                <a:cs typeface="Lato"/>
                <a:sym typeface="Lato"/>
              </a:rPr>
              <a:t> ka paisa </a:t>
            </a:r>
            <a:r>
              <a:rPr lang="en-US" dirty="0" err="1">
                <a:solidFill>
                  <a:srgbClr val="222222"/>
                </a:solidFill>
                <a:highlight>
                  <a:srgbClr val="FFFFFF"/>
                </a:highlight>
                <a:latin typeface="Lato"/>
                <a:ea typeface="Lato"/>
                <a:cs typeface="Lato"/>
                <a:sym typeface="Lato"/>
              </a:rPr>
              <a:t>ghar</a:t>
            </a:r>
            <a:r>
              <a:rPr lang="en-US" dirty="0">
                <a:solidFill>
                  <a:srgbClr val="222222"/>
                </a:solidFill>
                <a:highlight>
                  <a:srgbClr val="FFFFFF"/>
                </a:highlight>
                <a:latin typeface="Lato"/>
                <a:ea typeface="Lato"/>
                <a:cs typeface="Lato"/>
                <a:sym typeface="Lato"/>
              </a:rPr>
              <a:t> </a:t>
            </a:r>
            <a:r>
              <a:rPr lang="en-US" dirty="0" err="1">
                <a:solidFill>
                  <a:srgbClr val="222222"/>
                </a:solidFill>
                <a:highlight>
                  <a:srgbClr val="FFFFFF"/>
                </a:highlight>
                <a:latin typeface="Lato"/>
                <a:ea typeface="Lato"/>
                <a:cs typeface="Lato"/>
                <a:sym typeface="Lato"/>
              </a:rPr>
              <a:t>mai</a:t>
            </a:r>
            <a:r>
              <a:rPr lang="en-US" dirty="0">
                <a:solidFill>
                  <a:srgbClr val="222222"/>
                </a:solidFill>
                <a:highlight>
                  <a:srgbClr val="FFFFFF"/>
                </a:highlight>
                <a:latin typeface="Lato"/>
                <a:ea typeface="Lato"/>
                <a:cs typeface="Lato"/>
                <a:sym typeface="Lato"/>
              </a:rPr>
              <a:t> hi </a:t>
            </a:r>
            <a:r>
              <a:rPr lang="en-US" dirty="0" err="1">
                <a:solidFill>
                  <a:srgbClr val="222222"/>
                </a:solidFill>
                <a:highlight>
                  <a:srgbClr val="FFFFFF"/>
                </a:highlight>
                <a:latin typeface="Lato"/>
                <a:ea typeface="Lato"/>
                <a:cs typeface="Lato"/>
                <a:sym typeface="Lato"/>
              </a:rPr>
              <a:t>rahega</a:t>
            </a:r>
            <a:r>
              <a:rPr lang="en-US" dirty="0">
                <a:solidFill>
                  <a:srgbClr val="222222"/>
                </a:solidFill>
                <a:highlight>
                  <a:srgbClr val="FFFFFF"/>
                </a:highlight>
                <a:latin typeface="Lato"/>
                <a:ea typeface="Lato"/>
                <a:cs typeface="Lato"/>
                <a:sym typeface="Lato"/>
              </a:rPr>
              <a:t> </a:t>
            </a:r>
            <a:r>
              <a:rPr lang="en-US" dirty="0" err="1">
                <a:solidFill>
                  <a:srgbClr val="222222"/>
                </a:solidFill>
                <a:highlight>
                  <a:srgbClr val="FFFFFF"/>
                </a:highlight>
                <a:latin typeface="Lato"/>
                <a:ea typeface="Lato"/>
                <a:cs typeface="Lato"/>
                <a:sym typeface="Lato"/>
              </a:rPr>
              <a:t>na</a:t>
            </a:r>
            <a:r>
              <a:rPr lang="en-US" dirty="0">
                <a:solidFill>
                  <a:srgbClr val="222222"/>
                </a:solidFill>
                <a:highlight>
                  <a:srgbClr val="FFFFFF"/>
                </a:highlight>
                <a:latin typeface="Lato"/>
                <a:ea typeface="Lato"/>
                <a:cs typeface="Lato"/>
                <a:sym typeface="Lato"/>
              </a:rPr>
              <a:t> 🤪🤪</a:t>
            </a: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 </a:t>
            </a: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Hemal Shingloo</a:t>
            </a:r>
          </a:p>
          <a:p>
            <a:pPr marL="0" lvl="0" indent="0" algn="l" rtl="0">
              <a:spcBef>
                <a:spcPts val="0"/>
              </a:spcBef>
              <a:spcAft>
                <a:spcPts val="1600"/>
              </a:spcAft>
              <a:buNone/>
            </a:pPr>
            <a:r>
              <a:rPr lang="en" sz="1500" dirty="0"/>
              <a:t>Ishali Dubey</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1472</TotalTime>
  <Words>584</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system-ui</vt:lpstr>
      <vt:lpstr>Lato</vt:lpstr>
      <vt:lpstr>Arial</vt:lpstr>
      <vt:lpstr>Lato</vt:lpstr>
      <vt:lpstr>Montserrat</vt:lpstr>
      <vt:lpstr>Lato Black</vt:lpstr>
      <vt:lpstr>TI Template</vt:lpstr>
      <vt:lpstr>The data sea </vt:lpstr>
      <vt:lpstr>PowerPoint Presentation</vt:lpstr>
      <vt:lpstr>User Segment &amp; Pain Points</vt:lpstr>
      <vt:lpstr>Current Landscape</vt:lpstr>
      <vt:lpstr>PowerPoint Presentation</vt:lpstr>
      <vt:lpstr>PowerPoint Presentation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dc:title>
  <dc:creator>ASUS</dc:creator>
  <cp:lastModifiedBy>21BAI10220</cp:lastModifiedBy>
  <cp:revision>4</cp:revision>
  <dcterms:modified xsi:type="dcterms:W3CDTF">2022-05-16T11:22:08Z</dcterms:modified>
</cp:coreProperties>
</file>