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4" r:id="rId4"/>
    <p:sldId id="265" r:id="rId5"/>
    <p:sldId id="269" r:id="rId6"/>
    <p:sldId id="268" r:id="rId7"/>
    <p:sldId id="267" r:id="rId8"/>
    <p:sldId id="262" r:id="rId9"/>
    <p:sldId id="266" r:id="rId10"/>
    <p:sldId id="270" r:id="rId11"/>
    <p:sldId id="271" r:id="rId12"/>
    <p:sldId id="272"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44BFC5D-8CF4-4811-B507-326FD81E786D}" v="3" dt="2019-04-24T12:29:30.75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1" autoAdjust="0"/>
    <p:restoredTop sz="94660"/>
  </p:normalViewPr>
  <p:slideViewPr>
    <p:cSldViewPr snapToGrid="0">
      <p:cViewPr varScale="1">
        <p:scale>
          <a:sx n="77" d="100"/>
          <a:sy n="77" d="100"/>
        </p:scale>
        <p:origin x="108" y="27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4/24/2019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4/24/2019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4/24/2019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4/24/2019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4/24/2019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4/24/2019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4/24/2019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4/24/2019</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sunny@doeity.com" TargetMode="External"/><Relationship Id="rId2" Type="http://schemas.openxmlformats.org/officeDocument/2006/relationships/hyperlink" Target="mailto:atif.ahmed.1120@gmail.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9896" y="417873"/>
            <a:ext cx="11925837" cy="762958"/>
          </a:xfrm>
        </p:spPr>
        <p:txBody>
          <a:bodyPr>
            <a:normAutofit fontScale="90000"/>
          </a:bodyPr>
          <a:lstStyle/>
          <a:p>
            <a:pPr algn="ctr"/>
            <a:r>
              <a:rPr lang="en-US" b="1"/>
              <a:t>Image Contrast Enhancement Techniques</a:t>
            </a:r>
            <a:endParaRPr lang="en-US"/>
          </a:p>
        </p:txBody>
      </p:sp>
      <p:sp>
        <p:nvSpPr>
          <p:cNvPr id="3" name="Subtitle 2"/>
          <p:cNvSpPr>
            <a:spLocks noGrp="1"/>
          </p:cNvSpPr>
          <p:nvPr>
            <p:ph type="subTitle" idx="1"/>
          </p:nvPr>
        </p:nvSpPr>
        <p:spPr>
          <a:xfrm>
            <a:off x="683105" y="4407170"/>
            <a:ext cx="10128668" cy="1756404"/>
          </a:xfrm>
        </p:spPr>
        <p:txBody>
          <a:bodyPr vert="horz" lIns="91440" tIns="45720" rIns="91440" bIns="45720" rtlCol="0" anchor="t">
            <a:normAutofit fontScale="85000" lnSpcReduction="10000"/>
          </a:bodyPr>
          <a:lstStyle/>
          <a:p>
            <a:r>
              <a:rPr lang="en-US" sz="3000"/>
              <a:t>RESEARCH PAPERS CONSULTED</a:t>
            </a:r>
            <a:endParaRPr lang="en-US"/>
          </a:p>
          <a:p>
            <a:r>
              <a:rPr lang="en-US" dirty="0"/>
              <a:t>1. Contrast Enhancement Algorithm for Color Images  </a:t>
            </a:r>
          </a:p>
          <a:p>
            <a:r>
              <a:rPr lang="en-US" dirty="0"/>
              <a:t>2.  Image Contrast Enhancement Using Singular Value Decomposition for Gray Level Images</a:t>
            </a:r>
            <a:endParaRPr lang="en-US"/>
          </a:p>
          <a:p>
            <a:r>
              <a:rPr lang="en-US" dirty="0"/>
              <a:t>3. A New Contrast Enhancement Technique by Adaptively Increasing the Value of Histogram </a:t>
            </a:r>
          </a:p>
        </p:txBody>
      </p:sp>
      <p:sp>
        <p:nvSpPr>
          <p:cNvPr id="4" name="TextBox 3">
            <a:extLst>
              <a:ext uri="{FF2B5EF4-FFF2-40B4-BE49-F238E27FC236}">
                <a16:creationId xmlns:a16="http://schemas.microsoft.com/office/drawing/2014/main" id="{1CADB105-D022-4810-903F-422F3F3E47A2}"/>
              </a:ext>
            </a:extLst>
          </p:cNvPr>
          <p:cNvSpPr txBox="1"/>
          <p:nvPr/>
        </p:nvSpPr>
        <p:spPr>
          <a:xfrm>
            <a:off x="2467155" y="1331344"/>
            <a:ext cx="7228935"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a:t>Atif Ahmed (161114048) </a:t>
            </a:r>
            <a:endParaRPr lang="en-US" sz="2000" dirty="0"/>
          </a:p>
          <a:p>
            <a:pPr algn="ctr"/>
            <a:r>
              <a:rPr lang="en-US" sz="2000" dirty="0">
                <a:hlinkClick r:id="rId2"/>
              </a:rPr>
              <a:t>atif.ahmed.1120@gmail.com</a:t>
            </a:r>
            <a:endParaRPr lang="en-US" sz="2000" dirty="0"/>
          </a:p>
          <a:p>
            <a:endParaRPr lang="en-US" sz="2000" dirty="0"/>
          </a:p>
          <a:p>
            <a:pPr algn="ctr"/>
            <a:r>
              <a:rPr lang="en-US" sz="2000"/>
              <a:t>Sunny Singh (161114052)</a:t>
            </a:r>
            <a:endParaRPr lang="en-US" sz="2000" dirty="0"/>
          </a:p>
          <a:p>
            <a:pPr algn="ctr"/>
            <a:r>
              <a:rPr lang="en-US" sz="2000" dirty="0">
                <a:hlinkClick r:id="rId3"/>
              </a:rPr>
              <a:t>sunny@doeity.com</a:t>
            </a:r>
            <a:endParaRPr lang="en-US" sz="2000" dirty="0"/>
          </a:p>
          <a:p>
            <a:endParaRPr lang="en-US" sz="2000" dirty="0"/>
          </a:p>
          <a:p>
            <a:pPr algn="ctr"/>
            <a:r>
              <a:rPr lang="en-US" sz="2000"/>
              <a:t>Bachelor of Technology Students</a:t>
            </a:r>
            <a:endParaRPr lang="en-US" sz="2000" dirty="0"/>
          </a:p>
          <a:p>
            <a:pPr algn="ctr"/>
            <a:r>
              <a:rPr lang="en-US" sz="2000"/>
              <a:t>Department of Electronics and Communication Engineering</a:t>
            </a:r>
            <a:endParaRPr lang="en-US" sz="2000" dirty="0"/>
          </a:p>
          <a:p>
            <a:pPr algn="ctr"/>
            <a:r>
              <a:rPr lang="en-US" sz="2000"/>
              <a:t>Maulana Azad National Institute of Technology, Bhopal</a:t>
            </a:r>
          </a:p>
        </p:txBody>
      </p:sp>
    </p:spTree>
    <p:extLst>
      <p:ext uri="{BB962C8B-B14F-4D97-AF65-F5344CB8AC3E}">
        <p14:creationId xmlns:p14="http://schemas.microsoft.com/office/powerpoint/2010/main" val="38561443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6764" y="173458"/>
            <a:ext cx="11983347" cy="647941"/>
          </a:xfrm>
        </p:spPr>
        <p:txBody>
          <a:bodyPr>
            <a:normAutofit/>
          </a:bodyPr>
          <a:lstStyle/>
          <a:p>
            <a:pPr algn="ctr"/>
            <a:r>
              <a:rPr lang="en-US" sz="4000"/>
              <a:t>ReSULTS </a:t>
            </a:r>
          </a:p>
        </p:txBody>
      </p:sp>
      <p:sp>
        <p:nvSpPr>
          <p:cNvPr id="6" name="TextBox 5">
            <a:extLst>
              <a:ext uri="{FF2B5EF4-FFF2-40B4-BE49-F238E27FC236}">
                <a16:creationId xmlns:a16="http://schemas.microsoft.com/office/drawing/2014/main" id="{B109AA28-2B3A-4339-BD5A-ED9EB71A213A}"/>
              </a:ext>
            </a:extLst>
          </p:cNvPr>
          <p:cNvSpPr txBox="1"/>
          <p:nvPr/>
        </p:nvSpPr>
        <p:spPr>
          <a:xfrm>
            <a:off x="655609" y="1043796"/>
            <a:ext cx="10952669" cy="517064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lgn="just">
              <a:buFont typeface="Wingdings"/>
              <a:buChar char="Ø"/>
            </a:pPr>
            <a:r>
              <a:rPr lang="en-US" sz="2200"/>
              <a:t>In the first paper, the performance of the system was evaluated using AMBE, MSE and PSNR. The proposed method also gave the highest PSNR values, which shows that it produces the best reconstructed image of the three methods. </a:t>
            </a:r>
            <a:endParaRPr lang="en-US" sz="2200" dirty="0"/>
          </a:p>
          <a:p>
            <a:pPr marL="457200" indent="-457200" algn="just">
              <a:buFont typeface="Wingdings"/>
              <a:buChar char="Ø"/>
            </a:pPr>
            <a:endParaRPr lang="en-US" sz="2200" dirty="0"/>
          </a:p>
          <a:p>
            <a:pPr marL="457200" indent="-457200" algn="just">
              <a:buFont typeface="Wingdings"/>
              <a:buChar char="Ø"/>
            </a:pPr>
            <a:r>
              <a:rPr lang="en-US" sz="2200"/>
              <a:t>In the second paper, the quality of the visual results indicates that the proposed equalization technique is sharper and brighter than the one achieved by GHE, LHE, and BPDHE. Experiments have been performed on over 100 randomly selected images from various sources which confirmed the qualitative results. In order to support the qualitative conclusions on the superiority of the proposed method, a quantitative analysis is required. </a:t>
            </a:r>
            <a:endParaRPr lang="en-US" sz="2200" dirty="0"/>
          </a:p>
          <a:p>
            <a:pPr marL="457200" indent="-457200" algn="just">
              <a:buFont typeface="Wingdings"/>
              <a:buChar char="Ø"/>
            </a:pPr>
            <a:endParaRPr lang="en-US" sz="2200" dirty="0"/>
          </a:p>
          <a:p>
            <a:pPr marL="457200" indent="-457200" algn="just">
              <a:buFont typeface="Wingdings"/>
              <a:buChar char="Ø"/>
            </a:pPr>
            <a:r>
              <a:rPr lang="en-US" sz="2200"/>
              <a:t>In the third paper, the study tested the proposed AIVHE method on different images. Some other contrast enhancement methods, such as HE [3], BBHE [5], RMSHE [6] and BUBO [4], are simulated for comparison, too. To observe the effects of contrast enhancement achieved by these methods, the process of luminance component is done but the process of chrominance component is omitted for the completion of the image contrast enhancement processing. </a:t>
            </a:r>
            <a:endParaRPr lang="en-US" sz="2200" dirty="0"/>
          </a:p>
        </p:txBody>
      </p:sp>
    </p:spTree>
    <p:extLst>
      <p:ext uri="{BB962C8B-B14F-4D97-AF65-F5344CB8AC3E}">
        <p14:creationId xmlns:p14="http://schemas.microsoft.com/office/powerpoint/2010/main" val="19730372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6764" y="173458"/>
            <a:ext cx="11983347" cy="647941"/>
          </a:xfrm>
        </p:spPr>
        <p:txBody>
          <a:bodyPr>
            <a:normAutofit/>
          </a:bodyPr>
          <a:lstStyle/>
          <a:p>
            <a:pPr algn="ctr"/>
            <a:r>
              <a:rPr lang="en-US" sz="4000"/>
              <a:t>CONCLUSIONS</a:t>
            </a:r>
            <a:endParaRPr lang="en-US"/>
          </a:p>
        </p:txBody>
      </p:sp>
      <p:sp>
        <p:nvSpPr>
          <p:cNvPr id="6" name="TextBox 5">
            <a:extLst>
              <a:ext uri="{FF2B5EF4-FFF2-40B4-BE49-F238E27FC236}">
                <a16:creationId xmlns:a16="http://schemas.microsoft.com/office/drawing/2014/main" id="{B109AA28-2B3A-4339-BD5A-ED9EB71A213A}"/>
              </a:ext>
            </a:extLst>
          </p:cNvPr>
          <p:cNvSpPr txBox="1"/>
          <p:nvPr/>
        </p:nvSpPr>
        <p:spPr>
          <a:xfrm>
            <a:off x="655609" y="1043796"/>
            <a:ext cx="10952669" cy="55092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lgn="just">
              <a:buFont typeface="Wingdings"/>
              <a:buChar char="Ø"/>
            </a:pPr>
            <a:r>
              <a:rPr lang="en-US" sz="2200"/>
              <a:t>In the first Paper, the modification was performed in HSV colour space, while enhancement achieved in the frequency domain. The Hue component is preserved (unchanged), luminance modified using CLAHE, while Saturation components were up-scaled using a derived mapping function on the approximate components of its discrete wavelet transform. </a:t>
            </a:r>
            <a:endParaRPr lang="en-US" sz="2200" dirty="0"/>
          </a:p>
          <a:p>
            <a:pPr marL="457200" indent="-457200" algn="just">
              <a:buFont typeface="Wingdings"/>
              <a:buChar char="Ø"/>
            </a:pPr>
            <a:endParaRPr lang="en-US" sz="2200" dirty="0"/>
          </a:p>
          <a:p>
            <a:pPr marL="457200" indent="-457200" algn="just">
              <a:buFont typeface="Wingdings"/>
              <a:buChar char="Ø"/>
            </a:pPr>
            <a:r>
              <a:rPr lang="en-US" sz="2200"/>
              <a:t>In the second paper, the above table shows the corresponding mean values of original image, GHE, LHE, BPDHE and the proposed method and the chart is drawn. It is clear from these distributions that the estimated Gaussian functions of the GHE and the proposed method have means which are close to the ideal mean (µ=128) for the gray level range with μ = 127.19 and 117.19 respectively.</a:t>
            </a:r>
            <a:endParaRPr lang="en-US" sz="2200" dirty="0"/>
          </a:p>
          <a:p>
            <a:pPr marL="457200" indent="-457200" algn="just">
              <a:buFont typeface="Wingdings"/>
              <a:buChar char="Ø"/>
            </a:pPr>
            <a:endParaRPr lang="en-US" sz="2200" dirty="0"/>
          </a:p>
          <a:p>
            <a:pPr marL="457200" indent="-457200" algn="just">
              <a:buFont typeface="Wingdings"/>
              <a:buChar char="Ø"/>
            </a:pPr>
            <a:r>
              <a:rPr lang="en-US" sz="2200"/>
              <a:t>In the third paper, an important feature of AIVHE is that the functions proposed in the study are all designed under the consideration of hardware implementation, and then use the mechanism of adjustable contrast enhancement effect. Thus, this analysis supports the qualitative observation that the proposed method over performs the conventional techniques. </a:t>
            </a:r>
            <a:endParaRPr lang="en-US" sz="2200" dirty="0"/>
          </a:p>
        </p:txBody>
      </p:sp>
    </p:spTree>
    <p:extLst>
      <p:ext uri="{BB962C8B-B14F-4D97-AF65-F5344CB8AC3E}">
        <p14:creationId xmlns:p14="http://schemas.microsoft.com/office/powerpoint/2010/main" val="42899052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6764" y="173458"/>
            <a:ext cx="11983347" cy="647941"/>
          </a:xfrm>
        </p:spPr>
        <p:txBody>
          <a:bodyPr>
            <a:normAutofit/>
          </a:bodyPr>
          <a:lstStyle/>
          <a:p>
            <a:pPr algn="ctr"/>
            <a:r>
              <a:rPr lang="en-US" sz="4000"/>
              <a:t>REFERENCES</a:t>
            </a:r>
            <a:endParaRPr lang="en-US"/>
          </a:p>
        </p:txBody>
      </p:sp>
      <p:sp>
        <p:nvSpPr>
          <p:cNvPr id="6" name="TextBox 5">
            <a:extLst>
              <a:ext uri="{FF2B5EF4-FFF2-40B4-BE49-F238E27FC236}">
                <a16:creationId xmlns:a16="http://schemas.microsoft.com/office/drawing/2014/main" id="{B109AA28-2B3A-4339-BD5A-ED9EB71A213A}"/>
              </a:ext>
            </a:extLst>
          </p:cNvPr>
          <p:cNvSpPr txBox="1"/>
          <p:nvPr/>
        </p:nvSpPr>
        <p:spPr>
          <a:xfrm>
            <a:off x="655609" y="1015041"/>
            <a:ext cx="10952669" cy="553997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buFont typeface="Arial"/>
              <a:buChar char="•"/>
            </a:pPr>
            <a:r>
              <a:rPr lang="en-US" sz="2200"/>
              <a:t>[1] Pfizer S.M, (1987), “Adaptive Histogram Equalization and its Variations,” Computer Vision,Graphics and Image Processing, 39, 355-368. </a:t>
            </a:r>
            <a:br>
              <a:rPr lang="en-US" dirty="0"/>
            </a:br>
            <a:endParaRPr lang="en-US"/>
          </a:p>
          <a:p>
            <a:pPr algn="just">
              <a:buFont typeface="Arial"/>
              <a:buChar char="•"/>
            </a:pPr>
            <a:r>
              <a:rPr lang="en-US" sz="2200"/>
              <a:t>[2] Naik, S.K.and Murthy, C.A., (2003), “Hue-Preserving Color Image Enhancement without Gamut Problem”, IEEE Trans. on Image Processing, 12(12), 1591-1598. </a:t>
            </a:r>
            <a:br>
              <a:rPr lang="en-US" dirty="0"/>
            </a:br>
            <a:endParaRPr lang="en-US"/>
          </a:p>
          <a:p>
            <a:pPr algn="just">
              <a:buFont typeface="Arial"/>
              <a:buChar char="•"/>
            </a:pPr>
            <a:r>
              <a:rPr lang="en-US" sz="2200"/>
              <a:t>[3] R. C. Gonzalez, R. E. Woods, Digital image processing, Prentice-Hall, Inc., 2001. </a:t>
            </a:r>
            <a:br>
              <a:rPr lang="en-US" dirty="0"/>
            </a:br>
            <a:endParaRPr lang="en-US"/>
          </a:p>
          <a:p>
            <a:pPr algn="just">
              <a:buFont typeface="Arial"/>
              <a:buChar char="•"/>
            </a:pPr>
            <a:r>
              <a:rPr lang="en-US" sz="2200"/>
              <a:t>[4] S. Yang, J. Oh, and Y. Park, "Contrast Enhancement Using Histogram with Bin Underflow and Bin Overflow", in 2003 Proc. of ICIP, Vol. 1, pp.881 - 884, Sep. 2003.</a:t>
            </a:r>
            <a:br>
              <a:rPr lang="en-US" dirty="0"/>
            </a:br>
            <a:endParaRPr lang="en-US"/>
          </a:p>
          <a:p>
            <a:pPr algn="just">
              <a:buFont typeface="Arial"/>
              <a:buChar char="•"/>
            </a:pPr>
            <a:r>
              <a:rPr lang="en-US" sz="2200"/>
              <a:t>[5] Y. T. Kim, "Contrast enhancement using brightness preserving bihistogram equalization," IEEE Trans. on Consumer Electronics, Vol.43, No.1, pp.1-8, Feb. 1997.</a:t>
            </a:r>
            <a:br>
              <a:rPr lang="en-US" dirty="0"/>
            </a:br>
            <a:endParaRPr lang="en-US"/>
          </a:p>
          <a:p>
            <a:pPr algn="just">
              <a:buFont typeface="Arial"/>
              <a:buChar char="•"/>
            </a:pPr>
            <a:r>
              <a:rPr lang="en-US" sz="2200"/>
              <a:t>[6] S-D Chen, and A. R. Ramli, "Contrast enhancement using recursive mean-separate histogram equalization for scalable brightness preservation", IEEE Trans. Consumer Electronics, vol. 49, no. 4, pp. 1301-1309, Nov. 2003.</a:t>
            </a:r>
            <a:endParaRPr lang="en-US"/>
          </a:p>
        </p:txBody>
      </p:sp>
    </p:spTree>
    <p:extLst>
      <p:ext uri="{BB962C8B-B14F-4D97-AF65-F5344CB8AC3E}">
        <p14:creationId xmlns:p14="http://schemas.microsoft.com/office/powerpoint/2010/main" val="33885864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83745" y="389118"/>
            <a:ext cx="10689386" cy="1179902"/>
          </a:xfrm>
        </p:spPr>
        <p:txBody>
          <a:bodyPr>
            <a:normAutofit fontScale="90000"/>
          </a:bodyPr>
          <a:lstStyle/>
          <a:p>
            <a:pPr algn="ctr"/>
            <a:r>
              <a:rPr lang="en-US" sz="4000" dirty="0"/>
              <a:t>Contrast Enhancement Algorithm for Color Images </a:t>
            </a:r>
          </a:p>
        </p:txBody>
      </p:sp>
      <p:sp>
        <p:nvSpPr>
          <p:cNvPr id="6" name="TextBox 5">
            <a:extLst>
              <a:ext uri="{FF2B5EF4-FFF2-40B4-BE49-F238E27FC236}">
                <a16:creationId xmlns:a16="http://schemas.microsoft.com/office/drawing/2014/main" id="{B109AA28-2B3A-4339-BD5A-ED9EB71A213A}"/>
              </a:ext>
            </a:extLst>
          </p:cNvPr>
          <p:cNvSpPr txBox="1"/>
          <p:nvPr/>
        </p:nvSpPr>
        <p:spPr>
          <a:xfrm>
            <a:off x="684363" y="1762664"/>
            <a:ext cx="10895160" cy="538609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gn="just">
              <a:buFont typeface="Wingdings"/>
              <a:buChar char="Ø"/>
            </a:pPr>
            <a:r>
              <a:rPr lang="en-US" sz="2200" dirty="0"/>
              <a:t>Contrast is the difference in luminance or intensity level between objects or regions in an image. If the contrast is too low, all pixels are a mid-shade of gray making the objects to fade into each other. </a:t>
            </a:r>
            <a:endParaRPr lang="en-US"/>
          </a:p>
          <a:p>
            <a:pPr marL="342900" indent="-342900" algn="just">
              <a:buFont typeface="Wingdings"/>
              <a:buChar char="Ø"/>
            </a:pPr>
            <a:endParaRPr lang="en-US" sz="2200" dirty="0"/>
          </a:p>
          <a:p>
            <a:pPr marL="342900" indent="-342900" algn="just">
              <a:buFont typeface="Wingdings"/>
              <a:buChar char="Ø"/>
            </a:pPr>
            <a:r>
              <a:rPr lang="en-US" sz="2200"/>
              <a:t>Hence, low contrast causes loss of information in some areas in the </a:t>
            </a:r>
            <a:r>
              <a:rPr lang="en-US" sz="2200" dirty="0"/>
              <a:t>image, while good contrast makes objects or scenes depicted in an image distinguishable and visually </a:t>
            </a:r>
            <a:r>
              <a:rPr lang="en-US" sz="2200"/>
              <a:t>interpretable. </a:t>
            </a:r>
            <a:endParaRPr lang="en-US"/>
          </a:p>
          <a:p>
            <a:pPr algn="just"/>
            <a:endParaRPr lang="en-US" sz="2200" dirty="0"/>
          </a:p>
          <a:p>
            <a:pPr marL="342900" indent="-342900" algn="just">
              <a:buFont typeface="Wingdings"/>
              <a:buChar char="Ø"/>
            </a:pPr>
            <a:r>
              <a:rPr lang="en-US" sz="2200"/>
              <a:t>Histogram equalization generates a grey map that changes the histogram of an image and redistribute pixel values to be as close as possible to a user-specified histogram [1, 2]. </a:t>
            </a:r>
            <a:br>
              <a:rPr lang="en-US" dirty="0"/>
            </a:br>
            <a:endParaRPr lang="en-US"/>
          </a:p>
          <a:p>
            <a:pPr marL="342900" indent="-342900" algn="just">
              <a:buFont typeface="Wingdings"/>
              <a:buChar char="Ø"/>
            </a:pPr>
            <a:r>
              <a:rPr lang="en-US" sz="2200" dirty="0"/>
              <a:t>An adaptation of histogram equalization is the contrast limited adaptive histogram equalization (CLAHE). CLAHE divides input image into a number of equal size blocks and then performs </a:t>
            </a:r>
            <a:r>
              <a:rPr lang="en-US" sz="2200"/>
              <a:t>contrast limited histogram equalization on each block.</a:t>
            </a:r>
            <a:br>
              <a:rPr lang="en-US" dirty="0"/>
            </a:br>
            <a:endParaRPr lang="en-US"/>
          </a:p>
          <a:p>
            <a:pPr algn="just"/>
            <a:endParaRPr lang="en-US" sz="2200" dirty="0"/>
          </a:p>
        </p:txBody>
      </p:sp>
    </p:spTree>
    <p:extLst>
      <p:ext uri="{BB962C8B-B14F-4D97-AF65-F5344CB8AC3E}">
        <p14:creationId xmlns:p14="http://schemas.microsoft.com/office/powerpoint/2010/main" val="20764144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Picture 2">
            <a:extLst>
              <a:ext uri="{FF2B5EF4-FFF2-40B4-BE49-F238E27FC236}">
                <a16:creationId xmlns:a16="http://schemas.microsoft.com/office/drawing/2014/main" id="{5FF7B57D-FF7B-48B3-9F60-9BCEEECF9E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3" name="Group 12">
            <a:extLst>
              <a:ext uri="{FF2B5EF4-FFF2-40B4-BE49-F238E27FC236}">
                <a16:creationId xmlns:a16="http://schemas.microsoft.com/office/drawing/2014/main" id="{EB95AFDF-FA7D-4311-9C65-6D507D92F4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4" name="Group 13">
              <a:extLst>
                <a:ext uri="{FF2B5EF4-FFF2-40B4-BE49-F238E27FC236}">
                  <a16:creationId xmlns:a16="http://schemas.microsoft.com/office/drawing/2014/main" id="{9A5CCD98-20C1-4404-B788-FDA92F8A440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6" name="Rectangle 5">
                <a:extLst>
                  <a:ext uri="{FF2B5EF4-FFF2-40B4-BE49-F238E27FC236}">
                    <a16:creationId xmlns:a16="http://schemas.microsoft.com/office/drawing/2014/main" id="{C1424C76-B5C3-468E-86FA-8D9B269053D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7" name="Freeform 6">
                <a:extLst>
                  <a:ext uri="{FF2B5EF4-FFF2-40B4-BE49-F238E27FC236}">
                    <a16:creationId xmlns:a16="http://schemas.microsoft.com/office/drawing/2014/main" id="{B3922267-72C9-403B-A6DE-7D0A43D554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7">
                <a:extLst>
                  <a:ext uri="{FF2B5EF4-FFF2-40B4-BE49-F238E27FC236}">
                    <a16:creationId xmlns:a16="http://schemas.microsoft.com/office/drawing/2014/main" id="{7276DB68-2E8D-4723-852B-7476DD38FE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8">
                <a:extLst>
                  <a:ext uri="{FF2B5EF4-FFF2-40B4-BE49-F238E27FC236}">
                    <a16:creationId xmlns:a16="http://schemas.microsoft.com/office/drawing/2014/main" id="{0A155711-4993-4D1E-89EA-A397C164F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9">
                <a:extLst>
                  <a:ext uri="{FF2B5EF4-FFF2-40B4-BE49-F238E27FC236}">
                    <a16:creationId xmlns:a16="http://schemas.microsoft.com/office/drawing/2014/main" id="{2AB42136-2551-4CAA-857F-65FA3247B4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10">
                <a:extLst>
                  <a:ext uri="{FF2B5EF4-FFF2-40B4-BE49-F238E27FC236}">
                    <a16:creationId xmlns:a16="http://schemas.microsoft.com/office/drawing/2014/main" id="{7C2ADEA1-EA3E-4C0E-A28E-460092F7FF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11">
                <a:extLst>
                  <a:ext uri="{FF2B5EF4-FFF2-40B4-BE49-F238E27FC236}">
                    <a16:creationId xmlns:a16="http://schemas.microsoft.com/office/drawing/2014/main" id="{B04584B3-081C-4286-A840-AB5B16B10A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12">
                <a:extLst>
                  <a:ext uri="{FF2B5EF4-FFF2-40B4-BE49-F238E27FC236}">
                    <a16:creationId xmlns:a16="http://schemas.microsoft.com/office/drawing/2014/main" id="{3AB388FD-C246-4936-A041-E0413A1329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13">
                <a:extLst>
                  <a:ext uri="{FF2B5EF4-FFF2-40B4-BE49-F238E27FC236}">
                    <a16:creationId xmlns:a16="http://schemas.microsoft.com/office/drawing/2014/main" id="{57692343-2D12-4F57-836C-945D407B68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14">
                <a:extLst>
                  <a:ext uri="{FF2B5EF4-FFF2-40B4-BE49-F238E27FC236}">
                    <a16:creationId xmlns:a16="http://schemas.microsoft.com/office/drawing/2014/main" id="{062EE710-0210-4840-8698-E0DF1C6170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15">
                <a:extLst>
                  <a:ext uri="{FF2B5EF4-FFF2-40B4-BE49-F238E27FC236}">
                    <a16:creationId xmlns:a16="http://schemas.microsoft.com/office/drawing/2014/main" id="{161892F4-6071-40CD-8E18-CDEE0C91B5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Line 16">
                <a:extLst>
                  <a:ext uri="{FF2B5EF4-FFF2-40B4-BE49-F238E27FC236}">
                    <a16:creationId xmlns:a16="http://schemas.microsoft.com/office/drawing/2014/main" id="{3E6BBE44-8D88-407D-B1C6-10C89DD6173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8" name="Freeform 17">
                <a:extLst>
                  <a:ext uri="{FF2B5EF4-FFF2-40B4-BE49-F238E27FC236}">
                    <a16:creationId xmlns:a16="http://schemas.microsoft.com/office/drawing/2014/main" id="{1E90AE6E-328E-4730-825C-B5130F5CFC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18">
                <a:extLst>
                  <a:ext uri="{FF2B5EF4-FFF2-40B4-BE49-F238E27FC236}">
                    <a16:creationId xmlns:a16="http://schemas.microsoft.com/office/drawing/2014/main" id="{24EC969F-6E4A-4163-ABDA-4674429A3D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19">
                <a:extLst>
                  <a:ext uri="{FF2B5EF4-FFF2-40B4-BE49-F238E27FC236}">
                    <a16:creationId xmlns:a16="http://schemas.microsoft.com/office/drawing/2014/main" id="{1B735C94-B049-42C6-9DEF-5DB70D58CE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20">
                <a:extLst>
                  <a:ext uri="{FF2B5EF4-FFF2-40B4-BE49-F238E27FC236}">
                    <a16:creationId xmlns:a16="http://schemas.microsoft.com/office/drawing/2014/main" id="{051C02E6-1954-478B-AEAE-BF8F36BE94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Rectangle 21">
                <a:extLst>
                  <a:ext uri="{FF2B5EF4-FFF2-40B4-BE49-F238E27FC236}">
                    <a16:creationId xmlns:a16="http://schemas.microsoft.com/office/drawing/2014/main" id="{6710B1C0-310A-48D0-B824-459D9AFC2FB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43" name="Freeform 22">
                <a:extLst>
                  <a:ext uri="{FF2B5EF4-FFF2-40B4-BE49-F238E27FC236}">
                    <a16:creationId xmlns:a16="http://schemas.microsoft.com/office/drawing/2014/main" id="{1204A606-D9A6-4DC6-9F0E-D516EA1EB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23">
                <a:extLst>
                  <a:ext uri="{FF2B5EF4-FFF2-40B4-BE49-F238E27FC236}">
                    <a16:creationId xmlns:a16="http://schemas.microsoft.com/office/drawing/2014/main" id="{EE569555-0243-4979-A537-C9B4AFD5F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24">
                <a:extLst>
                  <a:ext uri="{FF2B5EF4-FFF2-40B4-BE49-F238E27FC236}">
                    <a16:creationId xmlns:a16="http://schemas.microsoft.com/office/drawing/2014/main" id="{D52A977D-4993-48AF-A792-F2DE096391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25">
                <a:extLst>
                  <a:ext uri="{FF2B5EF4-FFF2-40B4-BE49-F238E27FC236}">
                    <a16:creationId xmlns:a16="http://schemas.microsoft.com/office/drawing/2014/main" id="{93CFF2DC-E52E-4D99-97D5-B0D7B792E5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26">
                <a:extLst>
                  <a:ext uri="{FF2B5EF4-FFF2-40B4-BE49-F238E27FC236}">
                    <a16:creationId xmlns:a16="http://schemas.microsoft.com/office/drawing/2014/main" id="{5E175372-AF09-42A7-B3D0-226C834891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27">
                <a:extLst>
                  <a:ext uri="{FF2B5EF4-FFF2-40B4-BE49-F238E27FC236}">
                    <a16:creationId xmlns:a16="http://schemas.microsoft.com/office/drawing/2014/main" id="{ABF20BA9-F4B2-49EA-A573-578B189774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28">
                <a:extLst>
                  <a:ext uri="{FF2B5EF4-FFF2-40B4-BE49-F238E27FC236}">
                    <a16:creationId xmlns:a16="http://schemas.microsoft.com/office/drawing/2014/main" id="{AA3A7A4B-C811-4E23-8BFD-5823A032DA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29">
                <a:extLst>
                  <a:ext uri="{FF2B5EF4-FFF2-40B4-BE49-F238E27FC236}">
                    <a16:creationId xmlns:a16="http://schemas.microsoft.com/office/drawing/2014/main" id="{47537781-F057-4B97-AD8F-12FE9BE59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Freeform 30">
                <a:extLst>
                  <a:ext uri="{FF2B5EF4-FFF2-40B4-BE49-F238E27FC236}">
                    <a16:creationId xmlns:a16="http://schemas.microsoft.com/office/drawing/2014/main" id="{078883C7-EB52-4BB7-A9A7-F8C046A833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2" name="Freeform 31">
                <a:extLst>
                  <a:ext uri="{FF2B5EF4-FFF2-40B4-BE49-F238E27FC236}">
                    <a16:creationId xmlns:a16="http://schemas.microsoft.com/office/drawing/2014/main" id="{63CCBBF8-5972-4ED3-AB5B-46DC425B17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grpSp>
          <p:nvGrpSpPr>
            <p:cNvPr id="15" name="Group 14">
              <a:extLst>
                <a:ext uri="{FF2B5EF4-FFF2-40B4-BE49-F238E27FC236}">
                  <a16:creationId xmlns:a16="http://schemas.microsoft.com/office/drawing/2014/main" id="{A8C19883-37FB-437C-A3AA-89AA6239D3A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6" name="Freeform 32">
                <a:extLst>
                  <a:ext uri="{FF2B5EF4-FFF2-40B4-BE49-F238E27FC236}">
                    <a16:creationId xmlns:a16="http://schemas.microsoft.com/office/drawing/2014/main" id="{AF1753DD-4CEF-45EC-B952-90EA8895D7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33">
                <a:extLst>
                  <a:ext uri="{FF2B5EF4-FFF2-40B4-BE49-F238E27FC236}">
                    <a16:creationId xmlns:a16="http://schemas.microsoft.com/office/drawing/2014/main" id="{5B9356DB-C1BE-4D76-8FA7-4FBAA12D1D3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34">
                <a:extLst>
                  <a:ext uri="{FF2B5EF4-FFF2-40B4-BE49-F238E27FC236}">
                    <a16:creationId xmlns:a16="http://schemas.microsoft.com/office/drawing/2014/main" id="{C4F59561-572D-42BA-A6FD-F3AFA1A394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35">
                <a:extLst>
                  <a:ext uri="{FF2B5EF4-FFF2-40B4-BE49-F238E27FC236}">
                    <a16:creationId xmlns:a16="http://schemas.microsoft.com/office/drawing/2014/main" id="{BB7A51A1-D509-4494-BAE2-1B96CAD4DB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36">
                <a:extLst>
                  <a:ext uri="{FF2B5EF4-FFF2-40B4-BE49-F238E27FC236}">
                    <a16:creationId xmlns:a16="http://schemas.microsoft.com/office/drawing/2014/main" id="{D3FE0B5A-55DE-4E56-8E9B-B92D1DB9A8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37">
                <a:extLst>
                  <a:ext uri="{FF2B5EF4-FFF2-40B4-BE49-F238E27FC236}">
                    <a16:creationId xmlns:a16="http://schemas.microsoft.com/office/drawing/2014/main" id="{F125661C-3A0E-4B6E-B2AB-1B08C89251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38">
                <a:extLst>
                  <a:ext uri="{FF2B5EF4-FFF2-40B4-BE49-F238E27FC236}">
                    <a16:creationId xmlns:a16="http://schemas.microsoft.com/office/drawing/2014/main" id="{39304006-EE77-438A-A0D1-537322356C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39">
                <a:extLst>
                  <a:ext uri="{FF2B5EF4-FFF2-40B4-BE49-F238E27FC236}">
                    <a16:creationId xmlns:a16="http://schemas.microsoft.com/office/drawing/2014/main" id="{C6031DEB-4109-4049-82CF-DD06483A2C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40">
                <a:extLst>
                  <a:ext uri="{FF2B5EF4-FFF2-40B4-BE49-F238E27FC236}">
                    <a16:creationId xmlns:a16="http://schemas.microsoft.com/office/drawing/2014/main" id="{65FC2657-18D6-4490-88D6-32E6B1C6FB1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Rectangle 41">
                <a:extLst>
                  <a:ext uri="{FF2B5EF4-FFF2-40B4-BE49-F238E27FC236}">
                    <a16:creationId xmlns:a16="http://schemas.microsoft.com/office/drawing/2014/main" id="{20BEA03B-3EAD-4FA2-BC9D-25A14D635CF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grpSp>
      <p:sp>
        <p:nvSpPr>
          <p:cNvPr id="54" name="Rectangle 53">
            <a:extLst>
              <a:ext uri="{FF2B5EF4-FFF2-40B4-BE49-F238E27FC236}">
                <a16:creationId xmlns:a16="http://schemas.microsoft.com/office/drawing/2014/main" id="{046B922C-5BA7-4973-B12F-71A509E4BF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56" name="Group 55">
            <a:extLst>
              <a:ext uri="{FF2B5EF4-FFF2-40B4-BE49-F238E27FC236}">
                <a16:creationId xmlns:a16="http://schemas.microsoft.com/office/drawing/2014/main" id="{96D34D8D-9EE9-4659-8C22-7551A95F96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1902285" cy="6858001"/>
            <a:chOff x="0" y="0"/>
            <a:chExt cx="11902285" cy="6858001"/>
          </a:xfrm>
        </p:grpSpPr>
        <p:grpSp>
          <p:nvGrpSpPr>
            <p:cNvPr id="57" name="Group 56">
              <a:extLst>
                <a:ext uri="{FF2B5EF4-FFF2-40B4-BE49-F238E27FC236}">
                  <a16:creationId xmlns:a16="http://schemas.microsoft.com/office/drawing/2014/main" id="{3CA93C16-1147-4EB3-B4E7-3C43102494D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69" name="Rectangle 5">
                <a:extLst>
                  <a:ext uri="{FF2B5EF4-FFF2-40B4-BE49-F238E27FC236}">
                    <a16:creationId xmlns:a16="http://schemas.microsoft.com/office/drawing/2014/main" id="{C4779968-92AF-4B85-8C27-EBBFE1D6990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70" name="Freeform 6">
                <a:extLst>
                  <a:ext uri="{FF2B5EF4-FFF2-40B4-BE49-F238E27FC236}">
                    <a16:creationId xmlns:a16="http://schemas.microsoft.com/office/drawing/2014/main" id="{2C43E18D-7024-4F17-A664-E23BFBC12B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1" name="Freeform 7">
                <a:extLst>
                  <a:ext uri="{FF2B5EF4-FFF2-40B4-BE49-F238E27FC236}">
                    <a16:creationId xmlns:a16="http://schemas.microsoft.com/office/drawing/2014/main" id="{CA2ACEBA-081B-4B0B-AFB1-C596B834FDA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2" name="Freeform 8">
                <a:extLst>
                  <a:ext uri="{FF2B5EF4-FFF2-40B4-BE49-F238E27FC236}">
                    <a16:creationId xmlns:a16="http://schemas.microsoft.com/office/drawing/2014/main" id="{2AFBB163-514B-493A-983F-8BE96848F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3" name="Freeform 9">
                <a:extLst>
                  <a:ext uri="{FF2B5EF4-FFF2-40B4-BE49-F238E27FC236}">
                    <a16:creationId xmlns:a16="http://schemas.microsoft.com/office/drawing/2014/main" id="{7720326C-7DB1-4745-9015-3FA6990855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4" name="Freeform 10">
                <a:extLst>
                  <a:ext uri="{FF2B5EF4-FFF2-40B4-BE49-F238E27FC236}">
                    <a16:creationId xmlns:a16="http://schemas.microsoft.com/office/drawing/2014/main" id="{01D5FBDC-A284-440B-8D5F-84287B0A25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5" name="Freeform 11">
                <a:extLst>
                  <a:ext uri="{FF2B5EF4-FFF2-40B4-BE49-F238E27FC236}">
                    <a16:creationId xmlns:a16="http://schemas.microsoft.com/office/drawing/2014/main" id="{517CE611-1CB0-442B-8998-98487209B0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6" name="Freeform 12">
                <a:extLst>
                  <a:ext uri="{FF2B5EF4-FFF2-40B4-BE49-F238E27FC236}">
                    <a16:creationId xmlns:a16="http://schemas.microsoft.com/office/drawing/2014/main" id="{EF0F0E46-9222-4FCF-A79E-9B4953C6F0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7" name="Freeform 13">
                <a:extLst>
                  <a:ext uri="{FF2B5EF4-FFF2-40B4-BE49-F238E27FC236}">
                    <a16:creationId xmlns:a16="http://schemas.microsoft.com/office/drawing/2014/main" id="{371A87C3-0804-4AB9-8EAD-FBFF597ED8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8" name="Freeform 14">
                <a:extLst>
                  <a:ext uri="{FF2B5EF4-FFF2-40B4-BE49-F238E27FC236}">
                    <a16:creationId xmlns:a16="http://schemas.microsoft.com/office/drawing/2014/main" id="{89F39433-8BC3-48D6-B705-F951DBD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9" name="Freeform 15">
                <a:extLst>
                  <a:ext uri="{FF2B5EF4-FFF2-40B4-BE49-F238E27FC236}">
                    <a16:creationId xmlns:a16="http://schemas.microsoft.com/office/drawing/2014/main" id="{AE671C9D-E91C-4143-A422-273B2F53F69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0" name="Line 16">
                <a:extLst>
                  <a:ext uri="{FF2B5EF4-FFF2-40B4-BE49-F238E27FC236}">
                    <a16:creationId xmlns:a16="http://schemas.microsoft.com/office/drawing/2014/main" id="{83A72EA3-8833-41C6-9333-6A04C1C08DF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81" name="Freeform 17">
                <a:extLst>
                  <a:ext uri="{FF2B5EF4-FFF2-40B4-BE49-F238E27FC236}">
                    <a16:creationId xmlns:a16="http://schemas.microsoft.com/office/drawing/2014/main" id="{2C0D7AAB-DC9C-4B37-A50E-A7185DE92E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2" name="Freeform 18">
                <a:extLst>
                  <a:ext uri="{FF2B5EF4-FFF2-40B4-BE49-F238E27FC236}">
                    <a16:creationId xmlns:a16="http://schemas.microsoft.com/office/drawing/2014/main" id="{6E7D9D6B-3455-4363-934B-FA2D6829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3" name="Freeform 19">
                <a:extLst>
                  <a:ext uri="{FF2B5EF4-FFF2-40B4-BE49-F238E27FC236}">
                    <a16:creationId xmlns:a16="http://schemas.microsoft.com/office/drawing/2014/main" id="{FFFFCA54-2217-4DAE-B791-4A6CA7DE0B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4" name="Freeform 20">
                <a:extLst>
                  <a:ext uri="{FF2B5EF4-FFF2-40B4-BE49-F238E27FC236}">
                    <a16:creationId xmlns:a16="http://schemas.microsoft.com/office/drawing/2014/main" id="{BAE43BA5-C104-4FBB-B1C6-C210D3CC532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5" name="Rectangle 21">
                <a:extLst>
                  <a:ext uri="{FF2B5EF4-FFF2-40B4-BE49-F238E27FC236}">
                    <a16:creationId xmlns:a16="http://schemas.microsoft.com/office/drawing/2014/main" id="{3BDB2330-DF01-460D-83FB-00C37965CD5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86" name="Freeform 22">
                <a:extLst>
                  <a:ext uri="{FF2B5EF4-FFF2-40B4-BE49-F238E27FC236}">
                    <a16:creationId xmlns:a16="http://schemas.microsoft.com/office/drawing/2014/main" id="{51261093-9B7F-4406-B2F8-0F5BE7676A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7" name="Freeform 23">
                <a:extLst>
                  <a:ext uri="{FF2B5EF4-FFF2-40B4-BE49-F238E27FC236}">
                    <a16:creationId xmlns:a16="http://schemas.microsoft.com/office/drawing/2014/main" id="{9971E195-2AB6-4CB6-9BD7-A8407B5C809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8" name="Freeform 24">
                <a:extLst>
                  <a:ext uri="{FF2B5EF4-FFF2-40B4-BE49-F238E27FC236}">
                    <a16:creationId xmlns:a16="http://schemas.microsoft.com/office/drawing/2014/main" id="{A3D843E7-8A86-4676-9C98-DECE0DFF67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9" name="Freeform 25">
                <a:extLst>
                  <a:ext uri="{FF2B5EF4-FFF2-40B4-BE49-F238E27FC236}">
                    <a16:creationId xmlns:a16="http://schemas.microsoft.com/office/drawing/2014/main" id="{FAF42817-AB3E-40FA-997F-EAC1411F465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0" name="Freeform 26">
                <a:extLst>
                  <a:ext uri="{FF2B5EF4-FFF2-40B4-BE49-F238E27FC236}">
                    <a16:creationId xmlns:a16="http://schemas.microsoft.com/office/drawing/2014/main" id="{50ED3298-A6DC-4825-93B1-68DB8CB62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1" name="Freeform 27">
                <a:extLst>
                  <a:ext uri="{FF2B5EF4-FFF2-40B4-BE49-F238E27FC236}">
                    <a16:creationId xmlns:a16="http://schemas.microsoft.com/office/drawing/2014/main" id="{2B951778-3B6B-4BB9-9D89-2ED650C820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2" name="Freeform 28">
                <a:extLst>
                  <a:ext uri="{FF2B5EF4-FFF2-40B4-BE49-F238E27FC236}">
                    <a16:creationId xmlns:a16="http://schemas.microsoft.com/office/drawing/2014/main" id="{8F3ED9A8-A83F-463A-8C2E-E83977D9A9C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3" name="Freeform 29">
                <a:extLst>
                  <a:ext uri="{FF2B5EF4-FFF2-40B4-BE49-F238E27FC236}">
                    <a16:creationId xmlns:a16="http://schemas.microsoft.com/office/drawing/2014/main" id="{9A0C113E-781D-4083-86C0-EC936092D2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4" name="Freeform 30">
                <a:extLst>
                  <a:ext uri="{FF2B5EF4-FFF2-40B4-BE49-F238E27FC236}">
                    <a16:creationId xmlns:a16="http://schemas.microsoft.com/office/drawing/2014/main" id="{B63D60EF-1E99-4D4C-BF11-AAF8ABEB86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5" name="Freeform 31">
                <a:extLst>
                  <a:ext uri="{FF2B5EF4-FFF2-40B4-BE49-F238E27FC236}">
                    <a16:creationId xmlns:a16="http://schemas.microsoft.com/office/drawing/2014/main" id="{50403E41-7079-49EA-8D0B-4F678552D9B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grpSp>
          <p:nvGrpSpPr>
            <p:cNvPr id="58" name="Group 57">
              <a:extLst>
                <a:ext uri="{FF2B5EF4-FFF2-40B4-BE49-F238E27FC236}">
                  <a16:creationId xmlns:a16="http://schemas.microsoft.com/office/drawing/2014/main" id="{E3B2C458-4D37-49A0-A94E-D516E05C3CC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227597" y="0"/>
              <a:ext cx="674688" cy="6848476"/>
              <a:chOff x="11364912" y="0"/>
              <a:chExt cx="674688" cy="6848476"/>
            </a:xfrm>
            <a:gradFill flip="none" rotWithShape="1">
              <a:gsLst>
                <a:gs pos="0">
                  <a:schemeClr val="bg2"/>
                </a:gs>
                <a:gs pos="100000">
                  <a:schemeClr val="tx2">
                    <a:lumMod val="60000"/>
                    <a:lumOff val="40000"/>
                  </a:schemeClr>
                </a:gs>
              </a:gsLst>
              <a:lin ang="5400000" scaled="0"/>
              <a:tileRect/>
            </a:gradFill>
          </p:grpSpPr>
          <p:sp>
            <p:nvSpPr>
              <p:cNvPr id="59" name="Freeform 32">
                <a:extLst>
                  <a:ext uri="{FF2B5EF4-FFF2-40B4-BE49-F238E27FC236}">
                    <a16:creationId xmlns:a16="http://schemas.microsoft.com/office/drawing/2014/main" id="{C1B10016-E0C4-4526-A466-9911541D26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0" name="Freeform 33">
                <a:extLst>
                  <a:ext uri="{FF2B5EF4-FFF2-40B4-BE49-F238E27FC236}">
                    <a16:creationId xmlns:a16="http://schemas.microsoft.com/office/drawing/2014/main" id="{D574C3F0-FC2B-43A3-94B2-75D305FBF7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1" name="Freeform 34">
                <a:extLst>
                  <a:ext uri="{FF2B5EF4-FFF2-40B4-BE49-F238E27FC236}">
                    <a16:creationId xmlns:a16="http://schemas.microsoft.com/office/drawing/2014/main" id="{D92A5F66-F404-433B-BDBE-5E0DFF40D65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2" name="Freeform 35">
                <a:extLst>
                  <a:ext uri="{FF2B5EF4-FFF2-40B4-BE49-F238E27FC236}">
                    <a16:creationId xmlns:a16="http://schemas.microsoft.com/office/drawing/2014/main" id="{0A0BDF81-64CC-431D-81B1-A21938C054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3" name="Freeform 36">
                <a:extLst>
                  <a:ext uri="{FF2B5EF4-FFF2-40B4-BE49-F238E27FC236}">
                    <a16:creationId xmlns:a16="http://schemas.microsoft.com/office/drawing/2014/main" id="{42871530-50EC-42C2-879A-AE8154DADC0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4" name="Freeform 37">
                <a:extLst>
                  <a:ext uri="{FF2B5EF4-FFF2-40B4-BE49-F238E27FC236}">
                    <a16:creationId xmlns:a16="http://schemas.microsoft.com/office/drawing/2014/main" id="{53AF2F2A-B148-4906-B90D-6E22239784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5" name="Freeform 38">
                <a:extLst>
                  <a:ext uri="{FF2B5EF4-FFF2-40B4-BE49-F238E27FC236}">
                    <a16:creationId xmlns:a16="http://schemas.microsoft.com/office/drawing/2014/main" id="{9A79EAA4-6F5D-4A2C-B688-CD29C2217C0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6" name="Freeform 39">
                <a:extLst>
                  <a:ext uri="{FF2B5EF4-FFF2-40B4-BE49-F238E27FC236}">
                    <a16:creationId xmlns:a16="http://schemas.microsoft.com/office/drawing/2014/main" id="{B9CE5833-22CF-4408-9338-4B7749FEA3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7" name="Freeform 40">
                <a:extLst>
                  <a:ext uri="{FF2B5EF4-FFF2-40B4-BE49-F238E27FC236}">
                    <a16:creationId xmlns:a16="http://schemas.microsoft.com/office/drawing/2014/main" id="{316A985A-7ADD-4BEE-A7B6-E5B49E1839E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8" name="Rectangle 41">
                <a:extLst>
                  <a:ext uri="{FF2B5EF4-FFF2-40B4-BE49-F238E27FC236}">
                    <a16:creationId xmlns:a16="http://schemas.microsoft.com/office/drawing/2014/main" id="{352CFA3F-5CFE-412E-9196-C966F34579D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grpSp>
      <p:pic>
        <p:nvPicPr>
          <p:cNvPr id="97" name="Picture 2">
            <a:extLst>
              <a:ext uri="{FF2B5EF4-FFF2-40B4-BE49-F238E27FC236}">
                <a16:creationId xmlns:a16="http://schemas.microsoft.com/office/drawing/2014/main" id="{2FB01CCF-839B-4126-9BF9-132C64D8A1A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p:cNvSpPr>
            <a:spLocks noGrp="1"/>
          </p:cNvSpPr>
          <p:nvPr>
            <p:ph type="ctrTitle"/>
          </p:nvPr>
        </p:nvSpPr>
        <p:spPr>
          <a:xfrm>
            <a:off x="5128643" y="259084"/>
            <a:ext cx="6188402" cy="1478570"/>
          </a:xfrm>
        </p:spPr>
        <p:txBody>
          <a:bodyPr vert="horz" lIns="91440" tIns="45720" rIns="91440" bIns="45720" rtlCol="0" anchor="ctr">
            <a:normAutofit/>
          </a:bodyPr>
          <a:lstStyle/>
          <a:p>
            <a:r>
              <a:rPr lang="en-US" sz="3300">
                <a:solidFill>
                  <a:srgbClr val="FFFFFF"/>
                </a:solidFill>
              </a:rPr>
              <a:t>Contrast Enhancement Algorithm for Color Images </a:t>
            </a:r>
          </a:p>
        </p:txBody>
      </p:sp>
      <p:sp useBgFill="1">
        <p:nvSpPr>
          <p:cNvPr id="99" name="Round Diagonal Corner Rectangle 6">
            <a:extLst>
              <a:ext uri="{FF2B5EF4-FFF2-40B4-BE49-F238E27FC236}">
                <a16:creationId xmlns:a16="http://schemas.microsoft.com/office/drawing/2014/main" id="{F2B1468C-8227-4785-8776-7BDBDDF08F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4579" y="808057"/>
            <a:ext cx="3821429" cy="5234394"/>
          </a:xfrm>
          <a:prstGeom prst="round2DiagRect">
            <a:avLst>
              <a:gd name="adj1" fmla="val 11323"/>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3" descr="A close up of a logo&#10;&#10;Description generated with very high confidence">
            <a:extLst>
              <a:ext uri="{FF2B5EF4-FFF2-40B4-BE49-F238E27FC236}">
                <a16:creationId xmlns:a16="http://schemas.microsoft.com/office/drawing/2014/main" id="{4EE1E73E-0056-432D-9059-CED129A6A2AB}"/>
              </a:ext>
            </a:extLst>
          </p:cNvPr>
          <p:cNvPicPr>
            <a:picLocks noChangeAspect="1"/>
          </p:cNvPicPr>
          <p:nvPr/>
        </p:nvPicPr>
        <p:blipFill>
          <a:blip r:embed="rId3"/>
          <a:stretch>
            <a:fillRect/>
          </a:stretch>
        </p:blipFill>
        <p:spPr>
          <a:xfrm>
            <a:off x="1336292" y="1137621"/>
            <a:ext cx="2773664" cy="4807334"/>
          </a:xfrm>
          <a:prstGeom prst="rect">
            <a:avLst/>
          </a:prstGeom>
        </p:spPr>
      </p:pic>
      <p:sp>
        <p:nvSpPr>
          <p:cNvPr id="6" name="TextBox 5">
            <a:extLst>
              <a:ext uri="{FF2B5EF4-FFF2-40B4-BE49-F238E27FC236}">
                <a16:creationId xmlns:a16="http://schemas.microsoft.com/office/drawing/2014/main" id="{B109AA28-2B3A-4339-BD5A-ED9EB71A213A}"/>
              </a:ext>
            </a:extLst>
          </p:cNvPr>
          <p:cNvSpPr txBox="1"/>
          <p:nvPr/>
        </p:nvSpPr>
        <p:spPr>
          <a:xfrm>
            <a:off x="5128643" y="1861298"/>
            <a:ext cx="6634099" cy="4691900"/>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lnSpcReduction="10000"/>
          </a:bodyPr>
          <a:lstStyle/>
          <a:p>
            <a:pPr indent="-228600" defTabSz="914400">
              <a:lnSpc>
                <a:spcPct val="110000"/>
              </a:lnSpc>
              <a:spcAft>
                <a:spcPts val="600"/>
              </a:spcAft>
              <a:buSzPct val="125000"/>
              <a:buFont typeface="Arial" panose="020B0604020202020204" pitchFamily="34" charset="0"/>
              <a:buChar char="•"/>
            </a:pPr>
            <a:r>
              <a:rPr lang="en-US" sz="2000" b="1" dirty="0">
                <a:solidFill>
                  <a:srgbClr val="FFFFFF"/>
                </a:solidFill>
              </a:rPr>
              <a:t>Processing Flow/Algorithm</a:t>
            </a:r>
          </a:p>
          <a:p>
            <a:pPr indent="-228600" defTabSz="914400">
              <a:lnSpc>
                <a:spcPct val="110000"/>
              </a:lnSpc>
              <a:spcAft>
                <a:spcPts val="600"/>
              </a:spcAft>
              <a:buSzPct val="125000"/>
              <a:buFont typeface="Arial" panose="020B0604020202020204" pitchFamily="34" charset="0"/>
              <a:buChar char="•"/>
            </a:pPr>
            <a:r>
              <a:rPr lang="en-US" sz="2000" dirty="0">
                <a:solidFill>
                  <a:srgbClr val="FFFFFF"/>
                </a:solidFill>
              </a:rPr>
              <a:t>1) Load a color image </a:t>
            </a:r>
          </a:p>
          <a:p>
            <a:pPr indent="-228600" defTabSz="914400">
              <a:lnSpc>
                <a:spcPct val="110000"/>
              </a:lnSpc>
              <a:spcAft>
                <a:spcPts val="600"/>
              </a:spcAft>
              <a:buSzPct val="125000"/>
              <a:buFont typeface="Arial" panose="020B0604020202020204" pitchFamily="34" charset="0"/>
              <a:buChar char="•"/>
            </a:pPr>
            <a:r>
              <a:rPr lang="en-US" sz="2000" dirty="0">
                <a:solidFill>
                  <a:srgbClr val="FFFFFF"/>
                </a:solidFill>
              </a:rPr>
              <a:t>2) Convert from RGB to HSV color space </a:t>
            </a:r>
          </a:p>
          <a:p>
            <a:pPr indent="-228600" defTabSz="914400">
              <a:lnSpc>
                <a:spcPct val="110000"/>
              </a:lnSpc>
              <a:spcAft>
                <a:spcPts val="600"/>
              </a:spcAft>
              <a:buSzPct val="125000"/>
              <a:buFont typeface="Arial" panose="020B0604020202020204" pitchFamily="34" charset="0"/>
              <a:buChar char="•"/>
            </a:pPr>
            <a:r>
              <a:rPr lang="en-US" sz="2000" dirty="0">
                <a:solidFill>
                  <a:srgbClr val="FFFFFF"/>
                </a:solidFill>
              </a:rPr>
              <a:t>3) Apply Discrete Wavelet Transform to saturation (S) component </a:t>
            </a:r>
          </a:p>
          <a:p>
            <a:pPr indent="-228600" defTabSz="914400">
              <a:lnSpc>
                <a:spcPct val="110000"/>
              </a:lnSpc>
              <a:spcAft>
                <a:spcPts val="600"/>
              </a:spcAft>
              <a:buSzPct val="125000"/>
              <a:buFont typeface="Arial" panose="020B0604020202020204" pitchFamily="34" charset="0"/>
              <a:buChar char="•"/>
            </a:pPr>
            <a:r>
              <a:rPr lang="en-US" sz="2000" dirty="0">
                <a:solidFill>
                  <a:srgbClr val="FFFFFF"/>
                </a:solidFill>
              </a:rPr>
              <a:t>4) Use a derived mapping function to modify approximate coefficients from (4). </a:t>
            </a:r>
          </a:p>
          <a:p>
            <a:pPr indent="-228600" defTabSz="914400">
              <a:lnSpc>
                <a:spcPct val="110000"/>
              </a:lnSpc>
              <a:spcAft>
                <a:spcPts val="600"/>
              </a:spcAft>
              <a:buSzPct val="125000"/>
              <a:buFont typeface="Arial" panose="020B0604020202020204" pitchFamily="34" charset="0"/>
              <a:buChar char="•"/>
            </a:pPr>
            <a:r>
              <a:rPr lang="en-US" sz="2000" dirty="0">
                <a:solidFill>
                  <a:srgbClr val="FFFFFF"/>
                </a:solidFill>
              </a:rPr>
              <a:t>5) Reconstruct S using Inverse Discrete Wavelet transform. </a:t>
            </a:r>
          </a:p>
          <a:p>
            <a:pPr indent="-228600" defTabSz="914400">
              <a:lnSpc>
                <a:spcPct val="110000"/>
              </a:lnSpc>
              <a:spcAft>
                <a:spcPts val="600"/>
              </a:spcAft>
              <a:buSzPct val="125000"/>
              <a:buFont typeface="Arial" panose="020B0604020202020204" pitchFamily="34" charset="0"/>
              <a:buChar char="•"/>
            </a:pPr>
            <a:r>
              <a:rPr lang="en-US" sz="2000" dirty="0">
                <a:solidFill>
                  <a:srgbClr val="FFFFFF"/>
                </a:solidFill>
              </a:rPr>
              <a:t>6) Enhance luminance (V) component using CLAHE. </a:t>
            </a:r>
          </a:p>
          <a:p>
            <a:pPr indent="-228600" defTabSz="914400">
              <a:lnSpc>
                <a:spcPct val="110000"/>
              </a:lnSpc>
              <a:spcAft>
                <a:spcPts val="600"/>
              </a:spcAft>
              <a:buSzPct val="125000"/>
              <a:buFont typeface="Arial" panose="020B0604020202020204" pitchFamily="34" charset="0"/>
              <a:buChar char="•"/>
            </a:pPr>
            <a:r>
              <a:rPr lang="en-US" sz="2000" dirty="0">
                <a:solidFill>
                  <a:srgbClr val="FFFFFF"/>
                </a:solidFill>
              </a:rPr>
              <a:t>7) Combine H, new S component, and V components to get the enhanced HSV image </a:t>
            </a:r>
          </a:p>
          <a:p>
            <a:pPr indent="-228600" defTabSz="914400">
              <a:lnSpc>
                <a:spcPct val="110000"/>
              </a:lnSpc>
              <a:spcAft>
                <a:spcPts val="600"/>
              </a:spcAft>
              <a:buSzPct val="125000"/>
              <a:buFont typeface="Arial" panose="020B0604020202020204" pitchFamily="34" charset="0"/>
              <a:buChar char="•"/>
            </a:pPr>
            <a:r>
              <a:rPr lang="en-US" sz="2000" dirty="0">
                <a:solidFill>
                  <a:srgbClr val="FFFFFF"/>
                </a:solidFill>
              </a:rPr>
              <a:t>8) Convert from HSV to RGB color space. </a:t>
            </a:r>
          </a:p>
        </p:txBody>
      </p:sp>
    </p:spTree>
    <p:extLst>
      <p:ext uri="{BB962C8B-B14F-4D97-AF65-F5344CB8AC3E}">
        <p14:creationId xmlns:p14="http://schemas.microsoft.com/office/powerpoint/2010/main" val="1386248807"/>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500" y="58439"/>
            <a:ext cx="12026480" cy="1179902"/>
          </a:xfrm>
        </p:spPr>
        <p:txBody>
          <a:bodyPr>
            <a:normAutofit fontScale="90000"/>
          </a:bodyPr>
          <a:lstStyle/>
          <a:p>
            <a:pPr algn="ctr"/>
            <a:r>
              <a:rPr lang="en-US" sz="4000" dirty="0"/>
              <a:t>IMAGE CONTRAST ENHANCEMENT USING SINGULAR VALUE DECOMPOSITION FOR GRAY LEVEL IMAGES </a:t>
            </a:r>
          </a:p>
        </p:txBody>
      </p:sp>
      <p:sp>
        <p:nvSpPr>
          <p:cNvPr id="6" name="TextBox 5">
            <a:extLst>
              <a:ext uri="{FF2B5EF4-FFF2-40B4-BE49-F238E27FC236}">
                <a16:creationId xmlns:a16="http://schemas.microsoft.com/office/drawing/2014/main" id="{B109AA28-2B3A-4339-BD5A-ED9EB71A213A}"/>
              </a:ext>
            </a:extLst>
          </p:cNvPr>
          <p:cNvSpPr txBox="1"/>
          <p:nvPr/>
        </p:nvSpPr>
        <p:spPr>
          <a:xfrm>
            <a:off x="483079" y="1345720"/>
            <a:ext cx="11153952" cy="501675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000" b="1"/>
              <a:t>APPLICATION</a:t>
            </a:r>
            <a:endParaRPr lang="en-US" b="1"/>
          </a:p>
          <a:p>
            <a:pPr marL="342900" indent="-342900" algn="just">
              <a:buFont typeface="Wingdings"/>
              <a:buChar char="Ø"/>
            </a:pPr>
            <a:r>
              <a:rPr lang="en-US" sz="2000"/>
              <a:t>In many applications such as geosciences studies, astronomy, and geographical information systems the satellite images are used. </a:t>
            </a:r>
            <a:endParaRPr lang="en-US"/>
          </a:p>
          <a:p>
            <a:pPr marL="342900" indent="-342900" algn="just">
              <a:buFont typeface="Wingdings"/>
              <a:buChar char="Ø"/>
            </a:pPr>
            <a:r>
              <a:rPr lang="en-US" sz="2000"/>
              <a:t>One of the most important quality factors in satellite images comes from its contrast. </a:t>
            </a:r>
            <a:endParaRPr lang="en-US"/>
          </a:p>
          <a:p>
            <a:pPr algn="just"/>
            <a:endParaRPr lang="en-US" sz="2000" dirty="0"/>
          </a:p>
          <a:p>
            <a:pPr algn="just"/>
            <a:r>
              <a:rPr lang="en-US" sz="2000" b="1"/>
              <a:t>THEORY </a:t>
            </a:r>
            <a:endParaRPr lang="en-US" sz="2000" b="1" dirty="0"/>
          </a:p>
          <a:p>
            <a:pPr marL="342900" indent="-342900" algn="just">
              <a:buFont typeface="Wingdings"/>
              <a:buChar char="Ø"/>
            </a:pPr>
            <a:r>
              <a:rPr lang="en-US" sz="2000"/>
              <a:t>Contrast enhancement is frequently referred to as one of the most important issues in image processing.</a:t>
            </a:r>
            <a:endParaRPr lang="en-US"/>
          </a:p>
          <a:p>
            <a:pPr marL="342900" indent="-342900" algn="just">
              <a:buFont typeface="Wingdings"/>
              <a:buChar char="Ø"/>
            </a:pPr>
            <a:r>
              <a:rPr lang="en-US" sz="2000"/>
              <a:t>Contrast is created by the difference in luminance reflected from two adjacent surfaces.</a:t>
            </a:r>
            <a:endParaRPr lang="en-US"/>
          </a:p>
          <a:p>
            <a:pPr marL="342900" indent="-342900" algn="just">
              <a:buFont typeface="Wingdings"/>
              <a:buChar char="Ø"/>
            </a:pPr>
            <a:r>
              <a:rPr lang="en-US" sz="2000"/>
              <a:t>In visual perception, contrast is determined by the difference in the color and brightness of an object with other objects. </a:t>
            </a:r>
            <a:endParaRPr lang="en-US"/>
          </a:p>
          <a:p>
            <a:pPr algn="just"/>
            <a:endParaRPr lang="en-US" sz="2000" dirty="0"/>
          </a:p>
          <a:p>
            <a:pPr algn="just"/>
            <a:r>
              <a:rPr lang="en-US" sz="2000" b="1"/>
              <a:t>PROBLEM</a:t>
            </a:r>
            <a:r>
              <a:rPr lang="en-US" sz="2000" b="1" dirty="0"/>
              <a:t> </a:t>
            </a:r>
          </a:p>
          <a:p>
            <a:pPr marL="342900" indent="-342900" algn="just">
              <a:buFont typeface="Wingdings"/>
              <a:buChar char="Ø"/>
            </a:pPr>
            <a:r>
              <a:rPr lang="en-US" sz="2000"/>
              <a:t>If the contrast of an image is highly concentrated on a specific range, the information may be lost in those areas which are excessively and uniformly concentrated. </a:t>
            </a:r>
            <a:endParaRPr lang="en-US"/>
          </a:p>
          <a:p>
            <a:pPr marL="342900" indent="-342900" algn="just">
              <a:buFont typeface="Wingdings"/>
              <a:buChar char="Ø"/>
            </a:pPr>
            <a:r>
              <a:rPr lang="en-US" sz="2000"/>
              <a:t>The problem is to optimize the contrast of an image in order to represent all the information in the input image.</a:t>
            </a:r>
            <a:endParaRPr lang="en-US"/>
          </a:p>
        </p:txBody>
      </p:sp>
    </p:spTree>
    <p:extLst>
      <p:ext uri="{BB962C8B-B14F-4D97-AF65-F5344CB8AC3E}">
        <p14:creationId xmlns:p14="http://schemas.microsoft.com/office/powerpoint/2010/main" val="42180335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500" y="58439"/>
            <a:ext cx="12026480" cy="1179902"/>
          </a:xfrm>
        </p:spPr>
        <p:txBody>
          <a:bodyPr>
            <a:normAutofit fontScale="90000"/>
          </a:bodyPr>
          <a:lstStyle/>
          <a:p>
            <a:pPr algn="ctr"/>
            <a:r>
              <a:rPr lang="en-US" sz="4000" dirty="0"/>
              <a:t>IMAGE CONTRAST ENHANCEMENT USING SINGULAR VALUE DECOMPOSITION FOR GRAY LEVEL IMAGES </a:t>
            </a:r>
          </a:p>
        </p:txBody>
      </p:sp>
      <p:sp>
        <p:nvSpPr>
          <p:cNvPr id="6" name="TextBox 5">
            <a:extLst>
              <a:ext uri="{FF2B5EF4-FFF2-40B4-BE49-F238E27FC236}">
                <a16:creationId xmlns:a16="http://schemas.microsoft.com/office/drawing/2014/main" id="{B109AA28-2B3A-4339-BD5A-ED9EB71A213A}"/>
              </a:ext>
            </a:extLst>
          </p:cNvPr>
          <p:cNvSpPr txBox="1"/>
          <p:nvPr/>
        </p:nvSpPr>
        <p:spPr>
          <a:xfrm>
            <a:off x="382438" y="1245079"/>
            <a:ext cx="7027650" cy="532453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gn="just">
              <a:buFont typeface="Wingdings"/>
              <a:buChar char="Ø"/>
            </a:pPr>
            <a:r>
              <a:rPr lang="en-US" sz="2000"/>
              <a:t>There have been several techniques to overcome this issue: </a:t>
            </a:r>
            <a:r>
              <a:rPr lang="en-US" sz="2000" dirty="0"/>
              <a:t>General Histogram Equalization (GHE), </a:t>
            </a:r>
            <a:endParaRPr lang="en-US" dirty="0"/>
          </a:p>
          <a:p>
            <a:pPr algn="just"/>
            <a:r>
              <a:rPr lang="en-US" sz="2000"/>
              <a:t>     Local Histogram equalization (LHE), and </a:t>
            </a:r>
            <a:endParaRPr lang="en-US"/>
          </a:p>
          <a:p>
            <a:pPr algn="just"/>
            <a:r>
              <a:rPr lang="en-US" sz="2000"/>
              <a:t>     Brightness Preserving Dynamic Histogram Equalization (BPDHE) </a:t>
            </a:r>
            <a:endParaRPr lang="en-US"/>
          </a:p>
          <a:p>
            <a:pPr algn="just"/>
            <a:endParaRPr lang="en-US" sz="2000" dirty="0"/>
          </a:p>
          <a:p>
            <a:pPr marL="342900" indent="-342900" algn="just">
              <a:buFont typeface="Wingdings"/>
              <a:buChar char="Ø"/>
            </a:pPr>
            <a:r>
              <a:rPr lang="en-US" sz="2000"/>
              <a:t>The GHE technique is one </a:t>
            </a:r>
            <a:r>
              <a:rPr lang="en-US" sz="2000" dirty="0"/>
              <a:t>of the simplest and most effective primitives for contrast enhancement, which attempts to produce </a:t>
            </a:r>
            <a:r>
              <a:rPr lang="en-US" sz="2000"/>
              <a:t>an output histogram that is uniform. </a:t>
            </a:r>
          </a:p>
          <a:p>
            <a:pPr algn="just"/>
            <a:endParaRPr lang="en-US" sz="2000" dirty="0"/>
          </a:p>
          <a:p>
            <a:pPr marL="342900" indent="-342900" algn="just">
              <a:buFont typeface="Wingdings"/>
              <a:buChar char="Ø"/>
            </a:pPr>
            <a:r>
              <a:rPr lang="en-US" sz="2000"/>
              <a:t>The stateof-the-art </a:t>
            </a:r>
            <a:r>
              <a:rPr lang="en-US" sz="2000" dirty="0"/>
              <a:t>technique </a:t>
            </a:r>
            <a:r>
              <a:rPr lang="en-US" sz="2000"/>
              <a:t>BPDHE is obtained from dynamic histogram specification which generates the specified histogram dynamically from the input image.</a:t>
            </a:r>
            <a:endParaRPr lang="en-US"/>
          </a:p>
          <a:p>
            <a:pPr algn="just"/>
            <a:endParaRPr lang="en-US" sz="2000" dirty="0"/>
          </a:p>
          <a:p>
            <a:pPr marL="342900" indent="-342900" algn="just">
              <a:buFont typeface="Wingdings"/>
              <a:buChar char="Ø"/>
            </a:pPr>
            <a:r>
              <a:rPr lang="en-US" sz="2000"/>
              <a:t>In this letter, the proposed method has been compared with the conventional GHE, LHE and BPDEH. The results indicate the superiority of the proposed method over the after mentioned methods.</a:t>
            </a:r>
            <a:endParaRPr lang="en-US"/>
          </a:p>
        </p:txBody>
      </p:sp>
      <p:pic>
        <p:nvPicPr>
          <p:cNvPr id="4" name="Picture 4" descr="A screenshot of a cell phone&#10;&#10;Description generated with very high confidence">
            <a:extLst>
              <a:ext uri="{FF2B5EF4-FFF2-40B4-BE49-F238E27FC236}">
                <a16:creationId xmlns:a16="http://schemas.microsoft.com/office/drawing/2014/main" id="{CB707983-A18E-4536-B359-85CE5FDE3374}"/>
              </a:ext>
            </a:extLst>
          </p:cNvPr>
          <p:cNvPicPr>
            <a:picLocks noChangeAspect="1"/>
          </p:cNvPicPr>
          <p:nvPr/>
        </p:nvPicPr>
        <p:blipFill>
          <a:blip r:embed="rId2"/>
          <a:stretch>
            <a:fillRect/>
          </a:stretch>
        </p:blipFill>
        <p:spPr>
          <a:xfrm>
            <a:off x="7647137" y="1271049"/>
            <a:ext cx="4373951" cy="1929261"/>
          </a:xfrm>
          <a:prstGeom prst="rect">
            <a:avLst/>
          </a:prstGeom>
        </p:spPr>
      </p:pic>
      <p:pic>
        <p:nvPicPr>
          <p:cNvPr id="7" name="Picture 8">
            <a:extLst>
              <a:ext uri="{FF2B5EF4-FFF2-40B4-BE49-F238E27FC236}">
                <a16:creationId xmlns:a16="http://schemas.microsoft.com/office/drawing/2014/main" id="{DA186A8A-1775-4079-83D9-E940B7947063}"/>
              </a:ext>
            </a:extLst>
          </p:cNvPr>
          <p:cNvPicPr>
            <a:picLocks noChangeAspect="1"/>
          </p:cNvPicPr>
          <p:nvPr/>
        </p:nvPicPr>
        <p:blipFill>
          <a:blip r:embed="rId3"/>
          <a:stretch>
            <a:fillRect/>
          </a:stretch>
        </p:blipFill>
        <p:spPr>
          <a:xfrm>
            <a:off x="7652259" y="3181440"/>
            <a:ext cx="4363708" cy="3399346"/>
          </a:xfrm>
          <a:prstGeom prst="rect">
            <a:avLst/>
          </a:prstGeom>
        </p:spPr>
      </p:pic>
    </p:spTree>
    <p:extLst>
      <p:ext uri="{BB962C8B-B14F-4D97-AF65-F5344CB8AC3E}">
        <p14:creationId xmlns:p14="http://schemas.microsoft.com/office/powerpoint/2010/main" val="26221545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500" y="58439"/>
            <a:ext cx="12026480" cy="1179902"/>
          </a:xfrm>
        </p:spPr>
        <p:txBody>
          <a:bodyPr>
            <a:normAutofit fontScale="90000"/>
          </a:bodyPr>
          <a:lstStyle/>
          <a:p>
            <a:pPr algn="ctr"/>
            <a:r>
              <a:rPr lang="en-US" sz="4000" dirty="0"/>
              <a:t>IMAGE CONTRAST ENHANCEMENT USING SINGULAR VALUE DECOMPOSITION FOR GRAY LEVEL IMAGES </a:t>
            </a:r>
          </a:p>
        </p:txBody>
      </p:sp>
      <p:sp>
        <p:nvSpPr>
          <p:cNvPr id="6" name="TextBox 5">
            <a:extLst>
              <a:ext uri="{FF2B5EF4-FFF2-40B4-BE49-F238E27FC236}">
                <a16:creationId xmlns:a16="http://schemas.microsoft.com/office/drawing/2014/main" id="{B109AA28-2B3A-4339-BD5A-ED9EB71A213A}"/>
              </a:ext>
            </a:extLst>
          </p:cNvPr>
          <p:cNvSpPr txBox="1"/>
          <p:nvPr/>
        </p:nvSpPr>
        <p:spPr>
          <a:xfrm>
            <a:off x="511834" y="1259456"/>
            <a:ext cx="6797613" cy="532453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000" dirty="0"/>
              <a:t>The general procedure of the proposed technique is as follows. The input image A is first processed by using GHE to generate Â. Then, both of these images are transformed by DWT into four sub band images. The correction coefficient for the singular value matrix is calculated by using the following equation: </a:t>
            </a:r>
          </a:p>
          <a:p>
            <a:pPr algn="just"/>
            <a:endParaRPr lang="en-US" sz="2000" dirty="0"/>
          </a:p>
          <a:p>
            <a:pPr algn="just"/>
            <a:endParaRPr lang="en-US" sz="2000" dirty="0"/>
          </a:p>
          <a:p>
            <a:pPr algn="just"/>
            <a:endParaRPr lang="en-US" sz="2000" dirty="0"/>
          </a:p>
          <a:p>
            <a:pPr algn="just"/>
            <a:r>
              <a:rPr lang="en-US" sz="2000" dirty="0"/>
              <a:t>where ΣLL</a:t>
            </a:r>
            <a:r>
              <a:rPr lang="en-US" sz="1500" dirty="0"/>
              <a:t>A</a:t>
            </a:r>
            <a:r>
              <a:rPr lang="en-US" sz="2000" dirty="0"/>
              <a:t> is the LL singular value matrix of the input image and ΣLLAˆ is the LL singular value matrix of the output of the GHE. The new LL image is composed by </a:t>
            </a:r>
          </a:p>
          <a:p>
            <a:pPr algn="just"/>
            <a:endParaRPr lang="en-US" sz="2000" dirty="0"/>
          </a:p>
          <a:p>
            <a:pPr algn="just"/>
            <a:endParaRPr lang="en-US" sz="2000" dirty="0"/>
          </a:p>
          <a:p>
            <a:pPr algn="just"/>
            <a:endParaRPr lang="en-US" sz="2000" dirty="0"/>
          </a:p>
          <a:p>
            <a:pPr algn="just"/>
            <a:r>
              <a:rPr lang="en-US" sz="2000" dirty="0"/>
              <a:t>Now, the LL</a:t>
            </a:r>
            <a:r>
              <a:rPr lang="en-US" sz="1500" dirty="0"/>
              <a:t>A</a:t>
            </a:r>
            <a:r>
              <a:rPr lang="en-US" sz="2000" dirty="0"/>
              <a:t>, LH</a:t>
            </a:r>
            <a:r>
              <a:rPr lang="en-US" sz="1500" dirty="0"/>
              <a:t>A</a:t>
            </a:r>
            <a:r>
              <a:rPr lang="en-US" sz="2000" dirty="0"/>
              <a:t>, HL</a:t>
            </a:r>
            <a:r>
              <a:rPr lang="en-US" sz="1500" dirty="0"/>
              <a:t>A</a:t>
            </a:r>
            <a:r>
              <a:rPr lang="en-US" sz="2000" dirty="0"/>
              <a:t>, and HH</a:t>
            </a:r>
            <a:r>
              <a:rPr lang="en-US" sz="1500" dirty="0"/>
              <a:t>A</a:t>
            </a:r>
            <a:r>
              <a:rPr lang="en-US" sz="2000" dirty="0"/>
              <a:t> sub band images of the original image are recombined by applying IDWT to generate the resultant equalized image A.</a:t>
            </a:r>
          </a:p>
        </p:txBody>
      </p:sp>
      <p:pic>
        <p:nvPicPr>
          <p:cNvPr id="3" name="Picture 3" descr="A screenshot of a cell phone&#10;&#10;Description generated with very high confidence">
            <a:extLst>
              <a:ext uri="{FF2B5EF4-FFF2-40B4-BE49-F238E27FC236}">
                <a16:creationId xmlns:a16="http://schemas.microsoft.com/office/drawing/2014/main" id="{B4773A92-907B-4DC3-ADDE-B06DD66C89DF}"/>
              </a:ext>
            </a:extLst>
          </p:cNvPr>
          <p:cNvPicPr>
            <a:picLocks noChangeAspect="1"/>
          </p:cNvPicPr>
          <p:nvPr/>
        </p:nvPicPr>
        <p:blipFill>
          <a:blip r:embed="rId2"/>
          <a:stretch>
            <a:fillRect/>
          </a:stretch>
        </p:blipFill>
        <p:spPr>
          <a:xfrm>
            <a:off x="2821108" y="2936755"/>
            <a:ext cx="1388313" cy="625055"/>
          </a:xfrm>
          <a:prstGeom prst="rect">
            <a:avLst/>
          </a:prstGeom>
        </p:spPr>
      </p:pic>
      <p:pic>
        <p:nvPicPr>
          <p:cNvPr id="8" name="Picture 8" descr="A picture containing object&#10;&#10;Description generated with very high confidence">
            <a:extLst>
              <a:ext uri="{FF2B5EF4-FFF2-40B4-BE49-F238E27FC236}">
                <a16:creationId xmlns:a16="http://schemas.microsoft.com/office/drawing/2014/main" id="{8D3ACEA7-AD1E-444F-A8D6-FEA0E55E6509}"/>
              </a:ext>
            </a:extLst>
          </p:cNvPr>
          <p:cNvPicPr>
            <a:picLocks noChangeAspect="1"/>
          </p:cNvPicPr>
          <p:nvPr/>
        </p:nvPicPr>
        <p:blipFill>
          <a:blip r:embed="rId3"/>
          <a:stretch>
            <a:fillRect/>
          </a:stretch>
        </p:blipFill>
        <p:spPr>
          <a:xfrm>
            <a:off x="809625" y="4681358"/>
            <a:ext cx="2075731" cy="701435"/>
          </a:xfrm>
          <a:prstGeom prst="rect">
            <a:avLst/>
          </a:prstGeom>
        </p:spPr>
      </p:pic>
      <p:pic>
        <p:nvPicPr>
          <p:cNvPr id="10" name="Picture 10">
            <a:extLst>
              <a:ext uri="{FF2B5EF4-FFF2-40B4-BE49-F238E27FC236}">
                <a16:creationId xmlns:a16="http://schemas.microsoft.com/office/drawing/2014/main" id="{6E36FDC1-A92E-4666-A94A-0305FE9231FF}"/>
              </a:ext>
            </a:extLst>
          </p:cNvPr>
          <p:cNvPicPr>
            <a:picLocks noChangeAspect="1"/>
          </p:cNvPicPr>
          <p:nvPr/>
        </p:nvPicPr>
        <p:blipFill>
          <a:blip r:embed="rId4"/>
          <a:stretch>
            <a:fillRect/>
          </a:stretch>
        </p:blipFill>
        <p:spPr>
          <a:xfrm>
            <a:off x="3428101" y="4833260"/>
            <a:ext cx="3236703" cy="354496"/>
          </a:xfrm>
          <a:prstGeom prst="rect">
            <a:avLst/>
          </a:prstGeom>
        </p:spPr>
      </p:pic>
      <p:pic>
        <p:nvPicPr>
          <p:cNvPr id="12" name="Picture 12" descr="A screenshot of a cell phone&#10;&#10;Description generated with very high confidence">
            <a:extLst>
              <a:ext uri="{FF2B5EF4-FFF2-40B4-BE49-F238E27FC236}">
                <a16:creationId xmlns:a16="http://schemas.microsoft.com/office/drawing/2014/main" id="{7D86F55D-3709-4E0C-AD8A-32AD56364B90}"/>
              </a:ext>
            </a:extLst>
          </p:cNvPr>
          <p:cNvPicPr>
            <a:picLocks noChangeAspect="1"/>
          </p:cNvPicPr>
          <p:nvPr/>
        </p:nvPicPr>
        <p:blipFill>
          <a:blip r:embed="rId5"/>
          <a:stretch>
            <a:fillRect/>
          </a:stretch>
        </p:blipFill>
        <p:spPr>
          <a:xfrm>
            <a:off x="7699256" y="1255144"/>
            <a:ext cx="4169073" cy="5382883"/>
          </a:xfrm>
          <a:prstGeom prst="rect">
            <a:avLst/>
          </a:prstGeom>
        </p:spPr>
      </p:pic>
    </p:spTree>
    <p:extLst>
      <p:ext uri="{BB962C8B-B14F-4D97-AF65-F5344CB8AC3E}">
        <p14:creationId xmlns:p14="http://schemas.microsoft.com/office/powerpoint/2010/main" val="40194995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6764" y="87194"/>
            <a:ext cx="11983347" cy="1179902"/>
          </a:xfrm>
        </p:spPr>
        <p:txBody>
          <a:bodyPr>
            <a:normAutofit fontScale="90000"/>
          </a:bodyPr>
          <a:lstStyle/>
          <a:p>
            <a:pPr algn="ctr"/>
            <a:r>
              <a:rPr lang="en-US" sz="4000" dirty="0"/>
              <a:t>A NEW CONTRAST ENHANCEMENT TECHNIQUE BY ADAPTIVELY INCREASING THE VALUE OF HISTOGRAM </a:t>
            </a:r>
            <a:endParaRPr lang="en-US" dirty="0"/>
          </a:p>
        </p:txBody>
      </p:sp>
      <p:sp>
        <p:nvSpPr>
          <p:cNvPr id="6" name="TextBox 5">
            <a:extLst>
              <a:ext uri="{FF2B5EF4-FFF2-40B4-BE49-F238E27FC236}">
                <a16:creationId xmlns:a16="http://schemas.microsoft.com/office/drawing/2014/main" id="{B109AA28-2B3A-4339-BD5A-ED9EB71A213A}"/>
              </a:ext>
            </a:extLst>
          </p:cNvPr>
          <p:cNvSpPr txBox="1"/>
          <p:nvPr/>
        </p:nvSpPr>
        <p:spPr>
          <a:xfrm>
            <a:off x="511835" y="1388852"/>
            <a:ext cx="11168330" cy="40934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gn="just">
              <a:buFont typeface="Wingdings"/>
              <a:buChar char="Ø"/>
            </a:pPr>
            <a:r>
              <a:rPr lang="en-US" sz="2000" dirty="0"/>
              <a:t>Contrast enhancement is a display technology that improves the exhibition effect by increasing the dynamic </a:t>
            </a:r>
            <a:r>
              <a:rPr lang="en-US" sz="2000"/>
              <a:t>range of gray intensity of the input image. We can classify the techniques of contrast enhancement into two </a:t>
            </a:r>
            <a:r>
              <a:rPr lang="en-US" sz="2000" dirty="0"/>
              <a:t>categories: Global </a:t>
            </a:r>
            <a:r>
              <a:rPr lang="en-US" sz="2000"/>
              <a:t>Enhancement and Histogram Equalization based methods.</a:t>
            </a:r>
            <a:endParaRPr lang="en-US"/>
          </a:p>
          <a:p>
            <a:pPr algn="just"/>
            <a:endParaRPr lang="en-US" sz="2000" dirty="0"/>
          </a:p>
          <a:p>
            <a:pPr algn="just"/>
            <a:r>
              <a:rPr lang="en-US" sz="2000" b="1"/>
              <a:t>A. Global Methods</a:t>
            </a:r>
          </a:p>
          <a:p>
            <a:pPr marL="342900" indent="-342900" algn="just">
              <a:buFont typeface="Wingdings"/>
              <a:buChar char="Ø"/>
            </a:pPr>
            <a:r>
              <a:rPr lang="en-US" sz="2000" dirty="0"/>
              <a:t>Global Enhancement method is the most prevalent method to be utilized such as Histogram Stretching method </a:t>
            </a:r>
            <a:r>
              <a:rPr lang="en-US" sz="2000"/>
              <a:t>(HS), Improved Histogram Stretching method (IHS), localized contrast manipulation method, and </a:t>
            </a:r>
            <a:r>
              <a:rPr lang="en-US" sz="2000" dirty="0"/>
              <a:t>Automatic Video Contrast Enhancement. </a:t>
            </a:r>
          </a:p>
          <a:p>
            <a:pPr algn="just"/>
            <a:endParaRPr lang="en-US" sz="2000" dirty="0"/>
          </a:p>
          <a:p>
            <a:pPr algn="just"/>
            <a:r>
              <a:rPr lang="en-US" sz="2000" b="1"/>
              <a:t>B. Histogram Equalization Based Methods</a:t>
            </a:r>
          </a:p>
          <a:p>
            <a:pPr marL="342900" indent="-342900" algn="just">
              <a:buFont typeface="Wingdings"/>
              <a:buChar char="Ø"/>
            </a:pPr>
            <a:r>
              <a:rPr lang="en-US" sz="2000"/>
              <a:t>Histogram Equalization (HE) is very popular for enhancing the contrast of an image. The method performs the </a:t>
            </a:r>
            <a:r>
              <a:rPr lang="en-US" sz="2000" dirty="0"/>
              <a:t>remapping in the gray levels to produce uniform distribution in the order of input </a:t>
            </a:r>
            <a:r>
              <a:rPr lang="en-US" sz="2000"/>
              <a:t>images. But it is also being criticized that it always causes unacceptable visual artifacts. </a:t>
            </a:r>
            <a:endParaRPr lang="en-US"/>
          </a:p>
        </p:txBody>
      </p:sp>
    </p:spTree>
    <p:extLst>
      <p:ext uri="{BB962C8B-B14F-4D97-AF65-F5344CB8AC3E}">
        <p14:creationId xmlns:p14="http://schemas.microsoft.com/office/powerpoint/2010/main" val="16898666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6764" y="87194"/>
            <a:ext cx="11983347" cy="1179902"/>
          </a:xfrm>
        </p:spPr>
        <p:txBody>
          <a:bodyPr>
            <a:normAutofit fontScale="90000"/>
          </a:bodyPr>
          <a:lstStyle/>
          <a:p>
            <a:pPr algn="ctr"/>
            <a:r>
              <a:rPr lang="en-US" sz="4000" dirty="0"/>
              <a:t>A NEW CONTRAST ENHANCEMENT TECHNIQUE BY ADAPTIVELY INCREASING THE VALUE OF HISTOGRAM </a:t>
            </a:r>
            <a:endParaRPr lang="en-US" dirty="0"/>
          </a:p>
        </p:txBody>
      </p:sp>
      <p:sp>
        <p:nvSpPr>
          <p:cNvPr id="6" name="TextBox 5">
            <a:extLst>
              <a:ext uri="{FF2B5EF4-FFF2-40B4-BE49-F238E27FC236}">
                <a16:creationId xmlns:a16="http://schemas.microsoft.com/office/drawing/2014/main" id="{B109AA28-2B3A-4339-BD5A-ED9EB71A213A}"/>
              </a:ext>
            </a:extLst>
          </p:cNvPr>
          <p:cNvSpPr txBox="1"/>
          <p:nvPr/>
        </p:nvSpPr>
        <p:spPr>
          <a:xfrm>
            <a:off x="511835" y="1360098"/>
            <a:ext cx="6510066" cy="37856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000"/>
              <a:t>The two image contrast enhancement techniques as the basis of this research are Histogram Equalization method and BUBO method.</a:t>
            </a:r>
          </a:p>
          <a:p>
            <a:pPr algn="just"/>
            <a:endParaRPr lang="en-US" sz="2000" dirty="0"/>
          </a:p>
          <a:p>
            <a:pPr algn="just"/>
            <a:r>
              <a:rPr lang="en-US" sz="2000" b="1" dirty="0"/>
              <a:t>A. Traditional HE Method</a:t>
            </a:r>
            <a:r>
              <a:rPr lang="en-US" sz="2000" dirty="0"/>
              <a:t> </a:t>
            </a:r>
          </a:p>
          <a:p>
            <a:pPr algn="just"/>
            <a:r>
              <a:rPr lang="en-US" sz="2000" dirty="0"/>
              <a:t>HE obtains input-output transfer function by means of the histogram of input images. For the digital image input f(x, y) in an active area of gray level [0, L-1] with N pixels. The probability </a:t>
            </a:r>
            <a:r>
              <a:rPr lang="en-US" sz="2000"/>
              <a:t>density function (PDF) P(k) of the image is defined as below, where L is the maximum gray level of </a:t>
            </a:r>
            <a:r>
              <a:rPr lang="en-US" sz="2000" dirty="0"/>
              <a:t>image: </a:t>
            </a:r>
          </a:p>
          <a:p>
            <a:pPr algn="just"/>
            <a:endParaRPr lang="en-US" sz="2000" dirty="0"/>
          </a:p>
          <a:p>
            <a:pPr algn="just"/>
            <a:endParaRPr lang="en-US" sz="2000" dirty="0"/>
          </a:p>
        </p:txBody>
      </p:sp>
      <p:pic>
        <p:nvPicPr>
          <p:cNvPr id="3" name="Picture 3">
            <a:extLst>
              <a:ext uri="{FF2B5EF4-FFF2-40B4-BE49-F238E27FC236}">
                <a16:creationId xmlns:a16="http://schemas.microsoft.com/office/drawing/2014/main" id="{87E6BA03-AF4A-4059-887B-CC2EFA953809}"/>
              </a:ext>
            </a:extLst>
          </p:cNvPr>
          <p:cNvPicPr>
            <a:picLocks noChangeAspect="1"/>
          </p:cNvPicPr>
          <p:nvPr/>
        </p:nvPicPr>
        <p:blipFill>
          <a:blip r:embed="rId2"/>
          <a:stretch>
            <a:fillRect/>
          </a:stretch>
        </p:blipFill>
        <p:spPr>
          <a:xfrm>
            <a:off x="1745591" y="4704900"/>
            <a:ext cx="3108025" cy="582462"/>
          </a:xfrm>
          <a:prstGeom prst="rect">
            <a:avLst/>
          </a:prstGeom>
        </p:spPr>
      </p:pic>
      <p:pic>
        <p:nvPicPr>
          <p:cNvPr id="5" name="Picture 6" descr="A screenshot of a cell phone&#10;&#10;Description generated with high confidence">
            <a:extLst>
              <a:ext uri="{FF2B5EF4-FFF2-40B4-BE49-F238E27FC236}">
                <a16:creationId xmlns:a16="http://schemas.microsoft.com/office/drawing/2014/main" id="{F402B9F8-1D88-4E65-8488-0B658537379D}"/>
              </a:ext>
            </a:extLst>
          </p:cNvPr>
          <p:cNvPicPr>
            <a:picLocks noChangeAspect="1"/>
          </p:cNvPicPr>
          <p:nvPr/>
        </p:nvPicPr>
        <p:blipFill>
          <a:blip r:embed="rId3"/>
          <a:stretch>
            <a:fillRect/>
          </a:stretch>
        </p:blipFill>
        <p:spPr>
          <a:xfrm>
            <a:off x="600254" y="5702060"/>
            <a:ext cx="2968924" cy="701615"/>
          </a:xfrm>
          <a:prstGeom prst="rect">
            <a:avLst/>
          </a:prstGeom>
        </p:spPr>
      </p:pic>
      <p:pic>
        <p:nvPicPr>
          <p:cNvPr id="10" name="Picture 10" descr="A picture containing object&#10;&#10;Description generated with high confidence">
            <a:extLst>
              <a:ext uri="{FF2B5EF4-FFF2-40B4-BE49-F238E27FC236}">
                <a16:creationId xmlns:a16="http://schemas.microsoft.com/office/drawing/2014/main" id="{3B8BA6C6-E406-401E-BBBE-D8FF8014BC14}"/>
              </a:ext>
            </a:extLst>
          </p:cNvPr>
          <p:cNvPicPr>
            <a:picLocks noChangeAspect="1"/>
          </p:cNvPicPr>
          <p:nvPr/>
        </p:nvPicPr>
        <p:blipFill>
          <a:blip r:embed="rId4"/>
          <a:stretch>
            <a:fillRect/>
          </a:stretch>
        </p:blipFill>
        <p:spPr>
          <a:xfrm>
            <a:off x="4245993" y="5830737"/>
            <a:ext cx="2521069" cy="372373"/>
          </a:xfrm>
          <a:prstGeom prst="rect">
            <a:avLst/>
          </a:prstGeom>
        </p:spPr>
      </p:pic>
      <p:pic>
        <p:nvPicPr>
          <p:cNvPr id="12" name="Picture 12" descr="A picture containing photo, screenshot, showing&#10;&#10;Description generated with very high confidence">
            <a:extLst>
              <a:ext uri="{FF2B5EF4-FFF2-40B4-BE49-F238E27FC236}">
                <a16:creationId xmlns:a16="http://schemas.microsoft.com/office/drawing/2014/main" id="{DA2178D0-70FE-45F6-973C-7FDDE2FCF302}"/>
              </a:ext>
            </a:extLst>
          </p:cNvPr>
          <p:cNvPicPr>
            <a:picLocks noChangeAspect="1"/>
          </p:cNvPicPr>
          <p:nvPr/>
        </p:nvPicPr>
        <p:blipFill>
          <a:blip r:embed="rId5"/>
          <a:stretch>
            <a:fillRect/>
          </a:stretch>
        </p:blipFill>
        <p:spPr>
          <a:xfrm>
            <a:off x="7484853" y="1643652"/>
            <a:ext cx="4310332" cy="4835904"/>
          </a:xfrm>
          <a:prstGeom prst="rect">
            <a:avLst/>
          </a:prstGeom>
        </p:spPr>
      </p:pic>
    </p:spTree>
    <p:extLst>
      <p:ext uri="{BB962C8B-B14F-4D97-AF65-F5344CB8AC3E}">
        <p14:creationId xmlns:p14="http://schemas.microsoft.com/office/powerpoint/2010/main" val="19016005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6764" y="87194"/>
            <a:ext cx="11983347" cy="1179902"/>
          </a:xfrm>
        </p:spPr>
        <p:txBody>
          <a:bodyPr>
            <a:normAutofit fontScale="90000"/>
          </a:bodyPr>
          <a:lstStyle/>
          <a:p>
            <a:pPr algn="ctr"/>
            <a:r>
              <a:rPr lang="en-US" sz="4000" dirty="0"/>
              <a:t>A NEW CONTRAST ENHANCEMENT TECHNIQUE BY ADAPTIVELY INCREASING THE VALUE OF HISTOGRAM </a:t>
            </a:r>
            <a:endParaRPr lang="en-US" dirty="0"/>
          </a:p>
        </p:txBody>
      </p:sp>
      <p:sp>
        <p:nvSpPr>
          <p:cNvPr id="6" name="TextBox 5">
            <a:extLst>
              <a:ext uri="{FF2B5EF4-FFF2-40B4-BE49-F238E27FC236}">
                <a16:creationId xmlns:a16="http://schemas.microsoft.com/office/drawing/2014/main" id="{B109AA28-2B3A-4339-BD5A-ED9EB71A213A}"/>
              </a:ext>
            </a:extLst>
          </p:cNvPr>
          <p:cNvSpPr txBox="1"/>
          <p:nvPr/>
        </p:nvSpPr>
        <p:spPr>
          <a:xfrm>
            <a:off x="511835" y="1561381"/>
            <a:ext cx="5618670"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000" b="1"/>
              <a:t>B. BUBO Method</a:t>
            </a:r>
            <a:r>
              <a:rPr lang="en-US" sz="2000"/>
              <a:t> </a:t>
            </a:r>
            <a:endParaRPr lang="en-US" sz="2000" dirty="0"/>
          </a:p>
          <a:p>
            <a:pPr algn="just"/>
            <a:r>
              <a:rPr lang="en-US" sz="2000" dirty="0"/>
              <a:t>To improve the undesirable artifacts caused by traditional HE method, the BUBO method puts constraints to avoid over enhancement, where CBU and CBO are bin underflow </a:t>
            </a:r>
            <a:r>
              <a:rPr lang="en-US" sz="2000"/>
              <a:t>and bin overflow thresholds as defined below:</a:t>
            </a:r>
          </a:p>
          <a:p>
            <a:pPr algn="just"/>
            <a:endParaRPr lang="en-US" sz="2000" dirty="0"/>
          </a:p>
          <a:p>
            <a:pPr algn="ctr"/>
            <a:r>
              <a:rPr lang="en-US" sz="2000"/>
              <a:t>C</a:t>
            </a:r>
            <a:r>
              <a:rPr lang="en-US" sz="1500"/>
              <a:t>BU</a:t>
            </a:r>
            <a:r>
              <a:rPr lang="en-US" sz="2000"/>
              <a:t> = (1-α)/N</a:t>
            </a:r>
            <a:endParaRPr lang="en-US"/>
          </a:p>
          <a:p>
            <a:pPr algn="ctr"/>
            <a:r>
              <a:rPr lang="en-US" sz="2000"/>
              <a:t>C</a:t>
            </a:r>
            <a:r>
              <a:rPr lang="en-US" sz="1500"/>
              <a:t>BO</a:t>
            </a:r>
            <a:r>
              <a:rPr lang="en-US" sz="2000"/>
              <a:t> =(1+α)/N</a:t>
            </a:r>
            <a:endParaRPr lang="en-US"/>
          </a:p>
        </p:txBody>
      </p:sp>
      <p:pic>
        <p:nvPicPr>
          <p:cNvPr id="3" name="Picture 3">
            <a:extLst>
              <a:ext uri="{FF2B5EF4-FFF2-40B4-BE49-F238E27FC236}">
                <a16:creationId xmlns:a16="http://schemas.microsoft.com/office/drawing/2014/main" id="{4CCEF47C-348A-41F8-A328-0C464AD63086}"/>
              </a:ext>
            </a:extLst>
          </p:cNvPr>
          <p:cNvPicPr>
            <a:picLocks noChangeAspect="1"/>
          </p:cNvPicPr>
          <p:nvPr/>
        </p:nvPicPr>
        <p:blipFill>
          <a:blip r:embed="rId2"/>
          <a:stretch>
            <a:fillRect/>
          </a:stretch>
        </p:blipFill>
        <p:spPr>
          <a:xfrm>
            <a:off x="1406555" y="4648470"/>
            <a:ext cx="3829229" cy="1141023"/>
          </a:xfrm>
          <a:prstGeom prst="rect">
            <a:avLst/>
          </a:prstGeom>
        </p:spPr>
      </p:pic>
      <p:pic>
        <p:nvPicPr>
          <p:cNvPr id="5" name="Picture 6" descr="A screenshot of a cell phone&#10;&#10;Description generated with very high confidence">
            <a:extLst>
              <a:ext uri="{FF2B5EF4-FFF2-40B4-BE49-F238E27FC236}">
                <a16:creationId xmlns:a16="http://schemas.microsoft.com/office/drawing/2014/main" id="{E2247773-A50F-46B0-97C9-7FC2DC528CBF}"/>
              </a:ext>
            </a:extLst>
          </p:cNvPr>
          <p:cNvPicPr>
            <a:picLocks noChangeAspect="1"/>
          </p:cNvPicPr>
          <p:nvPr/>
        </p:nvPicPr>
        <p:blipFill>
          <a:blip r:embed="rId3"/>
          <a:stretch>
            <a:fillRect/>
          </a:stretch>
        </p:blipFill>
        <p:spPr>
          <a:xfrm>
            <a:off x="6607834" y="1850923"/>
            <a:ext cx="5187350" cy="3788757"/>
          </a:xfrm>
          <a:prstGeom prst="rect">
            <a:avLst/>
          </a:prstGeom>
        </p:spPr>
      </p:pic>
    </p:spTree>
    <p:extLst>
      <p:ext uri="{BB962C8B-B14F-4D97-AF65-F5344CB8AC3E}">
        <p14:creationId xmlns:p14="http://schemas.microsoft.com/office/powerpoint/2010/main" val="30038893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5</TotalTime>
  <Words>0</Words>
  <Application>Microsoft Office PowerPoint</Application>
  <PresentationFormat>Widescreen</PresentationFormat>
  <Paragraphs>0</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Circuit</vt:lpstr>
      <vt:lpstr>Image Contrast Enhancement Techniques</vt:lpstr>
      <vt:lpstr>Contrast Enhancement Algorithm for Color Images </vt:lpstr>
      <vt:lpstr>Contrast Enhancement Algorithm for Color Images </vt:lpstr>
      <vt:lpstr>IMAGE CONTRAST ENHANCEMENT USING SINGULAR VALUE DECOMPOSITION FOR GRAY LEVEL IMAGES </vt:lpstr>
      <vt:lpstr>IMAGE CONTRAST ENHANCEMENT USING SINGULAR VALUE DECOMPOSITION FOR GRAY LEVEL IMAGES </vt:lpstr>
      <vt:lpstr>IMAGE CONTRAST ENHANCEMENT USING SINGULAR VALUE DECOMPOSITION FOR GRAY LEVEL IMAGES </vt:lpstr>
      <vt:lpstr>A NEW CONTRAST ENHANCEMENT TECHNIQUE BY ADAPTIVELY INCREASING THE VALUE OF HISTOGRAM </vt:lpstr>
      <vt:lpstr>A NEW CONTRAST ENHANCEMENT TECHNIQUE BY ADAPTIVELY INCREASING THE VALUE OF HISTOGRAM </vt:lpstr>
      <vt:lpstr>A NEW CONTRAST ENHANCEMENT TECHNIQUE BY ADAPTIVELY INCREASING THE VALUE OF HISTOGRAM </vt:lpstr>
      <vt:lpstr>ReSULTS </vt:lpstr>
      <vt:lpstr>CONCLUSIONS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lastModifiedBy>
  <cp:revision>639</cp:revision>
  <dcterms:created xsi:type="dcterms:W3CDTF">2014-08-26T23:43:54Z</dcterms:created>
  <dcterms:modified xsi:type="dcterms:W3CDTF">2019-04-24T12:48:03Z</dcterms:modified>
</cp:coreProperties>
</file>