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7" r:id="rId11"/>
    <p:sldId id="268" r:id="rId12"/>
    <p:sldId id="262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00224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A44DE457-1850-4CF7-B9CF-3F4702A44384}" type="presOf" srcId="{A77D31B3-3808-4FBA-8FA4-CC8D448A173E}" destId="{E498DC9C-C5AC-4482-A26F-3B99DC5D79F0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83285"/>
            <a:ext cx="9144000" cy="922655"/>
          </a:xfrm>
        </p:spPr>
        <p:txBody>
          <a:bodyPr>
            <a:normAutofit fontScale="90000"/>
          </a:bodyPr>
          <a:p>
            <a:br>
              <a:rPr lang="en-US" altLang="zh-CN" sz="3200"/>
            </a:br>
            <a:br>
              <a:rPr lang="en-US" altLang="zh-CN" sz="3200"/>
            </a:br>
            <a:br>
              <a:rPr lang="en-US" altLang="zh-CN" sz="3200"/>
            </a:br>
            <a:endParaRPr lang="en-US" altLang="zh-CN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Ryan Chan</a:t>
            </a:r>
            <a:endParaRPr lang="en-US" altLang="zh-CN"/>
          </a:p>
          <a:p>
            <a:r>
              <a:rPr lang="en-US" altLang="zh-CN"/>
              <a:t>2017/11/27</a:t>
            </a:r>
            <a:endParaRPr lang="en-US" altLang="zh-CN"/>
          </a:p>
        </p:txBody>
      </p:sp>
      <p:graphicFrame>
        <p:nvGraphicFramePr>
          <p:cNvPr id="4" name="图示 3"/>
          <p:cNvGraphicFramePr/>
          <p:nvPr/>
        </p:nvGraphicFramePr>
        <p:xfrm>
          <a:off x="1961515" y="2082800"/>
          <a:ext cx="8128000" cy="113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920" y="1478915"/>
            <a:ext cx="6760845" cy="4892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8240" y="2268855"/>
            <a:ext cx="9634855" cy="1938020"/>
          </a:xfrm>
          <a:prstGeom prst="rect">
            <a:avLst/>
          </a:prstGeom>
          <a:solidFill>
            <a:srgbClr val="002242"/>
          </a:solidFill>
        </p:spPr>
        <p:txBody>
          <a:bodyPr wrap="square" rtlCol="0">
            <a:spAutoFit/>
          </a:bodyPr>
          <a:p>
            <a:pPr algn="ctr"/>
            <a:endParaRPr lang="en-US" altLang="zh-CN" sz="2400">
              <a:sym typeface="+mn-ea"/>
            </a:endParaRPr>
          </a:p>
          <a:p>
            <a:pPr algn="ctr"/>
            <a:r>
              <a:rPr lang="en-US" altLang="zh-CN" sz="2400">
                <a:solidFill>
                  <a:schemeClr val="bg1"/>
                </a:solidFill>
                <a:sym typeface="+mn-ea"/>
              </a:rPr>
              <a:t>Git </a:t>
            </a:r>
            <a:r>
              <a:rPr lang="zh-CN" altLang="zh-CN" sz="2400">
                <a:solidFill>
                  <a:schemeClr val="bg1"/>
                </a:solidFill>
                <a:sym typeface="+mn-ea"/>
              </a:rPr>
              <a:t>代码服务器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Gerrit</a:t>
            </a:r>
            <a:r>
              <a:rPr lang="zh-CN" altLang="zh-CN" sz="2400">
                <a:solidFill>
                  <a:schemeClr val="bg1"/>
                </a:solidFill>
                <a:sym typeface="+mn-ea"/>
              </a:rPr>
              <a:t>搭建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(Ubuntu14.04)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2400"/>
          </a:p>
          <a:p>
            <a:pPr algn="ctr"/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58240" y="4206875"/>
            <a:ext cx="9509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Ryan Chan</a:t>
            </a:r>
            <a:endParaRPr lang="en-US" altLang="zh-CN"/>
          </a:p>
          <a:p>
            <a:pPr algn="ctr"/>
            <a:r>
              <a:rPr lang="en-US" altLang="zh-CN"/>
              <a:t>2018/03/15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2750"/>
            <a:ext cx="10515600" cy="5764530"/>
          </a:xfrm>
        </p:spPr>
        <p:txBody>
          <a:bodyPr/>
          <a:p>
            <a:pPr fontAlgn="auto">
              <a:buFont typeface="Wingdings" panose="05000000000000000000" charset="0"/>
              <a:buChar char=""/>
            </a:pPr>
            <a:r>
              <a:rPr lang="zh-CN" altLang="en-US" sz="1800" b="1">
                <a:solidFill>
                  <a:schemeClr val="tx1"/>
                </a:solidFill>
                <a:sym typeface="+mn-ea"/>
              </a:rPr>
              <a:t>登出数据库</a:t>
            </a:r>
            <a:r>
              <a:rPr lang="en-US" altLang="zh-CN" sz="1800" b="1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重新登录服务器端页面</a:t>
            </a:r>
            <a:r>
              <a:rPr lang="en-US" altLang="zh-CN" sz="1800" b="1">
                <a:solidFill>
                  <a:schemeClr val="tx1"/>
                </a:solidFill>
                <a:sym typeface="+mn-ea"/>
              </a:rPr>
              <a:t>,</a:t>
            </a:r>
            <a:endParaRPr lang="en-US" altLang="zh-CN" sz="1800" b="1">
              <a:solidFill>
                <a:schemeClr val="tx1"/>
              </a:solidFill>
              <a:sym typeface="+mn-ea"/>
            </a:endParaRPr>
          </a:p>
          <a:p>
            <a:pPr marL="574040" indent="-285750" fontAlgn="auto">
              <a:buNone/>
            </a:pPr>
            <a:r>
              <a:rPr lang="zh-CN" altLang="en-US" sz="1800" b="1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0033CC"/>
                </a:solidFill>
                <a:sym typeface="+mn-ea"/>
              </a:rPr>
              <a:t>就能看到在Settings &gt; Profile中Email Address也是对的了。</a:t>
            </a:r>
            <a:endParaRPr lang="zh-CN" altLang="en-US" sz="2000" b="1">
              <a:solidFill>
                <a:srgbClr val="0033CC"/>
              </a:solidFill>
              <a:sym typeface="+mn-ea"/>
            </a:endParaRPr>
          </a:p>
          <a:p>
            <a:pPr marL="288290" indent="0" fontAlgn="auto">
              <a:buNone/>
            </a:pPr>
            <a:endParaRPr lang="zh-CN" altLang="en-US" sz="1800" b="1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2750"/>
            <a:ext cx="10515600" cy="576453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b="1">
                <a:sym typeface="+mn-ea"/>
              </a:rPr>
              <a:t>六、</a:t>
            </a:r>
            <a:r>
              <a:rPr lang="en-US" altLang="zh-CN" b="1">
                <a:sym typeface="+mn-ea"/>
              </a:rPr>
              <a:t>Bug</a:t>
            </a:r>
            <a:r>
              <a:rPr lang="zh-CN" altLang="en-US" b="1">
                <a:sym typeface="+mn-ea"/>
              </a:rPr>
              <a:t>修复</a:t>
            </a:r>
            <a:endParaRPr lang="zh-CN" altLang="en-US" b="1">
              <a:sym typeface="+mn-ea"/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1600" b="1">
                <a:sym typeface="+mn-ea"/>
              </a:rPr>
              <a:t>1</a:t>
            </a:r>
            <a:r>
              <a:rPr lang="zh-CN" altLang="en-US" sz="1600" b="1">
                <a:sym typeface="+mn-ea"/>
              </a:rPr>
              <a:t>、如果出现</a:t>
            </a:r>
            <a:r>
              <a:rPr lang="en-US" altLang="zh-CN" sz="1600" b="1">
                <a:sym typeface="+mn-ea"/>
              </a:rPr>
              <a:t>permission denied(no public key),</a:t>
            </a:r>
            <a:r>
              <a:rPr lang="zh-CN" altLang="en-US" sz="1600" b="1">
                <a:sym typeface="+mn-ea"/>
              </a:rPr>
              <a:t>如下解决：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600" b="1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1600" b="1">
                <a:solidFill>
                  <a:schemeClr val="tx1"/>
                </a:solidFill>
                <a:latin typeface="+mn-ea"/>
                <a:sym typeface="+mn-ea"/>
              </a:rPr>
              <a:t>解决办法：</a:t>
            </a:r>
            <a:endParaRPr lang="zh-CN" altLang="en-US" sz="1600" b="1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 b="1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在用户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home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目录下：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ssh-add ~/.ssh/id_rsa</a:t>
            </a:r>
            <a:endParaRPr lang="en-US" altLang="zh-CN" sz="1600" b="1">
              <a:solidFill>
                <a:srgbClr val="FF0000"/>
              </a:solidFill>
              <a:latin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 之后使用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ssh -p 29418 fullname@ip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测试，出现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gerrit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欢迎界面就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ok</a:t>
            </a:r>
            <a:endParaRPr lang="en-US" altLang="zh-CN" sz="1600" b="1">
              <a:solidFill>
                <a:srgbClr val="FF0000"/>
              </a:solidFill>
              <a:latin typeface="+mn-ea"/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1600" b="1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600" b="1">
                <a:solidFill>
                  <a:schemeClr val="tx1"/>
                </a:solidFill>
                <a:latin typeface="+mn-ea"/>
              </a:rPr>
              <a:t>、可能出错：Exception in thread "main" java.io.IOException: No such file or directory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600" b="1">
                <a:solidFill>
                  <a:schemeClr val="tx1"/>
                </a:solidFill>
                <a:latin typeface="+mn-ea"/>
                <a:sym typeface="+mn-ea"/>
              </a:rPr>
              <a:t>    解决办法：</a:t>
            </a:r>
            <a:endParaRPr lang="zh-CN" altLang="en-US" sz="1600" b="1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1.切换到gerrit-2.9.2.war所在的父目录，例如：/home/ryan/git/gerrit-2.9.2.war，即：cd /home/gerrit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2.sudo chown gerrit git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3.sudo chgrp gerrit git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4.把git所在目录的权限改为：sudo chmod -R 777 git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1600" b="1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1600" b="1">
                <a:solidFill>
                  <a:schemeClr val="tx1"/>
                </a:solidFill>
                <a:latin typeface="+mn-ea"/>
              </a:rPr>
              <a:t>、ERROR com.google.gerrit.httpd.restapi.RestApiServlet : Error in GET /accounts/self/preferences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600" b="1">
                <a:solidFill>
                  <a:schemeClr val="tx1"/>
                </a:solidFill>
                <a:latin typeface="+mn-ea"/>
              </a:rPr>
              <a:t>    java.lang.IllegalStateException: Missing project All-Projects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600" b="1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1600" b="1">
                <a:latin typeface="+mn-ea"/>
                <a:sym typeface="+mn-ea"/>
              </a:rPr>
              <a:t>解决办法：</a:t>
            </a:r>
            <a:endParaRPr lang="zh-CN" altLang="en-US" sz="1600" b="1">
              <a:solidFill>
                <a:schemeClr val="tx1"/>
              </a:solidFill>
              <a:latin typeface="+mn-ea"/>
            </a:endParaRPr>
          </a:p>
          <a:p>
            <a:pPr marL="0" indent="0" fontAlgn="auto">
              <a:buFont typeface="Wingdings" panose="05000000000000000000" charset="0"/>
              <a:buChar char=""/>
            </a:pP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出错原因主要是迁移后，git版本库存放目录下的All-Users.git目录的权限问题。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安装时，使用的是root账户安装的；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因此修改All-Users.git目录的权限，改为gerrit：gerrit，问题解决。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>
              <a:buFont typeface="Wingdings" panose="05000000000000000000" charset="0"/>
              <a:buChar char=""/>
            </a:pPr>
            <a:endParaRPr lang="en-US" altLang="zh-CN" sz="1600" b="1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buFont typeface="Wingdings" panose="05000000000000000000" charset="0"/>
              <a:buChar char=""/>
            </a:pPr>
            <a:endParaRPr lang="en-US" altLang="zh-CN" sz="1600" b="1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buFont typeface="Wingdings" panose="05000000000000000000" charset="0"/>
              <a:buChar char=""/>
            </a:pPr>
            <a:endParaRPr lang="en-US" altLang="zh-CN" sz="1600" b="1">
              <a:solidFill>
                <a:schemeClr val="tx1"/>
              </a:solidFill>
              <a:latin typeface="+mn-ea"/>
              <a:sym typeface="+mn-ea"/>
            </a:endParaRPr>
          </a:p>
          <a:p>
            <a:pPr fontAlgn="auto">
              <a:buFont typeface="Wingdings" panose="05000000000000000000" charset="0"/>
              <a:buChar char=""/>
            </a:pPr>
            <a:endParaRPr lang="zh-CN" altLang="en-US" sz="1600" b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3880"/>
            <a:ext cx="10515600" cy="5613400"/>
          </a:xfrm>
        </p:spPr>
        <p:txBody>
          <a:bodyPr/>
          <a:p>
            <a:pPr>
              <a:buFont typeface="Wingdings" panose="05000000000000000000" charset="0"/>
              <a:buChar char=""/>
            </a:pPr>
            <a:r>
              <a:rPr lang="en-US" altLang="zh-CN" b="1">
                <a:latin typeface="+mn-ea"/>
                <a:sym typeface="+mn-ea"/>
              </a:rPr>
              <a:t>4</a:t>
            </a:r>
            <a:r>
              <a:rPr lang="zh-CN" altLang="en-US" b="1">
                <a:latin typeface="+mn-ea"/>
                <a:sym typeface="+mn-ea"/>
              </a:rPr>
              <a:t>、如果</a:t>
            </a:r>
            <a:r>
              <a:rPr lang="en-US" altLang="zh-CN" b="1">
                <a:latin typeface="+mn-ea"/>
                <a:sym typeface="+mn-ea"/>
              </a:rPr>
              <a:t>git push</a:t>
            </a:r>
            <a:r>
              <a:rPr lang="zh-CN" altLang="en-US" b="1">
                <a:latin typeface="+mn-ea"/>
                <a:sym typeface="+mn-ea"/>
              </a:rPr>
              <a:t>时提示没有</a:t>
            </a:r>
            <a:r>
              <a:rPr lang="en-US" altLang="zh-CN" b="1">
                <a:latin typeface="+mn-ea"/>
                <a:sym typeface="+mn-ea"/>
              </a:rPr>
              <a:t>push</a:t>
            </a:r>
            <a:r>
              <a:rPr lang="zh-CN" altLang="en-US" b="1">
                <a:latin typeface="+mn-ea"/>
                <a:sym typeface="+mn-ea"/>
              </a:rPr>
              <a:t>权限</a:t>
            </a:r>
            <a:r>
              <a:rPr lang="en-US" altLang="zh-CN" b="1">
                <a:latin typeface="+mn-ea"/>
                <a:sym typeface="+mn-ea"/>
              </a:rPr>
              <a:t>,</a:t>
            </a:r>
            <a:r>
              <a:rPr lang="zh-CN" altLang="en-US" b="1">
                <a:latin typeface="+mn-ea"/>
                <a:sym typeface="+mn-ea"/>
              </a:rPr>
              <a:t>执行以下命令</a:t>
            </a:r>
            <a:r>
              <a:rPr lang="en-US" altLang="zh-CN" b="1">
                <a:latin typeface="+mn-ea"/>
                <a:sym typeface="+mn-ea"/>
              </a:rPr>
              <a:t>:</a:t>
            </a:r>
            <a:endParaRPr lang="en-US" altLang="zh-CN" b="1">
              <a:solidFill>
                <a:schemeClr val="tx1"/>
              </a:solidFill>
              <a:latin typeface="+mn-ea"/>
            </a:endParaRPr>
          </a:p>
          <a:p>
            <a:pPr fontAlgn="auto">
              <a:buFont typeface="Wingdings" panose="05000000000000000000" charset="0"/>
              <a:buChar char=""/>
            </a:pP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 git push remote.origin.push refs/heads/*:refs/for/*</a:t>
            </a:r>
            <a:endParaRPr lang="en-US" altLang="zh-CN" sz="1600" b="1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buFont typeface="Wingdings" panose="05000000000000000000" charset="0"/>
              <a:buChar char=""/>
            </a:pPr>
            <a:r>
              <a:rPr lang="en-US" altLang="zh-CN" b="1">
                <a:latin typeface="+mn-ea"/>
                <a:sym typeface="+mn-ea"/>
              </a:rPr>
              <a:t>5</a:t>
            </a:r>
            <a:r>
              <a:rPr lang="zh-CN" altLang="en-US" b="1">
                <a:latin typeface="+mn-ea"/>
                <a:sym typeface="+mn-ea"/>
              </a:rPr>
              <a:t>、如果在</a:t>
            </a:r>
            <a:r>
              <a:rPr lang="en-US" altLang="zh-CN" b="1">
                <a:latin typeface="+mn-ea"/>
                <a:sym typeface="+mn-ea"/>
              </a:rPr>
              <a:t>git push</a:t>
            </a:r>
            <a:r>
              <a:rPr lang="zh-CN" altLang="en-US" b="1">
                <a:latin typeface="+mn-ea"/>
                <a:sym typeface="+mn-ea"/>
              </a:rPr>
              <a:t>时，提示没有</a:t>
            </a:r>
            <a:r>
              <a:rPr lang="en-US" altLang="zh-CN" b="1">
                <a:latin typeface="+mn-ea"/>
                <a:sym typeface="+mn-ea"/>
              </a:rPr>
              <a:t>change-id</a:t>
            </a:r>
            <a:r>
              <a:rPr lang="zh-CN" altLang="en-US" b="1">
                <a:latin typeface="+mn-ea"/>
                <a:sym typeface="+mn-ea"/>
              </a:rPr>
              <a:t>，执行以下</a:t>
            </a:r>
            <a:r>
              <a:rPr lang="en-US" altLang="zh-CN" b="1">
                <a:latin typeface="+mn-ea"/>
                <a:sym typeface="+mn-ea"/>
              </a:rPr>
              <a:t>:</a:t>
            </a:r>
            <a:endParaRPr lang="en-US" altLang="zh-CN" b="1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buFont typeface="Wingdings" panose="05000000000000000000" charset="0"/>
              <a:buChar char=""/>
            </a:pP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  <a:sym typeface="+mn-ea"/>
              </a:rPr>
              <a:t>执行</a:t>
            </a: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git log</a:t>
            </a:r>
            <a:r>
              <a:rPr lang="zh-CN" altLang="en-US" sz="1600" b="1">
                <a:solidFill>
                  <a:srgbClr val="FF0000"/>
                </a:solidFill>
                <a:latin typeface="+mn-ea"/>
                <a:sym typeface="+mn-ea"/>
              </a:rPr>
              <a:t>，查看</a:t>
            </a: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commit log</a:t>
            </a:r>
            <a:r>
              <a:rPr lang="zh-CN" altLang="en-US" sz="1600" b="1">
                <a:solidFill>
                  <a:srgbClr val="FF0000"/>
                </a:solidFill>
                <a:latin typeface="+mn-ea"/>
                <a:sym typeface="+mn-ea"/>
              </a:rPr>
              <a:t>下有没有</a:t>
            </a: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change-id</a:t>
            </a:r>
            <a:endParaRPr lang="en-US" altLang="zh-CN" sz="1600" b="1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buFont typeface="Wingdings" panose="05000000000000000000" charset="0"/>
              <a:buChar char=""/>
            </a:pP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  <a:sym typeface="+mn-ea"/>
              </a:rPr>
              <a:t>没有的话，执行如下</a:t>
            </a: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:</a:t>
            </a:r>
            <a:endParaRPr lang="en-US" altLang="zh-CN" sz="1600" b="1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buFont typeface="Wingdings" panose="05000000000000000000" charset="0"/>
              <a:buChar char=""/>
            </a:pP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 gitdir=$(git rev-parse --git-dir); scp -p -P 29418 Ryan.FP.Chan@10.155.157.11:hooks/commit-msg ${gitdir}/hooks/</a:t>
            </a:r>
            <a:endParaRPr lang="en-US" altLang="zh-CN" sz="1600" b="1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buFont typeface="Wingdings" panose="05000000000000000000" charset="0"/>
              <a:buChar char=""/>
            </a:pP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 git commit --amend</a:t>
            </a:r>
            <a:endParaRPr lang="en-US" altLang="zh-CN" sz="1600" b="1">
              <a:solidFill>
                <a:srgbClr val="FF0000"/>
              </a:solidFill>
              <a:latin typeface="+mn-ea"/>
              <a:sym typeface="+mn-ea"/>
            </a:endParaRPr>
          </a:p>
          <a:p>
            <a:pPr fontAlgn="auto">
              <a:buFont typeface="Wingdings" panose="05000000000000000000" charset="0"/>
              <a:buChar char=""/>
            </a:pP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 git push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2495"/>
            <a:ext cx="10515600" cy="5591175"/>
          </a:xfrm>
        </p:spPr>
        <p:txBody>
          <a:bodyPr>
            <a:normAutofit fontScale="25000"/>
          </a:bodyPr>
          <a:p>
            <a:pPr>
              <a:buFont typeface="Wingdings" panose="05000000000000000000" charset="0"/>
              <a:buChar char=""/>
            </a:pPr>
            <a:r>
              <a:rPr lang="zh-CN" altLang="en-US" sz="4800" b="1">
                <a:latin typeface="黑体" panose="02010609060101010101" charset="-122"/>
                <a:ea typeface="黑体" panose="02010609060101010101" charset="-122"/>
                <a:sym typeface="+mn-ea"/>
              </a:rPr>
              <a:t>一、</a:t>
            </a:r>
            <a:r>
              <a:rPr lang="en-US" altLang="zh-CN" sz="4800" b="1">
                <a:latin typeface="黑体" panose="02010609060101010101" charset="-122"/>
                <a:ea typeface="黑体" panose="02010609060101010101" charset="-122"/>
                <a:sym typeface="+mn-ea"/>
              </a:rPr>
              <a:t>JDK</a:t>
            </a:r>
            <a:r>
              <a:rPr lang="zh-CN" altLang="en-US" sz="4800" b="1">
                <a:latin typeface="黑体" panose="02010609060101010101" charset="-122"/>
                <a:ea typeface="黑体" panose="02010609060101010101" charset="-122"/>
                <a:sym typeface="+mn-ea"/>
              </a:rPr>
              <a:t>安装</a:t>
            </a:r>
            <a:endParaRPr lang="en-US" altLang="zh-CN" sz="4800" b="1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buFont typeface="Wingdings" panose="05000000000000000000" charset="0"/>
              <a:buChar char=""/>
            </a:pPr>
            <a:r>
              <a:rPr lang="en-US" altLang="zh-CN" sz="3600">
                <a:sym typeface="+mn-ea"/>
              </a:rPr>
              <a:t>JDK</a:t>
            </a:r>
            <a:r>
              <a:rPr lang="zh-CN" altLang="zh-CN" sz="3600">
                <a:sym typeface="+mn-ea"/>
              </a:rPr>
              <a:t>环境变量直接放在</a:t>
            </a:r>
            <a:r>
              <a:rPr lang="en-US" altLang="zh-CN" sz="3600">
                <a:sym typeface="+mn-ea"/>
              </a:rPr>
              <a:t>/etc/profile</a:t>
            </a:r>
            <a:endParaRPr lang="en-US" altLang="zh-CN" sz="3600">
              <a:sym typeface="+mn-ea"/>
            </a:endParaRPr>
          </a:p>
          <a:p>
            <a:pPr marL="288290" indent="0" fontAlgn="auto">
              <a:buNone/>
            </a:pPr>
            <a:r>
              <a:rPr lang="en-US" altLang="zh-CN" sz="3600">
                <a:solidFill>
                  <a:srgbClr val="0033CC"/>
                </a:solidFill>
                <a:sym typeface="+mn-ea"/>
              </a:rPr>
              <a:t>export  JAVA_HOME = JDK Path</a:t>
            </a:r>
            <a:endParaRPr lang="en-US" altLang="zh-CN" sz="3600">
              <a:solidFill>
                <a:srgbClr val="0033CC"/>
              </a:solidFill>
              <a:sym typeface="+mn-ea"/>
            </a:endParaRPr>
          </a:p>
          <a:p>
            <a:pPr marL="288290" indent="0" fontAlgn="auto">
              <a:buNone/>
            </a:pPr>
            <a:r>
              <a:rPr lang="en-US" altLang="zh-CN" sz="3600">
                <a:solidFill>
                  <a:srgbClr val="0033CC"/>
                </a:solidFill>
                <a:sym typeface="+mn-ea"/>
              </a:rPr>
              <a:t>export  JRE_HOME = JRE Path</a:t>
            </a:r>
            <a:endParaRPr lang="en-US" altLang="zh-CN" sz="3600">
              <a:solidFill>
                <a:srgbClr val="0033CC"/>
              </a:solidFill>
              <a:sym typeface="+mn-ea"/>
            </a:endParaRPr>
          </a:p>
          <a:p>
            <a:pPr marL="288290" indent="0" fontAlgn="auto">
              <a:buNone/>
            </a:pPr>
            <a:r>
              <a:rPr lang="en-US" altLang="zh-CN" sz="3600">
                <a:solidFill>
                  <a:srgbClr val="0033CC"/>
                </a:solidFill>
                <a:sym typeface="+mn-ea"/>
              </a:rPr>
              <a:t>export CLASSPATH = .:${JAVA_HOME}/lib:${JRE_HOME}/lib:$CLASSPATH</a:t>
            </a:r>
            <a:endParaRPr lang="en-US" altLang="zh-CN" sz="3600">
              <a:solidFill>
                <a:srgbClr val="0033CC"/>
              </a:solidFill>
              <a:sym typeface="+mn-ea"/>
            </a:endParaRPr>
          </a:p>
          <a:p>
            <a:pPr marL="288290" indent="0" fontAlgn="auto">
              <a:buNone/>
            </a:pPr>
            <a:r>
              <a:rPr lang="en-US" altLang="zh-CN" sz="3600">
                <a:solidFill>
                  <a:srgbClr val="0033CC"/>
                </a:solidFill>
                <a:sym typeface="+mn-ea"/>
              </a:rPr>
              <a:t>export PATH = $PATH:${JAVA_HOME}/bin:${JRE_HOME}/bin</a:t>
            </a:r>
            <a:endParaRPr lang="en-US" altLang="zh-CN" sz="3600">
              <a:solidFill>
                <a:srgbClr val="0033CC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3600">
                <a:sym typeface="+mn-ea"/>
              </a:rPr>
              <a:t>            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如果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JDK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环境变量放在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/etc/environment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的话，当切换用户到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su - gerrit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时很容易出现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JDK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没有安装，此时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Gerrit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服务器端将无法安装。</a:t>
            </a:r>
            <a:endParaRPr lang="zh-CN" altLang="en-US" sz="36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  <a:sym typeface="+mn-ea"/>
              </a:rPr>
              <a:t>                   Ubuntu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系统先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~/.bashrc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，在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/etc/profile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，在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/etc/environment</a:t>
            </a:r>
            <a:endParaRPr lang="en-US" altLang="zh-CN" sz="3600">
              <a:solidFill>
                <a:srgbClr val="FF0000"/>
              </a:solidFill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 sz="4800" b="1">
                <a:latin typeface="黑体" panose="02010609060101010101" charset="-122"/>
                <a:ea typeface="黑体" panose="02010609060101010101" charset="-122"/>
              </a:rPr>
              <a:t>二、Git client 端安装配置（for ubuntu)</a:t>
            </a:r>
            <a:endParaRPr lang="zh-CN" altLang="en-US" sz="4800" b="1">
              <a:latin typeface="黑体" panose="02010609060101010101" charset="-122"/>
              <a:ea typeface="黑体" panose="02010609060101010101" charset="-122"/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/>
              <a:t> </a:t>
            </a:r>
            <a:r>
              <a:rPr lang="zh-CN" altLang="en-US" sz="3600">
                <a:solidFill>
                  <a:srgbClr val="0033CC"/>
                </a:solidFill>
              </a:rPr>
              <a:t> sudo  apt-get update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sudo apt-get install git-core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git config --global user.name XX.XX.XX(eg.Ryan.FP.Chan)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git config --global user.email XX@XX.com(eg.ryan_chan01212@yeah.net)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</a:t>
            </a:r>
            <a:r>
              <a:rPr lang="zh-CN" altLang="en-US" sz="3600">
                <a:solidFill>
                  <a:srgbClr val="FF0000"/>
                </a:solidFill>
              </a:rPr>
              <a:t>注意：</a:t>
            </a:r>
            <a:r>
              <a:rPr lang="en-US" altLang="zh-CN" sz="3600">
                <a:solidFill>
                  <a:srgbClr val="FF0000"/>
                </a:solidFill>
              </a:rPr>
              <a:t>Client</a:t>
            </a:r>
            <a:r>
              <a:rPr lang="zh-CN" altLang="en-US" sz="3600">
                <a:solidFill>
                  <a:srgbClr val="FF0000"/>
                </a:solidFill>
              </a:rPr>
              <a:t>端的</a:t>
            </a:r>
            <a:r>
              <a:rPr lang="en-US" altLang="zh-CN" sz="3600">
                <a:solidFill>
                  <a:srgbClr val="FF0000"/>
                </a:solidFill>
              </a:rPr>
              <a:t>user.name</a:t>
            </a:r>
            <a:r>
              <a:rPr lang="zh-CN" altLang="en-US" sz="3600">
                <a:solidFill>
                  <a:srgbClr val="FF0000"/>
                </a:solidFill>
              </a:rPr>
              <a:t>、</a:t>
            </a:r>
            <a:r>
              <a:rPr lang="en-US" altLang="zh-CN" sz="3600">
                <a:solidFill>
                  <a:srgbClr val="FF0000"/>
                </a:solidFill>
              </a:rPr>
              <a:t>user.email</a:t>
            </a:r>
            <a:r>
              <a:rPr lang="zh-CN" altLang="en-US" sz="3600">
                <a:solidFill>
                  <a:srgbClr val="FF0000"/>
                </a:solidFill>
              </a:rPr>
              <a:t>必须与服务器端一致</a:t>
            </a:r>
            <a:endParaRPr lang="zh-CN" altLang="en-US" sz="3600">
              <a:solidFill>
                <a:srgbClr val="FF0000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git config --global core.editor vim(可忽略）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git config --global merge.tool vimdiff(可忽略）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git config --global color.ui true(可忽略）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git config --global color.status true(可忽略）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git config --global color.interactive true(可忽略）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git config --global color.diff true(可忽略）</a:t>
            </a:r>
            <a:endParaRPr lang="zh-CN" altLang="en-US" sz="36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3600">
                <a:solidFill>
                  <a:srgbClr val="0033CC"/>
                </a:solidFill>
              </a:rPr>
              <a:t>  git config --global color.branch true(可忽略）</a:t>
            </a:r>
            <a:endParaRPr lang="zh-CN" altLang="en-US" sz="36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6600"/>
            <a:ext cx="10515600" cy="5440680"/>
          </a:xfrm>
        </p:spPr>
        <p:txBody>
          <a:bodyPr>
            <a:normAutofit fontScale="70000"/>
          </a:bodyPr>
          <a:p>
            <a:pPr>
              <a:buFont typeface="Wingdings" panose="05000000000000000000" charset="0"/>
              <a:buChar char=""/>
            </a:pPr>
            <a:r>
              <a:rPr lang="zh-CN" altLang="en-US" sz="2400" b="1"/>
              <a:t>三、 安装及启动Apache</a:t>
            </a:r>
            <a:r>
              <a:rPr lang="en-US" altLang="zh-CN" sz="2400" b="1"/>
              <a:t>2</a:t>
            </a:r>
            <a:endParaRPr lang="en-US" altLang="zh-CN" sz="2400" b="1"/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apt install apache2  apache2-utils(create password) </a:t>
            </a:r>
            <a:r>
              <a:rPr lang="en-US" altLang="zh-CN" sz="2000">
                <a:solidFill>
                  <a:srgbClr val="0033CC"/>
                </a:solidFill>
              </a:rPr>
              <a:t>apache2-doc</a:t>
            </a:r>
            <a:endParaRPr lang="en-US" altLang="zh-CN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htpasswd -cm xx/gerrit.passwords(任意位置) </a:t>
            </a:r>
            <a:r>
              <a:rPr lang="en-US" altLang="zh-CN" sz="2000">
                <a:solidFill>
                  <a:srgbClr val="0033CC"/>
                </a:solidFill>
              </a:rPr>
              <a:t>Ryan.FP.Chan</a:t>
            </a:r>
            <a:endParaRPr lang="en-US" altLang="zh-CN" sz="2000">
              <a:solidFill>
                <a:srgbClr val="0033CC"/>
              </a:solidFill>
            </a:endParaRPr>
          </a:p>
          <a:p>
            <a:endParaRPr lang="zh-CN" altLang="en-US" sz="2000"/>
          </a:p>
          <a:p>
            <a:pPr marL="273050" indent="-285750" fontAlgn="auto">
              <a:buFont typeface="Wingdings" panose="05000000000000000000" charset="0"/>
              <a:buChar char=""/>
            </a:pPr>
            <a:r>
              <a:rPr lang="zh-CN" altLang="en-US" sz="2000" b="1"/>
              <a:t>开启SSL、Proxy、Rewrite等模块：</a:t>
            </a:r>
            <a:endParaRPr lang="zh-CN" altLang="en-US" sz="2000" b="1"/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cd /etc/apache2/mods-enabled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../mods-available/proxy.load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../mods-available/proxy.conf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../mods-available/proxy_http.load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../mods-available/proxy_balancer.conf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../mods-available/proxy_balancer.load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../mods-available/rewrite.load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../mods-available/ssl.conf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../mods-available/ssl.load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../mods-available/socache_shmcb.load #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000">
                <a:solidFill>
                  <a:srgbClr val="0033CC"/>
                </a:solidFill>
              </a:rPr>
              <a:t>sudo ln -s ../mods-available/slotmem_shm.load #</a:t>
            </a:r>
            <a:endParaRPr lang="zh-CN" altLang="en-US" sz="2000">
              <a:solidFill>
                <a:srgbClr val="0033CC"/>
              </a:solidFill>
            </a:endParaRPr>
          </a:p>
          <a:p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2780"/>
            <a:ext cx="10515600" cy="5524500"/>
          </a:xfrm>
        </p:spPr>
        <p:txBody>
          <a:bodyPr/>
          <a:p>
            <a:pPr>
              <a:buFont typeface="Wingdings" panose="05000000000000000000" charset="0"/>
              <a:buChar char=""/>
            </a:pPr>
            <a:r>
              <a:rPr lang="zh-CN" altLang="en-US" sz="1800" b="1">
                <a:sym typeface="+mn-ea"/>
              </a:rPr>
              <a:t>设置代理账号配置文件</a:t>
            </a:r>
            <a:endParaRPr lang="zh-CN" altLang="en-US" sz="1800" b="1">
              <a:sym typeface="+mn-ea"/>
            </a:endParaRPr>
          </a:p>
          <a:p>
            <a:pPr marL="288290" indent="0" fontAlgn="auto">
              <a:buNone/>
            </a:pPr>
            <a:r>
              <a:rPr lang="zh-CN" altLang="en-US" sz="1800">
                <a:solidFill>
                  <a:srgbClr val="0033CC"/>
                </a:solidFill>
                <a:sym typeface="+mn-ea"/>
              </a:rPr>
              <a:t>sudo vi /etc/apache2/sites-available/gerrit-httpd.conf</a:t>
            </a:r>
            <a:endParaRPr lang="zh-CN" altLang="en-US" sz="1800">
              <a:solidFill>
                <a:srgbClr val="0033CC"/>
              </a:solidFill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endParaRPr lang="zh-CN" altLang="en-US" sz="1800"/>
          </a:p>
          <a:p>
            <a:pPr marL="288290" indent="0" fontAlgn="auto">
              <a:buNone/>
            </a:pPr>
            <a:r>
              <a:rPr lang="zh-CN" altLang="en-US" sz="1800">
                <a:solidFill>
                  <a:srgbClr val="0033CC"/>
                </a:solidFill>
                <a:sym typeface="+mn-ea"/>
              </a:rPr>
              <a:t>cd /etc/apache2/sites-enabled/</a:t>
            </a:r>
            <a:endParaRPr lang="zh-CN" altLang="en-US" sz="1800">
              <a:solidFill>
                <a:srgbClr val="0033CC"/>
              </a:solidFill>
              <a:sym typeface="+mn-ea"/>
            </a:endParaRPr>
          </a:p>
          <a:p>
            <a:pPr marL="288290" indent="0" fontAlgn="auto">
              <a:buNone/>
            </a:pPr>
            <a:r>
              <a:rPr lang="zh-CN" altLang="en-US" sz="1800">
                <a:solidFill>
                  <a:srgbClr val="0033CC"/>
                </a:solidFill>
                <a:sym typeface="+mn-ea"/>
              </a:rPr>
              <a:t>sudo ln ../sites-available/gerrit-httpd.conf .</a:t>
            </a:r>
            <a:endParaRPr lang="zh-CN" altLang="en-US" sz="1800">
              <a:solidFill>
                <a:srgbClr val="0033CC"/>
              </a:solidFill>
              <a:sym typeface="+mn-ea"/>
            </a:endParaRPr>
          </a:p>
          <a:p>
            <a:pPr>
              <a:buFont typeface="Wingdings" panose="05000000000000000000" charset="0"/>
              <a:buChar char=""/>
            </a:pPr>
            <a:r>
              <a:rPr lang="zh-CN" altLang="en-US" sz="1800" b="1"/>
              <a:t>设置代理账号端口文件</a:t>
            </a:r>
            <a:endParaRPr lang="zh-CN" altLang="en-US" sz="1800" b="1"/>
          </a:p>
          <a:p>
            <a:pPr marL="288290" indent="0" fontAlgn="auto">
              <a:buNone/>
            </a:pPr>
            <a:r>
              <a:rPr lang="en-US" altLang="zh-CN" sz="1800">
                <a:solidFill>
                  <a:srgbClr val="0033CC"/>
                </a:solidFill>
              </a:rPr>
              <a:t>cd /etc/apache2</a:t>
            </a:r>
            <a:endParaRPr lang="en-US" altLang="zh-CN" sz="18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en-US" altLang="zh-CN" sz="1800">
                <a:solidFill>
                  <a:srgbClr val="0033CC"/>
                </a:solidFill>
              </a:rPr>
              <a:t>ls</a:t>
            </a:r>
            <a:endParaRPr lang="en-US" altLang="zh-CN" sz="1800">
              <a:solidFill>
                <a:srgbClr val="0033CC"/>
              </a:solidFill>
            </a:endParaRPr>
          </a:p>
          <a:p>
            <a:pPr marL="288290" fontAlgn="auto">
              <a:buFont typeface="Wingdings" panose="05000000000000000000" charset="0"/>
              <a:buChar char=""/>
            </a:pPr>
            <a:r>
              <a:rPr lang="en-US" altLang="zh-CN" sz="1800"/>
              <a:t>ports.conf</a:t>
            </a:r>
            <a:r>
              <a:rPr lang="zh-CN" altLang="en-US" sz="1800"/>
              <a:t>文件修改如下</a:t>
            </a:r>
            <a:r>
              <a:rPr lang="en-US" altLang="zh-CN" sz="1800"/>
              <a:t>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  </a:t>
            </a:r>
            <a:endParaRPr lang="en-US" altLang="zh-CN" sz="1800"/>
          </a:p>
          <a:p>
            <a:endParaRPr lang="en-US" altLang="zh-CN" sz="1800"/>
          </a:p>
          <a:p>
            <a:pPr>
              <a:buFont typeface="Wingdings" panose="05000000000000000000" charset="0"/>
              <a:buChar char=""/>
            </a:pPr>
            <a:r>
              <a:rPr lang="zh-CN" altLang="en-US" sz="1800" b="1">
                <a:sym typeface="+mn-ea"/>
              </a:rPr>
              <a:t>启动、停止</a:t>
            </a:r>
            <a:endParaRPr lang="zh-CN" altLang="en-US" sz="1800" b="1">
              <a:sym typeface="+mn-ea"/>
            </a:endParaRPr>
          </a:p>
          <a:p>
            <a:pPr marL="288290" indent="0" fontAlgn="auto">
              <a:buNone/>
            </a:pPr>
            <a:r>
              <a:rPr lang="zh-CN" altLang="en-US" sz="1800">
                <a:solidFill>
                  <a:srgbClr val="0033CC"/>
                </a:solidFill>
                <a:sym typeface="+mn-ea"/>
              </a:rPr>
              <a:t>sudo /etc/init.d/apache2 start/stop</a:t>
            </a:r>
            <a:endParaRPr lang="zh-CN" altLang="en-US" sz="1800">
              <a:solidFill>
                <a:srgbClr val="0033CC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800">
              <a:solidFill>
                <a:srgbClr val="0033CC"/>
              </a:solidFill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6220" y="135318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6220" y="135318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6220" y="442023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3" imgW="971550" imgH="666750" progId="Package">
                  <p:embed/>
                </p:oleObj>
              </mc:Choice>
              <mc:Fallback>
                <p:oleObj name="" showAsIcon="1" r:id="rId3" imgW="971550" imgH="666750" progId="Package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220" y="442023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5325"/>
            <a:ext cx="10515600" cy="5481955"/>
          </a:xfrm>
        </p:spPr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 sz="2400" b="1"/>
              <a:t>3、Git Web端安装配置</a:t>
            </a:r>
            <a:endParaRPr lang="zh-CN" altLang="en-US" sz="2400" b="1"/>
          </a:p>
          <a:p>
            <a:pPr>
              <a:buFont typeface="Wingdings" panose="05000000000000000000" charset="0"/>
              <a:buChar char=""/>
            </a:pPr>
            <a:r>
              <a:rPr lang="zh-CN" altLang="en-US" sz="1600"/>
              <a:t>1)下载gerrit</a:t>
            </a:r>
            <a:endParaRPr lang="zh-CN" altLang="en-US" sz="1600"/>
          </a:p>
          <a:p>
            <a:pPr marL="360045" indent="0" fontAlgn="auto">
              <a:lnSpc>
                <a:spcPct val="110000"/>
              </a:lnSpc>
              <a:buNone/>
            </a:pPr>
            <a:r>
              <a:rPr lang="zh-CN" altLang="en-US" sz="1600">
                <a:solidFill>
                  <a:srgbClr val="0033CC"/>
                </a:solidFill>
              </a:rPr>
              <a:t>https://gerrit-releases.storage.googleapis.com/gerrit-2.11.5.war</a:t>
            </a:r>
            <a:endParaRPr lang="zh-CN" altLang="en-US" sz="1600">
              <a:solidFill>
                <a:srgbClr val="0033CC"/>
              </a:solidFill>
            </a:endParaRPr>
          </a:p>
          <a:p>
            <a:pPr fontAlgn="auto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1600"/>
              <a:t>2)管理帐户(可忽略)</a:t>
            </a:r>
            <a:endParaRPr lang="zh-CN" altLang="en-US" sz="1600"/>
          </a:p>
          <a:p>
            <a:pPr marL="574040" indent="-285750" fontAlgn="auto">
              <a:buNone/>
            </a:pPr>
            <a:r>
              <a:rPr lang="zh-CN" altLang="en-US" sz="1600"/>
              <a:t>  </a:t>
            </a:r>
            <a:r>
              <a:rPr lang="zh-CN" altLang="en-US" sz="1600">
                <a:solidFill>
                  <a:srgbClr val="0033CC"/>
                </a:solidFill>
              </a:rPr>
              <a:t>sudo adduser gerrit</a:t>
            </a:r>
            <a:endParaRPr lang="zh-CN" altLang="en-US" sz="1600">
              <a:solidFill>
                <a:srgbClr val="0033CC"/>
              </a:solidFill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/>
              <a:t> 对账户授权</a:t>
            </a:r>
            <a:endParaRPr lang="zh-CN" altLang="en-US" sz="1600"/>
          </a:p>
          <a:p>
            <a:pPr marL="288290" indent="0" fontAlgn="auto">
              <a:buNone/>
            </a:pPr>
            <a:r>
              <a:rPr lang="zh-CN" altLang="en-US" sz="1600"/>
              <a:t> </a:t>
            </a:r>
            <a:r>
              <a:rPr lang="zh-CN" altLang="en-US" sz="1600">
                <a:solidFill>
                  <a:srgbClr val="0033CC"/>
                </a:solidFill>
              </a:rPr>
              <a:t>chmod u+w /etc/sudoers</a:t>
            </a:r>
            <a:endParaRPr lang="zh-CN" altLang="en-US" sz="16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1600">
                <a:solidFill>
                  <a:srgbClr val="0033CC"/>
                </a:solidFill>
              </a:rPr>
              <a:t> sudo vi /etc/sudoers</a:t>
            </a:r>
            <a:endParaRPr lang="zh-CN" altLang="en-US" sz="1600">
              <a:solidFill>
                <a:srgbClr val="0033CC"/>
              </a:solidFill>
            </a:endParaRPr>
          </a:p>
          <a:p>
            <a:pPr>
              <a:buFont typeface="Wingdings" panose="05000000000000000000" charset="0"/>
              <a:buChar char=""/>
            </a:pPr>
            <a:r>
              <a:rPr lang="zh-CN" altLang="en-US" sz="1600"/>
              <a:t>   添加下面一行</a:t>
            </a:r>
            <a:endParaRPr lang="zh-CN" altLang="en-US" sz="1600"/>
          </a:p>
          <a:p>
            <a:pPr marL="288290" indent="0" fontAlgn="auto">
              <a:buNone/>
            </a:pPr>
            <a:r>
              <a:rPr lang="zh-CN" altLang="en-US" sz="1600"/>
              <a:t> </a:t>
            </a:r>
            <a:r>
              <a:rPr lang="zh-CN" altLang="en-US" sz="1600">
                <a:solidFill>
                  <a:srgbClr val="0033CC"/>
                </a:solidFill>
              </a:rPr>
              <a:t>gerrit ALL=(ALL) ALL</a:t>
            </a:r>
            <a:endParaRPr lang="zh-CN" altLang="en-US" sz="1600">
              <a:solidFill>
                <a:srgbClr val="0033CC"/>
              </a:solidFill>
            </a:endParaRPr>
          </a:p>
          <a:p>
            <a:endParaRPr lang="zh-CN" altLang="en-US" sz="1600">
              <a:solidFill>
                <a:srgbClr val="0033CC"/>
              </a:solidFill>
            </a:endParaRPr>
          </a:p>
          <a:p>
            <a:pPr>
              <a:buFont typeface="Wingdings" panose="05000000000000000000" charset="0"/>
              <a:buChar char=""/>
            </a:pPr>
            <a:r>
              <a:rPr lang="zh-CN" altLang="en-US" sz="1600"/>
              <a:t>3)切换gerrit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</a:t>
            </a:r>
            <a:r>
              <a:rPr lang="zh-CN" altLang="en-US" sz="1600">
                <a:solidFill>
                  <a:srgbClr val="0033CC"/>
                </a:solidFill>
              </a:rPr>
              <a:t>su - gerrit</a:t>
            </a:r>
            <a:endParaRPr lang="zh-CN" altLang="en-US" sz="16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9290"/>
            <a:ext cx="10515600" cy="5777230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Char char=""/>
            </a:pPr>
            <a:r>
              <a:rPr lang="zh-CN" altLang="en-US" sz="1600"/>
              <a:t>4)安装gerrit</a:t>
            </a:r>
            <a:endParaRPr lang="zh-CN" altLang="en-US" sz="1600"/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1600"/>
              <a:t> </a:t>
            </a:r>
            <a:r>
              <a:rPr lang="zh-CN" altLang="en-US" sz="1600">
                <a:solidFill>
                  <a:srgbClr val="0033CC"/>
                </a:solidFill>
              </a:rPr>
              <a:t>java -jar gerrit-2.11.5.war init --batch -d ryan_sites</a:t>
            </a:r>
            <a:endParaRPr lang="zh-CN" altLang="en-US" sz="1600">
              <a:solidFill>
                <a:srgbClr val="0033CC"/>
              </a:solidFill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en-US" altLang="zh-CN" sz="1600">
                <a:solidFill>
                  <a:srgbClr val="002242"/>
                </a:solidFill>
                <a:uFillTx/>
              </a:rPr>
              <a:t>5)</a:t>
            </a:r>
            <a:r>
              <a:rPr lang="zh-CN" altLang="zh-CN" sz="1600">
                <a:solidFill>
                  <a:srgbClr val="002242"/>
                </a:solidFill>
                <a:uFillTx/>
              </a:rPr>
              <a:t>安装</a:t>
            </a:r>
            <a:r>
              <a:rPr lang="en-US" altLang="zh-CN" sz="1600">
                <a:solidFill>
                  <a:srgbClr val="002242"/>
                </a:solidFill>
                <a:uFillTx/>
              </a:rPr>
              <a:t>gitweb</a:t>
            </a:r>
            <a:endParaRPr lang="en-US" altLang="zh-CN" sz="1600">
              <a:solidFill>
                <a:srgbClr val="002242"/>
              </a:solidFill>
              <a:uFillTx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600">
                <a:solidFill>
                  <a:srgbClr val="002242"/>
                </a:solidFill>
                <a:uFillTx/>
              </a:rPr>
              <a:t>       </a:t>
            </a:r>
            <a:r>
              <a:rPr lang="en-US" altLang="zh-CN" sz="1600">
                <a:solidFill>
                  <a:srgbClr val="000099"/>
                </a:solidFill>
                <a:uFillTx/>
              </a:rPr>
              <a:t>sudo apt-get install gitweb</a:t>
            </a:r>
            <a:endParaRPr lang="en-US" altLang="zh-CN" sz="1600">
              <a:solidFill>
                <a:srgbClr val="000099"/>
              </a:solidFill>
              <a:uFillTx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600"/>
              <a:t>6</a:t>
            </a:r>
            <a:r>
              <a:rPr lang="zh-CN" altLang="en-US" sz="1600"/>
              <a:t>)配置</a:t>
            </a:r>
            <a:endParaRPr lang="zh-CN" altLang="en-US" sz="1600"/>
          </a:p>
          <a:p>
            <a:pPr marL="288290" indent="0" fontAlgn="auto">
              <a:buNone/>
            </a:pPr>
            <a:r>
              <a:rPr lang="zh-CN" altLang="en-US" sz="1600"/>
              <a:t>  </a:t>
            </a:r>
            <a:r>
              <a:rPr lang="zh-CN" altLang="en-US" sz="1600" b="1"/>
              <a:t>编辑etc/gerrit.conf、etc/secure.conf</a:t>
            </a:r>
            <a:endParaRPr lang="zh-CN" altLang="en-US" sz="1600" b="1"/>
          </a:p>
          <a:p>
            <a:pPr marL="0" indent="0">
              <a:buNone/>
            </a:pPr>
            <a:r>
              <a:rPr lang="zh-CN" altLang="en-US" sz="1600"/>
              <a:t>       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                                        </a:t>
            </a:r>
            <a:endParaRPr lang="zh-CN" altLang="en-US" sz="1600"/>
          </a:p>
          <a:p>
            <a:pPr>
              <a:buFont typeface="Wingdings" panose="05000000000000000000" charset="0"/>
              <a:buChar char=""/>
            </a:pPr>
            <a:r>
              <a:rPr lang="en-US" altLang="zh-CN" sz="1600"/>
              <a:t>7</a:t>
            </a:r>
            <a:r>
              <a:rPr lang="zh-CN" altLang="en-US" sz="1600"/>
              <a:t>)启动</a:t>
            </a:r>
            <a:endParaRPr lang="zh-CN" altLang="en-US" sz="1600"/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1600"/>
              <a:t> </a:t>
            </a:r>
            <a:r>
              <a:rPr lang="zh-CN" altLang="en-US" sz="1600">
                <a:solidFill>
                  <a:srgbClr val="0033CC"/>
                </a:solidFill>
              </a:rPr>
              <a:t> bin/gerrit.sh start/stop/restart</a:t>
            </a:r>
            <a:endParaRPr lang="zh-CN" altLang="en-US" sz="1600">
              <a:solidFill>
                <a:srgbClr val="0033CC"/>
              </a:solidFill>
            </a:endParaRPr>
          </a:p>
          <a:p>
            <a:endParaRPr lang="zh-CN" altLang="en-US" sz="16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5000" y="301053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01053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28035" y="301053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showAsIcon="1" r:id="rId3" imgW="971550" imgH="666750" progId="Package">
                  <p:embed/>
                </p:oleObj>
              </mc:Choice>
              <mc:Fallback>
                <p:oleObj name="" showAsIcon="1" r:id="rId3" imgW="971550" imgH="666750" progId="Package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8035" y="301053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8620"/>
            <a:ext cx="10515600" cy="5999480"/>
          </a:xfrm>
        </p:spPr>
        <p:txBody>
          <a:bodyPr>
            <a:normAutofit/>
          </a:bodyPr>
          <a:p>
            <a:r>
              <a:rPr lang="zh-CN" altLang="en-US" sz="2000"/>
              <a:t>六、</a:t>
            </a:r>
            <a:r>
              <a:rPr lang="en-US" altLang="zh-CN" sz="2000"/>
              <a:t>Web</a:t>
            </a:r>
            <a:r>
              <a:rPr lang="zh-CN" altLang="en-US" sz="2000"/>
              <a:t>端配置</a:t>
            </a:r>
            <a:endParaRPr lang="zh-CN" altLang="en-US" sz="2000"/>
          </a:p>
          <a:p>
            <a:pPr>
              <a:buFont typeface="Wingdings" panose="05000000000000000000" charset="0"/>
              <a:buChar char=""/>
            </a:pPr>
            <a:r>
              <a:rPr lang="zh-CN" altLang="en-US" sz="2000"/>
              <a:t> </a:t>
            </a:r>
            <a:r>
              <a:rPr lang="en-US" altLang="zh-CN" sz="2000"/>
              <a:t>1. Git</a:t>
            </a:r>
            <a:r>
              <a:rPr lang="zh-CN" altLang="en-US" sz="2000"/>
              <a:t>本地用户</a:t>
            </a:r>
            <a:r>
              <a:rPr lang="en-US" altLang="zh-CN" sz="2000"/>
              <a:t>Config</a:t>
            </a:r>
            <a:endParaRPr lang="en-US" altLang="zh-CN" sz="2000"/>
          </a:p>
          <a:p>
            <a:pPr marL="288290" indent="0" fontAlgn="auto">
              <a:buNone/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0033CC"/>
                </a:solidFill>
              </a:rPr>
              <a:t>git config --global user.name xx.xx.xx</a:t>
            </a:r>
            <a:endParaRPr lang="en-US" altLang="zh-CN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en-US" altLang="zh-CN" sz="2000">
                <a:solidFill>
                  <a:srgbClr val="0033CC"/>
                </a:solidFill>
              </a:rPr>
              <a:t>   git config --global user.email  xx@xx.com</a:t>
            </a:r>
            <a:endParaRPr lang="en-US" altLang="zh-CN" sz="2000">
              <a:solidFill>
                <a:srgbClr val="0033CC"/>
              </a:solidFill>
            </a:endParaRPr>
          </a:p>
          <a:p>
            <a:pPr fontAlgn="auto">
              <a:buFont typeface="Wingdings" panose="05000000000000000000" charset="0"/>
              <a:buChar char=""/>
            </a:pPr>
            <a:r>
              <a:rPr lang="en-US" altLang="zh-CN" sz="2000">
                <a:solidFill>
                  <a:schemeClr val="tx1"/>
                </a:solidFill>
              </a:rPr>
              <a:t> 2.Git SSH</a:t>
            </a:r>
            <a:r>
              <a:rPr lang="zh-CN" altLang="en-US" sz="2000">
                <a:solidFill>
                  <a:schemeClr val="tx1"/>
                </a:solidFill>
              </a:rPr>
              <a:t>连接秘钥生成</a:t>
            </a:r>
            <a:endParaRPr lang="zh-CN" altLang="en-US" sz="2000" b="1">
              <a:solidFill>
                <a:schemeClr val="tx1"/>
              </a:solidFill>
            </a:endParaRPr>
          </a:p>
          <a:p>
            <a:pPr marL="631190" indent="-342900" fontAlgn="auto">
              <a:buNone/>
            </a:pPr>
            <a:r>
              <a:rPr lang="zh-CN" altLang="en-US" sz="2000">
                <a:sym typeface="+mn-ea"/>
              </a:rPr>
              <a:t>   </a:t>
            </a:r>
            <a:r>
              <a:rPr lang="zh-CN" altLang="en-US" sz="2000">
                <a:solidFill>
                  <a:srgbClr val="0033CC"/>
                </a:solidFill>
                <a:sym typeface="+mn-ea"/>
              </a:rPr>
              <a:t>ssh-keygen -t rsa</a:t>
            </a: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 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复制ssh rsa.pub到SSH public key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打开浏览器，输入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git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服务器端界面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url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，如下：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28829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   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ip:port     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-342900" fontAlgn="auto">
              <a:lnSpc>
                <a:spcPct val="100000"/>
              </a:lnSpc>
              <a:buFont typeface="Wingdings" panose="05000000000000000000" charset="0"/>
              <a:buChar char=""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-342900" fontAlgn="auto">
              <a:lnSpc>
                <a:spcPct val="100000"/>
              </a:lnSpc>
              <a:buFont typeface="Wingdings" panose="05000000000000000000" charset="0"/>
              <a:buChar char=""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-342900" fontAlgn="auto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zh-CN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页面，点击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Setting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界面，如下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-342900" fontAlgn="auto">
              <a:lnSpc>
                <a:spcPct val="100000"/>
              </a:lnSpc>
              <a:buFont typeface="Wingdings" panose="05000000000000000000" charset="0"/>
              <a:buChar char=""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-342900" fontAlgn="auto">
              <a:lnSpc>
                <a:spcPct val="100000"/>
              </a:lnSpc>
              <a:buFont typeface="Wingdings" panose="05000000000000000000" charset="0"/>
              <a:buChar char=""/>
            </a:pP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"/>
            </a:pPr>
            <a:endParaRPr lang="zh-CN" altLang="en-US" sz="2000" b="1"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"/>
            </a:pPr>
            <a:endParaRPr lang="zh-CN" altLang="en-US" sz="2000" b="1"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"/>
            </a:pPr>
            <a:endParaRPr lang="zh-CN" altLang="en-US" sz="2000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endParaRPr lang="zh-CN" altLang="en-US" sz="2000"/>
          </a:p>
          <a:p>
            <a:pPr marL="288290" indent="0" fontAlgn="auto">
              <a:buNone/>
            </a:pPr>
            <a:endParaRPr lang="zh-CN" altLang="en-US" sz="2000">
              <a:solidFill>
                <a:srgbClr val="0033CC"/>
              </a:solidFill>
            </a:endParaRPr>
          </a:p>
        </p:txBody>
      </p:sp>
      <p:pic>
        <p:nvPicPr>
          <p:cNvPr id="4" name="图片 3" descr="git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4915" y="3683635"/>
            <a:ext cx="6002020" cy="991870"/>
          </a:xfrm>
          <a:prstGeom prst="rect">
            <a:avLst/>
          </a:prstGeom>
        </p:spPr>
      </p:pic>
      <p:pic>
        <p:nvPicPr>
          <p:cNvPr id="2" name="图片 1" descr="gi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15" y="5235575"/>
            <a:ext cx="306641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3545"/>
            <a:ext cx="10515600" cy="575373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en-US" altLang="zh-CN" sz="2000">
                <a:sym typeface="+mn-ea"/>
              </a:rPr>
              <a:t>5.</a:t>
            </a:r>
            <a:r>
              <a:rPr lang="zh-CN" altLang="en-US"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setting</a:t>
            </a:r>
            <a:r>
              <a:rPr lang="zh-CN" altLang="en-US" sz="1600">
                <a:sym typeface="+mn-ea"/>
              </a:rPr>
              <a:t>界面的左侧栏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点击</a:t>
            </a:r>
            <a:r>
              <a:rPr lang="en-US" altLang="zh-CN" sz="1600">
                <a:sym typeface="+mn-ea"/>
              </a:rPr>
              <a:t>Contact Info,</a:t>
            </a:r>
            <a:r>
              <a:rPr lang="zh-CN" altLang="en-US" sz="1600">
                <a:sym typeface="+mn-ea"/>
              </a:rPr>
              <a:t>输入邮箱：</a:t>
            </a:r>
            <a:endParaRPr lang="zh-CN" altLang="en-US" sz="16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     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"/>
            </a:pPr>
            <a:endParaRPr lang="zh-CN" altLang="en-US" b="1">
              <a:sym typeface="+mn-ea"/>
            </a:endParaRPr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en-US" altLang="zh-CN" sz="2000" b="1">
                <a:sym typeface="+mn-ea"/>
              </a:rPr>
              <a:t>6.</a:t>
            </a:r>
            <a:r>
              <a:rPr lang="zh-CN" altLang="en-US"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setting</a:t>
            </a:r>
            <a:r>
              <a:rPr lang="zh-CN" altLang="en-US" sz="1600">
                <a:sym typeface="+mn-ea"/>
              </a:rPr>
              <a:t>界面的左侧栏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点击</a:t>
            </a:r>
            <a:r>
              <a:rPr lang="en-US" altLang="zh-CN" sz="1600">
                <a:sym typeface="+mn-ea"/>
              </a:rPr>
              <a:t>SSH Public Keys,</a:t>
            </a:r>
            <a:r>
              <a:rPr lang="zh-CN" altLang="en-US" sz="1600">
                <a:sym typeface="+mn-ea"/>
              </a:rPr>
              <a:t>输入以上步骤中产生的</a:t>
            </a:r>
            <a:r>
              <a:rPr lang="en-US" altLang="zh-CN" sz="1600">
                <a:sym typeface="+mn-ea"/>
              </a:rPr>
              <a:t>SSH</a:t>
            </a:r>
            <a:r>
              <a:rPr lang="zh-CN" altLang="en-US" sz="1600">
                <a:sym typeface="+mn-ea"/>
              </a:rPr>
              <a:t>秘钥</a:t>
            </a:r>
            <a:r>
              <a:rPr lang="en-US" altLang="zh-CN" sz="1600">
                <a:sym typeface="+mn-ea"/>
              </a:rPr>
              <a:t>:</a:t>
            </a:r>
            <a:endParaRPr lang="en-US" altLang="zh-CN" sz="1600" b="1"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"/>
            </a:pPr>
            <a:endParaRPr lang="zh-CN" altLang="en-US" b="1"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"/>
            </a:pPr>
            <a:endParaRPr lang="zh-CN" altLang="en-US" b="1"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"/>
            </a:pPr>
            <a:endParaRPr lang="zh-CN" altLang="en-US" b="1">
              <a:sym typeface="+mn-ea"/>
            </a:endParaRP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b="1">
                <a:sym typeface="+mn-ea"/>
              </a:rPr>
              <a:t>五、测试连接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</a:t>
            </a:r>
            <a:r>
              <a:rPr lang="zh-CN" altLang="en-US">
                <a:solidFill>
                  <a:srgbClr val="0033CC"/>
                </a:solidFill>
                <a:sym typeface="+mn-ea"/>
              </a:rPr>
              <a:t>ssh -p 29418 fullname@ip</a:t>
            </a:r>
            <a:endParaRPr lang="zh-CN" altLang="en-US">
              <a:solidFill>
                <a:srgbClr val="0033CC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olidFill>
                  <a:srgbClr val="0033CC"/>
                </a:solidFill>
                <a:sym typeface="+mn-ea"/>
              </a:rPr>
              <a:t>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当出现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gerrit 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Welcome fullname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时代表连接成功。</a:t>
            </a:r>
            <a:endParaRPr lang="zh-CN" altLang="en-US"/>
          </a:p>
        </p:txBody>
      </p:sp>
      <p:pic>
        <p:nvPicPr>
          <p:cNvPr id="4" name="图片 3" descr="gi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3535" y="726440"/>
            <a:ext cx="5739765" cy="1292860"/>
          </a:xfrm>
          <a:prstGeom prst="rect">
            <a:avLst/>
          </a:prstGeom>
        </p:spPr>
      </p:pic>
      <p:pic>
        <p:nvPicPr>
          <p:cNvPr id="5" name="图片 4" descr="git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2483485"/>
            <a:ext cx="5354955" cy="1162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8620"/>
            <a:ext cx="10515600" cy="6104255"/>
          </a:xfrm>
        </p:spPr>
        <p:txBody>
          <a:bodyPr>
            <a:normAutofit fontScale="40000"/>
          </a:bodyPr>
          <a:p>
            <a:pPr>
              <a:buFont typeface="Wingdings" panose="05000000000000000000" charset="0"/>
              <a:buChar char=""/>
            </a:pPr>
            <a:r>
              <a:rPr lang="zh-CN" altLang="en-US" sz="4000" b="1"/>
              <a:t>六、</a:t>
            </a:r>
            <a:r>
              <a:rPr lang="en-US" altLang="zh-CN" sz="4000" b="1"/>
              <a:t>git </a:t>
            </a:r>
            <a:r>
              <a:rPr lang="zh-CN" altLang="en-US" sz="4000" b="1"/>
              <a:t>账户授权</a:t>
            </a:r>
            <a:endParaRPr lang="zh-CN" altLang="en-US" sz="4000" b="1"/>
          </a:p>
          <a:p>
            <a:pPr marL="288290" indent="0" fontAlgn="auto"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注意：由于公司网关限制，</a:t>
            </a:r>
            <a:r>
              <a:rPr lang="en-US" altLang="zh-CN" b="1">
                <a:solidFill>
                  <a:srgbClr val="FF0000"/>
                </a:solidFill>
              </a:rPr>
              <a:t>user.email</a:t>
            </a:r>
            <a:r>
              <a:rPr lang="zh-CN" altLang="en-US" b="1">
                <a:solidFill>
                  <a:srgbClr val="FF0000"/>
                </a:solidFill>
              </a:rPr>
              <a:t>无法访问外部邮箱，所以账户授权使用数据库手动</a:t>
            </a:r>
            <a:r>
              <a:rPr lang="en-US" altLang="zh-CN" b="1">
                <a:solidFill>
                  <a:srgbClr val="FF0000"/>
                </a:solidFill>
              </a:rPr>
              <a:t>Register</a:t>
            </a:r>
            <a:r>
              <a:rPr lang="zh-CN" altLang="en-US" b="1">
                <a:solidFill>
                  <a:srgbClr val="FF0000"/>
                </a:solidFill>
              </a:rPr>
              <a:t>授权。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-171450" fontAlgn="auto">
              <a:buFont typeface="Wingdings" panose="05000000000000000000" charset="0"/>
              <a:buChar char=""/>
            </a:pPr>
            <a:r>
              <a:rPr lang="zh-CN" altLang="en-US" sz="3600" b="1">
                <a:solidFill>
                  <a:schemeClr val="tx1"/>
                </a:solidFill>
              </a:rPr>
              <a:t>开启数据库</a:t>
            </a:r>
            <a:endParaRPr lang="zh-CN" altLang="en-US" sz="3600" b="1">
              <a:solidFill>
                <a:schemeClr val="tx1"/>
              </a:solidFill>
            </a:endParaRPr>
          </a:p>
          <a:p>
            <a:pPr marL="288290" indent="0" fontAlgn="auto">
              <a:lnSpc>
                <a:spcPct val="50000"/>
              </a:lnSpc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cd /home/gerrit/gerrit/ryan_sites/bin</a:t>
            </a:r>
            <a:endParaRPr lang="zh-CN" altLang="en-US" sz="2400" b="1">
              <a:solidFill>
                <a:srgbClr val="0033CC"/>
              </a:solidFill>
            </a:endParaRPr>
          </a:p>
          <a:p>
            <a:pPr marL="288290" indent="0" fontAlgn="auto">
              <a:lnSpc>
                <a:spcPct val="50000"/>
              </a:lnSpc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java -jar gerrit.war gsql</a:t>
            </a:r>
            <a:endParaRPr lang="zh-CN" altLang="en-US" sz="2400" b="1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b="1">
                <a:solidFill>
                  <a:srgbClr val="FF0000"/>
                </a:solidFill>
              </a:rPr>
              <a:t>如果error ：Database maybe already in use，处理如下:</a:t>
            </a:r>
            <a:endParaRPr lang="zh-CN" altLang="en-US" b="1">
              <a:solidFill>
                <a:srgbClr val="FF0000"/>
              </a:solidFill>
            </a:endParaRPr>
          </a:p>
          <a:p>
            <a:pPr marL="288290" indent="0" fontAlgn="auto">
              <a:lnSpc>
                <a:spcPct val="50000"/>
              </a:lnSpc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./gerrit.sh stop</a:t>
            </a:r>
            <a:endParaRPr lang="zh-CN" altLang="en-US" sz="3600" b="1">
              <a:solidFill>
                <a:srgbClr val="0033CC"/>
              </a:solidFill>
            </a:endParaRPr>
          </a:p>
          <a:p>
            <a:pPr marL="288290" indent="0" fontAlgn="auto">
              <a:lnSpc>
                <a:spcPct val="50000"/>
              </a:lnSpc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java -jar gerrit.war gsql</a:t>
            </a:r>
            <a:endParaRPr lang="zh-CN" altLang="en-US" sz="1600" b="1">
              <a:solidFill>
                <a:srgbClr val="FF0000"/>
              </a:solidFill>
            </a:endParaRPr>
          </a:p>
          <a:p>
            <a:pPr fontAlgn="auto">
              <a:buFont typeface="Wingdings" panose="05000000000000000000" charset="0"/>
              <a:buChar char=""/>
            </a:pPr>
            <a:r>
              <a:rPr lang="zh-CN" altLang="en-US" sz="3600" b="1">
                <a:solidFill>
                  <a:schemeClr val="tx1"/>
                </a:solidFill>
              </a:rPr>
              <a:t>远程连接</a:t>
            </a:r>
            <a:endParaRPr lang="zh-CN" altLang="en-US" sz="3600" b="1">
              <a:solidFill>
                <a:schemeClr val="tx1"/>
              </a:solidFill>
            </a:endParaRPr>
          </a:p>
          <a:p>
            <a:pPr marL="288290" indent="0" fontAlgn="auto">
              <a:lnSpc>
                <a:spcPct val="50000"/>
              </a:lnSpc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\h</a:t>
            </a:r>
            <a:endParaRPr lang="en-US" altLang="zh-CN" sz="2400" b="1">
              <a:solidFill>
                <a:srgbClr val="0033CC"/>
              </a:solidFill>
            </a:endParaRPr>
          </a:p>
          <a:p>
            <a:pPr fontAlgn="auto">
              <a:buFont typeface="Wingdings" panose="05000000000000000000" charset="0"/>
              <a:buChar char=""/>
            </a:pPr>
            <a:r>
              <a:rPr lang="zh-CN" altLang="en-US" sz="3600" b="1">
                <a:solidFill>
                  <a:schemeClr val="tx1"/>
                </a:solidFill>
              </a:rPr>
              <a:t>查询数据库</a:t>
            </a:r>
            <a:endParaRPr lang="zh-CN" altLang="en-US" sz="3600" b="1">
              <a:solidFill>
                <a:schemeClr val="tx1"/>
              </a:solidFill>
            </a:endParaRPr>
          </a:p>
          <a:p>
            <a:pPr marL="288290" indent="0" fontAlgn="auto"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\d</a:t>
            </a:r>
            <a:endParaRPr lang="en-US" altLang="zh-CN" sz="2400" b="1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select * from ACCOUNT_EXTERNAL_IDS order by ACCOUNT_ID;</a:t>
            </a:r>
            <a:endParaRPr lang="zh-CN" altLang="en-US" sz="2400" b="1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◆第一步：修改表ACCOUNT_EXTERNAL_IDS</a:t>
            </a:r>
            <a:endParaRPr lang="zh-CN" altLang="en-US" sz="2400" b="1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insert into ACCOUNT_EXTERNAL_IDS values('10000002','ryan_chan@</a:t>
            </a:r>
            <a:r>
              <a:rPr lang="en-US" altLang="zh-CN" sz="2400" b="1">
                <a:solidFill>
                  <a:srgbClr val="0033CC"/>
                </a:solidFill>
              </a:rPr>
              <a:t>mail.foxconn.com</a:t>
            </a:r>
            <a:r>
              <a:rPr lang="zh-CN" altLang="en-US" sz="2400" b="1">
                <a:solidFill>
                  <a:srgbClr val="0033CC"/>
                </a:solidFill>
              </a:rPr>
              <a:t>,'NULL','mailto:ryan_chan@</a:t>
            </a:r>
            <a:r>
              <a:rPr lang="en-US" altLang="zh-CN" sz="2400" b="1">
                <a:solidFill>
                  <a:srgbClr val="0033CC"/>
                </a:solidFill>
              </a:rPr>
              <a:t>mail.foxconn.com</a:t>
            </a:r>
            <a:r>
              <a:rPr lang="zh-CN" altLang="en-US" sz="2400" b="1">
                <a:solidFill>
                  <a:srgbClr val="0033CC"/>
                </a:solidFill>
              </a:rPr>
              <a:t>');</a:t>
            </a:r>
            <a:endParaRPr lang="zh-CN" altLang="en-US" sz="2400" b="1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第二步：更新表ACCOUNTS</a:t>
            </a:r>
            <a:endParaRPr lang="zh-CN" altLang="en-US" sz="2400" b="1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update ACCOUNTS set PREFERRED_EMAIL = '</a:t>
            </a:r>
            <a:r>
              <a:rPr lang="en-US" altLang="zh-CN" sz="2400" b="1">
                <a:solidFill>
                  <a:srgbClr val="0033CC"/>
                </a:solidFill>
              </a:rPr>
              <a:t>ryan_chan</a:t>
            </a:r>
            <a:r>
              <a:rPr lang="zh-CN" altLang="en-US" sz="2400" b="1">
                <a:solidFill>
                  <a:srgbClr val="0033CC"/>
                </a:solidFill>
              </a:rPr>
              <a:t>@163.com' where ACCOUNT_ID = '1000000</a:t>
            </a:r>
            <a:r>
              <a:rPr lang="en-US" altLang="zh-CN" sz="2400" b="1">
                <a:solidFill>
                  <a:srgbClr val="0033CC"/>
                </a:solidFill>
              </a:rPr>
              <a:t>2</a:t>
            </a:r>
            <a:r>
              <a:rPr lang="zh-CN" altLang="en-US" sz="2400" b="1">
                <a:solidFill>
                  <a:srgbClr val="0033CC"/>
                </a:solidFill>
              </a:rPr>
              <a:t>';</a:t>
            </a:r>
            <a:endParaRPr lang="zh-CN" altLang="en-US" sz="2400" b="1">
              <a:solidFill>
                <a:srgbClr val="0033CC"/>
              </a:solidFill>
            </a:endParaRPr>
          </a:p>
          <a:p>
            <a:pPr marL="288290" indent="0" fontAlgn="auto"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一个gerrit用户可以同时有多个邮箱地址（体现在数据库表ACCOUNT_EXTERNAL_IDS中），但同一时间内只能由一个邮箱地址有效（体现在数据库表ACCOUNTS中的“PREFERRED_EMAIL”）。</a:t>
            </a:r>
            <a:endParaRPr lang="zh-CN" altLang="en-US" sz="2400" b="1">
              <a:solidFill>
                <a:srgbClr val="FF0000"/>
              </a:solidFill>
            </a:endParaRPr>
          </a:p>
          <a:p>
            <a:pPr marL="288290" indent="0" fontAlgn="auto"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设置完后，用该用户登陆web去看Settings &gt; Profile中发现Email Address还是空的</a:t>
            </a:r>
            <a:endParaRPr lang="zh-CN" altLang="en-US" sz="2400" b="1">
              <a:solidFill>
                <a:srgbClr val="FF0000"/>
              </a:solidFill>
            </a:endParaRPr>
          </a:p>
          <a:p>
            <a:pPr fontAlgn="auto">
              <a:buFont typeface="Wingdings" panose="05000000000000000000" charset="0"/>
              <a:buChar char=""/>
            </a:pPr>
            <a:r>
              <a:rPr lang="zh-CN" altLang="en-US" sz="3600" b="1">
                <a:solidFill>
                  <a:schemeClr val="tx1"/>
                </a:solidFill>
              </a:rPr>
              <a:t>使配置立刻生效</a:t>
            </a:r>
            <a:endParaRPr lang="zh-CN" altLang="en-US" sz="3600" b="1">
              <a:solidFill>
                <a:schemeClr val="tx1"/>
              </a:solidFill>
            </a:endParaRPr>
          </a:p>
          <a:p>
            <a:pPr marL="459740" indent="-171450" fontAlgn="auto">
              <a:buNone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前面两步直接操作数据库，虽然已经修改成功，但修改的参数不会立刻生效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459740" indent="-171450" fontAlgn="auto">
              <a:buNone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有两种方法可以使参数立刻生效：</a:t>
            </a:r>
            <a:r>
              <a:rPr lang="zh-CN" altLang="en-US" sz="2400" b="1">
                <a:solidFill>
                  <a:srgbClr val="0033CC"/>
                </a:solidFill>
                <a:sym typeface="+mn-ea"/>
              </a:rPr>
              <a:t>用ssh ha gerrit flush-caches命令，或者重启gerrit服务。</a:t>
            </a:r>
            <a:endParaRPr lang="zh-CN" altLang="en-US" sz="2400" b="1">
              <a:solidFill>
                <a:srgbClr val="0033CC"/>
              </a:solidFill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zh-C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4569</Words>
  <Application>WPS 演示</Application>
  <PresentationFormat>宽屏</PresentationFormat>
  <Paragraphs>189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黑体</vt:lpstr>
      <vt:lpstr>Calibri Light</vt:lpstr>
      <vt:lpstr>Calibri</vt:lpstr>
      <vt:lpstr>微软雅黑</vt:lpstr>
      <vt:lpstr>Arial Unicode MS</vt:lpstr>
      <vt:lpstr>Office 主题</vt:lpstr>
      <vt:lpstr>Package</vt:lpstr>
      <vt:lpstr>Package</vt:lpstr>
      <vt:lpstr>Package</vt:lpstr>
      <vt:lpstr>Package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Ryan</cp:lastModifiedBy>
  <cp:revision>62</cp:revision>
  <dcterms:created xsi:type="dcterms:W3CDTF">2015-05-05T08:02:00Z</dcterms:created>
  <dcterms:modified xsi:type="dcterms:W3CDTF">2018-03-16T06:14:12Z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