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72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B21DFD-EDC2-4B7F-B7DE-C836C624FE1E}">
  <a:tblStyle styleId="{BBB21DFD-EDC2-4B7F-B7DE-C836C624FE1E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D"/>
          </a:solidFill>
        </a:fill>
      </a:tcStyle>
    </a:wholeTbl>
    <a:band1H>
      <a:tcTxStyle/>
      <a:tcStyle>
        <a:tcBdr/>
        <a:fill>
          <a:solidFill>
            <a:srgbClr val="CFCFD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CFD9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sz="4400" b="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0" y="1752600"/>
            <a:ext cx="1295400" cy="70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2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3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4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sz="4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w="50800" cap="sq" cmpd="dbl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marL="914400" lvl="1" indent="-228600" algn="l"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sz="2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dt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0" y="4667249"/>
            <a:ext cx="1447800" cy="66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rgbClr val="CFCFD9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1"/>
          </p:nvPr>
        </p:nvSpPr>
        <p:spPr>
          <a:xfrm rot="5400000">
            <a:off x="2426208" y="-213360"/>
            <a:ext cx="4526280" cy="81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4823619" y="2339182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marL="1371600" lvl="2" indent="-314325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/>
          <p:nvPr/>
        </p:nvSpPr>
        <p:spPr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7" name="Google Shape;97;p12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909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4169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sz="2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81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A6D823C-58E0-1F3A-EDE0-10E90DA3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53" y="294719"/>
            <a:ext cx="7747970" cy="206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3DD18C-84D5-37D4-CA47-939CF30DB7DE}"/>
              </a:ext>
            </a:extLst>
          </p:cNvPr>
          <p:cNvSpPr txBox="1"/>
          <p:nvPr/>
        </p:nvSpPr>
        <p:spPr>
          <a:xfrm>
            <a:off x="2202238" y="5738251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400" b="1" i="0" u="none" strike="noStrike" dirty="0">
                <a:solidFill>
                  <a:srgbClr val="313829"/>
                </a:solidFill>
                <a:effectLst/>
                <a:latin typeface="Calibri" panose="020F0502020204030204" pitchFamily="34" charset="0"/>
              </a:rPr>
              <a:t>Presenter:</a:t>
            </a:r>
            <a:endParaRPr lang="pt-B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400" b="1" i="0" u="none" strike="noStrike" dirty="0">
                <a:solidFill>
                  <a:srgbClr val="313829"/>
                </a:solidFill>
                <a:effectLst/>
                <a:latin typeface="Calibri" panose="020F0502020204030204" pitchFamily="34" charset="0"/>
              </a:rPr>
              <a:t>SUNNY SOOD(2021A1R017)</a:t>
            </a:r>
            <a:endParaRPr lang="pt-B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400" b="1" i="0" u="none" strike="noStrike" dirty="0">
                <a:solidFill>
                  <a:srgbClr val="313829"/>
                </a:solidFill>
                <a:effectLst/>
                <a:latin typeface="Calibri" panose="020F0502020204030204" pitchFamily="34" charset="0"/>
              </a:rPr>
              <a:t>SHIVAM KUDA(2021A1R019)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pt-BR" b="0" dirty="0">
              <a:effectLst/>
            </a:endParaRPr>
          </a:p>
          <a:p>
            <a:br>
              <a:rPr lang="pt-BR" dirty="0"/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D78F3-423D-3521-1B07-D3A53A2A931C}"/>
              </a:ext>
            </a:extLst>
          </p:cNvPr>
          <p:cNvSpPr txBox="1"/>
          <p:nvPr/>
        </p:nvSpPr>
        <p:spPr>
          <a:xfrm>
            <a:off x="1191861" y="3129137"/>
            <a:ext cx="67602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Dinning Philosophers problem</a:t>
            </a:r>
            <a:r>
              <a:rPr lang="pt-BR" sz="3600" b="1" dirty="0">
                <a:solidFill>
                  <a:srgbClr val="313829"/>
                </a:solidFill>
                <a:effectLst/>
                <a:latin typeface="Calibri" panose="020F0502020204030204" pitchFamily="34" charset="0"/>
              </a:rPr>
              <a:t> </a:t>
            </a:r>
            <a:endParaRPr lang="pt-BR" sz="3600" b="0" dirty="0">
              <a:effectLst/>
            </a:endParaRPr>
          </a:p>
          <a:p>
            <a:br>
              <a:rPr lang="pt-BR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682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Dinning Philosophers problem</a:t>
            </a:r>
            <a:endParaRPr sz="3600" b="1" dirty="0">
              <a:solidFill>
                <a:srgbClr val="FF0000"/>
              </a:solidFill>
            </a:endParaRPr>
          </a:p>
        </p:txBody>
      </p:sp>
      <p:pic>
        <p:nvPicPr>
          <p:cNvPr id="146" name="Google Shape;146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804702"/>
            <a:ext cx="7772400" cy="4086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Dinning Philosophers problem</a:t>
            </a:r>
            <a:endParaRPr sz="3600"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20040" lvl="0" indent="-320040" algn="just" rtl="0">
              <a:spcBef>
                <a:spcPts val="0"/>
              </a:spcBef>
              <a:spcAft>
                <a:spcPts val="0"/>
              </a:spcAft>
              <a:buSzPct val="59999"/>
              <a:buChar char="◻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dining philosophers problem states that there are 5 philosophers sharing a circular table and they eat and think alternatively.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235458" algn="just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320040" algn="just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There is a bowl of rice for each of the philosophers and 5 chopsticks.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235458" algn="just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320040" algn="just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philosopher needs both their right and left chopstick to eat.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235458" algn="just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320040" algn="just" rtl="0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hungry philosopher may only eat if there are both chopsticks available. Otherwise a philosopher puts down their chopstick and begin thinking again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0" y="147638"/>
            <a:ext cx="86868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Dining-Philosophers Problem</a:t>
            </a:r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0" y="3403600"/>
            <a:ext cx="9144000" cy="3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080"/>
              <a:buChar char="◻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Philosophers spend their lives alternating thinking and eating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Don’t interact with their neighbors, occasionally try to pick up 2 chopsticks (one at a time) to eat from bowl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260"/>
              <a:buChar char="🞑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Need both to eat, then release both when done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 the case of 5 philosophers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260"/>
              <a:buChar char="🞑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Shared data </a:t>
            </a:r>
            <a:endParaRPr/>
          </a:p>
          <a:p>
            <a:pPr marL="914400" lvl="2" indent="-228600" algn="l" rtl="0">
              <a:spcBef>
                <a:spcPts val="500"/>
              </a:spcBef>
              <a:spcAft>
                <a:spcPts val="0"/>
              </a:spcAft>
              <a:buSzPts val="1350"/>
              <a:buChar char="■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Bowl of rice (data set)</a:t>
            </a:r>
            <a:endParaRPr/>
          </a:p>
          <a:p>
            <a:pPr marL="914400" lvl="2" indent="-228600" algn="l" rtl="0">
              <a:spcBef>
                <a:spcPts val="500"/>
              </a:spcBef>
              <a:spcAft>
                <a:spcPts val="0"/>
              </a:spcAft>
              <a:buSzPts val="1350"/>
              <a:buChar char="■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Semaphore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chopstick [5]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initialized to 1</a:t>
            </a:r>
            <a:endParaRPr/>
          </a:p>
        </p:txBody>
      </p:sp>
      <p:pic>
        <p:nvPicPr>
          <p:cNvPr id="160" name="Google Shape;160;p21" descr="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524000"/>
            <a:ext cx="5791199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-1" y="161925"/>
            <a:ext cx="8904289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Dining-Philosophers Problem Algorithm</a:t>
            </a:r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body" idx="1"/>
          </p:nvPr>
        </p:nvSpPr>
        <p:spPr>
          <a:xfrm>
            <a:off x="0" y="1119188"/>
            <a:ext cx="9144000" cy="535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76238" lvl="0" indent="-3000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6238" lvl="0" indent="-30003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6238" lvl="0" indent="-37623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structure of Philosopher</a:t>
            </a:r>
            <a:r>
              <a:rPr lang="en-US" sz="2000" i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1195388" lvl="2" indent="-3381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mo"/>
              <a:buNone/>
            </a:pPr>
            <a:r>
              <a:rPr lang="en-US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{ </a:t>
            </a:r>
            <a:endParaRPr/>
          </a:p>
          <a:p>
            <a:pPr marL="1195388" lvl="2" indent="-3381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mo"/>
              <a:buNone/>
            </a:pPr>
            <a:r>
              <a:rPr lang="en-US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wait (chopstick[i] );</a:t>
            </a:r>
            <a:endParaRPr/>
          </a:p>
          <a:p>
            <a:pPr marL="1195388" lvl="2" indent="-3381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mo"/>
              <a:buNone/>
            </a:pPr>
            <a:r>
              <a:rPr lang="en-US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wait (chopStick[ (i + 1) % 5] );</a:t>
            </a:r>
            <a:endParaRPr/>
          </a:p>
          <a:p>
            <a:pPr marL="1195388" lvl="2" indent="-3381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mo"/>
              <a:buNone/>
            </a:pPr>
            <a:r>
              <a:rPr lang="en-US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marL="1195388" lvl="2" indent="-3381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mo"/>
              <a:buNone/>
            </a:pPr>
            <a:r>
              <a:rPr lang="en-US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//  eat</a:t>
            </a:r>
            <a:endParaRPr/>
          </a:p>
          <a:p>
            <a:pPr marL="1195388" lvl="2" indent="-3381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mo"/>
              <a:buNone/>
            </a:pPr>
            <a:endParaRPr sz="2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95388" lvl="2" indent="-3381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mo"/>
              <a:buNone/>
            </a:pPr>
            <a:r>
              <a:rPr lang="en-US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signal (chopstick[i] );</a:t>
            </a:r>
            <a:endParaRPr/>
          </a:p>
          <a:p>
            <a:pPr marL="1195388" lvl="2" indent="-3381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mo"/>
              <a:buNone/>
            </a:pPr>
            <a:r>
              <a:rPr lang="en-US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signal (chopstick[ (i + 1) % 5] );</a:t>
            </a:r>
            <a:endParaRPr/>
          </a:p>
          <a:p>
            <a:pPr marL="1195388" lvl="2" indent="-3381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mo"/>
              <a:buNone/>
            </a:pPr>
            <a:r>
              <a:rPr lang="en-US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marL="1195388" lvl="2" indent="-3381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mo"/>
              <a:buNone/>
            </a:pPr>
            <a:r>
              <a:rPr lang="en-US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//  think</a:t>
            </a:r>
            <a:endParaRPr/>
          </a:p>
          <a:p>
            <a:pPr marL="1195388" lvl="2" indent="-3381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mo"/>
              <a:buNone/>
            </a:pPr>
            <a:endParaRPr sz="2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95388" lvl="2" indent="-3381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mo"/>
              <a:buNone/>
            </a:pPr>
            <a:r>
              <a:rPr lang="en-US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while (TRUE);</a:t>
            </a:r>
            <a:endParaRPr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6238" lvl="0" indent="-37623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What is the problem with this algorithm?</a:t>
            </a:r>
            <a:endParaRPr/>
          </a:p>
          <a:p>
            <a:pPr marL="1195388" lvl="2" indent="-3381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mo"/>
              <a:buNone/>
            </a:pPr>
            <a:endParaRPr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0" y="142875"/>
            <a:ext cx="9028113" cy="84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Dining-Philosophers Problem Algorithm (Cont.)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body" idx="1"/>
          </p:nvPr>
        </p:nvSpPr>
        <p:spPr>
          <a:xfrm>
            <a:off x="0" y="1223963"/>
            <a:ext cx="9143999" cy="525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20040" lvl="0" indent="-22860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Deadlock handling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68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Allow at most 4 philosophers to be sitting simultaneously at  the table.</a:t>
            </a:r>
            <a:endParaRPr/>
          </a:p>
          <a:p>
            <a:pPr marL="640080" lvl="1" indent="-167640" algn="l" rtl="0">
              <a:spcBef>
                <a:spcPts val="550"/>
              </a:spcBef>
              <a:spcAft>
                <a:spcPts val="0"/>
              </a:spcAft>
              <a:buSzPts val="168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Allow a philosopher to pick up  the forks only if both are available (picking must be done in a critical section).</a:t>
            </a:r>
            <a:endParaRPr/>
          </a:p>
          <a:p>
            <a:pPr marL="640080" lvl="1" indent="-167640" algn="l" rtl="0">
              <a:spcBef>
                <a:spcPts val="550"/>
              </a:spcBef>
              <a:spcAft>
                <a:spcPts val="0"/>
              </a:spcAft>
              <a:buSzPts val="168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Use an asymmetric solution  -- an odd-numbered  philosopher picks  up first the left chopstick and then the right chopstick. Even-numbered  philosopher picks  up first the right chopstick and then the left chopstick. </a:t>
            </a:r>
            <a:endParaRPr/>
          </a:p>
          <a:p>
            <a:pPr marL="640080" lvl="1" indent="-167640" algn="l" rtl="0">
              <a:spcBef>
                <a:spcPts val="550"/>
              </a:spcBef>
              <a:spcAft>
                <a:spcPts val="0"/>
              </a:spcAft>
              <a:buSzPts val="168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44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228600" algn="l" rtl="0">
              <a:spcBef>
                <a:spcPts val="700"/>
              </a:spcBef>
              <a:spcAft>
                <a:spcPts val="0"/>
              </a:spcAft>
              <a:buSzPts val="144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" lvl="0" indent="-228600" algn="l" rtl="0">
              <a:spcBef>
                <a:spcPts val="700"/>
              </a:spcBef>
              <a:spcAft>
                <a:spcPts val="0"/>
              </a:spcAft>
              <a:buSzPts val="144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Dining Philosophers Problem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ct val="59999"/>
              <a:buNone/>
            </a:pPr>
            <a:r>
              <a:rPr lang="en-US"/>
              <a:t>Void Philosopher  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 {  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 </a:t>
            </a:r>
            <a:r>
              <a:rPr lang="en-US" b="1"/>
              <a:t>while</a:t>
            </a:r>
            <a:r>
              <a:rPr lang="en-US"/>
              <a:t>(1)  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  {  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   take_chopstick[i];  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   take_chopstick[ (i+1) % 5] ;  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   . .  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   . EATING THE NOODLE  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   .  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   put_chopstick[i] );  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   put_chopstick[ (i+1) % 5] ;  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   .  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   . THINKING  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  }  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}</a:t>
            </a:r>
            <a:endParaRPr/>
          </a:p>
          <a:p>
            <a:pPr marL="320040" lvl="0" indent="-259270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Modified code by using semaphores</a:t>
            </a:r>
            <a:endParaRPr sz="36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ct val="59999"/>
              <a:buNone/>
            </a:pPr>
            <a:r>
              <a:rPr lang="en-US" b="1"/>
              <a:t>void</a:t>
            </a:r>
            <a:r>
              <a:rPr lang="en-US"/>
              <a:t> Philosopher  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 {  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 </a:t>
            </a:r>
            <a:r>
              <a:rPr lang="en-US" b="1"/>
              <a:t>while</a:t>
            </a:r>
            <a:r>
              <a:rPr lang="en-US"/>
              <a:t>(1)  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  {  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   Wait( take_chopstickC[i] );  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   Wait( take_chopstickC[(i+1) % 5] ) ;  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   . .  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   . EATING THE NOODLE  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   .  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   Signal( put_chopstickC[i] );  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   Signal( put_chopstickC[ (i+1) % 5] ) ;  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   .  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   . THINKING  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  }  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/>
              <a:t>} </a:t>
            </a:r>
            <a:endParaRPr/>
          </a:p>
          <a:p>
            <a:pPr marL="320040" lvl="0" indent="-259270" algn="l" rtl="0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ctr" rtl="0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rPr lang="en-US"/>
              <a:t>                            </a:t>
            </a:r>
            <a:endParaRPr/>
          </a:p>
          <a:p>
            <a:pPr marL="320040" lvl="0" indent="-320040" algn="ctr" rtl="0"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  <a:p>
            <a:pPr marL="320040" lvl="0" indent="-320040" algn="ctr" rtl="0">
              <a:spcBef>
                <a:spcPts val="700"/>
              </a:spcBef>
              <a:spcAft>
                <a:spcPts val="0"/>
              </a:spcAft>
              <a:buSzPts val="2640"/>
              <a:buNone/>
            </a:pPr>
            <a:r>
              <a:rPr lang="en-US" sz="4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THANK YOU</a:t>
            </a:r>
            <a:endParaRPr sz="4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di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Microsoft Office PowerPoint</Application>
  <PresentationFormat>On-screen Show (4:3)</PresentationFormat>
  <Paragraphs>90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Arimo</vt:lpstr>
      <vt:lpstr>Calibri</vt:lpstr>
      <vt:lpstr>Noto Sans Symbols</vt:lpstr>
      <vt:lpstr>Times New Roman</vt:lpstr>
      <vt:lpstr>Twentieth Century</vt:lpstr>
      <vt:lpstr>Median</vt:lpstr>
      <vt:lpstr>PowerPoint Presentation</vt:lpstr>
      <vt:lpstr>Dinning Philosophers problem</vt:lpstr>
      <vt:lpstr>Dinning Philosophers problem</vt:lpstr>
      <vt:lpstr>Dining-Philosophers Problem</vt:lpstr>
      <vt:lpstr>  Dining-Philosophers Problem Algorithm</vt:lpstr>
      <vt:lpstr>Dining-Philosophers Problem Algorithm (Cont.)</vt:lpstr>
      <vt:lpstr>Dining Philosophers Problem</vt:lpstr>
      <vt:lpstr>Modified code by using semaphores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 Sood</dc:creator>
  <cp:lastModifiedBy>sunny sood</cp:lastModifiedBy>
  <cp:revision>1</cp:revision>
  <dcterms:modified xsi:type="dcterms:W3CDTF">2022-12-22T16:35:55Z</dcterms:modified>
</cp:coreProperties>
</file>