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45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F5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93326" autoAdjust="0"/>
  </p:normalViewPr>
  <p:slideViewPr>
    <p:cSldViewPr snapToGrid="0">
      <p:cViewPr>
        <p:scale>
          <a:sx n="66" d="100"/>
          <a:sy n="66" d="100"/>
        </p:scale>
        <p:origin x="-54" y="-4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altLang="zh-CN" smtClean="0"/>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91A453FD-078B-4DB7-8B7E-1BE7F6090A13}" type="datetimeFigureOut">
              <a:rPr lang="zh-CN" altLang="en-US" smtClean="0"/>
              <a:t>2018/12/7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27008E-301A-4916-9738-746F6FE97663}" type="slidenum">
              <a:rPr lang="zh-CN" altLang="en-US" smtClean="0"/>
              <a:t>‹#›</a:t>
            </a:fld>
            <a:endParaRPr lang="zh-CN" altLang="en-US"/>
          </a:p>
        </p:txBody>
      </p:sp>
    </p:spTree>
    <p:extLst>
      <p:ext uri="{BB962C8B-B14F-4D97-AF65-F5344CB8AC3E}">
        <p14:creationId xmlns:p14="http://schemas.microsoft.com/office/powerpoint/2010/main" val="3175025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91A453FD-078B-4DB7-8B7E-1BE7F6090A13}" type="datetimeFigureOut">
              <a:rPr lang="zh-CN" altLang="en-US" smtClean="0"/>
              <a:t>2018/12/7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27008E-301A-4916-9738-746F6FE97663}" type="slidenum">
              <a:rPr lang="zh-CN" altLang="en-US" smtClean="0"/>
              <a:t>‹#›</a:t>
            </a:fld>
            <a:endParaRPr lang="zh-CN" altLang="en-US"/>
          </a:p>
        </p:txBody>
      </p:sp>
    </p:spTree>
    <p:extLst>
      <p:ext uri="{BB962C8B-B14F-4D97-AF65-F5344CB8AC3E}">
        <p14:creationId xmlns:p14="http://schemas.microsoft.com/office/powerpoint/2010/main" val="452409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91A453FD-078B-4DB7-8B7E-1BE7F6090A13}" type="datetimeFigureOut">
              <a:rPr lang="zh-CN" altLang="en-US" smtClean="0"/>
              <a:t>2018/12/7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27008E-301A-4916-9738-746F6FE97663}" type="slidenum">
              <a:rPr lang="zh-CN" altLang="en-US" smtClean="0"/>
              <a:t>‹#›</a:t>
            </a:fld>
            <a:endParaRPr lang="zh-CN" altLang="en-US"/>
          </a:p>
        </p:txBody>
      </p:sp>
    </p:spTree>
    <p:extLst>
      <p:ext uri="{BB962C8B-B14F-4D97-AF65-F5344CB8AC3E}">
        <p14:creationId xmlns:p14="http://schemas.microsoft.com/office/powerpoint/2010/main" val="225649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91A453FD-078B-4DB7-8B7E-1BE7F6090A13}" type="datetimeFigureOut">
              <a:rPr lang="zh-CN" altLang="en-US" smtClean="0"/>
              <a:t>2018/12/7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27008E-301A-4916-9738-746F6FE97663}" type="slidenum">
              <a:rPr lang="zh-CN" altLang="en-US" smtClean="0"/>
              <a:t>‹#›</a:t>
            </a:fld>
            <a:endParaRPr lang="zh-CN" altLang="en-US"/>
          </a:p>
        </p:txBody>
      </p:sp>
    </p:spTree>
    <p:extLst>
      <p:ext uri="{BB962C8B-B14F-4D97-AF65-F5344CB8AC3E}">
        <p14:creationId xmlns:p14="http://schemas.microsoft.com/office/powerpoint/2010/main" val="338392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91A453FD-078B-4DB7-8B7E-1BE7F6090A13}" type="datetimeFigureOut">
              <a:rPr lang="zh-CN" altLang="en-US" smtClean="0"/>
              <a:t>2018/12/7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27008E-301A-4916-9738-746F6FE97663}" type="slidenum">
              <a:rPr lang="zh-CN" altLang="en-US" smtClean="0"/>
              <a:t>‹#›</a:t>
            </a:fld>
            <a:endParaRPr lang="zh-CN" altLang="en-US"/>
          </a:p>
        </p:txBody>
      </p:sp>
    </p:spTree>
    <p:extLst>
      <p:ext uri="{BB962C8B-B14F-4D97-AF65-F5344CB8AC3E}">
        <p14:creationId xmlns:p14="http://schemas.microsoft.com/office/powerpoint/2010/main" val="2831370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91A453FD-078B-4DB7-8B7E-1BE7F6090A13}" type="datetimeFigureOut">
              <a:rPr lang="zh-CN" altLang="en-US" smtClean="0"/>
              <a:t>2018/12/7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27008E-301A-4916-9738-746F6FE97663}" type="slidenum">
              <a:rPr lang="zh-CN" altLang="en-US" smtClean="0"/>
              <a:t>‹#›</a:t>
            </a:fld>
            <a:endParaRPr lang="zh-CN" altLang="en-US"/>
          </a:p>
        </p:txBody>
      </p:sp>
    </p:spTree>
    <p:extLst>
      <p:ext uri="{BB962C8B-B14F-4D97-AF65-F5344CB8AC3E}">
        <p14:creationId xmlns:p14="http://schemas.microsoft.com/office/powerpoint/2010/main" val="322453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ltLang="zh-CN" smtClean="0"/>
              <a:t>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ltLang="zh-CN" smtClean="0"/>
              <a:t>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91A453FD-078B-4DB7-8B7E-1BE7F6090A13}" type="datetimeFigureOut">
              <a:rPr lang="zh-CN" altLang="en-US" smtClean="0"/>
              <a:t>2018/12/7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C27008E-301A-4916-9738-746F6FE97663}" type="slidenum">
              <a:rPr lang="zh-CN" altLang="en-US" smtClean="0"/>
              <a:t>‹#›</a:t>
            </a:fld>
            <a:endParaRPr lang="zh-CN" altLang="en-US"/>
          </a:p>
        </p:txBody>
      </p:sp>
    </p:spTree>
    <p:extLst>
      <p:ext uri="{BB962C8B-B14F-4D97-AF65-F5344CB8AC3E}">
        <p14:creationId xmlns:p14="http://schemas.microsoft.com/office/powerpoint/2010/main" val="64700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91A453FD-078B-4DB7-8B7E-1BE7F6090A13}" type="datetimeFigureOut">
              <a:rPr lang="zh-CN" altLang="en-US" smtClean="0"/>
              <a:t>2018/12/7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C27008E-301A-4916-9738-746F6FE97663}" type="slidenum">
              <a:rPr lang="zh-CN" altLang="en-US" smtClean="0"/>
              <a:t>‹#›</a:t>
            </a:fld>
            <a:endParaRPr lang="zh-CN" altLang="en-US"/>
          </a:p>
        </p:txBody>
      </p:sp>
    </p:spTree>
    <p:extLst>
      <p:ext uri="{BB962C8B-B14F-4D97-AF65-F5344CB8AC3E}">
        <p14:creationId xmlns:p14="http://schemas.microsoft.com/office/powerpoint/2010/main" val="4054023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453FD-078B-4DB7-8B7E-1BE7F6090A13}" type="datetimeFigureOut">
              <a:rPr lang="zh-CN" altLang="en-US" smtClean="0"/>
              <a:t>2018/12/7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C27008E-301A-4916-9738-746F6FE97663}" type="slidenum">
              <a:rPr lang="zh-CN" altLang="en-US" smtClean="0"/>
              <a:t>‹#›</a:t>
            </a:fld>
            <a:endParaRPr lang="zh-CN" altLang="en-US"/>
          </a:p>
        </p:txBody>
      </p:sp>
    </p:spTree>
    <p:extLst>
      <p:ext uri="{BB962C8B-B14F-4D97-AF65-F5344CB8AC3E}">
        <p14:creationId xmlns:p14="http://schemas.microsoft.com/office/powerpoint/2010/main" val="3974253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ltLang="zh-CN" smtClean="0"/>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91A453FD-078B-4DB7-8B7E-1BE7F6090A13}" type="datetimeFigureOut">
              <a:rPr lang="zh-CN" altLang="en-US" smtClean="0"/>
              <a:t>2018/12/7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27008E-301A-4916-9738-746F6FE97663}" type="slidenum">
              <a:rPr lang="zh-CN" altLang="en-US" smtClean="0"/>
              <a:t>‹#›</a:t>
            </a:fld>
            <a:endParaRPr lang="zh-CN" altLang="en-US"/>
          </a:p>
        </p:txBody>
      </p:sp>
    </p:spTree>
    <p:extLst>
      <p:ext uri="{BB962C8B-B14F-4D97-AF65-F5344CB8AC3E}">
        <p14:creationId xmlns:p14="http://schemas.microsoft.com/office/powerpoint/2010/main" val="3280718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91A453FD-078B-4DB7-8B7E-1BE7F6090A13}" type="datetimeFigureOut">
              <a:rPr lang="zh-CN" altLang="en-US" smtClean="0"/>
              <a:t>2018/12/7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27008E-301A-4916-9738-746F6FE97663}" type="slidenum">
              <a:rPr lang="zh-CN" altLang="en-US" smtClean="0"/>
              <a:t>‹#›</a:t>
            </a:fld>
            <a:endParaRPr lang="zh-CN" altLang="en-US"/>
          </a:p>
        </p:txBody>
      </p:sp>
    </p:spTree>
    <p:extLst>
      <p:ext uri="{BB962C8B-B14F-4D97-AF65-F5344CB8AC3E}">
        <p14:creationId xmlns:p14="http://schemas.microsoft.com/office/powerpoint/2010/main" val="2646474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91A453FD-078B-4DB7-8B7E-1BE7F6090A13}" type="datetimeFigureOut">
              <a:rPr lang="zh-CN" altLang="en-US" smtClean="0"/>
              <a:t>2018/12/7</a:t>
            </a:fld>
            <a:endParaRPr lang="zh-CN" alt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5C27008E-301A-4916-9738-746F6FE97663}" type="slidenum">
              <a:rPr lang="zh-CN" altLang="en-US" smtClean="0"/>
              <a:t>‹#›</a:t>
            </a:fld>
            <a:endParaRPr lang="zh-CN" altLang="en-US"/>
          </a:p>
        </p:txBody>
      </p:sp>
    </p:spTree>
    <p:extLst>
      <p:ext uri="{BB962C8B-B14F-4D97-AF65-F5344CB8AC3E}">
        <p14:creationId xmlns:p14="http://schemas.microsoft.com/office/powerpoint/2010/main" val="2399143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s://github.com/sunnyssk" TargetMode="External"/><Relationship Id="rId7" Type="http://schemas.openxmlformats.org/officeDocument/2006/relationships/image" Target="../media/image4.emf"/><Relationship Id="rId12" Type="http://schemas.openxmlformats.org/officeDocument/2006/relationships/image" Target="../media/image9.png"/><Relationship Id="rId2" Type="http://schemas.openxmlformats.org/officeDocument/2006/relationships/hyperlink" Target="http://eigen.tuxfamily.org/" TargetMode="Externa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emf"/><Relationship Id="rId11" Type="http://schemas.openxmlformats.org/officeDocument/2006/relationships/image" Target="../media/image8.png"/><Relationship Id="rId5" Type="http://schemas.openxmlformats.org/officeDocument/2006/relationships/image" Target="../media/image2.emf"/><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1.emf"/><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8564" y="246220"/>
            <a:ext cx="22044164" cy="846386"/>
          </a:xfrm>
          <a:prstGeom prst="rect">
            <a:avLst/>
          </a:prstGeom>
          <a:noFill/>
        </p:spPr>
        <p:txBody>
          <a:bodyPr wrap="square" rtlCol="0">
            <a:spAutoFit/>
          </a:bodyPr>
          <a:lstStyle/>
          <a:p>
            <a:pPr algn="ctr"/>
            <a:r>
              <a:rPr lang="en-US" altLang="zh-CN" sz="4800" b="1" dirty="0" smtClean="0">
                <a:latin typeface="Fira Sans" panose="020B0503050000020004" pitchFamily="34" charset="0"/>
                <a:ea typeface="Fira Sans" panose="020B0503050000020004" pitchFamily="34" charset="0"/>
              </a:rPr>
              <a:t>Parallelization of Poisson Equation Solver with Debye-</a:t>
            </a:r>
            <a:r>
              <a:rPr lang="en-US" altLang="zh-CN" sz="4800" b="1" dirty="0" err="1" smtClean="0">
                <a:latin typeface="Fira Sans" panose="020B0503050000020004" pitchFamily="34" charset="0"/>
                <a:ea typeface="Fira Sans" panose="020B0503050000020004" pitchFamily="34" charset="0"/>
              </a:rPr>
              <a:t>Huckel’s</a:t>
            </a:r>
            <a:r>
              <a:rPr lang="en-US" altLang="zh-CN" sz="4800" b="1" dirty="0" smtClean="0">
                <a:latin typeface="Fira Sans" panose="020B0503050000020004" pitchFamily="34" charset="0"/>
                <a:ea typeface="Fira Sans" panose="020B0503050000020004" pitchFamily="34" charset="0"/>
              </a:rPr>
              <a:t> Linear Term</a:t>
            </a:r>
            <a:endParaRPr lang="zh-CN" altLang="en-US" sz="4800" b="1" dirty="0">
              <a:latin typeface="Fira Sans" panose="020B0503050000020004" pitchFamily="34" charset="0"/>
            </a:endParaRPr>
          </a:p>
        </p:txBody>
      </p:sp>
      <p:sp>
        <p:nvSpPr>
          <p:cNvPr id="6" name="TextBox 5"/>
          <p:cNvSpPr txBox="1"/>
          <p:nvPr/>
        </p:nvSpPr>
        <p:spPr>
          <a:xfrm>
            <a:off x="-79514" y="1024354"/>
            <a:ext cx="22025114" cy="1200329"/>
          </a:xfrm>
          <a:prstGeom prst="rect">
            <a:avLst/>
          </a:prstGeom>
          <a:noFill/>
        </p:spPr>
        <p:txBody>
          <a:bodyPr wrap="square" rtlCol="0">
            <a:spAutoFit/>
          </a:bodyPr>
          <a:lstStyle/>
          <a:p>
            <a:pPr algn="ctr"/>
            <a:r>
              <a:rPr lang="en-US" altLang="zh-CN" sz="2400" dirty="0" err="1" smtClean="0">
                <a:latin typeface="Fira Sans" panose="020B0503050000020004" pitchFamily="34" charset="0"/>
                <a:ea typeface="Fira Sans" panose="020B0503050000020004" pitchFamily="34" charset="0"/>
              </a:rPr>
              <a:t>Yueze</a:t>
            </a:r>
            <a:r>
              <a:rPr lang="en-US" altLang="zh-CN" sz="2400" dirty="0" smtClean="0">
                <a:latin typeface="Fira Sans" panose="020B0503050000020004" pitchFamily="34" charset="0"/>
                <a:ea typeface="Fira Sans" panose="020B0503050000020004" pitchFamily="34" charset="0"/>
              </a:rPr>
              <a:t> Tan</a:t>
            </a:r>
          </a:p>
          <a:p>
            <a:pPr algn="ctr"/>
            <a:r>
              <a:rPr lang="en-US" altLang="zh-CN" sz="2400" dirty="0" smtClean="0">
                <a:latin typeface="Fira Sans" panose="020B0503050000020004" pitchFamily="34" charset="0"/>
                <a:ea typeface="Fira Sans" panose="020B0503050000020004" pitchFamily="34" charset="0"/>
              </a:rPr>
              <a:t>Department of Materials Science and Engineering, Pennsylvania State University</a:t>
            </a:r>
          </a:p>
          <a:p>
            <a:pPr algn="ctr"/>
            <a:r>
              <a:rPr lang="en-US" altLang="zh-CN" sz="2400" dirty="0" smtClean="0">
                <a:latin typeface="Fira Sans" panose="020B0503050000020004" pitchFamily="34" charset="0"/>
                <a:ea typeface="Fira Sans" panose="020B0503050000020004" pitchFamily="34" charset="0"/>
              </a:rPr>
              <a:t>yut75@psu.edu</a:t>
            </a:r>
            <a:endParaRPr lang="zh-CN" altLang="en-US" sz="2400" dirty="0">
              <a:latin typeface="Fira Sans" panose="020B0503050000020004" pitchFamily="34" charset="0"/>
            </a:endParaRPr>
          </a:p>
        </p:txBody>
      </p:sp>
      <p:grpSp>
        <p:nvGrpSpPr>
          <p:cNvPr id="13" name="Group 12"/>
          <p:cNvGrpSpPr/>
          <p:nvPr/>
        </p:nvGrpSpPr>
        <p:grpSpPr>
          <a:xfrm>
            <a:off x="14820900" y="21088350"/>
            <a:ext cx="6648450" cy="5624532"/>
            <a:chOff x="14820900" y="10458450"/>
            <a:chExt cx="6686550" cy="5624532"/>
          </a:xfrm>
        </p:grpSpPr>
        <p:sp>
          <p:nvSpPr>
            <p:cNvPr id="14" name="TextBox 13"/>
            <p:cNvSpPr txBox="1"/>
            <p:nvPr/>
          </p:nvSpPr>
          <p:spPr>
            <a:xfrm>
              <a:off x="14820900" y="10458450"/>
              <a:ext cx="6686550" cy="685800"/>
            </a:xfrm>
            <a:prstGeom prst="rect">
              <a:avLst/>
            </a:prstGeom>
            <a:solidFill>
              <a:srgbClr val="000066"/>
            </a:solidFill>
          </p:spPr>
          <p:txBody>
            <a:bodyPr wrap="square" rtlCol="0" anchor="ctr">
              <a:noAutofit/>
            </a:bodyPr>
            <a:lstStyle/>
            <a:p>
              <a:pPr algn="ctr"/>
              <a:r>
                <a:rPr lang="en-US" altLang="zh-CN" sz="2800" b="1" dirty="0" smtClean="0">
                  <a:solidFill>
                    <a:schemeClr val="bg1"/>
                  </a:solidFill>
                  <a:latin typeface="Fira Sans" panose="020B0503050000020004" pitchFamily="34" charset="0"/>
                  <a:ea typeface="Fira Sans" panose="020B0503050000020004" pitchFamily="34" charset="0"/>
                </a:rPr>
                <a:t>Acknowledgements</a:t>
              </a:r>
              <a:endParaRPr lang="zh-CN" altLang="en-US" sz="2800" b="1" dirty="0">
                <a:solidFill>
                  <a:schemeClr val="bg1"/>
                </a:solidFill>
                <a:latin typeface="Fira Sans" panose="020B0503050000020004" pitchFamily="34" charset="0"/>
              </a:endParaRPr>
            </a:p>
          </p:txBody>
        </p:sp>
        <p:sp>
          <p:nvSpPr>
            <p:cNvPr id="15" name="TextBox 14"/>
            <p:cNvSpPr txBox="1"/>
            <p:nvPr/>
          </p:nvSpPr>
          <p:spPr>
            <a:xfrm>
              <a:off x="14820900" y="11144250"/>
              <a:ext cx="6686550" cy="4938732"/>
            </a:xfrm>
            <a:prstGeom prst="rect">
              <a:avLst/>
            </a:prstGeom>
            <a:solidFill>
              <a:srgbClr val="E5F5FF"/>
            </a:solidFill>
          </p:spPr>
          <p:txBody>
            <a:bodyPr wrap="square" rtlCol="0">
              <a:noAutofit/>
            </a:bodyPr>
            <a:lstStyle/>
            <a:p>
              <a:pPr algn="just"/>
              <a:r>
                <a:rPr lang="en-US" altLang="zh-CN" sz="2400" dirty="0">
                  <a:latin typeface="Fira Sans" panose="020B0503050000020004" pitchFamily="34" charset="0"/>
                  <a:ea typeface="Fira Sans" panose="020B0503050000020004" pitchFamily="34" charset="0"/>
                </a:rPr>
                <a:t>The bracket notation in calling of the </a:t>
              </a:r>
              <a:r>
                <a:rPr lang="en-US" altLang="zh-CN" sz="2400" dirty="0" smtClean="0">
                  <a:latin typeface="Fira Sans" panose="020B0503050000020004" pitchFamily="34" charset="0"/>
                  <a:ea typeface="Fira Sans" panose="020B0503050000020004" pitchFamily="34" charset="0"/>
                </a:rPr>
                <a:t>matrix element </a:t>
              </a:r>
              <a:r>
                <a:rPr lang="en-US" altLang="zh-CN" sz="2400" dirty="0">
                  <a:latin typeface="Fira Sans" panose="020B0503050000020004" pitchFamily="34" charset="0"/>
                  <a:ea typeface="Fira Sans" panose="020B0503050000020004" pitchFamily="34" charset="0"/>
                </a:rPr>
                <a:t>and the stream output operator </a:t>
              </a:r>
              <a:r>
                <a:rPr lang="en-US" altLang="zh-CN" sz="2400" dirty="0" smtClean="0">
                  <a:latin typeface="Fira Sans" panose="020B0503050000020004" pitchFamily="34" charset="0"/>
                  <a:ea typeface="Fira Sans" panose="020B0503050000020004" pitchFamily="34" charset="0"/>
                </a:rPr>
                <a:t>of matrix </a:t>
              </a:r>
              <a:r>
                <a:rPr lang="en-US" altLang="zh-CN" sz="2400" dirty="0">
                  <a:latin typeface="Fira Sans" panose="020B0503050000020004" pitchFamily="34" charset="0"/>
                  <a:ea typeface="Fira Sans" panose="020B0503050000020004" pitchFamily="34" charset="0"/>
                </a:rPr>
                <a:t>are inspired by the grammar </a:t>
              </a:r>
              <a:r>
                <a:rPr lang="en-US" altLang="zh-CN" sz="2400" dirty="0" smtClean="0">
                  <a:latin typeface="Fira Sans" panose="020B0503050000020004" pitchFamily="34" charset="0"/>
                  <a:ea typeface="Fira Sans" panose="020B0503050000020004" pitchFamily="34" charset="0"/>
                </a:rPr>
                <a:t>from linear </a:t>
              </a:r>
              <a:r>
                <a:rPr lang="en-US" altLang="zh-CN" sz="2400" dirty="0">
                  <a:latin typeface="Fira Sans" panose="020B0503050000020004" pitchFamily="34" charset="0"/>
                  <a:ea typeface="Fira Sans" panose="020B0503050000020004" pitchFamily="34" charset="0"/>
                </a:rPr>
                <a:t>algebra template header library </a:t>
              </a:r>
              <a:r>
                <a:rPr lang="en-US" altLang="zh-CN" sz="2400" dirty="0" smtClean="0">
                  <a:latin typeface="Fira Sans" panose="020B0503050000020004" pitchFamily="34" charset="0"/>
                  <a:ea typeface="Fira Sans" panose="020B0503050000020004" pitchFamily="34" charset="0"/>
                </a:rPr>
                <a:t>named Eigen</a:t>
              </a:r>
              <a:r>
                <a:rPr lang="en-US" altLang="zh-CN" sz="2400" dirty="0">
                  <a:latin typeface="Fira Sans" panose="020B0503050000020004" pitchFamily="34" charset="0"/>
                  <a:ea typeface="Fira Sans" panose="020B0503050000020004" pitchFamily="34" charset="0"/>
                </a:rPr>
                <a:t>: </a:t>
              </a:r>
              <a:r>
                <a:rPr lang="en-US" altLang="zh-CN" sz="2400" dirty="0">
                  <a:latin typeface="Fira Sans" panose="020B0503050000020004" pitchFamily="34" charset="0"/>
                  <a:ea typeface="Fira Sans" panose="020B0503050000020004" pitchFamily="34" charset="0"/>
                  <a:hlinkClick r:id="rId2"/>
                </a:rPr>
                <a:t>http://</a:t>
              </a:r>
              <a:r>
                <a:rPr lang="en-US" altLang="zh-CN" sz="2400" dirty="0" smtClean="0">
                  <a:latin typeface="Fira Sans" panose="020B0503050000020004" pitchFamily="34" charset="0"/>
                  <a:ea typeface="Fira Sans" panose="020B0503050000020004" pitchFamily="34" charset="0"/>
                  <a:hlinkClick r:id="rId2"/>
                </a:rPr>
                <a:t>eigen.tuxfamily.org</a:t>
              </a:r>
              <a:r>
                <a:rPr lang="en-US" altLang="zh-CN" sz="2400" dirty="0" smtClean="0">
                  <a:latin typeface="Fira Sans" panose="020B0503050000020004" pitchFamily="34" charset="0"/>
                  <a:ea typeface="Fira Sans" panose="020B0503050000020004" pitchFamily="34" charset="0"/>
                </a:rPr>
                <a:t> . </a:t>
              </a:r>
              <a:r>
                <a:rPr lang="en-US" altLang="zh-CN" sz="2400" dirty="0">
                  <a:latin typeface="Fira Sans" panose="020B0503050000020004" pitchFamily="34" charset="0"/>
                  <a:ea typeface="Fira Sans" panose="020B0503050000020004" pitchFamily="34" charset="0"/>
                </a:rPr>
                <a:t>The </a:t>
              </a:r>
              <a:r>
                <a:rPr lang="en-US" altLang="zh-CN" sz="2400" dirty="0" smtClean="0">
                  <a:latin typeface="Fira Sans" panose="020B0503050000020004" pitchFamily="34" charset="0"/>
                  <a:ea typeface="Fira Sans" panose="020B0503050000020004" pitchFamily="34" charset="0"/>
                </a:rPr>
                <a:t>author appreciates </a:t>
              </a:r>
              <a:r>
                <a:rPr lang="en-US" altLang="zh-CN" sz="2400" dirty="0">
                  <a:latin typeface="Fira Sans" panose="020B0503050000020004" pitchFamily="34" charset="0"/>
                  <a:ea typeface="Fira Sans" panose="020B0503050000020004" pitchFamily="34" charset="0"/>
                </a:rPr>
                <a:t>using of these notations which</a:t>
              </a:r>
            </a:p>
            <a:p>
              <a:pPr algn="just"/>
              <a:r>
                <a:rPr lang="en-US" altLang="zh-CN" sz="2400" dirty="0">
                  <a:latin typeface="Fira Sans" panose="020B0503050000020004" pitchFamily="34" charset="0"/>
                  <a:ea typeface="Fira Sans" panose="020B0503050000020004" pitchFamily="34" charset="0"/>
                </a:rPr>
                <a:t>make debugging a more concise process</a:t>
              </a:r>
              <a:r>
                <a:rPr lang="en-US" altLang="zh-CN" sz="2400" dirty="0" smtClean="0">
                  <a:latin typeface="Fira Sans" panose="020B0503050000020004" pitchFamily="34" charset="0"/>
                  <a:ea typeface="Fira Sans" panose="020B0503050000020004" pitchFamily="34" charset="0"/>
                </a:rPr>
                <a:t>.</a:t>
              </a:r>
            </a:p>
            <a:p>
              <a:pPr algn="just"/>
              <a:endParaRPr lang="en-US" altLang="zh-CN" sz="2400" dirty="0">
                <a:latin typeface="Fira Sans" panose="020B0503050000020004" pitchFamily="34" charset="0"/>
                <a:ea typeface="Fira Sans" panose="020B0503050000020004" pitchFamily="34" charset="0"/>
              </a:endParaRPr>
            </a:p>
            <a:p>
              <a:pPr algn="just"/>
              <a:r>
                <a:rPr lang="en-US" altLang="zh-CN" sz="2400" dirty="0">
                  <a:latin typeface="Fira Sans" panose="020B0503050000020004" pitchFamily="34" charset="0"/>
                  <a:ea typeface="Fira Sans" panose="020B0503050000020004" pitchFamily="34" charset="0"/>
                </a:rPr>
                <a:t>The lecturers have provided with a </a:t>
              </a:r>
              <a:r>
                <a:rPr lang="en-US" altLang="zh-CN" sz="2400" dirty="0" smtClean="0">
                  <a:latin typeface="Fira Sans" panose="020B0503050000020004" pitchFamily="34" charset="0"/>
                  <a:ea typeface="Fira Sans" panose="020B0503050000020004" pitchFamily="34" charset="0"/>
                </a:rPr>
                <a:t>compiled version </a:t>
              </a:r>
              <a:r>
                <a:rPr lang="en-US" altLang="zh-CN" sz="2400" dirty="0">
                  <a:latin typeface="Fira Sans" panose="020B0503050000020004" pitchFamily="34" charset="0"/>
                  <a:ea typeface="Fira Sans" panose="020B0503050000020004" pitchFamily="34" charset="0"/>
                </a:rPr>
                <a:t>of tau with support of MPI, </a:t>
              </a:r>
              <a:r>
                <a:rPr lang="en-US" altLang="zh-CN" sz="2400" dirty="0" smtClean="0">
                  <a:latin typeface="Fira Sans" panose="020B0503050000020004" pitchFamily="34" charset="0"/>
                  <a:ea typeface="Fira Sans" panose="020B0503050000020004" pitchFamily="34" charset="0"/>
                </a:rPr>
                <a:t>which makes </a:t>
              </a:r>
              <a:r>
                <a:rPr lang="en-US" altLang="zh-CN" sz="2400" dirty="0">
                  <a:latin typeface="Fira Sans" panose="020B0503050000020004" pitchFamily="34" charset="0"/>
                  <a:ea typeface="Fira Sans" panose="020B0503050000020004" pitchFamily="34" charset="0"/>
                </a:rPr>
                <a:t>profiling a more fluent work. </a:t>
              </a:r>
              <a:r>
                <a:rPr lang="en-US" altLang="zh-CN" sz="2400" dirty="0" smtClean="0">
                  <a:latin typeface="Fira Sans" panose="020B0503050000020004" pitchFamily="34" charset="0"/>
                  <a:ea typeface="Fira Sans" panose="020B0503050000020004" pitchFamily="34" charset="0"/>
                </a:rPr>
                <a:t>The author </a:t>
              </a:r>
              <a:r>
                <a:rPr lang="en-US" altLang="zh-CN" sz="2400" dirty="0">
                  <a:latin typeface="Fira Sans" panose="020B0503050000020004" pitchFamily="34" charset="0"/>
                  <a:ea typeface="Fira Sans" panose="020B0503050000020004" pitchFamily="34" charset="0"/>
                </a:rPr>
                <a:t>would also like to thank their work </a:t>
              </a:r>
              <a:r>
                <a:rPr lang="en-US" altLang="zh-CN" sz="2400" dirty="0" smtClean="0">
                  <a:latin typeface="Fira Sans" panose="020B0503050000020004" pitchFamily="34" charset="0"/>
                  <a:ea typeface="Fira Sans" panose="020B0503050000020004" pitchFamily="34" charset="0"/>
                </a:rPr>
                <a:t>on making </a:t>
              </a:r>
              <a:r>
                <a:rPr lang="en-US" altLang="zh-CN" sz="2400" dirty="0">
                  <a:latin typeface="Fira Sans" panose="020B0503050000020004" pitchFamily="34" charset="0"/>
                  <a:ea typeface="Fira Sans" panose="020B0503050000020004" pitchFamily="34" charset="0"/>
                </a:rPr>
                <a:t>this tool available.</a:t>
              </a:r>
              <a:endParaRPr lang="zh-CN" altLang="en-US" sz="2400" dirty="0">
                <a:latin typeface="Fira Sans" panose="020B0503050000020004" pitchFamily="34" charset="0"/>
              </a:endParaRPr>
            </a:p>
          </p:txBody>
        </p:sp>
      </p:grpSp>
      <p:grpSp>
        <p:nvGrpSpPr>
          <p:cNvPr id="17" name="Group 16"/>
          <p:cNvGrpSpPr/>
          <p:nvPr/>
        </p:nvGrpSpPr>
        <p:grpSpPr>
          <a:xfrm>
            <a:off x="14820900" y="27265332"/>
            <a:ext cx="6648450" cy="3390900"/>
            <a:chOff x="14820900" y="10458450"/>
            <a:chExt cx="6686550" cy="3390900"/>
          </a:xfrm>
        </p:grpSpPr>
        <p:sp>
          <p:nvSpPr>
            <p:cNvPr id="18" name="TextBox 17"/>
            <p:cNvSpPr txBox="1"/>
            <p:nvPr/>
          </p:nvSpPr>
          <p:spPr>
            <a:xfrm>
              <a:off x="14820900" y="10458450"/>
              <a:ext cx="6686550" cy="685800"/>
            </a:xfrm>
            <a:prstGeom prst="rect">
              <a:avLst/>
            </a:prstGeom>
            <a:solidFill>
              <a:srgbClr val="000066"/>
            </a:solidFill>
          </p:spPr>
          <p:txBody>
            <a:bodyPr wrap="square" rtlCol="0" anchor="ctr">
              <a:noAutofit/>
            </a:bodyPr>
            <a:lstStyle/>
            <a:p>
              <a:pPr algn="ctr"/>
              <a:r>
                <a:rPr lang="en-US" altLang="zh-CN" sz="2800" b="1" dirty="0" smtClean="0">
                  <a:solidFill>
                    <a:schemeClr val="bg1"/>
                  </a:solidFill>
                  <a:latin typeface="Fira Sans" panose="020B0503050000020004" pitchFamily="34" charset="0"/>
                  <a:ea typeface="Fira Sans" panose="020B0503050000020004" pitchFamily="34" charset="0"/>
                </a:rPr>
                <a:t>Code Publication</a:t>
              </a:r>
              <a:endParaRPr lang="zh-CN" altLang="en-US" sz="2800" b="1" dirty="0">
                <a:solidFill>
                  <a:schemeClr val="bg1"/>
                </a:solidFill>
                <a:latin typeface="Fira Sans" panose="020B0503050000020004" pitchFamily="34" charset="0"/>
              </a:endParaRPr>
            </a:p>
          </p:txBody>
        </p:sp>
        <p:sp>
          <p:nvSpPr>
            <p:cNvPr id="19" name="TextBox 18"/>
            <p:cNvSpPr txBox="1"/>
            <p:nvPr/>
          </p:nvSpPr>
          <p:spPr>
            <a:xfrm>
              <a:off x="14820900" y="11144250"/>
              <a:ext cx="6686550" cy="2705100"/>
            </a:xfrm>
            <a:prstGeom prst="rect">
              <a:avLst/>
            </a:prstGeom>
            <a:solidFill>
              <a:srgbClr val="E5F5FF"/>
            </a:solidFill>
          </p:spPr>
          <p:txBody>
            <a:bodyPr wrap="square" rtlCol="0">
              <a:noAutofit/>
            </a:bodyPr>
            <a:lstStyle/>
            <a:p>
              <a:pPr algn="just"/>
              <a:r>
                <a:rPr lang="en-US" altLang="zh-CN" sz="2400" dirty="0">
                  <a:latin typeface="Fira Sans" panose="020B0503050000020004" pitchFamily="34" charset="0"/>
                  <a:ea typeface="Fira Sans" panose="020B0503050000020004" pitchFamily="34" charset="0"/>
                </a:rPr>
                <a:t>The source code of the contents mentioned </a:t>
              </a:r>
              <a:r>
                <a:rPr lang="en-US" altLang="zh-CN" sz="2400" dirty="0" smtClean="0">
                  <a:latin typeface="Fira Sans" panose="020B0503050000020004" pitchFamily="34" charset="0"/>
                  <a:ea typeface="Fira Sans" panose="020B0503050000020004" pitchFamily="34" charset="0"/>
                </a:rPr>
                <a:t>in this </a:t>
              </a:r>
              <a:r>
                <a:rPr lang="en-US" altLang="zh-CN" sz="2400" dirty="0">
                  <a:latin typeface="Fira Sans" panose="020B0503050000020004" pitchFamily="34" charset="0"/>
                  <a:ea typeface="Fira Sans" panose="020B0503050000020004" pitchFamily="34" charset="0"/>
                </a:rPr>
                <a:t>poster could be retrieved at </a:t>
              </a:r>
              <a:r>
                <a:rPr lang="en-US" altLang="zh-CN" sz="2400" dirty="0" err="1">
                  <a:latin typeface="Fira Sans" panose="020B0503050000020004" pitchFamily="34" charset="0"/>
                  <a:ea typeface="Fira Sans" panose="020B0503050000020004" pitchFamily="34" charset="0"/>
                </a:rPr>
                <a:t>Github</a:t>
              </a:r>
              <a:r>
                <a:rPr lang="en-US" altLang="zh-CN" sz="2400" dirty="0">
                  <a:latin typeface="Fira Sans" panose="020B0503050000020004" pitchFamily="34" charset="0"/>
                  <a:ea typeface="Fira Sans" panose="020B0503050000020004" pitchFamily="34" charset="0"/>
                </a:rPr>
                <a:t>:</a:t>
              </a:r>
            </a:p>
            <a:p>
              <a:pPr algn="just"/>
              <a:r>
                <a:rPr lang="en-US" altLang="zh-CN" sz="2400" dirty="0">
                  <a:latin typeface="Fira Sans" panose="020B0503050000020004" pitchFamily="34" charset="0"/>
                  <a:ea typeface="Fira Sans" panose="020B0503050000020004" pitchFamily="34" charset="0"/>
                  <a:hlinkClick r:id="rId3"/>
                </a:rPr>
                <a:t>https://</a:t>
              </a:r>
              <a:r>
                <a:rPr lang="en-US" altLang="zh-CN" sz="2400" dirty="0" smtClean="0">
                  <a:latin typeface="Fira Sans" panose="020B0503050000020004" pitchFamily="34" charset="0"/>
                  <a:ea typeface="Fira Sans" panose="020B0503050000020004" pitchFamily="34" charset="0"/>
                  <a:hlinkClick r:id="rId3"/>
                </a:rPr>
                <a:t>github.com/sunnyssk</a:t>
              </a:r>
              <a:r>
                <a:rPr lang="en-US" altLang="zh-CN" sz="2400" dirty="0" smtClean="0">
                  <a:latin typeface="Fira Sans" panose="020B0503050000020004" pitchFamily="34" charset="0"/>
                  <a:ea typeface="Fira Sans" panose="020B0503050000020004" pitchFamily="34" charset="0"/>
                </a:rPr>
                <a:t> .</a:t>
              </a:r>
            </a:p>
            <a:p>
              <a:pPr algn="just"/>
              <a:endParaRPr lang="en-US" altLang="zh-CN" sz="2400" dirty="0">
                <a:latin typeface="Fira Sans" panose="020B0503050000020004" pitchFamily="34" charset="0"/>
                <a:ea typeface="Fira Sans" panose="020B0503050000020004" pitchFamily="34" charset="0"/>
              </a:endParaRPr>
            </a:p>
            <a:p>
              <a:pPr algn="just"/>
              <a:r>
                <a:rPr lang="en-US" altLang="zh-CN" sz="2400" dirty="0">
                  <a:latin typeface="Fira Sans" panose="020B0503050000020004" pitchFamily="34" charset="0"/>
                  <a:ea typeface="Fira Sans" panose="020B0503050000020004" pitchFamily="34" charset="0"/>
                </a:rPr>
                <a:t>You </a:t>
              </a:r>
              <a:r>
                <a:rPr lang="en-US" altLang="zh-CN" sz="2400" dirty="0" smtClean="0">
                  <a:latin typeface="Fira Sans" panose="020B0503050000020004" pitchFamily="34" charset="0"/>
                  <a:ea typeface="Fira Sans" panose="020B0503050000020004" pitchFamily="34" charset="0"/>
                </a:rPr>
                <a:t>could download the </a:t>
              </a:r>
              <a:r>
                <a:rPr lang="en-US" altLang="zh-CN" sz="2400" dirty="0">
                  <a:latin typeface="Fira Sans" panose="020B0503050000020004" pitchFamily="34" charset="0"/>
                  <a:ea typeface="Fira Sans" panose="020B0503050000020004" pitchFamily="34" charset="0"/>
                </a:rPr>
                <a:t>archive directly </a:t>
              </a:r>
              <a:r>
                <a:rPr lang="en-US" altLang="zh-CN" sz="2400" dirty="0" smtClean="0">
                  <a:latin typeface="Fira Sans" panose="020B0503050000020004" pitchFamily="34" charset="0"/>
                  <a:ea typeface="Fira Sans" panose="020B0503050000020004" pitchFamily="34" charset="0"/>
                </a:rPr>
                <a:t>from the webpage.</a:t>
              </a:r>
              <a:endParaRPr lang="zh-CN" altLang="en-US" sz="2400" dirty="0">
                <a:latin typeface="Fira Sans" panose="020B0503050000020004" pitchFamily="34" charset="0"/>
              </a:endParaRPr>
            </a:p>
          </p:txBody>
        </p:sp>
      </p:grpSp>
      <p:grpSp>
        <p:nvGrpSpPr>
          <p:cNvPr id="28" name="Group 27"/>
          <p:cNvGrpSpPr/>
          <p:nvPr/>
        </p:nvGrpSpPr>
        <p:grpSpPr>
          <a:xfrm>
            <a:off x="514350" y="2308890"/>
            <a:ext cx="6648450" cy="13045410"/>
            <a:chOff x="7200900" y="2319933"/>
            <a:chExt cx="6648450" cy="13045410"/>
          </a:xfrm>
        </p:grpSpPr>
        <p:grpSp>
          <p:nvGrpSpPr>
            <p:cNvPr id="20" name="Group 19"/>
            <p:cNvGrpSpPr/>
            <p:nvPr/>
          </p:nvGrpSpPr>
          <p:grpSpPr>
            <a:xfrm>
              <a:off x="7200900" y="2319933"/>
              <a:ext cx="6648450" cy="13045410"/>
              <a:chOff x="14820900" y="10458450"/>
              <a:chExt cx="6648450" cy="12038822"/>
            </a:xfrm>
          </p:grpSpPr>
          <p:sp>
            <p:nvSpPr>
              <p:cNvPr id="21" name="TextBox 20"/>
              <p:cNvSpPr txBox="1"/>
              <p:nvPr/>
            </p:nvSpPr>
            <p:spPr>
              <a:xfrm>
                <a:off x="14820900" y="10458450"/>
                <a:ext cx="6648450" cy="685800"/>
              </a:xfrm>
              <a:prstGeom prst="rect">
                <a:avLst/>
              </a:prstGeom>
              <a:solidFill>
                <a:srgbClr val="000066"/>
              </a:solidFill>
            </p:spPr>
            <p:txBody>
              <a:bodyPr wrap="square" rtlCol="0" anchor="ctr">
                <a:noAutofit/>
              </a:bodyPr>
              <a:lstStyle/>
              <a:p>
                <a:pPr algn="ctr"/>
                <a:r>
                  <a:rPr lang="en-US" altLang="zh-CN" sz="2800" b="1" dirty="0" smtClean="0">
                    <a:solidFill>
                      <a:schemeClr val="bg1"/>
                    </a:solidFill>
                    <a:latin typeface="Fira Sans" panose="020B0503050000020004" pitchFamily="34" charset="0"/>
                    <a:ea typeface="Fira Sans" panose="020B0503050000020004" pitchFamily="34" charset="0"/>
                  </a:rPr>
                  <a:t>Problem of Interest</a:t>
                </a:r>
                <a:endParaRPr lang="zh-CN" altLang="en-US" sz="2800" b="1" dirty="0">
                  <a:solidFill>
                    <a:schemeClr val="bg1"/>
                  </a:solidFill>
                  <a:latin typeface="Fira Sans" panose="020B0503050000020004" pitchFamily="34" charset="0"/>
                </a:endParaRPr>
              </a:p>
            </p:txBody>
          </p:sp>
          <p:sp>
            <p:nvSpPr>
              <p:cNvPr id="22" name="TextBox 21"/>
              <p:cNvSpPr txBox="1"/>
              <p:nvPr/>
            </p:nvSpPr>
            <p:spPr>
              <a:xfrm>
                <a:off x="14820900" y="11144249"/>
                <a:ext cx="6648450" cy="11353023"/>
              </a:xfrm>
              <a:prstGeom prst="rect">
                <a:avLst/>
              </a:prstGeom>
              <a:solidFill>
                <a:srgbClr val="E5F5FF"/>
              </a:solidFill>
            </p:spPr>
            <p:txBody>
              <a:bodyPr wrap="square" rtlCol="0">
                <a:noAutofit/>
              </a:bodyPr>
              <a:lstStyle/>
              <a:p>
                <a:pPr algn="just"/>
                <a:r>
                  <a:rPr lang="en-US" altLang="zh-CN" sz="2400" dirty="0">
                    <a:latin typeface="Fira Sans" panose="020B0503050000020004" pitchFamily="34" charset="0"/>
                    <a:ea typeface="Fira Sans" panose="020B0503050000020004" pitchFamily="34" charset="0"/>
                  </a:rPr>
                  <a:t>The problem is related with solving </a:t>
                </a:r>
                <a:r>
                  <a:rPr lang="en-US" altLang="zh-CN" sz="2400" dirty="0" smtClean="0">
                    <a:latin typeface="Fira Sans" panose="020B0503050000020004" pitchFamily="34" charset="0"/>
                    <a:ea typeface="Fira Sans" panose="020B0503050000020004" pitchFamily="34" charset="0"/>
                  </a:rPr>
                  <a:t>the electrostatic </a:t>
                </a:r>
                <a:r>
                  <a:rPr lang="en-US" altLang="zh-CN" sz="2400" dirty="0">
                    <a:latin typeface="Fira Sans" panose="020B0503050000020004" pitchFamily="34" charset="0"/>
                    <a:ea typeface="Fira Sans" panose="020B0503050000020004" pitchFamily="34" charset="0"/>
                  </a:rPr>
                  <a:t>equation (Poisson equation) in </a:t>
                </a:r>
                <a:r>
                  <a:rPr lang="en-US" altLang="zh-CN" sz="2400" dirty="0" smtClean="0">
                    <a:latin typeface="Fira Sans" panose="020B0503050000020004" pitchFamily="34" charset="0"/>
                    <a:ea typeface="Fira Sans" panose="020B0503050000020004" pitchFamily="34" charset="0"/>
                  </a:rPr>
                  <a:t>a system </a:t>
                </a:r>
                <a:r>
                  <a:rPr lang="en-US" altLang="zh-CN" sz="2400" dirty="0">
                    <a:latin typeface="Fira Sans" panose="020B0503050000020004" pitchFamily="34" charset="0"/>
                    <a:ea typeface="Fira Sans" panose="020B0503050000020004" pitchFamily="34" charset="0"/>
                  </a:rPr>
                  <a:t>with free moving charges </a:t>
                </a:r>
                <a:r>
                  <a:rPr lang="en-US" altLang="zh-CN" sz="2400" dirty="0" smtClean="0">
                    <a:latin typeface="Fira Sans" panose="020B0503050000020004" pitchFamily="34" charset="0"/>
                    <a:ea typeface="Fira Sans" panose="020B0503050000020004" pitchFamily="34" charset="0"/>
                  </a:rPr>
                  <a:t>and shielding </a:t>
                </a:r>
                <a:r>
                  <a:rPr lang="en-US" altLang="zh-CN" sz="2400" dirty="0">
                    <a:latin typeface="Fira Sans" panose="020B0503050000020004" pitchFamily="34" charset="0"/>
                    <a:ea typeface="Fira Sans" panose="020B0503050000020004" pitchFamily="34" charset="0"/>
                  </a:rPr>
                  <a:t>effects, typical examples of </a:t>
                </a:r>
                <a:r>
                  <a:rPr lang="en-US" altLang="zh-CN" sz="2400" dirty="0" smtClean="0">
                    <a:latin typeface="Fira Sans" panose="020B0503050000020004" pitchFamily="34" charset="0"/>
                    <a:ea typeface="Fira Sans" panose="020B0503050000020004" pitchFamily="34" charset="0"/>
                  </a:rPr>
                  <a:t>which would </a:t>
                </a:r>
                <a:r>
                  <a:rPr lang="en-US" altLang="zh-CN" sz="2400" dirty="0">
                    <a:latin typeface="Fira Sans" panose="020B0503050000020004" pitchFamily="34" charset="0"/>
                    <a:ea typeface="Fira Sans" panose="020B0503050000020004" pitchFamily="34" charset="0"/>
                  </a:rPr>
                  <a:t>be plasma or electrolytes. </a:t>
                </a:r>
                <a:r>
                  <a:rPr lang="en-US" altLang="zh-CN" sz="2400" dirty="0" smtClean="0">
                    <a:latin typeface="Fira Sans" panose="020B0503050000020004" pitchFamily="34" charset="0"/>
                    <a:ea typeface="Fira Sans" panose="020B0503050000020004" pitchFamily="34" charset="0"/>
                  </a:rPr>
                  <a:t>From Boltzmann's </a:t>
                </a:r>
                <a:r>
                  <a:rPr lang="en-US" altLang="zh-CN" sz="2400" dirty="0">
                    <a:latin typeface="Fira Sans" panose="020B0503050000020004" pitchFamily="34" charset="0"/>
                    <a:ea typeface="Fira Sans" panose="020B0503050000020004" pitchFamily="34" charset="0"/>
                  </a:rPr>
                  <a:t>distribution we can obtain </a:t>
                </a:r>
                <a:r>
                  <a:rPr lang="en-US" altLang="zh-CN" sz="2400" dirty="0" smtClean="0">
                    <a:latin typeface="Fira Sans" panose="020B0503050000020004" pitchFamily="34" charset="0"/>
                    <a:ea typeface="Fira Sans" panose="020B0503050000020004" pitchFamily="34" charset="0"/>
                  </a:rPr>
                  <a:t>the equation </a:t>
                </a:r>
                <a:r>
                  <a:rPr lang="en-US" altLang="zh-CN" sz="2400" dirty="0">
                    <a:latin typeface="Fira Sans" panose="020B0503050000020004" pitchFamily="34" charset="0"/>
                    <a:ea typeface="Fira Sans" panose="020B0503050000020004" pitchFamily="34" charset="0"/>
                  </a:rPr>
                  <a:t>describing the shielded, </a:t>
                </a:r>
                <a:r>
                  <a:rPr lang="en-US" altLang="zh-CN" sz="2400" dirty="0" smtClean="0">
                    <a:latin typeface="Fira Sans" panose="020B0503050000020004" pitchFamily="34" charset="0"/>
                    <a:ea typeface="Fira Sans" panose="020B0503050000020004" pitchFamily="34" charset="0"/>
                  </a:rPr>
                  <a:t>or compensated </a:t>
                </a:r>
                <a:r>
                  <a:rPr lang="en-US" altLang="zh-CN" sz="2400" dirty="0">
                    <a:latin typeface="Fira Sans" panose="020B0503050000020004" pitchFamily="34" charset="0"/>
                    <a:ea typeface="Fira Sans" panose="020B0503050000020004" pitchFamily="34" charset="0"/>
                  </a:rPr>
                  <a:t>field:</a:t>
                </a: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r>
                  <a:rPr lang="en-US" altLang="zh-CN" sz="2400" dirty="0" smtClean="0">
                    <a:latin typeface="Fira Sans" panose="020B0503050000020004" pitchFamily="34" charset="0"/>
                    <a:ea typeface="Fira Sans" panose="020B0503050000020004" pitchFamily="34" charset="0"/>
                  </a:rPr>
                  <a:t>in </a:t>
                </a:r>
                <a:r>
                  <a:rPr lang="en-US" altLang="zh-CN" sz="2400" dirty="0">
                    <a:latin typeface="Fira Sans" panose="020B0503050000020004" pitchFamily="34" charset="0"/>
                    <a:ea typeface="Fira Sans" panose="020B0503050000020004" pitchFamily="34" charset="0"/>
                  </a:rPr>
                  <a:t>which Φ is the electric potential, ρ is </a:t>
                </a:r>
                <a:r>
                  <a:rPr lang="en-US" altLang="zh-CN" sz="2400" dirty="0" smtClean="0">
                    <a:latin typeface="Fira Sans" panose="020B0503050000020004" pitchFamily="34" charset="0"/>
                    <a:ea typeface="Fira Sans" panose="020B0503050000020004" pitchFamily="34" charset="0"/>
                  </a:rPr>
                  <a:t>the charge </a:t>
                </a:r>
                <a:r>
                  <a:rPr lang="en-US" altLang="zh-CN" sz="2400" dirty="0">
                    <a:latin typeface="Fira Sans" panose="020B0503050000020004" pitchFamily="34" charset="0"/>
                    <a:ea typeface="Fira Sans" panose="020B0503050000020004" pitchFamily="34" charset="0"/>
                  </a:rPr>
                  <a:t>density which is contributed by </a:t>
                </a:r>
                <a:r>
                  <a:rPr lang="en-US" altLang="zh-CN" sz="2400" dirty="0" smtClean="0">
                    <a:latin typeface="Fira Sans" panose="020B0503050000020004" pitchFamily="34" charset="0"/>
                    <a:ea typeface="Fira Sans" panose="020B0503050000020004" pitchFamily="34" charset="0"/>
                  </a:rPr>
                  <a:t>other effects </a:t>
                </a:r>
                <a:r>
                  <a:rPr lang="en-US" altLang="zh-CN" sz="2400" dirty="0">
                    <a:latin typeface="Fira Sans" panose="020B0503050000020004" pitchFamily="34" charset="0"/>
                    <a:ea typeface="Fira Sans" panose="020B0503050000020004" pitchFamily="34" charset="0"/>
                  </a:rPr>
                  <a:t>than shielding, like charge </a:t>
                </a:r>
                <a:r>
                  <a:rPr lang="en-US" altLang="zh-CN" sz="2400" dirty="0" smtClean="0">
                    <a:latin typeface="Fira Sans" panose="020B0503050000020004" pitchFamily="34" charset="0"/>
                    <a:ea typeface="Fira Sans" panose="020B0503050000020004" pitchFamily="34" charset="0"/>
                  </a:rPr>
                  <a:t>density induced </a:t>
                </a:r>
                <a:r>
                  <a:rPr lang="en-US" altLang="zh-CN" sz="2400" dirty="0">
                    <a:latin typeface="Fira Sans" panose="020B0503050000020004" pitchFamily="34" charset="0"/>
                    <a:ea typeface="Fira Sans" panose="020B0503050000020004" pitchFamily="34" charset="0"/>
                  </a:rPr>
                  <a:t>by inhomogeneous distribution </a:t>
                </a:r>
                <a:r>
                  <a:rPr lang="en-US" altLang="zh-CN" sz="2400" dirty="0" smtClean="0">
                    <a:latin typeface="Fira Sans" panose="020B0503050000020004" pitchFamily="34" charset="0"/>
                    <a:ea typeface="Fira Sans" panose="020B0503050000020004" pitchFamily="34" charset="0"/>
                  </a:rPr>
                  <a:t>of polarization </a:t>
                </a:r>
                <a:r>
                  <a:rPr lang="en-US" altLang="zh-CN" sz="2400" dirty="0">
                    <a:latin typeface="Fira Sans" panose="020B0503050000020004" pitchFamily="34" charset="0"/>
                    <a:ea typeface="Fira Sans" panose="020B0503050000020004" pitchFamily="34" charset="0"/>
                  </a:rPr>
                  <a:t>in a dielectric matter, and ε </a:t>
                </a:r>
                <a:r>
                  <a:rPr lang="en-US" altLang="zh-CN" sz="2400" dirty="0" smtClean="0">
                    <a:latin typeface="Fira Sans" panose="020B0503050000020004" pitchFamily="34" charset="0"/>
                    <a:ea typeface="Fira Sans" panose="020B0503050000020004" pitchFamily="34" charset="0"/>
                  </a:rPr>
                  <a:t>is permittivity </a:t>
                </a:r>
                <a:r>
                  <a:rPr lang="en-US" altLang="zh-CN" sz="2400" dirty="0">
                    <a:latin typeface="Fira Sans" panose="020B0503050000020004" pitchFamily="34" charset="0"/>
                    <a:ea typeface="Fira Sans" panose="020B0503050000020004" pitchFamily="34" charset="0"/>
                  </a:rPr>
                  <a:t>of the system. </a:t>
                </a:r>
                <a:r>
                  <a:rPr lang="en-US" altLang="zh-CN" sz="2400" i="1" dirty="0" err="1">
                    <a:latin typeface="Fira Sans" panose="020B0503050000020004" pitchFamily="34" charset="0"/>
                    <a:ea typeface="Fira Sans" panose="020B0503050000020004" pitchFamily="34" charset="0"/>
                  </a:rPr>
                  <a:t>λ</a:t>
                </a:r>
                <a:r>
                  <a:rPr lang="en-US" altLang="zh-CN" sz="2400" baseline="-25000" dirty="0" err="1">
                    <a:latin typeface="Fira Sans" panose="020B0503050000020004" pitchFamily="34" charset="0"/>
                    <a:ea typeface="Fira Sans" panose="020B0503050000020004" pitchFamily="34" charset="0"/>
                  </a:rPr>
                  <a:t>D</a:t>
                </a:r>
                <a:r>
                  <a:rPr lang="en-US" altLang="zh-CN" sz="2400" dirty="0">
                    <a:latin typeface="Fira Sans" panose="020B0503050000020004" pitchFamily="34" charset="0"/>
                    <a:ea typeface="Fira Sans" panose="020B0503050000020004" pitchFamily="34" charset="0"/>
                  </a:rPr>
                  <a:t> is known </a:t>
                </a:r>
                <a:r>
                  <a:rPr lang="en-US" altLang="zh-CN" sz="2400" dirty="0" smtClean="0">
                    <a:latin typeface="Fira Sans" panose="020B0503050000020004" pitchFamily="34" charset="0"/>
                    <a:ea typeface="Fira Sans" panose="020B0503050000020004" pitchFamily="34" charset="0"/>
                  </a:rPr>
                  <a:t>as Debye </a:t>
                </a:r>
                <a:r>
                  <a:rPr lang="en-US" altLang="zh-CN" sz="2400" dirty="0">
                    <a:latin typeface="Fira Sans" panose="020B0503050000020004" pitchFamily="34" charset="0"/>
                    <a:ea typeface="Fira Sans" panose="020B0503050000020004" pitchFamily="34" charset="0"/>
                  </a:rPr>
                  <a:t>length, which is a term coming </a:t>
                </a:r>
                <a:r>
                  <a:rPr lang="en-US" altLang="zh-CN" sz="2400" dirty="0" smtClean="0">
                    <a:latin typeface="Fira Sans" panose="020B0503050000020004" pitchFamily="34" charset="0"/>
                    <a:ea typeface="Fira Sans" panose="020B0503050000020004" pitchFamily="34" charset="0"/>
                  </a:rPr>
                  <a:t>from Debye-</a:t>
                </a:r>
                <a:r>
                  <a:rPr lang="en-US" altLang="zh-CN" sz="2400" dirty="0" err="1" smtClean="0">
                    <a:latin typeface="Fira Sans" panose="020B0503050000020004" pitchFamily="34" charset="0"/>
                    <a:ea typeface="Fira Sans" panose="020B0503050000020004" pitchFamily="34" charset="0"/>
                  </a:rPr>
                  <a:t>Huckel's</a:t>
                </a:r>
                <a:r>
                  <a:rPr lang="en-US" altLang="zh-CN" sz="2400" dirty="0" smtClean="0">
                    <a:latin typeface="Fira Sans" panose="020B0503050000020004" pitchFamily="34" charset="0"/>
                    <a:ea typeface="Fira Sans" panose="020B0503050000020004" pitchFamily="34" charset="0"/>
                  </a:rPr>
                  <a:t> </a:t>
                </a:r>
                <a:r>
                  <a:rPr lang="en-US" altLang="zh-CN" sz="2400" dirty="0">
                    <a:latin typeface="Fira Sans" panose="020B0503050000020004" pitchFamily="34" charset="0"/>
                    <a:ea typeface="Fira Sans" panose="020B0503050000020004" pitchFamily="34" charset="0"/>
                  </a:rPr>
                  <a:t>linearization of the </a:t>
                </a:r>
                <a:r>
                  <a:rPr lang="en-US" altLang="zh-CN" sz="2400" dirty="0" smtClean="0">
                    <a:latin typeface="Fira Sans" panose="020B0503050000020004" pitchFamily="34" charset="0"/>
                    <a:ea typeface="Fira Sans" panose="020B0503050000020004" pitchFamily="34" charset="0"/>
                  </a:rPr>
                  <a:t>electric shielding </a:t>
                </a:r>
                <a:r>
                  <a:rPr lang="en-US" altLang="zh-CN" sz="2400" dirty="0">
                    <a:latin typeface="Fira Sans" panose="020B0503050000020004" pitchFamily="34" charset="0"/>
                    <a:ea typeface="Fira Sans" panose="020B0503050000020004" pitchFamily="34" charset="0"/>
                  </a:rPr>
                  <a:t>effect</a:t>
                </a:r>
                <a:r>
                  <a:rPr lang="en-US" altLang="zh-CN" sz="2400" dirty="0" smtClean="0">
                    <a:latin typeface="Fira Sans" panose="020B0503050000020004" pitchFamily="34" charset="0"/>
                    <a:ea typeface="Fira Sans" panose="020B0503050000020004" pitchFamily="34" charset="0"/>
                  </a:rPr>
                  <a:t>.</a:t>
                </a:r>
              </a:p>
              <a:p>
                <a:pPr algn="just"/>
                <a:endParaRPr lang="en-US" altLang="zh-CN" sz="2400" dirty="0">
                  <a:latin typeface="Fira Sans" panose="020B0503050000020004" pitchFamily="34" charset="0"/>
                  <a:ea typeface="Fira Sans" panose="020B0503050000020004" pitchFamily="34" charset="0"/>
                </a:endParaRPr>
              </a:p>
              <a:p>
                <a:pPr algn="just"/>
                <a:r>
                  <a:rPr lang="en-US" altLang="zh-CN" sz="2400" dirty="0">
                    <a:latin typeface="Fira Sans" panose="020B0503050000020004" pitchFamily="34" charset="0"/>
                    <a:ea typeface="Fira Sans" panose="020B0503050000020004" pitchFamily="34" charset="0"/>
                  </a:rPr>
                  <a:t>The problem could </a:t>
                </a:r>
                <a:r>
                  <a:rPr lang="en-US" altLang="zh-CN" sz="2400" dirty="0" smtClean="0">
                    <a:latin typeface="Fira Sans" panose="020B0503050000020004" pitchFamily="34" charset="0"/>
                    <a:ea typeface="Fira Sans" panose="020B0503050000020004" pitchFamily="34" charset="0"/>
                  </a:rPr>
                  <a:t>be constructed </a:t>
                </a:r>
                <a:r>
                  <a:rPr lang="en-US" altLang="zh-CN" sz="2400" dirty="0">
                    <a:latin typeface="Fira Sans" panose="020B0503050000020004" pitchFamily="34" charset="0"/>
                    <a:ea typeface="Fira Sans" panose="020B0503050000020004" pitchFamily="34" charset="0"/>
                  </a:rPr>
                  <a:t>as a linear</a:t>
                </a:r>
              </a:p>
              <a:p>
                <a:pPr algn="just"/>
                <a:r>
                  <a:rPr lang="en-US" altLang="zh-CN" sz="2400" dirty="0">
                    <a:latin typeface="Fira Sans" panose="020B0503050000020004" pitchFamily="34" charset="0"/>
                    <a:ea typeface="Fira Sans" panose="020B0503050000020004" pitchFamily="34" charset="0"/>
                  </a:rPr>
                  <a:t>equation ultimately, with the form of </a:t>
                </a:r>
                <a:r>
                  <a:rPr lang="en-US" altLang="zh-CN" sz="2400" b="1" dirty="0">
                    <a:latin typeface="Fira Sans" panose="020B0503050000020004" pitchFamily="34" charset="0"/>
                    <a:ea typeface="Fira Sans" panose="020B0503050000020004" pitchFamily="34" charset="0"/>
                  </a:rPr>
                  <a:t>A</a:t>
                </a:r>
                <a:r>
                  <a:rPr lang="en-US" altLang="zh-CN" sz="2400" b="1" i="1" dirty="0">
                    <a:latin typeface="Fira Sans" panose="020B0503050000020004" pitchFamily="34" charset="0"/>
                    <a:ea typeface="Fira Sans" panose="020B0503050000020004" pitchFamily="34" charset="0"/>
                  </a:rPr>
                  <a:t>x</a:t>
                </a:r>
                <a:r>
                  <a:rPr lang="en-US" altLang="zh-CN" sz="2400" dirty="0">
                    <a:latin typeface="Fira Sans" panose="020B0503050000020004" pitchFamily="34" charset="0"/>
                    <a:ea typeface="Fira Sans" panose="020B0503050000020004" pitchFamily="34" charset="0"/>
                  </a:rPr>
                  <a:t> = </a:t>
                </a:r>
                <a:r>
                  <a:rPr lang="en-US" altLang="zh-CN" sz="2400" b="1" i="1" dirty="0">
                    <a:latin typeface="Fira Sans" panose="020B0503050000020004" pitchFamily="34" charset="0"/>
                    <a:ea typeface="Fira Sans" panose="020B0503050000020004" pitchFamily="34" charset="0"/>
                  </a:rPr>
                  <a:t>b</a:t>
                </a:r>
                <a:r>
                  <a:rPr lang="en-US" altLang="zh-CN" sz="2400" dirty="0" smtClean="0">
                    <a:latin typeface="Fira Sans" panose="020B0503050000020004" pitchFamily="34" charset="0"/>
                    <a:ea typeface="Fira Sans" panose="020B0503050000020004" pitchFamily="34" charset="0"/>
                  </a:rPr>
                  <a:t>,</a:t>
                </a: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r>
                  <a:rPr lang="en-US" altLang="zh-CN" sz="2400" dirty="0" smtClean="0">
                    <a:latin typeface="Fira Sans" panose="020B0503050000020004" pitchFamily="34" charset="0"/>
                    <a:ea typeface="Fira Sans" panose="020B0503050000020004" pitchFamily="34" charset="0"/>
                  </a:rPr>
                  <a:t>and</a:t>
                </a: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r>
                  <a:rPr lang="en-US" altLang="zh-CN" sz="2400" dirty="0" smtClean="0">
                    <a:latin typeface="Fira Sans" panose="020B0503050000020004" pitchFamily="34" charset="0"/>
                    <a:ea typeface="Fira Sans" panose="020B0503050000020004" pitchFamily="34" charset="0"/>
                  </a:rPr>
                  <a:t>Note that A is diagonally dominant, which makes it possible to use both direct and iterative methods to solve this linear problem.</a:t>
                </a:r>
              </a:p>
            </p:txBody>
          </p:sp>
        </p:grpSp>
        <p:pic>
          <p:nvPicPr>
            <p:cNvPr id="24" name="Picture 23"/>
            <p:cNvPicPr>
              <a:picLocks noChangeAspect="1"/>
            </p:cNvPicPr>
            <p:nvPr/>
          </p:nvPicPr>
          <p:blipFill rotWithShape="1">
            <a:blip r:embed="rId4"/>
            <a:srcRect l="30216" r="30216"/>
            <a:stretch/>
          </p:blipFill>
          <p:spPr>
            <a:xfrm>
              <a:off x="9089571" y="5868663"/>
              <a:ext cx="2870200" cy="673332"/>
            </a:xfrm>
            <a:prstGeom prst="rect">
              <a:avLst/>
            </a:prstGeom>
          </p:spPr>
        </p:pic>
        <p:pic>
          <p:nvPicPr>
            <p:cNvPr id="25" name="Picture 24"/>
            <p:cNvPicPr>
              <a:picLocks noChangeAspect="1"/>
            </p:cNvPicPr>
            <p:nvPr/>
          </p:nvPicPr>
          <p:blipFill>
            <a:blip r:embed="rId5"/>
            <a:stretch>
              <a:fillRect/>
            </a:stretch>
          </p:blipFill>
          <p:spPr>
            <a:xfrm>
              <a:off x="7289569" y="11345522"/>
              <a:ext cx="6516239" cy="1256505"/>
            </a:xfrm>
            <a:prstGeom prst="rect">
              <a:avLst/>
            </a:prstGeom>
          </p:spPr>
        </p:pic>
        <p:pic>
          <p:nvPicPr>
            <p:cNvPr id="27" name="Picture 26"/>
            <p:cNvPicPr>
              <a:picLocks noChangeAspect="1"/>
            </p:cNvPicPr>
            <p:nvPr/>
          </p:nvPicPr>
          <p:blipFill rotWithShape="1">
            <a:blip r:embed="rId6"/>
            <a:srcRect l="17921" r="17921"/>
            <a:stretch/>
          </p:blipFill>
          <p:spPr>
            <a:xfrm>
              <a:off x="8221981" y="13137678"/>
              <a:ext cx="4650110" cy="973837"/>
            </a:xfrm>
            <a:prstGeom prst="rect">
              <a:avLst/>
            </a:prstGeom>
          </p:spPr>
        </p:pic>
      </p:grpSp>
      <p:grpSp>
        <p:nvGrpSpPr>
          <p:cNvPr id="35" name="Group 34"/>
          <p:cNvGrpSpPr/>
          <p:nvPr/>
        </p:nvGrpSpPr>
        <p:grpSpPr>
          <a:xfrm>
            <a:off x="470808" y="15871421"/>
            <a:ext cx="6648450" cy="16720631"/>
            <a:chOff x="7181850" y="15249453"/>
            <a:chExt cx="6648450" cy="17668948"/>
          </a:xfrm>
        </p:grpSpPr>
        <p:grpSp>
          <p:nvGrpSpPr>
            <p:cNvPr id="29" name="Group 28"/>
            <p:cNvGrpSpPr/>
            <p:nvPr/>
          </p:nvGrpSpPr>
          <p:grpSpPr>
            <a:xfrm>
              <a:off x="7181850" y="15249453"/>
              <a:ext cx="6648450" cy="17668948"/>
              <a:chOff x="14820900" y="10458450"/>
              <a:chExt cx="6686550" cy="17668948"/>
            </a:xfrm>
          </p:grpSpPr>
          <p:sp>
            <p:nvSpPr>
              <p:cNvPr id="30" name="TextBox 29"/>
              <p:cNvSpPr txBox="1"/>
              <p:nvPr/>
            </p:nvSpPr>
            <p:spPr>
              <a:xfrm>
                <a:off x="14820900" y="10458450"/>
                <a:ext cx="6686550" cy="685800"/>
              </a:xfrm>
              <a:prstGeom prst="rect">
                <a:avLst/>
              </a:prstGeom>
              <a:solidFill>
                <a:srgbClr val="000066"/>
              </a:solidFill>
            </p:spPr>
            <p:txBody>
              <a:bodyPr wrap="square" rtlCol="0" anchor="ctr">
                <a:noAutofit/>
              </a:bodyPr>
              <a:lstStyle/>
              <a:p>
                <a:pPr algn="ctr"/>
                <a:r>
                  <a:rPr lang="en-US" altLang="zh-CN" sz="2800" b="1" dirty="0" smtClean="0">
                    <a:solidFill>
                      <a:schemeClr val="bg1"/>
                    </a:solidFill>
                    <a:latin typeface="Fira Sans" panose="020B0503050000020004" pitchFamily="34" charset="0"/>
                    <a:ea typeface="Fira Sans" panose="020B0503050000020004" pitchFamily="34" charset="0"/>
                  </a:rPr>
                  <a:t>Serial: Direct and Iterative</a:t>
                </a:r>
                <a:endParaRPr lang="zh-CN" altLang="en-US" sz="2800" b="1" dirty="0">
                  <a:solidFill>
                    <a:schemeClr val="bg1"/>
                  </a:solidFill>
                  <a:latin typeface="Fira Sans" panose="020B0503050000020004" pitchFamily="34" charset="0"/>
                </a:endParaRPr>
              </a:p>
            </p:txBody>
          </p:sp>
          <p:sp>
            <p:nvSpPr>
              <p:cNvPr id="31" name="TextBox 30"/>
              <p:cNvSpPr txBox="1"/>
              <p:nvPr/>
            </p:nvSpPr>
            <p:spPr>
              <a:xfrm>
                <a:off x="14820900" y="11144249"/>
                <a:ext cx="6686550" cy="16983149"/>
              </a:xfrm>
              <a:prstGeom prst="rect">
                <a:avLst/>
              </a:prstGeom>
              <a:solidFill>
                <a:srgbClr val="E5F5FF"/>
              </a:solidFill>
            </p:spPr>
            <p:txBody>
              <a:bodyPr wrap="square" rtlCol="0">
                <a:noAutofit/>
              </a:bodyPr>
              <a:lstStyle/>
              <a:p>
                <a:pPr algn="just"/>
                <a:r>
                  <a:rPr lang="en-US" altLang="zh-CN" sz="2400" dirty="0">
                    <a:latin typeface="Fira Sans" panose="020B0503050000020004" pitchFamily="34" charset="0"/>
                    <a:ea typeface="Fira Sans" panose="020B0503050000020004" pitchFamily="34" charset="0"/>
                  </a:rPr>
                  <a:t>Both direct and iterative solvers are used </a:t>
                </a:r>
                <a:r>
                  <a:rPr lang="en-US" altLang="zh-CN" sz="2400" dirty="0" smtClean="0">
                    <a:latin typeface="Fira Sans" panose="020B0503050000020004" pitchFamily="34" charset="0"/>
                    <a:ea typeface="Fira Sans" panose="020B0503050000020004" pitchFamily="34" charset="0"/>
                  </a:rPr>
                  <a:t>for serial </a:t>
                </a:r>
                <a:r>
                  <a:rPr lang="en-US" altLang="zh-CN" sz="2400" dirty="0">
                    <a:latin typeface="Fira Sans" panose="020B0503050000020004" pitchFamily="34" charset="0"/>
                    <a:ea typeface="Fira Sans" panose="020B0503050000020004" pitchFamily="34" charset="0"/>
                  </a:rPr>
                  <a:t>version of code, and only iterative </a:t>
                </a:r>
                <a:r>
                  <a:rPr lang="en-US" altLang="zh-CN" sz="2400" dirty="0" smtClean="0">
                    <a:latin typeface="Fira Sans" panose="020B0503050000020004" pitchFamily="34" charset="0"/>
                    <a:ea typeface="Fira Sans" panose="020B0503050000020004" pitchFamily="34" charset="0"/>
                  </a:rPr>
                  <a:t>part has </a:t>
                </a:r>
                <a:r>
                  <a:rPr lang="en-US" altLang="zh-CN" sz="2400" dirty="0">
                    <a:latin typeface="Fira Sans" panose="020B0503050000020004" pitchFamily="34" charset="0"/>
                    <a:ea typeface="Fira Sans" panose="020B0503050000020004" pitchFamily="34" charset="0"/>
                  </a:rPr>
                  <a:t>been parallelized</a:t>
                </a:r>
                <a:r>
                  <a:rPr lang="en-US" altLang="zh-CN" sz="2400" dirty="0" smtClean="0">
                    <a:latin typeface="Fira Sans" panose="020B0503050000020004" pitchFamily="34" charset="0"/>
                    <a:ea typeface="Fira Sans" panose="020B0503050000020004" pitchFamily="34" charset="0"/>
                  </a:rPr>
                  <a:t>.</a:t>
                </a:r>
              </a:p>
              <a:p>
                <a:pPr algn="just"/>
                <a:endParaRPr lang="en-US" altLang="zh-CN" sz="2400" dirty="0">
                  <a:latin typeface="Fira Sans" panose="020B0503050000020004" pitchFamily="34" charset="0"/>
                  <a:ea typeface="Fira Sans" panose="020B0503050000020004" pitchFamily="34" charset="0"/>
                </a:endParaRPr>
              </a:p>
              <a:p>
                <a:pPr algn="just"/>
                <a:r>
                  <a:rPr lang="en-US" altLang="zh-CN" sz="2400" dirty="0" smtClean="0">
                    <a:latin typeface="Fira Sans" panose="020B0503050000020004" pitchFamily="34" charset="0"/>
                    <a:ea typeface="Fira Sans" panose="020B0503050000020004" pitchFamily="34" charset="0"/>
                  </a:rPr>
                  <a:t>For direct solver, PLU decomposition is used, so that for a given linear system </a:t>
                </a:r>
                <a:r>
                  <a:rPr lang="en-US" altLang="zh-CN" sz="2400" b="1" dirty="0" smtClean="0">
                    <a:latin typeface="Fira Sans" panose="020B0503050000020004" pitchFamily="34" charset="0"/>
                    <a:ea typeface="Fira Sans" panose="020B0503050000020004" pitchFamily="34" charset="0"/>
                  </a:rPr>
                  <a:t>A</a:t>
                </a:r>
                <a:r>
                  <a:rPr lang="en-US" altLang="zh-CN" sz="2400" b="1" i="1" dirty="0" smtClean="0">
                    <a:latin typeface="Fira Sans" panose="020B0503050000020004" pitchFamily="34" charset="0"/>
                    <a:ea typeface="Fira Sans" panose="020B0503050000020004" pitchFamily="34" charset="0"/>
                  </a:rPr>
                  <a:t>x</a:t>
                </a:r>
                <a:r>
                  <a:rPr lang="en-US" altLang="zh-CN" sz="2400" dirty="0" smtClean="0">
                    <a:latin typeface="Fira Sans" panose="020B0503050000020004" pitchFamily="34" charset="0"/>
                    <a:ea typeface="Fira Sans" panose="020B0503050000020004" pitchFamily="34" charset="0"/>
                  </a:rPr>
                  <a:t> = </a:t>
                </a:r>
                <a:r>
                  <a:rPr lang="en-US" altLang="zh-CN" sz="2400" b="1" i="1" dirty="0" smtClean="0">
                    <a:latin typeface="Fira Sans" panose="020B0503050000020004" pitchFamily="34" charset="0"/>
                    <a:ea typeface="Fira Sans" panose="020B0503050000020004" pitchFamily="34" charset="0"/>
                  </a:rPr>
                  <a:t>b</a:t>
                </a:r>
                <a:r>
                  <a:rPr lang="en-US" altLang="zh-CN" sz="2400" dirty="0" smtClean="0">
                    <a:latin typeface="Fira Sans" panose="020B0503050000020004" pitchFamily="34" charset="0"/>
                    <a:ea typeface="Fira Sans" panose="020B0503050000020004" pitchFamily="34" charset="0"/>
                  </a:rPr>
                  <a:t>, with </a:t>
                </a:r>
                <a:r>
                  <a:rPr lang="en-US" altLang="zh-CN" sz="2400" b="1" dirty="0" smtClean="0">
                    <a:latin typeface="Fira Sans" panose="020B0503050000020004" pitchFamily="34" charset="0"/>
                    <a:ea typeface="Fira Sans" panose="020B0503050000020004" pitchFamily="34" charset="0"/>
                  </a:rPr>
                  <a:t>PA</a:t>
                </a:r>
                <a:r>
                  <a:rPr lang="en-US" altLang="zh-CN" sz="2400" dirty="0" smtClean="0">
                    <a:latin typeface="Fira Sans" panose="020B0503050000020004" pitchFamily="34" charset="0"/>
                    <a:ea typeface="Fira Sans" panose="020B0503050000020004" pitchFamily="34" charset="0"/>
                  </a:rPr>
                  <a:t> = </a:t>
                </a:r>
                <a:r>
                  <a:rPr lang="en-US" altLang="zh-CN" sz="2400" b="1" dirty="0" smtClean="0">
                    <a:latin typeface="Fira Sans" panose="020B0503050000020004" pitchFamily="34" charset="0"/>
                    <a:ea typeface="Fira Sans" panose="020B0503050000020004" pitchFamily="34" charset="0"/>
                  </a:rPr>
                  <a:t>LU</a:t>
                </a:r>
                <a:r>
                  <a:rPr lang="en-US" altLang="zh-CN" sz="2400" dirty="0" smtClean="0">
                    <a:latin typeface="Fira Sans" panose="020B0503050000020004" pitchFamily="34" charset="0"/>
                    <a:ea typeface="Fira Sans" panose="020B0503050000020004" pitchFamily="34" charset="0"/>
                  </a:rPr>
                  <a:t>, we can solve x using</a:t>
                </a:r>
              </a:p>
              <a:p>
                <a:pPr algn="ctr"/>
                <a:r>
                  <a:rPr lang="en-US" altLang="zh-CN" sz="2400" b="1" i="1" dirty="0" smtClean="0">
                    <a:latin typeface="Fira Sans" panose="020B0503050000020004" pitchFamily="34" charset="0"/>
                    <a:ea typeface="Fira Sans" panose="020B0503050000020004" pitchFamily="34" charset="0"/>
                  </a:rPr>
                  <a:t>x</a:t>
                </a:r>
                <a:r>
                  <a:rPr lang="en-US" altLang="zh-CN" sz="2400" dirty="0" smtClean="0">
                    <a:latin typeface="Fira Sans" panose="020B0503050000020004" pitchFamily="34" charset="0"/>
                    <a:ea typeface="Fira Sans" panose="020B0503050000020004" pitchFamily="34" charset="0"/>
                  </a:rPr>
                  <a:t> = </a:t>
                </a:r>
                <a:r>
                  <a:rPr lang="en-US" altLang="zh-CN" sz="2400" b="1" dirty="0" smtClean="0">
                    <a:latin typeface="Fira Sans" panose="020B0503050000020004" pitchFamily="34" charset="0"/>
                    <a:ea typeface="Fira Sans" panose="020B0503050000020004" pitchFamily="34" charset="0"/>
                  </a:rPr>
                  <a:t>U</a:t>
                </a:r>
                <a:r>
                  <a:rPr lang="en-US" altLang="zh-CN" sz="2400" baseline="30000" dirty="0" smtClean="0">
                    <a:latin typeface="Fira Sans" panose="020B0503050000020004" pitchFamily="34" charset="0"/>
                    <a:ea typeface="Fira Sans" panose="020B0503050000020004" pitchFamily="34" charset="0"/>
                  </a:rPr>
                  <a:t>-1</a:t>
                </a:r>
                <a:r>
                  <a:rPr lang="en-US" altLang="zh-CN" sz="2400" b="1" dirty="0" smtClean="0">
                    <a:latin typeface="Fira Sans" panose="020B0503050000020004" pitchFamily="34" charset="0"/>
                    <a:ea typeface="Fira Sans" panose="020B0503050000020004" pitchFamily="34" charset="0"/>
                  </a:rPr>
                  <a:t>L</a:t>
                </a:r>
                <a:r>
                  <a:rPr lang="en-US" altLang="zh-CN" sz="2400" baseline="30000" dirty="0" smtClean="0">
                    <a:latin typeface="Fira Sans" panose="020B0503050000020004" pitchFamily="34" charset="0"/>
                    <a:ea typeface="Fira Sans" panose="020B0503050000020004" pitchFamily="34" charset="0"/>
                  </a:rPr>
                  <a:t>-1</a:t>
                </a:r>
                <a:r>
                  <a:rPr lang="en-US" altLang="zh-CN" sz="2400" b="1" dirty="0" smtClean="0">
                    <a:latin typeface="Fira Sans" panose="020B0503050000020004" pitchFamily="34" charset="0"/>
                    <a:ea typeface="Fira Sans" panose="020B0503050000020004" pitchFamily="34" charset="0"/>
                  </a:rPr>
                  <a:t>P</a:t>
                </a:r>
                <a:r>
                  <a:rPr lang="en-US" altLang="zh-CN" sz="2400" b="1" i="1" dirty="0" smtClean="0">
                    <a:latin typeface="Fira Sans" panose="020B0503050000020004" pitchFamily="34" charset="0"/>
                    <a:ea typeface="Fira Sans" panose="020B0503050000020004" pitchFamily="34" charset="0"/>
                  </a:rPr>
                  <a:t>b</a:t>
                </a:r>
                <a:r>
                  <a:rPr lang="en-US" altLang="zh-CN" sz="2400" i="1" dirty="0" smtClean="0">
                    <a:latin typeface="Fira Sans" panose="020B0503050000020004" pitchFamily="34" charset="0"/>
                    <a:ea typeface="Fira Sans" panose="020B0503050000020004" pitchFamily="34" charset="0"/>
                  </a:rPr>
                  <a:t>.</a:t>
                </a:r>
              </a:p>
              <a:p>
                <a:pPr algn="just"/>
                <a:r>
                  <a:rPr lang="en-US" altLang="zh-CN" sz="2400" dirty="0" smtClean="0">
                    <a:latin typeface="Fira Sans" panose="020B0503050000020004" pitchFamily="34" charset="0"/>
                    <a:ea typeface="Fira Sans" panose="020B0503050000020004" pitchFamily="34" charset="0"/>
                  </a:rPr>
                  <a:t>The </a:t>
                </a:r>
                <a:r>
                  <a:rPr lang="en-US" altLang="zh-CN" sz="2400" dirty="0">
                    <a:latin typeface="Fira Sans" panose="020B0503050000020004" pitchFamily="34" charset="0"/>
                    <a:ea typeface="Fira Sans" panose="020B0503050000020004" pitchFamily="34" charset="0"/>
                  </a:rPr>
                  <a:t>iterative solver makes use of </a:t>
                </a:r>
                <a:r>
                  <a:rPr lang="en-US" altLang="zh-CN" sz="2400" dirty="0" smtClean="0">
                    <a:latin typeface="Fira Sans" panose="020B0503050000020004" pitchFamily="34" charset="0"/>
                    <a:ea typeface="Fira Sans" panose="020B0503050000020004" pitchFamily="34" charset="0"/>
                  </a:rPr>
                  <a:t>Jacobi iterative </a:t>
                </a:r>
                <a:r>
                  <a:rPr lang="en-US" altLang="zh-CN" sz="2400" dirty="0">
                    <a:latin typeface="Fira Sans" panose="020B0503050000020004" pitchFamily="34" charset="0"/>
                    <a:ea typeface="Fira Sans" panose="020B0503050000020004" pitchFamily="34" charset="0"/>
                  </a:rPr>
                  <a:t>method. Since the system matrix </a:t>
                </a:r>
                <a:r>
                  <a:rPr lang="en-US" altLang="zh-CN" sz="2400" b="1" dirty="0">
                    <a:latin typeface="Fira Sans" panose="020B0503050000020004" pitchFamily="34" charset="0"/>
                    <a:ea typeface="Fira Sans" panose="020B0503050000020004" pitchFamily="34" charset="0"/>
                  </a:rPr>
                  <a:t>A</a:t>
                </a:r>
                <a:r>
                  <a:rPr lang="en-US" altLang="zh-CN" sz="2400" dirty="0">
                    <a:latin typeface="Fira Sans" panose="020B0503050000020004" pitchFamily="34" charset="0"/>
                    <a:ea typeface="Fira Sans" panose="020B0503050000020004" pitchFamily="34" charset="0"/>
                  </a:rPr>
                  <a:t> </a:t>
                </a:r>
                <a:r>
                  <a:rPr lang="en-US" altLang="zh-CN" sz="2400" dirty="0" smtClean="0">
                    <a:latin typeface="Fira Sans" panose="020B0503050000020004" pitchFamily="34" charset="0"/>
                    <a:ea typeface="Fira Sans" panose="020B0503050000020004" pitchFamily="34" charset="0"/>
                  </a:rPr>
                  <a:t>is diagonally </a:t>
                </a:r>
                <a:r>
                  <a:rPr lang="en-US" altLang="zh-CN" sz="2400" dirty="0">
                    <a:latin typeface="Fira Sans" panose="020B0503050000020004" pitchFamily="34" charset="0"/>
                    <a:ea typeface="Fira Sans" panose="020B0503050000020004" pitchFamily="34" charset="0"/>
                  </a:rPr>
                  <a:t>dominant, this iterative </a:t>
                </a:r>
                <a:r>
                  <a:rPr lang="en-US" altLang="zh-CN" sz="2400" dirty="0" smtClean="0">
                    <a:latin typeface="Fira Sans" panose="020B0503050000020004" pitchFamily="34" charset="0"/>
                    <a:ea typeface="Fira Sans" panose="020B0503050000020004" pitchFamily="34" charset="0"/>
                  </a:rPr>
                  <a:t>method converges </a:t>
                </a:r>
                <a:r>
                  <a:rPr lang="en-US" altLang="zh-CN" sz="2400" dirty="0">
                    <a:latin typeface="Fira Sans" panose="020B0503050000020004" pitchFamily="34" charset="0"/>
                    <a:ea typeface="Fira Sans" panose="020B0503050000020004" pitchFamily="34" charset="0"/>
                  </a:rPr>
                  <a:t>unconditionally, and is reliable </a:t>
                </a:r>
                <a:r>
                  <a:rPr lang="en-US" altLang="zh-CN" sz="2400" dirty="0" smtClean="0">
                    <a:latin typeface="Fira Sans" panose="020B0503050000020004" pitchFamily="34" charset="0"/>
                    <a:ea typeface="Fira Sans" panose="020B0503050000020004" pitchFamily="34" charset="0"/>
                  </a:rPr>
                  <a:t>for most </a:t>
                </a:r>
                <a:r>
                  <a:rPr lang="en-US" altLang="zh-CN" sz="2400" dirty="0">
                    <a:latin typeface="Fira Sans" panose="020B0503050000020004" pitchFamily="34" charset="0"/>
                    <a:ea typeface="Fira Sans" panose="020B0503050000020004" pitchFamily="34" charset="0"/>
                  </a:rPr>
                  <a:t>usual inputs. To get the result, </a:t>
                </a:r>
                <a:r>
                  <a:rPr lang="en-US" altLang="zh-CN" sz="2400" dirty="0" smtClean="0">
                    <a:latin typeface="Fira Sans" panose="020B0503050000020004" pitchFamily="34" charset="0"/>
                    <a:ea typeface="Fira Sans" panose="020B0503050000020004" pitchFamily="34" charset="0"/>
                  </a:rPr>
                  <a:t>the vector </a:t>
                </a:r>
                <a:r>
                  <a:rPr lang="en-US" altLang="zh-CN" sz="2400" dirty="0">
                    <a:latin typeface="Fira Sans" panose="020B0503050000020004" pitchFamily="34" charset="0"/>
                    <a:ea typeface="Fira Sans" panose="020B0503050000020004" pitchFamily="34" charset="0"/>
                  </a:rPr>
                  <a:t>to be solved is updated iteratively</a:t>
                </a:r>
                <a:r>
                  <a:rPr lang="en-US" altLang="zh-CN" sz="2400" dirty="0" smtClean="0">
                    <a:latin typeface="Fira Sans" panose="020B0503050000020004" pitchFamily="34" charset="0"/>
                    <a:ea typeface="Fira Sans" panose="020B0503050000020004" pitchFamily="34" charset="0"/>
                  </a:rPr>
                  <a:t>:</a:t>
                </a: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r>
                  <a:rPr lang="en-US" altLang="zh-CN" sz="2400" dirty="0" smtClean="0">
                    <a:latin typeface="Fira Sans" panose="020B0503050000020004" pitchFamily="34" charset="0"/>
                    <a:ea typeface="Fira Sans" panose="020B0503050000020004" pitchFamily="34" charset="0"/>
                  </a:rPr>
                  <a:t>Where </a:t>
                </a:r>
                <a:r>
                  <a:rPr lang="en-US" altLang="zh-CN" sz="2400" b="1" dirty="0" smtClean="0">
                    <a:latin typeface="Fira Sans" panose="020B0503050000020004" pitchFamily="34" charset="0"/>
                    <a:ea typeface="Fira Sans" panose="020B0503050000020004" pitchFamily="34" charset="0"/>
                  </a:rPr>
                  <a:t>D</a:t>
                </a:r>
                <a:r>
                  <a:rPr lang="en-US" altLang="zh-CN" sz="2400" dirty="0" smtClean="0">
                    <a:latin typeface="Fira Sans" panose="020B0503050000020004" pitchFamily="34" charset="0"/>
                    <a:ea typeface="Fira Sans" panose="020B0503050000020004" pitchFamily="34" charset="0"/>
                  </a:rPr>
                  <a:t>, </a:t>
                </a:r>
                <a:r>
                  <a:rPr lang="en-US" altLang="zh-CN" sz="2400" b="1" dirty="0" smtClean="0">
                    <a:latin typeface="Fira Sans" panose="020B0503050000020004" pitchFamily="34" charset="0"/>
                    <a:ea typeface="Fira Sans" panose="020B0503050000020004" pitchFamily="34" charset="0"/>
                  </a:rPr>
                  <a:t>L</a:t>
                </a:r>
                <a:r>
                  <a:rPr lang="en-US" altLang="zh-CN" sz="2400" dirty="0" smtClean="0">
                    <a:latin typeface="Fira Sans" panose="020B0503050000020004" pitchFamily="34" charset="0"/>
                    <a:ea typeface="Fira Sans" panose="020B0503050000020004" pitchFamily="34" charset="0"/>
                  </a:rPr>
                  <a:t>, </a:t>
                </a:r>
                <a:r>
                  <a:rPr lang="en-US" altLang="zh-CN" sz="2400" b="1" dirty="0" smtClean="0">
                    <a:latin typeface="Fira Sans" panose="020B0503050000020004" pitchFamily="34" charset="0"/>
                    <a:ea typeface="Fira Sans" panose="020B0503050000020004" pitchFamily="34" charset="0"/>
                  </a:rPr>
                  <a:t>U</a:t>
                </a:r>
                <a:r>
                  <a:rPr lang="en-US" altLang="zh-CN" sz="2400" dirty="0" smtClean="0">
                    <a:latin typeface="Fira Sans" panose="020B0503050000020004" pitchFamily="34" charset="0"/>
                    <a:ea typeface="Fira Sans" panose="020B0503050000020004" pitchFamily="34" charset="0"/>
                  </a:rPr>
                  <a:t> are diagonal, lower half, upper half of A matrix, respectively. A </a:t>
                </a:r>
                <a:r>
                  <a:rPr lang="en-US" altLang="zh-CN" sz="2400" dirty="0">
                    <a:latin typeface="Fira Sans" panose="020B0503050000020004" pitchFamily="34" charset="0"/>
                    <a:ea typeface="Fira Sans" panose="020B0503050000020004" pitchFamily="34" charset="0"/>
                  </a:rPr>
                  <a:t>comparison between solutions for </a:t>
                </a:r>
                <a:r>
                  <a:rPr lang="en-US" altLang="zh-CN" sz="2400" dirty="0" smtClean="0">
                    <a:latin typeface="Fira Sans" panose="020B0503050000020004" pitchFamily="34" charset="0"/>
                    <a:ea typeface="Fira Sans" panose="020B0503050000020004" pitchFamily="34" charset="0"/>
                  </a:rPr>
                  <a:t>electric potential </a:t>
                </a:r>
                <a:r>
                  <a:rPr lang="en-US" altLang="zh-CN" sz="2400" dirty="0">
                    <a:latin typeface="Fira Sans" panose="020B0503050000020004" pitchFamily="34" charset="0"/>
                    <a:ea typeface="Fira Sans" panose="020B0503050000020004" pitchFamily="34" charset="0"/>
                  </a:rPr>
                  <a:t>from direct (left) and iterative (</a:t>
                </a:r>
                <a:r>
                  <a:rPr lang="en-US" altLang="zh-CN" sz="2400" dirty="0" smtClean="0">
                    <a:latin typeface="Fira Sans" panose="020B0503050000020004" pitchFamily="34" charset="0"/>
                    <a:ea typeface="Fira Sans" panose="020B0503050000020004" pitchFamily="34" charset="0"/>
                  </a:rPr>
                  <a:t>right) solver </a:t>
                </a:r>
                <a:r>
                  <a:rPr lang="en-US" altLang="zh-CN" sz="2400" dirty="0">
                    <a:latin typeface="Fira Sans" panose="020B0503050000020004" pitchFamily="34" charset="0"/>
                    <a:ea typeface="Fira Sans" panose="020B0503050000020004" pitchFamily="34" charset="0"/>
                  </a:rPr>
                  <a:t>is attached as below</a:t>
                </a:r>
                <a:r>
                  <a:rPr lang="en-US" altLang="zh-CN" sz="2400" dirty="0" smtClean="0">
                    <a:latin typeface="Fira Sans" panose="020B0503050000020004" pitchFamily="34" charset="0"/>
                    <a:ea typeface="Fira Sans" panose="020B0503050000020004" pitchFamily="34" charset="0"/>
                  </a:rPr>
                  <a:t>:</a:t>
                </a: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r>
                  <a:rPr lang="en-US" altLang="zh-CN" sz="2400" dirty="0">
                    <a:latin typeface="Fira Sans" panose="020B0503050000020004" pitchFamily="34" charset="0"/>
                    <a:ea typeface="Fira Sans" panose="020B0503050000020004" pitchFamily="34" charset="0"/>
                  </a:rPr>
                  <a:t>From which we can see the results </a:t>
                </a:r>
                <a:r>
                  <a:rPr lang="en-US" altLang="zh-CN" sz="2400" dirty="0" smtClean="0">
                    <a:latin typeface="Fira Sans" panose="020B0503050000020004" pitchFamily="34" charset="0"/>
                    <a:ea typeface="Fira Sans" panose="020B0503050000020004" pitchFamily="34" charset="0"/>
                  </a:rPr>
                  <a:t>are considerably </a:t>
                </a:r>
                <a:r>
                  <a:rPr lang="en-US" altLang="zh-CN" sz="2400" dirty="0">
                    <a:latin typeface="Fira Sans" panose="020B0503050000020004" pitchFamily="34" charset="0"/>
                    <a:ea typeface="Fira Sans" panose="020B0503050000020004" pitchFamily="34" charset="0"/>
                  </a:rPr>
                  <a:t>close to each other</a:t>
                </a:r>
                <a:r>
                  <a:rPr lang="en-US" altLang="zh-CN" sz="2400" dirty="0" smtClean="0">
                    <a:latin typeface="Fira Sans" panose="020B0503050000020004" pitchFamily="34" charset="0"/>
                    <a:ea typeface="Fira Sans" panose="020B0503050000020004" pitchFamily="34" charset="0"/>
                  </a:rPr>
                  <a:t>. Iterative errors during different steps decrease as the process goes on:</a:t>
                </a: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1600" dirty="0" smtClean="0">
                  <a:latin typeface="Fira Sans" panose="020B0503050000020004" pitchFamily="34" charset="0"/>
                  <a:ea typeface="Fira Sans" panose="020B0503050000020004" pitchFamily="34" charset="0"/>
                </a:endParaRPr>
              </a:p>
              <a:p>
                <a:pPr algn="ctr"/>
                <a:r>
                  <a:rPr lang="en-US" altLang="zh-CN" dirty="0" smtClean="0">
                    <a:latin typeface="Fira Sans" panose="020B0503050000020004" pitchFamily="34" charset="0"/>
                  </a:rPr>
                  <a:t>Horizontal: iterative steps. Vertical: max(</a:t>
                </a:r>
                <a:r>
                  <a:rPr lang="en-US" altLang="zh-CN" b="1" i="1" dirty="0" smtClean="0">
                    <a:latin typeface="Fira Sans" panose="020B0503050000020004" pitchFamily="34" charset="0"/>
                  </a:rPr>
                  <a:t>x</a:t>
                </a:r>
                <a:r>
                  <a:rPr lang="en-US" altLang="zh-CN" baseline="30000" dirty="0" smtClean="0">
                    <a:latin typeface="Fira Sans" panose="020B0503050000020004" pitchFamily="34" charset="0"/>
                  </a:rPr>
                  <a:t>(</a:t>
                </a:r>
                <a:r>
                  <a:rPr lang="en-US" altLang="zh-CN" i="1" baseline="30000" dirty="0" smtClean="0">
                    <a:latin typeface="Fira Sans" panose="020B0503050000020004" pitchFamily="34" charset="0"/>
                  </a:rPr>
                  <a:t>k+1</a:t>
                </a:r>
                <a:r>
                  <a:rPr lang="en-US" altLang="zh-CN" baseline="30000" dirty="0" smtClean="0">
                    <a:latin typeface="Fira Sans" panose="020B0503050000020004" pitchFamily="34" charset="0"/>
                  </a:rPr>
                  <a:t>)</a:t>
                </a:r>
                <a:r>
                  <a:rPr lang="en-US" altLang="zh-CN" dirty="0" smtClean="0">
                    <a:latin typeface="Fira Sans" panose="020B0503050000020004" pitchFamily="34" charset="0"/>
                  </a:rPr>
                  <a:t>-</a:t>
                </a:r>
                <a:r>
                  <a:rPr lang="en-US" altLang="zh-CN" b="1" i="1" dirty="0" smtClean="0">
                    <a:latin typeface="Fira Sans" panose="020B0503050000020004" pitchFamily="34" charset="0"/>
                  </a:rPr>
                  <a:t>x</a:t>
                </a:r>
                <a:r>
                  <a:rPr lang="en-US" altLang="zh-CN" baseline="30000" dirty="0" smtClean="0">
                    <a:latin typeface="Fira Sans" panose="020B0503050000020004" pitchFamily="34" charset="0"/>
                  </a:rPr>
                  <a:t>(</a:t>
                </a:r>
                <a:r>
                  <a:rPr lang="en-US" altLang="zh-CN" i="1" baseline="30000" dirty="0" smtClean="0">
                    <a:latin typeface="Fira Sans" panose="020B0503050000020004" pitchFamily="34" charset="0"/>
                  </a:rPr>
                  <a:t>k</a:t>
                </a:r>
                <a:r>
                  <a:rPr lang="en-US" altLang="zh-CN" baseline="30000" dirty="0" smtClean="0">
                    <a:latin typeface="Fira Sans" panose="020B0503050000020004" pitchFamily="34" charset="0"/>
                  </a:rPr>
                  <a:t>)</a:t>
                </a:r>
                <a:r>
                  <a:rPr lang="en-US" altLang="zh-CN" dirty="0" smtClean="0">
                    <a:latin typeface="Fira Sans" panose="020B0503050000020004" pitchFamily="34" charset="0"/>
                  </a:rPr>
                  <a:t>)</a:t>
                </a:r>
                <a:endParaRPr lang="zh-CN" altLang="en-US" dirty="0">
                  <a:latin typeface="Fira Sans" panose="020B0503050000020004" pitchFamily="34" charset="0"/>
                </a:endParaRPr>
              </a:p>
            </p:txBody>
          </p:sp>
        </p:grpSp>
        <p:pic>
          <p:nvPicPr>
            <p:cNvPr id="32" name="Picture 31"/>
            <p:cNvPicPr>
              <a:picLocks noChangeAspect="1"/>
            </p:cNvPicPr>
            <p:nvPr/>
          </p:nvPicPr>
          <p:blipFill rotWithShape="1">
            <a:blip r:embed="rId7"/>
            <a:srcRect l="22298" r="22298"/>
            <a:stretch/>
          </p:blipFill>
          <p:spPr>
            <a:xfrm>
              <a:off x="8484870" y="21611629"/>
              <a:ext cx="4042410" cy="585581"/>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81851" y="24141775"/>
              <a:ext cx="6648449" cy="3147799"/>
            </a:xfrm>
            <a:prstGeom prst="rect">
              <a:avLst/>
            </a:prstGeom>
          </p:spPr>
        </p:pic>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60846" y="29153618"/>
              <a:ext cx="4916020" cy="3201129"/>
            </a:xfrm>
            <a:prstGeom prst="rect">
              <a:avLst/>
            </a:prstGeom>
          </p:spPr>
        </p:pic>
      </p:grpSp>
      <p:sp>
        <p:nvSpPr>
          <p:cNvPr id="36" name="TextBox 35"/>
          <p:cNvSpPr txBox="1"/>
          <p:nvPr/>
        </p:nvSpPr>
        <p:spPr>
          <a:xfrm>
            <a:off x="14820900" y="31127700"/>
            <a:ext cx="6648450" cy="1464352"/>
          </a:xfrm>
          <a:prstGeom prst="rect">
            <a:avLst/>
          </a:prstGeom>
          <a:noFill/>
        </p:spPr>
        <p:txBody>
          <a:bodyPr wrap="square" rtlCol="0">
            <a:noAutofit/>
          </a:bodyPr>
          <a:lstStyle/>
          <a:p>
            <a:pPr algn="just"/>
            <a:r>
              <a:rPr lang="en-US" altLang="zh-CN" dirty="0">
                <a:latin typeface="Fira Sans" panose="020B0503050000020004" pitchFamily="34" charset="0"/>
                <a:ea typeface="Fira Sans" panose="020B0503050000020004" pitchFamily="34" charset="0"/>
              </a:rPr>
              <a:t>References</a:t>
            </a:r>
            <a:r>
              <a:rPr lang="en-US" altLang="zh-CN" dirty="0" smtClean="0">
                <a:latin typeface="Fira Sans" panose="020B0503050000020004" pitchFamily="34" charset="0"/>
                <a:ea typeface="Fira Sans" panose="020B0503050000020004" pitchFamily="34" charset="0"/>
              </a:rPr>
              <a:t>:</a:t>
            </a:r>
          </a:p>
          <a:p>
            <a:pPr algn="just"/>
            <a:endParaRPr lang="en-US" altLang="zh-CN" dirty="0">
              <a:latin typeface="Fira Sans" panose="020B0503050000020004" pitchFamily="34" charset="0"/>
              <a:ea typeface="Fira Sans" panose="020B0503050000020004" pitchFamily="34" charset="0"/>
            </a:endParaRPr>
          </a:p>
          <a:p>
            <a:pPr algn="just"/>
            <a:r>
              <a:rPr lang="en-US" altLang="zh-CN" dirty="0" smtClean="0">
                <a:latin typeface="Fira Sans" panose="020B0503050000020004" pitchFamily="34" charset="0"/>
                <a:ea typeface="Fira Sans" panose="020B0503050000020004" pitchFamily="34" charset="0"/>
              </a:rPr>
              <a:t>[</a:t>
            </a:r>
            <a:r>
              <a:rPr lang="en-US" altLang="zh-CN" dirty="0">
                <a:latin typeface="Fira Sans" panose="020B0503050000020004" pitchFamily="34" charset="0"/>
                <a:ea typeface="Fira Sans" panose="020B0503050000020004" pitchFamily="34" charset="0"/>
              </a:rPr>
              <a:t>1] Li, Y., Hu, S., Liu, Z., and Chen, L.-Q. Effect of </a:t>
            </a:r>
            <a:r>
              <a:rPr lang="en-US" altLang="zh-CN" dirty="0" smtClean="0">
                <a:latin typeface="Fira Sans" panose="020B0503050000020004" pitchFamily="34" charset="0"/>
                <a:ea typeface="Fira Sans" panose="020B0503050000020004" pitchFamily="34" charset="0"/>
              </a:rPr>
              <a:t>electrical boundary </a:t>
            </a:r>
            <a:r>
              <a:rPr lang="en-US" altLang="zh-CN" dirty="0">
                <a:latin typeface="Fira Sans" panose="020B0503050000020004" pitchFamily="34" charset="0"/>
                <a:ea typeface="Fira Sans" panose="020B0503050000020004" pitchFamily="34" charset="0"/>
              </a:rPr>
              <a:t>conditions on ferroelectric domain structures </a:t>
            </a:r>
            <a:r>
              <a:rPr lang="en-US" altLang="zh-CN" dirty="0" smtClean="0">
                <a:latin typeface="Fira Sans" panose="020B0503050000020004" pitchFamily="34" charset="0"/>
                <a:ea typeface="Fira Sans" panose="020B0503050000020004" pitchFamily="34" charset="0"/>
              </a:rPr>
              <a:t>in thin </a:t>
            </a:r>
            <a:r>
              <a:rPr lang="en-US" altLang="zh-CN" dirty="0">
                <a:latin typeface="Fira Sans" panose="020B0503050000020004" pitchFamily="34" charset="0"/>
                <a:ea typeface="Fira Sans" panose="020B0503050000020004" pitchFamily="34" charset="0"/>
              </a:rPr>
              <a:t>films. </a:t>
            </a:r>
            <a:r>
              <a:rPr lang="en-US" altLang="zh-CN" i="1" dirty="0">
                <a:latin typeface="Fira Sans" panose="020B0503050000020004" pitchFamily="34" charset="0"/>
                <a:ea typeface="Fira Sans" panose="020B0503050000020004" pitchFamily="34" charset="0"/>
              </a:rPr>
              <a:t>Appl. Phys. Lett. </a:t>
            </a:r>
            <a:r>
              <a:rPr lang="en-US" altLang="zh-CN" b="1" dirty="0">
                <a:latin typeface="Fira Sans" panose="020B0503050000020004" pitchFamily="34" charset="0"/>
                <a:ea typeface="Fira Sans" panose="020B0503050000020004" pitchFamily="34" charset="0"/>
              </a:rPr>
              <a:t>81</a:t>
            </a:r>
            <a:r>
              <a:rPr lang="en-US" altLang="zh-CN" dirty="0">
                <a:latin typeface="Fira Sans" panose="020B0503050000020004" pitchFamily="34" charset="0"/>
                <a:ea typeface="Fira Sans" panose="020B0503050000020004" pitchFamily="34" charset="0"/>
              </a:rPr>
              <a:t>, 3 (2002).</a:t>
            </a:r>
            <a:endParaRPr lang="zh-CN" altLang="en-US" dirty="0">
              <a:latin typeface="Fira Sans" panose="020B0503050000020004" pitchFamily="34" charset="0"/>
            </a:endParaRPr>
          </a:p>
        </p:txBody>
      </p:sp>
      <p:grpSp>
        <p:nvGrpSpPr>
          <p:cNvPr id="50" name="Group 49"/>
          <p:cNvGrpSpPr/>
          <p:nvPr/>
        </p:nvGrpSpPr>
        <p:grpSpPr>
          <a:xfrm>
            <a:off x="7665243" y="2308890"/>
            <a:ext cx="6648451" cy="13782010"/>
            <a:chOff x="7665243" y="2308890"/>
            <a:chExt cx="6648451" cy="13782010"/>
          </a:xfrm>
        </p:grpSpPr>
        <p:grpSp>
          <p:nvGrpSpPr>
            <p:cNvPr id="37" name="Group 36"/>
            <p:cNvGrpSpPr/>
            <p:nvPr/>
          </p:nvGrpSpPr>
          <p:grpSpPr>
            <a:xfrm>
              <a:off x="7665243" y="2308890"/>
              <a:ext cx="6648451" cy="13782010"/>
              <a:chOff x="14820900" y="10458450"/>
              <a:chExt cx="6686551" cy="13782010"/>
            </a:xfrm>
          </p:grpSpPr>
          <p:sp>
            <p:nvSpPr>
              <p:cNvPr id="38" name="TextBox 37"/>
              <p:cNvSpPr txBox="1"/>
              <p:nvPr/>
            </p:nvSpPr>
            <p:spPr>
              <a:xfrm>
                <a:off x="14820901" y="10458450"/>
                <a:ext cx="6686550" cy="685800"/>
              </a:xfrm>
              <a:prstGeom prst="rect">
                <a:avLst/>
              </a:prstGeom>
              <a:solidFill>
                <a:srgbClr val="000066"/>
              </a:solidFill>
            </p:spPr>
            <p:txBody>
              <a:bodyPr wrap="square" rtlCol="0" anchor="ctr">
                <a:noAutofit/>
              </a:bodyPr>
              <a:lstStyle/>
              <a:p>
                <a:pPr algn="ctr"/>
                <a:r>
                  <a:rPr lang="en-US" altLang="zh-CN" sz="2800" b="1" dirty="0" smtClean="0">
                    <a:solidFill>
                      <a:schemeClr val="bg1"/>
                    </a:solidFill>
                    <a:latin typeface="Fira Sans" panose="020B0503050000020004" pitchFamily="34" charset="0"/>
                    <a:ea typeface="Fira Sans" panose="020B0503050000020004" pitchFamily="34" charset="0"/>
                  </a:rPr>
                  <a:t>Parallelization: MPI</a:t>
                </a:r>
                <a:endParaRPr lang="zh-CN" altLang="en-US" sz="2800" b="1" dirty="0">
                  <a:solidFill>
                    <a:schemeClr val="bg1"/>
                  </a:solidFill>
                  <a:latin typeface="Fira Sans" panose="020B0503050000020004" pitchFamily="34" charset="0"/>
                </a:endParaRPr>
              </a:p>
            </p:txBody>
          </p:sp>
          <p:sp>
            <p:nvSpPr>
              <p:cNvPr id="39" name="TextBox 38"/>
              <p:cNvSpPr txBox="1"/>
              <p:nvPr/>
            </p:nvSpPr>
            <p:spPr>
              <a:xfrm>
                <a:off x="14820900" y="11144250"/>
                <a:ext cx="6686550" cy="13096210"/>
              </a:xfrm>
              <a:prstGeom prst="rect">
                <a:avLst/>
              </a:prstGeom>
              <a:solidFill>
                <a:srgbClr val="E5F5FF"/>
              </a:solidFill>
            </p:spPr>
            <p:txBody>
              <a:bodyPr wrap="square" rtlCol="0">
                <a:noAutofit/>
              </a:bodyPr>
              <a:lstStyle/>
              <a:p>
                <a:pPr algn="just"/>
                <a:r>
                  <a:rPr lang="en-US" altLang="zh-CN" sz="2400" dirty="0">
                    <a:latin typeface="Fira Sans" panose="020B0503050000020004" pitchFamily="34" charset="0"/>
                    <a:ea typeface="Fira Sans" panose="020B0503050000020004" pitchFamily="34" charset="0"/>
                  </a:rPr>
                  <a:t>The parallelization method used in </a:t>
                </a:r>
                <a:r>
                  <a:rPr lang="en-US" altLang="zh-CN" sz="2400" dirty="0" smtClean="0">
                    <a:latin typeface="Fira Sans" panose="020B0503050000020004" pitchFamily="34" charset="0"/>
                    <a:ea typeface="Fira Sans" panose="020B0503050000020004" pitchFamily="34" charset="0"/>
                  </a:rPr>
                  <a:t>this project is MPI. Since the system matrix </a:t>
                </a:r>
                <a:r>
                  <a:rPr lang="en-US" altLang="zh-CN" sz="2400" b="1" dirty="0" smtClean="0">
                    <a:latin typeface="Fira Sans" panose="020B0503050000020004" pitchFamily="34" charset="0"/>
                    <a:ea typeface="Fira Sans" panose="020B0503050000020004" pitchFamily="34" charset="0"/>
                  </a:rPr>
                  <a:t>A</a:t>
                </a:r>
                <a:r>
                  <a:rPr lang="en-US" altLang="zh-CN" sz="2400" dirty="0" smtClean="0">
                    <a:latin typeface="Fira Sans" panose="020B0503050000020004" pitchFamily="34" charset="0"/>
                    <a:ea typeface="Fira Sans" panose="020B0503050000020004" pitchFamily="34" charset="0"/>
                  </a:rPr>
                  <a:t> could become considerably large for those product-size problems, it is a better practice to use a distributed memory method to carry out the parallelization.</a:t>
                </a:r>
              </a:p>
              <a:p>
                <a:pPr algn="just"/>
                <a:endParaRPr lang="en-US" altLang="zh-CN" sz="2400" dirty="0" smtClean="0">
                  <a:latin typeface="Fira Sans" panose="020B0503050000020004" pitchFamily="34" charset="0"/>
                  <a:ea typeface="Fira Sans" panose="020B0503050000020004" pitchFamily="34" charset="0"/>
                </a:endParaRPr>
              </a:p>
              <a:p>
                <a:pPr algn="just"/>
                <a:r>
                  <a:rPr lang="en-US" altLang="zh-CN" sz="2400" dirty="0" smtClean="0">
                    <a:latin typeface="Fira Sans" panose="020B0503050000020004" pitchFamily="34" charset="0"/>
                    <a:ea typeface="Fira Sans" panose="020B0503050000020004" pitchFamily="34" charset="0"/>
                  </a:rPr>
                  <a:t>For </a:t>
                </a:r>
                <a:r>
                  <a:rPr lang="en-US" altLang="zh-CN" sz="2400" dirty="0">
                    <a:latin typeface="Fira Sans" panose="020B0503050000020004" pitchFamily="34" charset="0"/>
                    <a:ea typeface="Fira Sans" panose="020B0503050000020004" pitchFamily="34" charset="0"/>
                  </a:rPr>
                  <a:t>the serial code, the iterative </a:t>
                </a:r>
                <a:r>
                  <a:rPr lang="en-US" altLang="zh-CN" sz="2400" dirty="0" smtClean="0">
                    <a:latin typeface="Fira Sans" panose="020B0503050000020004" pitchFamily="34" charset="0"/>
                    <a:ea typeface="Fira Sans" panose="020B0503050000020004" pitchFamily="34" charset="0"/>
                  </a:rPr>
                  <a:t>matrix-vector multiplication itself  takes ~100</a:t>
                </a:r>
                <a:r>
                  <a:rPr lang="en-US" altLang="zh-CN" sz="2400" dirty="0">
                    <a:latin typeface="Fira Sans" panose="020B0503050000020004" pitchFamily="34" charset="0"/>
                    <a:ea typeface="Fira Sans" panose="020B0503050000020004" pitchFamily="34" charset="0"/>
                  </a:rPr>
                  <a:t>% percent of </a:t>
                </a:r>
                <a:r>
                  <a:rPr lang="en-US" altLang="zh-CN" sz="2400" dirty="0" smtClean="0">
                    <a:latin typeface="Fira Sans" panose="020B0503050000020004" pitchFamily="34" charset="0"/>
                    <a:ea typeface="Fira Sans" panose="020B0503050000020004" pitchFamily="34" charset="0"/>
                  </a:rPr>
                  <a:t>execution time:</a:t>
                </a: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r>
                  <a:rPr lang="en-US" altLang="zh-CN" sz="2400" dirty="0">
                    <a:latin typeface="Fira Sans" panose="020B0503050000020004" pitchFamily="34" charset="0"/>
                    <a:ea typeface="Fira Sans" panose="020B0503050000020004" pitchFamily="34" charset="0"/>
                  </a:rPr>
                  <a:t>Therefore the portion could be accelerated </a:t>
                </a:r>
                <a:r>
                  <a:rPr lang="en-US" altLang="zh-CN" sz="2400" dirty="0" smtClean="0">
                    <a:latin typeface="Fira Sans" panose="020B0503050000020004" pitchFamily="34" charset="0"/>
                    <a:ea typeface="Fira Sans" panose="020B0503050000020004" pitchFamily="34" charset="0"/>
                  </a:rPr>
                  <a:t>by parallelization </a:t>
                </a:r>
                <a:r>
                  <a:rPr lang="en-US" altLang="zh-CN" sz="2400" dirty="0">
                    <a:latin typeface="Fira Sans" panose="020B0503050000020004" pitchFamily="34" charset="0"/>
                    <a:ea typeface="Fira Sans" panose="020B0503050000020004" pitchFamily="34" charset="0"/>
                  </a:rPr>
                  <a:t>is large for the solver. </a:t>
                </a:r>
                <a:r>
                  <a:rPr lang="en-US" altLang="zh-CN" sz="2400" dirty="0" smtClean="0">
                    <a:latin typeface="Fira Sans" panose="020B0503050000020004" pitchFamily="34" charset="0"/>
                    <a:ea typeface="Fira Sans" panose="020B0503050000020004" pitchFamily="34" charset="0"/>
                  </a:rPr>
                  <a:t>Profile of </a:t>
                </a:r>
                <a:r>
                  <a:rPr lang="en-US" altLang="zh-CN" sz="2400" dirty="0">
                    <a:latin typeface="Fira Sans" panose="020B0503050000020004" pitchFamily="34" charset="0"/>
                    <a:ea typeface="Fira Sans" panose="020B0503050000020004" pitchFamily="34" charset="0"/>
                  </a:rPr>
                  <a:t>parallel version of code indicates </a:t>
                </a:r>
                <a:r>
                  <a:rPr lang="en-US" altLang="zh-CN" sz="2400" dirty="0" smtClean="0">
                    <a:latin typeface="Fira Sans" panose="020B0503050000020004" pitchFamily="34" charset="0"/>
                    <a:ea typeface="Fira Sans" panose="020B0503050000020004" pitchFamily="34" charset="0"/>
                  </a:rPr>
                  <a:t>the solving </a:t>
                </a:r>
                <a:r>
                  <a:rPr lang="en-US" altLang="zh-CN" sz="2400" dirty="0">
                    <a:latin typeface="Fira Sans" panose="020B0503050000020004" pitchFamily="34" charset="0"/>
                    <a:ea typeface="Fira Sans" panose="020B0503050000020004" pitchFamily="34" charset="0"/>
                  </a:rPr>
                  <a:t>steps are still taking most of the </a:t>
                </a:r>
                <a:r>
                  <a:rPr lang="en-US" altLang="zh-CN" sz="2400" dirty="0" smtClean="0">
                    <a:latin typeface="Fira Sans" panose="020B0503050000020004" pitchFamily="34" charset="0"/>
                    <a:ea typeface="Fira Sans" panose="020B0503050000020004" pitchFamily="34" charset="0"/>
                  </a:rPr>
                  <a:t>time, and </a:t>
                </a:r>
                <a:r>
                  <a:rPr lang="en-US" altLang="zh-CN" sz="2400" dirty="0">
                    <a:latin typeface="Fira Sans" panose="020B0503050000020004" pitchFamily="34" charset="0"/>
                    <a:ea typeface="Fira Sans" panose="020B0503050000020004" pitchFamily="34" charset="0"/>
                  </a:rPr>
                  <a:t>for large number of processes, </a:t>
                </a:r>
                <a:r>
                  <a:rPr lang="en-US" altLang="zh-CN" sz="2400" dirty="0" smtClean="0">
                    <a:latin typeface="Fira Sans" panose="020B0503050000020004" pitchFamily="34" charset="0"/>
                    <a:ea typeface="Fira Sans" panose="020B0503050000020004" pitchFamily="34" charset="0"/>
                  </a:rPr>
                  <a:t>the communication </a:t>
                </a:r>
                <a:r>
                  <a:rPr lang="en-US" altLang="zh-CN" sz="2400" dirty="0">
                    <a:latin typeface="Fira Sans" panose="020B0503050000020004" pitchFamily="34" charset="0"/>
                    <a:ea typeface="Fira Sans" panose="020B0503050000020004" pitchFamily="34" charset="0"/>
                  </a:rPr>
                  <a:t>overhead is also obvious</a:t>
                </a:r>
                <a:r>
                  <a:rPr lang="en-US" altLang="zh-CN" sz="2400" dirty="0" smtClean="0">
                    <a:latin typeface="Fira Sans" panose="020B0503050000020004" pitchFamily="34" charset="0"/>
                    <a:ea typeface="Fira Sans" panose="020B0503050000020004" pitchFamily="34" charset="0"/>
                  </a:rPr>
                  <a:t>:</a:t>
                </a: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ctr"/>
                <a:r>
                  <a:rPr lang="en-US" altLang="zh-CN" dirty="0" smtClean="0">
                    <a:latin typeface="Fira Sans" panose="020B0503050000020004" pitchFamily="34" charset="0"/>
                    <a:ea typeface="Fira Sans" panose="020B0503050000020004" pitchFamily="34" charset="0"/>
                  </a:rPr>
                  <a:t>Blue: Timing for </a:t>
                </a:r>
                <a:r>
                  <a:rPr lang="en-US" altLang="zh-CN" dirty="0" err="1" smtClean="0">
                    <a:latin typeface="Ubuntu Mono" panose="020B0509030602030204" pitchFamily="49" charset="0"/>
                    <a:ea typeface="Fira Sans" panose="020B0503050000020004" pitchFamily="34" charset="0"/>
                  </a:rPr>
                  <a:t>MatMul</a:t>
                </a:r>
                <a:r>
                  <a:rPr lang="en-US" altLang="zh-CN" dirty="0" smtClean="0">
                    <a:latin typeface="Ubuntu Mono" panose="020B0509030602030204" pitchFamily="49" charset="0"/>
                    <a:ea typeface="Fira Sans" panose="020B0503050000020004" pitchFamily="34" charset="0"/>
                  </a:rPr>
                  <a:t>()</a:t>
                </a:r>
                <a:r>
                  <a:rPr lang="en-US" altLang="zh-CN" dirty="0" smtClean="0">
                    <a:latin typeface="Fira Sans" panose="020B0503050000020004" pitchFamily="34" charset="0"/>
                    <a:ea typeface="Fira Sans" panose="020B0503050000020004" pitchFamily="34" charset="0"/>
                  </a:rPr>
                  <a:t>. Red: Timing for </a:t>
                </a:r>
                <a:r>
                  <a:rPr lang="en-US" altLang="zh-CN" dirty="0" err="1" smtClean="0">
                    <a:latin typeface="Ubuntu Mono" panose="020B0509030602030204" pitchFamily="49" charset="0"/>
                    <a:ea typeface="Fira Sans" panose="020B0503050000020004" pitchFamily="34" charset="0"/>
                  </a:rPr>
                  <a:t>MPI_Allgatherv</a:t>
                </a:r>
                <a:r>
                  <a:rPr lang="en-US" altLang="zh-CN" dirty="0" smtClean="0">
                    <a:latin typeface="Ubuntu Mono" panose="020B0509030602030204" pitchFamily="49" charset="0"/>
                    <a:ea typeface="Fira Sans" panose="020B0503050000020004" pitchFamily="34" charset="0"/>
                  </a:rPr>
                  <a:t>()</a:t>
                </a:r>
                <a:r>
                  <a:rPr lang="en-US" altLang="zh-CN" dirty="0" smtClean="0">
                    <a:latin typeface="Fira Sans" panose="020B0503050000020004" pitchFamily="34" charset="0"/>
                    <a:ea typeface="Fira Sans" panose="020B0503050000020004" pitchFamily="34" charset="0"/>
                  </a:rPr>
                  <a:t>.</a:t>
                </a:r>
              </a:p>
              <a:p>
                <a:pPr algn="ctr"/>
                <a:endParaRPr lang="en-US" altLang="zh-CN" dirty="0" smtClean="0">
                  <a:latin typeface="Fira Sans" panose="020B0503050000020004" pitchFamily="34" charset="0"/>
                  <a:ea typeface="Fira Sans" panose="020B0503050000020004" pitchFamily="34" charset="0"/>
                </a:endParaRPr>
              </a:p>
              <a:p>
                <a:pPr algn="just"/>
                <a:r>
                  <a:rPr lang="en-US" altLang="zh-CN" sz="2400" dirty="0" smtClean="0">
                    <a:latin typeface="Fira Sans" panose="020B0503050000020004" pitchFamily="34" charset="0"/>
                    <a:ea typeface="Fira Sans" panose="020B0503050000020004" pitchFamily="34" charset="0"/>
                  </a:rPr>
                  <a:t>For </a:t>
                </a:r>
                <a:r>
                  <a:rPr lang="en-US" altLang="zh-CN" sz="2400" dirty="0">
                    <a:latin typeface="Fira Sans" panose="020B0503050000020004" pitchFamily="34" charset="0"/>
                    <a:ea typeface="Fira Sans" panose="020B0503050000020004" pitchFamily="34" charset="0"/>
                  </a:rPr>
                  <a:t>the effect of acceleration, please refer to</a:t>
                </a:r>
              </a:p>
              <a:p>
                <a:pPr algn="just"/>
                <a:r>
                  <a:rPr lang="en-US" altLang="zh-CN" sz="2400" dirty="0">
                    <a:latin typeface="Fira Sans" panose="020B0503050000020004" pitchFamily="34" charset="0"/>
                    <a:ea typeface="Fira Sans" panose="020B0503050000020004" pitchFamily="34" charset="0"/>
                  </a:rPr>
                  <a:t>the “strong scaling” part. The speed up is</a:t>
                </a:r>
              </a:p>
              <a:p>
                <a:pPr algn="just"/>
                <a:r>
                  <a:rPr lang="en-US" altLang="zh-CN" sz="2400" dirty="0">
                    <a:latin typeface="Fira Sans" panose="020B0503050000020004" pitchFamily="34" charset="0"/>
                    <a:ea typeface="Fira Sans" panose="020B0503050000020004" pitchFamily="34" charset="0"/>
                  </a:rPr>
                  <a:t>considerably close to the theoretical limit, i.e.,</a:t>
                </a:r>
              </a:p>
              <a:p>
                <a:pPr algn="just"/>
                <a:r>
                  <a:rPr lang="en-US" altLang="zh-CN" sz="2400" dirty="0">
                    <a:latin typeface="Fira Sans" panose="020B0503050000020004" pitchFamily="34" charset="0"/>
                    <a:ea typeface="Fira Sans" panose="020B0503050000020004" pitchFamily="34" charset="0"/>
                  </a:rPr>
                  <a:t>computational time decreases as </a:t>
                </a:r>
                <a:r>
                  <a:rPr lang="en-US" altLang="zh-CN" sz="2400" i="1" dirty="0">
                    <a:latin typeface="Fira Sans" panose="020B0503050000020004" pitchFamily="34" charset="0"/>
                    <a:ea typeface="Fira Sans" panose="020B0503050000020004" pitchFamily="34" charset="0"/>
                  </a:rPr>
                  <a:t>O</a:t>
                </a:r>
                <a:r>
                  <a:rPr lang="en-US" altLang="zh-CN" sz="2400" dirty="0">
                    <a:latin typeface="Fira Sans" panose="020B0503050000020004" pitchFamily="34" charset="0"/>
                    <a:ea typeface="Fira Sans" panose="020B0503050000020004" pitchFamily="34" charset="0"/>
                  </a:rPr>
                  <a:t>(1/</a:t>
                </a:r>
                <a:r>
                  <a:rPr lang="en-US" altLang="zh-CN" sz="2400" i="1" dirty="0">
                    <a:latin typeface="Fira Sans" panose="020B0503050000020004" pitchFamily="34" charset="0"/>
                    <a:ea typeface="Fira Sans" panose="020B0503050000020004" pitchFamily="34" charset="0"/>
                  </a:rPr>
                  <a:t>N</a:t>
                </a:r>
                <a:r>
                  <a:rPr lang="en-US" altLang="zh-CN" sz="2400" dirty="0">
                    <a:latin typeface="Fira Sans" panose="020B0503050000020004" pitchFamily="34" charset="0"/>
                    <a:ea typeface="Fira Sans" panose="020B0503050000020004" pitchFamily="34" charset="0"/>
                  </a:rPr>
                  <a:t>).</a:t>
                </a:r>
                <a:endParaRPr lang="zh-CN" altLang="en-US" sz="2400" dirty="0">
                  <a:latin typeface="Fira Sans" panose="020B0503050000020004" pitchFamily="34" charset="0"/>
                </a:endParaRPr>
              </a:p>
            </p:txBody>
          </p:sp>
        </p:grpSp>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62361" y="6901233"/>
              <a:ext cx="6054214" cy="1482892"/>
            </a:xfrm>
            <a:prstGeom prst="rect">
              <a:avLst/>
            </a:prstGeom>
          </p:spPr>
        </p:pic>
        <p:pic>
          <p:nvPicPr>
            <p:cNvPr id="43" name="Picture 4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83888" y="10923487"/>
              <a:ext cx="5898532" cy="2823416"/>
            </a:xfrm>
            <a:prstGeom prst="rect">
              <a:avLst/>
            </a:prstGeom>
          </p:spPr>
        </p:pic>
      </p:grpSp>
      <p:grpSp>
        <p:nvGrpSpPr>
          <p:cNvPr id="44" name="Group 43"/>
          <p:cNvGrpSpPr/>
          <p:nvPr/>
        </p:nvGrpSpPr>
        <p:grpSpPr>
          <a:xfrm>
            <a:off x="7665243" y="16522266"/>
            <a:ext cx="6648450" cy="16069786"/>
            <a:chOff x="14820900" y="10458450"/>
            <a:chExt cx="6686550" cy="16396134"/>
          </a:xfrm>
        </p:grpSpPr>
        <p:sp>
          <p:nvSpPr>
            <p:cNvPr id="45" name="TextBox 44"/>
            <p:cNvSpPr txBox="1"/>
            <p:nvPr/>
          </p:nvSpPr>
          <p:spPr>
            <a:xfrm>
              <a:off x="14820900" y="10458450"/>
              <a:ext cx="6686550" cy="685800"/>
            </a:xfrm>
            <a:prstGeom prst="rect">
              <a:avLst/>
            </a:prstGeom>
            <a:solidFill>
              <a:srgbClr val="000066"/>
            </a:solidFill>
          </p:spPr>
          <p:txBody>
            <a:bodyPr wrap="square" rtlCol="0" anchor="ctr">
              <a:noAutofit/>
            </a:bodyPr>
            <a:lstStyle/>
            <a:p>
              <a:pPr algn="ctr"/>
              <a:r>
                <a:rPr lang="en-US" altLang="zh-CN" sz="2800" b="1" dirty="0" smtClean="0">
                  <a:solidFill>
                    <a:schemeClr val="bg1"/>
                  </a:solidFill>
                  <a:latin typeface="Fira Sans" panose="020B0503050000020004" pitchFamily="34" charset="0"/>
                  <a:ea typeface="Fira Sans" panose="020B0503050000020004" pitchFamily="34" charset="0"/>
                </a:rPr>
                <a:t>Linking with External Library: MKL</a:t>
              </a:r>
              <a:endParaRPr lang="zh-CN" altLang="en-US" sz="2800" b="1" dirty="0">
                <a:solidFill>
                  <a:schemeClr val="bg1"/>
                </a:solidFill>
                <a:latin typeface="Fira Sans" panose="020B0503050000020004" pitchFamily="34" charset="0"/>
              </a:endParaRPr>
            </a:p>
          </p:txBody>
        </p:sp>
        <p:sp>
          <p:nvSpPr>
            <p:cNvPr id="46" name="TextBox 45"/>
            <p:cNvSpPr txBox="1"/>
            <p:nvPr/>
          </p:nvSpPr>
          <p:spPr>
            <a:xfrm>
              <a:off x="14820900" y="11144249"/>
              <a:ext cx="6686550" cy="15710335"/>
            </a:xfrm>
            <a:prstGeom prst="rect">
              <a:avLst/>
            </a:prstGeom>
            <a:solidFill>
              <a:srgbClr val="E5F5FF"/>
            </a:solidFill>
          </p:spPr>
          <p:txBody>
            <a:bodyPr wrap="square" rtlCol="0">
              <a:noAutofit/>
            </a:bodyPr>
            <a:lstStyle/>
            <a:p>
              <a:pPr algn="just"/>
              <a:r>
                <a:rPr lang="en-US" altLang="zh-CN" sz="2400" dirty="0" smtClean="0">
                  <a:latin typeface="Fira Sans" panose="020B0503050000020004" pitchFamily="34" charset="0"/>
                  <a:ea typeface="Fira Sans" panose="020B0503050000020004" pitchFamily="34" charset="0"/>
                </a:rPr>
                <a:t>The code could be further accelerated with math libraries. On Intel architectures, MKL is typically a good choice of math library.</a:t>
              </a:r>
            </a:p>
            <a:p>
              <a:pPr algn="just"/>
              <a:endParaRPr lang="en-US" altLang="zh-CN" sz="2400" dirty="0">
                <a:latin typeface="Fira Sans" panose="020B0503050000020004" pitchFamily="34" charset="0"/>
                <a:ea typeface="Fira Sans" panose="020B0503050000020004" pitchFamily="34" charset="0"/>
              </a:endParaRPr>
            </a:p>
            <a:p>
              <a:pPr algn="just"/>
              <a:r>
                <a:rPr lang="en-US" altLang="zh-CN" sz="2400" dirty="0" smtClean="0">
                  <a:latin typeface="Fira Sans" panose="020B0503050000020004" pitchFamily="34" charset="0"/>
                  <a:ea typeface="Fira Sans" panose="020B0503050000020004" pitchFamily="34" charset="0"/>
                </a:rPr>
                <a:t>Linking of MKL reduces the execution time for test case drastically, from ~270 s down to ~2.5 s. It could be seen from the profiling results that with the linking of MKL library, the matrix multiplication is not anymore the most time consuming part of code, even for small number of processes. The profiling result can be seen as below:</a:t>
              </a: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r>
                <a:rPr lang="en-US" altLang="zh-CN" sz="2400" dirty="0" smtClean="0">
                  <a:latin typeface="Fira Sans" panose="020B0503050000020004" pitchFamily="34" charset="0"/>
                </a:rPr>
                <a:t>In the plot, blue bars are for </a:t>
              </a:r>
              <a:r>
                <a:rPr lang="en-US" altLang="zh-CN" sz="2400" dirty="0" err="1" smtClean="0">
                  <a:latin typeface="Ubuntu Mono" panose="020B0509030602030204" pitchFamily="49" charset="0"/>
                </a:rPr>
                <a:t>MPI_Barrier</a:t>
              </a:r>
              <a:r>
                <a:rPr lang="en-US" altLang="zh-CN" sz="2400" dirty="0" smtClean="0">
                  <a:latin typeface="Ubuntu Mono" panose="020B0509030602030204" pitchFamily="49" charset="0"/>
                </a:rPr>
                <a:t>() </a:t>
              </a:r>
              <a:r>
                <a:rPr lang="en-US" altLang="zh-CN" sz="2400" dirty="0" smtClean="0">
                  <a:latin typeface="Fira Sans" panose="020B0503050000020004" pitchFamily="34" charset="0"/>
                </a:rPr>
                <a:t>calls, and matrix multiplication is the red part, which is significantly shortened compared to the original case.</a:t>
              </a:r>
            </a:p>
            <a:p>
              <a:pPr algn="just"/>
              <a:endParaRPr lang="en-US" altLang="zh-CN" sz="2400" dirty="0">
                <a:latin typeface="Fira Sans" panose="020B0503050000020004" pitchFamily="34" charset="0"/>
              </a:endParaRPr>
            </a:p>
            <a:p>
              <a:pPr algn="just"/>
              <a:r>
                <a:rPr lang="en-US" altLang="zh-CN" sz="2400" dirty="0" smtClean="0">
                  <a:latin typeface="Fira Sans" panose="020B0503050000020004" pitchFamily="34" charset="0"/>
                </a:rPr>
                <a:t>Combining MPI parallelization and MKL library gives a giant leap for performance of the iterative solver. Below is the timing results of test cases for MKL + MPI code with different numbers of processes. Compared to MPI timing in the right top panel we can see an obviously shortened time:</a:t>
              </a:r>
              <a:endParaRPr lang="zh-CN" altLang="en-US" sz="2400" dirty="0">
                <a:latin typeface="Fira Sans" panose="020B0503050000020004" pitchFamily="34" charset="0"/>
              </a:endParaRPr>
            </a:p>
          </p:txBody>
        </p:sp>
      </p:grpSp>
      <p:pic>
        <p:nvPicPr>
          <p:cNvPr id="47" name="Picture 4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86368" y="21717057"/>
            <a:ext cx="6206200" cy="2373452"/>
          </a:xfrm>
          <a:prstGeom prst="rect">
            <a:avLst/>
          </a:prstGeom>
        </p:spPr>
      </p:pic>
      <p:grpSp>
        <p:nvGrpSpPr>
          <p:cNvPr id="49" name="Group 48"/>
          <p:cNvGrpSpPr/>
          <p:nvPr/>
        </p:nvGrpSpPr>
        <p:grpSpPr>
          <a:xfrm>
            <a:off x="14816137" y="2308890"/>
            <a:ext cx="6648450" cy="18227010"/>
            <a:chOff x="14816137" y="2308890"/>
            <a:chExt cx="6648450" cy="18227010"/>
          </a:xfrm>
        </p:grpSpPr>
        <p:grpSp>
          <p:nvGrpSpPr>
            <p:cNvPr id="12" name="Group 11"/>
            <p:cNvGrpSpPr/>
            <p:nvPr/>
          </p:nvGrpSpPr>
          <p:grpSpPr>
            <a:xfrm>
              <a:off x="14816137" y="2308890"/>
              <a:ext cx="6648450" cy="18227010"/>
              <a:chOff x="14820900" y="10458450"/>
              <a:chExt cx="6648450" cy="18227010"/>
            </a:xfrm>
          </p:grpSpPr>
          <p:sp>
            <p:nvSpPr>
              <p:cNvPr id="7" name="TextBox 6"/>
              <p:cNvSpPr txBox="1"/>
              <p:nvPr/>
            </p:nvSpPr>
            <p:spPr>
              <a:xfrm>
                <a:off x="14820900" y="10458450"/>
                <a:ext cx="6648450" cy="685800"/>
              </a:xfrm>
              <a:prstGeom prst="rect">
                <a:avLst/>
              </a:prstGeom>
              <a:solidFill>
                <a:srgbClr val="000066"/>
              </a:solidFill>
            </p:spPr>
            <p:txBody>
              <a:bodyPr wrap="square" rtlCol="0" anchor="ctr">
                <a:noAutofit/>
              </a:bodyPr>
              <a:lstStyle/>
              <a:p>
                <a:pPr algn="ctr"/>
                <a:r>
                  <a:rPr lang="en-US" altLang="zh-CN" sz="2800" b="1" dirty="0" smtClean="0">
                    <a:solidFill>
                      <a:schemeClr val="bg1"/>
                    </a:solidFill>
                    <a:latin typeface="Fira Sans" panose="020B0503050000020004" pitchFamily="34" charset="0"/>
                    <a:ea typeface="Fira Sans" panose="020B0503050000020004" pitchFamily="34" charset="0"/>
                  </a:rPr>
                  <a:t>Strong Scaling: Time </a:t>
                </a:r>
                <a:r>
                  <a:rPr lang="en-US" altLang="zh-CN" sz="2800" b="1" dirty="0" err="1" smtClean="0">
                    <a:solidFill>
                      <a:schemeClr val="bg1"/>
                    </a:solidFill>
                    <a:latin typeface="Fira Sans" panose="020B0503050000020004" pitchFamily="34" charset="0"/>
                    <a:ea typeface="Fira Sans" panose="020B0503050000020004" pitchFamily="34" charset="0"/>
                  </a:rPr>
                  <a:t>v.s</a:t>
                </a:r>
                <a:r>
                  <a:rPr lang="en-US" altLang="zh-CN" sz="2800" b="1" dirty="0" smtClean="0">
                    <a:solidFill>
                      <a:schemeClr val="bg1"/>
                    </a:solidFill>
                    <a:latin typeface="Fira Sans" panose="020B0503050000020004" pitchFamily="34" charset="0"/>
                    <a:ea typeface="Fira Sans" panose="020B0503050000020004" pitchFamily="34" charset="0"/>
                  </a:rPr>
                  <a:t>. </a:t>
                </a:r>
                <a:r>
                  <a:rPr lang="en-US" altLang="zh-CN" sz="2800" b="1" dirty="0" err="1" smtClean="0">
                    <a:solidFill>
                      <a:schemeClr val="bg1"/>
                    </a:solidFill>
                    <a:latin typeface="Fira Sans" panose="020B0503050000020004" pitchFamily="34" charset="0"/>
                    <a:ea typeface="Fira Sans" panose="020B0503050000020004" pitchFamily="34" charset="0"/>
                  </a:rPr>
                  <a:t>Nprocs</a:t>
                </a:r>
                <a:endParaRPr lang="zh-CN" altLang="en-US" sz="2800" b="1" dirty="0">
                  <a:solidFill>
                    <a:schemeClr val="bg1"/>
                  </a:solidFill>
                  <a:latin typeface="Fira Sans" panose="020B0503050000020004" pitchFamily="34" charset="0"/>
                </a:endParaRPr>
              </a:p>
            </p:txBody>
          </p:sp>
          <p:sp>
            <p:nvSpPr>
              <p:cNvPr id="8" name="TextBox 7"/>
              <p:cNvSpPr txBox="1"/>
              <p:nvPr/>
            </p:nvSpPr>
            <p:spPr>
              <a:xfrm>
                <a:off x="14820900" y="11144249"/>
                <a:ext cx="6648450" cy="17541211"/>
              </a:xfrm>
              <a:prstGeom prst="rect">
                <a:avLst/>
              </a:prstGeom>
              <a:solidFill>
                <a:srgbClr val="E5F5FF"/>
              </a:solidFill>
            </p:spPr>
            <p:txBody>
              <a:bodyPr wrap="square" rtlCol="0">
                <a:noAutofit/>
              </a:bodyPr>
              <a:lstStyle/>
              <a:p>
                <a:pPr algn="just"/>
                <a:r>
                  <a:rPr lang="en-US" altLang="zh-CN" sz="2400" dirty="0">
                    <a:latin typeface="Fira Sans" panose="020B0503050000020004" pitchFamily="34" charset="0"/>
                    <a:ea typeface="Fira Sans" panose="020B0503050000020004" pitchFamily="34" charset="0"/>
                  </a:rPr>
                  <a:t>For strong scaling study, we keep the </a:t>
                </a:r>
                <a:r>
                  <a:rPr lang="en-US" altLang="zh-CN" sz="2400" dirty="0" smtClean="0">
                    <a:latin typeface="Fira Sans" panose="020B0503050000020004" pitchFamily="34" charset="0"/>
                    <a:ea typeface="Fira Sans" panose="020B0503050000020004" pitchFamily="34" charset="0"/>
                  </a:rPr>
                  <a:t>problem size </a:t>
                </a:r>
                <a:r>
                  <a:rPr lang="en-US" altLang="zh-CN" sz="2400" dirty="0">
                    <a:latin typeface="Fira Sans" panose="020B0503050000020004" pitchFamily="34" charset="0"/>
                    <a:ea typeface="Fira Sans" panose="020B0503050000020004" pitchFamily="34" charset="0"/>
                  </a:rPr>
                  <a:t>fixed with varying number of processes</a:t>
                </a:r>
                <a:r>
                  <a:rPr lang="en-US" altLang="zh-CN" sz="2400" dirty="0" smtClean="0">
                    <a:latin typeface="Fira Sans" panose="020B0503050000020004" pitchFamily="34" charset="0"/>
                    <a:ea typeface="Fira Sans" panose="020B0503050000020004" pitchFamily="34" charset="0"/>
                  </a:rPr>
                  <a:t>.</a:t>
                </a: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r>
                  <a:rPr lang="en-US" altLang="zh-CN" sz="2400" dirty="0" smtClean="0">
                    <a:latin typeface="Fira Sans" panose="020B0503050000020004" pitchFamily="34" charset="0"/>
                    <a:ea typeface="Fira Sans" panose="020B0503050000020004" pitchFamily="34" charset="0"/>
                  </a:rPr>
                  <a:t>For </a:t>
                </a:r>
                <a:r>
                  <a:rPr lang="en-US" altLang="zh-CN" sz="2400" dirty="0">
                    <a:latin typeface="Fira Sans" panose="020B0503050000020004" pitchFamily="34" charset="0"/>
                    <a:ea typeface="Fira Sans" panose="020B0503050000020004" pitchFamily="34" charset="0"/>
                  </a:rPr>
                  <a:t>number of processes not exceeding the</a:t>
                </a:r>
              </a:p>
              <a:p>
                <a:pPr algn="just"/>
                <a:r>
                  <a:rPr lang="en-US" altLang="zh-CN" sz="2400" dirty="0">
                    <a:latin typeface="Fira Sans" panose="020B0503050000020004" pitchFamily="34" charset="0"/>
                    <a:ea typeface="Fira Sans" panose="020B0503050000020004" pitchFamily="34" charset="0"/>
                  </a:rPr>
                  <a:t>number of cores on a single node, the scaling</a:t>
                </a:r>
              </a:p>
              <a:p>
                <a:pPr algn="just"/>
                <a:r>
                  <a:rPr lang="en-US" altLang="zh-CN" sz="2400" dirty="0">
                    <a:latin typeface="Fira Sans" panose="020B0503050000020004" pitchFamily="34" charset="0"/>
                    <a:ea typeface="Fira Sans" panose="020B0503050000020004" pitchFamily="34" charset="0"/>
                  </a:rPr>
                  <a:t>follows Amdahl’s law in a considerably </a:t>
                </a:r>
                <a:r>
                  <a:rPr lang="en-US" altLang="zh-CN" sz="2400" dirty="0" smtClean="0">
                    <a:latin typeface="Fira Sans" panose="020B0503050000020004" pitchFamily="34" charset="0"/>
                    <a:ea typeface="Fira Sans" panose="020B0503050000020004" pitchFamily="34" charset="0"/>
                  </a:rPr>
                  <a:t>precise</a:t>
                </a:r>
                <a:endParaRPr lang="en-US" altLang="zh-CN" sz="2400" dirty="0">
                  <a:latin typeface="Fira Sans" panose="020B0503050000020004" pitchFamily="34" charset="0"/>
                  <a:ea typeface="Fira Sans" panose="020B0503050000020004" pitchFamily="34" charset="0"/>
                </a:endParaRPr>
              </a:p>
              <a:p>
                <a:pPr algn="just"/>
                <a:r>
                  <a:rPr lang="en-US" altLang="zh-CN" sz="2400" dirty="0">
                    <a:latin typeface="Fira Sans" panose="020B0503050000020004" pitchFamily="34" charset="0"/>
                    <a:ea typeface="Fira Sans" panose="020B0503050000020004" pitchFamily="34" charset="0"/>
                  </a:rPr>
                  <a:t>way:</a:t>
                </a:r>
              </a:p>
              <a:p>
                <a:pPr algn="just"/>
                <a:r>
                  <a:rPr lang="en-US" altLang="zh-CN" sz="2400" i="1" dirty="0">
                    <a:latin typeface="Fira Sans" panose="020B0503050000020004" pitchFamily="34" charset="0"/>
                    <a:ea typeface="Fira Sans" panose="020B0503050000020004" pitchFamily="34" charset="0"/>
                  </a:rPr>
                  <a:t>S</a:t>
                </a:r>
                <a:r>
                  <a:rPr lang="en-US" altLang="zh-CN" sz="2400" dirty="0">
                    <a:latin typeface="Fira Sans" panose="020B0503050000020004" pitchFamily="34" charset="0"/>
                    <a:ea typeface="Fira Sans" panose="020B0503050000020004" pitchFamily="34" charset="0"/>
                  </a:rPr>
                  <a:t>(</a:t>
                </a:r>
                <a:r>
                  <a:rPr lang="en-US" altLang="zh-CN" sz="2400" i="1" dirty="0">
                    <a:latin typeface="Fira Sans" panose="020B0503050000020004" pitchFamily="34" charset="0"/>
                    <a:ea typeface="Fira Sans" panose="020B0503050000020004" pitchFamily="34" charset="0"/>
                  </a:rPr>
                  <a:t>s</a:t>
                </a:r>
                <a:r>
                  <a:rPr lang="en-US" altLang="zh-CN" sz="2400" dirty="0">
                    <a:latin typeface="Fira Sans" panose="020B0503050000020004" pitchFamily="34" charset="0"/>
                    <a:ea typeface="Fira Sans" panose="020B0503050000020004" pitchFamily="34" charset="0"/>
                  </a:rPr>
                  <a:t>) = </a:t>
                </a:r>
                <a:r>
                  <a:rPr lang="en-US" altLang="zh-CN" sz="2400" i="1" dirty="0" err="1">
                    <a:latin typeface="Fira Sans" panose="020B0503050000020004" pitchFamily="34" charset="0"/>
                    <a:ea typeface="Fira Sans" panose="020B0503050000020004" pitchFamily="34" charset="0"/>
                  </a:rPr>
                  <a:t>t</a:t>
                </a:r>
                <a:r>
                  <a:rPr lang="en-US" altLang="zh-CN" sz="2400" baseline="-25000" dirty="0" err="1">
                    <a:latin typeface="Fira Sans" panose="020B0503050000020004" pitchFamily="34" charset="0"/>
                    <a:ea typeface="Fira Sans" panose="020B0503050000020004" pitchFamily="34" charset="0"/>
                  </a:rPr>
                  <a:t>serial</a:t>
                </a:r>
                <a:r>
                  <a:rPr lang="en-US" altLang="zh-CN" sz="2400" dirty="0">
                    <a:latin typeface="Fira Sans" panose="020B0503050000020004" pitchFamily="34" charset="0"/>
                    <a:ea typeface="Fira Sans" panose="020B0503050000020004" pitchFamily="34" charset="0"/>
                  </a:rPr>
                  <a:t> / </a:t>
                </a:r>
                <a:r>
                  <a:rPr lang="en-US" altLang="zh-CN" sz="2400" i="1" dirty="0" err="1" smtClean="0">
                    <a:latin typeface="Fira Sans" panose="020B0503050000020004" pitchFamily="34" charset="0"/>
                    <a:ea typeface="Fira Sans" panose="020B0503050000020004" pitchFamily="34" charset="0"/>
                  </a:rPr>
                  <a:t>t</a:t>
                </a:r>
                <a:r>
                  <a:rPr lang="en-US" altLang="zh-CN" sz="2400" baseline="-25000" dirty="0" err="1" smtClean="0">
                    <a:latin typeface="Fira Sans" panose="020B0503050000020004" pitchFamily="34" charset="0"/>
                    <a:ea typeface="Fira Sans" panose="020B0503050000020004" pitchFamily="34" charset="0"/>
                  </a:rPr>
                  <a:t>parallel</a:t>
                </a:r>
                <a:r>
                  <a:rPr lang="en-US" altLang="zh-CN" sz="2400" dirty="0" smtClean="0">
                    <a:latin typeface="Fira Sans" panose="020B0503050000020004" pitchFamily="34" charset="0"/>
                    <a:ea typeface="Fira Sans" panose="020B0503050000020004" pitchFamily="34" charset="0"/>
                  </a:rPr>
                  <a:t> </a:t>
                </a:r>
                <a:r>
                  <a:rPr lang="en-US" altLang="zh-CN" sz="2400" dirty="0">
                    <a:latin typeface="Fira Sans" panose="020B0503050000020004" pitchFamily="34" charset="0"/>
                    <a:ea typeface="Fira Sans" panose="020B0503050000020004" pitchFamily="34" charset="0"/>
                  </a:rPr>
                  <a:t>= 1 / [(1 - </a:t>
                </a:r>
                <a:r>
                  <a:rPr lang="en-US" altLang="zh-CN" sz="2400" i="1" dirty="0">
                    <a:latin typeface="Fira Sans" panose="020B0503050000020004" pitchFamily="34" charset="0"/>
                    <a:ea typeface="Fira Sans" panose="020B0503050000020004" pitchFamily="34" charset="0"/>
                  </a:rPr>
                  <a:t>p</a:t>
                </a:r>
                <a:r>
                  <a:rPr lang="en-US" altLang="zh-CN" sz="2400" dirty="0">
                    <a:latin typeface="Fira Sans" panose="020B0503050000020004" pitchFamily="34" charset="0"/>
                    <a:ea typeface="Fira Sans" panose="020B0503050000020004" pitchFamily="34" charset="0"/>
                  </a:rPr>
                  <a:t>) + </a:t>
                </a:r>
                <a:r>
                  <a:rPr lang="en-US" altLang="zh-CN" sz="2400" i="1" dirty="0">
                    <a:latin typeface="Fira Sans" panose="020B0503050000020004" pitchFamily="34" charset="0"/>
                    <a:ea typeface="Fira Sans" panose="020B0503050000020004" pitchFamily="34" charset="0"/>
                  </a:rPr>
                  <a:t>p</a:t>
                </a:r>
                <a:r>
                  <a:rPr lang="en-US" altLang="zh-CN" sz="2400" dirty="0">
                    <a:latin typeface="Fira Sans" panose="020B0503050000020004" pitchFamily="34" charset="0"/>
                    <a:ea typeface="Fira Sans" panose="020B0503050000020004" pitchFamily="34" charset="0"/>
                  </a:rPr>
                  <a:t> / </a:t>
                </a:r>
                <a:r>
                  <a:rPr lang="en-US" altLang="zh-CN" sz="2400" i="1" dirty="0">
                    <a:latin typeface="Fira Sans" panose="020B0503050000020004" pitchFamily="34" charset="0"/>
                    <a:ea typeface="Fira Sans" panose="020B0503050000020004" pitchFamily="34" charset="0"/>
                  </a:rPr>
                  <a:t>s</a:t>
                </a:r>
                <a:r>
                  <a:rPr lang="en-US" altLang="zh-CN" sz="2400" dirty="0">
                    <a:latin typeface="Fira Sans" panose="020B0503050000020004" pitchFamily="34" charset="0"/>
                    <a:ea typeface="Fira Sans" panose="020B0503050000020004" pitchFamily="34" charset="0"/>
                  </a:rPr>
                  <a:t>] ≈ </a:t>
                </a:r>
                <a:r>
                  <a:rPr lang="en-US" altLang="zh-CN" sz="2400" i="1" dirty="0">
                    <a:latin typeface="Fira Sans" panose="020B0503050000020004" pitchFamily="34" charset="0"/>
                    <a:ea typeface="Fira Sans" panose="020B0503050000020004" pitchFamily="34" charset="0"/>
                  </a:rPr>
                  <a:t>s</a:t>
                </a:r>
                <a:r>
                  <a:rPr lang="en-US" altLang="zh-CN" sz="2400" dirty="0">
                    <a:latin typeface="Fira Sans" panose="020B0503050000020004" pitchFamily="34" charset="0"/>
                    <a:ea typeface="Fira Sans" panose="020B0503050000020004" pitchFamily="34" charset="0"/>
                  </a:rPr>
                  <a:t> = </a:t>
                </a:r>
                <a:r>
                  <a:rPr lang="en-US" altLang="zh-CN" sz="2400" i="1" dirty="0">
                    <a:latin typeface="Fira Sans" panose="020B0503050000020004" pitchFamily="34" charset="0"/>
                    <a:ea typeface="Fira Sans" panose="020B0503050000020004" pitchFamily="34" charset="0"/>
                  </a:rPr>
                  <a:t>N</a:t>
                </a:r>
                <a:r>
                  <a:rPr lang="en-US" altLang="zh-CN" sz="2400" dirty="0" smtClean="0">
                    <a:latin typeface="Fira Sans" panose="020B0503050000020004" pitchFamily="34" charset="0"/>
                    <a:ea typeface="Fira Sans" panose="020B0503050000020004" pitchFamily="34" charset="0"/>
                  </a:rPr>
                  <a:t>,</a:t>
                </a:r>
              </a:p>
              <a:p>
                <a:pPr algn="just"/>
                <a:endParaRPr lang="en-US" altLang="zh-CN" sz="2400" dirty="0">
                  <a:latin typeface="Fira Sans" panose="020B0503050000020004" pitchFamily="34" charset="0"/>
                  <a:ea typeface="Fira Sans" panose="020B0503050000020004" pitchFamily="34" charset="0"/>
                </a:endParaRPr>
              </a:p>
              <a:p>
                <a:pPr algn="just"/>
                <a:r>
                  <a:rPr lang="en-US" altLang="zh-CN" sz="2400" dirty="0">
                    <a:latin typeface="Fira Sans" panose="020B0503050000020004" pitchFamily="34" charset="0"/>
                    <a:ea typeface="Fira Sans" panose="020B0503050000020004" pitchFamily="34" charset="0"/>
                  </a:rPr>
                  <a:t>with </a:t>
                </a:r>
                <a:r>
                  <a:rPr lang="en-US" altLang="zh-CN" sz="2400" i="1" dirty="0">
                    <a:latin typeface="Fira Sans" panose="020B0503050000020004" pitchFamily="34" charset="0"/>
                    <a:ea typeface="Fira Sans" panose="020B0503050000020004" pitchFamily="34" charset="0"/>
                  </a:rPr>
                  <a:t>N</a:t>
                </a:r>
                <a:r>
                  <a:rPr lang="en-US" altLang="zh-CN" sz="2400" dirty="0">
                    <a:latin typeface="Fira Sans" panose="020B0503050000020004" pitchFamily="34" charset="0"/>
                    <a:ea typeface="Fira Sans" panose="020B0503050000020004" pitchFamily="34" charset="0"/>
                  </a:rPr>
                  <a:t> as the </a:t>
                </a:r>
                <a:r>
                  <a:rPr lang="en-US" altLang="zh-CN" sz="2400" dirty="0" smtClean="0">
                    <a:latin typeface="Fira Sans" panose="020B0503050000020004" pitchFamily="34" charset="0"/>
                    <a:ea typeface="Fira Sans" panose="020B0503050000020004" pitchFamily="34" charset="0"/>
                  </a:rPr>
                  <a:t>minimum </a:t>
                </a:r>
                <a:r>
                  <a:rPr lang="en-US" altLang="zh-CN" sz="2400" dirty="0">
                    <a:latin typeface="Fira Sans" panose="020B0503050000020004" pitchFamily="34" charset="0"/>
                    <a:ea typeface="Fira Sans" panose="020B0503050000020004" pitchFamily="34" charset="0"/>
                  </a:rPr>
                  <a:t>number of processes.</a:t>
                </a:r>
              </a:p>
              <a:p>
                <a:pPr algn="just"/>
                <a:r>
                  <a:rPr lang="en-US" altLang="zh-CN" sz="2400" dirty="0">
                    <a:latin typeface="Fira Sans" panose="020B0503050000020004" pitchFamily="34" charset="0"/>
                    <a:ea typeface="Fira Sans" panose="020B0503050000020004" pitchFamily="34" charset="0"/>
                  </a:rPr>
                  <a:t>The speed of the code is limited ultimately by</a:t>
                </a:r>
              </a:p>
              <a:p>
                <a:pPr algn="just"/>
                <a:r>
                  <a:rPr lang="en-US" altLang="zh-CN" sz="2400" dirty="0">
                    <a:latin typeface="Fira Sans" panose="020B0503050000020004" pitchFamily="34" charset="0"/>
                    <a:ea typeface="Fira Sans" panose="020B0503050000020004" pitchFamily="34" charset="0"/>
                  </a:rPr>
                  <a:t>the computational resources available to the</a:t>
                </a:r>
              </a:p>
              <a:p>
                <a:pPr algn="just"/>
                <a:r>
                  <a:rPr lang="en-US" altLang="zh-CN" sz="2400" dirty="0">
                    <a:latin typeface="Fira Sans" panose="020B0503050000020004" pitchFamily="34" charset="0"/>
                    <a:ea typeface="Fira Sans" panose="020B0503050000020004" pitchFamily="34" charset="0"/>
                  </a:rPr>
                  <a:t>user. For test case shown, we have 8 cores on</a:t>
                </a:r>
              </a:p>
              <a:p>
                <a:pPr algn="just"/>
                <a:r>
                  <a:rPr lang="en-US" altLang="zh-CN" sz="2400" dirty="0">
                    <a:latin typeface="Fira Sans" panose="020B0503050000020004" pitchFamily="34" charset="0"/>
                    <a:ea typeface="Fira Sans" panose="020B0503050000020004" pitchFamily="34" charset="0"/>
                  </a:rPr>
                  <a:t>single node, and </a:t>
                </a:r>
                <a:r>
                  <a:rPr lang="en-US" altLang="zh-CN" sz="2400" i="1" dirty="0">
                    <a:latin typeface="Fira Sans" panose="020B0503050000020004" pitchFamily="34" charset="0"/>
                    <a:ea typeface="Fira Sans" panose="020B0503050000020004" pitchFamily="34" charset="0"/>
                  </a:rPr>
                  <a:t>N</a:t>
                </a:r>
                <a:r>
                  <a:rPr lang="en-US" altLang="zh-CN" sz="2400" dirty="0">
                    <a:latin typeface="Fira Sans" panose="020B0503050000020004" pitchFamily="34" charset="0"/>
                    <a:ea typeface="Fira Sans" panose="020B0503050000020004" pitchFamily="34" charset="0"/>
                  </a:rPr>
                  <a:t> = 8 reaches maximum of</a:t>
                </a:r>
              </a:p>
              <a:p>
                <a:pPr algn="just"/>
                <a:r>
                  <a:rPr lang="en-US" altLang="zh-CN" sz="2400" dirty="0">
                    <a:latin typeface="Fira Sans" panose="020B0503050000020004" pitchFamily="34" charset="0"/>
                    <a:ea typeface="Fira Sans" panose="020B0503050000020004" pitchFamily="34" charset="0"/>
                  </a:rPr>
                  <a:t>speed</a:t>
                </a:r>
                <a:r>
                  <a:rPr lang="en-US" altLang="zh-CN" sz="2400" dirty="0" smtClean="0">
                    <a:latin typeface="Fira Sans" panose="020B0503050000020004" pitchFamily="34" charset="0"/>
                    <a:ea typeface="Fira Sans" panose="020B0503050000020004" pitchFamily="34" charset="0"/>
                  </a:rPr>
                  <a:t>. Plot below shows the deviation from Amdahl’s law:</a:t>
                </a: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endParaRPr lang="en-US" altLang="zh-CN" sz="2400" dirty="0" smtClean="0">
                  <a:latin typeface="Fira Sans" panose="020B0503050000020004" pitchFamily="34" charset="0"/>
                  <a:ea typeface="Fira Sans" panose="020B0503050000020004" pitchFamily="34" charset="0"/>
                </a:endParaRPr>
              </a:p>
              <a:p>
                <a:pPr algn="just"/>
                <a:endParaRPr lang="en-US" altLang="zh-CN" sz="2400" dirty="0">
                  <a:latin typeface="Fira Sans" panose="020B0503050000020004" pitchFamily="34" charset="0"/>
                  <a:ea typeface="Fira Sans" panose="020B0503050000020004" pitchFamily="34" charset="0"/>
                </a:endParaRPr>
              </a:p>
              <a:p>
                <a:pPr algn="just"/>
                <a:r>
                  <a:rPr lang="en-US" altLang="zh-CN" sz="2400" dirty="0" smtClean="0">
                    <a:latin typeface="Fira Sans" panose="020B0503050000020004" pitchFamily="34" charset="0"/>
                    <a:ea typeface="Fira Sans" panose="020B0503050000020004" pitchFamily="34" charset="0"/>
                  </a:rPr>
                  <a:t>From the figure we can see the results are close to Amdahl’s law for small numbers of processes. Deviation from Amdahl’s law for MKL linked code is shown as below:</a:t>
                </a:r>
                <a:endParaRPr lang="zh-CN" altLang="en-US" sz="2400" dirty="0">
                  <a:latin typeface="Fira Sans" panose="020B0503050000020004" pitchFamily="34" charset="0"/>
                </a:endParaRPr>
              </a:p>
            </p:txBody>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541027" y="12016495"/>
                <a:ext cx="5246295" cy="3861680"/>
              </a:xfrm>
              <a:prstGeom prst="rect">
                <a:avLst/>
              </a:prstGeom>
            </p:spPr>
          </p:pic>
        </p:grpSp>
        <p:pic>
          <p:nvPicPr>
            <p:cNvPr id="40" name="Picture 3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510857" y="12670292"/>
              <a:ext cx="5297107" cy="3201129"/>
            </a:xfrm>
            <a:prstGeom prst="rect">
              <a:avLst/>
            </a:prstGeom>
          </p:spPr>
        </p:pic>
        <p:pic>
          <p:nvPicPr>
            <p:cNvPr id="48" name="Picture 4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510857" y="17334771"/>
              <a:ext cx="5195484" cy="3201129"/>
            </a:xfrm>
            <a:prstGeom prst="rect">
              <a:avLst/>
            </a:prstGeom>
          </p:spPr>
        </p:pic>
      </p:grpSp>
      <p:pic>
        <p:nvPicPr>
          <p:cNvPr id="51" name="Picture 5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335301" y="28613150"/>
            <a:ext cx="5195484" cy="3861680"/>
          </a:xfrm>
          <a:prstGeom prst="rect">
            <a:avLst/>
          </a:prstGeom>
        </p:spPr>
      </p:pic>
    </p:spTree>
    <p:extLst>
      <p:ext uri="{BB962C8B-B14F-4D97-AF65-F5344CB8AC3E}">
        <p14:creationId xmlns:p14="http://schemas.microsoft.com/office/powerpoint/2010/main" val="3067427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TotalTime>
  <Words>1040</Words>
  <Application>Microsoft Office PowerPoint</Application>
  <PresentationFormat>Custom</PresentationFormat>
  <Paragraphs>138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等线</vt:lpstr>
      <vt:lpstr>等线 Light</vt:lpstr>
      <vt:lpstr>Arial</vt:lpstr>
      <vt:lpstr>Calibri</vt:lpstr>
      <vt:lpstr>Calibri Light</vt:lpstr>
      <vt:lpstr>Fira Sans</vt:lpstr>
      <vt:lpstr>Ubuntu Mono</vt:lpstr>
      <vt:lpstr>Office Theme</vt:lpstr>
      <vt:lpstr>PowerPoint Presentation</vt:lpstr>
    </vt:vector>
  </TitlesOfParts>
  <Company>Penn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Yueze Tan</dc:creator>
  <cp:lastModifiedBy>Yueze Tan</cp:lastModifiedBy>
  <cp:revision>30</cp:revision>
  <dcterms:created xsi:type="dcterms:W3CDTF">2018-12-07T15:24:55Z</dcterms:created>
  <dcterms:modified xsi:type="dcterms:W3CDTF">2018-12-07T16:30:37Z</dcterms:modified>
</cp:coreProperties>
</file>