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131" r:id="rId5"/>
    <p:sldId id="1138" r:id="rId6"/>
    <p:sldId id="1156" r:id="rId7"/>
    <p:sldId id="1157" r:id="rId8"/>
    <p:sldId id="1159" r:id="rId9"/>
    <p:sldId id="1158" r:id="rId10"/>
    <p:sldId id="1160" r:id="rId11"/>
    <p:sldId id="1161" r:id="rId12"/>
    <p:sldId id="1162" r:id="rId13"/>
    <p:sldId id="1163" r:id="rId14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5000"/>
      </a:spcBef>
      <a:spcAft>
        <a:spcPct val="25000"/>
      </a:spcAft>
      <a:buClr>
        <a:srgbClr val="FF6600"/>
      </a:buClr>
      <a:buFont typeface="Arial" charset="0"/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ctr" rtl="0" fontAlgn="base">
      <a:lnSpc>
        <a:spcPct val="90000"/>
      </a:lnSpc>
      <a:spcBef>
        <a:spcPct val="25000"/>
      </a:spcBef>
      <a:spcAft>
        <a:spcPct val="25000"/>
      </a:spcAft>
      <a:buClr>
        <a:srgbClr val="FF6600"/>
      </a:buClr>
      <a:buFont typeface="Arial" charset="0"/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ctr" rtl="0" fontAlgn="base">
      <a:lnSpc>
        <a:spcPct val="90000"/>
      </a:lnSpc>
      <a:spcBef>
        <a:spcPct val="25000"/>
      </a:spcBef>
      <a:spcAft>
        <a:spcPct val="25000"/>
      </a:spcAft>
      <a:buClr>
        <a:srgbClr val="FF6600"/>
      </a:buClr>
      <a:buFont typeface="Arial" charset="0"/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ctr" rtl="0" fontAlgn="base">
      <a:lnSpc>
        <a:spcPct val="90000"/>
      </a:lnSpc>
      <a:spcBef>
        <a:spcPct val="25000"/>
      </a:spcBef>
      <a:spcAft>
        <a:spcPct val="25000"/>
      </a:spcAft>
      <a:buClr>
        <a:srgbClr val="FF6600"/>
      </a:buClr>
      <a:buFont typeface="Arial" charset="0"/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ctr" rtl="0" fontAlgn="base">
      <a:lnSpc>
        <a:spcPct val="90000"/>
      </a:lnSpc>
      <a:spcBef>
        <a:spcPct val="25000"/>
      </a:spcBef>
      <a:spcAft>
        <a:spcPct val="25000"/>
      </a:spcAft>
      <a:buClr>
        <a:srgbClr val="FF6600"/>
      </a:buClr>
      <a:buFont typeface="Arial" charset="0"/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52B"/>
    <a:srgbClr val="CADAD7"/>
    <a:srgbClr val="A1C1B6"/>
    <a:srgbClr val="3E7D68"/>
    <a:srgbClr val="D9F0DF"/>
    <a:srgbClr val="80BB7A"/>
    <a:srgbClr val="687E9C"/>
    <a:srgbClr val="F797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9265" autoAdjust="0"/>
  </p:normalViewPr>
  <p:slideViewPr>
    <p:cSldViewPr snapToGrid="0">
      <p:cViewPr>
        <p:scale>
          <a:sx n="90" d="100"/>
          <a:sy n="90" d="100"/>
        </p:scale>
        <p:origin x="-1356" y="-1212"/>
      </p:cViewPr>
      <p:guideLst>
        <p:guide orient="horz" pos="2730"/>
        <p:guide/>
      </p:guideLst>
    </p:cSldViewPr>
  </p:slideViewPr>
  <p:outlineViewPr>
    <p:cViewPr>
      <p:scale>
        <a:sx n="50" d="100"/>
        <a:sy n="50" d="100"/>
      </p:scale>
      <p:origin x="0" y="28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notesViewPr>
    <p:cSldViewPr snapToGrid="0">
      <p:cViewPr>
        <p:scale>
          <a:sx n="100" d="100"/>
          <a:sy n="100" d="100"/>
        </p:scale>
        <p:origin x="-797" y="1987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t" anchorCtr="0" compatLnSpc="1">
            <a:prstTxWarp prst="textNoShape">
              <a:avLst/>
            </a:prstTxWarp>
          </a:bodyPr>
          <a:lstStyle>
            <a:lvl1pPr algn="l" defTabSz="962025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0741C"/>
              </a:buClr>
              <a:buFontTx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t" anchorCtr="0" compatLnSpc="1">
            <a:prstTxWarp prst="textNoShape">
              <a:avLst/>
            </a:prstTxWarp>
          </a:bodyPr>
          <a:lstStyle>
            <a:lvl1pPr algn="r" defTabSz="962025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0741C"/>
              </a:buClr>
              <a:buFontTx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b" anchorCtr="0" compatLnSpc="1">
            <a:prstTxWarp prst="textNoShape">
              <a:avLst/>
            </a:prstTxWarp>
          </a:bodyPr>
          <a:lstStyle>
            <a:lvl1pPr algn="l" defTabSz="962025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0741C"/>
              </a:buClr>
              <a:buFontTx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b" anchorCtr="0" compatLnSpc="1">
            <a:prstTxWarp prst="textNoShape">
              <a:avLst/>
            </a:prstTxWarp>
          </a:bodyPr>
          <a:lstStyle>
            <a:lvl1pPr algn="r" defTabSz="962025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0741C"/>
              </a:buClr>
              <a:buFontTx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fld id="{3CEA219F-A8ED-4BB1-B883-2FBDEF4BEDB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1755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t" anchorCtr="0" compatLnSpc="1">
            <a:prstTxWarp prst="textNoShape">
              <a:avLst/>
            </a:prstTxWarp>
          </a:bodyPr>
          <a:lstStyle>
            <a:lvl1pPr algn="l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2475"/>
            <a:ext cx="58515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b" anchorCtr="0" compatLnSpc="1">
            <a:prstTxWarp prst="textNoShape">
              <a:avLst/>
            </a:prstTxWarp>
          </a:bodyPr>
          <a:lstStyle>
            <a:lvl1pPr algn="l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13" tIns="48208" rIns="96413" bIns="48208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" pitchFamily="-112" charset="0"/>
              </a:defRPr>
            </a:lvl1pPr>
          </a:lstStyle>
          <a:p>
            <a:fld id="{EC9DF05E-CBEB-4289-B797-6CB235DA78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931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7" name="Picture 9" descr="GHItempTitleblan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78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4638" y="3994150"/>
            <a:ext cx="6121400" cy="955675"/>
          </a:xfrm>
        </p:spPr>
        <p:txBody>
          <a:bodyPr/>
          <a:lstStyle>
            <a:lvl1pPr>
              <a:defRPr sz="2400" smtClean="0">
                <a:solidFill>
                  <a:schemeClr val="accent1"/>
                </a:solidFill>
                <a:ea typeface="ＭＳ Ｐゴシック" pitchFamily="-112" charset="-128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843463"/>
            <a:ext cx="6400800" cy="660400"/>
          </a:xfrm>
        </p:spPr>
        <p:txBody>
          <a:bodyPr/>
          <a:lstStyle>
            <a:lvl1pPr marL="0" indent="0">
              <a:buFontTx/>
              <a:buNone/>
              <a:defRPr sz="1400" b="1" smtClean="0">
                <a:solidFill>
                  <a:schemeClr val="bg2"/>
                </a:solidFill>
                <a:ea typeface="ＭＳ Ｐゴシック" pitchFamily="-112" charset="-128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23D42-2DCC-49FB-AB66-76DFE13DB8D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09538"/>
            <a:ext cx="2073275" cy="5986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109538"/>
            <a:ext cx="6072188" cy="5986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B599F-6046-4F8D-A99E-82D7660F663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18E5D-C5B1-4032-B77B-E4C4C2507DC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3D67C-BCA9-466E-8504-41B8A5C2116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3063"/>
            <a:ext cx="4071938" cy="4452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643063"/>
            <a:ext cx="4073525" cy="4452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39BA0-78D7-432C-8480-230B4A19F8C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74C5E-5981-4587-B65A-853FCBAED3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65B69-D922-46AF-B329-3BB2786782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8D3E0-49D9-4C0D-82BD-56A886060C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C52C7-8E3A-4862-8ACD-04DBA2D6959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F19D6-1219-41CE-AE6D-214E74DA592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5" descr="GHItempAContent4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3765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4" descr="GenomicHealt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39088" y="357188"/>
            <a:ext cx="10429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09538"/>
            <a:ext cx="73564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643063"/>
            <a:ext cx="8297863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70675"/>
            <a:ext cx="4683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800">
                <a:latin typeface="Verdana" pitchFamily="-112" charset="0"/>
              </a:defRPr>
            </a:lvl1pPr>
          </a:lstStyle>
          <a:p>
            <a:fld id="{A7DDCFFD-A66C-4A7B-80A0-FEBA3DE489D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68313" y="6721475"/>
            <a:ext cx="8675687" cy="136525"/>
          </a:xfrm>
          <a:prstGeom prst="rect">
            <a:avLst/>
          </a:prstGeom>
          <a:gradFill rotWithShape="0">
            <a:gsLst>
              <a:gs pos="0">
                <a:srgbClr val="A1C1B6">
                  <a:gamma/>
                  <a:tint val="41569"/>
                  <a:invGamma/>
                </a:srgbClr>
              </a:gs>
              <a:gs pos="100000">
                <a:srgbClr val="A1C1B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-108" charset="0"/>
        </a:defRPr>
      </a:lvl9pPr>
    </p:titleStyle>
    <p:bodyStyle>
      <a:lvl1pPr marL="228600" indent="-228600" algn="l" rtl="0" eaLnBrk="0" fontAlgn="base" hangingPunct="0">
        <a:spcBef>
          <a:spcPct val="30000"/>
        </a:spcBef>
        <a:spcAft>
          <a:spcPct val="0"/>
        </a:spcAft>
        <a:buClr>
          <a:srgbClr val="94BFD9"/>
        </a:buClr>
        <a:buChar char="•"/>
        <a:defRPr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Clr>
          <a:srgbClr val="94BFD9"/>
        </a:buClr>
        <a:buChar char="–"/>
        <a:defRPr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rgbClr val="94BFD9"/>
        </a:buClr>
        <a:buChar char="•"/>
        <a:defRPr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lr>
          <a:srgbClr val="94BFD9"/>
        </a:buClr>
        <a:buChar char="–"/>
        <a:defRPr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rgbClr val="94BFD9"/>
        </a:buClr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94BFD9"/>
        </a:buClr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94BFD9"/>
        </a:buClr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94BFD9"/>
        </a:buClr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94BFD9"/>
        </a:buClr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Commercial Tin</a:t>
            </a:r>
            <a:endParaRPr lang="en-US" dirty="0">
              <a:solidFill>
                <a:srgbClr val="317844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9F80"/>
                </a:solidFill>
              </a:rPr>
              <a:t>June 11, 2012</a:t>
            </a:r>
            <a:endParaRPr lang="en-US" dirty="0"/>
          </a:p>
        </p:txBody>
      </p:sp>
      <p:pic>
        <p:nvPicPr>
          <p:cNvPr id="43012" name="Picture 7" descr="GenomicHeal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088" y="992188"/>
            <a:ext cx="194468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 descr="GHItempTransition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725" y="1919288"/>
            <a:ext cx="7888288" cy="1744662"/>
          </a:xfrm>
          <a:prstGeom prst="rect">
            <a:avLst/>
          </a:prstGeom>
          <a:noFill/>
        </p:spPr>
      </p:pic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7493000" y="3255963"/>
            <a:ext cx="1066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="1" dirty="0">
                <a:solidFill>
                  <a:schemeClr val="bg1"/>
                </a:solidFill>
                <a:latin typeface="Times" pitchFamily="-112" charset="0"/>
              </a:rPr>
              <a:t>Angela Y.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>
                <a:solidFill>
                  <a:schemeClr val="bg1"/>
                </a:solidFill>
                <a:latin typeface="Times" pitchFamily="-112" charset="0"/>
              </a:rPr>
              <a:t>Onco</a:t>
            </a:r>
            <a:r>
              <a:rPr lang="en-US" sz="900" i="1" dirty="0">
                <a:solidFill>
                  <a:schemeClr val="bg1"/>
                </a:solidFill>
                <a:latin typeface="Times" pitchFamily="-112" charset="0"/>
              </a:rPr>
              <a:t>type</a:t>
            </a:r>
            <a:r>
              <a:rPr lang="en-US" sz="900" dirty="0">
                <a:solidFill>
                  <a:schemeClr val="bg1"/>
                </a:solidFill>
                <a:latin typeface="Times" pitchFamily="-112" charset="0"/>
              </a:rPr>
              <a:t> DX Patient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516776" cy="885825"/>
          </a:xfrm>
        </p:spPr>
        <p:txBody>
          <a:bodyPr/>
          <a:lstStyle/>
          <a:p>
            <a:r>
              <a:rPr lang="en-US" sz="2400" b="1" dirty="0" smtClean="0"/>
              <a:t>Commercial Tin – Redeployment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Lessons learned</a:t>
            </a:r>
          </a:p>
          <a:p>
            <a:endParaRPr lang="en-US" sz="2000" b="1" dirty="0" smtClean="0"/>
          </a:p>
          <a:p>
            <a:pPr lvl="1"/>
            <a:r>
              <a:rPr lang="en-US" dirty="0" smtClean="0"/>
              <a:t>The performance test task was assigned to development team due to lack of QA time </a:t>
            </a:r>
            <a:r>
              <a:rPr lang="en-US" dirty="0" smtClean="0"/>
              <a:t>because of the large </a:t>
            </a:r>
            <a:r>
              <a:rPr lang="en-US" dirty="0" smtClean="0"/>
              <a:t>number of SRSs </a:t>
            </a:r>
            <a:r>
              <a:rPr lang="en-US" dirty="0" smtClean="0"/>
              <a:t>introduced and some other issues.</a:t>
            </a:r>
            <a:endParaRPr lang="en-US" dirty="0" smtClean="0"/>
          </a:p>
          <a:p>
            <a:pPr lvl="1"/>
            <a:r>
              <a:rPr lang="en-US" dirty="0" smtClean="0"/>
              <a:t>Development team did conduct performance testing around the </a:t>
            </a:r>
            <a:r>
              <a:rPr lang="en-US" dirty="0" smtClean="0"/>
              <a:t>FedEx </a:t>
            </a:r>
            <a:r>
              <a:rPr lang="en-US" dirty="0" smtClean="0"/>
              <a:t>ship service itself to insure that the new calls to </a:t>
            </a:r>
            <a:r>
              <a:rPr lang="en-US" dirty="0" smtClean="0"/>
              <a:t>FedEx </a:t>
            </a:r>
            <a:r>
              <a:rPr lang="en-US" dirty="0" smtClean="0"/>
              <a:t>would not be a bottleneck.  </a:t>
            </a:r>
          </a:p>
          <a:p>
            <a:pPr lvl="1"/>
            <a:r>
              <a:rPr lang="en-US" dirty="0" smtClean="0"/>
              <a:t>Development team did not do the same type of testing around the waybill printing itself.</a:t>
            </a:r>
          </a:p>
          <a:p>
            <a:pPr lvl="1"/>
            <a:r>
              <a:rPr lang="en-US" dirty="0" smtClean="0"/>
              <a:t>Neither related requirement, nor benchmark data has been included in ERD, and, as a result, this use case has not be considered during both, testing and UAT.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18E5D-C5B1-4032-B77B-E4C4C2507DC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06499"/>
            <a:ext cx="8750300" cy="51730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Goal: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 To </a:t>
            </a:r>
            <a:r>
              <a:rPr lang="en-US" b="1" dirty="0"/>
              <a:t>provide a generalized WCF </a:t>
            </a:r>
            <a:r>
              <a:rPr lang="en-US" b="1" dirty="0" smtClean="0"/>
              <a:t>(</a:t>
            </a:r>
            <a:r>
              <a:rPr lang="en-US" dirty="0" smtClean="0"/>
              <a:t>Windows Communication      </a:t>
            </a:r>
          </a:p>
          <a:p>
            <a:pPr marL="0" indent="0">
              <a:buNone/>
            </a:pPr>
            <a:r>
              <a:rPr lang="en-US" dirty="0" smtClean="0"/>
              <a:t>    Foundation</a:t>
            </a:r>
            <a:r>
              <a:rPr lang="en-US" b="1" dirty="0" smtClean="0"/>
              <a:t>) service </a:t>
            </a:r>
            <a:r>
              <a:rPr lang="en-US" b="1" dirty="0"/>
              <a:t>to interact with our </a:t>
            </a:r>
            <a:r>
              <a:rPr lang="en-US" b="1" dirty="0" smtClean="0"/>
              <a:t>current </a:t>
            </a:r>
            <a:r>
              <a:rPr lang="en-US" b="1" dirty="0"/>
              <a:t>shipping </a:t>
            </a:r>
            <a:r>
              <a:rPr lang="en-US" b="1" dirty="0" smtClean="0"/>
              <a:t>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source</a:t>
            </a:r>
            <a:r>
              <a:rPr lang="en-US" b="1" dirty="0"/>
              <a:t>, FedEx.  </a:t>
            </a:r>
            <a:endParaRPr lang="en-US" b="1" dirty="0" smtClean="0"/>
          </a:p>
          <a:p>
            <a:pPr marL="3429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will allow us to change interfaces or even companies without having to release upgrades to our major components.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356475" cy="885825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400" b="1" dirty="0"/>
              <a:t>Commercial </a:t>
            </a:r>
            <a:r>
              <a:rPr lang="en-US" sz="2400" b="1" dirty="0" smtClean="0"/>
              <a:t>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06499"/>
            <a:ext cx="8750300" cy="51730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Objectives: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GHI/FedEx integration upgrade:</a:t>
            </a:r>
          </a:p>
          <a:p>
            <a:pPr lvl="1"/>
            <a:r>
              <a:rPr lang="en-US" dirty="0" smtClean="0"/>
              <a:t>Upgrade to </a:t>
            </a:r>
            <a:r>
              <a:rPr lang="en-US" dirty="0"/>
              <a:t>the latest version of the FedEx API (v10</a:t>
            </a:r>
            <a:r>
              <a:rPr lang="en-US" dirty="0" smtClean="0"/>
              <a:t>). The </a:t>
            </a:r>
            <a:r>
              <a:rPr lang="en-US" dirty="0"/>
              <a:t>version of the FedEx API we used before Tin will expire on May 2012.</a:t>
            </a:r>
            <a:r>
              <a:rPr lang="en-US" b="1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Re-design of </a:t>
            </a:r>
            <a:r>
              <a:rPr lang="en-US" dirty="0"/>
              <a:t>our shipping code for increased flexibility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Microsoft .NET framework upgrade to 4.0 (RDS and ShipService)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356475" cy="88582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400" b="1" dirty="0"/>
              <a:t>Commercial </a:t>
            </a:r>
            <a:r>
              <a:rPr lang="en-US" sz="2400" b="1" dirty="0" smtClean="0"/>
              <a:t>Tin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7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06499"/>
            <a:ext cx="8750300" cy="51730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Commercial </a:t>
            </a:r>
            <a:r>
              <a:rPr lang="en-US" b="1" dirty="0"/>
              <a:t>Tin (RDS </a:t>
            </a:r>
            <a:r>
              <a:rPr lang="en-US" b="1" dirty="0" smtClean="0"/>
              <a:t>2.7.0/ShipService 1.0.0/.</a:t>
            </a:r>
            <a:r>
              <a:rPr lang="en-US" b="1" dirty="0"/>
              <a:t>NET 4.0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Milestones:</a:t>
            </a:r>
          </a:p>
          <a:p>
            <a:pPr lvl="1"/>
            <a:r>
              <a:rPr lang="en-US" dirty="0"/>
              <a:t>Hand-off 1: 02/07/2012 - 02/23/2012 (Nunit development and execution)</a:t>
            </a:r>
          </a:p>
          <a:p>
            <a:pPr lvl="1"/>
            <a:r>
              <a:rPr lang="en-US" dirty="0"/>
              <a:t>Hand-off 2: 02/24/2012 – 02/07/2012 (Active testing: functional, regression, connectivity, print and live testing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356475" cy="88582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400" b="1" dirty="0"/>
              <a:t>Commercial </a:t>
            </a:r>
            <a:r>
              <a:rPr lang="en-US" sz="2400" b="1" dirty="0" smtClean="0"/>
              <a:t>Tin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41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06499"/>
            <a:ext cx="8750300" cy="51730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356475" cy="88582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400" b="1" dirty="0"/>
              <a:t>Commercial </a:t>
            </a:r>
            <a:r>
              <a:rPr lang="en-US" sz="2400" b="1" dirty="0" smtClean="0"/>
              <a:t>Tin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9197416"/>
              </p:ext>
            </p:extLst>
          </p:nvPr>
        </p:nvGraphicFramePr>
        <p:xfrm>
          <a:off x="556234" y="1961148"/>
          <a:ext cx="7886016" cy="3276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324"/>
                <a:gridCol w="2170463"/>
                <a:gridCol w="4196229"/>
              </a:tblGrid>
              <a:tr h="420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Tester’s Name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Apps Tested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                          Test </a:t>
                      </a:r>
                      <a:r>
                        <a:rPr lang="en-US" sz="1100" dirty="0" smtClean="0">
                          <a:effectLst/>
                        </a:rPr>
                        <a:t>Activities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848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Charul </a:t>
                      </a:r>
                      <a:r>
                        <a:rPr lang="en-US" sz="1000" dirty="0">
                          <a:effectLst/>
                        </a:rPr>
                        <a:t>Goel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Commercial Tin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Functional,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regression,</a:t>
                      </a:r>
                      <a:r>
                        <a:rPr lang="en-US" sz="1000" baseline="0" dirty="0" smtClean="0">
                          <a:effectLst/>
                        </a:rPr>
                        <a:t> live </a:t>
                      </a:r>
                      <a:r>
                        <a:rPr lang="en-US" sz="1000" dirty="0" smtClean="0">
                          <a:effectLst/>
                        </a:rPr>
                        <a:t>testing</a:t>
                      </a:r>
                      <a:r>
                        <a:rPr lang="en-US" sz="1000" dirty="0">
                          <a:effectLst/>
                        </a:rPr>
                        <a:t>, Nunit development, QASource support, SRS fix verification.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7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Vandana Mathur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Commercial Tin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Print, connectivity </a:t>
                      </a:r>
                      <a:r>
                        <a:rPr lang="en-US" sz="1000" dirty="0" smtClean="0">
                          <a:effectLst/>
                        </a:rPr>
                        <a:t>testing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Shilpa Sharma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Commercial Tin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Functional and regression testing, SRS fix verification.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Sheetal Sharma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Commercial Tin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Functional and regression testing, SRS fix verification.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Sweety Sharma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Commercial Tin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Functional and regression testing, SRS fix verification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22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06499"/>
            <a:ext cx="8750300" cy="51730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Bugs:</a:t>
            </a:r>
            <a:endParaRPr lang="en-US" b="1" dirty="0"/>
          </a:p>
          <a:p>
            <a:pPr lvl="1"/>
            <a:r>
              <a:rPr lang="en-US" dirty="0" smtClean="0"/>
              <a:t>Found:21</a:t>
            </a:r>
          </a:p>
          <a:p>
            <a:pPr lvl="1"/>
            <a:r>
              <a:rPr lang="en-US" dirty="0" smtClean="0"/>
              <a:t>Fixed/ Verified:21</a:t>
            </a:r>
          </a:p>
          <a:p>
            <a:pPr lvl="1"/>
            <a:r>
              <a:rPr lang="en-US" dirty="0" smtClean="0"/>
              <a:t>Cancelled: 3</a:t>
            </a:r>
          </a:p>
          <a:p>
            <a:pPr marL="0" indent="0">
              <a:buNone/>
            </a:pPr>
            <a:r>
              <a:rPr lang="en-US" b="1" dirty="0" smtClean="0"/>
              <a:t>Test case execution:</a:t>
            </a:r>
          </a:p>
          <a:p>
            <a:pPr lvl="1"/>
            <a:r>
              <a:rPr lang="en-US" dirty="0"/>
              <a:t>Test Cases planned: 68</a:t>
            </a:r>
          </a:p>
          <a:p>
            <a:pPr lvl="1"/>
            <a:r>
              <a:rPr lang="en-US" dirty="0"/>
              <a:t>Test Cases executed:68	</a:t>
            </a:r>
          </a:p>
          <a:p>
            <a:pPr lvl="1"/>
            <a:r>
              <a:rPr lang="en-US" dirty="0"/>
              <a:t>Passed Test Cases:  68	</a:t>
            </a:r>
          </a:p>
          <a:p>
            <a:pPr lvl="1"/>
            <a:r>
              <a:rPr lang="en-US" dirty="0"/>
              <a:t>Failed Test Cases:   0</a:t>
            </a:r>
          </a:p>
          <a:p>
            <a:pPr marL="0" indent="0">
              <a:buNone/>
            </a:pPr>
            <a:r>
              <a:rPr lang="en-US" b="1" dirty="0" smtClean="0"/>
              <a:t>Release date:</a:t>
            </a:r>
          </a:p>
          <a:p>
            <a:pPr lvl="1"/>
            <a:r>
              <a:rPr lang="en-US" dirty="0" smtClean="0"/>
              <a:t>03/10/2012 (Originally planned)         </a:t>
            </a:r>
          </a:p>
          <a:p>
            <a:pPr lvl="1"/>
            <a:r>
              <a:rPr lang="en-US" dirty="0" smtClean="0"/>
              <a:t>04/03/2012 (Re-deployment)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356475" cy="88582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400" b="1" dirty="0"/>
              <a:t>Commercial </a:t>
            </a:r>
            <a:r>
              <a:rPr lang="en-US" sz="2400" b="1" dirty="0" smtClean="0"/>
              <a:t>Tin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0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516776" cy="885825"/>
          </a:xfrm>
        </p:spPr>
        <p:txBody>
          <a:bodyPr/>
          <a:lstStyle/>
          <a:p>
            <a:r>
              <a:rPr lang="en-US" sz="2400" b="1" dirty="0" smtClean="0"/>
              <a:t>Commercial Tin – Redeployment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Post-Deployment Problem observation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   A delay in generating waybills due to Tin release (integration with the latest FedEx shipping API).  </a:t>
            </a:r>
          </a:p>
          <a:p>
            <a:pPr lvl="1"/>
            <a:r>
              <a:rPr lang="en-US" sz="2000" dirty="0" smtClean="0"/>
              <a:t>   What took 3 seconds for printing (using images) previously, now start taking 30 seconds  for printing (using PDFs), while delaying other operations that are sequentially queued.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18E5D-C5B1-4032-B77B-E4C4C2507DC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516776" cy="885825"/>
          </a:xfrm>
        </p:spPr>
        <p:txBody>
          <a:bodyPr/>
          <a:lstStyle/>
          <a:p>
            <a:r>
              <a:rPr lang="en-US" sz="2400" b="1" dirty="0" smtClean="0"/>
              <a:t>Commercial Tin – Redeployment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Problem explanation: </a:t>
            </a:r>
          </a:p>
          <a:p>
            <a:pPr>
              <a:buNone/>
            </a:pPr>
            <a:r>
              <a:rPr lang="en-US" sz="2000" b="1" dirty="0" smtClean="0"/>
              <a:t>                                      </a:t>
            </a:r>
          </a:p>
          <a:p>
            <a:pPr lvl="1"/>
            <a:r>
              <a:rPr lang="en-US" dirty="0" smtClean="0"/>
              <a:t>   The increased time to print a PDF waybill was known at the time of development and deployment.  </a:t>
            </a:r>
          </a:p>
          <a:p>
            <a:pPr lvl="1"/>
            <a:r>
              <a:rPr lang="en-US" dirty="0" smtClean="0"/>
              <a:t>   The staff in clinical materials was also made aware of this difference.  </a:t>
            </a:r>
          </a:p>
          <a:p>
            <a:pPr lvl="1"/>
            <a:r>
              <a:rPr lang="en-US" dirty="0" smtClean="0"/>
              <a:t>   Unfortunately, when looking at just one or two shipments at a time, the amount of time to print a PDF waybill seems well within the acceptable limit.  </a:t>
            </a:r>
          </a:p>
          <a:p>
            <a:pPr lvl="1"/>
            <a:r>
              <a:rPr lang="en-US" dirty="0" smtClean="0"/>
              <a:t>   When we multiply that increase by several hundred shipments, however, </a:t>
            </a:r>
            <a:r>
              <a:rPr lang="en-US" dirty="0" smtClean="0"/>
              <a:t>the </a:t>
            </a:r>
            <a:r>
              <a:rPr lang="en-US" dirty="0" smtClean="0"/>
              <a:t>impact on the print and shipping queue becomes severe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18E5D-C5B1-4032-B77B-E4C4C2507DC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09538"/>
            <a:ext cx="7516776" cy="885825"/>
          </a:xfrm>
        </p:spPr>
        <p:txBody>
          <a:bodyPr/>
          <a:lstStyle/>
          <a:p>
            <a:r>
              <a:rPr lang="en-US" sz="2400" b="1" dirty="0" smtClean="0"/>
              <a:t>Commercial Tin – Redeployment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Solution:  </a:t>
            </a:r>
          </a:p>
          <a:p>
            <a:endParaRPr lang="en-US" sz="2000" b="1" dirty="0" smtClean="0"/>
          </a:p>
          <a:p>
            <a:pPr lvl="1">
              <a:buNone/>
            </a:pPr>
            <a:r>
              <a:rPr lang="en-US" b="1" dirty="0" smtClean="0"/>
              <a:t>Near term (Tin)</a:t>
            </a:r>
            <a:r>
              <a:rPr lang="en-US" sz="2000" b="1" dirty="0" smtClean="0"/>
              <a:t>                                   </a:t>
            </a:r>
          </a:p>
          <a:p>
            <a:pPr lvl="1"/>
            <a:r>
              <a:rPr lang="en-US" dirty="0" smtClean="0"/>
              <a:t>   Rolling back to use image format for waybills.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/>
              <a:t>Long term (Nitrogen)</a:t>
            </a:r>
          </a:p>
          <a:p>
            <a:pPr lvl="1"/>
            <a:r>
              <a:rPr lang="en-US" dirty="0" smtClean="0"/>
              <a:t>   Introduction of task parallelization, when report printing will be    </a:t>
            </a:r>
          </a:p>
          <a:p>
            <a:pPr lvl="1">
              <a:buNone/>
            </a:pPr>
            <a:r>
              <a:rPr lang="en-US" dirty="0" smtClean="0"/>
              <a:t>      separated from the rest of print activities by implementing two</a:t>
            </a:r>
          </a:p>
          <a:p>
            <a:pPr lvl="1">
              <a:buNone/>
            </a:pPr>
            <a:r>
              <a:rPr lang="en-US" dirty="0" smtClean="0"/>
              <a:t>      RDS instances located on two different machines.</a:t>
            </a:r>
          </a:p>
          <a:p>
            <a:pPr lvl="1"/>
            <a:r>
              <a:rPr lang="en-US" dirty="0" smtClean="0"/>
              <a:t>   Introduction of the </a:t>
            </a:r>
            <a:r>
              <a:rPr lang="en-US" dirty="0" smtClean="0"/>
              <a:t>requirement </a:t>
            </a:r>
            <a:r>
              <a:rPr lang="en-US" dirty="0" smtClean="0"/>
              <a:t>focusing on “batch printing”,   </a:t>
            </a:r>
          </a:p>
          <a:p>
            <a:pPr lvl="1">
              <a:buNone/>
            </a:pPr>
            <a:r>
              <a:rPr lang="en-US" dirty="0" smtClean="0"/>
              <a:t>      specifying batch size and the expected time in between when </a:t>
            </a:r>
          </a:p>
          <a:p>
            <a:pPr lvl="1">
              <a:buNone/>
            </a:pPr>
            <a:r>
              <a:rPr lang="en-US" dirty="0" smtClean="0"/>
              <a:t>      the batch is kicked off and the reports are on the printer.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18E5D-C5B1-4032-B77B-E4C4C2507DC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4900"/>
      </a:dk1>
      <a:lt1>
        <a:srgbClr val="FFFFFF"/>
      </a:lt1>
      <a:dk2>
        <a:srgbClr val="FFFFFF"/>
      </a:dk2>
      <a:lt2>
        <a:srgbClr val="809F80"/>
      </a:lt2>
      <a:accent1>
        <a:srgbClr val="317844"/>
      </a:accent1>
      <a:accent2>
        <a:srgbClr val="B8D2C1"/>
      </a:accent2>
      <a:accent3>
        <a:srgbClr val="FFFFFF"/>
      </a:accent3>
      <a:accent4>
        <a:srgbClr val="003D00"/>
      </a:accent4>
      <a:accent5>
        <a:srgbClr val="ADBEB0"/>
      </a:accent5>
      <a:accent6>
        <a:srgbClr val="A6BEAF"/>
      </a:accent6>
      <a:hlink>
        <a:srgbClr val="EA7100"/>
      </a:hlink>
      <a:folHlink>
        <a:srgbClr val="6B9F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25000"/>
          </a:spcAft>
          <a:buClr>
            <a:srgbClr val="FF6600"/>
          </a:buClr>
          <a:buSzTx/>
          <a:buFont typeface="Arial" pitchFamily="-108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PMingLiU" pitchFamily="18" charset="-120"/>
            <a:cs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25000"/>
          </a:spcAft>
          <a:buClr>
            <a:srgbClr val="FF6600"/>
          </a:buClr>
          <a:buSzTx/>
          <a:buFont typeface="Arial" pitchFamily="-108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PMingLiU" pitchFamily="18" charset="-120"/>
            <a:cs typeface="PMingLiU" pitchFamily="18" charset="-12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3EF246856704ABEF02A42B70D44C5" ma:contentTypeVersion="1" ma:contentTypeDescription="Create a new document." ma:contentTypeScope="" ma:versionID="c78ad3392039de0fcdef9f933415fbd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D92EE8-9139-4CFC-8DC0-28386C0EE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F68B66E-5541-4687-8CC5-F8ECB7C59F92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83AA0A-1917-4A21-9150-B19F35E84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33451</TotalTime>
  <Words>421</Words>
  <Application>Microsoft Office PowerPoint</Application>
  <PresentationFormat>On-screen Show (4:3)</PresentationFormat>
  <Paragraphs>95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               Commercial Tin</vt:lpstr>
      <vt:lpstr> Commercial Tin</vt:lpstr>
      <vt:lpstr> Commercial Tin </vt:lpstr>
      <vt:lpstr> Commercial Tin </vt:lpstr>
      <vt:lpstr> Commercial Tin </vt:lpstr>
      <vt:lpstr> Commercial Tin </vt:lpstr>
      <vt:lpstr>Commercial Tin – Redeployment</vt:lpstr>
      <vt:lpstr>Commercial Tin – Redeployment</vt:lpstr>
      <vt:lpstr>Commercial Tin – Redeployment</vt:lpstr>
      <vt:lpstr>Commercial Tin – Redeployment</vt:lpstr>
    </vt:vector>
  </TitlesOfParts>
  <Company>Axis Healthcare Communications,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Marrissa</dc:creator>
  <cp:lastModifiedBy>Steve Strener</cp:lastModifiedBy>
  <cp:revision>3207</cp:revision>
  <dcterms:created xsi:type="dcterms:W3CDTF">2009-07-06T17:09:01Z</dcterms:created>
  <dcterms:modified xsi:type="dcterms:W3CDTF">2012-06-12T00:13:44Z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\\leh\wam\groups\mp\mpbcf\HEALTHCARE\2005\IVD Enabling Tools\Genomic Health\IPO\Roadshow Slides\GHDX Roadshow presentation draft v3 (Compressed images).ppt - calimbuy - 8/15/2005 9:56:20 AM</vt:lpwstr>
  </property>
</Properties>
</file>