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80" r:id="rId2"/>
    <p:sldId id="828" r:id="rId3"/>
    <p:sldId id="886" r:id="rId4"/>
    <p:sldId id="919" r:id="rId5"/>
    <p:sldId id="887" r:id="rId6"/>
    <p:sldId id="959" r:id="rId7"/>
    <p:sldId id="952" r:id="rId8"/>
    <p:sldId id="927" r:id="rId9"/>
    <p:sldId id="948" r:id="rId10"/>
    <p:sldId id="947" r:id="rId11"/>
    <p:sldId id="934" r:id="rId12"/>
    <p:sldId id="949" r:id="rId13"/>
    <p:sldId id="958" r:id="rId14"/>
    <p:sldId id="961" r:id="rId15"/>
    <p:sldId id="962" r:id="rId16"/>
    <p:sldId id="921" r:id="rId17"/>
    <p:sldId id="950" r:id="rId18"/>
    <p:sldId id="953" r:id="rId19"/>
    <p:sldId id="931" r:id="rId20"/>
    <p:sldId id="955" r:id="rId21"/>
    <p:sldId id="956" r:id="rId22"/>
    <p:sldId id="785" r:id="rId23"/>
  </p:sldIdLst>
  <p:sldSz cx="13004800" cy="7315200"/>
  <p:notesSz cx="6858000" cy="9144000"/>
  <p:defaultTextStyle>
    <a:defPPr>
      <a:defRPr lang="zh-CN"/>
    </a:defPPr>
    <a:lvl1pPr algn="l" defTabSz="1154113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73088" indent="-117475" algn="l" defTabSz="1154113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54113" indent="-241300" algn="l" defTabSz="1154113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733550" indent="-363538" algn="l" defTabSz="1154113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312988" indent="-485775" algn="l" defTabSz="1154113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BB99B"/>
    <a:srgbClr val="CED165"/>
    <a:srgbClr val="E03031"/>
    <a:srgbClr val="F57C73"/>
    <a:srgbClr val="F58673"/>
    <a:srgbClr val="FBB08F"/>
    <a:srgbClr val="FCCFB6"/>
    <a:srgbClr val="FBB88F"/>
    <a:srgbClr val="F48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8594" autoAdjust="0"/>
  </p:normalViewPr>
  <p:slideViewPr>
    <p:cSldViewPr>
      <p:cViewPr varScale="1">
        <p:scale>
          <a:sx n="62" d="100"/>
          <a:sy n="62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AE7DD-E22C-2145-B0D5-84C8BC16C226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30FA3C5A-C98F-A04A-8E5F-D4A4BC10867A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四项验证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4CEE412-BFCE-5341-A08C-67365703929D}" type="parTrans" cxnId="{9CD0D132-D982-A34A-A1F3-570BA09306A0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F29EF944-69C0-E046-9A11-9672098F37C6}" type="sibTrans" cxnId="{9CD0D132-D982-A34A-A1F3-570BA09306A0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02AC0B2B-40F0-E24F-B926-1FDE09D4251F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申请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20C93FC-906C-8744-9059-D2E34B9C0B8F}" type="parTrans" cxnId="{1711B7A5-FEC3-D540-A956-A3DE6DC38A84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DA2AD549-6CCF-EE4D-B236-322121BA155E}" type="sibTrans" cxnId="{1711B7A5-FEC3-D540-A956-A3DE6DC38A84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D01AB699-65CE-AF47-A101-1D13B1DD5089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授信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D87AB69-EF5E-8148-8E00-5B215E8C47B1}" type="parTrans" cxnId="{E646D1A0-4489-5141-B0EA-7D0EC3B4A6D1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81E17A69-0C9B-FC47-902F-62902E3E5AF0}" type="sibTrans" cxnId="{E646D1A0-4489-5141-B0EA-7D0EC3B4A6D1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3903D70F-FD4D-2145-8273-9B8B059B0C4B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激活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75756EF-AA61-4D4E-8A4F-DFBB6DF7EEE5}" type="parTrans" cxnId="{82A19939-1DFC-2348-B0DA-5B1D0833F51E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D672F22E-777A-CE4B-95B4-4C6795936988}" type="sibTrans" cxnId="{82A19939-1DFC-2348-B0DA-5B1D0833F51E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B726E73C-BEC1-444D-AA91-505DAE3895AE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放款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39CEC9B-6DC6-0440-B4B0-BCC848E6819D}" type="parTrans" cxnId="{96F211EE-6596-0D4E-9E20-D777E9948362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33D8F1B7-8A8C-614C-91E3-77587D6D0ECE}" type="sibTrans" cxnId="{96F211EE-6596-0D4E-9E20-D777E9948362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E8E0EC9E-767A-CA49-A27A-05A1E37C5D49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还款、退款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4C0E683-38CC-8C49-820B-869B2C1838B9}" type="parTrans" cxnId="{8860144E-D79F-5A40-B883-C8F1552D3B4D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4D0062F9-DEFE-8843-8E34-9E9F9917C80A}" type="sibTrans" cxnId="{8860144E-D79F-5A40-B883-C8F1552D3B4D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0784E005-6E63-CC4C-821B-B83B16279D4E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逾期</a:t>
          </a:r>
          <a:r>
            <a:rPr lang="en-US" altLang="zh-CN" sz="1200" dirty="0" smtClean="0">
              <a:latin typeface="Microsoft YaHei" charset="0"/>
              <a:ea typeface="Microsoft YaHei" charset="0"/>
              <a:cs typeface="Microsoft YaHei" charset="0"/>
            </a:rPr>
            <a:t>(M1</a:t>
          </a:r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、</a:t>
          </a:r>
          <a:r>
            <a:rPr lang="en-US" altLang="zh-CN" sz="1200" dirty="0" smtClean="0">
              <a:latin typeface="Microsoft YaHei" charset="0"/>
              <a:ea typeface="Microsoft YaHei" charset="0"/>
              <a:cs typeface="Microsoft YaHei" charset="0"/>
            </a:rPr>
            <a:t>M2)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098C7D1-3C45-824E-AEC2-63FDCA835B5E}" type="parTrans" cxnId="{72C29F1C-94FD-7F4F-8615-1449541E38F8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B40930C9-A931-C04A-A5E7-E308C36E0E28}" type="sibTrans" cxnId="{72C29F1C-94FD-7F4F-8615-1449541E38F8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D5DF576C-BBC2-DB40-9CAC-15D87126FB3C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结清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FCF2593-2382-2047-AFFE-3EC474D7386B}" type="parTrans" cxnId="{C022FE20-600C-FD4A-ADA7-20A8A5A9D729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541DDE0F-E40F-7C49-83C4-38C8DB5014CE}" type="sibTrans" cxnId="{C022FE20-600C-FD4A-ADA7-20A8A5A9D729}">
      <dgm:prSet/>
      <dgm:spPr/>
      <dgm:t>
        <a:bodyPr/>
        <a:lstStyle/>
        <a:p>
          <a:endParaRPr lang="zh-CN" altLang="en-US" sz="1000">
            <a:latin typeface="Microsoft YaHei" charset="0"/>
            <a:ea typeface="Microsoft YaHei" charset="0"/>
            <a:cs typeface="Microsoft YaHei" charset="0"/>
          </a:endParaRPr>
        </a:p>
      </dgm:t>
    </dgm:pt>
    <dgm:pt modelId="{59925119-0F8B-FB4C-959D-DFF96E71B066}" type="pres">
      <dgm:prSet presAssocID="{4D7AE7DD-E22C-2145-B0D5-84C8BC16C226}" presName="Name0" presStyleCnt="0">
        <dgm:presLayoutVars>
          <dgm:dir/>
          <dgm:resizeHandles val="exact"/>
        </dgm:presLayoutVars>
      </dgm:prSet>
      <dgm:spPr/>
    </dgm:pt>
    <dgm:pt modelId="{043873F2-A02E-5749-89FB-9054C19E0D36}" type="pres">
      <dgm:prSet presAssocID="{30FA3C5A-C98F-A04A-8E5F-D4A4BC10867A}" presName="parTxOnly" presStyleLbl="node1" presStyleIdx="0" presStyleCnt="8" custLinFactNeighborX="4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93D76-361D-DE40-8445-A1F8401E4F89}" type="pres">
      <dgm:prSet presAssocID="{F29EF944-69C0-E046-9A11-9672098F37C6}" presName="parSpace" presStyleCnt="0"/>
      <dgm:spPr/>
    </dgm:pt>
    <dgm:pt modelId="{B8F200B5-8DC6-A34C-B5A5-D6BEA29EBDEF}" type="pres">
      <dgm:prSet presAssocID="{02AC0B2B-40F0-E24F-B926-1FDE09D4251F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0165A-C162-4448-8F22-8AB21D461F4C}" type="pres">
      <dgm:prSet presAssocID="{DA2AD549-6CCF-EE4D-B236-322121BA155E}" presName="parSpace" presStyleCnt="0"/>
      <dgm:spPr/>
    </dgm:pt>
    <dgm:pt modelId="{16116D41-8740-AA48-8AD6-7ED39036FD88}" type="pres">
      <dgm:prSet presAssocID="{D01AB699-65CE-AF47-A101-1D13B1DD5089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E403A-D9CB-9C45-960F-A643229EE16F}" type="pres">
      <dgm:prSet presAssocID="{81E17A69-0C9B-FC47-902F-62902E3E5AF0}" presName="parSpace" presStyleCnt="0"/>
      <dgm:spPr/>
    </dgm:pt>
    <dgm:pt modelId="{F786A593-CDEE-5C4D-8BE5-FFA1F1F6EA42}" type="pres">
      <dgm:prSet presAssocID="{3903D70F-FD4D-2145-8273-9B8B059B0C4B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59E52-8ACB-DE40-950A-47221756C67C}" type="pres">
      <dgm:prSet presAssocID="{D672F22E-777A-CE4B-95B4-4C6795936988}" presName="parSpace" presStyleCnt="0"/>
      <dgm:spPr/>
    </dgm:pt>
    <dgm:pt modelId="{76B19E38-9366-3547-8ED3-E063A1575112}" type="pres">
      <dgm:prSet presAssocID="{B726E73C-BEC1-444D-AA91-505DAE3895AE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28C8D0-ACA1-D641-B0C7-4B3A3FFF07A6}" type="pres">
      <dgm:prSet presAssocID="{33D8F1B7-8A8C-614C-91E3-77587D6D0ECE}" presName="parSpace" presStyleCnt="0"/>
      <dgm:spPr/>
    </dgm:pt>
    <dgm:pt modelId="{3D28CE5D-BF53-6F45-9A29-AD78921EBE83}" type="pres">
      <dgm:prSet presAssocID="{E8E0EC9E-767A-CA49-A27A-05A1E37C5D49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858740-DAEA-194F-BA32-9BEC097CE834}" type="pres">
      <dgm:prSet presAssocID="{4D0062F9-DEFE-8843-8E34-9E9F9917C80A}" presName="parSpace" presStyleCnt="0"/>
      <dgm:spPr/>
    </dgm:pt>
    <dgm:pt modelId="{D3658E95-5001-8D4D-885C-4F319BC3203A}" type="pres">
      <dgm:prSet presAssocID="{0784E005-6E63-CC4C-821B-B83B16279D4E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83C7B-D950-5B49-A31E-08FCB3F7FE58}" type="pres">
      <dgm:prSet presAssocID="{B40930C9-A931-C04A-A5E7-E308C36E0E28}" presName="parSpace" presStyleCnt="0"/>
      <dgm:spPr/>
    </dgm:pt>
    <dgm:pt modelId="{F9379370-9336-0C4D-A15E-69DCC0958284}" type="pres">
      <dgm:prSet presAssocID="{D5DF576C-BBC2-DB40-9CAC-15D87126FB3C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544A76-3C64-40F7-9F59-1146D276E779}" type="presOf" srcId="{30FA3C5A-C98F-A04A-8E5F-D4A4BC10867A}" destId="{043873F2-A02E-5749-89FB-9054C19E0D36}" srcOrd="0" destOrd="0" presId="urn:microsoft.com/office/officeart/2005/8/layout/hChevron3"/>
    <dgm:cxn modelId="{82A19939-1DFC-2348-B0DA-5B1D0833F51E}" srcId="{4D7AE7DD-E22C-2145-B0D5-84C8BC16C226}" destId="{3903D70F-FD4D-2145-8273-9B8B059B0C4B}" srcOrd="3" destOrd="0" parTransId="{A75756EF-AA61-4D4E-8A4F-DFBB6DF7EEE5}" sibTransId="{D672F22E-777A-CE4B-95B4-4C6795936988}"/>
    <dgm:cxn modelId="{E52939D3-AA7B-4F1B-B451-98797F7F901F}" type="presOf" srcId="{02AC0B2B-40F0-E24F-B926-1FDE09D4251F}" destId="{B8F200B5-8DC6-A34C-B5A5-D6BEA29EBDEF}" srcOrd="0" destOrd="0" presId="urn:microsoft.com/office/officeart/2005/8/layout/hChevron3"/>
    <dgm:cxn modelId="{34A1DC59-08E6-450C-B163-630C5BDC0E8C}" type="presOf" srcId="{0784E005-6E63-CC4C-821B-B83B16279D4E}" destId="{D3658E95-5001-8D4D-885C-4F319BC3203A}" srcOrd="0" destOrd="0" presId="urn:microsoft.com/office/officeart/2005/8/layout/hChevron3"/>
    <dgm:cxn modelId="{8860144E-D79F-5A40-B883-C8F1552D3B4D}" srcId="{4D7AE7DD-E22C-2145-B0D5-84C8BC16C226}" destId="{E8E0EC9E-767A-CA49-A27A-05A1E37C5D49}" srcOrd="5" destOrd="0" parTransId="{A4C0E683-38CC-8C49-820B-869B2C1838B9}" sibTransId="{4D0062F9-DEFE-8843-8E34-9E9F9917C80A}"/>
    <dgm:cxn modelId="{96F211EE-6596-0D4E-9E20-D777E9948362}" srcId="{4D7AE7DD-E22C-2145-B0D5-84C8BC16C226}" destId="{B726E73C-BEC1-444D-AA91-505DAE3895AE}" srcOrd="4" destOrd="0" parTransId="{839CEC9B-6DC6-0440-B4B0-BCC848E6819D}" sibTransId="{33D8F1B7-8A8C-614C-91E3-77587D6D0ECE}"/>
    <dgm:cxn modelId="{497FC703-0451-4F0C-B4EA-6315D98611AE}" type="presOf" srcId="{4D7AE7DD-E22C-2145-B0D5-84C8BC16C226}" destId="{59925119-0F8B-FB4C-959D-DFF96E71B066}" srcOrd="0" destOrd="0" presId="urn:microsoft.com/office/officeart/2005/8/layout/hChevron3"/>
    <dgm:cxn modelId="{877278B1-1453-4BB2-826C-D6C5871BB2DB}" type="presOf" srcId="{D5DF576C-BBC2-DB40-9CAC-15D87126FB3C}" destId="{F9379370-9336-0C4D-A15E-69DCC0958284}" srcOrd="0" destOrd="0" presId="urn:microsoft.com/office/officeart/2005/8/layout/hChevron3"/>
    <dgm:cxn modelId="{C022FE20-600C-FD4A-ADA7-20A8A5A9D729}" srcId="{4D7AE7DD-E22C-2145-B0D5-84C8BC16C226}" destId="{D5DF576C-BBC2-DB40-9CAC-15D87126FB3C}" srcOrd="7" destOrd="0" parTransId="{3FCF2593-2382-2047-AFFE-3EC474D7386B}" sibTransId="{541DDE0F-E40F-7C49-83C4-38C8DB5014CE}"/>
    <dgm:cxn modelId="{9CD0D132-D982-A34A-A1F3-570BA09306A0}" srcId="{4D7AE7DD-E22C-2145-B0D5-84C8BC16C226}" destId="{30FA3C5A-C98F-A04A-8E5F-D4A4BC10867A}" srcOrd="0" destOrd="0" parTransId="{D4CEE412-BFCE-5341-A08C-67365703929D}" sibTransId="{F29EF944-69C0-E046-9A11-9672098F37C6}"/>
    <dgm:cxn modelId="{1711B7A5-FEC3-D540-A956-A3DE6DC38A84}" srcId="{4D7AE7DD-E22C-2145-B0D5-84C8BC16C226}" destId="{02AC0B2B-40F0-E24F-B926-1FDE09D4251F}" srcOrd="1" destOrd="0" parTransId="{520C93FC-906C-8744-9059-D2E34B9C0B8F}" sibTransId="{DA2AD549-6CCF-EE4D-B236-322121BA155E}"/>
    <dgm:cxn modelId="{0332EDCA-9950-4C44-AD3E-BBE4751ADB04}" type="presOf" srcId="{B726E73C-BEC1-444D-AA91-505DAE3895AE}" destId="{76B19E38-9366-3547-8ED3-E063A1575112}" srcOrd="0" destOrd="0" presId="urn:microsoft.com/office/officeart/2005/8/layout/hChevron3"/>
    <dgm:cxn modelId="{85BF4CA7-FE6C-4DA4-8FD8-5F3EF157493C}" type="presOf" srcId="{3903D70F-FD4D-2145-8273-9B8B059B0C4B}" destId="{F786A593-CDEE-5C4D-8BE5-FFA1F1F6EA42}" srcOrd="0" destOrd="0" presId="urn:microsoft.com/office/officeart/2005/8/layout/hChevron3"/>
    <dgm:cxn modelId="{E646D1A0-4489-5141-B0EA-7D0EC3B4A6D1}" srcId="{4D7AE7DD-E22C-2145-B0D5-84C8BC16C226}" destId="{D01AB699-65CE-AF47-A101-1D13B1DD5089}" srcOrd="2" destOrd="0" parTransId="{2D87AB69-EF5E-8148-8E00-5B215E8C47B1}" sibTransId="{81E17A69-0C9B-FC47-902F-62902E3E5AF0}"/>
    <dgm:cxn modelId="{5A4B1BCB-7D69-46BE-BFAA-3E76601AFBE4}" type="presOf" srcId="{D01AB699-65CE-AF47-A101-1D13B1DD5089}" destId="{16116D41-8740-AA48-8AD6-7ED39036FD88}" srcOrd="0" destOrd="0" presId="urn:microsoft.com/office/officeart/2005/8/layout/hChevron3"/>
    <dgm:cxn modelId="{10E6A5BC-DC8E-4720-B637-064670C91B6D}" type="presOf" srcId="{E8E0EC9E-767A-CA49-A27A-05A1E37C5D49}" destId="{3D28CE5D-BF53-6F45-9A29-AD78921EBE83}" srcOrd="0" destOrd="0" presId="urn:microsoft.com/office/officeart/2005/8/layout/hChevron3"/>
    <dgm:cxn modelId="{72C29F1C-94FD-7F4F-8615-1449541E38F8}" srcId="{4D7AE7DD-E22C-2145-B0D5-84C8BC16C226}" destId="{0784E005-6E63-CC4C-821B-B83B16279D4E}" srcOrd="6" destOrd="0" parTransId="{D098C7D1-3C45-824E-AEC2-63FDCA835B5E}" sibTransId="{B40930C9-A931-C04A-A5E7-E308C36E0E28}"/>
    <dgm:cxn modelId="{F5C8647A-3EAB-4C2D-A54C-BF68CB847E57}" type="presParOf" srcId="{59925119-0F8B-FB4C-959D-DFF96E71B066}" destId="{043873F2-A02E-5749-89FB-9054C19E0D36}" srcOrd="0" destOrd="0" presId="urn:microsoft.com/office/officeart/2005/8/layout/hChevron3"/>
    <dgm:cxn modelId="{861B6FB7-60F2-4389-8F72-8030AAF9A97E}" type="presParOf" srcId="{59925119-0F8B-FB4C-959D-DFF96E71B066}" destId="{10C93D76-361D-DE40-8445-A1F8401E4F89}" srcOrd="1" destOrd="0" presId="urn:microsoft.com/office/officeart/2005/8/layout/hChevron3"/>
    <dgm:cxn modelId="{3A60E591-5199-4222-A30F-B94B49886CAC}" type="presParOf" srcId="{59925119-0F8B-FB4C-959D-DFF96E71B066}" destId="{B8F200B5-8DC6-A34C-B5A5-D6BEA29EBDEF}" srcOrd="2" destOrd="0" presId="urn:microsoft.com/office/officeart/2005/8/layout/hChevron3"/>
    <dgm:cxn modelId="{74A1D64F-2F0C-4673-9F08-B6D32A049B3E}" type="presParOf" srcId="{59925119-0F8B-FB4C-959D-DFF96E71B066}" destId="{7ED0165A-C162-4448-8F22-8AB21D461F4C}" srcOrd="3" destOrd="0" presId="urn:microsoft.com/office/officeart/2005/8/layout/hChevron3"/>
    <dgm:cxn modelId="{34B7B1C1-F888-48B5-93EC-14AD5C03CB89}" type="presParOf" srcId="{59925119-0F8B-FB4C-959D-DFF96E71B066}" destId="{16116D41-8740-AA48-8AD6-7ED39036FD88}" srcOrd="4" destOrd="0" presId="urn:microsoft.com/office/officeart/2005/8/layout/hChevron3"/>
    <dgm:cxn modelId="{F9DBD100-6AD9-41D9-96B4-342FF3537E8D}" type="presParOf" srcId="{59925119-0F8B-FB4C-959D-DFF96E71B066}" destId="{E8CE403A-D9CB-9C45-960F-A643229EE16F}" srcOrd="5" destOrd="0" presId="urn:microsoft.com/office/officeart/2005/8/layout/hChevron3"/>
    <dgm:cxn modelId="{DECC26A2-BFDE-4CCF-8539-0D8B12350987}" type="presParOf" srcId="{59925119-0F8B-FB4C-959D-DFF96E71B066}" destId="{F786A593-CDEE-5C4D-8BE5-FFA1F1F6EA42}" srcOrd="6" destOrd="0" presId="urn:microsoft.com/office/officeart/2005/8/layout/hChevron3"/>
    <dgm:cxn modelId="{5A974696-4131-45EA-A664-D0F1CB3D4158}" type="presParOf" srcId="{59925119-0F8B-FB4C-959D-DFF96E71B066}" destId="{55C59E52-8ACB-DE40-950A-47221756C67C}" srcOrd="7" destOrd="0" presId="urn:microsoft.com/office/officeart/2005/8/layout/hChevron3"/>
    <dgm:cxn modelId="{7FA2C769-271D-48BA-9692-B74A265F30EA}" type="presParOf" srcId="{59925119-0F8B-FB4C-959D-DFF96E71B066}" destId="{76B19E38-9366-3547-8ED3-E063A1575112}" srcOrd="8" destOrd="0" presId="urn:microsoft.com/office/officeart/2005/8/layout/hChevron3"/>
    <dgm:cxn modelId="{1C3292A7-A3F2-40DB-A2C8-EA929C35E191}" type="presParOf" srcId="{59925119-0F8B-FB4C-959D-DFF96E71B066}" destId="{9428C8D0-ACA1-D641-B0C7-4B3A3FFF07A6}" srcOrd="9" destOrd="0" presId="urn:microsoft.com/office/officeart/2005/8/layout/hChevron3"/>
    <dgm:cxn modelId="{86C67732-D4EA-44FA-B1F7-8FB1351C2107}" type="presParOf" srcId="{59925119-0F8B-FB4C-959D-DFF96E71B066}" destId="{3D28CE5D-BF53-6F45-9A29-AD78921EBE83}" srcOrd="10" destOrd="0" presId="urn:microsoft.com/office/officeart/2005/8/layout/hChevron3"/>
    <dgm:cxn modelId="{3CD40AD7-AB6C-48E8-AEB8-CBB0FFBEC87E}" type="presParOf" srcId="{59925119-0F8B-FB4C-959D-DFF96E71B066}" destId="{B5858740-DAEA-194F-BA32-9BEC097CE834}" srcOrd="11" destOrd="0" presId="urn:microsoft.com/office/officeart/2005/8/layout/hChevron3"/>
    <dgm:cxn modelId="{E4369973-2154-4034-9AD7-1AF45CD9D340}" type="presParOf" srcId="{59925119-0F8B-FB4C-959D-DFF96E71B066}" destId="{D3658E95-5001-8D4D-885C-4F319BC3203A}" srcOrd="12" destOrd="0" presId="urn:microsoft.com/office/officeart/2005/8/layout/hChevron3"/>
    <dgm:cxn modelId="{F5DC1262-E9DE-4810-AECA-084061F49E30}" type="presParOf" srcId="{59925119-0F8B-FB4C-959D-DFF96E71B066}" destId="{39783C7B-D950-5B49-A31E-08FCB3F7FE58}" srcOrd="13" destOrd="0" presId="urn:microsoft.com/office/officeart/2005/8/layout/hChevron3"/>
    <dgm:cxn modelId="{45572436-1562-4DAD-B57F-BE799EAA3955}" type="presParOf" srcId="{59925119-0F8B-FB4C-959D-DFF96E71B066}" destId="{F9379370-9336-0C4D-A15E-69DCC0958284}" srcOrd="1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868F9-494E-7F43-A1CF-E732B26F4C87}" type="doc">
      <dgm:prSet loTypeId="urn:microsoft.com/office/officeart/2005/8/layout/b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F07302-CC26-0243-BA6C-60C56182C499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业务抽象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D09D48A-95A9-6C4B-B3DC-C99C8936F16C}" type="parTrans" cxnId="{FC7A7409-D661-BD41-B132-962817EF049C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5A9BA487-6075-E840-B19F-93F924CC2823}" type="sibTrans" cxnId="{FC7A7409-D661-BD41-B132-962817EF049C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F071A3B1-E1BE-AC44-80CA-9A6BFD6A2A5E}">
      <dgm:prSet phldrT="[文本]" custT="1"/>
      <dgm:spPr/>
      <dgm:t>
        <a:bodyPr/>
        <a:lstStyle/>
        <a:p>
          <a:r>
            <a:rPr lang="en-US" altLang="zh-CN" sz="1400" dirty="0" smtClean="0">
              <a:latin typeface="Microsoft YaHei" charset="0"/>
              <a:ea typeface="Microsoft YaHei" charset="0"/>
              <a:cs typeface="Microsoft YaHei" charset="0"/>
            </a:rPr>
            <a:t>10+1</a:t>
          </a:r>
          <a:r>
            <a:rPr lang="zh-CN" altLang="en-US" sz="1400" dirty="0" smtClean="0">
              <a:latin typeface="Microsoft YaHei" charset="0"/>
              <a:ea typeface="Microsoft YaHei" charset="0"/>
              <a:cs typeface="Microsoft YaHei" charset="0"/>
            </a:rPr>
            <a:t>个信贷业务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9976880-BB48-0949-9ED9-97A10820BE6D}" type="parTrans" cxnId="{D7064B07-E3B6-5B45-B661-EE428D17D01F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87C48005-68E8-8E4E-9B42-4E18AEF4DD49}" type="sibTrans" cxnId="{D7064B07-E3B6-5B45-B661-EE428D17D01F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B20BB919-15F3-AE42-89A4-D74759D39B96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数据整合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33EEC50-6C45-3846-A268-F5CD6AB6F06B}" type="parTrans" cxnId="{DB2A24DB-49D2-1242-92C3-E16742465EB3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8C28EC66-DB77-7E43-8676-FFFB39F54B13}" type="sibTrans" cxnId="{DB2A24DB-49D2-1242-92C3-E16742465EB3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E32E8D30-8B7E-CB4F-84B8-13C3B52AC5CE}">
      <dgm:prSet phldrT="[文本]" custT="1"/>
      <dgm:spPr/>
      <dgm:t>
        <a:bodyPr/>
        <a:lstStyle/>
        <a:p>
          <a:r>
            <a:rPr lang="en-US" altLang="zh-CN" sz="1400" dirty="0" smtClean="0">
              <a:latin typeface="Microsoft YaHei" charset="0"/>
              <a:ea typeface="Microsoft YaHei" charset="0"/>
              <a:cs typeface="Microsoft YaHei" charset="0"/>
            </a:rPr>
            <a:t>7</a:t>
          </a:r>
          <a:r>
            <a:rPr lang="zh-CN" altLang="en-US" sz="1400" dirty="0" smtClean="0">
              <a:latin typeface="Microsoft YaHei" charset="0"/>
              <a:ea typeface="Microsoft YaHei" charset="0"/>
              <a:cs typeface="Microsoft YaHei" charset="0"/>
            </a:rPr>
            <a:t>核心系统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6010388-07D4-5349-A7FA-80095F3D3382}" type="parTrans" cxnId="{2DA1C542-FE56-2840-965D-0871B2DD0858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14BF290C-59FB-EC45-B164-BE3DC19BC451}" type="sibTrans" cxnId="{2DA1C542-FE56-2840-965D-0871B2DD0858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AE91ABEF-574E-7346-A863-8C84C072A130}">
      <dgm:prSet phldrT="[文本]" custT="1"/>
      <dgm:spPr/>
      <dgm:t>
        <a:bodyPr/>
        <a:lstStyle/>
        <a:p>
          <a:r>
            <a:rPr lang="en-US" altLang="zh-CN" sz="1400" dirty="0" smtClean="0">
              <a:latin typeface="Microsoft YaHei" charset="0"/>
              <a:ea typeface="Microsoft YaHei" charset="0"/>
              <a:cs typeface="Microsoft YaHei" charset="0"/>
            </a:rPr>
            <a:t>10</a:t>
          </a:r>
          <a:r>
            <a:rPr lang="zh-CN" altLang="en-US" sz="1400" dirty="0" smtClean="0">
              <a:latin typeface="Microsoft YaHei" charset="0"/>
              <a:ea typeface="Microsoft YaHei" charset="0"/>
              <a:cs typeface="Microsoft YaHei" charset="0"/>
            </a:rPr>
            <a:t>上游数据源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00FCD4D-C8C7-FF40-B4FE-757A57ECDE00}" type="parTrans" cxnId="{7196635E-2A0B-6342-9789-7F8EE456580C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8EF95AD5-793D-6047-BDE3-B297A3655D7B}" type="sibTrans" cxnId="{7196635E-2A0B-6342-9789-7F8EE456580C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D3DDB1BA-F467-3E43-91E4-87A8AD402519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基础数据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CC74259-1690-0A42-81EF-46791613101A}" type="parTrans" cxnId="{E4AA1E37-AC94-B94D-9F06-20E05A377218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05480741-5135-8544-83D1-BEA930E5F0F3}" type="sibTrans" cxnId="{E4AA1E37-AC94-B94D-9F06-20E05A377218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AF7BF1A0-4B49-1B40-840E-38DFE1325682}">
      <dgm:prSet phldrT="[文本]" custT="1"/>
      <dgm:spPr/>
      <dgm:t>
        <a:bodyPr/>
        <a:lstStyle/>
        <a:p>
          <a:r>
            <a:rPr lang="en-US" altLang="zh-CN" sz="1400" dirty="0" smtClean="0">
              <a:latin typeface="Microsoft YaHei" charset="0"/>
              <a:ea typeface="Microsoft YaHei" charset="0"/>
              <a:cs typeface="Microsoft YaHei" charset="0"/>
            </a:rPr>
            <a:t>3</a:t>
          </a:r>
          <a:r>
            <a:rPr lang="zh-CN" altLang="en-US" sz="1400" dirty="0" smtClean="0">
              <a:latin typeface="Microsoft YaHei" charset="0"/>
              <a:ea typeface="Microsoft YaHei" charset="0"/>
              <a:cs typeface="Microsoft YaHei" charset="0"/>
            </a:rPr>
            <a:t>个数据分析团队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30437CF-81C2-9645-9E37-F0A8F1227AB1}" type="parTrans" cxnId="{A06C960D-89BF-4641-A7F7-C6A60DF0878D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A0454A4D-AA45-4C47-B805-B5A92F7628AF}" type="sibTrans" cxnId="{A06C960D-89BF-4641-A7F7-C6A60DF0878D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CC4C7796-E378-5C49-AECB-7E79FD4156F4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能力输出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B81B4CF-945E-BB4E-A1AF-3089B927F8C9}" type="parTrans" cxnId="{F1586F71-1E78-B74E-BEBA-41E80B44CFE0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277AF8CA-88A9-5940-A584-EFCDCB8F7D63}" type="sibTrans" cxnId="{F1586F71-1E78-B74E-BEBA-41E80B44CFE0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AA5EF195-0E33-DD4B-AE91-169005F61B4E}">
      <dgm:prSet phldrT="[文本]" custT="1"/>
      <dgm:spPr/>
      <dgm:t>
        <a:bodyPr/>
        <a:lstStyle/>
        <a:p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7B2C11B-D6BB-C745-92A1-330F20C2239E}" type="parTrans" cxnId="{94B70016-AE46-174F-888C-DEEE7A8E90CA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92AD3D14-FB3B-EC41-92DC-B93C810ABB48}" type="sibTrans" cxnId="{94B70016-AE46-174F-888C-DEEE7A8E90CA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9F05CBE7-AA8D-1F41-9D23-59FE2DC3E84B}">
      <dgm:prSet phldrT="[文本]" custT="1"/>
      <dgm:spPr/>
      <dgm:t>
        <a:bodyPr/>
        <a:lstStyle/>
        <a:p>
          <a:r>
            <a:rPr lang="en-US" altLang="zh-CN" sz="1400" dirty="0" smtClean="0">
              <a:latin typeface="Microsoft YaHei" charset="0"/>
              <a:ea typeface="Microsoft YaHei" charset="0"/>
              <a:cs typeface="Microsoft YaHei" charset="0"/>
            </a:rPr>
            <a:t>10T</a:t>
          </a:r>
          <a:r>
            <a:rPr lang="zh-CN" altLang="en-US" sz="1400" dirty="0" smtClean="0">
              <a:latin typeface="Microsoft YaHei" charset="0"/>
              <a:ea typeface="Microsoft YaHei" charset="0"/>
              <a:cs typeface="Microsoft YaHei" charset="0"/>
            </a:rPr>
            <a:t>的基础数据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5937BBF-9BD6-7049-88D6-CD16A4FFF0A6}" type="parTrans" cxnId="{FFF7883E-AE46-514F-BEE2-8DB879A2E5AE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FF244972-6050-A74F-94D2-69E0923ADA4F}" type="sibTrans" cxnId="{FFF7883E-AE46-514F-BEE2-8DB879A2E5AE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CD2CCC2E-E440-3140-8407-511024C1DA62}">
      <dgm:prSet phldrT="[文本]" custT="1"/>
      <dgm:spPr/>
      <dgm:t>
        <a:bodyPr/>
        <a:lstStyle/>
        <a:p>
          <a:r>
            <a:rPr lang="en-US" altLang="zh-CN" sz="1400" dirty="0" smtClean="0">
              <a:latin typeface="Microsoft YaHei" charset="0"/>
              <a:ea typeface="Microsoft YaHei" charset="0"/>
              <a:cs typeface="Microsoft YaHei" charset="0"/>
            </a:rPr>
            <a:t>150G</a:t>
          </a:r>
          <a:r>
            <a:rPr lang="zh-CN" altLang="en-US" sz="1400" dirty="0" smtClean="0">
              <a:latin typeface="Microsoft YaHei" charset="0"/>
              <a:ea typeface="Microsoft YaHei" charset="0"/>
              <a:cs typeface="Microsoft YaHei" charset="0"/>
            </a:rPr>
            <a:t>日增数据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1C952D4-34D5-E649-A11F-C20A65E02B44}" type="parTrans" cxnId="{B7A43346-F63A-A449-A8CA-9ECE855B1ED7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CB1D7886-B302-D342-9564-4E13D09F3ABF}" type="sibTrans" cxnId="{B7A43346-F63A-A449-A8CA-9ECE855B1ED7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C2503D9D-915A-0144-8505-6B8867787B82}">
      <dgm:prSet phldrT="[文本]" custT="1"/>
      <dgm:spPr/>
      <dgm:t>
        <a:bodyPr/>
        <a:lstStyle/>
        <a:p>
          <a:r>
            <a:rPr lang="en-US" altLang="zh-CN" sz="1400" dirty="0" smtClean="0">
              <a:latin typeface="Microsoft YaHei" charset="0"/>
              <a:ea typeface="Microsoft YaHei" charset="0"/>
              <a:cs typeface="Microsoft YaHei" charset="0"/>
            </a:rPr>
            <a:t>60+</a:t>
          </a:r>
          <a:r>
            <a:rPr lang="zh-CN" altLang="en-US" sz="1400" dirty="0" smtClean="0">
              <a:latin typeface="Microsoft YaHei" charset="0"/>
              <a:ea typeface="Microsoft YaHei" charset="0"/>
              <a:cs typeface="Microsoft YaHei" charset="0"/>
            </a:rPr>
            <a:t>的报表服务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EB03430-D486-0E4B-9F27-6436106632E7}" type="parTrans" cxnId="{9F4C8C55-CB38-B44D-A2F7-ACB4C12B74E6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B83308C2-BD9C-CA49-9A9C-B3BD41C84BED}" type="sibTrans" cxnId="{9F4C8C55-CB38-B44D-A2F7-ACB4C12B74E6}">
      <dgm:prSet/>
      <dgm:spPr/>
      <dgm:t>
        <a:bodyPr/>
        <a:lstStyle/>
        <a:p>
          <a:endParaRPr lang="zh-CN" altLang="en-US" sz="1400">
            <a:latin typeface="Microsoft YaHei" charset="0"/>
            <a:ea typeface="Microsoft YaHei" charset="0"/>
            <a:cs typeface="Microsoft YaHei" charset="0"/>
          </a:endParaRPr>
        </a:p>
      </dgm:t>
    </dgm:pt>
    <dgm:pt modelId="{18AF66F4-0038-4B2B-8B55-621838856C4C}">
      <dgm:prSet phldrT="[文本]" custT="1"/>
      <dgm:spPr/>
      <dgm:t>
        <a:bodyPr/>
        <a:lstStyle/>
        <a:p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55F0C14-E88B-4824-AF6E-854C15EA788B}" type="parTrans" cxnId="{83EF4A12-1E12-4448-BB8F-BE9509464F1F}">
      <dgm:prSet/>
      <dgm:spPr/>
      <dgm:t>
        <a:bodyPr/>
        <a:lstStyle/>
        <a:p>
          <a:endParaRPr lang="zh-CN" altLang="en-US"/>
        </a:p>
      </dgm:t>
    </dgm:pt>
    <dgm:pt modelId="{7BAF2EFC-2A70-4023-980B-E2FABDBB592E}" type="sibTrans" cxnId="{83EF4A12-1E12-4448-BB8F-BE9509464F1F}">
      <dgm:prSet/>
      <dgm:spPr/>
      <dgm:t>
        <a:bodyPr/>
        <a:lstStyle/>
        <a:p>
          <a:endParaRPr lang="zh-CN" altLang="en-US"/>
        </a:p>
      </dgm:t>
    </dgm:pt>
    <dgm:pt modelId="{87CBFEC2-3390-4345-A58C-B391884FD017}" type="pres">
      <dgm:prSet presAssocID="{CD5868F9-494E-7F43-A1CF-E732B26F4C87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86EBEDC-7551-8A43-A935-128969F4386B}" type="pres">
      <dgm:prSet presAssocID="{B20BB919-15F3-AE42-89A4-D74759D39B96}" presName="compNode" presStyleCnt="0"/>
      <dgm:spPr/>
    </dgm:pt>
    <dgm:pt modelId="{B9E55522-B7F0-CD4E-81D7-F67627163B89}" type="pres">
      <dgm:prSet presAssocID="{B20BB919-15F3-AE42-89A4-D74759D39B96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86F452-266C-8343-9BCF-1F5F4C2F09C7}" type="pres">
      <dgm:prSet presAssocID="{B20BB919-15F3-AE42-89A4-D74759D39B9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7F4A0-2E22-CB4E-90DE-2337ADBBE118}" type="pres">
      <dgm:prSet presAssocID="{B20BB919-15F3-AE42-89A4-D74759D39B96}" presName="parentRect" presStyleLbl="alignNode1" presStyleIdx="0" presStyleCnt="4"/>
      <dgm:spPr/>
      <dgm:t>
        <a:bodyPr/>
        <a:lstStyle/>
        <a:p>
          <a:endParaRPr lang="zh-CN" altLang="en-US"/>
        </a:p>
      </dgm:t>
    </dgm:pt>
    <dgm:pt modelId="{FEFCD090-4C91-5D4C-9E91-8B2DF3DB0550}" type="pres">
      <dgm:prSet presAssocID="{B20BB919-15F3-AE42-89A4-D74759D39B96}" presName="adorn" presStyleLbl="fgAccFollowNode1" presStyleIdx="0" presStyleCnt="4" custFlipVert="0" custFlipHor="0" custScaleX="7978" custScaleY="30115"/>
      <dgm:spPr/>
    </dgm:pt>
    <dgm:pt modelId="{109982BD-C3B2-8A4A-861B-E538C919ECB2}" type="pres">
      <dgm:prSet presAssocID="{8C28EC66-DB77-7E43-8676-FFFB39F54B1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DA3C07C-C1F2-654E-AD1F-789648E31DA3}" type="pres">
      <dgm:prSet presAssocID="{D3DDB1BA-F467-3E43-91E4-87A8AD402519}" presName="compNode" presStyleCnt="0"/>
      <dgm:spPr/>
    </dgm:pt>
    <dgm:pt modelId="{F314AC78-0DD8-E944-ACCC-576AD6A2A57E}" type="pres">
      <dgm:prSet presAssocID="{D3DDB1BA-F467-3E43-91E4-87A8AD402519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574768-4EBA-E246-9E88-B0374F19DF8E}" type="pres">
      <dgm:prSet presAssocID="{D3DDB1BA-F467-3E43-91E4-87A8AD40251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D1C8C6-F7A1-F141-B2CE-206D5C44C311}" type="pres">
      <dgm:prSet presAssocID="{D3DDB1BA-F467-3E43-91E4-87A8AD402519}" presName="parentRect" presStyleLbl="alignNode1" presStyleIdx="1" presStyleCnt="4"/>
      <dgm:spPr/>
      <dgm:t>
        <a:bodyPr/>
        <a:lstStyle/>
        <a:p>
          <a:endParaRPr lang="zh-CN" altLang="en-US"/>
        </a:p>
      </dgm:t>
    </dgm:pt>
    <dgm:pt modelId="{85084F55-374E-AF4E-BFF0-26D5D5CF670A}" type="pres">
      <dgm:prSet presAssocID="{D3DDB1BA-F467-3E43-91E4-87A8AD402519}" presName="adorn" presStyleLbl="fgAccFollowNode1" presStyleIdx="1" presStyleCnt="4" custFlipVert="0" custFlipHor="0" custScaleX="10543" custScaleY="30114"/>
      <dgm:spPr/>
    </dgm:pt>
    <dgm:pt modelId="{85E54FE9-7CDA-1B47-ADE4-97FC9210A79E}" type="pres">
      <dgm:prSet presAssocID="{05480741-5135-8544-83D1-BEA930E5F0F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D9A988F-26DA-9049-8803-646E1994438E}" type="pres">
      <dgm:prSet presAssocID="{CC4C7796-E378-5C49-AECB-7E79FD4156F4}" presName="compNode" presStyleCnt="0"/>
      <dgm:spPr/>
    </dgm:pt>
    <dgm:pt modelId="{DDA240FC-8094-584B-9833-1954B1B37396}" type="pres">
      <dgm:prSet presAssocID="{CC4C7796-E378-5C49-AECB-7E79FD4156F4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B30E6-911A-DC47-881D-D45651F144DC}" type="pres">
      <dgm:prSet presAssocID="{CC4C7796-E378-5C49-AECB-7E79FD4156F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771998-DDF5-FA4B-BAE3-FFE42FA3E9FA}" type="pres">
      <dgm:prSet presAssocID="{CC4C7796-E378-5C49-AECB-7E79FD4156F4}" presName="parentRect" presStyleLbl="alignNode1" presStyleIdx="2" presStyleCnt="4"/>
      <dgm:spPr/>
      <dgm:t>
        <a:bodyPr/>
        <a:lstStyle/>
        <a:p>
          <a:endParaRPr lang="zh-CN" altLang="en-US"/>
        </a:p>
      </dgm:t>
    </dgm:pt>
    <dgm:pt modelId="{2F8A7F8E-7007-BC4A-9C54-7B97435BCE35}" type="pres">
      <dgm:prSet presAssocID="{CC4C7796-E378-5C49-AECB-7E79FD4156F4}" presName="adorn" presStyleLbl="fgAccFollowNode1" presStyleIdx="2" presStyleCnt="4" custFlipHor="1" custScaleX="28247" custScaleY="18991"/>
      <dgm:spPr/>
    </dgm:pt>
    <dgm:pt modelId="{3CFAE406-8027-FE40-A621-0D8A3F8C0310}" type="pres">
      <dgm:prSet presAssocID="{277AF8CA-88A9-5940-A584-EFCDCB8F7D6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56BC324-D514-6341-881F-CB529784686D}" type="pres">
      <dgm:prSet presAssocID="{0BF07302-CC26-0243-BA6C-60C56182C499}" presName="compNode" presStyleCnt="0"/>
      <dgm:spPr/>
    </dgm:pt>
    <dgm:pt modelId="{EAC1B555-3BE1-A542-B591-FAD7311ED8A1}" type="pres">
      <dgm:prSet presAssocID="{0BF07302-CC26-0243-BA6C-60C56182C499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19D90-080E-2E41-B2C0-E49F7A03BF9B}" type="pres">
      <dgm:prSet presAssocID="{0BF07302-CC26-0243-BA6C-60C56182C49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77250-09F8-7B4A-AFE1-848087FB2DB2}" type="pres">
      <dgm:prSet presAssocID="{0BF07302-CC26-0243-BA6C-60C56182C499}" presName="parentRect" presStyleLbl="alignNode1" presStyleIdx="3" presStyleCnt="4"/>
      <dgm:spPr/>
      <dgm:t>
        <a:bodyPr/>
        <a:lstStyle/>
        <a:p>
          <a:endParaRPr lang="zh-CN" altLang="en-US"/>
        </a:p>
      </dgm:t>
    </dgm:pt>
    <dgm:pt modelId="{555C5CE1-FB10-2944-98C0-9241DCFD3B87}" type="pres">
      <dgm:prSet presAssocID="{0BF07302-CC26-0243-BA6C-60C56182C499}" presName="adorn" presStyleLbl="fgAccFollowNode1" presStyleIdx="3" presStyleCnt="4" custFlipVert="1" custFlipHor="1" custScaleX="13360" custScaleY="17734"/>
      <dgm:spPr/>
    </dgm:pt>
  </dgm:ptLst>
  <dgm:cxnLst>
    <dgm:cxn modelId="{1D9A8DAE-24D6-4288-9ECF-358CA48772F4}" type="presOf" srcId="{CC4C7796-E378-5C49-AECB-7E79FD4156F4}" destId="{DA771998-DDF5-FA4B-BAE3-FFE42FA3E9FA}" srcOrd="1" destOrd="0" presId="urn:microsoft.com/office/officeart/2005/8/layout/bList2"/>
    <dgm:cxn modelId="{B82AC577-0B91-4B0C-A59B-F74942A29009}" type="presOf" srcId="{B20BB919-15F3-AE42-89A4-D74759D39B96}" destId="{6B86F452-266C-8343-9BCF-1F5F4C2F09C7}" srcOrd="0" destOrd="0" presId="urn:microsoft.com/office/officeart/2005/8/layout/bList2"/>
    <dgm:cxn modelId="{BE9AE6D9-15F3-437F-8497-D4AB0C2B0899}" type="presOf" srcId="{0BF07302-CC26-0243-BA6C-60C56182C499}" destId="{6AF77250-09F8-7B4A-AFE1-848087FB2DB2}" srcOrd="1" destOrd="0" presId="urn:microsoft.com/office/officeart/2005/8/layout/bList2"/>
    <dgm:cxn modelId="{882C70EA-3998-4EA9-9806-F97036BB957C}" type="presOf" srcId="{18AF66F4-0038-4B2B-8B55-621838856C4C}" destId="{EAC1B555-3BE1-A542-B591-FAD7311ED8A1}" srcOrd="0" destOrd="1" presId="urn:microsoft.com/office/officeart/2005/8/layout/bList2"/>
    <dgm:cxn modelId="{9F4C8C55-CB38-B44D-A2F7-ACB4C12B74E6}" srcId="{D3DDB1BA-F467-3E43-91E4-87A8AD402519}" destId="{C2503D9D-915A-0144-8505-6B8867787B82}" srcOrd="2" destOrd="0" parTransId="{FEB03430-D486-0E4B-9F27-6436106632E7}" sibTransId="{B83308C2-BD9C-CA49-9A9C-B3BD41C84BED}"/>
    <dgm:cxn modelId="{AA3CF822-977D-4924-93FE-3CD6F8F84299}" type="presOf" srcId="{0BF07302-CC26-0243-BA6C-60C56182C499}" destId="{6B719D90-080E-2E41-B2C0-E49F7A03BF9B}" srcOrd="0" destOrd="0" presId="urn:microsoft.com/office/officeart/2005/8/layout/bList2"/>
    <dgm:cxn modelId="{9E1248BE-E824-49EB-B961-864E0A10F73C}" type="presOf" srcId="{CD2CCC2E-E440-3140-8407-511024C1DA62}" destId="{F314AC78-0DD8-E944-ACCC-576AD6A2A57E}" srcOrd="0" destOrd="1" presId="urn:microsoft.com/office/officeart/2005/8/layout/bList2"/>
    <dgm:cxn modelId="{CC4FCA80-65FC-45A3-A0D9-703F23E8F526}" type="presOf" srcId="{277AF8CA-88A9-5940-A584-EFCDCB8F7D63}" destId="{3CFAE406-8027-FE40-A621-0D8A3F8C0310}" srcOrd="0" destOrd="0" presId="urn:microsoft.com/office/officeart/2005/8/layout/bList2"/>
    <dgm:cxn modelId="{83EF4A12-1E12-4448-BB8F-BE9509464F1F}" srcId="{0BF07302-CC26-0243-BA6C-60C56182C499}" destId="{18AF66F4-0038-4B2B-8B55-621838856C4C}" srcOrd="1" destOrd="0" parTransId="{655F0C14-E88B-4824-AF6E-854C15EA788B}" sibTransId="{7BAF2EFC-2A70-4023-980B-E2FABDBB592E}"/>
    <dgm:cxn modelId="{64D0111F-3F92-42EF-B7A6-A5A917E6FE81}" type="presOf" srcId="{AF7BF1A0-4B49-1B40-840E-38DFE1325682}" destId="{DDA240FC-8094-584B-9833-1954B1B37396}" srcOrd="0" destOrd="0" presId="urn:microsoft.com/office/officeart/2005/8/layout/bList2"/>
    <dgm:cxn modelId="{384543D7-E538-43D9-AA91-81A8BF51389F}" type="presOf" srcId="{B20BB919-15F3-AE42-89A4-D74759D39B96}" destId="{DF17F4A0-2E22-CB4E-90DE-2337ADBBE118}" srcOrd="1" destOrd="0" presId="urn:microsoft.com/office/officeart/2005/8/layout/bList2"/>
    <dgm:cxn modelId="{B7A43346-F63A-A449-A8CA-9ECE855B1ED7}" srcId="{D3DDB1BA-F467-3E43-91E4-87A8AD402519}" destId="{CD2CCC2E-E440-3140-8407-511024C1DA62}" srcOrd="1" destOrd="0" parTransId="{61C952D4-34D5-E649-A11F-C20A65E02B44}" sibTransId="{CB1D7886-B302-D342-9564-4E13D09F3ABF}"/>
    <dgm:cxn modelId="{A06C960D-89BF-4641-A7F7-C6A60DF0878D}" srcId="{CC4C7796-E378-5C49-AECB-7E79FD4156F4}" destId="{AF7BF1A0-4B49-1B40-840E-38DFE1325682}" srcOrd="0" destOrd="0" parTransId="{430437CF-81C2-9645-9E37-F0A8F1227AB1}" sibTransId="{A0454A4D-AA45-4C47-B805-B5A92F7628AF}"/>
    <dgm:cxn modelId="{E4AA1E37-AC94-B94D-9F06-20E05A377218}" srcId="{CD5868F9-494E-7F43-A1CF-E732B26F4C87}" destId="{D3DDB1BA-F467-3E43-91E4-87A8AD402519}" srcOrd="1" destOrd="0" parTransId="{6CC74259-1690-0A42-81EF-46791613101A}" sibTransId="{05480741-5135-8544-83D1-BEA930E5F0F3}"/>
    <dgm:cxn modelId="{FC7A7409-D661-BD41-B132-962817EF049C}" srcId="{CD5868F9-494E-7F43-A1CF-E732B26F4C87}" destId="{0BF07302-CC26-0243-BA6C-60C56182C499}" srcOrd="3" destOrd="0" parTransId="{FD09D48A-95A9-6C4B-B3DC-C99C8936F16C}" sibTransId="{5A9BA487-6075-E840-B19F-93F924CC2823}"/>
    <dgm:cxn modelId="{D7064B07-E3B6-5B45-B661-EE428D17D01F}" srcId="{0BF07302-CC26-0243-BA6C-60C56182C499}" destId="{F071A3B1-E1BE-AC44-80CA-9A6BFD6A2A5E}" srcOrd="0" destOrd="0" parTransId="{19976880-BB48-0949-9ED9-97A10820BE6D}" sibTransId="{87C48005-68E8-8E4E-9B42-4E18AEF4DD49}"/>
    <dgm:cxn modelId="{F1586F71-1E78-B74E-BEBA-41E80B44CFE0}" srcId="{CD5868F9-494E-7F43-A1CF-E732B26F4C87}" destId="{CC4C7796-E378-5C49-AECB-7E79FD4156F4}" srcOrd="2" destOrd="0" parTransId="{2B81B4CF-945E-BB4E-A1AF-3089B927F8C9}" sibTransId="{277AF8CA-88A9-5940-A584-EFCDCB8F7D63}"/>
    <dgm:cxn modelId="{69C647A2-6F71-4982-800E-EDC0AD5405E0}" type="presOf" srcId="{F071A3B1-E1BE-AC44-80CA-9A6BFD6A2A5E}" destId="{EAC1B555-3BE1-A542-B591-FAD7311ED8A1}" srcOrd="0" destOrd="0" presId="urn:microsoft.com/office/officeart/2005/8/layout/bList2"/>
    <dgm:cxn modelId="{94CA1820-A364-4F70-97BD-FE484D5E894B}" type="presOf" srcId="{CD5868F9-494E-7F43-A1CF-E732B26F4C87}" destId="{87CBFEC2-3390-4345-A58C-B391884FD017}" srcOrd="0" destOrd="0" presId="urn:microsoft.com/office/officeart/2005/8/layout/bList2"/>
    <dgm:cxn modelId="{7A55E263-E8F7-4657-97D9-D18691995A75}" type="presOf" srcId="{AE91ABEF-574E-7346-A863-8C84C072A130}" destId="{B9E55522-B7F0-CD4E-81D7-F67627163B89}" srcOrd="0" destOrd="1" presId="urn:microsoft.com/office/officeart/2005/8/layout/bList2"/>
    <dgm:cxn modelId="{A65FF40A-0A25-4D46-9261-E403C17EA70D}" type="presOf" srcId="{C2503D9D-915A-0144-8505-6B8867787B82}" destId="{F314AC78-0DD8-E944-ACCC-576AD6A2A57E}" srcOrd="0" destOrd="2" presId="urn:microsoft.com/office/officeart/2005/8/layout/bList2"/>
    <dgm:cxn modelId="{DB2A24DB-49D2-1242-92C3-E16742465EB3}" srcId="{CD5868F9-494E-7F43-A1CF-E732B26F4C87}" destId="{B20BB919-15F3-AE42-89A4-D74759D39B96}" srcOrd="0" destOrd="0" parTransId="{433EEC50-6C45-3846-A268-F5CD6AB6F06B}" sibTransId="{8C28EC66-DB77-7E43-8676-FFFB39F54B13}"/>
    <dgm:cxn modelId="{60620810-1038-4166-B6A6-7075A70C4462}" type="presOf" srcId="{05480741-5135-8544-83D1-BEA930E5F0F3}" destId="{85E54FE9-7CDA-1B47-ADE4-97FC9210A79E}" srcOrd="0" destOrd="0" presId="urn:microsoft.com/office/officeart/2005/8/layout/bList2"/>
    <dgm:cxn modelId="{12252EB6-C779-4F19-BC53-AC1873D8C572}" type="presOf" srcId="{D3DDB1BA-F467-3E43-91E4-87A8AD402519}" destId="{55574768-4EBA-E246-9E88-B0374F19DF8E}" srcOrd="0" destOrd="0" presId="urn:microsoft.com/office/officeart/2005/8/layout/bList2"/>
    <dgm:cxn modelId="{F3444C16-2CD9-494D-8A82-B572A03BEE27}" type="presOf" srcId="{AA5EF195-0E33-DD4B-AE91-169005F61B4E}" destId="{EAC1B555-3BE1-A542-B591-FAD7311ED8A1}" srcOrd="0" destOrd="2" presId="urn:microsoft.com/office/officeart/2005/8/layout/bList2"/>
    <dgm:cxn modelId="{36009A60-5851-4EB9-ADDA-96AC0FB34DAB}" type="presOf" srcId="{CC4C7796-E378-5C49-AECB-7E79FD4156F4}" destId="{444B30E6-911A-DC47-881D-D45651F144DC}" srcOrd="0" destOrd="0" presId="urn:microsoft.com/office/officeart/2005/8/layout/bList2"/>
    <dgm:cxn modelId="{8FB27999-56E5-45B7-B52F-18D380855353}" type="presOf" srcId="{9F05CBE7-AA8D-1F41-9D23-59FE2DC3E84B}" destId="{F314AC78-0DD8-E944-ACCC-576AD6A2A57E}" srcOrd="0" destOrd="0" presId="urn:microsoft.com/office/officeart/2005/8/layout/bList2"/>
    <dgm:cxn modelId="{0E309BAE-3541-47A1-8504-39672157F1CC}" type="presOf" srcId="{E32E8D30-8B7E-CB4F-84B8-13C3B52AC5CE}" destId="{B9E55522-B7F0-CD4E-81D7-F67627163B89}" srcOrd="0" destOrd="0" presId="urn:microsoft.com/office/officeart/2005/8/layout/bList2"/>
    <dgm:cxn modelId="{2DA1C542-FE56-2840-965D-0871B2DD0858}" srcId="{B20BB919-15F3-AE42-89A4-D74759D39B96}" destId="{E32E8D30-8B7E-CB4F-84B8-13C3B52AC5CE}" srcOrd="0" destOrd="0" parTransId="{E6010388-07D4-5349-A7FA-80095F3D3382}" sibTransId="{14BF290C-59FB-EC45-B164-BE3DC19BC451}"/>
    <dgm:cxn modelId="{58C2B1B8-A806-47F0-B70A-E75CACCF83FB}" type="presOf" srcId="{D3DDB1BA-F467-3E43-91E4-87A8AD402519}" destId="{53D1C8C6-F7A1-F141-B2CE-206D5C44C311}" srcOrd="1" destOrd="0" presId="urn:microsoft.com/office/officeart/2005/8/layout/bList2"/>
    <dgm:cxn modelId="{CCA5A989-1D39-4D72-B831-D32C073C11F8}" type="presOf" srcId="{8C28EC66-DB77-7E43-8676-FFFB39F54B13}" destId="{109982BD-C3B2-8A4A-861B-E538C919ECB2}" srcOrd="0" destOrd="0" presId="urn:microsoft.com/office/officeart/2005/8/layout/bList2"/>
    <dgm:cxn modelId="{7196635E-2A0B-6342-9789-7F8EE456580C}" srcId="{B20BB919-15F3-AE42-89A4-D74759D39B96}" destId="{AE91ABEF-574E-7346-A863-8C84C072A130}" srcOrd="1" destOrd="0" parTransId="{400FCD4D-C8C7-FF40-B4FE-757A57ECDE00}" sibTransId="{8EF95AD5-793D-6047-BDE3-B297A3655D7B}"/>
    <dgm:cxn modelId="{94B70016-AE46-174F-888C-DEEE7A8E90CA}" srcId="{0BF07302-CC26-0243-BA6C-60C56182C499}" destId="{AA5EF195-0E33-DD4B-AE91-169005F61B4E}" srcOrd="2" destOrd="0" parTransId="{D7B2C11B-D6BB-C745-92A1-330F20C2239E}" sibTransId="{92AD3D14-FB3B-EC41-92DC-B93C810ABB48}"/>
    <dgm:cxn modelId="{FFF7883E-AE46-514F-BEE2-8DB879A2E5AE}" srcId="{D3DDB1BA-F467-3E43-91E4-87A8AD402519}" destId="{9F05CBE7-AA8D-1F41-9D23-59FE2DC3E84B}" srcOrd="0" destOrd="0" parTransId="{A5937BBF-9BD6-7049-88D6-CD16A4FFF0A6}" sibTransId="{FF244972-6050-A74F-94D2-69E0923ADA4F}"/>
    <dgm:cxn modelId="{9E5BB6BF-B51A-457F-A056-65B39AC5FF69}" type="presParOf" srcId="{87CBFEC2-3390-4345-A58C-B391884FD017}" destId="{E86EBEDC-7551-8A43-A935-128969F4386B}" srcOrd="0" destOrd="0" presId="urn:microsoft.com/office/officeart/2005/8/layout/bList2"/>
    <dgm:cxn modelId="{FD8E0B68-89C6-442E-AFD2-E11A5EBAF0E7}" type="presParOf" srcId="{E86EBEDC-7551-8A43-A935-128969F4386B}" destId="{B9E55522-B7F0-CD4E-81D7-F67627163B89}" srcOrd="0" destOrd="0" presId="urn:microsoft.com/office/officeart/2005/8/layout/bList2"/>
    <dgm:cxn modelId="{1F268E90-54FE-421A-B96E-06D627C6F079}" type="presParOf" srcId="{E86EBEDC-7551-8A43-A935-128969F4386B}" destId="{6B86F452-266C-8343-9BCF-1F5F4C2F09C7}" srcOrd="1" destOrd="0" presId="urn:microsoft.com/office/officeart/2005/8/layout/bList2"/>
    <dgm:cxn modelId="{534E4574-270E-4361-BDD0-8BC92BAABB75}" type="presParOf" srcId="{E86EBEDC-7551-8A43-A935-128969F4386B}" destId="{DF17F4A0-2E22-CB4E-90DE-2337ADBBE118}" srcOrd="2" destOrd="0" presId="urn:microsoft.com/office/officeart/2005/8/layout/bList2"/>
    <dgm:cxn modelId="{36373E94-1B5C-4125-99DE-7BF41CD0185E}" type="presParOf" srcId="{E86EBEDC-7551-8A43-A935-128969F4386B}" destId="{FEFCD090-4C91-5D4C-9E91-8B2DF3DB0550}" srcOrd="3" destOrd="0" presId="urn:microsoft.com/office/officeart/2005/8/layout/bList2"/>
    <dgm:cxn modelId="{D3148476-53D9-40C6-9504-DD226FD93D4F}" type="presParOf" srcId="{87CBFEC2-3390-4345-A58C-B391884FD017}" destId="{109982BD-C3B2-8A4A-861B-E538C919ECB2}" srcOrd="1" destOrd="0" presId="urn:microsoft.com/office/officeart/2005/8/layout/bList2"/>
    <dgm:cxn modelId="{AF0FC9F5-B662-4D0B-84A4-D1BD8D77E9B6}" type="presParOf" srcId="{87CBFEC2-3390-4345-A58C-B391884FD017}" destId="{0DA3C07C-C1F2-654E-AD1F-789648E31DA3}" srcOrd="2" destOrd="0" presId="urn:microsoft.com/office/officeart/2005/8/layout/bList2"/>
    <dgm:cxn modelId="{DF2E4708-BA33-4C76-ACCB-2A8AB5FD13D9}" type="presParOf" srcId="{0DA3C07C-C1F2-654E-AD1F-789648E31DA3}" destId="{F314AC78-0DD8-E944-ACCC-576AD6A2A57E}" srcOrd="0" destOrd="0" presId="urn:microsoft.com/office/officeart/2005/8/layout/bList2"/>
    <dgm:cxn modelId="{1761C480-6C30-4CD9-82D5-017907C47FBC}" type="presParOf" srcId="{0DA3C07C-C1F2-654E-AD1F-789648E31DA3}" destId="{55574768-4EBA-E246-9E88-B0374F19DF8E}" srcOrd="1" destOrd="0" presId="urn:microsoft.com/office/officeart/2005/8/layout/bList2"/>
    <dgm:cxn modelId="{36C4F3F8-C259-4E1E-B3B3-9AF8812F66C1}" type="presParOf" srcId="{0DA3C07C-C1F2-654E-AD1F-789648E31DA3}" destId="{53D1C8C6-F7A1-F141-B2CE-206D5C44C311}" srcOrd="2" destOrd="0" presId="urn:microsoft.com/office/officeart/2005/8/layout/bList2"/>
    <dgm:cxn modelId="{DCE76079-58D7-4DAF-830A-3C6A2BDA0149}" type="presParOf" srcId="{0DA3C07C-C1F2-654E-AD1F-789648E31DA3}" destId="{85084F55-374E-AF4E-BFF0-26D5D5CF670A}" srcOrd="3" destOrd="0" presId="urn:microsoft.com/office/officeart/2005/8/layout/bList2"/>
    <dgm:cxn modelId="{55AE0B6F-C4A5-4BBB-A7FA-E3A106090F22}" type="presParOf" srcId="{87CBFEC2-3390-4345-A58C-B391884FD017}" destId="{85E54FE9-7CDA-1B47-ADE4-97FC9210A79E}" srcOrd="3" destOrd="0" presId="urn:microsoft.com/office/officeart/2005/8/layout/bList2"/>
    <dgm:cxn modelId="{58F2B8FB-9048-44AE-BB91-9B3C2F12C2AA}" type="presParOf" srcId="{87CBFEC2-3390-4345-A58C-B391884FD017}" destId="{7D9A988F-26DA-9049-8803-646E1994438E}" srcOrd="4" destOrd="0" presId="urn:microsoft.com/office/officeart/2005/8/layout/bList2"/>
    <dgm:cxn modelId="{C6C0F8A9-5956-4604-8062-A45093C0F9AE}" type="presParOf" srcId="{7D9A988F-26DA-9049-8803-646E1994438E}" destId="{DDA240FC-8094-584B-9833-1954B1B37396}" srcOrd="0" destOrd="0" presId="urn:microsoft.com/office/officeart/2005/8/layout/bList2"/>
    <dgm:cxn modelId="{740C1C9A-2F35-468C-90BF-50DDE2CA4457}" type="presParOf" srcId="{7D9A988F-26DA-9049-8803-646E1994438E}" destId="{444B30E6-911A-DC47-881D-D45651F144DC}" srcOrd="1" destOrd="0" presId="urn:microsoft.com/office/officeart/2005/8/layout/bList2"/>
    <dgm:cxn modelId="{CD27D48C-1C28-4C55-B0C1-3D3885FA3A19}" type="presParOf" srcId="{7D9A988F-26DA-9049-8803-646E1994438E}" destId="{DA771998-DDF5-FA4B-BAE3-FFE42FA3E9FA}" srcOrd="2" destOrd="0" presId="urn:microsoft.com/office/officeart/2005/8/layout/bList2"/>
    <dgm:cxn modelId="{A169CFB5-A605-45C1-B083-2750589EF94E}" type="presParOf" srcId="{7D9A988F-26DA-9049-8803-646E1994438E}" destId="{2F8A7F8E-7007-BC4A-9C54-7B97435BCE35}" srcOrd="3" destOrd="0" presId="urn:microsoft.com/office/officeart/2005/8/layout/bList2"/>
    <dgm:cxn modelId="{314D6441-C25E-46CC-B32D-183ACEB98690}" type="presParOf" srcId="{87CBFEC2-3390-4345-A58C-B391884FD017}" destId="{3CFAE406-8027-FE40-A621-0D8A3F8C0310}" srcOrd="5" destOrd="0" presId="urn:microsoft.com/office/officeart/2005/8/layout/bList2"/>
    <dgm:cxn modelId="{1EC3EE1D-E5AC-401A-AE87-F6EFF347F0CF}" type="presParOf" srcId="{87CBFEC2-3390-4345-A58C-B391884FD017}" destId="{F56BC324-D514-6341-881F-CB529784686D}" srcOrd="6" destOrd="0" presId="urn:microsoft.com/office/officeart/2005/8/layout/bList2"/>
    <dgm:cxn modelId="{585319F1-C431-418A-9F52-5CF2AEE352D3}" type="presParOf" srcId="{F56BC324-D514-6341-881F-CB529784686D}" destId="{EAC1B555-3BE1-A542-B591-FAD7311ED8A1}" srcOrd="0" destOrd="0" presId="urn:microsoft.com/office/officeart/2005/8/layout/bList2"/>
    <dgm:cxn modelId="{F2912626-C5DF-4C3D-B300-500188203F60}" type="presParOf" srcId="{F56BC324-D514-6341-881F-CB529784686D}" destId="{6B719D90-080E-2E41-B2C0-E49F7A03BF9B}" srcOrd="1" destOrd="0" presId="urn:microsoft.com/office/officeart/2005/8/layout/bList2"/>
    <dgm:cxn modelId="{0D07DAD0-2131-45AC-AD2F-3565012D206D}" type="presParOf" srcId="{F56BC324-D514-6341-881F-CB529784686D}" destId="{6AF77250-09F8-7B4A-AFE1-848087FB2DB2}" srcOrd="2" destOrd="0" presId="urn:microsoft.com/office/officeart/2005/8/layout/bList2"/>
    <dgm:cxn modelId="{11AF5319-6CF1-4EF1-905F-9AED70439102}" type="presParOf" srcId="{F56BC324-D514-6341-881F-CB529784686D}" destId="{555C5CE1-FB10-2944-98C0-9241DCFD3B8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29CA6B-6CAF-47BF-9CA2-AD5EDA763CE4}" type="doc">
      <dgm:prSet loTypeId="urn:microsoft.com/office/officeart/2005/8/layout/cycle6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E5448FA-513A-408E-BDD6-4A261A403D05}">
      <dgm:prSet phldrT="[文本]" custT="1"/>
      <dgm:spPr/>
      <dgm:t>
        <a:bodyPr/>
        <a:lstStyle/>
        <a:p>
          <a:r>
            <a:rPr lang="zh-CN" altLang="en-US" sz="1800" dirty="0" smtClean="0"/>
            <a:t>不断优化</a:t>
          </a:r>
          <a:endParaRPr lang="zh-CN" altLang="en-US" sz="1800" dirty="0"/>
        </a:p>
      </dgm:t>
    </dgm:pt>
    <dgm:pt modelId="{D2A45F7B-4057-4B7E-937B-016717BDBF8D}" type="parTrans" cxnId="{06D64D0F-D85C-4320-AF86-99DBD3EEB233}">
      <dgm:prSet/>
      <dgm:spPr/>
      <dgm:t>
        <a:bodyPr/>
        <a:lstStyle/>
        <a:p>
          <a:endParaRPr lang="zh-CN" altLang="en-US" sz="1100"/>
        </a:p>
      </dgm:t>
    </dgm:pt>
    <dgm:pt modelId="{B2552AF6-51BA-4211-88F8-8916EF9436BA}" type="sibTrans" cxnId="{06D64D0F-D85C-4320-AF86-99DBD3EEB233}">
      <dgm:prSet/>
      <dgm:spPr/>
      <dgm:t>
        <a:bodyPr/>
        <a:lstStyle/>
        <a:p>
          <a:endParaRPr lang="zh-CN" altLang="en-US" sz="1100"/>
        </a:p>
      </dgm:t>
    </dgm:pt>
    <dgm:pt modelId="{A351D345-30DB-401D-A1EB-D43B8BD5E69E}">
      <dgm:prSet phldrT="[文本]" custT="1"/>
      <dgm:spPr/>
      <dgm:t>
        <a:bodyPr/>
        <a:lstStyle/>
        <a:p>
          <a:r>
            <a:rPr lang="zh-CN" altLang="en-US" sz="1800" dirty="0" smtClean="0"/>
            <a:t>产品服务</a:t>
          </a:r>
          <a:endParaRPr lang="zh-CN" altLang="en-US" sz="1800" dirty="0"/>
        </a:p>
      </dgm:t>
    </dgm:pt>
    <dgm:pt modelId="{CBC6C881-B294-463A-A884-D6755313850E}" type="parTrans" cxnId="{CA6CD5AC-73B7-42EA-8146-88622981706E}">
      <dgm:prSet/>
      <dgm:spPr/>
      <dgm:t>
        <a:bodyPr/>
        <a:lstStyle/>
        <a:p>
          <a:endParaRPr lang="zh-CN" altLang="en-US" sz="1100"/>
        </a:p>
      </dgm:t>
    </dgm:pt>
    <dgm:pt modelId="{B7DC890F-02EC-466E-96DA-8D58411DA2AD}" type="sibTrans" cxnId="{CA6CD5AC-73B7-42EA-8146-88622981706E}">
      <dgm:prSet/>
      <dgm:spPr/>
      <dgm:t>
        <a:bodyPr/>
        <a:lstStyle/>
        <a:p>
          <a:endParaRPr lang="zh-CN" altLang="en-US" sz="1100"/>
        </a:p>
      </dgm:t>
    </dgm:pt>
    <dgm:pt modelId="{37B5BE11-8C79-47A8-89FB-F42C514EF77E}">
      <dgm:prSet phldrT="[文本]" custT="1"/>
      <dgm:spPr/>
      <dgm:t>
        <a:bodyPr/>
        <a:lstStyle/>
        <a:p>
          <a:r>
            <a:rPr lang="zh-CN" altLang="en-US" sz="1800" dirty="0" smtClean="0"/>
            <a:t>分析调研</a:t>
          </a:r>
          <a:endParaRPr lang="zh-CN" altLang="en-US" sz="1800" dirty="0"/>
        </a:p>
      </dgm:t>
    </dgm:pt>
    <dgm:pt modelId="{D612C388-0432-4BF9-8C7A-CC2E8A24E271}" type="parTrans" cxnId="{B9C35DCE-803F-4822-B001-DEA0503CFC73}">
      <dgm:prSet/>
      <dgm:spPr/>
      <dgm:t>
        <a:bodyPr/>
        <a:lstStyle/>
        <a:p>
          <a:endParaRPr lang="zh-CN" altLang="en-US" sz="1100"/>
        </a:p>
      </dgm:t>
    </dgm:pt>
    <dgm:pt modelId="{5BB91C50-15CC-47D3-AA31-805798046EA4}" type="sibTrans" cxnId="{B9C35DCE-803F-4822-B001-DEA0503CFC73}">
      <dgm:prSet/>
      <dgm:spPr/>
      <dgm:t>
        <a:bodyPr/>
        <a:lstStyle/>
        <a:p>
          <a:endParaRPr lang="zh-CN" altLang="en-US" sz="1100"/>
        </a:p>
      </dgm:t>
    </dgm:pt>
    <dgm:pt modelId="{85908EB7-195A-4291-B064-52DE1D3CAA12}">
      <dgm:prSet phldrT="[文本]" custT="1"/>
      <dgm:spPr/>
      <dgm:t>
        <a:bodyPr/>
        <a:lstStyle/>
        <a:p>
          <a:r>
            <a:rPr lang="zh-CN" altLang="en-US" sz="1800" dirty="0" smtClean="0"/>
            <a:t>特征挖掘</a:t>
          </a:r>
          <a:endParaRPr lang="zh-CN" altLang="en-US" sz="1800" dirty="0"/>
        </a:p>
      </dgm:t>
    </dgm:pt>
    <dgm:pt modelId="{0D9E53F8-932D-4A0E-ACFE-59A87694D61D}" type="parTrans" cxnId="{308334E3-4D03-4868-B2A6-A1C57B909F7D}">
      <dgm:prSet/>
      <dgm:spPr/>
      <dgm:t>
        <a:bodyPr/>
        <a:lstStyle/>
        <a:p>
          <a:endParaRPr lang="zh-CN" altLang="en-US" sz="1100"/>
        </a:p>
      </dgm:t>
    </dgm:pt>
    <dgm:pt modelId="{C9D9291A-29B0-40DB-A3B3-95FCCA5D42F3}" type="sibTrans" cxnId="{308334E3-4D03-4868-B2A6-A1C57B909F7D}">
      <dgm:prSet/>
      <dgm:spPr/>
      <dgm:t>
        <a:bodyPr/>
        <a:lstStyle/>
        <a:p>
          <a:endParaRPr lang="zh-CN" altLang="en-US" sz="1100"/>
        </a:p>
      </dgm:t>
    </dgm:pt>
    <dgm:pt modelId="{962A145C-FA1E-41E6-8265-0CF6C3BBE3B4}">
      <dgm:prSet phldrT="[文本]" custT="1"/>
      <dgm:spPr/>
      <dgm:t>
        <a:bodyPr/>
        <a:lstStyle/>
        <a:p>
          <a:r>
            <a:rPr lang="zh-CN" altLang="en-US" sz="1800" dirty="0" smtClean="0"/>
            <a:t>模型服务</a:t>
          </a:r>
          <a:endParaRPr lang="zh-CN" altLang="en-US" sz="1800" dirty="0"/>
        </a:p>
      </dgm:t>
    </dgm:pt>
    <dgm:pt modelId="{4491CBB7-0070-4956-A414-CD67C09FCBF0}" type="parTrans" cxnId="{6F71B0EA-14BA-4103-A3A5-F995DF8E770F}">
      <dgm:prSet/>
      <dgm:spPr/>
      <dgm:t>
        <a:bodyPr/>
        <a:lstStyle/>
        <a:p>
          <a:endParaRPr lang="zh-CN" altLang="en-US" sz="1100"/>
        </a:p>
      </dgm:t>
    </dgm:pt>
    <dgm:pt modelId="{7676DE1D-7293-4F69-9CE5-C85D45C75BFB}" type="sibTrans" cxnId="{6F71B0EA-14BA-4103-A3A5-F995DF8E770F}">
      <dgm:prSet/>
      <dgm:spPr/>
      <dgm:t>
        <a:bodyPr/>
        <a:lstStyle/>
        <a:p>
          <a:endParaRPr lang="zh-CN" altLang="en-US" sz="1100"/>
        </a:p>
      </dgm:t>
    </dgm:pt>
    <dgm:pt modelId="{3938DFCA-C0BC-8845-8A01-7AFCAFFA3F8D}" type="pres">
      <dgm:prSet presAssocID="{D429CA6B-6CAF-47BF-9CA2-AD5EDA763CE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90DCCC-2412-F44F-9917-8FF0CD630E94}" type="pres">
      <dgm:prSet presAssocID="{9E5448FA-513A-408E-BDD6-4A261A403D0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C7529-6380-3842-B18A-6B7989DB2A3B}" type="pres">
      <dgm:prSet presAssocID="{9E5448FA-513A-408E-BDD6-4A261A403D05}" presName="spNode" presStyleCnt="0"/>
      <dgm:spPr/>
      <dgm:t>
        <a:bodyPr/>
        <a:lstStyle/>
        <a:p>
          <a:endParaRPr lang="zh-CN" altLang="en-US"/>
        </a:p>
      </dgm:t>
    </dgm:pt>
    <dgm:pt modelId="{62913483-308A-014D-ACDE-6C63D7872958}" type="pres">
      <dgm:prSet presAssocID="{B2552AF6-51BA-4211-88F8-8916EF9436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BE3C0C30-3014-1442-9970-7CE11B5AB7A5}" type="pres">
      <dgm:prSet presAssocID="{A351D345-30DB-401D-A1EB-D43B8BD5E6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F997A-ED09-D747-8D6E-6443474AFAC2}" type="pres">
      <dgm:prSet presAssocID="{A351D345-30DB-401D-A1EB-D43B8BD5E69E}" presName="spNode" presStyleCnt="0"/>
      <dgm:spPr/>
      <dgm:t>
        <a:bodyPr/>
        <a:lstStyle/>
        <a:p>
          <a:endParaRPr lang="zh-CN" altLang="en-US"/>
        </a:p>
      </dgm:t>
    </dgm:pt>
    <dgm:pt modelId="{E47C6194-60EC-FC4B-9297-6491B563C9DF}" type="pres">
      <dgm:prSet presAssocID="{B7DC890F-02EC-466E-96DA-8D58411DA2AD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48CBD3D2-408B-1645-B859-B7534943B136}" type="pres">
      <dgm:prSet presAssocID="{37B5BE11-8C79-47A8-89FB-F42C514EF7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E714D2-F5D2-BE47-84EB-45EEE3C47AA1}" type="pres">
      <dgm:prSet presAssocID="{37B5BE11-8C79-47A8-89FB-F42C514EF77E}" presName="spNode" presStyleCnt="0"/>
      <dgm:spPr/>
      <dgm:t>
        <a:bodyPr/>
        <a:lstStyle/>
        <a:p>
          <a:endParaRPr lang="zh-CN" altLang="en-US"/>
        </a:p>
      </dgm:t>
    </dgm:pt>
    <dgm:pt modelId="{C5EEE7FB-0B8E-8645-A0B7-CFB605259FC6}" type="pres">
      <dgm:prSet presAssocID="{5BB91C50-15CC-47D3-AA31-805798046EA4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27E436AA-EA6C-944D-8C2A-309EDF842F91}" type="pres">
      <dgm:prSet presAssocID="{85908EB7-195A-4291-B064-52DE1D3CAA1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4BB707-C045-B147-B738-B57F32E61048}" type="pres">
      <dgm:prSet presAssocID="{85908EB7-195A-4291-B064-52DE1D3CAA12}" presName="spNode" presStyleCnt="0"/>
      <dgm:spPr/>
      <dgm:t>
        <a:bodyPr/>
        <a:lstStyle/>
        <a:p>
          <a:endParaRPr lang="zh-CN" altLang="en-US"/>
        </a:p>
      </dgm:t>
    </dgm:pt>
    <dgm:pt modelId="{4CA3B4DD-4257-854B-B92C-3C78CB0CA111}" type="pres">
      <dgm:prSet presAssocID="{C9D9291A-29B0-40DB-A3B3-95FCCA5D42F3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3BF87C79-4282-6545-9EE5-B83223E4E7B9}" type="pres">
      <dgm:prSet presAssocID="{962A145C-FA1E-41E6-8265-0CF6C3BBE3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4B686D-CCAC-3A47-A4BB-8D5E70E16550}" type="pres">
      <dgm:prSet presAssocID="{962A145C-FA1E-41E6-8265-0CF6C3BBE3B4}" presName="spNode" presStyleCnt="0"/>
      <dgm:spPr/>
      <dgm:t>
        <a:bodyPr/>
        <a:lstStyle/>
        <a:p>
          <a:endParaRPr lang="zh-CN" altLang="en-US"/>
        </a:p>
      </dgm:t>
    </dgm:pt>
    <dgm:pt modelId="{9ED34A58-8DC1-584F-9D10-EA5AD9AD3A70}" type="pres">
      <dgm:prSet presAssocID="{7676DE1D-7293-4F69-9CE5-C85D45C75BFB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F71B0EA-14BA-4103-A3A5-F995DF8E770F}" srcId="{D429CA6B-6CAF-47BF-9CA2-AD5EDA763CE4}" destId="{962A145C-FA1E-41E6-8265-0CF6C3BBE3B4}" srcOrd="4" destOrd="0" parTransId="{4491CBB7-0070-4956-A414-CD67C09FCBF0}" sibTransId="{7676DE1D-7293-4F69-9CE5-C85D45C75BFB}"/>
    <dgm:cxn modelId="{308334E3-4D03-4868-B2A6-A1C57B909F7D}" srcId="{D429CA6B-6CAF-47BF-9CA2-AD5EDA763CE4}" destId="{85908EB7-195A-4291-B064-52DE1D3CAA12}" srcOrd="3" destOrd="0" parTransId="{0D9E53F8-932D-4A0E-ACFE-59A87694D61D}" sibTransId="{C9D9291A-29B0-40DB-A3B3-95FCCA5D42F3}"/>
    <dgm:cxn modelId="{BCD1C755-EF7C-4B95-BCDB-F169FD87C9C7}" type="presOf" srcId="{A351D345-30DB-401D-A1EB-D43B8BD5E69E}" destId="{BE3C0C30-3014-1442-9970-7CE11B5AB7A5}" srcOrd="0" destOrd="0" presId="urn:microsoft.com/office/officeart/2005/8/layout/cycle6"/>
    <dgm:cxn modelId="{B9C35DCE-803F-4822-B001-DEA0503CFC73}" srcId="{D429CA6B-6CAF-47BF-9CA2-AD5EDA763CE4}" destId="{37B5BE11-8C79-47A8-89FB-F42C514EF77E}" srcOrd="2" destOrd="0" parTransId="{D612C388-0432-4BF9-8C7A-CC2E8A24E271}" sibTransId="{5BB91C50-15CC-47D3-AA31-805798046EA4}"/>
    <dgm:cxn modelId="{39F9BE17-CC13-4603-BEBD-1FC4C4968A76}" type="presOf" srcId="{85908EB7-195A-4291-B064-52DE1D3CAA12}" destId="{27E436AA-EA6C-944D-8C2A-309EDF842F91}" srcOrd="0" destOrd="0" presId="urn:microsoft.com/office/officeart/2005/8/layout/cycle6"/>
    <dgm:cxn modelId="{071D9420-807E-4E0D-BE79-F3E3161EC65F}" type="presOf" srcId="{D429CA6B-6CAF-47BF-9CA2-AD5EDA763CE4}" destId="{3938DFCA-C0BC-8845-8A01-7AFCAFFA3F8D}" srcOrd="0" destOrd="0" presId="urn:microsoft.com/office/officeart/2005/8/layout/cycle6"/>
    <dgm:cxn modelId="{C5CFE1B3-366C-4695-9D5E-DB06B50A5632}" type="presOf" srcId="{B7DC890F-02EC-466E-96DA-8D58411DA2AD}" destId="{E47C6194-60EC-FC4B-9297-6491B563C9DF}" srcOrd="0" destOrd="0" presId="urn:microsoft.com/office/officeart/2005/8/layout/cycle6"/>
    <dgm:cxn modelId="{794991A9-C59A-4A6B-BF81-DA66A59941F6}" type="presOf" srcId="{7676DE1D-7293-4F69-9CE5-C85D45C75BFB}" destId="{9ED34A58-8DC1-584F-9D10-EA5AD9AD3A70}" srcOrd="0" destOrd="0" presId="urn:microsoft.com/office/officeart/2005/8/layout/cycle6"/>
    <dgm:cxn modelId="{FB76BFB2-E89B-4D7E-932A-76673B0BD26F}" type="presOf" srcId="{C9D9291A-29B0-40DB-A3B3-95FCCA5D42F3}" destId="{4CA3B4DD-4257-854B-B92C-3C78CB0CA111}" srcOrd="0" destOrd="0" presId="urn:microsoft.com/office/officeart/2005/8/layout/cycle6"/>
    <dgm:cxn modelId="{CA6CD5AC-73B7-42EA-8146-88622981706E}" srcId="{D429CA6B-6CAF-47BF-9CA2-AD5EDA763CE4}" destId="{A351D345-30DB-401D-A1EB-D43B8BD5E69E}" srcOrd="1" destOrd="0" parTransId="{CBC6C881-B294-463A-A884-D6755313850E}" sibTransId="{B7DC890F-02EC-466E-96DA-8D58411DA2AD}"/>
    <dgm:cxn modelId="{06D64D0F-D85C-4320-AF86-99DBD3EEB233}" srcId="{D429CA6B-6CAF-47BF-9CA2-AD5EDA763CE4}" destId="{9E5448FA-513A-408E-BDD6-4A261A403D05}" srcOrd="0" destOrd="0" parTransId="{D2A45F7B-4057-4B7E-937B-016717BDBF8D}" sibTransId="{B2552AF6-51BA-4211-88F8-8916EF9436BA}"/>
    <dgm:cxn modelId="{76114FF1-0F32-4917-A5F8-16F82550CDC3}" type="presOf" srcId="{9E5448FA-513A-408E-BDD6-4A261A403D05}" destId="{A090DCCC-2412-F44F-9917-8FF0CD630E94}" srcOrd="0" destOrd="0" presId="urn:microsoft.com/office/officeart/2005/8/layout/cycle6"/>
    <dgm:cxn modelId="{FC4E0873-2856-48DC-AACB-1631D0578997}" type="presOf" srcId="{962A145C-FA1E-41E6-8265-0CF6C3BBE3B4}" destId="{3BF87C79-4282-6545-9EE5-B83223E4E7B9}" srcOrd="0" destOrd="0" presId="urn:microsoft.com/office/officeart/2005/8/layout/cycle6"/>
    <dgm:cxn modelId="{D6E0AFFD-57FD-460B-A420-B70506E47045}" type="presOf" srcId="{5BB91C50-15CC-47D3-AA31-805798046EA4}" destId="{C5EEE7FB-0B8E-8645-A0B7-CFB605259FC6}" srcOrd="0" destOrd="0" presId="urn:microsoft.com/office/officeart/2005/8/layout/cycle6"/>
    <dgm:cxn modelId="{43A4C711-7037-4DEC-BD3B-99F16CAFA982}" type="presOf" srcId="{B2552AF6-51BA-4211-88F8-8916EF9436BA}" destId="{62913483-308A-014D-ACDE-6C63D7872958}" srcOrd="0" destOrd="0" presId="urn:microsoft.com/office/officeart/2005/8/layout/cycle6"/>
    <dgm:cxn modelId="{0CC4412B-8BF9-4404-B156-F6601DBE82DE}" type="presOf" srcId="{37B5BE11-8C79-47A8-89FB-F42C514EF77E}" destId="{48CBD3D2-408B-1645-B859-B7534943B136}" srcOrd="0" destOrd="0" presId="urn:microsoft.com/office/officeart/2005/8/layout/cycle6"/>
    <dgm:cxn modelId="{F13092BE-94A8-429F-980D-10CB1D3D20D6}" type="presParOf" srcId="{3938DFCA-C0BC-8845-8A01-7AFCAFFA3F8D}" destId="{A090DCCC-2412-F44F-9917-8FF0CD630E94}" srcOrd="0" destOrd="0" presId="urn:microsoft.com/office/officeart/2005/8/layout/cycle6"/>
    <dgm:cxn modelId="{3474F200-2E41-490F-8E73-1EB1AA68D446}" type="presParOf" srcId="{3938DFCA-C0BC-8845-8A01-7AFCAFFA3F8D}" destId="{B43C7529-6380-3842-B18A-6B7989DB2A3B}" srcOrd="1" destOrd="0" presId="urn:microsoft.com/office/officeart/2005/8/layout/cycle6"/>
    <dgm:cxn modelId="{A7381579-0F14-4485-B182-7A62F8894DCD}" type="presParOf" srcId="{3938DFCA-C0BC-8845-8A01-7AFCAFFA3F8D}" destId="{62913483-308A-014D-ACDE-6C63D7872958}" srcOrd="2" destOrd="0" presId="urn:microsoft.com/office/officeart/2005/8/layout/cycle6"/>
    <dgm:cxn modelId="{4C1B539B-79D9-43D4-9EF9-B44A6D2DDBDD}" type="presParOf" srcId="{3938DFCA-C0BC-8845-8A01-7AFCAFFA3F8D}" destId="{BE3C0C30-3014-1442-9970-7CE11B5AB7A5}" srcOrd="3" destOrd="0" presId="urn:microsoft.com/office/officeart/2005/8/layout/cycle6"/>
    <dgm:cxn modelId="{2DDF79FC-1CAA-434A-89E3-ADA1BF254481}" type="presParOf" srcId="{3938DFCA-C0BC-8845-8A01-7AFCAFFA3F8D}" destId="{2AEF997A-ED09-D747-8D6E-6443474AFAC2}" srcOrd="4" destOrd="0" presId="urn:microsoft.com/office/officeart/2005/8/layout/cycle6"/>
    <dgm:cxn modelId="{02914465-8C46-4240-954E-2DC2510A924C}" type="presParOf" srcId="{3938DFCA-C0BC-8845-8A01-7AFCAFFA3F8D}" destId="{E47C6194-60EC-FC4B-9297-6491B563C9DF}" srcOrd="5" destOrd="0" presId="urn:microsoft.com/office/officeart/2005/8/layout/cycle6"/>
    <dgm:cxn modelId="{FE592422-3095-43AE-A123-BEB8FF5173D2}" type="presParOf" srcId="{3938DFCA-C0BC-8845-8A01-7AFCAFFA3F8D}" destId="{48CBD3D2-408B-1645-B859-B7534943B136}" srcOrd="6" destOrd="0" presId="urn:microsoft.com/office/officeart/2005/8/layout/cycle6"/>
    <dgm:cxn modelId="{4CFAD0A7-B981-4530-A283-02E11941264E}" type="presParOf" srcId="{3938DFCA-C0BC-8845-8A01-7AFCAFFA3F8D}" destId="{4BE714D2-F5D2-BE47-84EB-45EEE3C47AA1}" srcOrd="7" destOrd="0" presId="urn:microsoft.com/office/officeart/2005/8/layout/cycle6"/>
    <dgm:cxn modelId="{B3230912-501E-41DC-859D-AAFAF4E614EA}" type="presParOf" srcId="{3938DFCA-C0BC-8845-8A01-7AFCAFFA3F8D}" destId="{C5EEE7FB-0B8E-8645-A0B7-CFB605259FC6}" srcOrd="8" destOrd="0" presId="urn:microsoft.com/office/officeart/2005/8/layout/cycle6"/>
    <dgm:cxn modelId="{0054F1D6-89E9-4451-9A0B-BBAD76A64372}" type="presParOf" srcId="{3938DFCA-C0BC-8845-8A01-7AFCAFFA3F8D}" destId="{27E436AA-EA6C-944D-8C2A-309EDF842F91}" srcOrd="9" destOrd="0" presId="urn:microsoft.com/office/officeart/2005/8/layout/cycle6"/>
    <dgm:cxn modelId="{8647260F-FDD8-4A06-B051-313840932645}" type="presParOf" srcId="{3938DFCA-C0BC-8845-8A01-7AFCAFFA3F8D}" destId="{0D4BB707-C045-B147-B738-B57F32E61048}" srcOrd="10" destOrd="0" presId="urn:microsoft.com/office/officeart/2005/8/layout/cycle6"/>
    <dgm:cxn modelId="{A556E0A7-EB82-4093-AB91-800AF55BF2E1}" type="presParOf" srcId="{3938DFCA-C0BC-8845-8A01-7AFCAFFA3F8D}" destId="{4CA3B4DD-4257-854B-B92C-3C78CB0CA111}" srcOrd="11" destOrd="0" presId="urn:microsoft.com/office/officeart/2005/8/layout/cycle6"/>
    <dgm:cxn modelId="{DA748446-995C-4140-8034-46600CB773F1}" type="presParOf" srcId="{3938DFCA-C0BC-8845-8A01-7AFCAFFA3F8D}" destId="{3BF87C79-4282-6545-9EE5-B83223E4E7B9}" srcOrd="12" destOrd="0" presId="urn:microsoft.com/office/officeart/2005/8/layout/cycle6"/>
    <dgm:cxn modelId="{08D33152-869B-4BDA-9E9C-37AC6690B8A6}" type="presParOf" srcId="{3938DFCA-C0BC-8845-8A01-7AFCAFFA3F8D}" destId="{384B686D-CCAC-3A47-A4BB-8D5E70E16550}" srcOrd="13" destOrd="0" presId="urn:microsoft.com/office/officeart/2005/8/layout/cycle6"/>
    <dgm:cxn modelId="{A108677A-67D7-48B7-9B12-2634D28F14E3}" type="presParOf" srcId="{3938DFCA-C0BC-8845-8A01-7AFCAFFA3F8D}" destId="{9ED34A58-8DC1-584F-9D10-EA5AD9AD3A7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873F2-A02E-5749-89FB-9054C19E0D36}">
      <dsp:nvSpPr>
        <dsp:cNvPr id="0" name=""/>
        <dsp:cNvSpPr/>
      </dsp:nvSpPr>
      <dsp:spPr>
        <a:xfrm>
          <a:off x="20397" y="0"/>
          <a:ext cx="1555181" cy="341292"/>
        </a:xfrm>
        <a:prstGeom prst="homePlate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四项验证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0397" y="0"/>
        <a:ext cx="1469858" cy="341292"/>
      </dsp:txXfrm>
    </dsp:sp>
    <dsp:sp modelId="{B8F200B5-8DC6-A34C-B5A5-D6BEA29EBDEF}">
      <dsp:nvSpPr>
        <dsp:cNvPr id="0" name=""/>
        <dsp:cNvSpPr/>
      </dsp:nvSpPr>
      <dsp:spPr>
        <a:xfrm>
          <a:off x="1249161" y="0"/>
          <a:ext cx="1555181" cy="341292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申请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419807" y="0"/>
        <a:ext cx="1213889" cy="341292"/>
      </dsp:txXfrm>
    </dsp:sp>
    <dsp:sp modelId="{16116D41-8740-AA48-8AD6-7ED39036FD88}">
      <dsp:nvSpPr>
        <dsp:cNvPr id="0" name=""/>
        <dsp:cNvSpPr/>
      </dsp:nvSpPr>
      <dsp:spPr>
        <a:xfrm>
          <a:off x="2493307" y="0"/>
          <a:ext cx="1555181" cy="341292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授信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663953" y="0"/>
        <a:ext cx="1213889" cy="341292"/>
      </dsp:txXfrm>
    </dsp:sp>
    <dsp:sp modelId="{F786A593-CDEE-5C4D-8BE5-FFA1F1F6EA42}">
      <dsp:nvSpPr>
        <dsp:cNvPr id="0" name=""/>
        <dsp:cNvSpPr/>
      </dsp:nvSpPr>
      <dsp:spPr>
        <a:xfrm>
          <a:off x="3737452" y="0"/>
          <a:ext cx="1555181" cy="341292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激活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908098" y="0"/>
        <a:ext cx="1213889" cy="341292"/>
      </dsp:txXfrm>
    </dsp:sp>
    <dsp:sp modelId="{76B19E38-9366-3547-8ED3-E063A1575112}">
      <dsp:nvSpPr>
        <dsp:cNvPr id="0" name=""/>
        <dsp:cNvSpPr/>
      </dsp:nvSpPr>
      <dsp:spPr>
        <a:xfrm>
          <a:off x="4981597" y="0"/>
          <a:ext cx="1555181" cy="341292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放款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52243" y="0"/>
        <a:ext cx="1213889" cy="341292"/>
      </dsp:txXfrm>
    </dsp:sp>
    <dsp:sp modelId="{3D28CE5D-BF53-6F45-9A29-AD78921EBE83}">
      <dsp:nvSpPr>
        <dsp:cNvPr id="0" name=""/>
        <dsp:cNvSpPr/>
      </dsp:nvSpPr>
      <dsp:spPr>
        <a:xfrm>
          <a:off x="6225742" y="0"/>
          <a:ext cx="1555181" cy="341292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还款、退款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396388" y="0"/>
        <a:ext cx="1213889" cy="341292"/>
      </dsp:txXfrm>
    </dsp:sp>
    <dsp:sp modelId="{D3658E95-5001-8D4D-885C-4F319BC3203A}">
      <dsp:nvSpPr>
        <dsp:cNvPr id="0" name=""/>
        <dsp:cNvSpPr/>
      </dsp:nvSpPr>
      <dsp:spPr>
        <a:xfrm>
          <a:off x="7469887" y="0"/>
          <a:ext cx="1555181" cy="341292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逾期</a:t>
          </a:r>
          <a:r>
            <a:rPr lang="en-US" altLang="zh-CN" sz="1200" kern="1200" dirty="0" smtClean="0">
              <a:latin typeface="Microsoft YaHei" charset="0"/>
              <a:ea typeface="Microsoft YaHei" charset="0"/>
              <a:cs typeface="Microsoft YaHei" charset="0"/>
            </a:rPr>
            <a:t>(M1</a:t>
          </a: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、</a:t>
          </a:r>
          <a:r>
            <a:rPr lang="en-US" altLang="zh-CN" sz="1200" kern="1200" dirty="0" smtClean="0">
              <a:latin typeface="Microsoft YaHei" charset="0"/>
              <a:ea typeface="Microsoft YaHei" charset="0"/>
              <a:cs typeface="Microsoft YaHei" charset="0"/>
            </a:rPr>
            <a:t>M2)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640533" y="0"/>
        <a:ext cx="1213889" cy="341292"/>
      </dsp:txXfrm>
    </dsp:sp>
    <dsp:sp modelId="{F9379370-9336-0C4D-A15E-69DCC0958284}">
      <dsp:nvSpPr>
        <dsp:cNvPr id="0" name=""/>
        <dsp:cNvSpPr/>
      </dsp:nvSpPr>
      <dsp:spPr>
        <a:xfrm>
          <a:off x="8714032" y="0"/>
          <a:ext cx="1555181" cy="341292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结清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8884678" y="0"/>
        <a:ext cx="1213889" cy="341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55522-B7F0-CD4E-81D7-F67627163B89}">
      <dsp:nvSpPr>
        <dsp:cNvPr id="0" name=""/>
        <dsp:cNvSpPr/>
      </dsp:nvSpPr>
      <dsp:spPr>
        <a:xfrm>
          <a:off x="651765" y="1795"/>
          <a:ext cx="1637341" cy="12222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YaHei" charset="0"/>
              <a:ea typeface="Microsoft YaHei" charset="0"/>
              <a:cs typeface="Microsoft YaHei" charset="0"/>
            </a:rPr>
            <a:t>7</a:t>
          </a:r>
          <a:r>
            <a:rPr lang="zh-CN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核心系统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YaHei" charset="0"/>
              <a:ea typeface="Microsoft YaHei" charset="0"/>
              <a:cs typeface="Microsoft YaHei" charset="0"/>
            </a:rPr>
            <a:t>10</a:t>
          </a:r>
          <a:r>
            <a:rPr lang="zh-CN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上游数据源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0404" y="30434"/>
        <a:ext cx="1580063" cy="1193602"/>
      </dsp:txXfrm>
    </dsp:sp>
    <dsp:sp modelId="{DF17F4A0-2E22-CB4E-90DE-2337ADBBE118}">
      <dsp:nvSpPr>
        <dsp:cNvPr id="0" name=""/>
        <dsp:cNvSpPr/>
      </dsp:nvSpPr>
      <dsp:spPr>
        <a:xfrm>
          <a:off x="651765" y="1224036"/>
          <a:ext cx="1637341" cy="52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数据整合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1765" y="1224036"/>
        <a:ext cx="1153057" cy="525563"/>
      </dsp:txXfrm>
    </dsp:sp>
    <dsp:sp modelId="{FEFCD090-4C91-5D4C-9E91-8B2DF3DB0550}">
      <dsp:nvSpPr>
        <dsp:cNvPr id="0" name=""/>
        <dsp:cNvSpPr/>
      </dsp:nvSpPr>
      <dsp:spPr>
        <a:xfrm>
          <a:off x="2114815" y="1507762"/>
          <a:ext cx="45719" cy="1725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4AC78-0DD8-E944-ACCC-576AD6A2A57E}">
      <dsp:nvSpPr>
        <dsp:cNvPr id="0" name=""/>
        <dsp:cNvSpPr/>
      </dsp:nvSpPr>
      <dsp:spPr>
        <a:xfrm>
          <a:off x="2431081" y="1795"/>
          <a:ext cx="1637341" cy="12222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YaHei" charset="0"/>
              <a:ea typeface="Microsoft YaHei" charset="0"/>
              <a:cs typeface="Microsoft YaHei" charset="0"/>
            </a:rPr>
            <a:t>10T</a:t>
          </a:r>
          <a:r>
            <a:rPr lang="zh-CN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的基础数据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YaHei" charset="0"/>
              <a:ea typeface="Microsoft YaHei" charset="0"/>
              <a:cs typeface="Microsoft YaHei" charset="0"/>
            </a:rPr>
            <a:t>150G</a:t>
          </a:r>
          <a:r>
            <a:rPr lang="zh-CN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日增数据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YaHei" charset="0"/>
              <a:ea typeface="Microsoft YaHei" charset="0"/>
              <a:cs typeface="Microsoft YaHei" charset="0"/>
            </a:rPr>
            <a:t>60+</a:t>
          </a:r>
          <a:r>
            <a:rPr lang="zh-CN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的报表服务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459720" y="30434"/>
        <a:ext cx="1580063" cy="1193602"/>
      </dsp:txXfrm>
    </dsp:sp>
    <dsp:sp modelId="{53D1C8C6-F7A1-F141-B2CE-206D5C44C311}">
      <dsp:nvSpPr>
        <dsp:cNvPr id="0" name=""/>
        <dsp:cNvSpPr/>
      </dsp:nvSpPr>
      <dsp:spPr>
        <a:xfrm>
          <a:off x="2431081" y="1224036"/>
          <a:ext cx="1637341" cy="52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基础数据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431081" y="1224036"/>
        <a:ext cx="1153057" cy="525563"/>
      </dsp:txXfrm>
    </dsp:sp>
    <dsp:sp modelId="{85084F55-374E-AF4E-BFF0-26D5D5CF670A}">
      <dsp:nvSpPr>
        <dsp:cNvPr id="0" name=""/>
        <dsp:cNvSpPr/>
      </dsp:nvSpPr>
      <dsp:spPr>
        <a:xfrm>
          <a:off x="3886781" y="1507765"/>
          <a:ext cx="60418" cy="17257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A240FC-8094-584B-9833-1954B1B37396}">
      <dsp:nvSpPr>
        <dsp:cNvPr id="0" name=""/>
        <dsp:cNvSpPr/>
      </dsp:nvSpPr>
      <dsp:spPr>
        <a:xfrm>
          <a:off x="651765" y="2033429"/>
          <a:ext cx="1637341" cy="12222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YaHei" charset="0"/>
              <a:ea typeface="Microsoft YaHei" charset="0"/>
              <a:cs typeface="Microsoft YaHei" charset="0"/>
            </a:rPr>
            <a:t>3</a:t>
          </a:r>
          <a:r>
            <a:rPr lang="zh-CN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个数据分析团队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0404" y="2062068"/>
        <a:ext cx="1580063" cy="1193602"/>
      </dsp:txXfrm>
    </dsp:sp>
    <dsp:sp modelId="{DA771998-DDF5-FA4B-BAE3-FFE42FA3E9FA}">
      <dsp:nvSpPr>
        <dsp:cNvPr id="0" name=""/>
        <dsp:cNvSpPr/>
      </dsp:nvSpPr>
      <dsp:spPr>
        <a:xfrm>
          <a:off x="651765" y="3255670"/>
          <a:ext cx="1637341" cy="52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能力输出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1765" y="3255670"/>
        <a:ext cx="1153057" cy="525563"/>
      </dsp:txXfrm>
    </dsp:sp>
    <dsp:sp modelId="{2F8A7F8E-7007-BC4A-9C54-7B97435BCE35}">
      <dsp:nvSpPr>
        <dsp:cNvPr id="0" name=""/>
        <dsp:cNvSpPr/>
      </dsp:nvSpPr>
      <dsp:spPr>
        <a:xfrm flipH="1">
          <a:off x="2056737" y="3571270"/>
          <a:ext cx="161874" cy="10883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C1B555-3BE1-A542-B591-FAD7311ED8A1}">
      <dsp:nvSpPr>
        <dsp:cNvPr id="0" name=""/>
        <dsp:cNvSpPr/>
      </dsp:nvSpPr>
      <dsp:spPr>
        <a:xfrm>
          <a:off x="2431081" y="2033429"/>
          <a:ext cx="1637341" cy="12222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YaHei" charset="0"/>
              <a:ea typeface="Microsoft YaHei" charset="0"/>
              <a:cs typeface="Microsoft YaHei" charset="0"/>
            </a:rPr>
            <a:t>10+1</a:t>
          </a:r>
          <a:r>
            <a:rPr lang="zh-CN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个信贷业务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459720" y="2062068"/>
        <a:ext cx="1580063" cy="1193602"/>
      </dsp:txXfrm>
    </dsp:sp>
    <dsp:sp modelId="{6AF77250-09F8-7B4A-AFE1-848087FB2DB2}">
      <dsp:nvSpPr>
        <dsp:cNvPr id="0" name=""/>
        <dsp:cNvSpPr/>
      </dsp:nvSpPr>
      <dsp:spPr>
        <a:xfrm>
          <a:off x="2431081" y="3255670"/>
          <a:ext cx="1637341" cy="52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业务抽象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431081" y="3255670"/>
        <a:ext cx="1153057" cy="525563"/>
      </dsp:txXfrm>
    </dsp:sp>
    <dsp:sp modelId="{555C5CE1-FB10-2944-98C0-9241DCFD3B87}">
      <dsp:nvSpPr>
        <dsp:cNvPr id="0" name=""/>
        <dsp:cNvSpPr/>
      </dsp:nvSpPr>
      <dsp:spPr>
        <a:xfrm flipH="1" flipV="1">
          <a:off x="3878710" y="3574872"/>
          <a:ext cx="76562" cy="10162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0DCCC-2412-F44F-9917-8FF0CD630E94}">
      <dsp:nvSpPr>
        <dsp:cNvPr id="0" name=""/>
        <dsp:cNvSpPr/>
      </dsp:nvSpPr>
      <dsp:spPr>
        <a:xfrm>
          <a:off x="1831219" y="414"/>
          <a:ext cx="1233562" cy="8018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不断优化</a:t>
          </a:r>
          <a:endParaRPr lang="zh-CN" altLang="en-US" sz="1800" kern="1200" dirty="0"/>
        </a:p>
      </dsp:txBody>
      <dsp:txXfrm>
        <a:off x="1870360" y="39555"/>
        <a:ext cx="1155280" cy="723533"/>
      </dsp:txXfrm>
    </dsp:sp>
    <dsp:sp modelId="{62913483-308A-014D-ACDE-6C63D7872958}">
      <dsp:nvSpPr>
        <dsp:cNvPr id="0" name=""/>
        <dsp:cNvSpPr/>
      </dsp:nvSpPr>
      <dsp:spPr>
        <a:xfrm>
          <a:off x="844532" y="401322"/>
          <a:ext cx="3206935" cy="3206935"/>
        </a:xfrm>
        <a:custGeom>
          <a:avLst/>
          <a:gdLst/>
          <a:ahLst/>
          <a:cxnLst/>
          <a:rect l="0" t="0" r="0" b="0"/>
          <a:pathLst>
            <a:path>
              <a:moveTo>
                <a:pt x="2228742" y="126937"/>
              </a:moveTo>
              <a:arcTo wR="1603467" hR="1603467" stAng="17577089" swAng="196378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C0C30-3014-1442-9970-7CE11B5AB7A5}">
      <dsp:nvSpPr>
        <dsp:cNvPr id="0" name=""/>
        <dsp:cNvSpPr/>
      </dsp:nvSpPr>
      <dsp:spPr>
        <a:xfrm>
          <a:off x="3356207" y="1108383"/>
          <a:ext cx="1233562" cy="8018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产品服务</a:t>
          </a:r>
          <a:endParaRPr lang="zh-CN" altLang="en-US" sz="1800" kern="1200" dirty="0"/>
        </a:p>
      </dsp:txBody>
      <dsp:txXfrm>
        <a:off x="3395348" y="1147524"/>
        <a:ext cx="1155280" cy="723533"/>
      </dsp:txXfrm>
    </dsp:sp>
    <dsp:sp modelId="{E47C6194-60EC-FC4B-9297-6491B563C9DF}">
      <dsp:nvSpPr>
        <dsp:cNvPr id="0" name=""/>
        <dsp:cNvSpPr/>
      </dsp:nvSpPr>
      <dsp:spPr>
        <a:xfrm>
          <a:off x="844532" y="401322"/>
          <a:ext cx="3206935" cy="3206935"/>
        </a:xfrm>
        <a:custGeom>
          <a:avLst/>
          <a:gdLst/>
          <a:ahLst/>
          <a:cxnLst/>
          <a:rect l="0" t="0" r="0" b="0"/>
          <a:pathLst>
            <a:path>
              <a:moveTo>
                <a:pt x="3204715" y="1519134"/>
              </a:moveTo>
              <a:arcTo wR="1603467" hR="1603467" stAng="21419110" swAng="219802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BD3D2-408B-1645-B859-B7534943B136}">
      <dsp:nvSpPr>
        <dsp:cNvPr id="0" name=""/>
        <dsp:cNvSpPr/>
      </dsp:nvSpPr>
      <dsp:spPr>
        <a:xfrm>
          <a:off x="2773713" y="2901114"/>
          <a:ext cx="1233562" cy="8018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分析调研</a:t>
          </a:r>
          <a:endParaRPr lang="zh-CN" altLang="en-US" sz="1800" kern="1200" dirty="0"/>
        </a:p>
      </dsp:txBody>
      <dsp:txXfrm>
        <a:off x="2812854" y="2940255"/>
        <a:ext cx="1155280" cy="723533"/>
      </dsp:txXfrm>
    </dsp:sp>
    <dsp:sp modelId="{C5EEE7FB-0B8E-8645-A0B7-CFB605259FC6}">
      <dsp:nvSpPr>
        <dsp:cNvPr id="0" name=""/>
        <dsp:cNvSpPr/>
      </dsp:nvSpPr>
      <dsp:spPr>
        <a:xfrm>
          <a:off x="844532" y="401322"/>
          <a:ext cx="3206935" cy="3206935"/>
        </a:xfrm>
        <a:custGeom>
          <a:avLst/>
          <a:gdLst/>
          <a:ahLst/>
          <a:cxnLst/>
          <a:rect l="0" t="0" r="0" b="0"/>
          <a:pathLst>
            <a:path>
              <a:moveTo>
                <a:pt x="1922799" y="3174815"/>
              </a:moveTo>
              <a:arcTo wR="1603467" hR="1603467" stAng="4710761" swAng="137847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436AA-EA6C-944D-8C2A-309EDF842F91}">
      <dsp:nvSpPr>
        <dsp:cNvPr id="0" name=""/>
        <dsp:cNvSpPr/>
      </dsp:nvSpPr>
      <dsp:spPr>
        <a:xfrm>
          <a:off x="888724" y="2901114"/>
          <a:ext cx="1233562" cy="8018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特征挖掘</a:t>
          </a:r>
          <a:endParaRPr lang="zh-CN" altLang="en-US" sz="1800" kern="1200" dirty="0"/>
        </a:p>
      </dsp:txBody>
      <dsp:txXfrm>
        <a:off x="927865" y="2940255"/>
        <a:ext cx="1155280" cy="723533"/>
      </dsp:txXfrm>
    </dsp:sp>
    <dsp:sp modelId="{4CA3B4DD-4257-854B-B92C-3C78CB0CA111}">
      <dsp:nvSpPr>
        <dsp:cNvPr id="0" name=""/>
        <dsp:cNvSpPr/>
      </dsp:nvSpPr>
      <dsp:spPr>
        <a:xfrm>
          <a:off x="844532" y="401322"/>
          <a:ext cx="3206935" cy="3206935"/>
        </a:xfrm>
        <a:custGeom>
          <a:avLst/>
          <a:gdLst/>
          <a:ahLst/>
          <a:cxnLst/>
          <a:rect l="0" t="0" r="0" b="0"/>
          <a:pathLst>
            <a:path>
              <a:moveTo>
                <a:pt x="268199" y="2491255"/>
              </a:moveTo>
              <a:arcTo wR="1603467" hR="1603467" stAng="8782861" swAng="219802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87C79-4282-6545-9EE5-B83223E4E7B9}">
      <dsp:nvSpPr>
        <dsp:cNvPr id="0" name=""/>
        <dsp:cNvSpPr/>
      </dsp:nvSpPr>
      <dsp:spPr>
        <a:xfrm>
          <a:off x="306230" y="1108383"/>
          <a:ext cx="1233562" cy="8018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模型服务</a:t>
          </a:r>
          <a:endParaRPr lang="zh-CN" altLang="en-US" sz="1800" kern="1200" dirty="0"/>
        </a:p>
      </dsp:txBody>
      <dsp:txXfrm>
        <a:off x="345371" y="1147524"/>
        <a:ext cx="1155280" cy="723533"/>
      </dsp:txXfrm>
    </dsp:sp>
    <dsp:sp modelId="{9ED34A58-8DC1-584F-9D10-EA5AD9AD3A70}">
      <dsp:nvSpPr>
        <dsp:cNvPr id="0" name=""/>
        <dsp:cNvSpPr/>
      </dsp:nvSpPr>
      <dsp:spPr>
        <a:xfrm>
          <a:off x="844532" y="401322"/>
          <a:ext cx="3206935" cy="3206935"/>
        </a:xfrm>
        <a:custGeom>
          <a:avLst/>
          <a:gdLst/>
          <a:ahLst/>
          <a:cxnLst/>
          <a:rect l="0" t="0" r="0" b="0"/>
          <a:pathLst>
            <a:path>
              <a:moveTo>
                <a:pt x="279142" y="699437"/>
              </a:moveTo>
              <a:arcTo wR="1603467" hR="1603467" stAng="12859127" swAng="196378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154430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154430">
              <a:defRPr sz="1200" smtClean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49655B99-FD46-4D04-AD6B-7C3400700853}" type="datetimeFigureOut">
              <a:rPr lang="zh-CN" altLang="en-US"/>
              <a:pPr>
                <a:defRPr/>
              </a:pPr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154430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154430">
              <a:defRPr sz="1200" smtClean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D7F1C793-33A5-40D5-9245-D79007AA1B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76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160780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defTabSz="1158875" eaLnBrk="1" hangingPunct="1">
              <a:defRPr sz="1200"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9DE3EE3A-E39D-47E1-B9E6-99CADAA3A7CE}" type="datetimeFigureOut">
              <a:rPr lang="zh-CN" altLang="en-US"/>
              <a:pPr>
                <a:defRPr/>
              </a:pPr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160780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defTabSz="1158875" eaLnBrk="1" hangingPunct="1">
              <a:defRPr sz="1200"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E01A071C-9378-485A-8D03-AE8142AB6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28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154113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宋体" charset="0"/>
      </a:defRPr>
    </a:lvl1pPr>
    <a:lvl2pPr marL="573088" algn="l" defTabSz="1154113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1154113" algn="l" defTabSz="1154113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733550" algn="l" defTabSz="1154113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2312988" algn="l" defTabSz="1154113" rtl="0" eaLnBrk="0" fontAlgn="base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898775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478530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058285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4638040" algn="l" defTabSz="11595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508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  <a:norm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lang="zh-CN" altLang="en-US" dirty="0" smtClean="0"/>
              <a:t>全面覆盖：所有信贷垂类</a:t>
            </a:r>
          </a:p>
        </p:txBody>
      </p:sp>
    </p:spTree>
    <p:extLst>
      <p:ext uri="{BB962C8B-B14F-4D97-AF65-F5344CB8AC3E}">
        <p14:creationId xmlns:p14="http://schemas.microsoft.com/office/powerpoint/2010/main" val="400474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FBI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IMGR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主要为了解决邮件不好管理的问题，只是数据使用的两个载体：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、篇幅有限，无法查看历史，只有表，无法对比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、是交接过来的，当时只有一个垂类，也是主导了全面的重构，为了权限扩展和新垂类的快速上线（挖掘垂类间的相似性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表的重新设计）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目前已经接入了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个垂类。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FBI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是自己从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0-&gt;1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的一个项目，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Web-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应用。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51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81961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  <a:norm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、挑了几个核心的指标，老大最关心的，外网使用。</a:t>
            </a:r>
            <a:endParaRPr lang="en-US" altLang="zh-CN" dirty="0" smtClean="0"/>
          </a:p>
          <a:p>
            <a:pPr defTabSz="1154430">
              <a:lnSpc>
                <a:spcPct val="200000"/>
              </a:lnSpc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、全集内网使用。</a:t>
            </a:r>
          </a:p>
        </p:txBody>
      </p:sp>
    </p:spTree>
    <p:extLst>
      <p:ext uri="{BB962C8B-B14F-4D97-AF65-F5344CB8AC3E}">
        <p14:creationId xmlns:p14="http://schemas.microsoft.com/office/powerpoint/2010/main" val="296905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组件化设计，解决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80%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Service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都是查询服务，提升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端的研发效率，提升新表报响应速度。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4466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呈现了多少指标。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6442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178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677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端的软件，内嵌一个浏览器，在浏览器里输入系统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，完成客服的功能。</a:t>
            </a:r>
            <a:endParaRPr lang="en-US" altLang="zh-CN" dirty="0" smtClean="0"/>
          </a:p>
          <a:p>
            <a:pPr marL="285750" indent="-285750" defTabSz="115443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客服系统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1.0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代码框架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&amp;&amp;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核心工单模块的设计开发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defTabSz="115443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底层呼叫云搭建及呼叫云管理系统的搭建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863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07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95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/>
              <a:t>挖掘数据背后真正的价值</a:t>
            </a:r>
          </a:p>
        </p:txBody>
      </p:sp>
    </p:spTree>
    <p:extLst>
      <p:ext uri="{BB962C8B-B14F-4D97-AF65-F5344CB8AC3E}">
        <p14:creationId xmlns:p14="http://schemas.microsoft.com/office/powerpoint/2010/main" val="760417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695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45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579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挑战：租房：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个独立的托管核心；旅游：三个独立的托管核心；现金贷：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个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8072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工作就是围绕着整套架构，四件事，红圈主要为自己负责的内容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marR="0" indent="-285750" algn="l" defTabSz="1154113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业务理解：新核心辽沈战役 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wiki 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是一个经常去的地方，表字段的含义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5533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第一件事：围绕</a:t>
            </a:r>
            <a:r>
              <a:rPr lang="en-US" altLang="zh-CN" dirty="0" smtClean="0"/>
              <a:t>GP</a:t>
            </a:r>
            <a:r>
              <a:rPr lang="zh-CN" altLang="en-US" dirty="0" smtClean="0"/>
              <a:t>迁移（数据量的挑战），解决性能问题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业务线少，数据量少，非线上化项目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代码没管理，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表没有注释，一句代码一句代码的阅读实现。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经常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，一个月延迟率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，并出现了一次数据异常的问题，影响了数据组的口碑（线上产品）。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ETL</a:t>
            </a:r>
            <a:r>
              <a:rPr lang="zh-CN" altLang="en-US" dirty="0" smtClean="0"/>
              <a:t>的转换模块的工具发生了变化，调研了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GP</a:t>
            </a:r>
            <a:r>
              <a:rPr lang="zh-CN" altLang="en-US" dirty="0" smtClean="0"/>
              <a:t>多种离线处理工具，围绕这一点其前后面，代码几乎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的重写。任务的分拆。下线了</a:t>
            </a:r>
            <a:r>
              <a:rPr lang="en-US" altLang="zh-CN" dirty="0" smtClean="0"/>
              <a:t>50+CT</a:t>
            </a:r>
            <a:r>
              <a:rPr lang="zh-CN" altLang="en-US" dirty="0" smtClean="0"/>
              <a:t>任务，上线了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个新</a:t>
            </a:r>
            <a:r>
              <a:rPr lang="en-US" altLang="zh-CN" dirty="0" smtClean="0"/>
              <a:t>CT</a:t>
            </a:r>
            <a:r>
              <a:rPr lang="zh-CN" altLang="en-US" dirty="0" smtClean="0"/>
              <a:t>任务。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技术难点：</a:t>
            </a:r>
            <a:r>
              <a:rPr lang="en-US" altLang="zh-CN" dirty="0" smtClean="0"/>
              <a:t>GP</a:t>
            </a:r>
            <a:r>
              <a:rPr lang="zh-CN" altLang="en-US" dirty="0" smtClean="0"/>
              <a:t>的熟练使用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249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285750" marR="0" indent="-285750" algn="l" defTabSz="11541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第二件事：围绕抽象模型，减少新接入垂类接入代价（背景：新业务上的太快）：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抽象出最关键－－－－四个信贷业务实体，支撑了</a:t>
            </a:r>
            <a:r>
              <a:rPr lang="en-US" altLang="zh-CN" dirty="0" smtClean="0"/>
              <a:t>80%</a:t>
            </a:r>
            <a:r>
              <a:rPr lang="zh-CN" altLang="en-US" dirty="0" smtClean="0"/>
              <a:t>大部分的数据需求。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效果：之前一般都是</a:t>
            </a:r>
            <a:r>
              <a:rPr lang="en-US" altLang="zh-CN" dirty="0" smtClean="0"/>
              <a:t>3~4</a:t>
            </a:r>
            <a:r>
              <a:rPr lang="zh-CN" altLang="en-US" dirty="0" smtClean="0"/>
              <a:t>天接入一个新垂类，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、房抵贷、小微贷联盟</a:t>
            </a:r>
            <a:r>
              <a:rPr lang="en-US" altLang="zh-CN" dirty="0" smtClean="0"/>
              <a:t>-0.5</a:t>
            </a:r>
            <a:r>
              <a:rPr lang="zh-CN" altLang="en-US" dirty="0" smtClean="0"/>
              <a:t>天的时间。</a:t>
            </a:r>
          </a:p>
        </p:txBody>
      </p:sp>
    </p:spTree>
    <p:extLst>
      <p:ext uri="{BB962C8B-B14F-4D97-AF65-F5344CB8AC3E}">
        <p14:creationId xmlns:p14="http://schemas.microsoft.com/office/powerpoint/2010/main" val="121306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/>
              <a:t>（去除有时外公司的联调</a:t>
            </a:r>
            <a:r>
              <a:rPr lang="en-US" altLang="zh-CN" dirty="0" smtClean="0"/>
              <a:t>-</a:t>
            </a:r>
            <a:r>
              <a:rPr lang="zh-CN" altLang="en-US" dirty="0" smtClean="0"/>
              <a:t>沟通的代价），基本上同步上线，有效的支撑了</a:t>
            </a:r>
            <a:r>
              <a:rPr lang="en-US" altLang="zh-CN" dirty="0" smtClean="0"/>
              <a:t>BD</a:t>
            </a:r>
            <a:r>
              <a:rPr lang="zh-CN" altLang="en-US" dirty="0" smtClean="0"/>
              <a:t>同学</a:t>
            </a:r>
            <a:r>
              <a:rPr lang="en-US" altLang="zh-CN" dirty="0" smtClean="0"/>
              <a:t>BI</a:t>
            </a:r>
            <a:r>
              <a:rPr lang="zh-CN" altLang="en-US" dirty="0" smtClean="0"/>
              <a:t>的需求。</a:t>
            </a:r>
            <a:endParaRPr lang="en-US" altLang="zh-CN" dirty="0" smtClean="0"/>
          </a:p>
          <a:p>
            <a:r>
              <a:rPr lang="zh-CN" altLang="en-US" dirty="0" smtClean="0"/>
              <a:t>偶尔还能发现业务后台线上问题，借据缺失。</a:t>
            </a:r>
          </a:p>
        </p:txBody>
      </p:sp>
    </p:spTree>
    <p:extLst>
      <p:ext uri="{BB962C8B-B14F-4D97-AF65-F5344CB8AC3E}">
        <p14:creationId xmlns:p14="http://schemas.microsoft.com/office/powerpoint/2010/main" val="111360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0969625" y="568325"/>
            <a:ext cx="2033588" cy="325438"/>
            <a:chOff x="4546966" y="849600"/>
            <a:chExt cx="3411658" cy="544873"/>
          </a:xfrm>
        </p:grpSpPr>
        <p:sp>
          <p:nvSpPr>
            <p:cNvPr id="3" name="矩形 2"/>
            <p:cNvSpPr/>
            <p:nvPr/>
          </p:nvSpPr>
          <p:spPr>
            <a:xfrm>
              <a:off x="4546966" y="849600"/>
              <a:ext cx="937473" cy="544873"/>
            </a:xfrm>
            <a:prstGeom prst="rect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54430">
                <a:defRPr/>
              </a:pPr>
              <a:r>
                <a:rPr kumimoji="1"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FSG</a:t>
              </a:r>
              <a:endPara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89766" y="849600"/>
              <a:ext cx="2468858" cy="54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54430">
                <a:defRPr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金融服务事业群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72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2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50875" y="293688"/>
            <a:ext cx="11703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5973" tIns="57986" rIns="115973" bIns="579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50875" y="1706563"/>
            <a:ext cx="1170305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5973" tIns="57986" rIns="115973" bIns="57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413" y="6780213"/>
            <a:ext cx="4117975" cy="388937"/>
          </a:xfrm>
          <a:prstGeom prst="rect">
            <a:avLst/>
          </a:prstGeom>
        </p:spPr>
        <p:txBody>
          <a:bodyPr vert="horz" wrap="square" lIns="115973" tIns="57986" rIns="115973" bIns="57986" numCol="1" anchor="ctr" anchorCtr="0" compatLnSpc="1"/>
          <a:lstStyle>
            <a:lvl1pPr algn="ctr" defTabSz="1154430" eaLnBrk="1" hangingPunct="1">
              <a:defRPr sz="17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154113" rtl="0" eaLnBrk="0" fontAlgn="base" hangingPunct="0">
        <a:spcBef>
          <a:spcPct val="0"/>
        </a:spcBef>
        <a:spcAft>
          <a:spcPct val="0"/>
        </a:spcAft>
        <a:defRPr kumimoji="1" sz="55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1154113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1154113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1154113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1154113" rtl="0" eaLnBrk="0" fontAlgn="base" hangingPunct="0">
        <a:spcBef>
          <a:spcPct val="0"/>
        </a:spcBef>
        <a:spcAft>
          <a:spcPct val="0"/>
        </a:spcAft>
        <a:defRPr kumimoji="1" sz="55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656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3130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6969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6895" algn="ctr" defTabSz="1158875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428625" indent="-428625" algn="l" defTabSz="11541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1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936625" indent="-355600" algn="l" defTabSz="11541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44625" indent="-282575" algn="l" defTabSz="11541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22475" indent="-282575" algn="l" defTabSz="11541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3500" indent="-282575" algn="l" defTabSz="11541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18897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76936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49115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28870" indent="-290195" algn="l" defTabSz="115951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975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951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90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65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941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916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58920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38675" algn="l" defTabSz="115951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iki.baidu.com/pages/viewpage.action?pageId=24201050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154430">
              <a:defRPr/>
            </a:pPr>
            <a:r>
              <a:rPr lang="en-US" altLang="zh-CN" sz="1400" dirty="0">
                <a:solidFill>
                  <a:srgbClr val="FFFFFF"/>
                </a:solidFill>
                <a:cs typeface="宋体" charset="0"/>
                <a:sym typeface="Calibri" charset="0"/>
              </a:rPr>
              <a:t>0</a:t>
            </a:r>
            <a:endParaRPr lang="zh-CN" altLang="en-US" sz="1400">
              <a:solidFill>
                <a:srgbClr val="FFFFFF"/>
              </a:solidFill>
              <a:cs typeface="宋体" charset="0"/>
              <a:sym typeface="Calibri" charset="0"/>
            </a:endParaRPr>
          </a:p>
        </p:txBody>
      </p:sp>
      <p:pic>
        <p:nvPicPr>
          <p:cNvPr id="717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6089650"/>
            <a:ext cx="14351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组合 28"/>
          <p:cNvGrpSpPr>
            <a:grpSpLocks/>
          </p:cNvGrpSpPr>
          <p:nvPr/>
        </p:nvGrpSpPr>
        <p:grpSpPr bwMode="auto">
          <a:xfrm>
            <a:off x="4843463" y="1138238"/>
            <a:ext cx="3317875" cy="461962"/>
            <a:chOff x="4546966" y="849600"/>
            <a:chExt cx="3899434" cy="544873"/>
          </a:xfrm>
        </p:grpSpPr>
        <p:sp>
          <p:nvSpPr>
            <p:cNvPr id="2" name="矩形 1"/>
            <p:cNvSpPr/>
            <p:nvPr/>
          </p:nvSpPr>
          <p:spPr>
            <a:xfrm>
              <a:off x="4546966" y="849600"/>
              <a:ext cx="938476" cy="544873"/>
            </a:xfrm>
            <a:prstGeom prst="rect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54430">
                <a:defRPr/>
              </a:pPr>
              <a:r>
                <a:rPr kumimoji="1"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FSG</a:t>
              </a:r>
              <a:endPara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489173" y="849600"/>
              <a:ext cx="2957227" cy="54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54430">
                <a:defRPr/>
              </a:pPr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金融服务事业群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976563" y="2552700"/>
            <a:ext cx="7054850" cy="11079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1154430">
              <a:defRPr/>
            </a:pP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李恒昌</a:t>
            </a:r>
            <a:r>
              <a:rPr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述职报告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270375" y="4233863"/>
            <a:ext cx="44640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78313" y="4810125"/>
            <a:ext cx="44624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587500" y="4307257"/>
            <a:ext cx="583174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1153795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lihengchang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@baidu.com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0"/>
          <p:cNvSpPr txBox="1"/>
          <p:nvPr/>
        </p:nvSpPr>
        <p:spPr>
          <a:xfrm>
            <a:off x="1225550" y="165100"/>
            <a:ext cx="7111070" cy="95402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交付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效果自评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贷前贷后完整生命周期、托管自营、全面覆盖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50" y="79375"/>
            <a:ext cx="801651" cy="98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2.4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0" y="1204848"/>
            <a:ext cx="11607435" cy="588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032" y="2001600"/>
            <a:ext cx="11906250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00" y="2452524"/>
            <a:ext cx="11887200" cy="4448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514" y="2793600"/>
            <a:ext cx="109918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9838" y="720725"/>
            <a:ext cx="6152475" cy="1107911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defRPr/>
            </a:pPr>
            <a:r>
              <a:rPr kumimoji="1" lang="en-US" altLang="zh-CN" sz="6600" dirty="0" smtClean="0">
                <a:solidFill>
                  <a:srgbClr val="E03031"/>
                </a:solidFill>
                <a:latin typeface="微软雅黑"/>
                <a:ea typeface="微软雅黑"/>
                <a:cs typeface="微软雅黑"/>
              </a:rPr>
              <a:t>03 </a:t>
            </a:r>
            <a:r>
              <a:rPr kumimoji="1" lang="en-US" altLang="zh-CN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IMGR </a:t>
            </a:r>
            <a:r>
              <a:rPr kumimoji="1"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&amp; </a:t>
            </a:r>
            <a:r>
              <a:rPr kumimoji="1" lang="en-US" altLang="zh-CN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FBI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8088" y="1815200"/>
            <a:ext cx="1825969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项目背景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22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6837363"/>
            <a:ext cx="9810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文本框 9"/>
          <p:cNvSpPr txBox="1">
            <a:spLocks noChangeArrowheads="1"/>
          </p:cNvSpPr>
          <p:nvPr/>
        </p:nvSpPr>
        <p:spPr bwMode="auto">
          <a:xfrm>
            <a:off x="1289521" y="1713600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3.1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68538" y="224065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78088" y="2555231"/>
            <a:ext cx="4092167" cy="200046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产品问题分析</a:t>
            </a:r>
            <a:endParaRPr kumimoji="1" lang="en-US" altLang="zh-CN" sz="3200" dirty="0" smtClean="0">
              <a:latin typeface="微软雅黑"/>
              <a:ea typeface="微软雅黑"/>
              <a:cs typeface="微软雅黑"/>
            </a:endParaRPr>
          </a:p>
          <a:p>
            <a:pPr defTabSz="1154430">
              <a:lnSpc>
                <a:spcPct val="150000"/>
              </a:lnSpc>
              <a:defRPr/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IMGR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信息门户：</a:t>
            </a:r>
            <a:r>
              <a:rPr kumimoji="1" lang="en-US" altLang="zh-CN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imgr.baidu.com</a:t>
            </a:r>
          </a:p>
          <a:p>
            <a:pPr defTabSz="1154430">
              <a:lnSpc>
                <a:spcPct val="150000"/>
              </a:lnSpc>
              <a:defRPr/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  FBI 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信息门户：</a:t>
            </a:r>
            <a:r>
              <a:rPr kumimoji="1" lang="en-US" altLang="zh-CN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fsgbi.baidu.com</a:t>
            </a:r>
            <a:endParaRPr kumimoji="1" lang="en-US" altLang="zh-CN" sz="2000" u="sng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226" name="文本框 56"/>
          <p:cNvSpPr txBox="1">
            <a:spLocks noChangeArrowheads="1"/>
          </p:cNvSpPr>
          <p:nvPr/>
        </p:nvSpPr>
        <p:spPr bwMode="auto">
          <a:xfrm>
            <a:off x="1289521" y="2453631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.2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268538" y="2980681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53"/>
          <p:cNvSpPr txBox="1"/>
          <p:nvPr/>
        </p:nvSpPr>
        <p:spPr>
          <a:xfrm>
            <a:off x="2478088" y="4377600"/>
            <a:ext cx="3877813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产品开发思路和实践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56"/>
          <p:cNvSpPr txBox="1">
            <a:spLocks noChangeArrowheads="1"/>
          </p:cNvSpPr>
          <p:nvPr/>
        </p:nvSpPr>
        <p:spPr bwMode="auto">
          <a:xfrm>
            <a:off x="1289521" y="4305600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.3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59"/>
          <p:cNvCxnSpPr/>
          <p:nvPr/>
        </p:nvCxnSpPr>
        <p:spPr>
          <a:xfrm>
            <a:off x="2268538" y="4804605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3"/>
          <p:cNvSpPr txBox="1"/>
          <p:nvPr/>
        </p:nvSpPr>
        <p:spPr>
          <a:xfrm>
            <a:off x="2478088" y="5089401"/>
            <a:ext cx="3057076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交付效果自评估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1289521" y="4987801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.4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" name="直接连接符 59"/>
          <p:cNvCxnSpPr/>
          <p:nvPr/>
        </p:nvCxnSpPr>
        <p:spPr>
          <a:xfrm>
            <a:off x="2268538" y="5514851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12704" y="1137600"/>
            <a:ext cx="5213696" cy="2016000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4"/>
          </a:p>
        </p:txBody>
      </p:sp>
      <p:sp>
        <p:nvSpPr>
          <p:cNvPr id="9" name="矩形 8"/>
          <p:cNvSpPr/>
          <p:nvPr/>
        </p:nvSpPr>
        <p:spPr>
          <a:xfrm>
            <a:off x="526400" y="1137600"/>
            <a:ext cx="4925696" cy="2016000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4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4400" y="1209600"/>
            <a:ext cx="2727361" cy="3272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400" y="1209600"/>
            <a:ext cx="2448000" cy="327248"/>
          </a:xfrm>
          <a:prstGeom prst="rect">
            <a:avLst/>
          </a:prstGeom>
        </p:spPr>
      </p:pic>
      <p:sp>
        <p:nvSpPr>
          <p:cNvPr id="8" name="文本框 20"/>
          <p:cNvSpPr txBox="1"/>
          <p:nvPr/>
        </p:nvSpPr>
        <p:spPr>
          <a:xfrm>
            <a:off x="1225550" y="165100"/>
            <a:ext cx="6212850" cy="954023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项目背景（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FBI &amp; 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IMGR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49" y="79375"/>
            <a:ext cx="801651" cy="98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.1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00880" y="1065600"/>
            <a:ext cx="489352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项目背景</a:t>
            </a: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&amp;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应用范围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移动端便捷使用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历史追溯，趋势图，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曲线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波动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更加丰富的报表和指标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4"/>
          <p:cNvSpPr txBox="1"/>
          <p:nvPr/>
        </p:nvSpPr>
        <p:spPr bwMode="auto">
          <a:xfrm>
            <a:off x="6214400" y="1065600"/>
            <a:ext cx="5256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挑战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需求快速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响应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移动端的开发经验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2704" y="3945600"/>
            <a:ext cx="5213696" cy="2313332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4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6000" y="4017600"/>
            <a:ext cx="2727361" cy="327248"/>
          </a:xfrm>
          <a:prstGeom prst="rect">
            <a:avLst/>
          </a:prstGeom>
        </p:spPr>
      </p:pic>
      <p:sp>
        <p:nvSpPr>
          <p:cNvPr id="17" name="TextBox 4"/>
          <p:cNvSpPr txBox="1"/>
          <p:nvPr/>
        </p:nvSpPr>
        <p:spPr bwMode="auto">
          <a:xfrm>
            <a:off x="6214400" y="3873600"/>
            <a:ext cx="5256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角色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产品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开发团队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负责人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人团队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6400" y="3945600"/>
            <a:ext cx="4925696" cy="2313332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4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400" y="4017600"/>
            <a:ext cx="2448000" cy="327248"/>
          </a:xfrm>
          <a:prstGeom prst="rect">
            <a:avLst/>
          </a:prstGeom>
        </p:spPr>
      </p:pic>
      <p:sp>
        <p:nvSpPr>
          <p:cNvPr id="20" name="TextBox 4"/>
          <p:cNvSpPr txBox="1"/>
          <p:nvPr/>
        </p:nvSpPr>
        <p:spPr bwMode="auto">
          <a:xfrm>
            <a:off x="526400" y="3873600"/>
            <a:ext cx="489352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主要负责的功能模块：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系统整体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设计，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1.0.0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开始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项目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MVC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框架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的搭建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核心功能的开发、权限体系的设计与开发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域名、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UUAP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接入、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EMSG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800" dirty="0" err="1" smtClean="0">
                <a:latin typeface="微软雅黑"/>
                <a:ea typeface="微软雅黑"/>
                <a:cs typeface="微软雅黑"/>
              </a:rPr>
              <a:t>Jpaas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上线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279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0"/>
          <p:cNvSpPr txBox="1"/>
          <p:nvPr/>
        </p:nvSpPr>
        <p:spPr>
          <a:xfrm>
            <a:off x="1225550" y="165100"/>
            <a:ext cx="5726076" cy="95402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产品问题分析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组合服务、数据共享、优化体验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50" y="79375"/>
            <a:ext cx="801651" cy="98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.2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8400" y="1296653"/>
            <a:ext cx="1872000" cy="400110"/>
          </a:xfrm>
          <a:prstGeom prst="rect">
            <a:avLst/>
          </a:prstGeom>
          <a:noFill/>
          <a:ln w="25400" cmpd="sng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00" y="2577600"/>
            <a:ext cx="2349992" cy="374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00" y="2577600"/>
            <a:ext cx="2376000" cy="37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89" y="2577600"/>
            <a:ext cx="2405011" cy="37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78" y="2577600"/>
            <a:ext cx="2401222" cy="37448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840" y="1145925"/>
            <a:ext cx="11591925" cy="5934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83600" y="1296653"/>
            <a:ext cx="1990800" cy="400110"/>
          </a:xfrm>
          <a:prstGeom prst="rect">
            <a:avLst/>
          </a:prstGeom>
          <a:noFill/>
          <a:ln w="25400" cmpd="sng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FBI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0"/>
          <p:cNvSpPr txBox="1"/>
          <p:nvPr/>
        </p:nvSpPr>
        <p:spPr>
          <a:xfrm>
            <a:off x="1225550" y="165100"/>
            <a:ext cx="11011960" cy="954023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产品问题与分析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组件化、快速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响应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、灵活查询、异常监控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49" y="79375"/>
            <a:ext cx="801651" cy="11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.2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 3"/>
          <p:cNvGrpSpPr/>
          <p:nvPr/>
        </p:nvGrpSpPr>
        <p:grpSpPr>
          <a:xfrm>
            <a:off x="4397284" y="1332503"/>
            <a:ext cx="8441116" cy="5544763"/>
            <a:chOff x="4317009" y="1304618"/>
            <a:chExt cx="8441116" cy="5544763"/>
          </a:xfrm>
        </p:grpSpPr>
        <p:sp>
          <p:nvSpPr>
            <p:cNvPr id="23" name="圆角矩形 22"/>
            <p:cNvSpPr/>
            <p:nvPr/>
          </p:nvSpPr>
          <p:spPr>
            <a:xfrm>
              <a:off x="4429428" y="1384872"/>
              <a:ext cx="4756111" cy="72883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769364" y="1762955"/>
              <a:ext cx="962140" cy="2613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体验数据</a:t>
              </a:r>
              <a:endPara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9473540" y="1386967"/>
              <a:ext cx="2875889" cy="72673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62922" y="1403389"/>
              <a:ext cx="1203203" cy="31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IMGR</a:t>
              </a:r>
              <a:endParaRPr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33429" y="1427315"/>
              <a:ext cx="601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FBI</a:t>
              </a:r>
              <a:endParaRPr lang="zh-CN" altLang="en-US" sz="9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17009" y="1304618"/>
              <a:ext cx="8441116" cy="8988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11109202" y="3260367"/>
              <a:ext cx="1379824" cy="2398785"/>
            </a:xfrm>
            <a:prstGeom prst="roundRect">
              <a:avLst/>
            </a:prstGeom>
            <a:no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024876" y="1773393"/>
              <a:ext cx="956841" cy="2404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反馈指标</a:t>
              </a:r>
            </a:p>
          </p:txBody>
        </p:sp>
        <p:grpSp>
          <p:nvGrpSpPr>
            <p:cNvPr id="39" name="组 7"/>
            <p:cNvGrpSpPr/>
            <p:nvPr/>
          </p:nvGrpSpPr>
          <p:grpSpPr>
            <a:xfrm>
              <a:off x="4317010" y="3461239"/>
              <a:ext cx="8441115" cy="2307264"/>
              <a:chOff x="4225679" y="3339269"/>
              <a:chExt cx="8070412" cy="222266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25679" y="3339269"/>
                <a:ext cx="8070412" cy="22226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7084535" y="3432207"/>
                <a:ext cx="1903442" cy="194207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7383068" y="4541965"/>
                <a:ext cx="1306813" cy="330792"/>
              </a:xfrm>
              <a:prstGeom prst="roundRect">
                <a:avLst/>
              </a:prstGeom>
              <a:solidFill>
                <a:srgbClr val="F586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Py_Util</a:t>
                </a:r>
                <a:endParaRPr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7383068" y="4056446"/>
                <a:ext cx="1306813" cy="346799"/>
              </a:xfrm>
              <a:prstGeom prst="roundRect">
                <a:avLst/>
              </a:prstGeom>
              <a:solidFill>
                <a:srgbClr val="F586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Shell_Util</a:t>
                </a:r>
                <a:endParaRPr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317009" y="5904000"/>
              <a:ext cx="8377391" cy="945381"/>
            </a:xfrm>
            <a:prstGeom prst="rect">
              <a:avLst/>
            </a:prstGeom>
            <a:noFill/>
            <a:ln w="254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09" name="圆角矩形 108"/>
          <p:cNvSpPr/>
          <p:nvPr/>
        </p:nvSpPr>
        <p:spPr>
          <a:xfrm>
            <a:off x="5998400" y="1793708"/>
            <a:ext cx="962140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舆情</a:t>
            </a:r>
            <a:r>
              <a:rPr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指标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004260" y="1740273"/>
            <a:ext cx="962140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核心指标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11372260" y="1740273"/>
            <a:ext cx="962140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业务指标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8140121" y="1805259"/>
            <a:ext cx="1047564" cy="240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Dashboard</a:t>
            </a:r>
            <a:endParaRPr lang="zh-CN" altLang="en-US" sz="1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385342" y="5961600"/>
            <a:ext cx="813058" cy="87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仓库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85342" y="1332504"/>
            <a:ext cx="813058" cy="5544763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385342" y="4017600"/>
            <a:ext cx="813058" cy="10109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任务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调度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385342" y="1281600"/>
            <a:ext cx="813058" cy="10109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397284" y="2361600"/>
            <a:ext cx="8417812" cy="70069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385342" y="2214678"/>
            <a:ext cx="813058" cy="10109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组件</a:t>
            </a: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1578232" y="2517423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Jpaas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558399" y="2513219"/>
            <a:ext cx="1230075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SpringMvc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6034232" y="25187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BJF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7402232" y="2513218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UUAP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0210232" y="2508159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用户权限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8842232" y="2517422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EReport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0" name="磁盘 102"/>
          <p:cNvSpPr/>
          <p:nvPr/>
        </p:nvSpPr>
        <p:spPr>
          <a:xfrm>
            <a:off x="6070400" y="6033600"/>
            <a:ext cx="1201998" cy="612035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1" name="磁盘 102"/>
          <p:cNvSpPr/>
          <p:nvPr/>
        </p:nvSpPr>
        <p:spPr>
          <a:xfrm>
            <a:off x="9476402" y="6033600"/>
            <a:ext cx="1201998" cy="612035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286400" y="6249600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GP-ADS</a:t>
            </a:r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9670400" y="6249600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GP-SDS</a:t>
            </a:r>
            <a:endParaRPr lang="zh-CN" altLang="en-US" dirty="0"/>
          </a:p>
        </p:txBody>
      </p:sp>
      <p:sp>
        <p:nvSpPr>
          <p:cNvPr id="135" name="磁盘 102"/>
          <p:cNvSpPr/>
          <p:nvPr/>
        </p:nvSpPr>
        <p:spPr>
          <a:xfrm>
            <a:off x="4774400" y="3945600"/>
            <a:ext cx="1201998" cy="612035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918400" y="4141823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GP-ADS</a:t>
            </a:r>
            <a:endParaRPr lang="zh-CN" altLang="en-US" dirty="0"/>
          </a:p>
        </p:txBody>
      </p:sp>
      <p:sp>
        <p:nvSpPr>
          <p:cNvPr id="138" name="磁盘 102"/>
          <p:cNvSpPr/>
          <p:nvPr/>
        </p:nvSpPr>
        <p:spPr>
          <a:xfrm>
            <a:off x="4774400" y="4881600"/>
            <a:ext cx="1201998" cy="612035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990400" y="5149823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smtClean="0"/>
              <a:t>GP-SDS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6286400" y="4137414"/>
            <a:ext cx="576000" cy="205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右箭头 139"/>
          <p:cNvSpPr/>
          <p:nvPr/>
        </p:nvSpPr>
        <p:spPr>
          <a:xfrm>
            <a:off x="6286400" y="5025600"/>
            <a:ext cx="576000" cy="205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6131872" y="3729600"/>
            <a:ext cx="813058" cy="379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endParaRPr lang="en-US" altLang="zh-CN" sz="11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驱动</a:t>
            </a:r>
            <a:endParaRPr lang="en-US" altLang="zh-CN" sz="11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214400" y="4665600"/>
            <a:ext cx="597058" cy="343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事件</a:t>
            </a:r>
            <a:endParaRPr lang="en-US" altLang="zh-CN" sz="11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驱动</a:t>
            </a:r>
            <a:endParaRPr lang="en-US" altLang="zh-CN" sz="11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6092402" y="5313600"/>
            <a:ext cx="985998" cy="2906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依赖网络</a:t>
            </a:r>
          </a:p>
        </p:txBody>
      </p:sp>
      <p:sp>
        <p:nvSpPr>
          <p:cNvPr id="147" name="圆角矩形 146"/>
          <p:cNvSpPr/>
          <p:nvPr/>
        </p:nvSpPr>
        <p:spPr>
          <a:xfrm>
            <a:off x="7681150" y="5157657"/>
            <a:ext cx="1366839" cy="3359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Dataio</a:t>
            </a:r>
            <a:r>
              <a:rPr lang="en-US" altLang="zh-CN" sz="1400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-ETL</a:t>
            </a:r>
            <a:endParaRPr lang="zh-CN" altLang="en-US" sz="1400" dirty="0" smtClean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7699704" y="3730863"/>
            <a:ext cx="1366840" cy="3792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脚本组件化</a:t>
            </a:r>
          </a:p>
        </p:txBody>
      </p:sp>
      <p:sp>
        <p:nvSpPr>
          <p:cNvPr id="152" name="右箭头 151"/>
          <p:cNvSpPr/>
          <p:nvPr/>
        </p:nvSpPr>
        <p:spPr>
          <a:xfrm>
            <a:off x="9742400" y="4809600"/>
            <a:ext cx="576000" cy="205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圆角矩形 152"/>
          <p:cNvSpPr/>
          <p:nvPr/>
        </p:nvSpPr>
        <p:spPr>
          <a:xfrm>
            <a:off x="9490232" y="4092949"/>
            <a:ext cx="1116168" cy="42865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数据校</a:t>
            </a:r>
            <a:endParaRPr lang="en-US" altLang="zh-CN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验</a:t>
            </a:r>
            <a:r>
              <a:rPr lang="zh-CN" altLang="en-US" sz="1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脚本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4" name="磁盘 102"/>
          <p:cNvSpPr/>
          <p:nvPr/>
        </p:nvSpPr>
        <p:spPr>
          <a:xfrm>
            <a:off x="10714568" y="4413565"/>
            <a:ext cx="899832" cy="612035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0822400" y="4645823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56" name="圆角矩形 155"/>
          <p:cNvSpPr/>
          <p:nvPr/>
        </p:nvSpPr>
        <p:spPr>
          <a:xfrm>
            <a:off x="11864227" y="3657600"/>
            <a:ext cx="830174" cy="18425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7" name="右箭头 156"/>
          <p:cNvSpPr/>
          <p:nvPr/>
        </p:nvSpPr>
        <p:spPr>
          <a:xfrm rot="16200000">
            <a:off x="9879451" y="3179552"/>
            <a:ext cx="318699" cy="205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右箭头 158"/>
          <p:cNvSpPr/>
          <p:nvPr/>
        </p:nvSpPr>
        <p:spPr>
          <a:xfrm rot="16200000">
            <a:off x="6551656" y="3179552"/>
            <a:ext cx="318699" cy="205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2046400" y="4086678"/>
            <a:ext cx="477250" cy="10109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数据监控</a:t>
            </a:r>
            <a:endParaRPr lang="en-US" altLang="zh-CN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92950" y="1337289"/>
            <a:ext cx="2653053" cy="553997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sng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离线处理工具脚本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通用报表查询组件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数据共享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对接数据仓库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避免数据重复建设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灵活查询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BIEE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自助查询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个性化数据需求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异常监控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校验、分析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0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20"/>
          <p:cNvSpPr txBox="1"/>
          <p:nvPr/>
        </p:nvSpPr>
        <p:spPr>
          <a:xfrm>
            <a:off x="1225550" y="165100"/>
            <a:ext cx="2338930" cy="95402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交付效果自评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文本框 35"/>
          <p:cNvSpPr txBox="1">
            <a:spLocks noChangeArrowheads="1"/>
          </p:cNvSpPr>
          <p:nvPr/>
        </p:nvSpPr>
        <p:spPr bwMode="auto">
          <a:xfrm>
            <a:off x="592950" y="79375"/>
            <a:ext cx="801651" cy="98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.4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20"/>
          <p:cNvSpPr txBox="1"/>
          <p:nvPr/>
        </p:nvSpPr>
        <p:spPr>
          <a:xfrm>
            <a:off x="1225550" y="165100"/>
            <a:ext cx="2338930" cy="95402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交付效果自评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8" name="TextBox 4"/>
          <p:cNvSpPr txBox="1"/>
          <p:nvPr/>
        </p:nvSpPr>
        <p:spPr bwMode="auto">
          <a:xfrm>
            <a:off x="886400" y="1697289"/>
            <a:ext cx="943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支持业务：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1+11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个信贷业务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系统稳定性：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99.99%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报表个数：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0+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业务覆盖：信贷金融、信用支付、钱包体验，客服反馈、舆情监控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指标呈现：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120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3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9838" y="720725"/>
            <a:ext cx="6256669" cy="1107911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defRPr/>
            </a:pPr>
            <a:r>
              <a:rPr kumimoji="1" lang="en-US" altLang="zh-CN" sz="6600" dirty="0" smtClean="0">
                <a:solidFill>
                  <a:srgbClr val="E03031"/>
                </a:solidFill>
                <a:latin typeface="微软雅黑"/>
                <a:ea typeface="微软雅黑"/>
                <a:cs typeface="微软雅黑"/>
              </a:rPr>
              <a:t>04</a:t>
            </a:r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其他工作介绍</a:t>
            </a:r>
            <a:endParaRPr kumimoji="1"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22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6837363"/>
            <a:ext cx="9810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478088" y="1938338"/>
            <a:ext cx="8056312" cy="2739127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FSG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信贷业务报表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defTabSz="115443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指标规范建设 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v1.1 v1.2 v1.3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v1.4</a:t>
            </a:r>
          </a:p>
          <a:p>
            <a:pPr defTabSz="1154430">
              <a:lnSpc>
                <a:spcPct val="200000"/>
              </a:lnSpc>
              <a:defRPr/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defTabSz="115443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GP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GreenPlum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）准入规范的制定和培训（两次）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auto">
          <a:xfrm>
            <a:off x="1289521" y="1836738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.1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268538" y="2363788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63950" y="4299818"/>
            <a:ext cx="9942450" cy="2185129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金融客服平台</a:t>
            </a: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1.0</a:t>
            </a:r>
          </a:p>
          <a:p>
            <a:pPr marL="285750" indent="-285750" defTabSz="115443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客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服系统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1.0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代码框架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&amp;&amp;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核心工单模块的设计开发</a:t>
            </a:r>
            <a:endParaRPr kumimoji="1"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defTabSz="115443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底层呼叫云搭建与管理，核心功能的开发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254400" y="473780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9"/>
          <p:cNvSpPr txBox="1">
            <a:spLocks noChangeArrowheads="1"/>
          </p:cNvSpPr>
          <p:nvPr/>
        </p:nvSpPr>
        <p:spPr bwMode="auto">
          <a:xfrm>
            <a:off x="1310217" y="4228259"/>
            <a:ext cx="872183" cy="108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4.2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6088" y="3441600"/>
            <a:ext cx="8056312" cy="646246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  <a:hlinkClick r:id="rId4"/>
              </a:rPr>
              <a:t>http</a:t>
            </a:r>
            <a:r>
              <a:rPr kumimoji="1" lang="en-US" altLang="zh-CN" sz="1800" dirty="0">
                <a:latin typeface="微软雅黑"/>
                <a:ea typeface="微软雅黑"/>
                <a:cs typeface="微软雅黑"/>
                <a:hlinkClick r:id="rId4"/>
              </a:rPr>
              <a:t>://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  <a:hlinkClick r:id="rId4"/>
              </a:rPr>
              <a:t>wiki.ba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  <a:hlinkClick r:id="rId4"/>
              </a:rPr>
              <a:t>idu.co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  <a:hlinkClick r:id="rId4"/>
              </a:rPr>
              <a:t>m/pages/viewpage.action?pageId=242010501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383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6837363"/>
            <a:ext cx="9810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606400" y="129600"/>
            <a:ext cx="6476858" cy="2062018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FSG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信贷指标规范建设</a:t>
            </a: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点滴积累、不断完善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1154430">
              <a:lnSpc>
                <a:spcPct val="200000"/>
              </a:lnSpc>
              <a:defRPr/>
            </a:pP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auto">
          <a:xfrm>
            <a:off x="526400" y="-14400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.1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05417" y="51265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0" y="1811411"/>
            <a:ext cx="9153525" cy="479107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14400" y="1209600"/>
            <a:ext cx="10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信贷、信用支付业务全生命周期、自营托管、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11+1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条信贷产品线，共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个基础指标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0" y="1811411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" descr="C:\Users\LIHENG~1\AppData\Local\Temp\BaiduHi\46581eef-01e8-48ed-9186-7e4c9203df9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00" y="1140504"/>
            <a:ext cx="9439275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6837363"/>
            <a:ext cx="9810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478088" y="138338"/>
            <a:ext cx="3226994" cy="2062018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金融客服平台</a:t>
            </a: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1.0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1154430">
              <a:lnSpc>
                <a:spcPct val="200000"/>
              </a:lnSpc>
              <a:defRPr/>
            </a:pP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auto">
          <a:xfrm>
            <a:off x="1289521" y="-14400"/>
            <a:ext cx="872183" cy="108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4.2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268538" y="51265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951" y="3103887"/>
            <a:ext cx="9427186" cy="42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9838" y="720725"/>
            <a:ext cx="4563898" cy="1107911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defRPr/>
            </a:pPr>
            <a:r>
              <a:rPr kumimoji="1" lang="en-US" altLang="zh-CN" sz="6600" dirty="0" smtClean="0">
                <a:solidFill>
                  <a:srgbClr val="E03031"/>
                </a:solidFill>
                <a:latin typeface="微软雅黑"/>
                <a:ea typeface="微软雅黑"/>
                <a:cs typeface="微软雅黑"/>
              </a:rPr>
              <a:t>05</a:t>
            </a:r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工作规划</a:t>
            </a:r>
            <a:endParaRPr kumimoji="1"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22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6837363"/>
            <a:ext cx="9810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11"/>
          <p:cNvSpPr txBox="1"/>
          <p:nvPr/>
        </p:nvSpPr>
        <p:spPr>
          <a:xfrm>
            <a:off x="2478088" y="2247200"/>
            <a:ext cx="3811064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en-US" altLang="zh-CN" sz="3200" dirty="0" smtClean="0">
                <a:latin typeface="微软雅黑"/>
                <a:ea typeface="微软雅黑"/>
                <a:cs typeface="微软雅黑"/>
              </a:rPr>
              <a:t>FSG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信贷业务大数据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9"/>
          <p:cNvSpPr txBox="1">
            <a:spLocks noChangeArrowheads="1"/>
          </p:cNvSpPr>
          <p:nvPr/>
        </p:nvSpPr>
        <p:spPr bwMode="auto">
          <a:xfrm>
            <a:off x="1289520" y="2145600"/>
            <a:ext cx="872183" cy="108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5.1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3" name="直接连接符 13"/>
          <p:cNvCxnSpPr/>
          <p:nvPr/>
        </p:nvCxnSpPr>
        <p:spPr>
          <a:xfrm>
            <a:off x="2268538" y="267265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1"/>
          <p:cNvSpPr txBox="1"/>
          <p:nvPr/>
        </p:nvSpPr>
        <p:spPr>
          <a:xfrm>
            <a:off x="2475336" y="3012467"/>
            <a:ext cx="2646707" cy="928567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个人发展目标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" name="直接连接符 13"/>
          <p:cNvCxnSpPr/>
          <p:nvPr/>
        </p:nvCxnSpPr>
        <p:spPr>
          <a:xfrm>
            <a:off x="2265786" y="3437917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9"/>
          <p:cNvSpPr txBox="1">
            <a:spLocks noChangeArrowheads="1"/>
          </p:cNvSpPr>
          <p:nvPr/>
        </p:nvSpPr>
        <p:spPr bwMode="auto">
          <a:xfrm>
            <a:off x="1310217" y="2932259"/>
            <a:ext cx="872183" cy="108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5.2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9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9838" y="720725"/>
            <a:ext cx="1878012" cy="1108075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algn="ctr" defTabSz="1154430">
              <a:defRPr/>
            </a:pPr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78088" y="1938338"/>
            <a:ext cx="1825969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自我介绍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22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6837363"/>
            <a:ext cx="9810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文本框 9"/>
          <p:cNvSpPr txBox="1">
            <a:spLocks noChangeArrowheads="1"/>
          </p:cNvSpPr>
          <p:nvPr/>
        </p:nvSpPr>
        <p:spPr bwMode="auto">
          <a:xfrm>
            <a:off x="1347788" y="1836738"/>
            <a:ext cx="7556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268538" y="2363788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78088" y="2657866"/>
            <a:ext cx="6683646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主评项目一：</a:t>
            </a: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FSG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信贷业务数据</a:t>
            </a:r>
            <a:r>
              <a:rPr kumimoji="1"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平台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226" name="文本框 56"/>
          <p:cNvSpPr txBox="1">
            <a:spLocks noChangeArrowheads="1"/>
          </p:cNvSpPr>
          <p:nvPr/>
        </p:nvSpPr>
        <p:spPr bwMode="auto">
          <a:xfrm>
            <a:off x="1347788" y="2556266"/>
            <a:ext cx="7556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2268538" y="3083316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80574" y="3366024"/>
            <a:ext cx="6957182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主评项目二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IMGR &amp; FBI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BI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系统）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234" name="文本框 67"/>
          <p:cNvSpPr txBox="1">
            <a:spLocks noChangeArrowheads="1"/>
          </p:cNvSpPr>
          <p:nvPr/>
        </p:nvSpPr>
        <p:spPr bwMode="auto">
          <a:xfrm>
            <a:off x="1350517" y="3264424"/>
            <a:ext cx="75516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271024" y="3791474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65"/>
          <p:cNvSpPr txBox="1"/>
          <p:nvPr/>
        </p:nvSpPr>
        <p:spPr>
          <a:xfrm>
            <a:off x="2480574" y="4081401"/>
            <a:ext cx="2646707" cy="928567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其他工作介绍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67"/>
          <p:cNvSpPr txBox="1">
            <a:spLocks noChangeArrowheads="1"/>
          </p:cNvSpPr>
          <p:nvPr/>
        </p:nvSpPr>
        <p:spPr bwMode="auto">
          <a:xfrm>
            <a:off x="1350517" y="3979801"/>
            <a:ext cx="75516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04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" name="直接连接符 68"/>
          <p:cNvCxnSpPr/>
          <p:nvPr/>
        </p:nvCxnSpPr>
        <p:spPr>
          <a:xfrm>
            <a:off x="2271024" y="4570148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71024" y="4511474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5"/>
          <p:cNvSpPr txBox="1"/>
          <p:nvPr/>
        </p:nvSpPr>
        <p:spPr>
          <a:xfrm>
            <a:off x="2480574" y="4801401"/>
            <a:ext cx="1825969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工作规划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文本框 67"/>
          <p:cNvSpPr txBox="1">
            <a:spLocks noChangeArrowheads="1"/>
          </p:cNvSpPr>
          <p:nvPr/>
        </p:nvSpPr>
        <p:spPr bwMode="auto">
          <a:xfrm>
            <a:off x="1350517" y="4699801"/>
            <a:ext cx="75516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05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68"/>
          <p:cNvCxnSpPr/>
          <p:nvPr/>
        </p:nvCxnSpPr>
        <p:spPr>
          <a:xfrm>
            <a:off x="2271024" y="5226851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27125" y="425134"/>
            <a:ext cx="7891476" cy="615468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defRPr/>
            </a:pPr>
            <a:r>
              <a:rPr kumimoji="1" lang="en-US" altLang="zh-CN" sz="34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</a:t>
            </a:r>
            <a:r>
              <a:rPr kumimoji="1" lang="en-US" altLang="zh-CN" sz="3400" dirty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1" lang="zh-CN" altLang="en-US" sz="34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构建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FSG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金融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业务大数据 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–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数据挖掘、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让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数据驱动金融</a:t>
            </a:r>
            <a:endParaRPr kumimoji="1"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aphicFrame>
        <p:nvGraphicFramePr>
          <p:cNvPr id="12" name="图表 2"/>
          <p:cNvGraphicFramePr/>
          <p:nvPr>
            <p:extLst>
              <p:ext uri="{D42A27DB-BD31-4B8C-83A1-F6EECF244321}">
                <p14:modId xmlns:p14="http://schemas.microsoft.com/office/powerpoint/2010/main" val="3990469451"/>
              </p:ext>
            </p:extLst>
          </p:nvPr>
        </p:nvGraphicFramePr>
        <p:xfrm>
          <a:off x="1246400" y="1569600"/>
          <a:ext cx="4720188" cy="378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0"/>
          <p:cNvGraphicFramePr/>
          <p:nvPr>
            <p:extLst>
              <p:ext uri="{D42A27DB-BD31-4B8C-83A1-F6EECF244321}">
                <p14:modId xmlns:p14="http://schemas.microsoft.com/office/powerpoint/2010/main" val="1629803397"/>
              </p:ext>
            </p:extLst>
          </p:nvPr>
        </p:nvGraphicFramePr>
        <p:xfrm>
          <a:off x="7150400" y="1569600"/>
          <a:ext cx="4896001" cy="3756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上弧形箭头 3"/>
          <p:cNvSpPr/>
          <p:nvPr/>
        </p:nvSpPr>
        <p:spPr>
          <a:xfrm>
            <a:off x="4032500" y="5606099"/>
            <a:ext cx="5346200" cy="1334502"/>
          </a:xfrm>
          <a:prstGeom prst="curvedUpArrow">
            <a:avLst>
              <a:gd name="adj1" fmla="val 2874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62400" y="3081600"/>
            <a:ext cx="720000" cy="707886"/>
          </a:xfrm>
          <a:prstGeom prst="rect">
            <a:avLst/>
          </a:prstGeom>
          <a:solidFill>
            <a:srgbClr val="F57C73">
              <a:alpha val="63000"/>
            </a:srgbClr>
          </a:solidFill>
          <a:ln w="15875" cmpd="dbl">
            <a:noFill/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核心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云形 23"/>
          <p:cNvSpPr/>
          <p:nvPr/>
        </p:nvSpPr>
        <p:spPr>
          <a:xfrm>
            <a:off x="5134400" y="5441478"/>
            <a:ext cx="3036800" cy="10153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百度金融大数据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5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8"/>
          <p:cNvSpPr txBox="1"/>
          <p:nvPr/>
        </p:nvSpPr>
        <p:spPr>
          <a:xfrm>
            <a:off x="958400" y="1843537"/>
            <a:ext cx="10944000" cy="1938908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>
            <a:defPPr>
              <a:defRPr lang="zh-CN"/>
            </a:defPPr>
            <a:lvl1pPr defTabSz="1154430">
              <a:lnSpc>
                <a:spcPct val="200000"/>
              </a:lnSpc>
              <a:defRPr kumimoji="1" sz="20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职业发展定位：</a:t>
            </a:r>
          </a:p>
          <a:p>
            <a:r>
              <a:rPr lang="zh-CN" altLang="en-US" dirty="0" smtClean="0"/>
              <a:t>	</a:t>
            </a:r>
            <a:r>
              <a:rPr lang="zh-CN" altLang="en-US" b="1" dirty="0" smtClean="0"/>
              <a:t>业务</a:t>
            </a:r>
            <a:r>
              <a:rPr lang="zh-CN" altLang="en-US" b="1" dirty="0"/>
              <a:t>理解能力</a:t>
            </a:r>
            <a:r>
              <a:rPr lang="zh-CN" altLang="en-US" dirty="0"/>
              <a:t>：深入贴近金融</a:t>
            </a:r>
            <a:r>
              <a:rPr lang="zh-CN" altLang="en-US" dirty="0" smtClean="0"/>
              <a:t>业务和场景</a:t>
            </a:r>
            <a:r>
              <a:rPr lang="zh-CN" altLang="en-US" dirty="0"/>
              <a:t>，提升业务</a:t>
            </a:r>
            <a:r>
              <a:rPr lang="zh-CN" altLang="en-US" dirty="0" smtClean="0"/>
              <a:t>敏感度、感知能力</a:t>
            </a:r>
            <a:endParaRPr lang="zh-CN" altLang="en-US" dirty="0"/>
          </a:p>
          <a:p>
            <a:r>
              <a:rPr lang="zh-CN" altLang="en-US" dirty="0" smtClean="0"/>
              <a:t>	</a:t>
            </a:r>
            <a:r>
              <a:rPr lang="zh-CN" altLang="en-US" b="1" dirty="0" smtClean="0"/>
              <a:t>数据</a:t>
            </a:r>
            <a:r>
              <a:rPr lang="zh-CN" altLang="en-US" b="1" dirty="0"/>
              <a:t>技术能力</a:t>
            </a:r>
            <a:r>
              <a:rPr lang="zh-CN" altLang="en-US" dirty="0"/>
              <a:t>：提升数据使用效率、数据挖掘能力，为业务提供更有价值的数据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9125" y="425134"/>
            <a:ext cx="5105713" cy="615468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defRPr/>
            </a:pPr>
            <a:r>
              <a:rPr kumimoji="1" lang="en-US" altLang="zh-CN" sz="34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5.2</a:t>
            </a:r>
            <a:r>
              <a:rPr kumimoji="1" lang="zh-CN" altLang="en-US" sz="3400" dirty="0" smtClean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个人发展目标 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–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让数据服务金融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783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组合 13"/>
          <p:cNvGrpSpPr>
            <a:grpSpLocks/>
          </p:cNvGrpSpPr>
          <p:nvPr/>
        </p:nvGrpSpPr>
        <p:grpSpPr bwMode="auto">
          <a:xfrm>
            <a:off x="4697413" y="4810125"/>
            <a:ext cx="3316287" cy="463550"/>
            <a:chOff x="4546966" y="849600"/>
            <a:chExt cx="3899434" cy="544873"/>
          </a:xfrm>
        </p:grpSpPr>
        <p:sp>
          <p:nvSpPr>
            <p:cNvPr id="15" name="矩形 14"/>
            <p:cNvSpPr/>
            <p:nvPr/>
          </p:nvSpPr>
          <p:spPr>
            <a:xfrm>
              <a:off x="4546966" y="849600"/>
              <a:ext cx="937059" cy="544873"/>
            </a:xfrm>
            <a:prstGeom prst="rect">
              <a:avLst/>
            </a:prstGeom>
            <a:solidFill>
              <a:srgbClr val="E0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54430">
                <a:defRPr/>
              </a:pPr>
              <a:r>
                <a:rPr kumimoji="1"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FSG</a:t>
              </a:r>
              <a:endParaRPr kumimoji="1"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87758" y="849600"/>
              <a:ext cx="2958642" cy="544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54430">
                <a:defRPr/>
              </a:pPr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金融服务事业群</a:t>
              </a:r>
            </a:p>
          </p:txBody>
        </p:sp>
      </p:grpSp>
      <p:sp>
        <p:nvSpPr>
          <p:cNvPr id="13" name="文本框 21"/>
          <p:cNvSpPr txBox="1"/>
          <p:nvPr/>
        </p:nvSpPr>
        <p:spPr>
          <a:xfrm>
            <a:off x="2614613" y="2395538"/>
            <a:ext cx="7773987" cy="10156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1154430">
              <a:defRPr/>
            </a:pP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49300" y="1476375"/>
            <a:ext cx="2160588" cy="20638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54430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25550" y="165100"/>
            <a:ext cx="1620785" cy="95402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自我介绍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290" name="文本框 48"/>
          <p:cNvSpPr txBox="1">
            <a:spLocks noChangeArrowheads="1"/>
          </p:cNvSpPr>
          <p:nvPr/>
        </p:nvSpPr>
        <p:spPr bwMode="auto">
          <a:xfrm>
            <a:off x="644525" y="79375"/>
            <a:ext cx="6985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>
                <a:solidFill>
                  <a:srgbClr val="E030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9" name="文本框 9"/>
          <p:cNvSpPr txBox="1">
            <a:spLocks noChangeArrowheads="1"/>
          </p:cNvSpPr>
          <p:nvPr/>
        </p:nvSpPr>
        <p:spPr bwMode="auto">
          <a:xfrm>
            <a:off x="918346" y="1570738"/>
            <a:ext cx="1415601" cy="83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240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所属部门</a:t>
            </a:r>
            <a:endParaRPr kumimoji="1" lang="en-US" altLang="zh-CN" sz="2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3" name="直接连接符 10"/>
          <p:cNvCxnSpPr/>
          <p:nvPr/>
        </p:nvCxnSpPr>
        <p:spPr>
          <a:xfrm>
            <a:off x="2476850" y="187460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"/>
          <p:cNvSpPr txBox="1"/>
          <p:nvPr/>
        </p:nvSpPr>
        <p:spPr>
          <a:xfrm>
            <a:off x="2686400" y="1449150"/>
            <a:ext cx="2236338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金融</a:t>
            </a:r>
            <a:r>
              <a:rPr kumimoji="1"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平台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部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7" name="直接连接符 10"/>
          <p:cNvCxnSpPr/>
          <p:nvPr/>
        </p:nvCxnSpPr>
        <p:spPr>
          <a:xfrm>
            <a:off x="2476850" y="187460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53"/>
          <p:cNvSpPr txBox="1"/>
          <p:nvPr/>
        </p:nvSpPr>
        <p:spPr>
          <a:xfrm>
            <a:off x="2686400" y="2145600"/>
            <a:ext cx="2088862" cy="928567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2015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秋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季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909644" y="2289600"/>
            <a:ext cx="1415601" cy="83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2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上次晋升</a:t>
            </a:r>
            <a:endParaRPr kumimoji="1" lang="en-US" altLang="zh-CN" sz="2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1" name="直接连接符 59"/>
          <p:cNvCxnSpPr/>
          <p:nvPr/>
        </p:nvCxnSpPr>
        <p:spPr>
          <a:xfrm>
            <a:off x="2476850" y="257760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61"/>
          <p:cNvSpPr txBox="1"/>
          <p:nvPr/>
        </p:nvSpPr>
        <p:spPr>
          <a:xfrm>
            <a:off x="2686400" y="2865600"/>
            <a:ext cx="8064000" cy="1077133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FSG</a:t>
            </a:r>
            <a:r>
              <a:rPr kumimoji="1"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信贷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业务数据</a:t>
            </a:r>
            <a:r>
              <a:rPr kumimoji="1"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组</a:t>
            </a:r>
            <a:r>
              <a:rPr kumimoji="1"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技术负责人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文本框 63"/>
          <p:cNvSpPr txBox="1">
            <a:spLocks noChangeArrowheads="1"/>
          </p:cNvSpPr>
          <p:nvPr/>
        </p:nvSpPr>
        <p:spPr bwMode="auto">
          <a:xfrm>
            <a:off x="909644" y="3009600"/>
            <a:ext cx="1415601" cy="83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2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负责工作</a:t>
            </a:r>
            <a:endParaRPr kumimoji="1" lang="en-US" altLang="zh-CN" sz="2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4" name="直接连接符 64"/>
          <p:cNvCxnSpPr/>
          <p:nvPr/>
        </p:nvCxnSpPr>
        <p:spPr>
          <a:xfrm>
            <a:off x="2476850" y="329760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5"/>
          <p:cNvSpPr txBox="1"/>
          <p:nvPr/>
        </p:nvSpPr>
        <p:spPr>
          <a:xfrm>
            <a:off x="2686400" y="3860029"/>
            <a:ext cx="8789414" cy="2677571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150000"/>
              </a:lnSpc>
              <a:defRPr/>
            </a:pP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2016-Q4  FSG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季度之星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1154430">
              <a:lnSpc>
                <a:spcPct val="150000"/>
              </a:lnSpc>
              <a:defRPr/>
            </a:pP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2016-10 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文化标兵（文斌）</a:t>
            </a:r>
            <a:endParaRPr kumimoji="1"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1154430">
              <a:lnSpc>
                <a:spcPct val="150000"/>
              </a:lnSpc>
              <a:defRPr/>
            </a:pP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2016-10 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最佳团队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日报及监管上报团队（文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斌）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1154430">
              <a:lnSpc>
                <a:spcPct val="150000"/>
              </a:lnSpc>
              <a:defRPr/>
            </a:pP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2016-12  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最佳团队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业务报表及监管上报团队（沈抖）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67"/>
          <p:cNvSpPr txBox="1">
            <a:spLocks noChangeArrowheads="1"/>
          </p:cNvSpPr>
          <p:nvPr/>
        </p:nvSpPr>
        <p:spPr bwMode="auto">
          <a:xfrm>
            <a:off x="923215" y="3801600"/>
            <a:ext cx="1415601" cy="83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zh-CN" altLang="en-US" sz="2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所获奖励</a:t>
            </a:r>
            <a:endParaRPr kumimoji="1" lang="en-US" altLang="zh-CN" sz="2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68"/>
          <p:cNvCxnSpPr/>
          <p:nvPr/>
        </p:nvCxnSpPr>
        <p:spPr>
          <a:xfrm>
            <a:off x="2476850" y="4089800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9838" y="720725"/>
            <a:ext cx="10006927" cy="1107911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defRPr/>
            </a:pPr>
            <a:r>
              <a:rPr kumimoji="1" lang="en-US" altLang="zh-CN" sz="6600" dirty="0" smtClean="0">
                <a:solidFill>
                  <a:srgbClr val="E03031"/>
                </a:solidFill>
                <a:latin typeface="微软雅黑"/>
                <a:ea typeface="微软雅黑"/>
                <a:cs typeface="微软雅黑"/>
              </a:rPr>
              <a:t>02</a:t>
            </a:r>
            <a:r>
              <a:rPr kumimoji="1" lang="en-US" altLang="zh-CN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FSG</a:t>
            </a:r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信贷业务数据</a:t>
            </a:r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平台</a:t>
            </a:r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8088" y="2355285"/>
            <a:ext cx="1825969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项目背景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22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6837363"/>
            <a:ext cx="9810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文本框 9"/>
          <p:cNvSpPr txBox="1">
            <a:spLocks noChangeArrowheads="1"/>
          </p:cNvSpPr>
          <p:nvPr/>
        </p:nvSpPr>
        <p:spPr bwMode="auto">
          <a:xfrm>
            <a:off x="1289521" y="2253685"/>
            <a:ext cx="872183" cy="108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2.1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68538" y="2780735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78088" y="3095316"/>
            <a:ext cx="2646707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产品问题分析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226" name="文本框 56"/>
          <p:cNvSpPr txBox="1">
            <a:spLocks noChangeArrowheads="1"/>
          </p:cNvSpPr>
          <p:nvPr/>
        </p:nvSpPr>
        <p:spPr bwMode="auto">
          <a:xfrm>
            <a:off x="1289521" y="2993716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2.2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2268538" y="3520766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53"/>
          <p:cNvSpPr txBox="1"/>
          <p:nvPr/>
        </p:nvSpPr>
        <p:spPr>
          <a:xfrm>
            <a:off x="2478088" y="3803155"/>
            <a:ext cx="3877813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产品开发思路和实践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56"/>
          <p:cNvSpPr txBox="1">
            <a:spLocks noChangeArrowheads="1"/>
          </p:cNvSpPr>
          <p:nvPr/>
        </p:nvSpPr>
        <p:spPr bwMode="auto">
          <a:xfrm>
            <a:off x="1289521" y="3701555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2.3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59"/>
          <p:cNvCxnSpPr/>
          <p:nvPr/>
        </p:nvCxnSpPr>
        <p:spPr>
          <a:xfrm>
            <a:off x="2268538" y="4228605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3"/>
          <p:cNvSpPr txBox="1"/>
          <p:nvPr/>
        </p:nvSpPr>
        <p:spPr>
          <a:xfrm>
            <a:off x="2478088" y="4513401"/>
            <a:ext cx="3057076" cy="107713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交付效果自评估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1289521" y="4411801"/>
            <a:ext cx="872183" cy="12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8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2.4</a:t>
            </a:r>
            <a:endParaRPr kumimoji="1" lang="en-US" altLang="zh-CN" sz="38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" name="直接连接符 59"/>
          <p:cNvCxnSpPr/>
          <p:nvPr/>
        </p:nvCxnSpPr>
        <p:spPr>
          <a:xfrm>
            <a:off x="2268538" y="4938851"/>
            <a:ext cx="0" cy="431800"/>
          </a:xfrm>
          <a:prstGeom prst="line">
            <a:avLst/>
          </a:prstGeom>
          <a:ln w="12700">
            <a:solidFill>
              <a:srgbClr val="E0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12704" y="1137600"/>
            <a:ext cx="5832000" cy="2246832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4"/>
          </a:p>
        </p:txBody>
      </p:sp>
      <p:sp>
        <p:nvSpPr>
          <p:cNvPr id="9" name="矩形 8"/>
          <p:cNvSpPr/>
          <p:nvPr/>
        </p:nvSpPr>
        <p:spPr>
          <a:xfrm>
            <a:off x="526400" y="1137600"/>
            <a:ext cx="4925696" cy="2246832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4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4400" y="1209600"/>
            <a:ext cx="2727361" cy="3272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400" y="1209600"/>
            <a:ext cx="2448000" cy="327248"/>
          </a:xfrm>
          <a:prstGeom prst="rect">
            <a:avLst/>
          </a:prstGeom>
        </p:spPr>
      </p:pic>
      <p:sp>
        <p:nvSpPr>
          <p:cNvPr id="8" name="文本框 20"/>
          <p:cNvSpPr txBox="1"/>
          <p:nvPr/>
        </p:nvSpPr>
        <p:spPr>
          <a:xfrm>
            <a:off x="1225550" y="165100"/>
            <a:ext cx="6212850" cy="824052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项目背景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49" y="79375"/>
            <a:ext cx="801651" cy="11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2.1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00880" y="1096441"/>
            <a:ext cx="489352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项目背景</a:t>
            </a: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&amp;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应用范围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总监及以上管理层，各信贷业务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PGM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稳定、准确、及时产出金融信贷业务报表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管理层决策辅助，业务线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PGM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数据分析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4"/>
          <p:cNvSpPr txBox="1"/>
          <p:nvPr/>
        </p:nvSpPr>
        <p:spPr bwMode="auto">
          <a:xfrm>
            <a:off x="6214400" y="1065600"/>
            <a:ext cx="5832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挑战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两种信贷模式、多核心（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）、多信贷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垂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类（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11+1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单一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业务包含多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个核心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系统，多数据源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数据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量基数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大（</a:t>
            </a:r>
            <a:r>
              <a:rPr kumimoji="1" lang="en-US" altLang="zh-CN" sz="18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0T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），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增长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快（日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500G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老系统升级、新业务上线频率快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2704" y="3945600"/>
            <a:ext cx="5832000" cy="2592000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4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6000" y="4017600"/>
            <a:ext cx="2727361" cy="327248"/>
          </a:xfrm>
          <a:prstGeom prst="rect">
            <a:avLst/>
          </a:prstGeom>
        </p:spPr>
      </p:pic>
      <p:sp>
        <p:nvSpPr>
          <p:cNvPr id="17" name="TextBox 4"/>
          <p:cNvSpPr txBox="1"/>
          <p:nvPr/>
        </p:nvSpPr>
        <p:spPr bwMode="auto">
          <a:xfrm>
            <a:off x="6214400" y="3873600"/>
            <a:ext cx="5256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角色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产品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开发团队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负责人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人团队</a:t>
            </a:r>
            <a:endParaRPr kumimoji="1" lang="en-US" altLang="zh-CN" sz="1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6400" y="3945600"/>
            <a:ext cx="4925696" cy="2592000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4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400" y="4017600"/>
            <a:ext cx="2520000" cy="327248"/>
          </a:xfrm>
          <a:prstGeom prst="rect">
            <a:avLst/>
          </a:prstGeom>
        </p:spPr>
      </p:pic>
      <p:sp>
        <p:nvSpPr>
          <p:cNvPr id="20" name="TextBox 4"/>
          <p:cNvSpPr txBox="1"/>
          <p:nvPr/>
        </p:nvSpPr>
        <p:spPr bwMode="auto">
          <a:xfrm>
            <a:off x="600880" y="3896779"/>
            <a:ext cx="489352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主要负责的功能模块：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所有上游业务系统数据的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整理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和对接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ETL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架构的设计与核心代码的开发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数据仓库的建设</a:t>
            </a:r>
            <a:r>
              <a:rPr kumimoji="1" lang="zh-CN" altLang="en-US" sz="1800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ODS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ADS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SDS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项目迭代的把控与核心需求的转化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圆角矩形 110"/>
          <p:cNvSpPr/>
          <p:nvPr/>
        </p:nvSpPr>
        <p:spPr>
          <a:xfrm>
            <a:off x="10246400" y="1418863"/>
            <a:ext cx="2185453" cy="726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1225550" y="165100"/>
            <a:ext cx="11011960" cy="954023"/>
          </a:xfrm>
          <a:prstGeom prst="rect">
            <a:avLst/>
          </a:prstGeom>
          <a:noFill/>
        </p:spPr>
        <p:txBody>
          <a:bodyPr wrap="squar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产品问题与分析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理解信贷金融、建设数据中心、提供能力输出、构建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BI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平台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49" y="79375"/>
            <a:ext cx="801651" cy="11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2.2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 3"/>
          <p:cNvGrpSpPr/>
          <p:nvPr/>
        </p:nvGrpSpPr>
        <p:grpSpPr>
          <a:xfrm>
            <a:off x="763044" y="1269121"/>
            <a:ext cx="11936971" cy="5866029"/>
            <a:chOff x="757429" y="1219686"/>
            <a:chExt cx="11936971" cy="5866029"/>
          </a:xfrm>
        </p:grpSpPr>
        <p:sp>
          <p:nvSpPr>
            <p:cNvPr id="23" name="圆角矩形 22"/>
            <p:cNvSpPr/>
            <p:nvPr/>
          </p:nvSpPr>
          <p:spPr>
            <a:xfrm>
              <a:off x="2382123" y="1384872"/>
              <a:ext cx="4624260" cy="72883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37509" y="2373016"/>
              <a:ext cx="10319929" cy="6100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6"/>
            <p:cNvGrpSpPr/>
            <p:nvPr/>
          </p:nvGrpSpPr>
          <p:grpSpPr>
            <a:xfrm>
              <a:off x="7150400" y="1386967"/>
              <a:ext cx="5133158" cy="726737"/>
              <a:chOff x="5847959" y="1397079"/>
              <a:chExt cx="5876974" cy="726737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5847959" y="1397079"/>
                <a:ext cx="3292617" cy="72673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9581671" y="1730847"/>
                <a:ext cx="2143262" cy="25228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个性化定制报表</a:t>
                </a:r>
                <a:endParaRPr lang="zh-CN" altLang="en-US" sz="12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8230400" y="1403389"/>
              <a:ext cx="1203203" cy="318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IMGR</a:t>
              </a:r>
              <a:endParaRPr lang="zh-CN" altLang="en-US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88635" y="1427315"/>
              <a:ext cx="601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Microsoft YaHei" charset="0"/>
                  <a:ea typeface="Microsoft YaHei" charset="0"/>
                  <a:cs typeface="Microsoft YaHei" charset="0"/>
                </a:rPr>
                <a:t>FBI</a:t>
              </a:r>
              <a:endParaRPr lang="zh-CN" altLang="en-US" sz="9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34" name="直接箭头连接符 189"/>
            <p:cNvCxnSpPr/>
            <p:nvPr/>
          </p:nvCxnSpPr>
          <p:spPr>
            <a:xfrm>
              <a:off x="1801547" y="4454419"/>
              <a:ext cx="35852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190"/>
            <p:cNvCxnSpPr/>
            <p:nvPr/>
          </p:nvCxnSpPr>
          <p:spPr>
            <a:xfrm>
              <a:off x="1801547" y="2649600"/>
              <a:ext cx="35852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244377" y="1305593"/>
              <a:ext cx="10313061" cy="898894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7" name="组 1"/>
            <p:cNvGrpSpPr/>
            <p:nvPr/>
          </p:nvGrpSpPr>
          <p:grpSpPr>
            <a:xfrm>
              <a:off x="11038400" y="3179390"/>
              <a:ext cx="1519038" cy="2610262"/>
              <a:chOff x="10118943" y="1536049"/>
              <a:chExt cx="1781917" cy="5879839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10201997" y="1718456"/>
                <a:ext cx="1618611" cy="5403469"/>
              </a:xfrm>
              <a:prstGeom prst="roundRect">
                <a:avLst/>
              </a:prstGeom>
              <a:no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0118943" y="1536049"/>
                <a:ext cx="1781917" cy="5879839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10390823" y="2628968"/>
                <a:ext cx="595402" cy="4037224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口径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规范</a:t>
                </a: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11066477" y="2628968"/>
                <a:ext cx="595402" cy="4037224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维度统一</a:t>
                </a:r>
                <a:endParaRPr lang="zh-CN" altLang="en-US" sz="14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0441666" y="1663509"/>
                <a:ext cx="1083900" cy="69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体系规范</a:t>
                </a:r>
                <a:endParaRPr lang="zh-CN" altLang="en-US" sz="1400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39" name="组 7"/>
            <p:cNvGrpSpPr/>
            <p:nvPr/>
          </p:nvGrpSpPr>
          <p:grpSpPr>
            <a:xfrm>
              <a:off x="2237363" y="3179284"/>
              <a:ext cx="8620323" cy="2750538"/>
              <a:chOff x="2237363" y="3067654"/>
              <a:chExt cx="8241750" cy="26496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318792" y="3067654"/>
                <a:ext cx="4574714" cy="25215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6493749" y="3154340"/>
                <a:ext cx="2299515" cy="43180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496652" y="3681583"/>
                <a:ext cx="2311192" cy="12062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4632932" y="3339066"/>
                <a:ext cx="661878" cy="29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SDS</a:t>
                </a:r>
                <a:endParaRPr lang="zh-CN" altLang="en-US" sz="1400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665952" y="4259796"/>
                <a:ext cx="685411" cy="29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Microsoft YaHei" charset="0"/>
                    <a:ea typeface="Microsoft YaHei" charset="0"/>
                    <a:cs typeface="Microsoft YaHei" charset="0"/>
                  </a:rPr>
                  <a:t>ADS</a:t>
                </a:r>
                <a:endParaRPr lang="zh-CN" altLang="en-US" sz="1400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4634787" y="5158986"/>
                <a:ext cx="689492" cy="29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Microsoft YaHei" charset="0"/>
                    <a:ea typeface="Microsoft YaHei" charset="0"/>
                    <a:cs typeface="Microsoft YaHei" charset="0"/>
                  </a:defRPr>
                </a:lvl1pPr>
              </a:lstStyle>
              <a:p>
                <a:r>
                  <a:rPr lang="en-US" altLang="zh-CN" dirty="0"/>
                  <a:t>ODS</a:t>
                </a:r>
                <a:endParaRPr lang="zh-CN" altLang="en-US" dirty="0"/>
              </a:p>
            </p:txBody>
          </p:sp>
          <p:grpSp>
            <p:nvGrpSpPr>
              <p:cNvPr id="73" name="组合 1"/>
              <p:cNvGrpSpPr/>
              <p:nvPr/>
            </p:nvGrpSpPr>
            <p:grpSpPr>
              <a:xfrm>
                <a:off x="2237363" y="3068412"/>
                <a:ext cx="1060601" cy="2648922"/>
                <a:chOff x="6781082" y="3038966"/>
                <a:chExt cx="666187" cy="2394590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6781082" y="3038966"/>
                  <a:ext cx="666187" cy="2394590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86" name="圆角矩形 85"/>
                <p:cNvSpPr/>
                <p:nvPr/>
              </p:nvSpPr>
              <p:spPr>
                <a:xfrm>
                  <a:off x="6819259" y="3318976"/>
                  <a:ext cx="584519" cy="327455"/>
                </a:xfrm>
                <a:prstGeom prst="roundRect">
                  <a:avLst/>
                </a:prstGeom>
                <a:solidFill>
                  <a:srgbClr val="F57C73"/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核心</a:t>
                  </a:r>
                  <a:endParaRPr lang="en-US" altLang="zh-CN" sz="14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6830245" y="3074587"/>
                  <a:ext cx="606038" cy="268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业务系统</a:t>
                  </a:r>
                  <a:endParaRPr lang="zh-CN" altLang="en-US" sz="1400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  <p:sp>
            <p:nvSpPr>
              <p:cNvPr id="75" name="圆角矩形 74"/>
              <p:cNvSpPr/>
              <p:nvPr/>
            </p:nvSpPr>
            <p:spPr>
              <a:xfrm>
                <a:off x="6695315" y="3761197"/>
                <a:ext cx="1977074" cy="299992"/>
              </a:xfrm>
              <a:prstGeom prst="roundRect">
                <a:avLst/>
              </a:prstGeom>
              <a:solidFill>
                <a:srgbClr val="F586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用户状态信息快照</a:t>
                </a: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6686909" y="4521207"/>
                <a:ext cx="1977074" cy="276452"/>
              </a:xfrm>
              <a:prstGeom prst="roundRect">
                <a:avLst/>
              </a:prstGeom>
              <a:solidFill>
                <a:srgbClr val="F586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借据信息快照</a:t>
                </a: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5454147" y="4173195"/>
                <a:ext cx="884506" cy="30366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轻聚合</a:t>
                </a:r>
                <a:endParaRPr lang="zh-CN" altLang="en-US" sz="1400" b="1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686909" y="4161654"/>
                <a:ext cx="1977074" cy="263070"/>
              </a:xfrm>
              <a:prstGeom prst="roundRect">
                <a:avLst/>
              </a:prstGeom>
              <a:solidFill>
                <a:srgbClr val="F586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每日交易流水</a:t>
                </a: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6680735" y="3230083"/>
                <a:ext cx="1977074" cy="2961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各信贷业务指标数据</a:t>
                </a:r>
              </a:p>
            </p:txBody>
          </p:sp>
          <p:grpSp>
            <p:nvGrpSpPr>
              <p:cNvPr id="80" name="组 11"/>
              <p:cNvGrpSpPr/>
              <p:nvPr/>
            </p:nvGrpSpPr>
            <p:grpSpPr>
              <a:xfrm>
                <a:off x="9084871" y="3067757"/>
                <a:ext cx="1394242" cy="2514547"/>
                <a:chOff x="9612951" y="3094680"/>
                <a:chExt cx="1394242" cy="2514547"/>
              </a:xfrm>
            </p:grpSpPr>
            <p:sp>
              <p:nvSpPr>
                <p:cNvPr id="81" name="圆角矩形 80"/>
                <p:cNvSpPr/>
                <p:nvPr/>
              </p:nvSpPr>
              <p:spPr>
                <a:xfrm>
                  <a:off x="9748435" y="3662480"/>
                  <a:ext cx="1111907" cy="597456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离线</a:t>
                  </a:r>
                  <a:endParaRPr lang="en-US" altLang="zh-CN" sz="14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  <a:p>
                  <a:pPr algn="ctr"/>
                  <a:r>
                    <a:rPr lang="zh-CN" altLang="en-US" sz="1000" dirty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数据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-</a:t>
                  </a:r>
                  <a:r>
                    <a:rPr lang="zh-CN" altLang="en-US" sz="1000" dirty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服务</a:t>
                  </a:r>
                  <a:endParaRPr lang="en-US" altLang="zh-CN" sz="1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>
                  <a:off x="9746963" y="4593601"/>
                  <a:ext cx="1101602" cy="633955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权限</a:t>
                  </a:r>
                  <a:endParaRPr lang="en-US" altLang="zh-CN" sz="14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  <a:p>
                  <a:pPr algn="ctr"/>
                  <a:r>
                    <a:rPr lang="zh-CN" altLang="en-US" sz="1000" dirty="0" smtClean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人员</a:t>
                  </a:r>
                  <a:r>
                    <a:rPr lang="en-US" altLang="zh-CN" sz="1000" dirty="0" smtClean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-</a:t>
                  </a:r>
                  <a:r>
                    <a:rPr lang="zh-CN" altLang="en-US" sz="1000" dirty="0" smtClean="0">
                      <a:solidFill>
                        <a:schemeClr val="tx1"/>
                      </a:solidFill>
                      <a:latin typeface="Microsoft YaHei" charset="0"/>
                      <a:ea typeface="Microsoft YaHei" charset="0"/>
                      <a:cs typeface="Microsoft YaHei" charset="0"/>
                    </a:rPr>
                    <a:t>系统</a:t>
                  </a:r>
                  <a:endParaRPr lang="en-US" altLang="zh-CN" sz="1000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9895500" y="3149188"/>
                  <a:ext cx="9648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 smtClean="0">
                      <a:latin typeface="Microsoft YaHei" charset="0"/>
                      <a:ea typeface="Microsoft YaHei" charset="0"/>
                      <a:cs typeface="Microsoft YaHei" charset="0"/>
                    </a:rPr>
                    <a:t>服务接口</a:t>
                  </a:r>
                  <a:endParaRPr lang="zh-CN" altLang="en-US" sz="1400" dirty="0"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9612951" y="3094680"/>
                  <a:ext cx="1394242" cy="2514547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40" name="矩形 39"/>
            <p:cNvSpPr/>
            <p:nvPr/>
          </p:nvSpPr>
          <p:spPr>
            <a:xfrm>
              <a:off x="2244377" y="6048000"/>
              <a:ext cx="10450023" cy="1037715"/>
            </a:xfrm>
            <a:prstGeom prst="rect">
              <a:avLst/>
            </a:prstGeom>
            <a:noFill/>
            <a:ln w="254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cxnSp>
          <p:nvCxnSpPr>
            <p:cNvPr id="41" name="直接箭头连接符 188"/>
            <p:cNvCxnSpPr/>
            <p:nvPr/>
          </p:nvCxnSpPr>
          <p:spPr>
            <a:xfrm>
              <a:off x="1801547" y="6416165"/>
              <a:ext cx="35852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188"/>
            <p:cNvCxnSpPr/>
            <p:nvPr/>
          </p:nvCxnSpPr>
          <p:spPr>
            <a:xfrm>
              <a:off x="1801547" y="6920165"/>
              <a:ext cx="35852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上箭头 47"/>
            <p:cNvSpPr/>
            <p:nvPr/>
          </p:nvSpPr>
          <p:spPr>
            <a:xfrm>
              <a:off x="757429" y="1219686"/>
              <a:ext cx="1449261" cy="5866029"/>
            </a:xfrm>
            <a:prstGeom prst="upArrow">
              <a:avLst>
                <a:gd name="adj1" fmla="val 40894"/>
                <a:gd name="adj2" fmla="val 50000"/>
              </a:avLst>
            </a:prstGeom>
            <a:gradFill flip="none" rotWithShape="1">
              <a:gsLst>
                <a:gs pos="86000">
                  <a:schemeClr val="bg2">
                    <a:lumMod val="75000"/>
                  </a:schemeClr>
                </a:gs>
                <a:gs pos="27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54476" y="5974648"/>
              <a:ext cx="813058" cy="101092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信贷</a:t>
              </a:r>
              <a:endParaRPr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业务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038125" y="3382632"/>
              <a:ext cx="830185" cy="211540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</a:t>
              </a: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中心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07292" y="1394433"/>
              <a:ext cx="1002959" cy="7192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BI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平台</a:t>
              </a:r>
              <a:endPara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715002" y="5146770"/>
              <a:ext cx="2379831" cy="468922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597356" y="5253393"/>
              <a:ext cx="929684" cy="315986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源数据</a:t>
              </a:r>
              <a:endParaRPr lang="zh-CN" altLang="en-US" sz="1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859810" y="5258839"/>
              <a:ext cx="2059063" cy="27840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OLTP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系统数据快照</a:t>
              </a:r>
            </a:p>
          </p:txBody>
        </p:sp>
        <p:sp>
          <p:nvSpPr>
            <p:cNvPr id="59" name="磁盘 14"/>
            <p:cNvSpPr/>
            <p:nvPr/>
          </p:nvSpPr>
          <p:spPr>
            <a:xfrm>
              <a:off x="4569993" y="3314633"/>
              <a:ext cx="919389" cy="44976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磁盘 168"/>
            <p:cNvSpPr/>
            <p:nvPr/>
          </p:nvSpPr>
          <p:spPr>
            <a:xfrm>
              <a:off x="4575011" y="4272804"/>
              <a:ext cx="919389" cy="44976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磁盘 169"/>
            <p:cNvSpPr/>
            <p:nvPr/>
          </p:nvSpPr>
          <p:spPr>
            <a:xfrm>
              <a:off x="4602706" y="5209809"/>
              <a:ext cx="886676" cy="44976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90457" y="2312892"/>
              <a:ext cx="1002959" cy="7192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能力</a:t>
              </a:r>
              <a:endParaRPr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输出</a:t>
              </a:r>
            </a:p>
          </p:txBody>
        </p:sp>
        <p:graphicFrame>
          <p:nvGraphicFramePr>
            <p:cNvPr id="64" name="图表 173"/>
            <p:cNvGraphicFramePr/>
            <p:nvPr>
              <p:extLst>
                <p:ext uri="{D42A27DB-BD31-4B8C-83A1-F6EECF244321}">
                  <p14:modId xmlns:p14="http://schemas.microsoft.com/office/powerpoint/2010/main" val="1804259981"/>
                </p:ext>
              </p:extLst>
            </p:nvPr>
          </p:nvGraphicFramePr>
          <p:xfrm>
            <a:off x="2283207" y="6138678"/>
            <a:ext cx="10274231" cy="3412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5" name="五边形 64"/>
            <p:cNvSpPr/>
            <p:nvPr/>
          </p:nvSpPr>
          <p:spPr>
            <a:xfrm>
              <a:off x="3512658" y="3653270"/>
              <a:ext cx="896127" cy="382651"/>
            </a:xfrm>
            <a:prstGeom prst="homePlat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离线</a:t>
              </a:r>
              <a:endPara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五边形 65"/>
            <p:cNvSpPr/>
            <p:nvPr/>
          </p:nvSpPr>
          <p:spPr>
            <a:xfrm>
              <a:off x="3512658" y="5010801"/>
              <a:ext cx="896127" cy="382651"/>
            </a:xfrm>
            <a:prstGeom prst="homePlate">
              <a:avLst/>
            </a:prstGeom>
            <a:noFill/>
            <a:ln>
              <a:solidFill>
                <a:srgbClr val="F48B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实时</a:t>
              </a:r>
              <a:endParaRPr kumimoji="1"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03" name="圆角矩形 102"/>
          <p:cNvSpPr/>
          <p:nvPr/>
        </p:nvSpPr>
        <p:spPr>
          <a:xfrm>
            <a:off x="2313833" y="4017600"/>
            <a:ext cx="973326" cy="376022"/>
          </a:xfrm>
          <a:prstGeom prst="roundRect">
            <a:avLst/>
          </a:prstGeom>
          <a:solidFill>
            <a:srgbClr val="F57C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业务后台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2313833" y="4497666"/>
            <a:ext cx="973326" cy="376022"/>
          </a:xfrm>
          <a:prstGeom prst="roundRect">
            <a:avLst/>
          </a:prstGeom>
          <a:solidFill>
            <a:srgbClr val="F57C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CRM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2313833" y="4969622"/>
            <a:ext cx="973326" cy="376022"/>
          </a:xfrm>
          <a:prstGeom prst="roundRect">
            <a:avLst/>
          </a:prstGeom>
          <a:solidFill>
            <a:srgbClr val="F57C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托管系统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2310974" y="5441578"/>
            <a:ext cx="973326" cy="376022"/>
          </a:xfrm>
          <a:prstGeom prst="roundRect">
            <a:avLst/>
          </a:prstGeom>
          <a:solidFill>
            <a:srgbClr val="F57C7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638400" y="3414373"/>
            <a:ext cx="925135" cy="31522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深汇总</a:t>
            </a:r>
            <a:endParaRPr lang="zh-CN" altLang="en-US" sz="1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1059197" y="1425600"/>
            <a:ext cx="1203203" cy="31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BIEE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7567664" y="1770289"/>
            <a:ext cx="962140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核心指标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8708307" y="1770170"/>
            <a:ext cx="962140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业务指标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2413742" y="66581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教育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3673574" y="66581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现金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4969574" y="66581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医美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6265574" y="66581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租房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7561574" y="66581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家装、建材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8857574" y="66581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建材</a:t>
            </a:r>
            <a:endParaRPr lang="zh-CN" altLang="en-US" sz="1400" dirty="0" smtClean="0">
              <a:solidFill>
                <a:schemeClr val="bg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153574" y="66581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信用支付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11449574" y="6658101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小</a:t>
            </a:r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微贷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73773" y="6085823"/>
            <a:ext cx="566405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流程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767184" y="6589823"/>
            <a:ext cx="566405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垂类</a:t>
            </a:r>
          </a:p>
        </p:txBody>
      </p:sp>
      <p:sp>
        <p:nvSpPr>
          <p:cNvPr id="96" name="矩形 95"/>
          <p:cNvSpPr/>
          <p:nvPr/>
        </p:nvSpPr>
        <p:spPr>
          <a:xfrm>
            <a:off x="3406400" y="3128127"/>
            <a:ext cx="9227177" cy="282198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104910" y="1238210"/>
            <a:ext cx="8081888" cy="1081632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3982400" y="2547576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风险预警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5422400" y="2547576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2542400" y="2547576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决策支撑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6862400" y="2547576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异常监控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8302400" y="2547576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监管上报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9742400" y="2547576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下游输出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11182400" y="2547576"/>
            <a:ext cx="1116168" cy="3626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财务对账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3622400" y="1768415"/>
            <a:ext cx="962140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业务指标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4748260" y="1768415"/>
            <a:ext cx="962140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反馈指标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5854400" y="1768415"/>
            <a:ext cx="1014254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DashBoard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2516260" y="1768415"/>
            <a:ext cx="962140" cy="2613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体验数据</a:t>
            </a:r>
            <a:endParaRPr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0"/>
          <p:cNvSpPr txBox="1"/>
          <p:nvPr/>
        </p:nvSpPr>
        <p:spPr>
          <a:xfrm>
            <a:off x="1225550" y="165100"/>
            <a:ext cx="7494637" cy="1815797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产品开发思路和实践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引入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GP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、技术重构、提升数据</a:t>
            </a:r>
            <a:r>
              <a:rPr kumimoji="1"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ETL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效率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1154430">
              <a:lnSpc>
                <a:spcPct val="200000"/>
              </a:lnSpc>
              <a:defRPr/>
            </a:pP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50" y="79375"/>
            <a:ext cx="801651" cy="11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2.3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6400" y="1815938"/>
            <a:ext cx="9864249" cy="29936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>
            <a:solidFill>
              <a:schemeClr val="accent1">
                <a:shade val="50000"/>
                <a:alpha val="39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17"/>
          <p:cNvGrpSpPr/>
          <p:nvPr/>
        </p:nvGrpSpPr>
        <p:grpSpPr>
          <a:xfrm>
            <a:off x="1177591" y="2551662"/>
            <a:ext cx="4897764" cy="2990060"/>
            <a:chOff x="1800126" y="1676154"/>
            <a:chExt cx="5226238" cy="2788666"/>
          </a:xfrm>
        </p:grpSpPr>
        <p:sp>
          <p:nvSpPr>
            <p:cNvPr id="10" name="矩形 9"/>
            <p:cNvSpPr/>
            <p:nvPr/>
          </p:nvSpPr>
          <p:spPr bwMode="auto">
            <a:xfrm>
              <a:off x="2088158" y="2869915"/>
              <a:ext cx="3380069" cy="4189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en-US" altLang="zh-CN" sz="1800" b="0" kern="0" dirty="0" err="1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Databus</a:t>
              </a:r>
              <a:r>
                <a:rPr kumimoji="1" lang="en-US" altLang="zh-CN" sz="1800" b="0" kern="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-</a:t>
              </a:r>
              <a:r>
                <a:rPr kumimoji="1" lang="zh-CN" altLang="en-US" sz="1800" b="0" kern="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数据中间件</a:t>
              </a:r>
            </a:p>
          </p:txBody>
        </p:sp>
        <p:sp>
          <p:nvSpPr>
            <p:cNvPr id="11" name="罐形 28"/>
            <p:cNvSpPr/>
            <p:nvPr/>
          </p:nvSpPr>
          <p:spPr bwMode="auto">
            <a:xfrm>
              <a:off x="1800126" y="1676154"/>
              <a:ext cx="864096" cy="424682"/>
            </a:xfrm>
            <a:prstGeom prst="can">
              <a:avLst>
                <a:gd name="adj" fmla="val 17310"/>
              </a:avLst>
            </a:prstGeom>
            <a:solidFill>
              <a:srgbClr val="FFCB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zh-CN" altLang="en-US" sz="1400" b="0" kern="0" dirty="0" smtClean="0">
                  <a:latin typeface="Microsoft YaHei" charset="0"/>
                  <a:ea typeface="Microsoft YaHei" charset="0"/>
                  <a:cs typeface="Microsoft YaHei" charset="0"/>
                </a:rPr>
                <a:t>核心</a:t>
              </a:r>
            </a:p>
          </p:txBody>
        </p:sp>
        <p:sp>
          <p:nvSpPr>
            <p:cNvPr id="12" name="罐形 29"/>
            <p:cNvSpPr/>
            <p:nvPr/>
          </p:nvSpPr>
          <p:spPr bwMode="auto">
            <a:xfrm>
              <a:off x="2852024" y="1676154"/>
              <a:ext cx="864096" cy="424682"/>
            </a:xfrm>
            <a:prstGeom prst="can">
              <a:avLst>
                <a:gd name="adj" fmla="val 17310"/>
              </a:avLst>
            </a:prstGeom>
            <a:solidFill>
              <a:srgbClr val="FFFD9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zh-CN" altLang="en-US" sz="1400" b="0" kern="0" dirty="0" smtClean="0">
                  <a:latin typeface="Microsoft YaHei" charset="0"/>
                  <a:ea typeface="Microsoft YaHei" charset="0"/>
                  <a:cs typeface="Microsoft YaHei" charset="0"/>
                </a:rPr>
                <a:t>业务后台</a:t>
              </a:r>
            </a:p>
          </p:txBody>
        </p:sp>
        <p:sp>
          <p:nvSpPr>
            <p:cNvPr id="13" name="罐形 30"/>
            <p:cNvSpPr/>
            <p:nvPr/>
          </p:nvSpPr>
          <p:spPr bwMode="auto">
            <a:xfrm>
              <a:off x="3888358" y="1676154"/>
              <a:ext cx="864096" cy="424682"/>
            </a:xfrm>
            <a:prstGeom prst="can">
              <a:avLst>
                <a:gd name="adj" fmla="val 17310"/>
              </a:avLst>
            </a:prstGeom>
            <a:solidFill>
              <a:srgbClr val="CCFF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zh-CN" altLang="en-US" sz="1400" b="0" kern="0" dirty="0">
                  <a:latin typeface="Microsoft YaHei" charset="0"/>
                  <a:ea typeface="Microsoft YaHei" charset="0"/>
                  <a:cs typeface="Microsoft YaHei" charset="0"/>
                </a:rPr>
                <a:t>风控</a:t>
              </a:r>
            </a:p>
          </p:txBody>
        </p:sp>
        <p:sp>
          <p:nvSpPr>
            <p:cNvPr id="14" name="罐形 31"/>
            <p:cNvSpPr/>
            <p:nvPr/>
          </p:nvSpPr>
          <p:spPr bwMode="auto">
            <a:xfrm>
              <a:off x="4869871" y="1676154"/>
              <a:ext cx="864096" cy="424682"/>
            </a:xfrm>
            <a:prstGeom prst="can">
              <a:avLst>
                <a:gd name="adj" fmla="val 17310"/>
              </a:avLst>
            </a:prstGeom>
            <a:solidFill>
              <a:srgbClr val="CCFDCC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en-US" altLang="zh-CN" sz="1400" b="0" kern="0" dirty="0" smtClean="0">
                  <a:latin typeface="Microsoft YaHei" charset="0"/>
                  <a:ea typeface="Microsoft YaHei" charset="0"/>
                  <a:cs typeface="Microsoft YaHei" charset="0"/>
                </a:rPr>
                <a:t>CRM</a:t>
              </a:r>
              <a:endParaRPr kumimoji="1" lang="zh-CN" altLang="en-US" sz="1400" b="0" kern="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罐形 32"/>
            <p:cNvSpPr/>
            <p:nvPr/>
          </p:nvSpPr>
          <p:spPr bwMode="auto">
            <a:xfrm>
              <a:off x="1863406" y="4040138"/>
              <a:ext cx="864096" cy="424682"/>
            </a:xfrm>
            <a:prstGeom prst="can">
              <a:avLst>
                <a:gd name="adj" fmla="val 17310"/>
              </a:avLst>
            </a:prstGeom>
            <a:solidFill>
              <a:srgbClr val="FFCB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zh-CN" altLang="en-US" sz="1400" kern="0" dirty="0">
                  <a:latin typeface="Microsoft YaHei" charset="0"/>
                  <a:ea typeface="Microsoft YaHei" charset="0"/>
                  <a:cs typeface="Microsoft YaHei" charset="0"/>
                </a:rPr>
                <a:t>核心</a:t>
              </a:r>
              <a:endParaRPr kumimoji="1" lang="zh-CN" altLang="en-US" sz="1400" b="0" kern="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罐形 33"/>
            <p:cNvSpPr/>
            <p:nvPr/>
          </p:nvSpPr>
          <p:spPr bwMode="auto">
            <a:xfrm>
              <a:off x="2915304" y="4040138"/>
              <a:ext cx="864096" cy="424682"/>
            </a:xfrm>
            <a:prstGeom prst="can">
              <a:avLst>
                <a:gd name="adj" fmla="val 17310"/>
              </a:avLst>
            </a:prstGeom>
            <a:solidFill>
              <a:srgbClr val="FFFD9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zh-CN" altLang="en-US" sz="1400" kern="0" dirty="0">
                  <a:latin typeface="Microsoft YaHei" charset="0"/>
                  <a:ea typeface="Microsoft YaHei" charset="0"/>
                  <a:cs typeface="Microsoft YaHei" charset="0"/>
                </a:rPr>
                <a:t>业务后台</a:t>
              </a:r>
            </a:p>
          </p:txBody>
        </p:sp>
        <p:sp>
          <p:nvSpPr>
            <p:cNvPr id="17" name="罐形 34"/>
            <p:cNvSpPr/>
            <p:nvPr/>
          </p:nvSpPr>
          <p:spPr bwMode="auto">
            <a:xfrm>
              <a:off x="3951638" y="4040138"/>
              <a:ext cx="864096" cy="424682"/>
            </a:xfrm>
            <a:prstGeom prst="can">
              <a:avLst>
                <a:gd name="adj" fmla="val 17310"/>
              </a:avLst>
            </a:prstGeom>
            <a:solidFill>
              <a:srgbClr val="CCFF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zh-CN" altLang="en-US" sz="1400" kern="0" dirty="0">
                  <a:latin typeface="Microsoft YaHei" charset="0"/>
                  <a:ea typeface="Microsoft YaHei" charset="0"/>
                  <a:cs typeface="Microsoft YaHei" charset="0"/>
                </a:rPr>
                <a:t>风控</a:t>
              </a:r>
              <a:endParaRPr kumimoji="1" lang="zh-CN" altLang="en-US" sz="1400" b="0" kern="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罐形 35"/>
            <p:cNvSpPr/>
            <p:nvPr/>
          </p:nvSpPr>
          <p:spPr bwMode="auto">
            <a:xfrm>
              <a:off x="4946700" y="4040138"/>
              <a:ext cx="864096" cy="424682"/>
            </a:xfrm>
            <a:prstGeom prst="can">
              <a:avLst>
                <a:gd name="adj" fmla="val 17310"/>
              </a:avLst>
            </a:prstGeom>
            <a:solidFill>
              <a:srgbClr val="CCFDCC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en-US" altLang="zh-CN" sz="1400" b="0" kern="0" dirty="0" smtClean="0">
                  <a:latin typeface="Microsoft YaHei" charset="0"/>
                  <a:ea typeface="Microsoft YaHei" charset="0"/>
                  <a:cs typeface="Microsoft YaHei" charset="0"/>
                </a:rPr>
                <a:t>CRM</a:t>
              </a:r>
              <a:endParaRPr kumimoji="1" lang="zh-CN" altLang="en-US" sz="1400" b="0" kern="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罐形 36"/>
            <p:cNvSpPr/>
            <p:nvPr/>
          </p:nvSpPr>
          <p:spPr bwMode="auto">
            <a:xfrm>
              <a:off x="5945474" y="2573301"/>
              <a:ext cx="1080890" cy="1051387"/>
            </a:xfrm>
            <a:prstGeom prst="can">
              <a:avLst>
                <a:gd name="adj" fmla="val 1731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90000" rIns="0" bIns="90000" rtlCol="0" anchor="ctr"/>
            <a:lstStyle/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en-US" altLang="zh-CN" sz="1800" kern="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Ocean</a:t>
              </a:r>
              <a:endParaRPr kumimoji="1" lang="zh-CN" altLang="en-US" sz="1800" kern="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indent="6350" algn="ctr" defTabSz="1203325" fontAlgn="auto">
                <a:spcBef>
                  <a:spcPct val="20000"/>
                </a:spcBef>
                <a:spcAft>
                  <a:spcPts val="0"/>
                </a:spcAft>
              </a:pPr>
              <a:r>
                <a:rPr kumimoji="1" lang="zh-CN" altLang="en-US" sz="1800" kern="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实时库</a:t>
              </a:r>
            </a:p>
          </p:txBody>
        </p:sp>
        <p:cxnSp>
          <p:nvCxnSpPr>
            <p:cNvPr id="21" name="肘形连接符 20"/>
            <p:cNvCxnSpPr/>
            <p:nvPr/>
          </p:nvCxnSpPr>
          <p:spPr bwMode="auto">
            <a:xfrm rot="5400000" flipH="1" flipV="1">
              <a:off x="5257167" y="3948481"/>
              <a:ext cx="255600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" name="肘形连接符 21"/>
            <p:cNvCxnSpPr/>
            <p:nvPr/>
          </p:nvCxnSpPr>
          <p:spPr bwMode="auto">
            <a:xfrm rot="5400000" flipH="1" flipV="1">
              <a:off x="4220831" y="3948481"/>
              <a:ext cx="255600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" name="肘形连接符 22"/>
            <p:cNvCxnSpPr/>
            <p:nvPr/>
          </p:nvCxnSpPr>
          <p:spPr bwMode="auto">
            <a:xfrm rot="5400000" flipH="1" flipV="1">
              <a:off x="3184495" y="3948481"/>
              <a:ext cx="255600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肘形连接符 23"/>
            <p:cNvCxnSpPr/>
            <p:nvPr/>
          </p:nvCxnSpPr>
          <p:spPr bwMode="auto">
            <a:xfrm rot="5400000" flipH="1" flipV="1">
              <a:off x="2104375" y="3948481"/>
              <a:ext cx="255600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" name="肘形连接符 24"/>
            <p:cNvCxnSpPr/>
            <p:nvPr/>
          </p:nvCxnSpPr>
          <p:spPr bwMode="auto">
            <a:xfrm rot="5400000" flipH="1" flipV="1">
              <a:off x="5228945" y="2187858"/>
              <a:ext cx="255600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6" name="肘形连接符 25"/>
            <p:cNvCxnSpPr/>
            <p:nvPr/>
          </p:nvCxnSpPr>
          <p:spPr bwMode="auto">
            <a:xfrm rot="5400000" flipH="1" flipV="1">
              <a:off x="4192609" y="2187858"/>
              <a:ext cx="255600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7" name="肘形连接符 26"/>
            <p:cNvCxnSpPr/>
            <p:nvPr/>
          </p:nvCxnSpPr>
          <p:spPr bwMode="auto">
            <a:xfrm rot="5400000" flipH="1" flipV="1">
              <a:off x="3156273" y="2187858"/>
              <a:ext cx="255600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8" name="肘形连接符 27"/>
            <p:cNvCxnSpPr/>
            <p:nvPr/>
          </p:nvCxnSpPr>
          <p:spPr bwMode="auto">
            <a:xfrm rot="5400000" flipH="1" flipV="1">
              <a:off x="2104375" y="2187858"/>
              <a:ext cx="255600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29" name="右箭头 28"/>
          <p:cNvSpPr/>
          <p:nvPr/>
        </p:nvSpPr>
        <p:spPr>
          <a:xfrm rot="20411270">
            <a:off x="6302613" y="3444541"/>
            <a:ext cx="610503" cy="23220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磁盘 102"/>
          <p:cNvSpPr/>
          <p:nvPr/>
        </p:nvSpPr>
        <p:spPr>
          <a:xfrm>
            <a:off x="7006003" y="4904488"/>
            <a:ext cx="1201998" cy="612035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94400" y="299498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GP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50400" y="5057490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多文档 9231"/>
          <p:cNvSpPr/>
          <p:nvPr/>
        </p:nvSpPr>
        <p:spPr>
          <a:xfrm>
            <a:off x="7006400" y="2669005"/>
            <a:ext cx="1201204" cy="916595"/>
          </a:xfrm>
          <a:prstGeom prst="flowChartMulti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254671" y="3823778"/>
            <a:ext cx="775729" cy="457050"/>
          </a:xfrm>
          <a:prstGeom prst="rect">
            <a:avLst/>
          </a:prstGeom>
          <a:solidFill>
            <a:srgbClr val="00B050"/>
          </a:solidFill>
          <a:ln w="12700">
            <a:noFill/>
            <a:round/>
            <a:headEnd/>
            <a:tailEnd/>
          </a:ln>
          <a:effectLst/>
        </p:spPr>
        <p:txBody>
          <a:bodyPr lIns="0" tIns="90000" rIns="0" bIns="90000" rtlCol="0" anchor="ctr"/>
          <a:lstStyle/>
          <a:p>
            <a:pPr indent="6350" algn="ctr" defTabSz="1203325" fontAlgn="auto">
              <a:spcBef>
                <a:spcPct val="20000"/>
              </a:spcBef>
              <a:spcAft>
                <a:spcPts val="0"/>
              </a:spcAft>
            </a:pPr>
            <a:r>
              <a:rPr kumimoji="1" lang="en-US" altLang="zh-CN" sz="1800" b="0" kern="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ADS</a:t>
            </a:r>
            <a:endParaRPr kumimoji="1" lang="en-US" altLang="zh-CN" sz="1400" b="0" kern="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1398400" y="3816504"/>
            <a:ext cx="775729" cy="449773"/>
          </a:xfrm>
          <a:prstGeom prst="rect">
            <a:avLst/>
          </a:prstGeom>
          <a:solidFill>
            <a:srgbClr val="00B050"/>
          </a:solidFill>
          <a:ln w="12700">
            <a:noFill/>
            <a:round/>
            <a:headEnd/>
            <a:tailEnd/>
          </a:ln>
          <a:effectLst/>
        </p:spPr>
        <p:txBody>
          <a:bodyPr lIns="0" tIns="90000" rIns="0" bIns="90000" rtlCol="0" anchor="ctr"/>
          <a:lstStyle/>
          <a:p>
            <a:pPr indent="6350" algn="ctr" defTabSz="1203325" fontAlgn="auto">
              <a:spcBef>
                <a:spcPct val="20000"/>
              </a:spcBef>
              <a:spcAft>
                <a:spcPts val="0"/>
              </a:spcAft>
            </a:pPr>
            <a:r>
              <a:rPr kumimoji="1" lang="en-US" altLang="zh-CN" sz="1800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SDS</a:t>
            </a:r>
            <a:endParaRPr kumimoji="1" lang="en-US" altLang="zh-CN" sz="1400" kern="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右箭头 36"/>
          <p:cNvSpPr/>
          <p:nvPr/>
        </p:nvSpPr>
        <p:spPr>
          <a:xfrm rot="976956">
            <a:off x="6303588" y="4534882"/>
            <a:ext cx="610503" cy="23220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89828" y="1242663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业务系统</a:t>
            </a:r>
            <a:endParaRPr kumimoji="1" lang="zh-CN" altLang="en-US" sz="1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42583" y="1242663"/>
            <a:ext cx="14895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贴源层</a:t>
            </a:r>
            <a:r>
              <a:rPr kumimoji="1" lang="en-US" altLang="zh-CN" sz="1800" b="1" dirty="0" smtClean="0">
                <a:latin typeface="Microsoft YaHei" charset="0"/>
                <a:ea typeface="Microsoft YaHei" charset="0"/>
                <a:cs typeface="Microsoft YaHei" charset="0"/>
              </a:rPr>
              <a:t>-ODS</a:t>
            </a:r>
            <a:endParaRPr kumimoji="1" lang="zh-CN" altLang="en-US" sz="1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63827" y="1199808"/>
            <a:ext cx="110799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800" b="1" dirty="0" smtClean="0">
                <a:latin typeface="Microsoft YaHei" charset="0"/>
                <a:ea typeface="Microsoft YaHei" charset="0"/>
                <a:cs typeface="Microsoft YaHei" charset="0"/>
              </a:rPr>
              <a:t>数据仓库</a:t>
            </a:r>
            <a:endParaRPr kumimoji="1" lang="zh-CN" altLang="en-US" sz="1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终止符 88"/>
          <p:cNvSpPr/>
          <p:nvPr/>
        </p:nvSpPr>
        <p:spPr>
          <a:xfrm>
            <a:off x="5485862" y="2004972"/>
            <a:ext cx="2347696" cy="338046"/>
          </a:xfrm>
          <a:prstGeom prst="flowChartTerminator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时间切片，数据备份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终止符 135"/>
          <p:cNvSpPr/>
          <p:nvPr/>
        </p:nvSpPr>
        <p:spPr>
          <a:xfrm>
            <a:off x="8668594" y="2004976"/>
            <a:ext cx="1793806" cy="304936"/>
          </a:xfrm>
          <a:prstGeom prst="flowChartTerminator">
            <a:avLst/>
          </a:prstGeom>
          <a:noFill/>
          <a:ln w="222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轻汇聚、全明细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终止符 136"/>
          <p:cNvSpPr/>
          <p:nvPr/>
        </p:nvSpPr>
        <p:spPr>
          <a:xfrm>
            <a:off x="10894400" y="1982845"/>
            <a:ext cx="1798996" cy="346098"/>
          </a:xfrm>
          <a:prstGeom prst="flowChartTerminator">
            <a:avLst/>
          </a:prstGeom>
          <a:noFill/>
          <a:ln w="222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数据建模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4400" y="24732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重构后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4400" y="56570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重构前</a:t>
            </a:r>
          </a:p>
        </p:txBody>
      </p:sp>
      <p:sp>
        <p:nvSpPr>
          <p:cNvPr id="46" name="内部存储 96"/>
          <p:cNvSpPr/>
          <p:nvPr/>
        </p:nvSpPr>
        <p:spPr>
          <a:xfrm>
            <a:off x="8920672" y="2628489"/>
            <a:ext cx="1247378" cy="1118432"/>
          </a:xfrm>
          <a:prstGeom prst="flowChartInternalStorag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8503214" y="2934801"/>
            <a:ext cx="288000" cy="18036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8802220" y="4893258"/>
            <a:ext cx="1431210" cy="27634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预定义流程 97"/>
          <p:cNvSpPr/>
          <p:nvPr/>
        </p:nvSpPr>
        <p:spPr>
          <a:xfrm>
            <a:off x="11038400" y="2512872"/>
            <a:ext cx="1440000" cy="4528727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10390400" y="2901231"/>
            <a:ext cx="288000" cy="18036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罐形 155"/>
          <p:cNvSpPr/>
          <p:nvPr/>
        </p:nvSpPr>
        <p:spPr bwMode="auto">
          <a:xfrm>
            <a:off x="5417445" y="5968873"/>
            <a:ext cx="1012955" cy="928727"/>
          </a:xfrm>
          <a:prstGeom prst="can">
            <a:avLst>
              <a:gd name="adj" fmla="val 1731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90000" rIns="0" bIns="90000" rtlCol="0" anchor="ctr"/>
          <a:lstStyle/>
          <a:p>
            <a:pPr indent="6350" algn="ctr" defTabSz="1203325" fontAlgn="auto">
              <a:spcBef>
                <a:spcPct val="20000"/>
              </a:spcBef>
              <a:spcAft>
                <a:spcPts val="0"/>
              </a:spcAft>
            </a:pPr>
            <a:r>
              <a:rPr kumimoji="1" lang="zh-CN" altLang="en-US" sz="1800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endParaRPr kumimoji="1" lang="en-US" altLang="zh-CN" sz="1800" kern="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indent="6350" algn="ctr" defTabSz="1203325" fontAlgn="auto">
              <a:spcBef>
                <a:spcPct val="20000"/>
              </a:spcBef>
              <a:spcAft>
                <a:spcPts val="0"/>
              </a:spcAft>
            </a:pPr>
            <a:r>
              <a:rPr kumimoji="1" lang="zh-CN" altLang="en-US" sz="1800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采集</a:t>
            </a:r>
            <a:r>
              <a:rPr kumimoji="1" lang="zh-CN" altLang="en-US" sz="1800" kern="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库</a:t>
            </a:r>
          </a:p>
        </p:txBody>
      </p:sp>
      <p:sp>
        <p:nvSpPr>
          <p:cNvPr id="53" name="右箭头 52"/>
          <p:cNvSpPr/>
          <p:nvPr/>
        </p:nvSpPr>
        <p:spPr>
          <a:xfrm rot="18737841">
            <a:off x="6504875" y="5804737"/>
            <a:ext cx="610503" cy="23220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42078" y="2796761"/>
            <a:ext cx="1191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核心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风控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业务后台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CRM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终止符 158"/>
          <p:cNvSpPr/>
          <p:nvPr/>
        </p:nvSpPr>
        <p:spPr>
          <a:xfrm>
            <a:off x="11356328" y="2765580"/>
            <a:ext cx="818096" cy="383297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申请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终止符 159"/>
          <p:cNvSpPr/>
          <p:nvPr/>
        </p:nvSpPr>
        <p:spPr>
          <a:xfrm>
            <a:off x="11364325" y="3278189"/>
            <a:ext cx="818096" cy="383297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终止符 160"/>
          <p:cNvSpPr/>
          <p:nvPr/>
        </p:nvSpPr>
        <p:spPr>
          <a:xfrm>
            <a:off x="11364325" y="4437643"/>
            <a:ext cx="818096" cy="383297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账户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终止符 161"/>
          <p:cNvSpPr/>
          <p:nvPr/>
        </p:nvSpPr>
        <p:spPr>
          <a:xfrm>
            <a:off x="11359532" y="4996412"/>
            <a:ext cx="818096" cy="383297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借据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终止符 162"/>
          <p:cNvSpPr/>
          <p:nvPr/>
        </p:nvSpPr>
        <p:spPr>
          <a:xfrm>
            <a:off x="11372304" y="5537543"/>
            <a:ext cx="818096" cy="383297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流水</a:t>
            </a:r>
          </a:p>
        </p:txBody>
      </p:sp>
      <p:sp>
        <p:nvSpPr>
          <p:cNvPr id="60" name="终止符 163"/>
          <p:cNvSpPr/>
          <p:nvPr/>
        </p:nvSpPr>
        <p:spPr>
          <a:xfrm>
            <a:off x="11359532" y="6065224"/>
            <a:ext cx="818096" cy="383297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机构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298683" y="3983338"/>
            <a:ext cx="838784" cy="260611"/>
          </a:xfrm>
          <a:prstGeom prst="round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抽取同步</a:t>
            </a:r>
            <a:endParaRPr kumimoji="1" lang="zh-CN" altLang="en-US" sz="1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0198965" y="3963341"/>
            <a:ext cx="839435" cy="262745"/>
          </a:xfrm>
          <a:prstGeom prst="round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深汇总</a:t>
            </a:r>
            <a:endParaRPr kumimoji="1" lang="zh-CN" altLang="en-US" sz="1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七边形 63"/>
          <p:cNvSpPr/>
          <p:nvPr/>
        </p:nvSpPr>
        <p:spPr>
          <a:xfrm>
            <a:off x="7726400" y="2258976"/>
            <a:ext cx="576000" cy="352964"/>
          </a:xfrm>
          <a:prstGeom prst="hep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七边形 64"/>
          <p:cNvSpPr/>
          <p:nvPr/>
        </p:nvSpPr>
        <p:spPr>
          <a:xfrm>
            <a:off x="11974400" y="2440636"/>
            <a:ext cx="576000" cy="352964"/>
          </a:xfrm>
          <a:prstGeom prst="hep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6" name="右箭头 65"/>
          <p:cNvSpPr/>
          <p:nvPr/>
        </p:nvSpPr>
        <p:spPr>
          <a:xfrm>
            <a:off x="451337" y="2861752"/>
            <a:ext cx="288000" cy="18036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85453" y="6004504"/>
            <a:ext cx="288000" cy="18036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435744" y="5165341"/>
            <a:ext cx="838784" cy="260611"/>
          </a:xfrm>
          <a:prstGeom prst="round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T+1</a:t>
            </a:r>
            <a:endParaRPr kumimoji="1" lang="zh-CN" altLang="en-US" sz="1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燕尾形箭头 68"/>
          <p:cNvSpPr/>
          <p:nvPr/>
        </p:nvSpPr>
        <p:spPr>
          <a:xfrm rot="16200000">
            <a:off x="-127555" y="4084340"/>
            <a:ext cx="1386489" cy="510577"/>
          </a:xfrm>
          <a:prstGeom prst="notched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终止符 90"/>
          <p:cNvSpPr/>
          <p:nvPr/>
        </p:nvSpPr>
        <p:spPr>
          <a:xfrm>
            <a:off x="1930134" y="1955455"/>
            <a:ext cx="2347696" cy="338046"/>
          </a:xfrm>
          <a:prstGeom prst="flowChartTerminator">
            <a:avLst/>
          </a:prstGeom>
          <a:noFill/>
          <a:ln w="222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线上业务数据库</a:t>
            </a:r>
            <a:endParaRPr kumimoji="1" lang="zh-CN" altLang="en-US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335533" y="3225600"/>
            <a:ext cx="3469555" cy="310780"/>
          </a:xfrm>
          <a:prstGeom prst="rect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lIns="0" tIns="90000" rIns="0" bIns="90000" rtlCol="0" anchor="ctr"/>
          <a:lstStyle/>
          <a:p>
            <a:pPr indent="6350" algn="ctr" defTabSz="1203325" fontAlgn="auto">
              <a:spcBef>
                <a:spcPct val="20000"/>
              </a:spcBef>
              <a:spcAft>
                <a:spcPts val="0"/>
              </a:spcAft>
            </a:pPr>
            <a:r>
              <a:rPr kumimoji="1" lang="zh-CN" altLang="en-US" sz="1400" b="0" kern="0" dirty="0" smtClean="0">
                <a:latin typeface="Microsoft YaHei" charset="0"/>
                <a:ea typeface="Microsoft YaHei" charset="0"/>
                <a:cs typeface="Microsoft YaHei" charset="0"/>
              </a:rPr>
              <a:t>实时</a:t>
            </a:r>
            <a:r>
              <a:rPr kumimoji="1" lang="en-US" altLang="zh-CN" sz="1400" b="0" kern="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400" b="0" kern="0" dirty="0" smtClean="0">
                <a:latin typeface="Microsoft YaHei" charset="0"/>
                <a:ea typeface="Microsoft YaHei" charset="0"/>
                <a:cs typeface="Microsoft YaHei" charset="0"/>
              </a:rPr>
              <a:t>准实时的数据同步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1309050" y="4494075"/>
            <a:ext cx="3469555" cy="310780"/>
          </a:xfrm>
          <a:prstGeom prst="rect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lIns="0" tIns="90000" rIns="0" bIns="90000" rtlCol="0" anchor="ctr"/>
          <a:lstStyle/>
          <a:p>
            <a:pPr indent="6350" algn="ctr" defTabSz="1203325" fontAlgn="auto">
              <a:spcBef>
                <a:spcPct val="20000"/>
              </a:spcBef>
              <a:spcAft>
                <a:spcPts val="0"/>
              </a:spcAft>
            </a:pPr>
            <a:r>
              <a:rPr kumimoji="1" lang="zh-CN" altLang="en-US" sz="1400" b="0" kern="0" dirty="0" smtClean="0">
                <a:latin typeface="Microsoft YaHei" charset="0"/>
                <a:ea typeface="Microsoft YaHei" charset="0"/>
                <a:cs typeface="Microsoft YaHei" charset="0"/>
              </a:rPr>
              <a:t>实时</a:t>
            </a:r>
            <a:r>
              <a:rPr kumimoji="1" lang="en-US" altLang="zh-CN" sz="1400" b="0" kern="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400" b="0" kern="0" dirty="0" smtClean="0">
                <a:latin typeface="Microsoft YaHei" charset="0"/>
                <a:ea typeface="Microsoft YaHei" charset="0"/>
                <a:cs typeface="Microsoft YaHei" charset="0"/>
              </a:rPr>
              <a:t>准实时的数据同步</a:t>
            </a:r>
          </a:p>
        </p:txBody>
      </p:sp>
      <p:cxnSp>
        <p:nvCxnSpPr>
          <p:cNvPr id="73" name="肘形连接符 72"/>
          <p:cNvCxnSpPr/>
          <p:nvPr/>
        </p:nvCxnSpPr>
        <p:spPr bwMode="auto">
          <a:xfrm rot="5400000" flipH="1" flipV="1">
            <a:off x="2928453" y="3683653"/>
            <a:ext cx="233320" cy="2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rot="5400000" flipH="1" flipV="1">
            <a:off x="2928453" y="4403653"/>
            <a:ext cx="233320" cy="2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/>
          </a:ln>
          <a:effectLst/>
        </p:spPr>
      </p:cxnSp>
      <p:cxnSp>
        <p:nvCxnSpPr>
          <p:cNvPr id="75" name="直线连接符 13"/>
          <p:cNvCxnSpPr/>
          <p:nvPr/>
        </p:nvCxnSpPr>
        <p:spPr>
          <a:xfrm>
            <a:off x="4977074" y="1242663"/>
            <a:ext cx="13326" cy="6072537"/>
          </a:xfrm>
          <a:prstGeom prst="line">
            <a:avLst/>
          </a:prstGeom>
          <a:ln w="158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111"/>
          <p:cNvCxnSpPr/>
          <p:nvPr/>
        </p:nvCxnSpPr>
        <p:spPr>
          <a:xfrm>
            <a:off x="8361074" y="1209600"/>
            <a:ext cx="13326" cy="6072537"/>
          </a:xfrm>
          <a:prstGeom prst="line">
            <a:avLst/>
          </a:prstGeom>
          <a:ln w="158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右箭头 76"/>
          <p:cNvSpPr/>
          <p:nvPr/>
        </p:nvSpPr>
        <p:spPr>
          <a:xfrm>
            <a:off x="4743322" y="4003730"/>
            <a:ext cx="288000" cy="18036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4193612" y="6249600"/>
            <a:ext cx="288000" cy="18036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8266284" y="3978233"/>
            <a:ext cx="759454" cy="255535"/>
          </a:xfrm>
          <a:prstGeom prst="round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轻汇聚</a:t>
            </a:r>
            <a:endParaRPr kumimoji="1" lang="zh-CN" altLang="en-US" sz="1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七边形 79"/>
          <p:cNvSpPr/>
          <p:nvPr/>
        </p:nvSpPr>
        <p:spPr>
          <a:xfrm>
            <a:off x="10246400" y="2433600"/>
            <a:ext cx="576000" cy="352964"/>
          </a:xfrm>
          <a:prstGeom prst="hep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10198965" y="3178855"/>
            <a:ext cx="839435" cy="262745"/>
          </a:xfrm>
          <a:prstGeom prst="round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ETL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拆解</a:t>
            </a:r>
            <a:endParaRPr kumimoji="1" lang="zh-CN" altLang="en-US" sz="1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150003" y="6177600"/>
            <a:ext cx="1008397" cy="58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Kettle</a:t>
            </a:r>
            <a:r>
              <a:rPr lang="zh-CN" altLang="en-US" sz="2000" dirty="0" smtClean="0">
                <a:solidFill>
                  <a:schemeClr val="tx1"/>
                </a:solidFill>
              </a:rPr>
              <a:t>调度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右箭头 82"/>
          <p:cNvSpPr/>
          <p:nvPr/>
        </p:nvSpPr>
        <p:spPr>
          <a:xfrm rot="16200000">
            <a:off x="7188702" y="5739947"/>
            <a:ext cx="558240" cy="23220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4" name="右箭头 83"/>
          <p:cNvSpPr/>
          <p:nvPr/>
        </p:nvSpPr>
        <p:spPr>
          <a:xfrm rot="5400000">
            <a:off x="7529207" y="5743939"/>
            <a:ext cx="558240" cy="23220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366400" y="3801600"/>
            <a:ext cx="775729" cy="457050"/>
          </a:xfrm>
          <a:prstGeom prst="rect">
            <a:avLst/>
          </a:prstGeom>
          <a:solidFill>
            <a:srgbClr val="00B050"/>
          </a:solidFill>
          <a:ln w="12700">
            <a:noFill/>
            <a:round/>
            <a:headEnd/>
            <a:tailEnd/>
          </a:ln>
          <a:effectLst/>
        </p:spPr>
        <p:txBody>
          <a:bodyPr lIns="0" tIns="90000" rIns="0" bIns="90000" rtlCol="0" anchor="ctr"/>
          <a:lstStyle/>
          <a:p>
            <a:pPr indent="6350" algn="ctr" defTabSz="1203325" fontAlgn="auto">
              <a:spcBef>
                <a:spcPct val="20000"/>
              </a:spcBef>
              <a:spcAft>
                <a:spcPts val="0"/>
              </a:spcAft>
            </a:pPr>
            <a:r>
              <a:rPr kumimoji="1" lang="en-US" altLang="zh-CN" sz="1800" kern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en-US" altLang="zh-CN" sz="1800" b="0" kern="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DS</a:t>
            </a:r>
            <a:endParaRPr kumimoji="1" lang="en-US" altLang="zh-CN" sz="1400" b="0" kern="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518400" y="5387269"/>
            <a:ext cx="2540360" cy="1477328"/>
          </a:xfrm>
          <a:prstGeom prst="rect">
            <a:avLst/>
          </a:prstGeom>
          <a:noFill/>
          <a:ln w="25400" cmpd="sng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en-US" altLang="zh-CN" sz="18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总时长：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6.5h</a:t>
            </a:r>
          </a:p>
          <a:p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任务恢复：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45Min</a:t>
            </a:r>
          </a:p>
          <a:p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可重复执行性：无</a:t>
            </a:r>
            <a:endParaRPr lang="en-US" altLang="zh-CN" sz="18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维代价大、体验差</a:t>
            </a:r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终止符 163"/>
          <p:cNvSpPr/>
          <p:nvPr/>
        </p:nvSpPr>
        <p:spPr>
          <a:xfrm>
            <a:off x="11372304" y="6586303"/>
            <a:ext cx="818096" cy="383297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</a:p>
        </p:txBody>
      </p:sp>
      <p:sp>
        <p:nvSpPr>
          <p:cNvPr id="92" name="多文档 9231"/>
          <p:cNvSpPr/>
          <p:nvPr/>
        </p:nvSpPr>
        <p:spPr>
          <a:xfrm>
            <a:off x="1462400" y="5837005"/>
            <a:ext cx="1201204" cy="916595"/>
          </a:xfrm>
          <a:prstGeom prst="flowChartMulti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多文档 9231"/>
          <p:cNvSpPr/>
          <p:nvPr/>
        </p:nvSpPr>
        <p:spPr>
          <a:xfrm>
            <a:off x="2758400" y="5817600"/>
            <a:ext cx="1201204" cy="916595"/>
          </a:xfrm>
          <a:prstGeom prst="flowChartMulti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675125" y="5961600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盈家</a:t>
            </a:r>
            <a:endParaRPr kumimoji="1" lang="en-US" altLang="zh-CN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房司令</a:t>
            </a:r>
            <a:endParaRPr kumimoji="1" lang="en-US" altLang="zh-CN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会分期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02400" y="594293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去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哪儿</a:t>
            </a:r>
            <a:endParaRPr kumimoji="1" lang="en-US" altLang="zh-CN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携程</a:t>
            </a:r>
            <a:endParaRPr kumimoji="1" lang="en-US" altLang="zh-CN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84337" y="2271763"/>
            <a:ext cx="6567033" cy="2177837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38400" y="4809600"/>
            <a:ext cx="12672000" cy="11656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80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01" y="1204848"/>
            <a:ext cx="9868199" cy="5560500"/>
          </a:xfrm>
          <a:prstGeom prst="rect">
            <a:avLst/>
          </a:prstGeom>
        </p:spPr>
      </p:pic>
      <p:sp>
        <p:nvSpPr>
          <p:cNvPr id="8" name="文本框 20"/>
          <p:cNvSpPr txBox="1"/>
          <p:nvPr/>
        </p:nvSpPr>
        <p:spPr>
          <a:xfrm>
            <a:off x="1225550" y="165100"/>
            <a:ext cx="7957456" cy="95402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产品开发思路和实践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数据分层、抽象模型、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加快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新业务接入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速度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50" y="79375"/>
            <a:ext cx="801651" cy="11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2.3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74400" y="6810134"/>
            <a:ext cx="394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信贷业务报表整体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4400" y="3801600"/>
            <a:ext cx="6191999" cy="720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21697" y="4305600"/>
            <a:ext cx="3156703" cy="646331"/>
          </a:xfrm>
          <a:prstGeom prst="rect">
            <a:avLst/>
          </a:prstGeom>
          <a:noFill/>
          <a:ln w="38100" cmpd="sng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信贷业务数据建模：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个核心系统，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种借贷业务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2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ine 13"/>
          <p:cNvSpPr>
            <a:spLocks noChangeShapeType="1"/>
          </p:cNvSpPr>
          <p:nvPr/>
        </p:nvSpPr>
        <p:spPr bwMode="auto">
          <a:xfrm flipH="1">
            <a:off x="10278863" y="2361600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" name="Line 13"/>
          <p:cNvSpPr>
            <a:spLocks noChangeShapeType="1"/>
          </p:cNvSpPr>
          <p:nvPr/>
        </p:nvSpPr>
        <p:spPr bwMode="auto">
          <a:xfrm flipH="1">
            <a:off x="9198863" y="2361600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" name="Line 13"/>
          <p:cNvSpPr>
            <a:spLocks noChangeShapeType="1"/>
          </p:cNvSpPr>
          <p:nvPr/>
        </p:nvSpPr>
        <p:spPr bwMode="auto">
          <a:xfrm flipH="1">
            <a:off x="8046863" y="2361600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" name="Line 13"/>
          <p:cNvSpPr>
            <a:spLocks noChangeShapeType="1"/>
          </p:cNvSpPr>
          <p:nvPr/>
        </p:nvSpPr>
        <p:spPr bwMode="auto">
          <a:xfrm flipH="1">
            <a:off x="6966863" y="2361600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" name="Line 13"/>
          <p:cNvSpPr>
            <a:spLocks noChangeShapeType="1"/>
          </p:cNvSpPr>
          <p:nvPr/>
        </p:nvSpPr>
        <p:spPr bwMode="auto">
          <a:xfrm flipH="1">
            <a:off x="5886863" y="2361600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" name="Line 13"/>
          <p:cNvSpPr>
            <a:spLocks noChangeShapeType="1"/>
          </p:cNvSpPr>
          <p:nvPr/>
        </p:nvSpPr>
        <p:spPr bwMode="auto">
          <a:xfrm flipH="1">
            <a:off x="4734863" y="2361600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2430863" y="2361600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225550" y="165100"/>
            <a:ext cx="4571914" cy="954023"/>
          </a:xfrm>
          <a:prstGeom prst="rect">
            <a:avLst/>
          </a:prstGeom>
          <a:noFill/>
        </p:spPr>
        <p:txBody>
          <a:bodyPr wrap="none" lIns="91355" tIns="45678" rIns="91355" bIns="45678">
            <a:spAutoFit/>
          </a:bodyPr>
          <a:lstStyle/>
          <a:p>
            <a:pPr defTabSz="1154430">
              <a:lnSpc>
                <a:spcPct val="200000"/>
              </a:lnSpc>
              <a:defRPr/>
            </a:pPr>
            <a:r>
              <a:rPr kumimoji="1"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交付效果自评</a:t>
            </a:r>
            <a:r>
              <a:rPr kumimoji="1"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同步上线、持续优化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16" name="文本框 35"/>
          <p:cNvSpPr txBox="1">
            <a:spLocks noChangeArrowheads="1"/>
          </p:cNvSpPr>
          <p:nvPr/>
        </p:nvSpPr>
        <p:spPr bwMode="auto">
          <a:xfrm>
            <a:off x="592950" y="79375"/>
            <a:ext cx="801651" cy="11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5" tIns="45678" rIns="91355" bIns="45678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400" dirty="0" smtClean="0">
                <a:solidFill>
                  <a:srgbClr val="E0303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2.4</a:t>
            </a:r>
            <a:endParaRPr kumimoji="1" lang="en-US" altLang="zh-CN" sz="3400" dirty="0">
              <a:solidFill>
                <a:srgbClr val="E0303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1245198" y="2356311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71"/>
          <p:cNvSpPr>
            <a:spLocks noChangeShapeType="1"/>
          </p:cNvSpPr>
          <p:nvPr/>
        </p:nvSpPr>
        <p:spPr bwMode="auto">
          <a:xfrm rot="5400000" flipH="1">
            <a:off x="509081" y="1637180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WordArt 69"/>
          <p:cNvSpPr>
            <a:spLocks noChangeArrowheads="1" noChangeShapeType="1" noTextEdit="1"/>
          </p:cNvSpPr>
          <p:nvPr/>
        </p:nvSpPr>
        <p:spPr bwMode="auto">
          <a:xfrm>
            <a:off x="832316" y="2147913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454400" y="1982611"/>
            <a:ext cx="792981" cy="738989"/>
            <a:chOff x="2341" y="1703"/>
            <a:chExt cx="1242" cy="1216"/>
          </a:xfrm>
        </p:grpSpPr>
        <p:grpSp>
          <p:nvGrpSpPr>
            <p:cNvPr id="78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80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" name="WordArt 69"/>
          <p:cNvSpPr>
            <a:spLocks noChangeArrowheads="1" noChangeShapeType="1" noTextEdit="1"/>
          </p:cNvSpPr>
          <p:nvPr/>
        </p:nvSpPr>
        <p:spPr bwMode="auto">
          <a:xfrm>
            <a:off x="878287" y="2166805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3872" y="2197823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09.02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6" name="WordArt 69"/>
          <p:cNvSpPr>
            <a:spLocks noChangeArrowheads="1" noChangeShapeType="1" noTextEdit="1"/>
          </p:cNvSpPr>
          <p:nvPr/>
        </p:nvSpPr>
        <p:spPr bwMode="auto">
          <a:xfrm>
            <a:off x="1988650" y="2151401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117" name="Group 2"/>
          <p:cNvGrpSpPr>
            <a:grpSpLocks/>
          </p:cNvGrpSpPr>
          <p:nvPr/>
        </p:nvGrpSpPr>
        <p:grpSpPr bwMode="auto">
          <a:xfrm>
            <a:off x="1610734" y="1986099"/>
            <a:ext cx="792981" cy="738989"/>
            <a:chOff x="2341" y="1703"/>
            <a:chExt cx="1242" cy="1216"/>
          </a:xfrm>
        </p:grpSpPr>
        <p:grpSp>
          <p:nvGrpSpPr>
            <p:cNvPr id="118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120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WordArt 69"/>
          <p:cNvSpPr>
            <a:spLocks noChangeArrowheads="1" noChangeShapeType="1" noTextEdit="1"/>
          </p:cNvSpPr>
          <p:nvPr/>
        </p:nvSpPr>
        <p:spPr bwMode="auto">
          <a:xfrm>
            <a:off x="2034621" y="2170293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690206" y="2201311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09.21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Line 13"/>
          <p:cNvSpPr>
            <a:spLocks noChangeShapeType="1"/>
          </p:cNvSpPr>
          <p:nvPr/>
        </p:nvSpPr>
        <p:spPr bwMode="auto">
          <a:xfrm flipH="1">
            <a:off x="3560496" y="2356309"/>
            <a:ext cx="441825" cy="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WordArt 69"/>
          <p:cNvSpPr>
            <a:spLocks noChangeArrowheads="1" noChangeShapeType="1" noTextEdit="1"/>
          </p:cNvSpPr>
          <p:nvPr/>
        </p:nvSpPr>
        <p:spPr bwMode="auto">
          <a:xfrm>
            <a:off x="3147167" y="2156172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135" name="Group 2"/>
          <p:cNvGrpSpPr>
            <a:grpSpLocks/>
          </p:cNvGrpSpPr>
          <p:nvPr/>
        </p:nvGrpSpPr>
        <p:grpSpPr bwMode="auto">
          <a:xfrm>
            <a:off x="2778343" y="1982610"/>
            <a:ext cx="792981" cy="738989"/>
            <a:chOff x="2341" y="1703"/>
            <a:chExt cx="1242" cy="1216"/>
          </a:xfrm>
        </p:grpSpPr>
        <p:grpSp>
          <p:nvGrpSpPr>
            <p:cNvPr id="136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138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9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7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" name="WordArt 69"/>
          <p:cNvSpPr>
            <a:spLocks noChangeArrowheads="1" noChangeShapeType="1" noTextEdit="1"/>
          </p:cNvSpPr>
          <p:nvPr/>
        </p:nvSpPr>
        <p:spPr bwMode="auto">
          <a:xfrm>
            <a:off x="3193138" y="2175064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848723" y="2206082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09.22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3" name="WordArt 69"/>
          <p:cNvSpPr>
            <a:spLocks noChangeArrowheads="1" noChangeShapeType="1" noTextEdit="1"/>
          </p:cNvSpPr>
          <p:nvPr/>
        </p:nvSpPr>
        <p:spPr bwMode="auto">
          <a:xfrm>
            <a:off x="4300767" y="2152512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144" name="Group 2"/>
          <p:cNvGrpSpPr>
            <a:grpSpLocks/>
          </p:cNvGrpSpPr>
          <p:nvPr/>
        </p:nvGrpSpPr>
        <p:grpSpPr bwMode="auto">
          <a:xfrm>
            <a:off x="3922851" y="1987210"/>
            <a:ext cx="792981" cy="738989"/>
            <a:chOff x="2341" y="1703"/>
            <a:chExt cx="1242" cy="1216"/>
          </a:xfrm>
        </p:grpSpPr>
        <p:grpSp>
          <p:nvGrpSpPr>
            <p:cNvPr id="145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147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8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6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" name="WordArt 69"/>
          <p:cNvSpPr>
            <a:spLocks noChangeArrowheads="1" noChangeShapeType="1" noTextEdit="1"/>
          </p:cNvSpPr>
          <p:nvPr/>
        </p:nvSpPr>
        <p:spPr bwMode="auto">
          <a:xfrm>
            <a:off x="4346738" y="2171404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002323" y="2202422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09.26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2" name="WordArt 69"/>
          <p:cNvSpPr>
            <a:spLocks noChangeArrowheads="1" noChangeShapeType="1" noTextEdit="1"/>
          </p:cNvSpPr>
          <p:nvPr/>
        </p:nvSpPr>
        <p:spPr bwMode="auto">
          <a:xfrm>
            <a:off x="5456101" y="2149602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153" name="Group 2"/>
          <p:cNvGrpSpPr>
            <a:grpSpLocks/>
          </p:cNvGrpSpPr>
          <p:nvPr/>
        </p:nvGrpSpPr>
        <p:grpSpPr bwMode="auto">
          <a:xfrm>
            <a:off x="5078185" y="1984300"/>
            <a:ext cx="792981" cy="738989"/>
            <a:chOff x="2341" y="1703"/>
            <a:chExt cx="1242" cy="1216"/>
          </a:xfrm>
        </p:grpSpPr>
        <p:grpSp>
          <p:nvGrpSpPr>
            <p:cNvPr id="154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156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" name="WordArt 69"/>
          <p:cNvSpPr>
            <a:spLocks noChangeArrowheads="1" noChangeShapeType="1" noTextEdit="1"/>
          </p:cNvSpPr>
          <p:nvPr/>
        </p:nvSpPr>
        <p:spPr bwMode="auto">
          <a:xfrm>
            <a:off x="5502072" y="2168494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157657" y="2199512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11.03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1" name="WordArt 69"/>
          <p:cNvSpPr>
            <a:spLocks noChangeArrowheads="1" noChangeShapeType="1" noTextEdit="1"/>
          </p:cNvSpPr>
          <p:nvPr/>
        </p:nvSpPr>
        <p:spPr bwMode="auto">
          <a:xfrm>
            <a:off x="6609954" y="2160771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162" name="Group 2"/>
          <p:cNvGrpSpPr>
            <a:grpSpLocks/>
          </p:cNvGrpSpPr>
          <p:nvPr/>
        </p:nvGrpSpPr>
        <p:grpSpPr bwMode="auto">
          <a:xfrm>
            <a:off x="6232038" y="1995469"/>
            <a:ext cx="792981" cy="738989"/>
            <a:chOff x="2341" y="1703"/>
            <a:chExt cx="1242" cy="1216"/>
          </a:xfrm>
        </p:grpSpPr>
        <p:grpSp>
          <p:nvGrpSpPr>
            <p:cNvPr id="163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165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6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" name="WordArt 69"/>
          <p:cNvSpPr>
            <a:spLocks noChangeArrowheads="1" noChangeShapeType="1" noTextEdit="1"/>
          </p:cNvSpPr>
          <p:nvPr/>
        </p:nvSpPr>
        <p:spPr bwMode="auto">
          <a:xfrm>
            <a:off x="6655925" y="2179663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311510" y="2210681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11.09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9" name="WordArt 69"/>
          <p:cNvSpPr>
            <a:spLocks noChangeArrowheads="1" noChangeShapeType="1" noTextEdit="1"/>
          </p:cNvSpPr>
          <p:nvPr/>
        </p:nvSpPr>
        <p:spPr bwMode="auto">
          <a:xfrm>
            <a:off x="7690667" y="2147913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190" name="Group 2"/>
          <p:cNvGrpSpPr>
            <a:grpSpLocks/>
          </p:cNvGrpSpPr>
          <p:nvPr/>
        </p:nvGrpSpPr>
        <p:grpSpPr bwMode="auto">
          <a:xfrm>
            <a:off x="7312751" y="1982611"/>
            <a:ext cx="792981" cy="738989"/>
            <a:chOff x="2341" y="1703"/>
            <a:chExt cx="1242" cy="1216"/>
          </a:xfrm>
        </p:grpSpPr>
        <p:grpSp>
          <p:nvGrpSpPr>
            <p:cNvPr id="191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193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" name="WordArt 69"/>
          <p:cNvSpPr>
            <a:spLocks noChangeArrowheads="1" noChangeShapeType="1" noTextEdit="1"/>
          </p:cNvSpPr>
          <p:nvPr/>
        </p:nvSpPr>
        <p:spPr bwMode="auto">
          <a:xfrm>
            <a:off x="7736638" y="2166805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7392223" y="2197823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12.06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8" name="WordArt 69"/>
          <p:cNvSpPr>
            <a:spLocks noChangeArrowheads="1" noChangeShapeType="1" noTextEdit="1"/>
          </p:cNvSpPr>
          <p:nvPr/>
        </p:nvSpPr>
        <p:spPr bwMode="auto">
          <a:xfrm>
            <a:off x="8756993" y="2156172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199" name="Group 2"/>
          <p:cNvGrpSpPr>
            <a:grpSpLocks/>
          </p:cNvGrpSpPr>
          <p:nvPr/>
        </p:nvGrpSpPr>
        <p:grpSpPr bwMode="auto">
          <a:xfrm>
            <a:off x="8379077" y="1990870"/>
            <a:ext cx="792981" cy="738989"/>
            <a:chOff x="2341" y="1703"/>
            <a:chExt cx="1242" cy="1216"/>
          </a:xfrm>
        </p:grpSpPr>
        <p:grpSp>
          <p:nvGrpSpPr>
            <p:cNvPr id="200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202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3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1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" name="WordArt 69"/>
          <p:cNvSpPr>
            <a:spLocks noChangeArrowheads="1" noChangeShapeType="1" noTextEdit="1"/>
          </p:cNvSpPr>
          <p:nvPr/>
        </p:nvSpPr>
        <p:spPr bwMode="auto">
          <a:xfrm>
            <a:off x="8802964" y="2175064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8458549" y="2206082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12.08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7" name="WordArt 69"/>
          <p:cNvSpPr>
            <a:spLocks noChangeArrowheads="1" noChangeShapeType="1" noTextEdit="1"/>
          </p:cNvSpPr>
          <p:nvPr/>
        </p:nvSpPr>
        <p:spPr bwMode="auto">
          <a:xfrm>
            <a:off x="9889517" y="2145224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208" name="Group 2"/>
          <p:cNvGrpSpPr>
            <a:grpSpLocks/>
          </p:cNvGrpSpPr>
          <p:nvPr/>
        </p:nvGrpSpPr>
        <p:grpSpPr bwMode="auto">
          <a:xfrm>
            <a:off x="9511601" y="1979922"/>
            <a:ext cx="792981" cy="738989"/>
            <a:chOff x="2341" y="1703"/>
            <a:chExt cx="1242" cy="1216"/>
          </a:xfrm>
        </p:grpSpPr>
        <p:grpSp>
          <p:nvGrpSpPr>
            <p:cNvPr id="209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211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2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0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3" name="WordArt 69"/>
          <p:cNvSpPr>
            <a:spLocks noChangeArrowheads="1" noChangeShapeType="1" noTextEdit="1"/>
          </p:cNvSpPr>
          <p:nvPr/>
        </p:nvSpPr>
        <p:spPr bwMode="auto">
          <a:xfrm>
            <a:off x="9935488" y="2164116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9591073" y="2195134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12.12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6" name="WordArt 69"/>
          <p:cNvSpPr>
            <a:spLocks noChangeArrowheads="1" noChangeShapeType="1" noTextEdit="1"/>
          </p:cNvSpPr>
          <p:nvPr/>
        </p:nvSpPr>
        <p:spPr bwMode="auto">
          <a:xfrm>
            <a:off x="11019674" y="2145224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217" name="Group 2"/>
          <p:cNvGrpSpPr>
            <a:grpSpLocks/>
          </p:cNvGrpSpPr>
          <p:nvPr/>
        </p:nvGrpSpPr>
        <p:grpSpPr bwMode="auto">
          <a:xfrm>
            <a:off x="10641758" y="1979922"/>
            <a:ext cx="792981" cy="738989"/>
            <a:chOff x="2341" y="1703"/>
            <a:chExt cx="1242" cy="1216"/>
          </a:xfrm>
        </p:grpSpPr>
        <p:grpSp>
          <p:nvGrpSpPr>
            <p:cNvPr id="218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220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1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9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2" name="WordArt 69"/>
          <p:cNvSpPr>
            <a:spLocks noChangeArrowheads="1" noChangeShapeType="1" noTextEdit="1"/>
          </p:cNvSpPr>
          <p:nvPr/>
        </p:nvSpPr>
        <p:spPr bwMode="auto">
          <a:xfrm>
            <a:off x="11065645" y="2164116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21230" y="2195134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12.26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4" name="Line 71"/>
          <p:cNvSpPr>
            <a:spLocks noChangeShapeType="1"/>
          </p:cNvSpPr>
          <p:nvPr/>
        </p:nvSpPr>
        <p:spPr bwMode="auto">
          <a:xfrm rot="5400000" flipH="1">
            <a:off x="1664326" y="3086822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Rectangle 72"/>
          <p:cNvSpPr>
            <a:spLocks noChangeArrowheads="1"/>
          </p:cNvSpPr>
          <p:nvPr/>
        </p:nvSpPr>
        <p:spPr bwMode="auto">
          <a:xfrm>
            <a:off x="2002739" y="3055668"/>
            <a:ext cx="143699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托管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租房贷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房司令</a:t>
            </a:r>
            <a:endParaRPr lang="en-US" altLang="zh-CN" sz="1200" dirty="0" smtClean="0"/>
          </a:p>
        </p:txBody>
      </p:sp>
      <p:sp>
        <p:nvSpPr>
          <p:cNvPr id="227" name="Line 71"/>
          <p:cNvSpPr>
            <a:spLocks noChangeShapeType="1"/>
          </p:cNvSpPr>
          <p:nvPr/>
        </p:nvSpPr>
        <p:spPr bwMode="auto">
          <a:xfrm rot="5400000" flipH="1">
            <a:off x="2755678" y="1634055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Line 71"/>
          <p:cNvSpPr>
            <a:spLocks noChangeShapeType="1"/>
          </p:cNvSpPr>
          <p:nvPr/>
        </p:nvSpPr>
        <p:spPr bwMode="auto">
          <a:xfrm rot="5400000" flipH="1">
            <a:off x="3937532" y="3086822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" name="Rectangle 72"/>
          <p:cNvSpPr>
            <a:spLocks noChangeArrowheads="1"/>
          </p:cNvSpPr>
          <p:nvPr/>
        </p:nvSpPr>
        <p:spPr bwMode="auto">
          <a:xfrm>
            <a:off x="4306739" y="2834069"/>
            <a:ext cx="143699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新核心、老核心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信用支付上线</a:t>
            </a:r>
            <a:endParaRPr lang="en-US" altLang="zh-CN" sz="1200" dirty="0" smtClean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度零钱下线</a:t>
            </a:r>
            <a:endParaRPr lang="en-US" altLang="zh-CN" sz="1200" dirty="0" smtClean="0"/>
          </a:p>
        </p:txBody>
      </p:sp>
      <p:sp>
        <p:nvSpPr>
          <p:cNvPr id="230" name="Line 71"/>
          <p:cNvSpPr>
            <a:spLocks noChangeShapeType="1"/>
          </p:cNvSpPr>
          <p:nvPr/>
        </p:nvSpPr>
        <p:spPr bwMode="auto">
          <a:xfrm rot="5400000" flipH="1">
            <a:off x="5109616" y="1624180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Line 71"/>
          <p:cNvSpPr>
            <a:spLocks noChangeShapeType="1"/>
          </p:cNvSpPr>
          <p:nvPr/>
        </p:nvSpPr>
        <p:spPr bwMode="auto">
          <a:xfrm rot="5400000" flipH="1">
            <a:off x="6241532" y="3214014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" name="Rectangle 72"/>
          <p:cNvSpPr>
            <a:spLocks noChangeArrowheads="1"/>
          </p:cNvSpPr>
          <p:nvPr/>
        </p:nvSpPr>
        <p:spPr bwMode="auto">
          <a:xfrm>
            <a:off x="6610739" y="3055668"/>
            <a:ext cx="143699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新核心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旅游贷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自营</a:t>
            </a:r>
            <a:endParaRPr lang="en-US" altLang="zh-CN" sz="1200" dirty="0" smtClean="0"/>
          </a:p>
        </p:txBody>
      </p:sp>
      <p:sp>
        <p:nvSpPr>
          <p:cNvPr id="235" name="Line 71"/>
          <p:cNvSpPr>
            <a:spLocks noChangeShapeType="1"/>
          </p:cNvSpPr>
          <p:nvPr/>
        </p:nvSpPr>
        <p:spPr bwMode="auto">
          <a:xfrm rot="5400000" flipH="1">
            <a:off x="7321532" y="1612283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Line 71"/>
          <p:cNvSpPr>
            <a:spLocks noChangeShapeType="1"/>
          </p:cNvSpPr>
          <p:nvPr/>
        </p:nvSpPr>
        <p:spPr bwMode="auto">
          <a:xfrm rot="5400000" flipH="1">
            <a:off x="8388908" y="3064415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Rectangle 72"/>
          <p:cNvSpPr>
            <a:spLocks noChangeArrowheads="1"/>
          </p:cNvSpPr>
          <p:nvPr/>
        </p:nvSpPr>
        <p:spPr bwMode="auto">
          <a:xfrm>
            <a:off x="8758114" y="3055668"/>
            <a:ext cx="137587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托管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租房贷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会分期</a:t>
            </a:r>
            <a:endParaRPr lang="en-US" altLang="zh-CN" sz="1200" dirty="0" smtClean="0"/>
          </a:p>
        </p:txBody>
      </p:sp>
      <p:sp>
        <p:nvSpPr>
          <p:cNvPr id="239" name="Line 71"/>
          <p:cNvSpPr>
            <a:spLocks noChangeShapeType="1"/>
          </p:cNvSpPr>
          <p:nvPr/>
        </p:nvSpPr>
        <p:spPr bwMode="auto">
          <a:xfrm rot="5400000" flipH="1">
            <a:off x="9530530" y="1639226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" name="Line 71"/>
          <p:cNvSpPr>
            <a:spLocks noChangeShapeType="1"/>
          </p:cNvSpPr>
          <p:nvPr/>
        </p:nvSpPr>
        <p:spPr bwMode="auto">
          <a:xfrm rot="5400000" flipH="1">
            <a:off x="10665524" y="3090807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" name="Rectangle 72"/>
          <p:cNvSpPr>
            <a:spLocks noChangeArrowheads="1"/>
          </p:cNvSpPr>
          <p:nvPr/>
        </p:nvSpPr>
        <p:spPr bwMode="auto">
          <a:xfrm>
            <a:off x="11034731" y="3055668"/>
            <a:ext cx="83200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新核心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1200" dirty="0"/>
              <a:t>Offer</a:t>
            </a:r>
            <a:r>
              <a:rPr lang="zh-CN" altLang="en-US" sz="1200" dirty="0" smtClean="0"/>
              <a:t>贷</a:t>
            </a:r>
            <a:endParaRPr lang="en-US" altLang="zh-CN" sz="1200" dirty="0" smtClean="0"/>
          </a:p>
        </p:txBody>
      </p:sp>
      <p:graphicFrame>
        <p:nvGraphicFramePr>
          <p:cNvPr id="244" name="表格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59113"/>
              </p:ext>
            </p:extLst>
          </p:nvPr>
        </p:nvGraphicFramePr>
        <p:xfrm>
          <a:off x="3838400" y="3873600"/>
          <a:ext cx="8587886" cy="332399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85145"/>
                <a:gridCol w="2932449"/>
                <a:gridCol w="3770292"/>
              </a:tblGrid>
              <a:tr h="36201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重构前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重构后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耦合性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各垂类紧耦合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松耦合，单一垂类异常不影响其他垂类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调度规则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-kettle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并行：任务按照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规范拆解，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Noah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任务监控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弱、粗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强、细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总时长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数据输出能力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三个团队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预发时刻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8:40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6:17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延迟次数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运维人力（天人时）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129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0.05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29108"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新业务响应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12969" rtl="0" eaLnBrk="1" latinLnBrk="0" hangingPunct="1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4~5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129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1~2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2" name="文本框 251"/>
          <p:cNvSpPr txBox="1"/>
          <p:nvPr/>
        </p:nvSpPr>
        <p:spPr>
          <a:xfrm>
            <a:off x="592950" y="3873600"/>
            <a:ext cx="2653053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sng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172904" indent="-17290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业务类型：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172904" indent="-17290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核心系统：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2904" indent="-17290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10+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2904" indent="-17290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信贷垂类：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11+1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2904" indent="-17290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数据日增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500G</a:t>
            </a:r>
          </a:p>
          <a:p>
            <a:pPr marL="172904" indent="-17290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报表个数：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0+</a:t>
            </a:r>
          </a:p>
          <a:p>
            <a:pPr marL="172904" indent="-17290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对外输出：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个团队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2"/>
          <p:cNvSpPr>
            <a:spLocks noChangeArrowheads="1"/>
          </p:cNvSpPr>
          <p:nvPr/>
        </p:nvSpPr>
        <p:spPr bwMode="auto">
          <a:xfrm>
            <a:off x="910103" y="1178069"/>
            <a:ext cx="143699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托管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租房贷</a:t>
            </a:r>
            <a:r>
              <a:rPr lang="en-US" altLang="zh-CN" sz="1200" dirty="0" smtClean="0"/>
              <a:t>-</a:t>
            </a:r>
            <a:r>
              <a:rPr lang="zh-CN" altLang="en-US" sz="1200" dirty="0"/>
              <a:t>盈家</a:t>
            </a:r>
            <a:endParaRPr lang="en-US" altLang="zh-CN" sz="1200" dirty="0" smtClean="0"/>
          </a:p>
        </p:txBody>
      </p:sp>
      <p:sp>
        <p:nvSpPr>
          <p:cNvPr id="226" name="Rectangle 72"/>
          <p:cNvSpPr>
            <a:spLocks noChangeArrowheads="1"/>
          </p:cNvSpPr>
          <p:nvPr/>
        </p:nvSpPr>
        <p:spPr bwMode="auto">
          <a:xfrm>
            <a:off x="3112326" y="1178069"/>
            <a:ext cx="143699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新核心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建材贷</a:t>
            </a:r>
            <a:endParaRPr lang="en-US" altLang="zh-CN" sz="1200" dirty="0" smtClean="0"/>
          </a:p>
        </p:txBody>
      </p:sp>
      <p:sp>
        <p:nvSpPr>
          <p:cNvPr id="231" name="Rectangle 72"/>
          <p:cNvSpPr>
            <a:spLocks noChangeArrowheads="1"/>
          </p:cNvSpPr>
          <p:nvPr/>
        </p:nvSpPr>
        <p:spPr bwMode="auto">
          <a:xfrm>
            <a:off x="5513540" y="1178069"/>
            <a:ext cx="143699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新核心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/>
              <a:t>租房</a:t>
            </a:r>
            <a:r>
              <a:rPr lang="zh-CN" altLang="en-US" sz="1200" dirty="0" smtClean="0"/>
              <a:t>贷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自营</a:t>
            </a:r>
            <a:endParaRPr lang="en-US" altLang="zh-CN" sz="1200" dirty="0" smtClean="0"/>
          </a:p>
        </p:txBody>
      </p:sp>
      <p:sp>
        <p:nvSpPr>
          <p:cNvPr id="236" name="Rectangle 72"/>
          <p:cNvSpPr>
            <a:spLocks noChangeArrowheads="1"/>
          </p:cNvSpPr>
          <p:nvPr/>
        </p:nvSpPr>
        <p:spPr bwMode="auto">
          <a:xfrm>
            <a:off x="7690738" y="1178069"/>
            <a:ext cx="1679003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新核心、业务后台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房抵贷</a:t>
            </a:r>
            <a:endParaRPr lang="en-US" altLang="zh-CN" sz="1200" dirty="0" smtClean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/>
              <a:t>订单大改版</a:t>
            </a:r>
            <a:endParaRPr lang="en-US" altLang="zh-CN" sz="1200" dirty="0" smtClean="0"/>
          </a:p>
        </p:txBody>
      </p:sp>
      <p:sp>
        <p:nvSpPr>
          <p:cNvPr id="240" name="Rectangle 72"/>
          <p:cNvSpPr>
            <a:spLocks noChangeArrowheads="1"/>
          </p:cNvSpPr>
          <p:nvPr/>
        </p:nvSpPr>
        <p:spPr bwMode="auto">
          <a:xfrm>
            <a:off x="12118400" y="1178069"/>
            <a:ext cx="16790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新核心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/>
              <a:t>小</a:t>
            </a:r>
            <a:r>
              <a:rPr lang="zh-CN" altLang="en-US" sz="1200" dirty="0" smtClean="0"/>
              <a:t>微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联盟</a:t>
            </a:r>
            <a:endParaRPr lang="en-US" altLang="zh-CN" sz="1200" dirty="0" smtClean="0"/>
          </a:p>
        </p:txBody>
      </p:sp>
      <p:sp>
        <p:nvSpPr>
          <p:cNvPr id="115" name="Line 13"/>
          <p:cNvSpPr>
            <a:spLocks noChangeShapeType="1"/>
          </p:cNvSpPr>
          <p:nvPr/>
        </p:nvSpPr>
        <p:spPr bwMode="auto">
          <a:xfrm flipH="1">
            <a:off x="11393392" y="2361600"/>
            <a:ext cx="435876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WordArt 69"/>
          <p:cNvSpPr>
            <a:spLocks noChangeArrowheads="1" noChangeShapeType="1" noTextEdit="1"/>
          </p:cNvSpPr>
          <p:nvPr/>
        </p:nvSpPr>
        <p:spPr bwMode="auto">
          <a:xfrm>
            <a:off x="12134203" y="2145224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grpSp>
        <p:nvGrpSpPr>
          <p:cNvPr id="125" name="Group 2"/>
          <p:cNvGrpSpPr>
            <a:grpSpLocks/>
          </p:cNvGrpSpPr>
          <p:nvPr/>
        </p:nvGrpSpPr>
        <p:grpSpPr bwMode="auto">
          <a:xfrm>
            <a:off x="11756287" y="1979922"/>
            <a:ext cx="792981" cy="738989"/>
            <a:chOff x="2341" y="1703"/>
            <a:chExt cx="1242" cy="1216"/>
          </a:xfrm>
        </p:grpSpPr>
        <p:grpSp>
          <p:nvGrpSpPr>
            <p:cNvPr id="126" name="Group 3"/>
            <p:cNvGrpSpPr>
              <a:grpSpLocks/>
            </p:cNvGrpSpPr>
            <p:nvPr/>
          </p:nvGrpSpPr>
          <p:grpSpPr bwMode="auto">
            <a:xfrm>
              <a:off x="2341" y="1703"/>
              <a:ext cx="1242" cy="1216"/>
              <a:chOff x="2341" y="1703"/>
              <a:chExt cx="1242" cy="1216"/>
            </a:xfrm>
          </p:grpSpPr>
          <p:sp>
            <p:nvSpPr>
              <p:cNvPr id="128" name="Oval 4"/>
              <p:cNvSpPr>
                <a:spLocks noChangeArrowheads="1"/>
              </p:cNvSpPr>
              <p:nvPr/>
            </p:nvSpPr>
            <p:spPr bwMode="gray">
              <a:xfrm>
                <a:off x="2341" y="1703"/>
                <a:ext cx="1242" cy="1216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3F3F3F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Freeform 5"/>
              <p:cNvSpPr>
                <a:spLocks/>
              </p:cNvSpPr>
              <p:nvPr/>
            </p:nvSpPr>
            <p:spPr bwMode="auto">
              <a:xfrm rot="5400000">
                <a:off x="2741" y="1375"/>
                <a:ext cx="458" cy="1136"/>
              </a:xfrm>
              <a:custGeom>
                <a:avLst/>
                <a:gdLst>
                  <a:gd name="T0" fmla="*/ 455 w 174"/>
                  <a:gd name="T1" fmla="*/ 0 h 348"/>
                  <a:gd name="T2" fmla="*/ 0 w 174"/>
                  <a:gd name="T3" fmla="*/ 565 h 348"/>
                  <a:gd name="T4" fmla="*/ 458 w 174"/>
                  <a:gd name="T5" fmla="*/ 1136 h 348"/>
                  <a:gd name="T6" fmla="*/ 458 w 174"/>
                  <a:gd name="T7" fmla="*/ 568 h 348"/>
                  <a:gd name="T8" fmla="*/ 455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32001"/>
                    </a:srgbClr>
                  </a:gs>
                  <a:gs pos="100000">
                    <a:srgbClr val="BEBEBE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" name="Freeform 6"/>
            <p:cNvSpPr>
              <a:spLocks/>
            </p:cNvSpPr>
            <p:nvPr/>
          </p:nvSpPr>
          <p:spPr bwMode="auto">
            <a:xfrm rot="3600000">
              <a:off x="3064" y="2263"/>
              <a:ext cx="194" cy="758"/>
            </a:xfrm>
            <a:custGeom>
              <a:avLst/>
              <a:gdLst>
                <a:gd name="T0" fmla="*/ 193 w 174"/>
                <a:gd name="T1" fmla="*/ 0 h 348"/>
                <a:gd name="T2" fmla="*/ 0 w 174"/>
                <a:gd name="T3" fmla="*/ 377 h 348"/>
                <a:gd name="T4" fmla="*/ 194 w 174"/>
                <a:gd name="T5" fmla="*/ 758 h 348"/>
                <a:gd name="T6" fmla="*/ 194 w 174"/>
                <a:gd name="T7" fmla="*/ 379 h 348"/>
                <a:gd name="T8" fmla="*/ 193 w 174"/>
                <a:gd name="T9" fmla="*/ 0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348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70"/>
                    <a:pt x="77" y="348"/>
                    <a:pt x="174" y="348"/>
                  </a:cubicBezTo>
                  <a:lnTo>
                    <a:pt x="174" y="174"/>
                  </a:lnTo>
                  <a:lnTo>
                    <a:pt x="17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7998"/>
                  </a:srgbClr>
                </a:gs>
                <a:gs pos="100000">
                  <a:srgbClr val="BEBEBE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" name="WordArt 69"/>
          <p:cNvSpPr>
            <a:spLocks noChangeArrowheads="1" noChangeShapeType="1" noTextEdit="1"/>
          </p:cNvSpPr>
          <p:nvPr/>
        </p:nvSpPr>
        <p:spPr bwMode="auto">
          <a:xfrm>
            <a:off x="12180174" y="2164116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 panose="02010609060101010101" pitchFamily="49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1835759" y="2195134"/>
            <a:ext cx="6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01.19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1" name="Line 71"/>
          <p:cNvSpPr>
            <a:spLocks noChangeShapeType="1"/>
          </p:cNvSpPr>
          <p:nvPr/>
        </p:nvSpPr>
        <p:spPr bwMode="auto">
          <a:xfrm rot="5400000" flipH="1">
            <a:off x="11741215" y="1650807"/>
            <a:ext cx="746392" cy="797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Rectangle 72"/>
          <p:cNvSpPr>
            <a:spLocks noChangeArrowheads="1"/>
          </p:cNvSpPr>
          <p:nvPr/>
        </p:nvSpPr>
        <p:spPr bwMode="auto">
          <a:xfrm>
            <a:off x="9886400" y="1178069"/>
            <a:ext cx="16790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托管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1200" dirty="0"/>
              <a:t>去</a:t>
            </a:r>
            <a:r>
              <a:rPr lang="zh-CN" altLang="en-US" sz="1200" dirty="0" smtClean="0"/>
              <a:t>哪儿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现金贷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7135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lhTy8vPE6Q6W6KrBzIJw"/>
</p:tagLst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p ppt.pot [兼容模式]" id="{43B3400A-F622-4548-BC29-30742AC04D72}" vid="{E4D1CF64-9BFA-4191-B17C-182BC5A27C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9459</TotalTime>
  <Words>1880</Words>
  <Application>Microsoft Office PowerPoint</Application>
  <PresentationFormat>自定义</PresentationFormat>
  <Paragraphs>435</Paragraphs>
  <Slides>22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宋体</vt:lpstr>
      <vt:lpstr>微软雅黑</vt:lpstr>
      <vt:lpstr>微软雅黑</vt:lpstr>
      <vt:lpstr>Arial</vt:lpstr>
      <vt:lpstr>Calibri</vt:lpstr>
      <vt:lpstr>Wingdings</vt:lpstr>
      <vt:lpstr>3_Office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sunyu</dc:creator>
  <cp:lastModifiedBy>Li,Hengchang</cp:lastModifiedBy>
  <cp:revision>3775</cp:revision>
  <dcterms:created xsi:type="dcterms:W3CDTF">2011-06-01T08:44:00Z</dcterms:created>
  <dcterms:modified xsi:type="dcterms:W3CDTF">2017-02-08T05:20:18Z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