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2" r:id="rId3"/>
    <p:sldId id="261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600"/>
    <a:srgbClr val="366F9F"/>
    <a:srgbClr val="FEE05E"/>
    <a:srgbClr val="D32503"/>
    <a:srgbClr val="F04D0C"/>
    <a:srgbClr val="FF870D"/>
    <a:srgbClr val="8E0100"/>
    <a:srgbClr val="F54B09"/>
    <a:srgbClr val="950000"/>
    <a:srgbClr val="7D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78125" autoAdjust="0"/>
  </p:normalViewPr>
  <p:slideViewPr>
    <p:cSldViewPr snapToGrid="0">
      <p:cViewPr varScale="1">
        <p:scale>
          <a:sx n="58" d="100"/>
          <a:sy n="58" d="100"/>
        </p:scale>
        <p:origin x="9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image" Target="../media/image2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B7367-280E-474A-843B-CE64FA301DF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C0F28D43-ADD7-43A6-864F-C0C0578E5E88}">
      <dgm:prSet phldrT="[文本]"/>
      <dgm:spPr/>
      <dgm:t>
        <a:bodyPr/>
        <a:lstStyle/>
        <a:p>
          <a:r>
            <a:rPr lang="en-US" altLang="zh-CN" dirty="0" err="1"/>
            <a:t>alphaGo</a:t>
          </a:r>
          <a:endParaRPr lang="zh-CN" altLang="en-US" dirty="0"/>
        </a:p>
      </dgm:t>
    </dgm:pt>
    <dgm:pt modelId="{CD5AEFF4-7C66-4CE6-A95F-29C20FC2B48A}" type="parTrans" cxnId="{CCCCAEF4-00E9-428D-B368-91EDC13394FC}">
      <dgm:prSet/>
      <dgm:spPr/>
      <dgm:t>
        <a:bodyPr/>
        <a:lstStyle/>
        <a:p>
          <a:endParaRPr lang="zh-CN" altLang="en-US"/>
        </a:p>
      </dgm:t>
    </dgm:pt>
    <dgm:pt modelId="{AB012047-B005-4390-A6B8-D6FF49C4EF36}" type="sibTrans" cxnId="{CCCCAEF4-00E9-428D-B368-91EDC13394FC}">
      <dgm:prSet/>
      <dgm:spPr/>
      <dgm:t>
        <a:bodyPr/>
        <a:lstStyle/>
        <a:p>
          <a:endParaRPr lang="zh-CN" altLang="en-US"/>
        </a:p>
      </dgm:t>
    </dgm:pt>
    <dgm:pt modelId="{717B4A0A-4862-467C-AA91-2E663E16A291}">
      <dgm:prSet phldrT="[文本]"/>
      <dgm:spPr/>
      <dgm:t>
        <a:bodyPr/>
        <a:lstStyle/>
        <a:p>
          <a:r>
            <a:rPr lang="en-US" altLang="zh-CN" dirty="0" err="1"/>
            <a:t>starcraft</a:t>
          </a:r>
          <a:endParaRPr lang="zh-CN" altLang="en-US" dirty="0"/>
        </a:p>
      </dgm:t>
    </dgm:pt>
    <dgm:pt modelId="{7F35D764-6155-4353-9D8B-324F1A5DEE29}" type="parTrans" cxnId="{2C39DF9C-4799-4FA5-9A71-01A624737A75}">
      <dgm:prSet/>
      <dgm:spPr/>
      <dgm:t>
        <a:bodyPr/>
        <a:lstStyle/>
        <a:p>
          <a:endParaRPr lang="zh-CN" altLang="en-US"/>
        </a:p>
      </dgm:t>
    </dgm:pt>
    <dgm:pt modelId="{51D29DE9-6FE4-47CA-910A-4C7FD9A15486}" type="sibTrans" cxnId="{2C39DF9C-4799-4FA5-9A71-01A624737A75}">
      <dgm:prSet/>
      <dgm:spPr/>
      <dgm:t>
        <a:bodyPr/>
        <a:lstStyle/>
        <a:p>
          <a:endParaRPr lang="zh-CN" altLang="en-US"/>
        </a:p>
      </dgm:t>
    </dgm:pt>
    <dgm:pt modelId="{C520FD84-24DE-401C-8A50-1ADF534D9B74}">
      <dgm:prSet phldrT="[文本]"/>
      <dgm:spPr/>
      <dgm:t>
        <a:bodyPr/>
        <a:lstStyle/>
        <a:p>
          <a:r>
            <a:rPr lang="en-US" altLang="zh-CN" dirty="0"/>
            <a:t>dota2</a:t>
          </a:r>
          <a:endParaRPr lang="zh-CN" altLang="en-US" dirty="0"/>
        </a:p>
      </dgm:t>
    </dgm:pt>
    <dgm:pt modelId="{FC8EB71A-DDF5-409E-96EE-3CFE6F9CDC45}" type="parTrans" cxnId="{510DA343-E0DD-4B24-BE5E-32B1F55515C8}">
      <dgm:prSet/>
      <dgm:spPr/>
      <dgm:t>
        <a:bodyPr/>
        <a:lstStyle/>
        <a:p>
          <a:endParaRPr lang="zh-CN" altLang="en-US"/>
        </a:p>
      </dgm:t>
    </dgm:pt>
    <dgm:pt modelId="{4A243885-8E88-4528-82C1-A40134454F18}" type="sibTrans" cxnId="{510DA343-E0DD-4B24-BE5E-32B1F55515C8}">
      <dgm:prSet/>
      <dgm:spPr/>
      <dgm:t>
        <a:bodyPr/>
        <a:lstStyle/>
        <a:p>
          <a:endParaRPr lang="zh-CN" altLang="en-US"/>
        </a:p>
      </dgm:t>
    </dgm:pt>
    <dgm:pt modelId="{DDBD433A-8094-4ECE-8877-D25CFB152C36}" type="pres">
      <dgm:prSet presAssocID="{DF3B7367-280E-474A-843B-CE64FA301DF9}" presName="Name0" presStyleCnt="0">
        <dgm:presLayoutVars>
          <dgm:dir/>
          <dgm:resizeHandles val="exact"/>
        </dgm:presLayoutVars>
      </dgm:prSet>
      <dgm:spPr/>
    </dgm:pt>
    <dgm:pt modelId="{34C31A6E-93A6-453B-B9EB-AD23C8E18105}" type="pres">
      <dgm:prSet presAssocID="{C0F28D43-ADD7-43A6-864F-C0C0578E5E88}" presName="compNode" presStyleCnt="0"/>
      <dgm:spPr/>
    </dgm:pt>
    <dgm:pt modelId="{D94325BD-A850-456F-9351-5693C4C90C4C}" type="pres">
      <dgm:prSet presAssocID="{C0F28D43-ADD7-43A6-864F-C0C0578E5E88}" presName="pictRect" presStyleLbl="node1" presStyleIdx="0" presStyleCnt="3" custLinFactX="100000" custLinFactNeighborX="120325" custLinFactNeighborY="-8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C731CC18-FD71-405B-B619-015B86534276}" type="pres">
      <dgm:prSet presAssocID="{C0F28D43-ADD7-43A6-864F-C0C0578E5E88}" presName="textRect" presStyleLbl="revTx" presStyleIdx="0" presStyleCnt="3">
        <dgm:presLayoutVars>
          <dgm:bulletEnabled val="1"/>
        </dgm:presLayoutVars>
      </dgm:prSet>
      <dgm:spPr/>
    </dgm:pt>
    <dgm:pt modelId="{95E87B6B-6E39-48CF-B30F-988E84868461}" type="pres">
      <dgm:prSet presAssocID="{AB012047-B005-4390-A6B8-D6FF49C4EF36}" presName="sibTrans" presStyleLbl="sibTrans2D1" presStyleIdx="0" presStyleCnt="0"/>
      <dgm:spPr/>
    </dgm:pt>
    <dgm:pt modelId="{814CEB0B-5B06-411F-90D4-7ADD96BB3D8A}" type="pres">
      <dgm:prSet presAssocID="{717B4A0A-4862-467C-AA91-2E663E16A291}" presName="compNode" presStyleCnt="0"/>
      <dgm:spPr/>
    </dgm:pt>
    <dgm:pt modelId="{C5BFC0AC-F73C-4062-8C30-9F40759A3F24}" type="pres">
      <dgm:prSet presAssocID="{717B4A0A-4862-467C-AA91-2E663E16A291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20B4F0A-3821-4C4F-999C-5C46EC6761F6}" type="pres">
      <dgm:prSet presAssocID="{717B4A0A-4862-467C-AA91-2E663E16A291}" presName="textRect" presStyleLbl="revTx" presStyleIdx="1" presStyleCnt="3">
        <dgm:presLayoutVars>
          <dgm:bulletEnabled val="1"/>
        </dgm:presLayoutVars>
      </dgm:prSet>
      <dgm:spPr/>
    </dgm:pt>
    <dgm:pt modelId="{2A9DCF56-3055-44D1-904A-43CAFAD4395A}" type="pres">
      <dgm:prSet presAssocID="{51D29DE9-6FE4-47CA-910A-4C7FD9A15486}" presName="sibTrans" presStyleLbl="sibTrans2D1" presStyleIdx="0" presStyleCnt="0"/>
      <dgm:spPr/>
    </dgm:pt>
    <dgm:pt modelId="{66B24781-A254-46A2-A76E-EB0ADC9A830B}" type="pres">
      <dgm:prSet presAssocID="{C520FD84-24DE-401C-8A50-1ADF534D9B74}" presName="compNode" presStyleCnt="0"/>
      <dgm:spPr/>
    </dgm:pt>
    <dgm:pt modelId="{F8CF4EC1-2A60-4940-A50D-EA7F0BE5AE2C}" type="pres">
      <dgm:prSet presAssocID="{C520FD84-24DE-401C-8A50-1ADF534D9B74}" presName="pictRect" presStyleLbl="node1" presStyleIdx="2" presStyleCnt="3" custLinFactX="-100000" custLinFactNeighborX="-119182" custLinFactNeighborY="-5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BA686DE-9FE0-413E-A96F-9AEFE0782AA0}" type="pres">
      <dgm:prSet presAssocID="{C520FD84-24DE-401C-8A50-1ADF534D9B74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C2815C01-8593-4740-9AB7-31AB443E4C19}" type="presOf" srcId="{C0F28D43-ADD7-43A6-864F-C0C0578E5E88}" destId="{C731CC18-FD71-405B-B619-015B86534276}" srcOrd="0" destOrd="0" presId="urn:microsoft.com/office/officeart/2005/8/layout/pList1"/>
    <dgm:cxn modelId="{B589F93A-BF1B-476B-9C7B-771DFFF723A5}" type="presOf" srcId="{AB012047-B005-4390-A6B8-D6FF49C4EF36}" destId="{95E87B6B-6E39-48CF-B30F-988E84868461}" srcOrd="0" destOrd="0" presId="urn:microsoft.com/office/officeart/2005/8/layout/pList1"/>
    <dgm:cxn modelId="{692E1B3C-5BD2-439B-A31C-BEB258FB0AC3}" type="presOf" srcId="{51D29DE9-6FE4-47CA-910A-4C7FD9A15486}" destId="{2A9DCF56-3055-44D1-904A-43CAFAD4395A}" srcOrd="0" destOrd="0" presId="urn:microsoft.com/office/officeart/2005/8/layout/pList1"/>
    <dgm:cxn modelId="{0EE23462-DEAD-498A-9222-75D23B71B48B}" type="presOf" srcId="{717B4A0A-4862-467C-AA91-2E663E16A291}" destId="{A20B4F0A-3821-4C4F-999C-5C46EC6761F6}" srcOrd="0" destOrd="0" presId="urn:microsoft.com/office/officeart/2005/8/layout/pList1"/>
    <dgm:cxn modelId="{510DA343-E0DD-4B24-BE5E-32B1F55515C8}" srcId="{DF3B7367-280E-474A-843B-CE64FA301DF9}" destId="{C520FD84-24DE-401C-8A50-1ADF534D9B74}" srcOrd="2" destOrd="0" parTransId="{FC8EB71A-DDF5-409E-96EE-3CFE6F9CDC45}" sibTransId="{4A243885-8E88-4528-82C1-A40134454F18}"/>
    <dgm:cxn modelId="{3246599C-FF84-4BC1-A5E4-EAF072151B9E}" type="presOf" srcId="{DF3B7367-280E-474A-843B-CE64FA301DF9}" destId="{DDBD433A-8094-4ECE-8877-D25CFB152C36}" srcOrd="0" destOrd="0" presId="urn:microsoft.com/office/officeart/2005/8/layout/pList1"/>
    <dgm:cxn modelId="{2C39DF9C-4799-4FA5-9A71-01A624737A75}" srcId="{DF3B7367-280E-474A-843B-CE64FA301DF9}" destId="{717B4A0A-4862-467C-AA91-2E663E16A291}" srcOrd="1" destOrd="0" parTransId="{7F35D764-6155-4353-9D8B-324F1A5DEE29}" sibTransId="{51D29DE9-6FE4-47CA-910A-4C7FD9A15486}"/>
    <dgm:cxn modelId="{E07342B0-3841-4359-98E3-2E178E79AB53}" type="presOf" srcId="{C520FD84-24DE-401C-8A50-1ADF534D9B74}" destId="{9BA686DE-9FE0-413E-A96F-9AEFE0782AA0}" srcOrd="0" destOrd="0" presId="urn:microsoft.com/office/officeart/2005/8/layout/pList1"/>
    <dgm:cxn modelId="{CCCCAEF4-00E9-428D-B368-91EDC13394FC}" srcId="{DF3B7367-280E-474A-843B-CE64FA301DF9}" destId="{C0F28D43-ADD7-43A6-864F-C0C0578E5E88}" srcOrd="0" destOrd="0" parTransId="{CD5AEFF4-7C66-4CE6-A95F-29C20FC2B48A}" sibTransId="{AB012047-B005-4390-A6B8-D6FF49C4EF36}"/>
    <dgm:cxn modelId="{41ECED24-E00D-4965-A180-5A7EE198D098}" type="presParOf" srcId="{DDBD433A-8094-4ECE-8877-D25CFB152C36}" destId="{34C31A6E-93A6-453B-B9EB-AD23C8E18105}" srcOrd="0" destOrd="0" presId="urn:microsoft.com/office/officeart/2005/8/layout/pList1"/>
    <dgm:cxn modelId="{5EE7AE8C-AFD5-423F-96A0-4E3251F73AEE}" type="presParOf" srcId="{34C31A6E-93A6-453B-B9EB-AD23C8E18105}" destId="{D94325BD-A850-456F-9351-5693C4C90C4C}" srcOrd="0" destOrd="0" presId="urn:microsoft.com/office/officeart/2005/8/layout/pList1"/>
    <dgm:cxn modelId="{FEB16362-07C8-43FE-A64B-20FBF6421950}" type="presParOf" srcId="{34C31A6E-93A6-453B-B9EB-AD23C8E18105}" destId="{C731CC18-FD71-405B-B619-015B86534276}" srcOrd="1" destOrd="0" presId="urn:microsoft.com/office/officeart/2005/8/layout/pList1"/>
    <dgm:cxn modelId="{42E044A4-41DC-49CB-A5E9-9AAA34D1371B}" type="presParOf" srcId="{DDBD433A-8094-4ECE-8877-D25CFB152C36}" destId="{95E87B6B-6E39-48CF-B30F-988E84868461}" srcOrd="1" destOrd="0" presId="urn:microsoft.com/office/officeart/2005/8/layout/pList1"/>
    <dgm:cxn modelId="{33DE083D-1F31-4D19-8FDD-7B129DD44280}" type="presParOf" srcId="{DDBD433A-8094-4ECE-8877-D25CFB152C36}" destId="{814CEB0B-5B06-411F-90D4-7ADD96BB3D8A}" srcOrd="2" destOrd="0" presId="urn:microsoft.com/office/officeart/2005/8/layout/pList1"/>
    <dgm:cxn modelId="{3B0B4142-0D4A-44D0-A380-E0C1AF821065}" type="presParOf" srcId="{814CEB0B-5B06-411F-90D4-7ADD96BB3D8A}" destId="{C5BFC0AC-F73C-4062-8C30-9F40759A3F24}" srcOrd="0" destOrd="0" presId="urn:microsoft.com/office/officeart/2005/8/layout/pList1"/>
    <dgm:cxn modelId="{EFB7F3D0-E869-41FD-B777-AFC521458BF9}" type="presParOf" srcId="{814CEB0B-5B06-411F-90D4-7ADD96BB3D8A}" destId="{A20B4F0A-3821-4C4F-999C-5C46EC6761F6}" srcOrd="1" destOrd="0" presId="urn:microsoft.com/office/officeart/2005/8/layout/pList1"/>
    <dgm:cxn modelId="{008A162C-0656-463F-A83E-1876956B2213}" type="presParOf" srcId="{DDBD433A-8094-4ECE-8877-D25CFB152C36}" destId="{2A9DCF56-3055-44D1-904A-43CAFAD4395A}" srcOrd="3" destOrd="0" presId="urn:microsoft.com/office/officeart/2005/8/layout/pList1"/>
    <dgm:cxn modelId="{4D9EDE1C-3E32-4EEA-ADC1-0D6F49DDB32F}" type="presParOf" srcId="{DDBD433A-8094-4ECE-8877-D25CFB152C36}" destId="{66B24781-A254-46A2-A76E-EB0ADC9A830B}" srcOrd="4" destOrd="0" presId="urn:microsoft.com/office/officeart/2005/8/layout/pList1"/>
    <dgm:cxn modelId="{F4D4DEB4-97C5-4652-A5BC-1DFB5DA10A9B}" type="presParOf" srcId="{66B24781-A254-46A2-A76E-EB0ADC9A830B}" destId="{F8CF4EC1-2A60-4940-A50D-EA7F0BE5AE2C}" srcOrd="0" destOrd="0" presId="urn:microsoft.com/office/officeart/2005/8/layout/pList1"/>
    <dgm:cxn modelId="{E3DDC20B-AC7A-41B0-8CAE-DCFF51258F7B}" type="presParOf" srcId="{66B24781-A254-46A2-A76E-EB0ADC9A830B}" destId="{9BA686DE-9FE0-413E-A96F-9AEFE0782AA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25BD-A850-456F-9351-5693C4C90C4C}">
      <dsp:nvSpPr>
        <dsp:cNvPr id="0" name=""/>
        <dsp:cNvSpPr/>
      </dsp:nvSpPr>
      <dsp:spPr>
        <a:xfrm>
          <a:off x="6285298" y="491659"/>
          <a:ext cx="2855209" cy="196723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1CC18-FD71-405B-B619-015B86534276}">
      <dsp:nvSpPr>
        <dsp:cNvPr id="0" name=""/>
        <dsp:cNvSpPr/>
      </dsp:nvSpPr>
      <dsp:spPr>
        <a:xfrm>
          <a:off x="1799" y="2475817"/>
          <a:ext cx="2855209" cy="105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 err="1"/>
            <a:t>alphaGo</a:t>
          </a:r>
          <a:endParaRPr lang="zh-CN" altLang="en-US" sz="4600" kern="1200" dirty="0"/>
        </a:p>
      </dsp:txBody>
      <dsp:txXfrm>
        <a:off x="1799" y="2475817"/>
        <a:ext cx="2855209" cy="1059282"/>
      </dsp:txXfrm>
    </dsp:sp>
    <dsp:sp modelId="{C5BFC0AC-F73C-4062-8C30-9F40759A3F24}">
      <dsp:nvSpPr>
        <dsp:cNvPr id="0" name=""/>
        <dsp:cNvSpPr/>
      </dsp:nvSpPr>
      <dsp:spPr>
        <a:xfrm>
          <a:off x="3142649" y="508578"/>
          <a:ext cx="2855209" cy="196723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B4F0A-3821-4C4F-999C-5C46EC6761F6}">
      <dsp:nvSpPr>
        <dsp:cNvPr id="0" name=""/>
        <dsp:cNvSpPr/>
      </dsp:nvSpPr>
      <dsp:spPr>
        <a:xfrm>
          <a:off x="3142649" y="2475817"/>
          <a:ext cx="2855209" cy="105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 err="1"/>
            <a:t>starcraft</a:t>
          </a:r>
          <a:endParaRPr lang="zh-CN" altLang="en-US" sz="4600" kern="1200" dirty="0"/>
        </a:p>
      </dsp:txBody>
      <dsp:txXfrm>
        <a:off x="3142649" y="2475817"/>
        <a:ext cx="2855209" cy="1059282"/>
      </dsp:txXfrm>
    </dsp:sp>
    <dsp:sp modelId="{F8CF4EC1-2A60-4940-A50D-EA7F0BE5AE2C}">
      <dsp:nvSpPr>
        <dsp:cNvPr id="0" name=""/>
        <dsp:cNvSpPr/>
      </dsp:nvSpPr>
      <dsp:spPr>
        <a:xfrm>
          <a:off x="25395" y="507555"/>
          <a:ext cx="2855209" cy="196723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86DE-9FE0-413E-A96F-9AEFE0782AA0}">
      <dsp:nvSpPr>
        <dsp:cNvPr id="0" name=""/>
        <dsp:cNvSpPr/>
      </dsp:nvSpPr>
      <dsp:spPr>
        <a:xfrm>
          <a:off x="6283499" y="2475817"/>
          <a:ext cx="2855209" cy="105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dota2</a:t>
          </a:r>
          <a:endParaRPr lang="zh-CN" altLang="en-US" sz="4600" kern="1200" dirty="0"/>
        </a:p>
      </dsp:txBody>
      <dsp:txXfrm>
        <a:off x="6283499" y="2475817"/>
        <a:ext cx="2855209" cy="105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0BE3B-FE09-442F-AA19-D1FB6AC557B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4590-5016-4219-9E25-8F0046C4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、介绍。</a:t>
            </a:r>
            <a:r>
              <a:rPr lang="en-US" altLang="zh-CN" dirty="0"/>
              <a:t>Questions are welcome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如何进行控制</a:t>
            </a:r>
            <a:r>
              <a:rPr lang="zh-CN" altLang="en-US"/>
              <a:t>的问题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、机器学习是如何实现的：使用大量数据，训练出一个</a:t>
            </a:r>
            <a:r>
              <a:rPr lang="en-US" altLang="zh-CN" dirty="0"/>
              <a:t>Model</a:t>
            </a:r>
            <a:r>
              <a:rPr lang="zh-CN" altLang="en-US" dirty="0"/>
              <a:t>，再用这个</a:t>
            </a:r>
            <a:r>
              <a:rPr lang="en-US" altLang="zh-CN" dirty="0"/>
              <a:t>model</a:t>
            </a:r>
            <a:r>
              <a:rPr lang="zh-CN" altLang="en-US" dirty="0"/>
              <a:t>去预测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0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9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DQN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、更新方式：基于</a:t>
            </a:r>
            <a:r>
              <a:rPr lang="en-US" altLang="zh-CN" dirty="0"/>
              <a:t>Q(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值、结构相同，参数不同的神经网络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、目标网络比现实网络看的更远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6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熵函数，相当于正则化，惩罚值</a:t>
            </a:r>
            <a:endParaRPr lang="en-US" altLang="zh-CN" dirty="0"/>
          </a:p>
          <a:p>
            <a:r>
              <a:rPr lang="en-US" altLang="zh-CN" dirty="0"/>
              <a:t>Loss function </a:t>
            </a:r>
            <a:r>
              <a:rPr lang="zh-CN" altLang="en-US" dirty="0"/>
              <a:t>和 神经网络的对话</a:t>
            </a:r>
            <a:endParaRPr lang="en-US" altLang="zh-CN" dirty="0"/>
          </a:p>
          <a:p>
            <a:r>
              <a:rPr lang="zh-CN" altLang="en-US" dirty="0"/>
              <a:t>对公式的解释</a:t>
            </a:r>
            <a:endParaRPr lang="en-US" altLang="zh-CN" dirty="0"/>
          </a:p>
          <a:p>
            <a:r>
              <a:rPr lang="zh-CN" altLang="en-US" dirty="0"/>
              <a:t>举二元分布的例子</a:t>
            </a:r>
            <a:endParaRPr lang="en-US" altLang="zh-CN" dirty="0"/>
          </a:p>
          <a:p>
            <a:r>
              <a:rPr lang="zh-CN" altLang="en-US" dirty="0"/>
              <a:t>缺点，不容易收敛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6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Dota2 </a:t>
            </a:r>
            <a:r>
              <a:rPr lang="zh-CN" altLang="en-US" dirty="0"/>
              <a:t>四万五千年的</a:t>
            </a:r>
            <a:r>
              <a:rPr lang="en-US" altLang="zh-CN" dirty="0"/>
              <a:t>dota2</a:t>
            </a:r>
            <a:r>
              <a:rPr lang="zh-CN" altLang="en-US" dirty="0"/>
              <a:t>游戏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9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gym</a:t>
            </a:r>
            <a:r>
              <a:rPr lang="zh-CN" altLang="en-US" dirty="0"/>
              <a:t>，自己写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、各自的优点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、基本场景，要求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、写算法</a:t>
            </a:r>
            <a:r>
              <a:rPr lang="en-US" altLang="zh-CN" dirty="0"/>
              <a:t>(</a:t>
            </a:r>
            <a:r>
              <a:rPr lang="zh-CN" altLang="en-US" dirty="0"/>
              <a:t>代码补全，错误提示，编辑器风格</a:t>
            </a:r>
            <a:r>
              <a:rPr lang="en-US" altLang="zh-CN" dirty="0"/>
              <a:t>)</a:t>
            </a:r>
            <a:r>
              <a:rPr lang="zh-CN" altLang="en-US" dirty="0"/>
              <a:t>，整合</a:t>
            </a:r>
            <a:r>
              <a:rPr lang="en-US" altLang="zh-CN" dirty="0"/>
              <a:t>(</a:t>
            </a:r>
            <a:r>
              <a:rPr lang="zh-CN" altLang="en-US" dirty="0"/>
              <a:t>官网，不同版本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4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、介绍通信方式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、询问大家的选择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、做出分析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9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六倍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8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1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学习，需要数据。强化学习算法的两大类。两者区别</a:t>
            </a:r>
            <a:r>
              <a:rPr lang="en-US" altLang="zh-CN" dirty="0"/>
              <a:t>(</a:t>
            </a:r>
            <a:r>
              <a:rPr lang="zh-CN" altLang="en-US" dirty="0"/>
              <a:t>以直接走人为例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84590-5016-4219-9E25-8F0046C43A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8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0E958-BB14-4181-9E59-823CB0AB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6" y="78581"/>
            <a:ext cx="10827544" cy="118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457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3.png"/><Relationship Id="rId5" Type="http://schemas.openxmlformats.org/officeDocument/2006/relationships/image" Target="../media/image6.jpg"/><Relationship Id="rId10" Type="http://schemas.openxmlformats.org/officeDocument/2006/relationships/image" Target="../media/image14.jpg"/><Relationship Id="rId4" Type="http://schemas.openxmlformats.org/officeDocument/2006/relationships/image" Target="../media/image5.pn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648F0-499B-472F-AAB1-94CBDC576D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798" y="140787"/>
            <a:ext cx="8284369" cy="1107280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工业控制</a:t>
            </a:r>
            <a:r>
              <a:rPr lang="en-US" altLang="zh-CN" sz="4800" b="1" dirty="0"/>
              <a:t>+</a:t>
            </a:r>
            <a:r>
              <a:rPr lang="zh-CN" altLang="en-US" sz="4800" b="1" dirty="0"/>
              <a:t>强化学习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C85947-1A6D-4FD1-B924-5C1598AEF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33" y="2827410"/>
            <a:ext cx="2939264" cy="2147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90ED53-910A-4358-984E-1FE39F56D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0" y="2783251"/>
            <a:ext cx="2939265" cy="2204449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8ED260A-324F-4F72-8919-4EFDC914E626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5721855" y="-256038"/>
            <a:ext cx="44159" cy="6122738"/>
          </a:xfrm>
          <a:prstGeom prst="bentConnector3">
            <a:avLst>
              <a:gd name="adj1" fmla="val 617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C68EB1A-F322-427F-BF3E-A733BB2CB5D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5737309" y="1919706"/>
            <a:ext cx="13250" cy="6122738"/>
          </a:xfrm>
          <a:prstGeom prst="bentConnector3">
            <a:avLst>
              <a:gd name="adj1" fmla="val 18252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6A3B76-6D03-44DC-9541-E3EE3446F737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4152197" y="3885476"/>
            <a:ext cx="3183473" cy="15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14FCFCD-B675-42D6-B05D-7B648FFB41D4}"/>
              </a:ext>
            </a:extLst>
          </p:cNvPr>
          <p:cNvSpPr txBox="1"/>
          <p:nvPr/>
        </p:nvSpPr>
        <p:spPr>
          <a:xfrm>
            <a:off x="5365979" y="198023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State</a:t>
            </a:r>
            <a:endParaRPr lang="en-US" altLang="zh-CN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82942FB-0974-4AAA-9FCB-CEDB68A1258C}"/>
              </a:ext>
            </a:extLst>
          </p:cNvPr>
          <p:cNvSpPr txBox="1"/>
          <p:nvPr/>
        </p:nvSpPr>
        <p:spPr>
          <a:xfrm>
            <a:off x="5244952" y="332278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Action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11C592-221B-4593-ABE7-838DA682A18B}"/>
              </a:ext>
            </a:extLst>
          </p:cNvPr>
          <p:cNvSpPr txBox="1"/>
          <p:nvPr/>
        </p:nvSpPr>
        <p:spPr>
          <a:xfrm>
            <a:off x="5100122" y="4695312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Reward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B05219B-A011-4E24-8C5F-EB7C71730231}"/>
              </a:ext>
            </a:extLst>
          </p:cNvPr>
          <p:cNvSpPr txBox="1"/>
          <p:nvPr/>
        </p:nvSpPr>
        <p:spPr>
          <a:xfrm>
            <a:off x="126998" y="1977219"/>
            <a:ext cx="275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Environment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5A692AD-97B9-40A0-851F-6C9BB70F7B4B}"/>
              </a:ext>
            </a:extLst>
          </p:cNvPr>
          <p:cNvSpPr txBox="1"/>
          <p:nvPr/>
        </p:nvSpPr>
        <p:spPr>
          <a:xfrm>
            <a:off x="9253036" y="1974565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Agent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E29935E8-6151-4D79-8F31-403BA4817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1" grpId="0"/>
      <p:bldP spid="62" grpId="0"/>
      <p:bldP spid="63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873D-E68B-425C-B0F6-A91CA999BF29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强化学习简介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DA11BB-CD22-4F43-BF3A-A25706844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991F54-CC39-48A5-8DE5-E765DE7E2CC1}"/>
              </a:ext>
            </a:extLst>
          </p:cNvPr>
          <p:cNvSpPr txBox="1"/>
          <p:nvPr/>
        </p:nvSpPr>
        <p:spPr>
          <a:xfrm>
            <a:off x="5725732" y="2266953"/>
            <a:ext cx="2986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无模型</a:t>
            </a:r>
            <a:endParaRPr lang="en-US" altLang="zh-CN" sz="4000" dirty="0"/>
          </a:p>
          <a:p>
            <a:r>
              <a:rPr lang="en-US" altLang="zh-CN" sz="4000" dirty="0"/>
              <a:t>(model-free)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BF53F1-CED8-44C8-B2B2-DAC0F9CD0954}"/>
              </a:ext>
            </a:extLst>
          </p:cNvPr>
          <p:cNvSpPr txBox="1"/>
          <p:nvPr/>
        </p:nvSpPr>
        <p:spPr>
          <a:xfrm>
            <a:off x="5725732" y="4214515"/>
            <a:ext cx="4049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基于模型</a:t>
            </a:r>
            <a:endParaRPr lang="en-US" altLang="zh-CN" sz="4000" dirty="0"/>
          </a:p>
          <a:p>
            <a:r>
              <a:rPr lang="en-US" altLang="zh-CN" sz="4000" dirty="0"/>
              <a:t>(</a:t>
            </a:r>
            <a:r>
              <a:rPr lang="en-US" altLang="zh-CN" sz="4800" dirty="0"/>
              <a:t>model-based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7E16D-6170-4A46-901C-5F447F673D83}"/>
              </a:ext>
            </a:extLst>
          </p:cNvPr>
          <p:cNvSpPr txBox="1"/>
          <p:nvPr/>
        </p:nvSpPr>
        <p:spPr>
          <a:xfrm>
            <a:off x="604855" y="3298851"/>
            <a:ext cx="4801314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60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数据怎么来？</a:t>
            </a:r>
          </a:p>
        </p:txBody>
      </p:sp>
    </p:spTree>
    <p:extLst>
      <p:ext uri="{BB962C8B-B14F-4D97-AF65-F5344CB8AC3E}">
        <p14:creationId xmlns:p14="http://schemas.microsoft.com/office/powerpoint/2010/main" val="27344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873D-E68B-425C-B0F6-A91CA999BF29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无模型</a:t>
            </a:r>
            <a:r>
              <a:rPr lang="en-US" altLang="zh-CN" sz="4800" b="1" dirty="0"/>
              <a:t>(Model-free)</a:t>
            </a:r>
            <a:endParaRPr lang="zh-CN" altLang="en-US" sz="4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DA11BB-CD22-4F43-BF3A-A25706844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237FD0-4798-4EC4-A05F-ABEC94730A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b="6238"/>
          <a:stretch/>
        </p:blipFill>
        <p:spPr>
          <a:xfrm>
            <a:off x="1099534" y="2447817"/>
            <a:ext cx="4213114" cy="2277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1261F9-8702-4F31-8683-DA7871D7D814}"/>
              </a:ext>
            </a:extLst>
          </p:cNvPr>
          <p:cNvSpPr txBox="1"/>
          <p:nvPr/>
        </p:nvSpPr>
        <p:spPr>
          <a:xfrm>
            <a:off x="4446982" y="1467493"/>
            <a:ext cx="3552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Loss function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D05549-009A-4494-8EDA-CC11DD23B09C}"/>
              </a:ext>
            </a:extLst>
          </p:cNvPr>
          <p:cNvSpPr txBox="1"/>
          <p:nvPr/>
        </p:nvSpPr>
        <p:spPr>
          <a:xfrm>
            <a:off x="2476609" y="5834950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(A-B)</a:t>
            </a:r>
            <a:r>
              <a:rPr lang="en-US" altLang="zh-CN" sz="3200" b="1" baseline="30000" dirty="0"/>
              <a:t>2</a:t>
            </a:r>
            <a:endParaRPr lang="zh-CN" altLang="en-US" sz="3200" b="1" baseline="30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7FFDA2-82C1-487F-A175-0DAC8C7297C2}"/>
              </a:ext>
            </a:extLst>
          </p:cNvPr>
          <p:cNvSpPr txBox="1"/>
          <p:nvPr/>
        </p:nvSpPr>
        <p:spPr>
          <a:xfrm>
            <a:off x="1413824" y="5246581"/>
            <a:ext cx="389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Mean Squared Loss:</a:t>
            </a:r>
            <a:endParaRPr lang="zh-CN" altLang="en-US" sz="3200" b="1" baseline="30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2FC75E-2E44-4DF0-A958-475FCB7D82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-202" r="-4677" b="7182"/>
          <a:stretch/>
        </p:blipFill>
        <p:spPr>
          <a:xfrm>
            <a:off x="6915032" y="2447817"/>
            <a:ext cx="3872339" cy="24570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ADA526-80FF-458F-BBA7-68AA9CA1E9A0}"/>
              </a:ext>
            </a:extLst>
          </p:cNvPr>
          <p:cNvSpPr txBox="1"/>
          <p:nvPr/>
        </p:nvSpPr>
        <p:spPr>
          <a:xfrm flipV="1">
            <a:off x="6861740" y="3799376"/>
            <a:ext cx="323165" cy="5168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dirty="0"/>
              <a:t>Log Loss</a:t>
            </a:r>
            <a:endParaRPr lang="zh-CN" altLang="en-US" sz="9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23B341-66D2-47CD-950D-732BF55FC917}"/>
              </a:ext>
            </a:extLst>
          </p:cNvPr>
          <p:cNvSpPr txBox="1"/>
          <p:nvPr/>
        </p:nvSpPr>
        <p:spPr>
          <a:xfrm>
            <a:off x="8166927" y="5258057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Log Loss:</a:t>
            </a:r>
            <a:endParaRPr lang="zh-CN" altLang="en-US" sz="3200" b="1" baseline="30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91B2AE-4114-44F3-8F9D-CE79AD74B8B6}"/>
              </a:ext>
            </a:extLst>
          </p:cNvPr>
          <p:cNvSpPr txBox="1"/>
          <p:nvPr/>
        </p:nvSpPr>
        <p:spPr>
          <a:xfrm>
            <a:off x="8426009" y="583495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-log(x)</a:t>
            </a:r>
            <a:endParaRPr lang="zh-CN" altLang="en-US" sz="3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943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917-3673-495B-BCED-F2A9747037DB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无模型</a:t>
            </a:r>
            <a:r>
              <a:rPr lang="en-US" altLang="zh-CN" sz="4800" b="1" dirty="0"/>
              <a:t>(Model-free)</a:t>
            </a:r>
            <a:endParaRPr lang="zh-CN" altLang="en-US" sz="4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ADF198-9774-47B9-869E-6772F118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44B7F1-2F18-4026-873C-DFFFA10A759A}"/>
              </a:ext>
            </a:extLst>
          </p:cNvPr>
          <p:cNvSpPr txBox="1"/>
          <p:nvPr/>
        </p:nvSpPr>
        <p:spPr>
          <a:xfrm>
            <a:off x="7095458" y="2290500"/>
            <a:ext cx="424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∑(−R(</a:t>
            </a:r>
            <a:r>
              <a:rPr lang="zh-CN" altLang="en-US" sz="3600" dirty="0"/>
              <a:t>𝑠</a:t>
            </a:r>
            <a:r>
              <a:rPr lang="en-US" altLang="zh-CN" sz="3600" dirty="0"/>
              <a:t>,</a:t>
            </a:r>
            <a:r>
              <a:rPr lang="zh-CN" altLang="en-US" sz="3600" dirty="0"/>
              <a:t>𝑎</a:t>
            </a:r>
            <a:r>
              <a:rPr lang="en-US" altLang="zh-CN" sz="3600" dirty="0"/>
              <a:t>)log</a:t>
            </a:r>
            <a:r>
              <a:rPr lang="zh-CN" altLang="en-US" sz="3600" dirty="0"/>
              <a:t>𝜋</a:t>
            </a:r>
            <a:r>
              <a:rPr lang="en-US" altLang="zh-CN" sz="3600" dirty="0"/>
              <a:t>(</a:t>
            </a:r>
            <a:r>
              <a:rPr lang="zh-CN" altLang="en-US" sz="3600" dirty="0"/>
              <a:t>𝑠</a:t>
            </a:r>
            <a:r>
              <a:rPr lang="en-US" altLang="zh-CN" sz="3600" dirty="0"/>
              <a:t>|</a:t>
            </a:r>
            <a:r>
              <a:rPr lang="zh-CN" altLang="en-US" sz="3600" dirty="0"/>
              <a:t>𝑎</a:t>
            </a:r>
            <a:r>
              <a:rPr lang="en-US" altLang="zh-CN" sz="3600" dirty="0"/>
              <a:t>))</a:t>
            </a:r>
            <a:endParaRPr lang="zh-CN" altLang="en-US" sz="36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9DFA7E3-0879-490E-9C33-C7467060D4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9" r="1231"/>
          <a:stretch/>
        </p:blipFill>
        <p:spPr>
          <a:xfrm>
            <a:off x="789450" y="2355747"/>
            <a:ext cx="5713581" cy="51583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168D27A-888F-4AF9-ABB8-BA1328DD83C8}"/>
              </a:ext>
            </a:extLst>
          </p:cNvPr>
          <p:cNvSpPr/>
          <p:nvPr/>
        </p:nvSpPr>
        <p:spPr>
          <a:xfrm>
            <a:off x="8063022" y="1805288"/>
            <a:ext cx="2681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Policy gradient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9CB7D1-86BA-4267-BF95-A46FE103AA63}"/>
              </a:ext>
            </a:extLst>
          </p:cNvPr>
          <p:cNvSpPr/>
          <p:nvPr/>
        </p:nvSpPr>
        <p:spPr>
          <a:xfrm>
            <a:off x="3064864" y="1734079"/>
            <a:ext cx="1064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DQN</a:t>
            </a:r>
            <a:endParaRPr lang="zh-CN" altLang="en-US" sz="280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4E4CCA9-D941-482D-A5A5-9A889113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14923"/>
              </p:ext>
            </p:extLst>
          </p:nvPr>
        </p:nvGraphicFramePr>
        <p:xfrm>
          <a:off x="823948" y="3783396"/>
          <a:ext cx="10724374" cy="2546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48">
                  <a:extLst>
                    <a:ext uri="{9D8B030D-6E8A-4147-A177-3AD203B41FA5}">
                      <a16:colId xmlns:a16="http://schemas.microsoft.com/office/drawing/2014/main" val="3723461458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1800164520"/>
                    </a:ext>
                  </a:extLst>
                </a:gridCol>
                <a:gridCol w="4528326">
                  <a:extLst>
                    <a:ext uri="{9D8B030D-6E8A-4147-A177-3AD203B41FA5}">
                      <a16:colId xmlns:a16="http://schemas.microsoft.com/office/drawing/2014/main" val="1795612270"/>
                    </a:ext>
                  </a:extLst>
                </a:gridCol>
              </a:tblGrid>
              <a:tr h="50371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DQN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Policy gradient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70662"/>
                  </a:ext>
                </a:extLst>
              </a:tr>
              <a:tr h="510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更新方式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基于</a:t>
                      </a:r>
                      <a:r>
                        <a:rPr lang="en-US" altLang="zh-CN" sz="2400" dirty="0"/>
                        <a:t>Q(s , a)</a:t>
                      </a:r>
                      <a:r>
                        <a:rPr lang="zh-CN" altLang="en-US" sz="24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基于策略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概率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85643"/>
                  </a:ext>
                </a:extLst>
              </a:tr>
              <a:tr h="510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连续动作空间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不支持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980155"/>
                  </a:ext>
                </a:extLst>
              </a:tr>
              <a:tr h="510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方差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较低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较高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684989"/>
                  </a:ext>
                </a:extLst>
              </a:tr>
              <a:tr h="510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动作选择方式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贪心选择</a:t>
                      </a:r>
                      <a:r>
                        <a:rPr lang="en-US" altLang="zh-CN" sz="2400" dirty="0"/>
                        <a:t>Q(s, a)</a:t>
                      </a:r>
                      <a:r>
                        <a:rPr lang="zh-CN" altLang="en-US" sz="2400" dirty="0"/>
                        <a:t>最高的动作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根据概率随机</a:t>
                      </a:r>
                      <a:r>
                        <a:rPr lang="en-US" altLang="zh-CN" sz="2400" dirty="0"/>
                        <a:t>sample</a:t>
                      </a:r>
                      <a:r>
                        <a:rPr lang="zh-CN" altLang="en-US" sz="2400" dirty="0"/>
                        <a:t>动作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25513"/>
                  </a:ext>
                </a:extLst>
              </a:tr>
            </a:tbl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61FC378-1E99-4FD2-A4E8-AB507797237D}"/>
              </a:ext>
            </a:extLst>
          </p:cNvPr>
          <p:cNvCxnSpPr>
            <a:cxnSpLocks/>
          </p:cNvCxnSpPr>
          <p:nvPr/>
        </p:nvCxnSpPr>
        <p:spPr>
          <a:xfrm>
            <a:off x="2531533" y="2948190"/>
            <a:ext cx="19382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0820A7-8FA9-43B3-9CA0-027847376502}"/>
              </a:ext>
            </a:extLst>
          </p:cNvPr>
          <p:cNvCxnSpPr>
            <a:cxnSpLocks/>
          </p:cNvCxnSpPr>
          <p:nvPr/>
        </p:nvCxnSpPr>
        <p:spPr>
          <a:xfrm>
            <a:off x="4835574" y="2948190"/>
            <a:ext cx="14086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81490DF-3A0C-4FD0-93F5-B853B9C49ED0}"/>
              </a:ext>
            </a:extLst>
          </p:cNvPr>
          <p:cNvSpPr txBox="1"/>
          <p:nvPr/>
        </p:nvSpPr>
        <p:spPr>
          <a:xfrm>
            <a:off x="3020983" y="3021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目标网络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4D4D85-9349-47F1-8973-37A650615F55}"/>
              </a:ext>
            </a:extLst>
          </p:cNvPr>
          <p:cNvSpPr txBox="1"/>
          <p:nvPr/>
        </p:nvSpPr>
        <p:spPr>
          <a:xfrm>
            <a:off x="5062442" y="3021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现实网络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FCE546-5CA8-4373-8968-344DA408B812}"/>
              </a:ext>
            </a:extLst>
          </p:cNvPr>
          <p:cNvSpPr txBox="1"/>
          <p:nvPr/>
        </p:nvSpPr>
        <p:spPr>
          <a:xfrm>
            <a:off x="5476992" y="410272"/>
            <a:ext cx="470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————  </a:t>
            </a:r>
            <a:r>
              <a:rPr lang="en-US" altLang="zh-CN" sz="3200" b="1" dirty="0">
                <a:solidFill>
                  <a:srgbClr val="FF0000"/>
                </a:solidFill>
              </a:rPr>
              <a:t>Loss function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9E17-91C1-4DDF-9FA2-2AAB10615E3E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无模型</a:t>
            </a:r>
            <a:r>
              <a:rPr lang="en-US" altLang="zh-CN" sz="4800" b="1" dirty="0"/>
              <a:t>(Model-free)</a:t>
            </a:r>
            <a:endParaRPr lang="zh-CN" altLang="en-US" sz="4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C053B7-2B1F-4F24-8765-2C906B90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F231AE-D132-4535-A1C8-DDCC7BFB4D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9" r="1231"/>
          <a:stretch/>
        </p:blipFill>
        <p:spPr>
          <a:xfrm>
            <a:off x="3142523" y="2332671"/>
            <a:ext cx="5713581" cy="5158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34772A-68F5-455B-A641-70E501EA6FFD}"/>
              </a:ext>
            </a:extLst>
          </p:cNvPr>
          <p:cNvSpPr txBox="1"/>
          <p:nvPr/>
        </p:nvSpPr>
        <p:spPr>
          <a:xfrm>
            <a:off x="4675987" y="1626692"/>
            <a:ext cx="21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Actor-Critic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39A5C5-A593-4A1D-B453-3C3A6C29C9ED}"/>
              </a:ext>
            </a:extLst>
          </p:cNvPr>
          <p:cNvSpPr txBox="1"/>
          <p:nvPr/>
        </p:nvSpPr>
        <p:spPr>
          <a:xfrm>
            <a:off x="3654693" y="3414078"/>
            <a:ext cx="424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∑(−R(</a:t>
            </a:r>
            <a:r>
              <a:rPr lang="zh-CN" altLang="en-US" sz="3600" dirty="0"/>
              <a:t>𝑠</a:t>
            </a:r>
            <a:r>
              <a:rPr lang="en-US" altLang="zh-CN" sz="3600" dirty="0"/>
              <a:t>,</a:t>
            </a:r>
            <a:r>
              <a:rPr lang="zh-CN" altLang="en-US" sz="3600" dirty="0"/>
              <a:t>𝑎</a:t>
            </a:r>
            <a:r>
              <a:rPr lang="en-US" altLang="zh-CN" sz="3600" dirty="0"/>
              <a:t>)log</a:t>
            </a:r>
            <a:r>
              <a:rPr lang="zh-CN" altLang="en-US" sz="3600" dirty="0"/>
              <a:t>𝜋</a:t>
            </a:r>
            <a:r>
              <a:rPr lang="en-US" altLang="zh-CN" sz="3600" dirty="0"/>
              <a:t>(</a:t>
            </a:r>
            <a:r>
              <a:rPr lang="zh-CN" altLang="en-US" sz="3600" dirty="0"/>
              <a:t>𝑠</a:t>
            </a:r>
            <a:r>
              <a:rPr lang="en-US" altLang="zh-CN" sz="3600" dirty="0"/>
              <a:t>|</a:t>
            </a:r>
            <a:r>
              <a:rPr lang="zh-CN" altLang="en-US" sz="3600" dirty="0"/>
              <a:t>𝑎</a:t>
            </a:r>
            <a:r>
              <a:rPr lang="en-US" altLang="zh-CN" sz="3600" dirty="0"/>
              <a:t>))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4DF455-A528-4949-A00C-0FD6D55C8F28}"/>
              </a:ext>
            </a:extLst>
          </p:cNvPr>
          <p:cNvSpPr txBox="1"/>
          <p:nvPr/>
        </p:nvSpPr>
        <p:spPr>
          <a:xfrm>
            <a:off x="5444475" y="2780339"/>
            <a:ext cx="575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+</a:t>
            </a:r>
            <a:endParaRPr lang="zh-CN" altLang="en-US" sz="4400" b="1" baseline="30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1307B0-A0E0-4540-9E5F-6BB6B26AA1BA}"/>
              </a:ext>
            </a:extLst>
          </p:cNvPr>
          <p:cNvSpPr txBox="1"/>
          <p:nvPr/>
        </p:nvSpPr>
        <p:spPr>
          <a:xfrm>
            <a:off x="5476992" y="3876416"/>
            <a:ext cx="651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-</a:t>
            </a:r>
            <a:endParaRPr lang="zh-CN" altLang="en-US" sz="4400" b="1" baseline="30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53565D-B142-474E-899C-7DA5BF39FB2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93642" y="9298287"/>
            <a:ext cx="11413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743060-AEEF-4B72-8E75-83480CBA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693" y="4708086"/>
            <a:ext cx="4176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−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Operators"/>
              </a:rPr>
              <a:t>∑</a:t>
            </a:r>
            <a:r>
              <a:rPr lang="zh-CN" altLang="zh-CN" sz="3200" baseline="-25000" dirty="0">
                <a:solidFill>
                  <a:srgbClr val="000000"/>
                </a:solidFill>
                <a:latin typeface="Arial" panose="020B0604020202020204" pitchFamily="34" charset="0"/>
                <a:ea typeface="STIXMathJax_Main"/>
              </a:rPr>
              <a:t> </a:t>
            </a:r>
            <a:r>
              <a:rPr lang="en-US" altLang="zh-CN" sz="3200" baseline="30000" dirty="0">
                <a:solidFill>
                  <a:srgbClr val="000000"/>
                </a:solidFill>
                <a:latin typeface="Arial" panose="020B0604020202020204" pitchFamily="34" charset="0"/>
                <a:ea typeface="STIXMathJax_Operators"/>
              </a:rPr>
              <a:t>n</a:t>
            </a:r>
            <a:r>
              <a:rPr lang="zh-CN" altLang="zh-CN" sz="3200" baseline="-25000" dirty="0">
                <a:solidFill>
                  <a:srgbClr val="000000"/>
                </a:solidFill>
                <a:latin typeface="Arial" panose="020B0604020202020204" pitchFamily="34" charset="0"/>
                <a:ea typeface="STIXMathJax_Normal-italic"/>
              </a:rPr>
              <a:t>𝑖</a:t>
            </a:r>
            <a:r>
              <a:rPr lang="zh-CN" altLang="zh-CN" sz="3200" baseline="-25000" dirty="0">
                <a:solidFill>
                  <a:srgbClr val="000000"/>
                </a:solidFill>
                <a:latin typeface="Arial" panose="020B0604020202020204" pitchFamily="34" charset="0"/>
                <a:ea typeface="STIXMathJax_Main"/>
              </a:rPr>
              <a:t>=1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𝑃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𝑖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𝑙𝑜𝑔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𝑏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𝑃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Normal-italic"/>
              </a:rPr>
              <a:t>𝑖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)))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8379AE-6E7D-48B4-B928-9CFA17C86F6C}"/>
              </a:ext>
            </a:extLst>
          </p:cNvPr>
          <p:cNvSpPr txBox="1"/>
          <p:nvPr/>
        </p:nvSpPr>
        <p:spPr>
          <a:xfrm>
            <a:off x="5476992" y="410272"/>
            <a:ext cx="470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————  </a:t>
            </a:r>
            <a:r>
              <a:rPr lang="en-US" altLang="zh-CN" sz="3200" b="1" dirty="0">
                <a:solidFill>
                  <a:srgbClr val="FF0000"/>
                </a:solidFill>
              </a:rPr>
              <a:t>Loss function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660EB9-F1BC-45E5-94C6-FB41371F3491}"/>
              </a:ext>
            </a:extLst>
          </p:cNvPr>
          <p:cNvSpPr txBox="1"/>
          <p:nvPr/>
        </p:nvSpPr>
        <p:spPr>
          <a:xfrm>
            <a:off x="8386319" y="481585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防止局部最优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242C84-DBB0-458F-B17B-569485AD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93" y="4168349"/>
            <a:ext cx="5073007" cy="26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3801E9-5718-4A60-A71C-FA8367DC24ED}"/>
              </a:ext>
            </a:extLst>
          </p:cNvPr>
          <p:cNvSpPr txBox="1"/>
          <p:nvPr/>
        </p:nvSpPr>
        <p:spPr>
          <a:xfrm>
            <a:off x="1112929" y="2291203"/>
            <a:ext cx="14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DQN</a:t>
            </a:r>
            <a:r>
              <a:rPr lang="zh-CN" altLang="en-US" sz="3600" dirty="0"/>
              <a:t>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7B157-96A8-4167-9473-A0FEE9F914F1}"/>
              </a:ext>
            </a:extLst>
          </p:cNvPr>
          <p:cNvSpPr txBox="1"/>
          <p:nvPr/>
        </p:nvSpPr>
        <p:spPr>
          <a:xfrm>
            <a:off x="156173" y="3461638"/>
            <a:ext cx="323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Policy gradient</a:t>
            </a:r>
            <a:r>
              <a:rPr lang="zh-CN" altLang="en-US" sz="3600" dirty="0"/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AD43E8-537A-4B2C-9B0F-528BC3610C48}"/>
              </a:ext>
            </a:extLst>
          </p:cNvPr>
          <p:cNvSpPr txBox="1"/>
          <p:nvPr/>
        </p:nvSpPr>
        <p:spPr>
          <a:xfrm>
            <a:off x="742053" y="4677309"/>
            <a:ext cx="206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Entropy</a:t>
            </a:r>
            <a:r>
              <a:rPr lang="zh-CN" altLang="en-US" sz="3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435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3B81-603E-4419-BADC-EACD031A7CCD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无模型</a:t>
            </a:r>
            <a:r>
              <a:rPr lang="en-US" altLang="zh-CN" sz="4800" b="1" dirty="0"/>
              <a:t>(Model-free)</a:t>
            </a:r>
            <a:endParaRPr lang="zh-CN" altLang="en-US" sz="4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87CCBC-3C3C-4C3C-961E-48A282F61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1643E4-9601-4ACB-B7EF-9FE8999B703B}"/>
              </a:ext>
            </a:extLst>
          </p:cNvPr>
          <p:cNvSpPr txBox="1"/>
          <p:nvPr/>
        </p:nvSpPr>
        <p:spPr>
          <a:xfrm>
            <a:off x="4690501" y="1818067"/>
            <a:ext cx="15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DDPG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425248-8478-45BC-B11D-99DCEDF0249F}"/>
              </a:ext>
            </a:extLst>
          </p:cNvPr>
          <p:cNvSpPr/>
          <p:nvPr/>
        </p:nvSpPr>
        <p:spPr>
          <a:xfrm>
            <a:off x="4497721" y="2675968"/>
            <a:ext cx="19159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/>
              <a:t>(A-B)</a:t>
            </a:r>
            <a:r>
              <a:rPr lang="en-US" altLang="zh-CN" sz="4800" b="1" baseline="30000" dirty="0"/>
              <a:t>2</a:t>
            </a:r>
            <a:endParaRPr lang="zh-CN" altLang="en-US" sz="4800" b="1" baseline="30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3351CD-5BE9-4619-AE02-0F9487D121C3}"/>
              </a:ext>
            </a:extLst>
          </p:cNvPr>
          <p:cNvCxnSpPr>
            <a:cxnSpLocks/>
          </p:cNvCxnSpPr>
          <p:nvPr/>
        </p:nvCxnSpPr>
        <p:spPr>
          <a:xfrm flipV="1">
            <a:off x="4242589" y="3506965"/>
            <a:ext cx="653143" cy="61635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C1F87F-E7CA-4040-A26E-2D74B2EB37FF}"/>
              </a:ext>
            </a:extLst>
          </p:cNvPr>
          <p:cNvCxnSpPr>
            <a:cxnSpLocks/>
          </p:cNvCxnSpPr>
          <p:nvPr/>
        </p:nvCxnSpPr>
        <p:spPr>
          <a:xfrm flipH="1" flipV="1">
            <a:off x="5727305" y="3506965"/>
            <a:ext cx="686325" cy="61635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D33703-428F-420A-9484-37479B0B7AD0}"/>
              </a:ext>
            </a:extLst>
          </p:cNvPr>
          <p:cNvSpPr txBox="1"/>
          <p:nvPr/>
        </p:nvSpPr>
        <p:spPr>
          <a:xfrm>
            <a:off x="3247033" y="433110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</a:t>
            </a:r>
            <a:r>
              <a:rPr lang="en-US" altLang="zh-CN" dirty="0"/>
              <a:t> Actor-critic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136F63-41ED-4B78-94A3-51660EA58DDF}"/>
              </a:ext>
            </a:extLst>
          </p:cNvPr>
          <p:cNvSpPr txBox="1"/>
          <p:nvPr/>
        </p:nvSpPr>
        <p:spPr>
          <a:xfrm>
            <a:off x="5727305" y="433110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现实</a:t>
            </a:r>
            <a:r>
              <a:rPr lang="en-US" altLang="zh-CN" dirty="0"/>
              <a:t> Actor-critic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5D5A4-414B-4E49-823A-4A0951434FD4}"/>
              </a:ext>
            </a:extLst>
          </p:cNvPr>
          <p:cNvSpPr txBox="1"/>
          <p:nvPr/>
        </p:nvSpPr>
        <p:spPr>
          <a:xfrm>
            <a:off x="5476992" y="410272"/>
            <a:ext cx="470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————  </a:t>
            </a:r>
            <a:r>
              <a:rPr lang="en-US" altLang="zh-CN" sz="3200" b="1" dirty="0">
                <a:solidFill>
                  <a:srgbClr val="FF0000"/>
                </a:solidFill>
              </a:rPr>
              <a:t>Loss function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7DD7E-E507-437C-8F92-FCA8A8A80B85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基于模型</a:t>
            </a:r>
            <a:r>
              <a:rPr lang="en-US" altLang="zh-CN" sz="4800" b="1" dirty="0"/>
              <a:t>(Model-based)</a:t>
            </a:r>
            <a:endParaRPr lang="zh-CN" altLang="en-US" sz="4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982B5E-7A92-4B81-B8A6-015107B82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3323EA-0F6D-4045-94E7-13BAD5DDABFC}"/>
              </a:ext>
            </a:extLst>
          </p:cNvPr>
          <p:cNvSpPr txBox="1"/>
          <p:nvPr/>
        </p:nvSpPr>
        <p:spPr>
          <a:xfrm>
            <a:off x="4787640" y="1717144"/>
            <a:ext cx="230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模仿学习</a:t>
            </a:r>
            <a:endParaRPr lang="zh-CN" altLang="en-US" sz="2400" dirty="0"/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EEC2FEFB-206F-441A-A140-878A427A1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399966"/>
              </p:ext>
            </p:extLst>
          </p:nvPr>
        </p:nvGraphicFramePr>
        <p:xfrm>
          <a:off x="1525746" y="2371601"/>
          <a:ext cx="9140508" cy="404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35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3F8316A-C9A5-48B4-AFA5-5F72BC9FB4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798" y="140787"/>
            <a:ext cx="8284369" cy="110728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Environment </a:t>
            </a:r>
            <a:r>
              <a:rPr lang="zh-CN" altLang="en-US" sz="4800" b="1" dirty="0"/>
              <a:t>和 </a:t>
            </a:r>
            <a:r>
              <a:rPr lang="en-US" altLang="zh-CN" sz="4800" b="1" dirty="0"/>
              <a:t>Agent </a:t>
            </a:r>
            <a:r>
              <a:rPr lang="zh-CN" altLang="en-US" sz="4800" b="1" dirty="0"/>
              <a:t>的选择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A29FE-A859-4B88-A0F1-46ED0BA3F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2E7B06-E373-4081-95BE-D5BB0B4CCAA1}"/>
              </a:ext>
            </a:extLst>
          </p:cNvPr>
          <p:cNvSpPr txBox="1"/>
          <p:nvPr/>
        </p:nvSpPr>
        <p:spPr>
          <a:xfrm>
            <a:off x="1465752" y="177120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Environment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D0D423-125A-426C-9C57-083C5BE4C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24" y="2883488"/>
            <a:ext cx="2430066" cy="1495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7ED850-4183-4CF0-885C-97449A488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2" y="4749785"/>
            <a:ext cx="2467218" cy="12067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FC0FA0-A31B-4C51-889F-92A5E61AC830}"/>
              </a:ext>
            </a:extLst>
          </p:cNvPr>
          <p:cNvSpPr txBox="1"/>
          <p:nvPr/>
        </p:nvSpPr>
        <p:spPr>
          <a:xfrm>
            <a:off x="7574425" y="1706473"/>
            <a:ext cx="159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Agent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9B6B69-E176-46EC-8D4E-F7115155B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82" y="3151971"/>
            <a:ext cx="945734" cy="9584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677B5D-4670-42C7-9BC3-A8650F394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77" y="4669192"/>
            <a:ext cx="2298751" cy="1287301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639987-A914-4EA4-987A-D4360AB199B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085390" y="3631200"/>
            <a:ext cx="399309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46B1279-1600-415B-B763-BD6778BFDC1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085390" y="3631201"/>
            <a:ext cx="4003787" cy="168164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6516027-9FAF-4E7B-8581-71857FC4463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271290" y="3631200"/>
            <a:ext cx="3807192" cy="17219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C5AA449-5406-4B8D-BCED-002F361A804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271290" y="5312843"/>
            <a:ext cx="3817887" cy="4029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47ED64D9-0E1E-486B-842B-DBDE610FD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90" y="4884771"/>
            <a:ext cx="917991" cy="9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3122E8E-3F3A-47F8-9DD8-A1FEDA46F96B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/>
              <a:t>Agent </a:t>
            </a:r>
            <a:r>
              <a:rPr lang="zh-CN" altLang="en-US" sz="4800" b="1" dirty="0"/>
              <a:t>和 </a:t>
            </a:r>
            <a:r>
              <a:rPr lang="en-US" altLang="zh-CN" sz="4800" b="1" dirty="0"/>
              <a:t>Environment </a:t>
            </a:r>
            <a:r>
              <a:rPr lang="zh-CN" altLang="en-US" sz="4800" b="1" dirty="0"/>
              <a:t>的组合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846DAB-2086-4127-9535-20539E44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9999D9-28D9-4930-A3C3-8D6F57674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17" y="3303613"/>
            <a:ext cx="1805905" cy="1111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E8EA9D-F44D-495D-9FF5-86EC95CA1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82" y="2396363"/>
            <a:ext cx="1854951" cy="907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A06C27-0444-472B-AF1F-A16E1FEB0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33" y="2396363"/>
            <a:ext cx="883233" cy="8951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1F7096-40EF-46AC-BDC9-0DC8273544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b="12484"/>
          <a:stretch/>
        </p:blipFill>
        <p:spPr>
          <a:xfrm>
            <a:off x="5570736" y="4749794"/>
            <a:ext cx="2385176" cy="9946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2DC1B7-CE6C-41EB-A085-74038659A955}"/>
              </a:ext>
            </a:extLst>
          </p:cNvPr>
          <p:cNvSpPr txBox="1"/>
          <p:nvPr/>
        </p:nvSpPr>
        <p:spPr>
          <a:xfrm>
            <a:off x="1369500" y="1569239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Environment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A9D8F-7556-4E5A-9074-2897EFE6D576}"/>
              </a:ext>
            </a:extLst>
          </p:cNvPr>
          <p:cNvSpPr txBox="1"/>
          <p:nvPr/>
        </p:nvSpPr>
        <p:spPr>
          <a:xfrm>
            <a:off x="6210847" y="1577046"/>
            <a:ext cx="159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Agent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8898DB-66A0-4DBF-9F87-EB6D1FAE2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29" y="3514578"/>
            <a:ext cx="883233" cy="8951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D44286-5B2B-4F7C-960F-A924D5C47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69" y="4547175"/>
            <a:ext cx="1805905" cy="11113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89F913-D75C-429C-8E5D-82F4BDCE51B5}"/>
              </a:ext>
            </a:extLst>
          </p:cNvPr>
          <p:cNvSpPr txBox="1"/>
          <p:nvPr/>
        </p:nvSpPr>
        <p:spPr>
          <a:xfrm>
            <a:off x="8884409" y="2613087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FC810E"/>
                </a:solidFill>
              </a:rPr>
              <a:t>Modelica</a:t>
            </a:r>
            <a:r>
              <a:rPr lang="en-US" altLang="zh-CN" sz="2400" b="1" dirty="0">
                <a:solidFill>
                  <a:srgbClr val="FC810E"/>
                </a:solidFill>
              </a:rPr>
              <a:t> + Python</a:t>
            </a:r>
            <a:endParaRPr lang="zh-CN" altLang="en-US" sz="2400" b="1" dirty="0">
              <a:solidFill>
                <a:srgbClr val="FC810E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B4DDFC-FA8F-493D-A440-7C99534D8A39}"/>
              </a:ext>
            </a:extLst>
          </p:cNvPr>
          <p:cNvSpPr txBox="1"/>
          <p:nvPr/>
        </p:nvSpPr>
        <p:spPr>
          <a:xfrm>
            <a:off x="8956598" y="3783249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C810E"/>
                </a:solidFill>
              </a:rPr>
              <a:t>Simulink + Python</a:t>
            </a:r>
            <a:endParaRPr lang="zh-CN" altLang="en-US" sz="2400" b="1" dirty="0">
              <a:solidFill>
                <a:srgbClr val="FC810E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7C71AA-7FB8-4072-A2E2-65B7E75057B3}"/>
              </a:ext>
            </a:extLst>
          </p:cNvPr>
          <p:cNvSpPr txBox="1"/>
          <p:nvPr/>
        </p:nvSpPr>
        <p:spPr>
          <a:xfrm>
            <a:off x="8960590" y="4953411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C810E"/>
                </a:solidFill>
              </a:rPr>
              <a:t>Simulink + </a:t>
            </a:r>
            <a:r>
              <a:rPr lang="en-US" altLang="zh-CN" sz="2400" b="1" dirty="0" err="1">
                <a:solidFill>
                  <a:srgbClr val="FC810E"/>
                </a:solidFill>
              </a:rPr>
              <a:t>Matlab</a:t>
            </a:r>
            <a:endParaRPr lang="zh-CN" altLang="en-US" sz="2400" b="1" dirty="0">
              <a:solidFill>
                <a:srgbClr val="FC810E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0C00CE-DAD0-445B-A5D3-AC61A78E2F5B}"/>
              </a:ext>
            </a:extLst>
          </p:cNvPr>
          <p:cNvSpPr txBox="1"/>
          <p:nvPr/>
        </p:nvSpPr>
        <p:spPr>
          <a:xfrm>
            <a:off x="1860882" y="582863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哪种组合更合适？</a:t>
            </a:r>
          </a:p>
        </p:txBody>
      </p:sp>
    </p:spTree>
    <p:extLst>
      <p:ext uri="{BB962C8B-B14F-4D97-AF65-F5344CB8AC3E}">
        <p14:creationId xmlns:p14="http://schemas.microsoft.com/office/powerpoint/2010/main" val="1204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DE69-6751-41E3-B337-D27583519251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/>
              <a:t>A brief story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2A0120-D46D-468E-9E0F-8336392E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C29536-020C-47E5-93A5-E22B12843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324"/>
          <a:stretch/>
        </p:blipFill>
        <p:spPr>
          <a:xfrm>
            <a:off x="314876" y="1934453"/>
            <a:ext cx="8274291" cy="1484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AB317F-1662-4501-B524-C7F5D199A2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b="12484"/>
          <a:stretch/>
        </p:blipFill>
        <p:spPr>
          <a:xfrm>
            <a:off x="1658611" y="5631727"/>
            <a:ext cx="1805906" cy="753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01ED0A-4CA5-4A3A-A7BC-3BC615437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70" y="3857178"/>
            <a:ext cx="1458589" cy="897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1BCE79-59A4-4E6D-BDC5-2667767C78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21"/>
          <a:stretch/>
        </p:blipFill>
        <p:spPr>
          <a:xfrm>
            <a:off x="5341094" y="4565972"/>
            <a:ext cx="2127359" cy="122047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D496CD-6F41-4082-A08F-C5146AD83EB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561564" y="4754772"/>
            <a:ext cx="1" cy="87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4823116-2E8A-4CAA-8C39-6340841A80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67243" y="5176211"/>
            <a:ext cx="27738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2305CB0-8783-47EA-AA28-CD45B5E948B2}"/>
              </a:ext>
            </a:extLst>
          </p:cNvPr>
          <p:cNvSpPr txBox="1"/>
          <p:nvPr/>
        </p:nvSpPr>
        <p:spPr>
          <a:xfrm>
            <a:off x="8467926" y="2502113"/>
            <a:ext cx="24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C810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无代码补全功能</a:t>
            </a:r>
            <a:endParaRPr lang="en-US" altLang="zh-CN" sz="2400" b="1" dirty="0">
              <a:solidFill>
                <a:srgbClr val="FC810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091C5B-CA41-4F38-84DF-C703E5426516}"/>
              </a:ext>
            </a:extLst>
          </p:cNvPr>
          <p:cNvSpPr txBox="1"/>
          <p:nvPr/>
        </p:nvSpPr>
        <p:spPr>
          <a:xfrm>
            <a:off x="8467926" y="3272386"/>
            <a:ext cx="37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C810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不开源，正版需要</a:t>
            </a:r>
            <a:r>
              <a:rPr lang="en-US" altLang="zh-CN" sz="2400" b="1" dirty="0">
                <a:solidFill>
                  <a:srgbClr val="FC810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license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365070-ED8F-4A4E-A2DC-054BE9BEAC0E}"/>
              </a:ext>
            </a:extLst>
          </p:cNvPr>
          <p:cNvSpPr txBox="1"/>
          <p:nvPr/>
        </p:nvSpPr>
        <p:spPr>
          <a:xfrm>
            <a:off x="8531701" y="4994050"/>
            <a:ext cx="17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C810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学习成本高</a:t>
            </a:r>
            <a:endParaRPr lang="en-US" altLang="zh-CN" sz="2400" b="1" dirty="0">
              <a:solidFill>
                <a:srgbClr val="FC810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E1AA1A-DE91-4AF3-88DB-18F55D0D508E}"/>
              </a:ext>
            </a:extLst>
          </p:cNvPr>
          <p:cNvSpPr/>
          <p:nvPr/>
        </p:nvSpPr>
        <p:spPr>
          <a:xfrm>
            <a:off x="8531701" y="413321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C810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生态不完整</a:t>
            </a:r>
          </a:p>
        </p:txBody>
      </p:sp>
    </p:spTree>
    <p:extLst>
      <p:ext uri="{BB962C8B-B14F-4D97-AF65-F5344CB8AC3E}">
        <p14:creationId xmlns:p14="http://schemas.microsoft.com/office/powerpoint/2010/main" val="42880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9AD219-8F53-41C7-A665-77B88DB9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0" y="3530680"/>
            <a:ext cx="1805905" cy="1111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7AD28F-5DA0-4ACC-AD63-0FAA4FA22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6" y="1888732"/>
            <a:ext cx="1854951" cy="907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EBD6B3-82E2-492F-89E8-085AA1560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48" y="1900867"/>
            <a:ext cx="883233" cy="895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8D366E-C124-495A-8672-5B90EC3725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b="12484"/>
          <a:stretch/>
        </p:blipFill>
        <p:spPr>
          <a:xfrm>
            <a:off x="9430223" y="5276017"/>
            <a:ext cx="2385176" cy="9946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BDDD7D-9FF8-45AF-9AC7-5D42A8ACC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02" y="3638785"/>
            <a:ext cx="883233" cy="895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C9ED09-BF18-4A31-859E-2AE7B4B4B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6" y="5217660"/>
            <a:ext cx="1805905" cy="1111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D96993-FE39-403D-8D1C-C0909362F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288" y="1582147"/>
            <a:ext cx="2076557" cy="6604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4E9D67-2F0B-47FC-A1C7-3FBE1DD0D1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994" y="1582147"/>
            <a:ext cx="857294" cy="66043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2D1EA2-A15D-4A46-9784-865321BC663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67777" y="2342357"/>
            <a:ext cx="6832971" cy="60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0E6B4127-A704-415A-AB89-73D24CBD8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90" y="2795982"/>
            <a:ext cx="1163130" cy="116313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23D2B7-81F0-4515-B1F6-64F9C0FA8A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641995" y="4086343"/>
            <a:ext cx="702690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294AEE8D-3744-4EEF-AD93-B9087D21A1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17" y="4221023"/>
            <a:ext cx="1761709" cy="102119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916ACD-2DEF-4FA5-863F-505E0C8E4FC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469521" y="5773323"/>
            <a:ext cx="696070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4D7AB80-9624-40CD-91D5-1D58F21EDAF8}"/>
              </a:ext>
            </a:extLst>
          </p:cNvPr>
          <p:cNvSpPr txBox="1"/>
          <p:nvPr/>
        </p:nvSpPr>
        <p:spPr>
          <a:xfrm>
            <a:off x="4800804" y="589419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直接内部通信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7B03471-385A-44A2-9C1F-4842B8F50283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通信方式</a:t>
            </a:r>
            <a:endParaRPr lang="en-US" altLang="zh-CN" sz="48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3D2659-AB62-4DC0-8B58-BA8FDBFA6E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C270-51CB-4282-965E-1D4378DFE429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err="1"/>
              <a:t>Simulink+Python</a:t>
            </a:r>
            <a:endParaRPr lang="zh-CN" altLang="en-US" sz="4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58D04-0FCF-420F-BEAE-5A950D40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562392-06F7-41C6-BE22-C6A8404B09D4}"/>
              </a:ext>
            </a:extLst>
          </p:cNvPr>
          <p:cNvSpPr txBox="1"/>
          <p:nvPr/>
        </p:nvSpPr>
        <p:spPr>
          <a:xfrm>
            <a:off x="4219765" y="5743465"/>
            <a:ext cx="375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客户端？服务端？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B7ECF2-D4E1-4ACE-9D7D-39F793A93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68" y="1874411"/>
            <a:ext cx="3455038" cy="2126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FDEEF6-D887-44C8-88B3-EF95DE23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82" y="1864341"/>
            <a:ext cx="2228560" cy="22585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422BFD-5D2D-4FFC-8D57-D7B399BD3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864341"/>
            <a:ext cx="2143125" cy="2143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F7DF28-23BC-4F41-91DD-872A769BF902}"/>
              </a:ext>
            </a:extLst>
          </p:cNvPr>
          <p:cNvSpPr txBox="1"/>
          <p:nvPr/>
        </p:nvSpPr>
        <p:spPr>
          <a:xfrm>
            <a:off x="3481581" y="4477630"/>
            <a:ext cx="5239086" cy="707886"/>
          </a:xfrm>
          <a:prstGeom prst="rect">
            <a:avLst/>
          </a:prstGeom>
          <a:solidFill>
            <a:srgbClr val="3E7AAC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DA4D"/>
                </a:solidFill>
              </a:rPr>
              <a:t>通信方式 </a:t>
            </a:r>
            <a:r>
              <a:rPr lang="en-US" altLang="zh-CN" sz="4000" dirty="0">
                <a:solidFill>
                  <a:srgbClr val="FFDA4D"/>
                </a:solidFill>
              </a:rPr>
              <a:t>: </a:t>
            </a:r>
            <a:r>
              <a:rPr lang="en-US" altLang="zh-CN" sz="4000" dirty="0" err="1">
                <a:solidFill>
                  <a:srgbClr val="FFDA4D"/>
                </a:solidFill>
              </a:rPr>
              <a:t>tcp</a:t>
            </a:r>
            <a:r>
              <a:rPr lang="en-US" altLang="zh-CN" sz="4000" dirty="0">
                <a:solidFill>
                  <a:srgbClr val="FFDA4D"/>
                </a:solidFill>
              </a:rPr>
              <a:t>/</a:t>
            </a:r>
            <a:r>
              <a:rPr lang="en-US" altLang="zh-CN" sz="4000" dirty="0" err="1">
                <a:solidFill>
                  <a:srgbClr val="FFDA4D"/>
                </a:solidFill>
              </a:rPr>
              <a:t>ip</a:t>
            </a:r>
            <a:r>
              <a:rPr lang="zh-CN" altLang="en-US" sz="4000" dirty="0">
                <a:solidFill>
                  <a:srgbClr val="FFDA4D"/>
                </a:solidFill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7293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2B9C3DF-7DBA-41C5-AF6E-4E5547729D1D}"/>
              </a:ext>
            </a:extLst>
          </p:cNvPr>
          <p:cNvSpPr/>
          <p:nvPr/>
        </p:nvSpPr>
        <p:spPr>
          <a:xfrm>
            <a:off x="448733" y="3496734"/>
            <a:ext cx="10938934" cy="956734"/>
          </a:xfrm>
          <a:prstGeom prst="rect">
            <a:avLst/>
          </a:prstGeom>
          <a:solidFill>
            <a:schemeClr val="bg1"/>
          </a:solidFill>
          <a:ln w="38100">
            <a:solidFill>
              <a:srgbClr val="DC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A9D922-6031-467B-B449-D93F9BA79CA3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第一次尝试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AF80D-ACB6-4EAF-A8FC-278241B34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80BD94-676D-4A03-B386-46F081B61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7140"/>
              </p:ext>
            </p:extLst>
          </p:nvPr>
        </p:nvGraphicFramePr>
        <p:xfrm>
          <a:off x="347132" y="1964264"/>
          <a:ext cx="11497735" cy="3996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232638316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809821943"/>
                    </a:ext>
                  </a:extLst>
                </a:gridCol>
                <a:gridCol w="2252134">
                  <a:extLst>
                    <a:ext uri="{9D8B030D-6E8A-4147-A177-3AD203B41FA5}">
                      <a16:colId xmlns:a16="http://schemas.microsoft.com/office/drawing/2014/main" val="264111174"/>
                    </a:ext>
                  </a:extLst>
                </a:gridCol>
                <a:gridCol w="2523066">
                  <a:extLst>
                    <a:ext uri="{9D8B030D-6E8A-4147-A177-3AD203B41FA5}">
                      <a16:colId xmlns:a16="http://schemas.microsoft.com/office/drawing/2014/main" val="3355949571"/>
                    </a:ext>
                  </a:extLst>
                </a:gridCol>
                <a:gridCol w="2523068">
                  <a:extLst>
                    <a:ext uri="{9D8B030D-6E8A-4147-A177-3AD203B41FA5}">
                      <a16:colId xmlns:a16="http://schemas.microsoft.com/office/drawing/2014/main" val="989246979"/>
                    </a:ext>
                  </a:extLst>
                </a:gridCol>
              </a:tblGrid>
              <a:tr h="1319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服务端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连接成功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连接无中断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 steps</a:t>
                      </a:r>
                      <a:r>
                        <a:rPr lang="zh-CN" altLang="en-US" sz="3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耗时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68756"/>
                  </a:ext>
                </a:extLst>
              </a:tr>
              <a:tr h="133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Python</a:t>
                      </a:r>
                      <a:endParaRPr lang="zh-CN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endParaRPr lang="zh-CN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20s</a:t>
                      </a:r>
                      <a:endParaRPr lang="zh-CN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559031"/>
                  </a:ext>
                </a:extLst>
              </a:tr>
              <a:tr h="133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endParaRPr lang="zh-CN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zh-CN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120s</a:t>
                      </a:r>
                      <a:endParaRPr lang="zh-CN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66992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7CB8FD3-8493-4727-85F7-E93A45A07B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5510" r="16464" b="8122"/>
          <a:stretch/>
        </p:blipFill>
        <p:spPr>
          <a:xfrm>
            <a:off x="5460024" y="3592008"/>
            <a:ext cx="772413" cy="7407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A4CEBB-0709-40CA-85D7-DE83C4531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5510" r="16464" b="8122"/>
          <a:stretch/>
        </p:blipFill>
        <p:spPr>
          <a:xfrm>
            <a:off x="5460024" y="4954107"/>
            <a:ext cx="772413" cy="7407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E55850-F807-4A72-B103-2A551FB5CE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5510" r="16464" b="8122"/>
          <a:stretch/>
        </p:blipFill>
        <p:spPr>
          <a:xfrm>
            <a:off x="8032433" y="3592009"/>
            <a:ext cx="772413" cy="7407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4D12D6-9C0A-4007-B9D1-179EB7B0C1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5510" r="16464" b="8122"/>
          <a:stretch/>
        </p:blipFill>
        <p:spPr>
          <a:xfrm>
            <a:off x="7964699" y="4954108"/>
            <a:ext cx="772413" cy="7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42DC920-A814-4547-928C-17F26B0554DD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继续尝试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F7C03-5679-4565-95E0-FBD5F886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451248-0D90-4EB8-AB49-E7F4D5731723}"/>
              </a:ext>
            </a:extLst>
          </p:cNvPr>
          <p:cNvSpPr txBox="1"/>
          <p:nvPr/>
        </p:nvSpPr>
        <p:spPr>
          <a:xfrm>
            <a:off x="806489" y="1500748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、服务器安装</a:t>
            </a:r>
            <a:r>
              <a:rPr lang="en-US" altLang="zh-CN" sz="2800" dirty="0" err="1"/>
              <a:t>matlab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C73E24-204F-4643-B5D1-A48AB37DF1FA}"/>
              </a:ext>
            </a:extLst>
          </p:cNvPr>
          <p:cNvSpPr txBox="1"/>
          <p:nvPr/>
        </p:nvSpPr>
        <p:spPr>
          <a:xfrm>
            <a:off x="806489" y="2309913"/>
            <a:ext cx="3861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、调用</a:t>
            </a:r>
            <a:r>
              <a:rPr lang="en-US" altLang="zh-CN" sz="2800" dirty="0"/>
              <a:t>Linux</a:t>
            </a:r>
            <a:r>
              <a:rPr lang="zh-CN" altLang="en-US" sz="2800" dirty="0"/>
              <a:t>远程桌面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67E5DD-6C11-4BDC-AAB2-3BAF78256B30}"/>
              </a:ext>
            </a:extLst>
          </p:cNvPr>
          <p:cNvSpPr txBox="1"/>
          <p:nvPr/>
        </p:nvSpPr>
        <p:spPr>
          <a:xfrm>
            <a:off x="806489" y="3031659"/>
            <a:ext cx="465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、搭建简单的状态转换环境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757D1-6F7A-42F5-9FDB-26EC0783137A}"/>
              </a:ext>
            </a:extLst>
          </p:cNvPr>
          <p:cNvSpPr txBox="1"/>
          <p:nvPr/>
        </p:nvSpPr>
        <p:spPr>
          <a:xfrm>
            <a:off x="806489" y="3742232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、选用</a:t>
            </a:r>
            <a:r>
              <a:rPr lang="en-US" altLang="zh-CN" sz="2800" dirty="0"/>
              <a:t>DQN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3F56C-A38C-4798-A400-F5B4CBDBD328}"/>
              </a:ext>
            </a:extLst>
          </p:cNvPr>
          <p:cNvSpPr txBox="1"/>
          <p:nvPr/>
        </p:nvSpPr>
        <p:spPr>
          <a:xfrm>
            <a:off x="806489" y="5582449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/>
              <a:t>Running</a:t>
            </a:r>
            <a:endParaRPr lang="zh-CN" alt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33C376-5B01-4EA1-BC0B-B54C12C51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4664" y="4345909"/>
            <a:ext cx="1075350" cy="1075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ADAA70-AA1B-4E15-B78E-205D3E8A2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00" y="277161"/>
            <a:ext cx="6351013" cy="63530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8FC495-6D9F-44EF-90E3-D2470A65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062" y="367853"/>
            <a:ext cx="6281946" cy="63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8176A-983F-46C5-AAB6-2DD50C3101EB}"/>
              </a:ext>
            </a:extLst>
          </p:cNvPr>
          <p:cNvSpPr txBox="1">
            <a:spLocks/>
          </p:cNvSpPr>
          <p:nvPr/>
        </p:nvSpPr>
        <p:spPr>
          <a:xfrm>
            <a:off x="304798" y="140787"/>
            <a:ext cx="8284369" cy="11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/>
              <a:t>之后的工作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9FA1E-7D6B-4801-84A2-9997DACB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" y="963807"/>
            <a:ext cx="9140509" cy="480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5AFBBF-78B0-46ED-B52D-92953070655B}"/>
              </a:ext>
            </a:extLst>
          </p:cNvPr>
          <p:cNvSpPr txBox="1"/>
          <p:nvPr/>
        </p:nvSpPr>
        <p:spPr>
          <a:xfrm>
            <a:off x="6844546" y="3064614"/>
            <a:ext cx="3137654" cy="584775"/>
          </a:xfrm>
          <a:prstGeom prst="rect">
            <a:avLst/>
          </a:prstGeom>
          <a:solidFill>
            <a:srgbClr val="D32503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模拟真实的环境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507E90-67F3-4524-9B04-E10FF0F938E9}"/>
              </a:ext>
            </a:extLst>
          </p:cNvPr>
          <p:cNvSpPr txBox="1"/>
          <p:nvPr/>
        </p:nvSpPr>
        <p:spPr>
          <a:xfrm>
            <a:off x="2269275" y="1578308"/>
            <a:ext cx="333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环境</a:t>
            </a:r>
            <a:r>
              <a:rPr lang="en-US" altLang="zh-CN" sz="2800" dirty="0"/>
              <a:t>(environment)</a:t>
            </a:r>
            <a:r>
              <a:rPr lang="zh-CN" altLang="en-US" sz="2800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CBF474-8295-405E-A674-A83CF1AA9BDA}"/>
              </a:ext>
            </a:extLst>
          </p:cNvPr>
          <p:cNvSpPr txBox="1"/>
          <p:nvPr/>
        </p:nvSpPr>
        <p:spPr>
          <a:xfrm>
            <a:off x="6844546" y="2027122"/>
            <a:ext cx="3064078" cy="584775"/>
          </a:xfrm>
          <a:prstGeom prst="rect">
            <a:avLst/>
          </a:prstGeom>
          <a:solidFill>
            <a:srgbClr val="D32503"/>
          </a:solidFill>
          <a:ln>
            <a:solidFill>
              <a:srgbClr val="7D01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更为复杂的环境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688262-C979-426E-8778-2A0D9AC54E49}"/>
              </a:ext>
            </a:extLst>
          </p:cNvPr>
          <p:cNvSpPr txBox="1"/>
          <p:nvPr/>
        </p:nvSpPr>
        <p:spPr>
          <a:xfrm>
            <a:off x="2422176" y="3788421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智能体</a:t>
            </a:r>
            <a:r>
              <a:rPr lang="en-US" altLang="zh-CN" sz="2800" dirty="0"/>
              <a:t>(agent)</a:t>
            </a:r>
            <a:r>
              <a:rPr lang="zh-CN" altLang="en-US" sz="2800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61D881-7F14-439D-89FE-A0F916F8E43C}"/>
              </a:ext>
            </a:extLst>
          </p:cNvPr>
          <p:cNvSpPr txBox="1"/>
          <p:nvPr/>
        </p:nvSpPr>
        <p:spPr>
          <a:xfrm>
            <a:off x="6844545" y="4538490"/>
            <a:ext cx="2375655" cy="584775"/>
          </a:xfrm>
          <a:prstGeom prst="rect">
            <a:avLst/>
          </a:prstGeom>
          <a:solidFill>
            <a:srgbClr val="366F9F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PPO,DDPG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0376BB-9A2E-4870-BBA3-401D84A9F8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8" b="18598"/>
          <a:stretch/>
        </p:blipFill>
        <p:spPr>
          <a:xfrm>
            <a:off x="1892418" y="2220713"/>
            <a:ext cx="3455038" cy="1340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DB95F-57A4-40FA-B617-78D90900F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69" y="4538490"/>
            <a:ext cx="1838537" cy="1863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C1C610-CDE1-4740-BA44-753F00C8F4ED}"/>
              </a:ext>
            </a:extLst>
          </p:cNvPr>
          <p:cNvSpPr txBox="1"/>
          <p:nvPr/>
        </p:nvSpPr>
        <p:spPr>
          <a:xfrm>
            <a:off x="6844546" y="5402090"/>
            <a:ext cx="1918454" cy="584775"/>
          </a:xfrm>
          <a:prstGeom prst="rect">
            <a:avLst/>
          </a:prstGeom>
          <a:solidFill>
            <a:srgbClr val="366F9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模仿学习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551</Words>
  <Application>Microsoft Office PowerPoint</Application>
  <PresentationFormat>宽屏</PresentationFormat>
  <Paragraphs>143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华文仿宋</vt:lpstr>
      <vt:lpstr>新宋体</vt:lpstr>
      <vt:lpstr>等线</vt:lpstr>
      <vt:lpstr>等线 Light</vt:lpstr>
      <vt:lpstr>Arial</vt:lpstr>
      <vt:lpstr>Office 主题​​</vt:lpstr>
      <vt:lpstr>工业控制+强化学习</vt:lpstr>
      <vt:lpstr>Environment 和 Agent 的选择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Huiqing</dc:creator>
  <cp:lastModifiedBy>Huang Huiqing</cp:lastModifiedBy>
  <cp:revision>58</cp:revision>
  <dcterms:created xsi:type="dcterms:W3CDTF">2019-07-25T01:23:10Z</dcterms:created>
  <dcterms:modified xsi:type="dcterms:W3CDTF">2019-07-26T07:24:54Z</dcterms:modified>
</cp:coreProperties>
</file>