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60"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3E561-AB18-400D-A7CC-C51EA0D4DCFF}" type="datetimeFigureOut">
              <a:rPr lang="en-US" smtClean="0"/>
              <a:t>8/23/2020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5B9E6-639A-4A07-A03F-D20696F49357}" type="slidenum">
              <a:rPr lang="en-US" smtClean="0"/>
              <a:t>‹#›</a:t>
            </a:fld>
            <a:endParaRPr lang="en-US"/>
          </a:p>
        </p:txBody>
      </p:sp>
    </p:spTree>
    <p:extLst>
      <p:ext uri="{BB962C8B-B14F-4D97-AF65-F5344CB8AC3E}">
        <p14:creationId xmlns:p14="http://schemas.microsoft.com/office/powerpoint/2010/main" val="2246963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5B9E6-639A-4A07-A03F-D20696F49357}" type="slidenum">
              <a:rPr lang="en-US" smtClean="0"/>
              <a:t>2</a:t>
            </a:fld>
            <a:endParaRPr lang="en-US"/>
          </a:p>
        </p:txBody>
      </p:sp>
    </p:spTree>
    <p:extLst>
      <p:ext uri="{BB962C8B-B14F-4D97-AF65-F5344CB8AC3E}">
        <p14:creationId xmlns:p14="http://schemas.microsoft.com/office/powerpoint/2010/main" val="1239135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9E0A58-1789-4D5E-9853-CC5948D5553D}"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DDBC7-ACA5-40BA-A6DF-A16439CCC917}" type="slidenum">
              <a:rPr lang="en-US" smtClean="0"/>
              <a:t>‹#›</a:t>
            </a:fld>
            <a:endParaRPr lang="en-US"/>
          </a:p>
        </p:txBody>
      </p:sp>
    </p:spTree>
    <p:extLst>
      <p:ext uri="{BB962C8B-B14F-4D97-AF65-F5344CB8AC3E}">
        <p14:creationId xmlns:p14="http://schemas.microsoft.com/office/powerpoint/2010/main" val="4215587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9E0A58-1789-4D5E-9853-CC5948D5553D}"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DDBC7-ACA5-40BA-A6DF-A16439CCC917}" type="slidenum">
              <a:rPr lang="en-US" smtClean="0"/>
              <a:t>‹#›</a:t>
            </a:fld>
            <a:endParaRPr lang="en-US"/>
          </a:p>
        </p:txBody>
      </p:sp>
    </p:spTree>
    <p:extLst>
      <p:ext uri="{BB962C8B-B14F-4D97-AF65-F5344CB8AC3E}">
        <p14:creationId xmlns:p14="http://schemas.microsoft.com/office/powerpoint/2010/main" val="2571645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9E0A58-1789-4D5E-9853-CC5948D5553D}"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DDBC7-ACA5-40BA-A6DF-A16439CCC917}" type="slidenum">
              <a:rPr lang="en-US" smtClean="0"/>
              <a:t>‹#›</a:t>
            </a:fld>
            <a:endParaRPr lang="en-US"/>
          </a:p>
        </p:txBody>
      </p:sp>
    </p:spTree>
    <p:extLst>
      <p:ext uri="{BB962C8B-B14F-4D97-AF65-F5344CB8AC3E}">
        <p14:creationId xmlns:p14="http://schemas.microsoft.com/office/powerpoint/2010/main" val="1918151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9E0A58-1789-4D5E-9853-CC5948D5553D}"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DDBC7-ACA5-40BA-A6DF-A16439CCC917}" type="slidenum">
              <a:rPr lang="en-US" smtClean="0"/>
              <a:t>‹#›</a:t>
            </a:fld>
            <a:endParaRPr lang="en-US"/>
          </a:p>
        </p:txBody>
      </p:sp>
    </p:spTree>
    <p:extLst>
      <p:ext uri="{BB962C8B-B14F-4D97-AF65-F5344CB8AC3E}">
        <p14:creationId xmlns:p14="http://schemas.microsoft.com/office/powerpoint/2010/main" val="2329398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9E0A58-1789-4D5E-9853-CC5948D5553D}"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DDBC7-ACA5-40BA-A6DF-A16439CCC917}" type="slidenum">
              <a:rPr lang="en-US" smtClean="0"/>
              <a:t>‹#›</a:t>
            </a:fld>
            <a:endParaRPr lang="en-US"/>
          </a:p>
        </p:txBody>
      </p:sp>
    </p:spTree>
    <p:extLst>
      <p:ext uri="{BB962C8B-B14F-4D97-AF65-F5344CB8AC3E}">
        <p14:creationId xmlns:p14="http://schemas.microsoft.com/office/powerpoint/2010/main" val="575654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9E0A58-1789-4D5E-9853-CC5948D5553D}"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DDBC7-ACA5-40BA-A6DF-A16439CCC917}" type="slidenum">
              <a:rPr lang="en-US" smtClean="0"/>
              <a:t>‹#›</a:t>
            </a:fld>
            <a:endParaRPr lang="en-US"/>
          </a:p>
        </p:txBody>
      </p:sp>
    </p:spTree>
    <p:extLst>
      <p:ext uri="{BB962C8B-B14F-4D97-AF65-F5344CB8AC3E}">
        <p14:creationId xmlns:p14="http://schemas.microsoft.com/office/powerpoint/2010/main" val="2206713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9E0A58-1789-4D5E-9853-CC5948D5553D}" type="datetimeFigureOut">
              <a:rPr lang="en-US" smtClean="0"/>
              <a:t>8/23/2020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1DDBC7-ACA5-40BA-A6DF-A16439CCC917}" type="slidenum">
              <a:rPr lang="en-US" smtClean="0"/>
              <a:t>‹#›</a:t>
            </a:fld>
            <a:endParaRPr lang="en-US"/>
          </a:p>
        </p:txBody>
      </p:sp>
    </p:spTree>
    <p:extLst>
      <p:ext uri="{BB962C8B-B14F-4D97-AF65-F5344CB8AC3E}">
        <p14:creationId xmlns:p14="http://schemas.microsoft.com/office/powerpoint/2010/main" val="1959120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9E0A58-1789-4D5E-9853-CC5948D5553D}" type="datetimeFigureOut">
              <a:rPr lang="en-US" smtClean="0"/>
              <a:t>8/23/2020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1DDBC7-ACA5-40BA-A6DF-A16439CCC917}" type="slidenum">
              <a:rPr lang="en-US" smtClean="0"/>
              <a:t>‹#›</a:t>
            </a:fld>
            <a:endParaRPr lang="en-US"/>
          </a:p>
        </p:txBody>
      </p:sp>
    </p:spTree>
    <p:extLst>
      <p:ext uri="{BB962C8B-B14F-4D97-AF65-F5344CB8AC3E}">
        <p14:creationId xmlns:p14="http://schemas.microsoft.com/office/powerpoint/2010/main" val="1108366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E0A58-1789-4D5E-9853-CC5948D5553D}" type="datetimeFigureOut">
              <a:rPr lang="en-US" smtClean="0"/>
              <a:t>8/23/2020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1DDBC7-ACA5-40BA-A6DF-A16439CCC917}" type="slidenum">
              <a:rPr lang="en-US" smtClean="0"/>
              <a:t>‹#›</a:t>
            </a:fld>
            <a:endParaRPr lang="en-US"/>
          </a:p>
        </p:txBody>
      </p:sp>
    </p:spTree>
    <p:extLst>
      <p:ext uri="{BB962C8B-B14F-4D97-AF65-F5344CB8AC3E}">
        <p14:creationId xmlns:p14="http://schemas.microsoft.com/office/powerpoint/2010/main" val="2970096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9E0A58-1789-4D5E-9853-CC5948D5553D}"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DDBC7-ACA5-40BA-A6DF-A16439CCC917}" type="slidenum">
              <a:rPr lang="en-US" smtClean="0"/>
              <a:t>‹#›</a:t>
            </a:fld>
            <a:endParaRPr lang="en-US"/>
          </a:p>
        </p:txBody>
      </p:sp>
    </p:spTree>
    <p:extLst>
      <p:ext uri="{BB962C8B-B14F-4D97-AF65-F5344CB8AC3E}">
        <p14:creationId xmlns:p14="http://schemas.microsoft.com/office/powerpoint/2010/main" val="984239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9E0A58-1789-4D5E-9853-CC5948D5553D}"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DDBC7-ACA5-40BA-A6DF-A16439CCC917}" type="slidenum">
              <a:rPr lang="en-US" smtClean="0"/>
              <a:t>‹#›</a:t>
            </a:fld>
            <a:endParaRPr lang="en-US"/>
          </a:p>
        </p:txBody>
      </p:sp>
    </p:spTree>
    <p:extLst>
      <p:ext uri="{BB962C8B-B14F-4D97-AF65-F5344CB8AC3E}">
        <p14:creationId xmlns:p14="http://schemas.microsoft.com/office/powerpoint/2010/main" val="3122532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E0A58-1789-4D5E-9853-CC5948D5553D}" type="datetimeFigureOut">
              <a:rPr lang="en-US" smtClean="0"/>
              <a:t>8/23/2020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1DDBC7-ACA5-40BA-A6DF-A16439CCC917}" type="slidenum">
              <a:rPr lang="en-US" smtClean="0"/>
              <a:t>‹#›</a:t>
            </a:fld>
            <a:endParaRPr lang="en-US"/>
          </a:p>
        </p:txBody>
      </p:sp>
    </p:spTree>
    <p:extLst>
      <p:ext uri="{BB962C8B-B14F-4D97-AF65-F5344CB8AC3E}">
        <p14:creationId xmlns:p14="http://schemas.microsoft.com/office/powerpoint/2010/main" val="2306028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0" y="295563"/>
            <a:ext cx="12192000" cy="99752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t>Yield Management </a:t>
            </a:r>
            <a:r>
              <a:rPr lang="en-IN" b="1" dirty="0" smtClean="0"/>
              <a:t>System -  Overview</a:t>
            </a:r>
            <a:endParaRPr lang="en-US" dirty="0"/>
          </a:p>
        </p:txBody>
      </p:sp>
      <p:sp>
        <p:nvSpPr>
          <p:cNvPr id="3" name="Title 1"/>
          <p:cNvSpPr txBox="1">
            <a:spLocks/>
          </p:cNvSpPr>
          <p:nvPr/>
        </p:nvSpPr>
        <p:spPr>
          <a:xfrm>
            <a:off x="937492" y="1228437"/>
            <a:ext cx="10150764" cy="27709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500" b="1" dirty="0" smtClean="0"/>
              <a:t>Flights usually have two fare buckets – discounted price and full/high price.</a:t>
            </a:r>
          </a:p>
          <a:p>
            <a:endParaRPr lang="en-US" sz="1500" b="1" dirty="0" smtClean="0"/>
          </a:p>
          <a:p>
            <a:pPr marL="285750" indent="-285750">
              <a:buFont typeface="Arial" panose="020B0604020202020204" pitchFamily="34" charset="0"/>
              <a:buChar char="•"/>
            </a:pPr>
            <a:r>
              <a:rPr lang="en-US" sz="1500" b="1" dirty="0" smtClean="0"/>
              <a:t>It’s very important to divide the total number of tickets into two groups:</a:t>
            </a:r>
          </a:p>
          <a:p>
            <a:r>
              <a:rPr lang="en-US" sz="1500" b="1" dirty="0" smtClean="0"/>
              <a:t>	-  Discount price tickets</a:t>
            </a:r>
          </a:p>
          <a:p>
            <a:r>
              <a:rPr lang="en-US" sz="1500" b="1" dirty="0"/>
              <a:t>	</a:t>
            </a:r>
            <a:r>
              <a:rPr lang="en-US" sz="1500" b="1" dirty="0" smtClean="0"/>
              <a:t>-  Full price (two weeks before the flight departure)</a:t>
            </a:r>
          </a:p>
          <a:p>
            <a:endParaRPr lang="en-US" sz="1500" b="1" dirty="0" smtClean="0"/>
          </a:p>
          <a:p>
            <a:pPr marL="285750" indent="-285750">
              <a:buFont typeface="Arial" panose="020B0604020202020204" pitchFamily="34" charset="0"/>
              <a:buChar char="•"/>
            </a:pPr>
            <a:r>
              <a:rPr lang="en-US" sz="1500" b="1" dirty="0" smtClean="0"/>
              <a:t>For the last two weeks, if the airline ends up protecting too many seats - it faces the risk of flying  with empty seats. On the other hand, if very few seats  are protected  the airline might end up losing extra revenue that is generated from business &amp; last minute fliers.</a:t>
            </a:r>
          </a:p>
          <a:p>
            <a:endParaRPr lang="en-US" sz="1500" b="1" dirty="0" smtClean="0"/>
          </a:p>
          <a:p>
            <a:pPr marL="285750" indent="-285750">
              <a:buFont typeface="Arial" panose="020B0604020202020204" pitchFamily="34" charset="0"/>
              <a:buChar char="•"/>
            </a:pPr>
            <a:r>
              <a:rPr lang="en-US" sz="1500" b="1" dirty="0"/>
              <a:t>Early prediction of the demand along a given route could help an airline company </a:t>
            </a:r>
            <a:r>
              <a:rPr lang="en-US" sz="1500" b="1" dirty="0" smtClean="0"/>
              <a:t>pre-plan </a:t>
            </a:r>
            <a:r>
              <a:rPr lang="en-US" sz="1500" b="1" dirty="0"/>
              <a:t>the flights and determine appropriate pricing for the route. </a:t>
            </a:r>
            <a:endParaRPr lang="en-US" sz="1500" b="1" dirty="0" smtClean="0"/>
          </a:p>
          <a:p>
            <a:pPr marL="285750" indent="-285750">
              <a:buFont typeface="Arial" panose="020B0604020202020204" pitchFamily="34" charset="0"/>
              <a:buChar char="•"/>
            </a:pPr>
            <a:endParaRPr lang="en-US" sz="1500" b="1" dirty="0"/>
          </a:p>
          <a:p>
            <a:pPr marL="285750" indent="-285750">
              <a:buFont typeface="Arial" panose="020B0604020202020204" pitchFamily="34" charset="0"/>
              <a:buChar char="•"/>
            </a:pPr>
            <a:r>
              <a:rPr lang="en-US" sz="1500" b="1" dirty="0" smtClean="0"/>
              <a:t>So in this use case, we will make the below assumptions:</a:t>
            </a:r>
          </a:p>
          <a:p>
            <a:pPr marL="285750" indent="-285750">
              <a:buFont typeface="Arial" panose="020B0604020202020204" pitchFamily="34" charset="0"/>
              <a:buChar char="•"/>
            </a:pPr>
            <a:endParaRPr lang="en-US" sz="1500" b="1" dirty="0" smtClean="0"/>
          </a:p>
          <a:p>
            <a:r>
              <a:rPr lang="en-US" sz="1500" b="1" dirty="0"/>
              <a:t> 	</a:t>
            </a:r>
            <a:r>
              <a:rPr lang="en-US" sz="1500" b="1" dirty="0" smtClean="0"/>
              <a:t>-  Bookings for flight </a:t>
            </a:r>
            <a:r>
              <a:rPr lang="en-US" sz="1500" b="1" dirty="0"/>
              <a:t>t</a:t>
            </a:r>
            <a:r>
              <a:rPr lang="en-US" sz="1500" b="1" dirty="0" smtClean="0"/>
              <a:t>ickets  will be open 12 weeks  prior to departure.</a:t>
            </a:r>
          </a:p>
          <a:p>
            <a:endParaRPr lang="en-US" sz="1500" b="1" dirty="0" smtClean="0"/>
          </a:p>
          <a:p>
            <a:r>
              <a:rPr lang="en-US" sz="1500" b="1" dirty="0"/>
              <a:t>	</a:t>
            </a:r>
            <a:r>
              <a:rPr lang="en-US" sz="1500" b="1" dirty="0" smtClean="0"/>
              <a:t>-  Time Series Forecasting model is in place which predicts expected tickets  to be sold in last 2 weeks before the         	    departure using historical data and feature like departure/arrival details, flight  </a:t>
            </a:r>
            <a:r>
              <a:rPr lang="en-US" sz="1500" b="1" dirty="0"/>
              <a:t>details, competitor details &amp; airline </a:t>
            </a:r>
            <a:r>
              <a:rPr lang="en-US" sz="1500" b="1" dirty="0" smtClean="0"/>
              <a:t>	    past </a:t>
            </a:r>
            <a:r>
              <a:rPr lang="en-US" sz="1500" b="1" dirty="0"/>
              <a:t>performance </a:t>
            </a:r>
            <a:r>
              <a:rPr lang="en-US" sz="1500" b="1" dirty="0" smtClean="0"/>
              <a:t>history.</a:t>
            </a:r>
          </a:p>
          <a:p>
            <a:endParaRPr lang="en-US" sz="1500" b="1" dirty="0" smtClean="0"/>
          </a:p>
          <a:p>
            <a:r>
              <a:rPr lang="en-US" sz="1500" b="1" dirty="0"/>
              <a:t>	</a:t>
            </a:r>
            <a:r>
              <a:rPr lang="en-US" sz="1500" b="1" dirty="0" smtClean="0"/>
              <a:t>-  Based </a:t>
            </a:r>
            <a:r>
              <a:rPr lang="en-US" sz="1500" b="1" dirty="0"/>
              <a:t>on predicted % of </a:t>
            </a:r>
            <a:r>
              <a:rPr lang="en-US" sz="1500" b="1" dirty="0" smtClean="0"/>
              <a:t>expected ticket  to be </a:t>
            </a:r>
            <a:r>
              <a:rPr lang="en-US" sz="1500" b="1" dirty="0"/>
              <a:t>sold </a:t>
            </a:r>
            <a:r>
              <a:rPr lang="en-US" sz="1500" b="1" dirty="0" smtClean="0"/>
              <a:t>in </a:t>
            </a:r>
            <a:r>
              <a:rPr lang="en-US" sz="1500" b="1" dirty="0"/>
              <a:t>last 2 weeks we need to plan &amp; cap </a:t>
            </a:r>
            <a:r>
              <a:rPr lang="en-US" sz="1500" b="1" dirty="0" smtClean="0"/>
              <a:t>expected </a:t>
            </a:r>
            <a:r>
              <a:rPr lang="en-US" sz="1500" b="1" dirty="0"/>
              <a:t>tickets to be sold in </a:t>
            </a:r>
            <a:r>
              <a:rPr lang="en-US" sz="1500" b="1" dirty="0" smtClean="0"/>
              <a:t>	    remaining </a:t>
            </a:r>
            <a:r>
              <a:rPr lang="en-US" sz="1500" b="1" dirty="0"/>
              <a:t>weeks </a:t>
            </a:r>
            <a:r>
              <a:rPr lang="en-US" sz="1500" b="1" dirty="0" smtClean="0"/>
              <a:t>starting from week1.</a:t>
            </a:r>
            <a:endParaRPr lang="en-US" sz="1500" b="1" dirty="0"/>
          </a:p>
          <a:p>
            <a:pPr marL="342900" indent="-342900">
              <a:buFont typeface="+mj-lt"/>
              <a:buAutoNum type="arabicPeriod"/>
            </a:pPr>
            <a:endParaRPr lang="en-US" sz="1500" b="1" dirty="0" smtClean="0"/>
          </a:p>
          <a:p>
            <a:endParaRPr lang="en-US" sz="1500" b="1" dirty="0" smtClean="0"/>
          </a:p>
          <a:p>
            <a:pPr marL="285750" indent="-285750">
              <a:buFont typeface="Arial" panose="020B0604020202020204" pitchFamily="34" charset="0"/>
              <a:buChar char="•"/>
            </a:pPr>
            <a:endParaRPr lang="en-US" sz="1500" b="1" dirty="0" smtClean="0"/>
          </a:p>
          <a:p>
            <a:pPr marL="285750" indent="-285750">
              <a:buFont typeface="Arial" panose="020B0604020202020204" pitchFamily="34" charset="0"/>
              <a:buChar char="•"/>
            </a:pPr>
            <a:endParaRPr lang="en-US" sz="1500" dirty="0"/>
          </a:p>
        </p:txBody>
      </p:sp>
    </p:spTree>
    <p:extLst>
      <p:ext uri="{BB962C8B-B14F-4D97-AF65-F5344CB8AC3E}">
        <p14:creationId xmlns:p14="http://schemas.microsoft.com/office/powerpoint/2010/main" val="1574072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1" y="0"/>
            <a:ext cx="12192000" cy="1477816"/>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txBox="1">
            <a:spLocks/>
          </p:cNvSpPr>
          <p:nvPr/>
        </p:nvSpPr>
        <p:spPr>
          <a:xfrm>
            <a:off x="23501" y="64888"/>
            <a:ext cx="2410690" cy="3186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smtClean="0"/>
              <a:t>Features to Consider:</a:t>
            </a:r>
          </a:p>
        </p:txBody>
      </p:sp>
      <p:sp>
        <p:nvSpPr>
          <p:cNvPr id="3" name="TextBox 2"/>
          <p:cNvSpPr txBox="1"/>
          <p:nvPr/>
        </p:nvSpPr>
        <p:spPr>
          <a:xfrm>
            <a:off x="1505214" y="451680"/>
            <a:ext cx="1275414" cy="276999"/>
          </a:xfrm>
          <a:prstGeom prst="rect">
            <a:avLst/>
          </a:prstGeom>
          <a:noFill/>
        </p:spPr>
        <p:txBody>
          <a:bodyPr wrap="none" rtlCol="0">
            <a:spAutoFit/>
          </a:bodyPr>
          <a:lstStyle/>
          <a:p>
            <a:pPr marL="171450" indent="-171450">
              <a:buFont typeface="Arial" panose="020B0604020202020204" pitchFamily="34" charset="0"/>
              <a:buChar char="•"/>
            </a:pPr>
            <a:r>
              <a:rPr lang="en-US" sz="1200" dirty="0" smtClean="0">
                <a:latin typeface="+mj-lt"/>
              </a:rPr>
              <a:t>Distance in KM</a:t>
            </a:r>
            <a:endParaRPr lang="en-US" sz="1200" dirty="0">
              <a:latin typeface="+mj-lt"/>
            </a:endParaRPr>
          </a:p>
        </p:txBody>
      </p:sp>
      <p:sp>
        <p:nvSpPr>
          <p:cNvPr id="4" name="TextBox 3"/>
          <p:cNvSpPr txBox="1"/>
          <p:nvPr/>
        </p:nvSpPr>
        <p:spPr>
          <a:xfrm>
            <a:off x="2947627" y="443736"/>
            <a:ext cx="1682640" cy="276999"/>
          </a:xfrm>
          <a:prstGeom prst="rect">
            <a:avLst/>
          </a:prstGeom>
          <a:noFill/>
        </p:spPr>
        <p:txBody>
          <a:bodyPr wrap="none" rtlCol="0">
            <a:spAutoFit/>
          </a:bodyPr>
          <a:lstStyle/>
          <a:p>
            <a:pPr marL="171450" lvl="0" indent="-171450">
              <a:buFont typeface="Arial" panose="020B0604020202020204" pitchFamily="34" charset="0"/>
              <a:buChar char="•"/>
            </a:pPr>
            <a:r>
              <a:rPr lang="en-US" sz="1200" dirty="0" smtClean="0">
                <a:latin typeface="+mj-lt"/>
              </a:rPr>
              <a:t>Customer travel type</a:t>
            </a:r>
            <a:endParaRPr lang="en-US" sz="1200" dirty="0">
              <a:latin typeface="+mj-lt"/>
            </a:endParaRPr>
          </a:p>
        </p:txBody>
      </p:sp>
      <p:sp>
        <p:nvSpPr>
          <p:cNvPr id="5" name="TextBox 4"/>
          <p:cNvSpPr txBox="1"/>
          <p:nvPr/>
        </p:nvSpPr>
        <p:spPr>
          <a:xfrm>
            <a:off x="10304299" y="443736"/>
            <a:ext cx="1525995" cy="276999"/>
          </a:xfrm>
          <a:prstGeom prst="rect">
            <a:avLst/>
          </a:prstGeom>
          <a:noFill/>
        </p:spPr>
        <p:txBody>
          <a:bodyPr wrap="none" rtlCol="0">
            <a:spAutoFit/>
          </a:bodyPr>
          <a:lstStyle/>
          <a:p>
            <a:pPr marL="171450" indent="-171450">
              <a:buFont typeface="Arial" panose="020B0604020202020204" pitchFamily="34" charset="0"/>
              <a:buChar char="•"/>
            </a:pPr>
            <a:r>
              <a:rPr lang="en-US" sz="1200" dirty="0">
                <a:latin typeface="+mj-lt"/>
              </a:rPr>
              <a:t>Refund </a:t>
            </a:r>
            <a:r>
              <a:rPr lang="en-US" sz="1200" dirty="0" smtClean="0">
                <a:latin typeface="+mj-lt"/>
              </a:rPr>
              <a:t>percentage</a:t>
            </a:r>
            <a:endParaRPr lang="en-IN" sz="1200" dirty="0">
              <a:latin typeface="+mj-lt"/>
            </a:endParaRPr>
          </a:p>
        </p:txBody>
      </p:sp>
      <p:sp>
        <p:nvSpPr>
          <p:cNvPr id="6" name="TextBox 5"/>
          <p:cNvSpPr txBox="1"/>
          <p:nvPr/>
        </p:nvSpPr>
        <p:spPr>
          <a:xfrm>
            <a:off x="4965053" y="734252"/>
            <a:ext cx="1287725" cy="276999"/>
          </a:xfrm>
          <a:prstGeom prst="rect">
            <a:avLst/>
          </a:prstGeom>
          <a:noFill/>
        </p:spPr>
        <p:txBody>
          <a:bodyPr wrap="none" rtlCol="0">
            <a:spAutoFit/>
          </a:bodyPr>
          <a:lstStyle/>
          <a:p>
            <a:pPr marL="171450" indent="-171450">
              <a:buFont typeface="Arial" panose="020B0604020202020204" pitchFamily="34" charset="0"/>
              <a:buChar char="•"/>
            </a:pPr>
            <a:r>
              <a:rPr lang="en-US" sz="1200" dirty="0">
                <a:latin typeface="+mj-lt"/>
              </a:rPr>
              <a:t>Pending </a:t>
            </a:r>
            <a:r>
              <a:rPr lang="en-US" sz="1200" dirty="0" smtClean="0">
                <a:latin typeface="+mj-lt"/>
              </a:rPr>
              <a:t>tickets</a:t>
            </a:r>
            <a:endParaRPr lang="en-US" sz="1200" dirty="0">
              <a:latin typeface="+mj-lt"/>
            </a:endParaRPr>
          </a:p>
        </p:txBody>
      </p:sp>
      <p:sp>
        <p:nvSpPr>
          <p:cNvPr id="7" name="TextBox 6"/>
          <p:cNvSpPr txBox="1"/>
          <p:nvPr/>
        </p:nvSpPr>
        <p:spPr>
          <a:xfrm>
            <a:off x="6428735" y="741825"/>
            <a:ext cx="1808187" cy="276999"/>
          </a:xfrm>
          <a:prstGeom prst="rect">
            <a:avLst/>
          </a:prstGeom>
          <a:noFill/>
        </p:spPr>
        <p:txBody>
          <a:bodyPr wrap="none" rtlCol="0">
            <a:spAutoFit/>
          </a:bodyPr>
          <a:lstStyle/>
          <a:p>
            <a:pPr marL="171450" lvl="0" indent="-171450">
              <a:buFont typeface="Arial" panose="020B0604020202020204" pitchFamily="34" charset="0"/>
              <a:buChar char="•"/>
            </a:pPr>
            <a:r>
              <a:rPr lang="en-US" sz="1200" dirty="0">
                <a:latin typeface="+mj-lt"/>
              </a:rPr>
              <a:t>Number of competitors</a:t>
            </a:r>
          </a:p>
        </p:txBody>
      </p:sp>
      <p:sp>
        <p:nvSpPr>
          <p:cNvPr id="8" name="TextBox 7"/>
          <p:cNvSpPr txBox="1"/>
          <p:nvPr/>
        </p:nvSpPr>
        <p:spPr>
          <a:xfrm>
            <a:off x="8293757" y="740832"/>
            <a:ext cx="1975028" cy="276999"/>
          </a:xfrm>
          <a:prstGeom prst="rect">
            <a:avLst/>
          </a:prstGeom>
          <a:noFill/>
        </p:spPr>
        <p:txBody>
          <a:bodyPr wrap="none" rtlCol="0">
            <a:spAutoFit/>
          </a:bodyPr>
          <a:lstStyle/>
          <a:p>
            <a:pPr marL="171450" lvl="0" indent="-171450">
              <a:buFont typeface="Arial" panose="020B0604020202020204" pitchFamily="34" charset="0"/>
              <a:buChar char="•"/>
            </a:pPr>
            <a:r>
              <a:rPr lang="en-US" sz="1200" dirty="0">
                <a:latin typeface="+mj-lt"/>
              </a:rPr>
              <a:t>Average </a:t>
            </a:r>
            <a:r>
              <a:rPr lang="en-US" sz="1200" dirty="0" smtClean="0">
                <a:latin typeface="+mj-lt"/>
              </a:rPr>
              <a:t>competitors price</a:t>
            </a:r>
            <a:endParaRPr lang="en-US" sz="1200" dirty="0">
              <a:latin typeface="+mj-lt"/>
            </a:endParaRPr>
          </a:p>
        </p:txBody>
      </p:sp>
      <p:sp>
        <p:nvSpPr>
          <p:cNvPr id="9" name="TextBox 8"/>
          <p:cNvSpPr txBox="1"/>
          <p:nvPr/>
        </p:nvSpPr>
        <p:spPr>
          <a:xfrm>
            <a:off x="10540677" y="745078"/>
            <a:ext cx="1216039" cy="276999"/>
          </a:xfrm>
          <a:prstGeom prst="rect">
            <a:avLst/>
          </a:prstGeom>
          <a:noFill/>
        </p:spPr>
        <p:txBody>
          <a:bodyPr wrap="none" rtlCol="0">
            <a:spAutoFit/>
          </a:bodyPr>
          <a:lstStyle/>
          <a:p>
            <a:pPr marL="171450" lvl="0" indent="-171450">
              <a:buFont typeface="Arial" panose="020B0604020202020204" pitchFamily="34" charset="0"/>
              <a:buChar char="•"/>
            </a:pPr>
            <a:r>
              <a:rPr lang="en-US" sz="1200" dirty="0" smtClean="0">
                <a:latin typeface="+mj-lt"/>
              </a:rPr>
              <a:t>Holiday/event</a:t>
            </a:r>
            <a:endParaRPr lang="en-US" sz="1200" dirty="0">
              <a:latin typeface="+mj-lt"/>
            </a:endParaRPr>
          </a:p>
        </p:txBody>
      </p:sp>
      <p:sp>
        <p:nvSpPr>
          <p:cNvPr id="10" name="TextBox 9"/>
          <p:cNvSpPr txBox="1"/>
          <p:nvPr/>
        </p:nvSpPr>
        <p:spPr>
          <a:xfrm>
            <a:off x="23501" y="1026134"/>
            <a:ext cx="1447191" cy="276999"/>
          </a:xfrm>
          <a:prstGeom prst="rect">
            <a:avLst/>
          </a:prstGeom>
          <a:noFill/>
        </p:spPr>
        <p:txBody>
          <a:bodyPr wrap="none" rtlCol="0">
            <a:spAutoFit/>
          </a:bodyPr>
          <a:lstStyle/>
          <a:p>
            <a:pPr marL="171450" lvl="0" indent="-171450">
              <a:buFont typeface="Arial" panose="020B0604020202020204" pitchFamily="34" charset="0"/>
              <a:buChar char="•"/>
            </a:pPr>
            <a:r>
              <a:rPr lang="en-US" sz="1200" dirty="0">
                <a:latin typeface="+mj-lt"/>
              </a:rPr>
              <a:t>Departure airport</a:t>
            </a:r>
          </a:p>
        </p:txBody>
      </p:sp>
      <p:sp>
        <p:nvSpPr>
          <p:cNvPr id="11" name="TextBox 10"/>
          <p:cNvSpPr txBox="1"/>
          <p:nvPr/>
        </p:nvSpPr>
        <p:spPr>
          <a:xfrm>
            <a:off x="1609868" y="1026504"/>
            <a:ext cx="1213153" cy="276999"/>
          </a:xfrm>
          <a:prstGeom prst="rect">
            <a:avLst/>
          </a:prstGeom>
          <a:noFill/>
        </p:spPr>
        <p:txBody>
          <a:bodyPr wrap="none" rtlCol="0">
            <a:spAutoFit/>
          </a:bodyPr>
          <a:lstStyle/>
          <a:p>
            <a:pPr marL="171450" lvl="0" indent="-171450">
              <a:buFont typeface="Arial" panose="020B0604020202020204" pitchFamily="34" charset="0"/>
              <a:buChar char="•"/>
            </a:pPr>
            <a:r>
              <a:rPr lang="en-US" sz="1200" dirty="0">
                <a:latin typeface="+mj-lt"/>
              </a:rPr>
              <a:t>Arrival airport</a:t>
            </a:r>
          </a:p>
        </p:txBody>
      </p:sp>
      <p:sp>
        <p:nvSpPr>
          <p:cNvPr id="12" name="TextBox 11"/>
          <p:cNvSpPr txBox="1"/>
          <p:nvPr/>
        </p:nvSpPr>
        <p:spPr>
          <a:xfrm>
            <a:off x="2947331" y="1031028"/>
            <a:ext cx="2031325" cy="276999"/>
          </a:xfrm>
          <a:prstGeom prst="rect">
            <a:avLst/>
          </a:prstGeom>
          <a:noFill/>
        </p:spPr>
        <p:txBody>
          <a:bodyPr wrap="none" rtlCol="0">
            <a:spAutoFit/>
          </a:bodyPr>
          <a:lstStyle/>
          <a:p>
            <a:pPr marL="171450" lvl="0" indent="-171450">
              <a:buFont typeface="Arial" panose="020B0604020202020204" pitchFamily="34" charset="0"/>
              <a:buChar char="•"/>
            </a:pPr>
            <a:r>
              <a:rPr lang="en-US" sz="1200" dirty="0">
                <a:latin typeface="+mj-lt"/>
              </a:rPr>
              <a:t>Day of week 	</a:t>
            </a:r>
          </a:p>
        </p:txBody>
      </p:sp>
      <p:sp>
        <p:nvSpPr>
          <p:cNvPr id="13" name="TextBox 12"/>
          <p:cNvSpPr txBox="1"/>
          <p:nvPr/>
        </p:nvSpPr>
        <p:spPr>
          <a:xfrm>
            <a:off x="4361394" y="1026134"/>
            <a:ext cx="1306127" cy="276999"/>
          </a:xfrm>
          <a:prstGeom prst="rect">
            <a:avLst/>
          </a:prstGeom>
          <a:noFill/>
        </p:spPr>
        <p:txBody>
          <a:bodyPr wrap="none" rtlCol="0">
            <a:spAutoFit/>
          </a:bodyPr>
          <a:lstStyle/>
          <a:p>
            <a:pPr marL="171450" lvl="0" indent="-171450">
              <a:buFont typeface="Arial" panose="020B0604020202020204" pitchFamily="34" charset="0"/>
              <a:buChar char="•"/>
            </a:pPr>
            <a:r>
              <a:rPr lang="en-US" sz="1200" dirty="0">
                <a:latin typeface="+mj-lt"/>
              </a:rPr>
              <a:t>Departure time</a:t>
            </a:r>
          </a:p>
        </p:txBody>
      </p:sp>
      <p:sp>
        <p:nvSpPr>
          <p:cNvPr id="14" name="TextBox 13"/>
          <p:cNvSpPr txBox="1"/>
          <p:nvPr/>
        </p:nvSpPr>
        <p:spPr>
          <a:xfrm>
            <a:off x="7862554" y="1026134"/>
            <a:ext cx="1072088" cy="276999"/>
          </a:xfrm>
          <a:prstGeom prst="rect">
            <a:avLst/>
          </a:prstGeom>
          <a:noFill/>
        </p:spPr>
        <p:txBody>
          <a:bodyPr wrap="none" rtlCol="0">
            <a:spAutoFit/>
          </a:bodyPr>
          <a:lstStyle/>
          <a:p>
            <a:pPr marL="171450" lvl="0" indent="-171450">
              <a:buFont typeface="Arial" panose="020B0604020202020204" pitchFamily="34" charset="0"/>
              <a:buChar char="•"/>
            </a:pPr>
            <a:r>
              <a:rPr lang="en-US" sz="1200" dirty="0">
                <a:latin typeface="+mj-lt"/>
              </a:rPr>
              <a:t>Arrival time</a:t>
            </a:r>
          </a:p>
        </p:txBody>
      </p:sp>
      <p:sp>
        <p:nvSpPr>
          <p:cNvPr id="15" name="TextBox 14"/>
          <p:cNvSpPr txBox="1"/>
          <p:nvPr/>
        </p:nvSpPr>
        <p:spPr>
          <a:xfrm>
            <a:off x="9418549" y="1032154"/>
            <a:ext cx="2221698" cy="276999"/>
          </a:xfrm>
          <a:prstGeom prst="rect">
            <a:avLst/>
          </a:prstGeom>
          <a:noFill/>
        </p:spPr>
        <p:txBody>
          <a:bodyPr wrap="none" rtlCol="0">
            <a:spAutoFit/>
          </a:bodyPr>
          <a:lstStyle/>
          <a:p>
            <a:pPr marL="171450" lvl="0" indent="-171450">
              <a:buFont typeface="Arial" panose="020B0604020202020204" pitchFamily="34" charset="0"/>
              <a:buChar char="•"/>
            </a:pPr>
            <a:r>
              <a:rPr lang="en-US" sz="1200" dirty="0">
                <a:latin typeface="+mj-lt"/>
              </a:rPr>
              <a:t>Number of intermediate stops</a:t>
            </a:r>
          </a:p>
        </p:txBody>
      </p:sp>
      <p:sp>
        <p:nvSpPr>
          <p:cNvPr id="16" name="TextBox 15"/>
          <p:cNvSpPr txBox="1"/>
          <p:nvPr/>
        </p:nvSpPr>
        <p:spPr>
          <a:xfrm>
            <a:off x="6599178" y="450674"/>
            <a:ext cx="1461041" cy="276999"/>
          </a:xfrm>
          <a:prstGeom prst="rect">
            <a:avLst/>
          </a:prstGeom>
          <a:noFill/>
        </p:spPr>
        <p:txBody>
          <a:bodyPr wrap="none" rtlCol="0">
            <a:spAutoFit/>
          </a:bodyPr>
          <a:lstStyle/>
          <a:p>
            <a:pPr marL="171450" lvl="0" indent="-171450">
              <a:buFont typeface="Arial" panose="020B0604020202020204" pitchFamily="34" charset="0"/>
              <a:buChar char="•"/>
            </a:pPr>
            <a:r>
              <a:rPr lang="en-US" sz="1200" dirty="0">
                <a:latin typeface="+mj-lt"/>
              </a:rPr>
              <a:t>Number of tickets</a:t>
            </a:r>
          </a:p>
        </p:txBody>
      </p:sp>
      <p:sp>
        <p:nvSpPr>
          <p:cNvPr id="17" name="TextBox 16"/>
          <p:cNvSpPr txBox="1"/>
          <p:nvPr/>
        </p:nvSpPr>
        <p:spPr>
          <a:xfrm>
            <a:off x="8369264" y="450674"/>
            <a:ext cx="1793376" cy="276999"/>
          </a:xfrm>
          <a:prstGeom prst="rect">
            <a:avLst/>
          </a:prstGeom>
          <a:noFill/>
        </p:spPr>
        <p:txBody>
          <a:bodyPr wrap="none" rtlCol="0">
            <a:spAutoFit/>
          </a:bodyPr>
          <a:lstStyle/>
          <a:p>
            <a:pPr marL="171450" lvl="0" indent="-171450">
              <a:buFont typeface="Arial" panose="020B0604020202020204" pitchFamily="34" charset="0"/>
              <a:buChar char="•"/>
            </a:pPr>
            <a:r>
              <a:rPr lang="en-US" sz="1200" dirty="0" smtClean="0">
                <a:latin typeface="+mj-lt"/>
              </a:rPr>
              <a:t>Seat-preference pricing</a:t>
            </a:r>
            <a:endParaRPr lang="en-US" sz="1200" dirty="0">
              <a:latin typeface="+mj-lt"/>
            </a:endParaRPr>
          </a:p>
        </p:txBody>
      </p:sp>
      <p:sp>
        <p:nvSpPr>
          <p:cNvPr id="18" name="TextBox 17"/>
          <p:cNvSpPr txBox="1"/>
          <p:nvPr/>
        </p:nvSpPr>
        <p:spPr>
          <a:xfrm>
            <a:off x="23501" y="738907"/>
            <a:ext cx="1821204" cy="276999"/>
          </a:xfrm>
          <a:prstGeom prst="rect">
            <a:avLst/>
          </a:prstGeom>
          <a:noFill/>
        </p:spPr>
        <p:txBody>
          <a:bodyPr wrap="none" rtlCol="0">
            <a:spAutoFit/>
          </a:bodyPr>
          <a:lstStyle/>
          <a:p>
            <a:pPr marL="171450" indent="-171450">
              <a:buFont typeface="Arial" panose="020B0604020202020204" pitchFamily="34" charset="0"/>
              <a:buChar char="•"/>
            </a:pPr>
            <a:r>
              <a:rPr lang="en-US" sz="1200" dirty="0">
                <a:latin typeface="+mj-lt"/>
              </a:rPr>
              <a:t>Number of free luggage</a:t>
            </a:r>
          </a:p>
        </p:txBody>
      </p:sp>
      <p:sp>
        <p:nvSpPr>
          <p:cNvPr id="19" name="TextBox 18"/>
          <p:cNvSpPr txBox="1"/>
          <p:nvPr/>
        </p:nvSpPr>
        <p:spPr>
          <a:xfrm>
            <a:off x="1763360" y="736287"/>
            <a:ext cx="1181606" cy="276999"/>
          </a:xfrm>
          <a:prstGeom prst="rect">
            <a:avLst/>
          </a:prstGeom>
          <a:noFill/>
        </p:spPr>
        <p:txBody>
          <a:bodyPr wrap="none" rtlCol="0">
            <a:spAutoFit/>
          </a:bodyPr>
          <a:lstStyle/>
          <a:p>
            <a:pPr marL="171450" lvl="0" indent="-171450">
              <a:buFont typeface="Arial" panose="020B0604020202020204" pitchFamily="34" charset="0"/>
              <a:buChar char="•"/>
            </a:pPr>
            <a:r>
              <a:rPr lang="en-US" sz="1200" dirty="0">
                <a:latin typeface="+mj-lt"/>
              </a:rPr>
              <a:t>Extra </a:t>
            </a:r>
            <a:r>
              <a:rPr lang="en-US" sz="1200" dirty="0" smtClean="0">
                <a:latin typeface="+mj-lt"/>
              </a:rPr>
              <a:t>luggage</a:t>
            </a:r>
            <a:endParaRPr lang="en-US" sz="1200" dirty="0">
              <a:latin typeface="+mj-lt"/>
            </a:endParaRPr>
          </a:p>
        </p:txBody>
      </p:sp>
      <p:sp>
        <p:nvSpPr>
          <p:cNvPr id="20" name="TextBox 19"/>
          <p:cNvSpPr txBox="1"/>
          <p:nvPr/>
        </p:nvSpPr>
        <p:spPr>
          <a:xfrm>
            <a:off x="5903541" y="1032154"/>
            <a:ext cx="1838580" cy="276999"/>
          </a:xfrm>
          <a:prstGeom prst="rect">
            <a:avLst/>
          </a:prstGeom>
          <a:noFill/>
        </p:spPr>
        <p:txBody>
          <a:bodyPr wrap="none" rtlCol="0">
            <a:spAutoFit/>
          </a:bodyPr>
          <a:lstStyle/>
          <a:p>
            <a:pPr marL="171450" lvl="0" indent="-171450">
              <a:buFont typeface="Arial" panose="020B0604020202020204" pitchFamily="34" charset="0"/>
              <a:buChar char="•"/>
            </a:pPr>
            <a:r>
              <a:rPr lang="en-US" sz="1200" dirty="0">
                <a:latin typeface="+mj-lt"/>
              </a:rPr>
              <a:t>Purchase </a:t>
            </a:r>
            <a:r>
              <a:rPr lang="en-US" sz="1200" dirty="0" smtClean="0">
                <a:latin typeface="+mj-lt"/>
              </a:rPr>
              <a:t>week  number</a:t>
            </a:r>
            <a:endParaRPr lang="en-US" sz="1200" dirty="0">
              <a:latin typeface="+mj-lt"/>
            </a:endParaRPr>
          </a:p>
        </p:txBody>
      </p:sp>
      <p:sp>
        <p:nvSpPr>
          <p:cNvPr id="21" name="TextBox 20"/>
          <p:cNvSpPr txBox="1"/>
          <p:nvPr/>
        </p:nvSpPr>
        <p:spPr>
          <a:xfrm>
            <a:off x="3189671" y="736287"/>
            <a:ext cx="1564659" cy="276999"/>
          </a:xfrm>
          <a:prstGeom prst="rect">
            <a:avLst/>
          </a:prstGeom>
          <a:noFill/>
        </p:spPr>
        <p:txBody>
          <a:bodyPr wrap="none" rtlCol="0">
            <a:spAutoFit/>
          </a:bodyPr>
          <a:lstStyle/>
          <a:p>
            <a:pPr marL="171450" lvl="0" indent="-171450">
              <a:buFont typeface="Arial" panose="020B0604020202020204" pitchFamily="34" charset="0"/>
              <a:buChar char="•"/>
            </a:pPr>
            <a:r>
              <a:rPr lang="en-US" sz="1200" dirty="0">
                <a:latin typeface="+mj-lt"/>
              </a:rPr>
              <a:t>Purchase </a:t>
            </a:r>
            <a:r>
              <a:rPr lang="en-US" sz="1200" dirty="0" smtClean="0">
                <a:latin typeface="+mj-lt"/>
              </a:rPr>
              <a:t>week  day</a:t>
            </a:r>
            <a:endParaRPr lang="en-US" sz="1200" dirty="0">
              <a:latin typeface="+mj-lt"/>
            </a:endParaRPr>
          </a:p>
        </p:txBody>
      </p:sp>
      <p:sp>
        <p:nvSpPr>
          <p:cNvPr id="22" name="TextBox 21"/>
          <p:cNvSpPr txBox="1"/>
          <p:nvPr/>
        </p:nvSpPr>
        <p:spPr>
          <a:xfrm>
            <a:off x="6771" y="450059"/>
            <a:ext cx="1253869" cy="276999"/>
          </a:xfrm>
          <a:prstGeom prst="rect">
            <a:avLst/>
          </a:prstGeom>
          <a:noFill/>
        </p:spPr>
        <p:txBody>
          <a:bodyPr wrap="none" rtlCol="0">
            <a:spAutoFit/>
          </a:bodyPr>
          <a:lstStyle/>
          <a:p>
            <a:pPr marL="171450" lvl="0" indent="-171450">
              <a:buFont typeface="Arial" panose="020B0604020202020204" pitchFamily="34" charset="0"/>
              <a:buChar char="•"/>
            </a:pPr>
            <a:r>
              <a:rPr lang="en-US" sz="1200" dirty="0">
                <a:latin typeface="+mj-lt"/>
              </a:rPr>
              <a:t>Crude </a:t>
            </a:r>
            <a:r>
              <a:rPr lang="en-US" sz="1200" dirty="0" smtClean="0">
                <a:latin typeface="+mj-lt"/>
              </a:rPr>
              <a:t>oil price</a:t>
            </a:r>
            <a:endParaRPr lang="en-US" sz="2000" dirty="0">
              <a:latin typeface="+mj-lt"/>
            </a:endParaRPr>
          </a:p>
        </p:txBody>
      </p:sp>
      <p:sp>
        <p:nvSpPr>
          <p:cNvPr id="23" name="TextBox 22"/>
          <p:cNvSpPr txBox="1"/>
          <p:nvPr/>
        </p:nvSpPr>
        <p:spPr>
          <a:xfrm>
            <a:off x="4482902" y="443736"/>
            <a:ext cx="1878528" cy="276999"/>
          </a:xfrm>
          <a:prstGeom prst="rect">
            <a:avLst/>
          </a:prstGeom>
          <a:noFill/>
        </p:spPr>
        <p:txBody>
          <a:bodyPr wrap="none" rtlCol="0">
            <a:spAutoFit/>
          </a:bodyPr>
          <a:lstStyle/>
          <a:p>
            <a:pPr marL="171450" lvl="0" indent="-171450">
              <a:buFont typeface="Arial" panose="020B0604020202020204" pitchFamily="34" charset="0"/>
              <a:buChar char="•"/>
            </a:pPr>
            <a:r>
              <a:rPr lang="en-US" sz="1200" dirty="0">
                <a:latin typeface="+mj-lt"/>
              </a:rPr>
              <a:t>Customer </a:t>
            </a:r>
            <a:r>
              <a:rPr lang="en-US" sz="1200" dirty="0" smtClean="0">
                <a:latin typeface="+mj-lt"/>
              </a:rPr>
              <a:t>flying patterns</a:t>
            </a:r>
            <a:endParaRPr lang="en-US" sz="1200" dirty="0">
              <a:latin typeface="+mj-lt"/>
            </a:endParaRPr>
          </a:p>
        </p:txBody>
      </p:sp>
      <p:sp>
        <p:nvSpPr>
          <p:cNvPr id="24" name="Title 1"/>
          <p:cNvSpPr txBox="1">
            <a:spLocks/>
          </p:cNvSpPr>
          <p:nvPr/>
        </p:nvSpPr>
        <p:spPr>
          <a:xfrm>
            <a:off x="-1" y="1477819"/>
            <a:ext cx="5667521" cy="5380182"/>
          </a:xfrm>
          <a:prstGeom prst="rect">
            <a:avLst/>
          </a:prstGeom>
          <a:solidFill>
            <a:schemeClr val="accent1">
              <a:lumMod val="20000"/>
              <a:lumOff val="80000"/>
            </a:schemeClr>
          </a:solidFill>
          <a:ln>
            <a:solidFill>
              <a:schemeClr val="tx1"/>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smtClean="0"/>
              <a:t>Relationship amongst features:</a:t>
            </a:r>
          </a:p>
          <a:p>
            <a:pPr marL="171450" lvl="0" indent="-171450">
              <a:buFont typeface="Arial" panose="020B0604020202020204" pitchFamily="34" charset="0"/>
              <a:buChar char="•"/>
            </a:pPr>
            <a:r>
              <a:rPr lang="en-IN" sz="1000" dirty="0" smtClean="0"/>
              <a:t>Crude oil price,</a:t>
            </a:r>
            <a:r>
              <a:rPr lang="en-US" sz="1000" dirty="0"/>
              <a:t> </a:t>
            </a:r>
            <a:r>
              <a:rPr lang="en-US" sz="1000" dirty="0" smtClean="0"/>
              <a:t>distance </a:t>
            </a:r>
            <a:r>
              <a:rPr lang="en-US" sz="1000" dirty="0"/>
              <a:t>in </a:t>
            </a:r>
            <a:r>
              <a:rPr lang="en-US" sz="1000" dirty="0" smtClean="0"/>
              <a:t>KM are important features which increase the operating </a:t>
            </a:r>
            <a:r>
              <a:rPr lang="en-US" sz="1000" dirty="0"/>
              <a:t>cost. Increase/decrease in cost of fuel will directly impact the base </a:t>
            </a:r>
            <a:r>
              <a:rPr lang="en-US" sz="1000" dirty="0" smtClean="0"/>
              <a:t>price.</a:t>
            </a:r>
          </a:p>
          <a:p>
            <a:pPr marL="171450" lvl="0" indent="-171450">
              <a:buFont typeface="Arial" panose="020B0604020202020204" pitchFamily="34" charset="0"/>
              <a:buChar char="•"/>
            </a:pPr>
            <a:r>
              <a:rPr lang="en-US" sz="1000" dirty="0"/>
              <a:t>Customer </a:t>
            </a:r>
            <a:r>
              <a:rPr lang="en-US" sz="1000" dirty="0" smtClean="0"/>
              <a:t>behavior-based (</a:t>
            </a:r>
            <a:r>
              <a:rPr lang="en-US" sz="1000" dirty="0"/>
              <a:t>c</a:t>
            </a:r>
            <a:r>
              <a:rPr lang="en-US" sz="1000" dirty="0" smtClean="0"/>
              <a:t>ustomer  </a:t>
            </a:r>
            <a:r>
              <a:rPr lang="en-US" sz="1000" dirty="0"/>
              <a:t>t</a:t>
            </a:r>
            <a:r>
              <a:rPr lang="en-US" sz="1000" dirty="0" smtClean="0"/>
              <a:t>ype, </a:t>
            </a:r>
            <a:r>
              <a:rPr lang="en-US" sz="1000" dirty="0"/>
              <a:t>c</a:t>
            </a:r>
            <a:r>
              <a:rPr lang="en-US" sz="1000" dirty="0" smtClean="0"/>
              <a:t>ustomer </a:t>
            </a:r>
            <a:r>
              <a:rPr lang="en-US" sz="1000" dirty="0"/>
              <a:t>f</a:t>
            </a:r>
            <a:r>
              <a:rPr lang="en-US" sz="1000" dirty="0" smtClean="0"/>
              <a:t>lying </a:t>
            </a:r>
            <a:r>
              <a:rPr lang="en-US" sz="1000" dirty="0"/>
              <a:t>p</a:t>
            </a:r>
            <a:r>
              <a:rPr lang="en-US" sz="1000" dirty="0" smtClean="0"/>
              <a:t>atterns, number </a:t>
            </a:r>
            <a:r>
              <a:rPr lang="en-US" sz="1000" dirty="0"/>
              <a:t>of </a:t>
            </a:r>
            <a:r>
              <a:rPr lang="en-US" sz="1000" dirty="0" smtClean="0"/>
              <a:t>tickets, seat-preference, refund </a:t>
            </a:r>
            <a:r>
              <a:rPr lang="en-US" sz="1000" dirty="0"/>
              <a:t>p</a:t>
            </a:r>
            <a:r>
              <a:rPr lang="en-US" sz="1000" dirty="0" smtClean="0"/>
              <a:t>ercentage, number </a:t>
            </a:r>
            <a:r>
              <a:rPr lang="en-US" sz="1000" dirty="0"/>
              <a:t>of free </a:t>
            </a:r>
            <a:r>
              <a:rPr lang="en-US" sz="1000" dirty="0" smtClean="0"/>
              <a:t>luggage, extra Luggage) </a:t>
            </a:r>
            <a:r>
              <a:rPr lang="en-US" sz="1000" dirty="0"/>
              <a:t>can </a:t>
            </a:r>
            <a:r>
              <a:rPr lang="en-US" sz="1000" dirty="0" smtClean="0"/>
              <a:t>increase/decrease </a:t>
            </a:r>
            <a:r>
              <a:rPr lang="en-US" sz="1000" dirty="0"/>
              <a:t>the flight </a:t>
            </a:r>
            <a:r>
              <a:rPr lang="en-US" sz="1000" dirty="0" smtClean="0"/>
              <a:t>cost.</a:t>
            </a:r>
          </a:p>
          <a:p>
            <a:pPr marL="171450" lvl="0" indent="-171450">
              <a:buFont typeface="Arial" panose="020B0604020202020204" pitchFamily="34" charset="0"/>
              <a:buChar char="•"/>
            </a:pPr>
            <a:r>
              <a:rPr lang="en-US" sz="1000" dirty="0" smtClean="0"/>
              <a:t>Customer travel type </a:t>
            </a:r>
            <a:r>
              <a:rPr lang="en-US" sz="1000" dirty="0"/>
              <a:t>can be leisure </a:t>
            </a:r>
            <a:r>
              <a:rPr lang="en-US" sz="1000" dirty="0" smtClean="0"/>
              <a:t>or business. Leisure travelers </a:t>
            </a:r>
            <a:r>
              <a:rPr lang="en-US" sz="1000" dirty="0"/>
              <a:t>are sensitive to price and they plan </a:t>
            </a:r>
            <a:r>
              <a:rPr lang="en-US" sz="1000" dirty="0" smtClean="0"/>
              <a:t>their </a:t>
            </a:r>
            <a:r>
              <a:rPr lang="en-US" sz="1000" dirty="0"/>
              <a:t>travel in advance and expect cheaper </a:t>
            </a:r>
            <a:r>
              <a:rPr lang="en-US" sz="1000" dirty="0" smtClean="0"/>
              <a:t>flights </a:t>
            </a:r>
            <a:r>
              <a:rPr lang="en-US" sz="1000" dirty="0"/>
              <a:t>&amp; Business </a:t>
            </a:r>
            <a:r>
              <a:rPr lang="en-US" sz="1000" dirty="0" smtClean="0"/>
              <a:t>travelers need </a:t>
            </a:r>
            <a:r>
              <a:rPr lang="en-US" sz="1000" dirty="0"/>
              <a:t>more flexibility and are less sensitive to </a:t>
            </a:r>
            <a:r>
              <a:rPr lang="en-US" sz="1000" dirty="0" smtClean="0"/>
              <a:t>price.</a:t>
            </a:r>
          </a:p>
          <a:p>
            <a:pPr marL="171450" lvl="0" indent="-171450">
              <a:buFont typeface="Arial" panose="020B0604020202020204" pitchFamily="34" charset="0"/>
              <a:buChar char="•"/>
            </a:pPr>
            <a:r>
              <a:rPr lang="en-US" sz="1000" dirty="0" smtClean="0"/>
              <a:t>Customer </a:t>
            </a:r>
            <a:r>
              <a:rPr lang="en-US" sz="1000" dirty="0"/>
              <a:t>Flying Patterns can be frequent </a:t>
            </a:r>
            <a:r>
              <a:rPr lang="en-US" sz="1000" dirty="0" smtClean="0"/>
              <a:t>travelers/occasional travelers. Frequent </a:t>
            </a:r>
            <a:r>
              <a:rPr lang="en-US" sz="1000" dirty="0"/>
              <a:t>travelers are </a:t>
            </a:r>
            <a:r>
              <a:rPr lang="en-US" sz="1000" dirty="0" smtClean="0"/>
              <a:t>usually </a:t>
            </a:r>
            <a:r>
              <a:rPr lang="en-US" sz="1000" dirty="0"/>
              <a:t>more sensitive to price then occasional </a:t>
            </a:r>
            <a:r>
              <a:rPr lang="en-US" sz="1000" dirty="0" smtClean="0"/>
              <a:t>travelers.</a:t>
            </a:r>
            <a:endParaRPr lang="en-US" sz="1000" dirty="0"/>
          </a:p>
          <a:p>
            <a:pPr marL="171450" lvl="0" indent="-171450">
              <a:buFont typeface="Arial" panose="020B0604020202020204" pitchFamily="34" charset="0"/>
              <a:buChar char="•"/>
            </a:pPr>
            <a:r>
              <a:rPr lang="en-US" sz="1000" dirty="0" smtClean="0"/>
              <a:t>Number </a:t>
            </a:r>
            <a:r>
              <a:rPr lang="en-US" sz="1000" dirty="0"/>
              <a:t>of tickets - </a:t>
            </a:r>
            <a:r>
              <a:rPr lang="en-US" sz="1000" dirty="0" smtClean="0"/>
              <a:t>customers </a:t>
            </a:r>
            <a:r>
              <a:rPr lang="en-US" sz="1000" dirty="0"/>
              <a:t>booking in group expect a better discount compared to individual  bookings</a:t>
            </a:r>
          </a:p>
          <a:p>
            <a:pPr marL="171450" lvl="0" indent="-171450">
              <a:buFont typeface="Arial" panose="020B0604020202020204" pitchFamily="34" charset="0"/>
              <a:buChar char="•"/>
            </a:pPr>
            <a:r>
              <a:rPr lang="en-US" sz="1000" dirty="0" smtClean="0"/>
              <a:t>Extra </a:t>
            </a:r>
            <a:r>
              <a:rPr lang="en-US" sz="1000" dirty="0"/>
              <a:t>Charges can be  levied for </a:t>
            </a:r>
            <a:r>
              <a:rPr lang="en-US" sz="1000" dirty="0" smtClean="0"/>
              <a:t>fully-</a:t>
            </a:r>
            <a:r>
              <a:rPr lang="en-US" sz="1000" dirty="0"/>
              <a:t>r</a:t>
            </a:r>
            <a:r>
              <a:rPr lang="en-US" sz="1000" dirty="0" smtClean="0"/>
              <a:t>efundable </a:t>
            </a:r>
            <a:r>
              <a:rPr lang="en-US" sz="1000" dirty="0"/>
              <a:t>tickets, </a:t>
            </a:r>
            <a:r>
              <a:rPr lang="en-US" sz="1000" dirty="0" smtClean="0"/>
              <a:t>extra </a:t>
            </a:r>
            <a:r>
              <a:rPr lang="en-US" sz="1000" dirty="0"/>
              <a:t>l</a:t>
            </a:r>
            <a:r>
              <a:rPr lang="en-US" sz="1000" dirty="0" smtClean="0"/>
              <a:t>uggage</a:t>
            </a:r>
            <a:r>
              <a:rPr lang="en-US" sz="1000" dirty="0"/>
              <a:t>, </a:t>
            </a:r>
            <a:r>
              <a:rPr lang="en-US" sz="1000" dirty="0" smtClean="0"/>
              <a:t>seat selection options </a:t>
            </a:r>
            <a:r>
              <a:rPr lang="en-US" sz="1000" dirty="0"/>
              <a:t>at the time of booking. </a:t>
            </a:r>
            <a:endParaRPr lang="en-US" sz="1000" dirty="0" smtClean="0"/>
          </a:p>
          <a:p>
            <a:pPr marL="171450" lvl="0" indent="-171450">
              <a:buFont typeface="Arial" panose="020B0604020202020204" pitchFamily="34" charset="0"/>
              <a:buChar char="•"/>
            </a:pPr>
            <a:r>
              <a:rPr lang="en-US" sz="1000" dirty="0" smtClean="0"/>
              <a:t>Time </a:t>
            </a:r>
            <a:r>
              <a:rPr lang="en-US" sz="1000" dirty="0"/>
              <a:t>of </a:t>
            </a:r>
            <a:r>
              <a:rPr lang="en-US" sz="1000" dirty="0" smtClean="0"/>
              <a:t>booking - Purchase </a:t>
            </a:r>
            <a:r>
              <a:rPr lang="en-US" sz="1000" dirty="0"/>
              <a:t>w</a:t>
            </a:r>
            <a:r>
              <a:rPr lang="en-US" sz="1000" dirty="0" smtClean="0"/>
              <a:t>eek  </a:t>
            </a:r>
            <a:r>
              <a:rPr lang="en-US" sz="1000" dirty="0"/>
              <a:t>n</a:t>
            </a:r>
            <a:r>
              <a:rPr lang="en-US" sz="1000" dirty="0" smtClean="0"/>
              <a:t>umber, purchase </a:t>
            </a:r>
            <a:r>
              <a:rPr lang="en-US" sz="1000" dirty="0"/>
              <a:t>w</a:t>
            </a:r>
            <a:r>
              <a:rPr lang="en-US" sz="1000" dirty="0" smtClean="0"/>
              <a:t>eek  </a:t>
            </a:r>
            <a:r>
              <a:rPr lang="en-US" sz="1000" dirty="0"/>
              <a:t>d</a:t>
            </a:r>
            <a:r>
              <a:rPr lang="en-US" sz="1000" dirty="0" smtClean="0"/>
              <a:t>ay, pending </a:t>
            </a:r>
            <a:r>
              <a:rPr lang="en-US" sz="1000" dirty="0"/>
              <a:t>t</a:t>
            </a:r>
            <a:r>
              <a:rPr lang="en-US" sz="1000" dirty="0" smtClean="0"/>
              <a:t>ickets play </a:t>
            </a:r>
            <a:r>
              <a:rPr lang="en-US" sz="1000" dirty="0"/>
              <a:t>very important role in </a:t>
            </a:r>
            <a:r>
              <a:rPr lang="en-US" sz="1000" dirty="0" smtClean="0"/>
              <a:t>identifying the </a:t>
            </a:r>
            <a:r>
              <a:rPr lang="en-US" sz="1000" dirty="0"/>
              <a:t>discount to be </a:t>
            </a:r>
            <a:r>
              <a:rPr lang="en-US" sz="1000" dirty="0" smtClean="0"/>
              <a:t>given </a:t>
            </a:r>
            <a:r>
              <a:rPr lang="en-US" sz="1000" dirty="0"/>
              <a:t>to </a:t>
            </a:r>
            <a:r>
              <a:rPr lang="en-US" sz="1000" dirty="0" smtClean="0"/>
              <a:t>early </a:t>
            </a:r>
            <a:r>
              <a:rPr lang="en-US" sz="1000" dirty="0"/>
              <a:t>birds</a:t>
            </a:r>
            <a:r>
              <a:rPr lang="en-US" sz="1000" dirty="0" smtClean="0"/>
              <a:t>.</a:t>
            </a:r>
            <a:endParaRPr lang="en-US" sz="1000" dirty="0"/>
          </a:p>
          <a:p>
            <a:pPr marL="171450" lvl="0" indent="-171450">
              <a:buFont typeface="Arial" panose="020B0604020202020204" pitchFamily="34" charset="0"/>
              <a:buChar char="•"/>
            </a:pPr>
            <a:r>
              <a:rPr lang="en-US" sz="1000" dirty="0" smtClean="0"/>
              <a:t>Competitors details - Number </a:t>
            </a:r>
            <a:r>
              <a:rPr lang="en-US" sz="1000" dirty="0"/>
              <a:t>of </a:t>
            </a:r>
            <a:r>
              <a:rPr lang="en-US" sz="1000" dirty="0" smtClean="0"/>
              <a:t>competitors, average competitor’s </a:t>
            </a:r>
            <a:r>
              <a:rPr lang="en-US" sz="1000" dirty="0"/>
              <a:t>p</a:t>
            </a:r>
            <a:r>
              <a:rPr lang="en-US" sz="1000" dirty="0" smtClean="0"/>
              <a:t>rice play a significant role in predicting the final price. If predicted price is not comparable against competitor’s price then the airline can expect less bookings.</a:t>
            </a:r>
          </a:p>
          <a:p>
            <a:pPr marL="171450" indent="-171450">
              <a:buFont typeface="Arial" panose="020B0604020202020204" pitchFamily="34" charset="0"/>
              <a:buChar char="•"/>
            </a:pPr>
            <a:r>
              <a:rPr lang="en-US" sz="1000" dirty="0" smtClean="0"/>
              <a:t>Holiday/Event -  It captures the seasonality. During holidays like Christmas/New year holidays, Diwali, etc. or any specific event at specific destination airlines receives high demand so even with less discounts, airline can expect high bookings. So even early birds don’t expect much discount and price can be increased accordingly.</a:t>
            </a:r>
            <a:endParaRPr lang="en-US" sz="1000" dirty="0"/>
          </a:p>
          <a:p>
            <a:pPr marL="171450" indent="-171450">
              <a:buFont typeface="Arial" panose="020B0604020202020204" pitchFamily="34" charset="0"/>
              <a:buChar char="•"/>
            </a:pPr>
            <a:r>
              <a:rPr lang="en-US" sz="1000" dirty="0" smtClean="0"/>
              <a:t>Departure/Arrival </a:t>
            </a:r>
            <a:r>
              <a:rPr lang="en-US" sz="1000" dirty="0"/>
              <a:t>airport </a:t>
            </a:r>
            <a:r>
              <a:rPr lang="en-US" sz="1000" dirty="0" smtClean="0"/>
              <a:t>details: There </a:t>
            </a:r>
            <a:r>
              <a:rPr lang="en-US" sz="1000" dirty="0"/>
              <a:t>are </a:t>
            </a:r>
            <a:r>
              <a:rPr lang="en-US" sz="1000" dirty="0" smtClean="0"/>
              <a:t>specific </a:t>
            </a:r>
            <a:r>
              <a:rPr lang="en-US" sz="1000" dirty="0"/>
              <a:t>airports </a:t>
            </a:r>
            <a:r>
              <a:rPr lang="en-US" sz="1000" dirty="0" smtClean="0"/>
              <a:t>from where </a:t>
            </a:r>
            <a:r>
              <a:rPr lang="en-US" sz="1000" dirty="0"/>
              <a:t>less flights  depart and </a:t>
            </a:r>
            <a:r>
              <a:rPr lang="en-US" sz="1000" dirty="0" smtClean="0"/>
              <a:t>arrive. So </a:t>
            </a:r>
            <a:r>
              <a:rPr lang="en-US" sz="1000" dirty="0"/>
              <a:t>users are </a:t>
            </a:r>
            <a:r>
              <a:rPr lang="en-US" sz="1000" dirty="0" smtClean="0"/>
              <a:t>usually </a:t>
            </a:r>
            <a:r>
              <a:rPr lang="en-US" sz="1000" dirty="0"/>
              <a:t>ready to pay full/high price</a:t>
            </a:r>
            <a:r>
              <a:rPr lang="en-US" sz="1000" dirty="0" smtClean="0"/>
              <a:t>.</a:t>
            </a:r>
            <a:endParaRPr lang="en-US" sz="1000" dirty="0"/>
          </a:p>
          <a:p>
            <a:pPr marL="171450" indent="-171450">
              <a:buFont typeface="Arial" panose="020B0604020202020204" pitchFamily="34" charset="0"/>
              <a:buChar char="•"/>
            </a:pPr>
            <a:r>
              <a:rPr lang="en-US" sz="1000" dirty="0"/>
              <a:t>Time of </a:t>
            </a:r>
            <a:r>
              <a:rPr lang="en-US" sz="1000" dirty="0" smtClean="0"/>
              <a:t>arrival/departure - Time </a:t>
            </a:r>
            <a:r>
              <a:rPr lang="en-US" sz="1000" dirty="0"/>
              <a:t>of arrival &amp; departures are </a:t>
            </a:r>
            <a:r>
              <a:rPr lang="en-US" sz="1000" dirty="0" smtClean="0"/>
              <a:t>important. For </a:t>
            </a:r>
            <a:r>
              <a:rPr lang="en-US" sz="1000" dirty="0" err="1" smtClean="0"/>
              <a:t>eg</a:t>
            </a:r>
            <a:r>
              <a:rPr lang="en-US" sz="1000" dirty="0" smtClean="0"/>
              <a:t>: </a:t>
            </a:r>
            <a:r>
              <a:rPr lang="en-US" sz="1000" dirty="0"/>
              <a:t>Airline expects high demand during </a:t>
            </a:r>
            <a:r>
              <a:rPr lang="en-US" sz="1000" dirty="0" smtClean="0"/>
              <a:t>Friday </a:t>
            </a:r>
            <a:r>
              <a:rPr lang="en-US" sz="1000" dirty="0"/>
              <a:t>evening and </a:t>
            </a:r>
            <a:r>
              <a:rPr lang="en-US" sz="1000" dirty="0" smtClean="0"/>
              <a:t>Sunday noon. Price </a:t>
            </a:r>
            <a:r>
              <a:rPr lang="en-US" sz="1000" dirty="0"/>
              <a:t>can accordingly  </a:t>
            </a:r>
            <a:r>
              <a:rPr lang="en-US" sz="1000" dirty="0" smtClean="0"/>
              <a:t>increase with  increasing </a:t>
            </a:r>
            <a:r>
              <a:rPr lang="en-US" sz="1000" dirty="0"/>
              <a:t>demand.</a:t>
            </a:r>
            <a:endParaRPr lang="en-US" sz="1000" dirty="0" smtClean="0"/>
          </a:p>
          <a:p>
            <a:pPr lvl="0"/>
            <a:endParaRPr lang="en-US" sz="1400" dirty="0" smtClean="0"/>
          </a:p>
        </p:txBody>
      </p:sp>
      <p:sp>
        <p:nvSpPr>
          <p:cNvPr id="25" name="Title 1"/>
          <p:cNvSpPr txBox="1">
            <a:spLocks/>
          </p:cNvSpPr>
          <p:nvPr/>
        </p:nvSpPr>
        <p:spPr>
          <a:xfrm>
            <a:off x="5667521" y="1480521"/>
            <a:ext cx="3267120" cy="5377479"/>
          </a:xfrm>
          <a:prstGeom prst="rect">
            <a:avLst/>
          </a:prstGeom>
          <a:solidFill>
            <a:schemeClr val="accent6">
              <a:lumMod val="20000"/>
              <a:lumOff val="80000"/>
            </a:schemeClr>
          </a:solidFill>
          <a:ln>
            <a:solidFill>
              <a:schemeClr val="tx1"/>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smtClean="0"/>
              <a:t>Machine Learning Models:</a:t>
            </a:r>
            <a:endParaRPr lang="en-IN" sz="2400" b="1" dirty="0"/>
          </a:p>
          <a:p>
            <a:r>
              <a:rPr lang="en-IN" sz="1000" dirty="0" smtClean="0"/>
              <a:t>As it is a regression problem I will start with basic linear  regression model. Being a basic model it helps us to  understand the impact of different  features on price. We can use different feature selection methods to find the set of best predictors. Further, we can use below models  to  get higher accuracy:</a:t>
            </a:r>
          </a:p>
          <a:p>
            <a:pPr marL="171450" indent="-171450">
              <a:buFont typeface="Arial" panose="020B0604020202020204" pitchFamily="34" charset="0"/>
              <a:buChar char="•"/>
            </a:pPr>
            <a:r>
              <a:rPr lang="en-US" sz="1000" dirty="0" smtClean="0"/>
              <a:t>Random  Forest</a:t>
            </a:r>
          </a:p>
          <a:p>
            <a:pPr marL="171450" indent="-171450">
              <a:buFont typeface="Arial" panose="020B0604020202020204" pitchFamily="34" charset="0"/>
              <a:buChar char="•"/>
            </a:pPr>
            <a:r>
              <a:rPr lang="en-IN" sz="1000" dirty="0"/>
              <a:t>SVM</a:t>
            </a:r>
          </a:p>
          <a:p>
            <a:pPr marL="171450" indent="-171450">
              <a:buFont typeface="Arial" panose="020B0604020202020204" pitchFamily="34" charset="0"/>
              <a:buChar char="•"/>
            </a:pPr>
            <a:r>
              <a:rPr lang="en-US" sz="1000" dirty="0" smtClean="0"/>
              <a:t>XG Boosting</a:t>
            </a:r>
          </a:p>
          <a:p>
            <a:pPr marL="171450" indent="-171450">
              <a:buFont typeface="Arial" panose="020B0604020202020204" pitchFamily="34" charset="0"/>
              <a:buChar char="•"/>
            </a:pPr>
            <a:r>
              <a:rPr lang="en-US" sz="1000" dirty="0" smtClean="0"/>
              <a:t>Deep Learning Models</a:t>
            </a:r>
            <a:endParaRPr lang="en-IN" sz="1000" dirty="0"/>
          </a:p>
        </p:txBody>
      </p:sp>
      <p:sp>
        <p:nvSpPr>
          <p:cNvPr id="26" name="Title 1"/>
          <p:cNvSpPr txBox="1">
            <a:spLocks/>
          </p:cNvSpPr>
          <p:nvPr/>
        </p:nvSpPr>
        <p:spPr>
          <a:xfrm>
            <a:off x="8934642" y="1477818"/>
            <a:ext cx="3257358" cy="5380182"/>
          </a:xfrm>
          <a:prstGeom prst="rect">
            <a:avLst/>
          </a:prstGeom>
          <a:solidFill>
            <a:schemeClr val="tx2">
              <a:lumMod val="20000"/>
              <a:lumOff val="80000"/>
            </a:schemeClr>
          </a:solidFill>
          <a:ln>
            <a:solidFill>
              <a:schemeClr val="tx1"/>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smtClean="0"/>
              <a:t>Role of Optimization:</a:t>
            </a:r>
            <a:endParaRPr lang="en-IN" sz="1200" b="1" dirty="0"/>
          </a:p>
          <a:p>
            <a:r>
              <a:rPr lang="en-US" sz="1000" dirty="0"/>
              <a:t>Selecting correct set of features </a:t>
            </a:r>
            <a:r>
              <a:rPr lang="en-US" sz="1000" dirty="0" smtClean="0"/>
              <a:t>from the </a:t>
            </a:r>
            <a:r>
              <a:rPr lang="en-US" sz="1000" dirty="0"/>
              <a:t>list of </a:t>
            </a:r>
            <a:r>
              <a:rPr lang="en-US" sz="1000" dirty="0" smtClean="0"/>
              <a:t>available </a:t>
            </a:r>
            <a:r>
              <a:rPr lang="en-US" sz="1000" dirty="0"/>
              <a:t>features &amp; getting high accuracy </a:t>
            </a:r>
            <a:r>
              <a:rPr lang="en-US" sz="1000" dirty="0" smtClean="0"/>
              <a:t> plays </a:t>
            </a:r>
            <a:r>
              <a:rPr lang="en-US" sz="1000" dirty="0"/>
              <a:t>a very important role in any machine </a:t>
            </a:r>
            <a:r>
              <a:rPr lang="en-US" sz="1000" dirty="0" smtClean="0"/>
              <a:t>learning </a:t>
            </a:r>
            <a:r>
              <a:rPr lang="en-US" sz="1000" dirty="0"/>
              <a:t>model </a:t>
            </a:r>
            <a:r>
              <a:rPr lang="en-US" sz="1000" dirty="0" smtClean="0"/>
              <a:t>. Hence, </a:t>
            </a:r>
            <a:r>
              <a:rPr lang="en-US" sz="1000" dirty="0"/>
              <a:t>optimizing the model to get high accuracy is </a:t>
            </a:r>
            <a:r>
              <a:rPr lang="en-US" sz="1000" dirty="0" smtClean="0"/>
              <a:t>very important to recommend </a:t>
            </a:r>
            <a:r>
              <a:rPr lang="en-US" sz="1000" dirty="0"/>
              <a:t>an optimal price that maximizes the expected revenue.</a:t>
            </a:r>
            <a:r>
              <a:rPr lang="en-IN" sz="1000" dirty="0"/>
              <a:t> </a:t>
            </a:r>
          </a:p>
        </p:txBody>
      </p:sp>
    </p:spTree>
    <p:extLst>
      <p:ext uri="{BB962C8B-B14F-4D97-AF65-F5344CB8AC3E}">
        <p14:creationId xmlns:p14="http://schemas.microsoft.com/office/powerpoint/2010/main" val="2176322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560</Words>
  <Application>Microsoft Office PowerPoint</Application>
  <PresentationFormat>Widescreen</PresentationFormat>
  <Paragraphs>63</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Yield Management System</dc:title>
  <dc:creator>sunnytholar@gmail.com</dc:creator>
  <cp:lastModifiedBy>sunnytholar@gmail.com</cp:lastModifiedBy>
  <cp:revision>108</cp:revision>
  <dcterms:created xsi:type="dcterms:W3CDTF">2020-08-20T06:52:30Z</dcterms:created>
  <dcterms:modified xsi:type="dcterms:W3CDTF">2020-08-23T09:28:57Z</dcterms:modified>
</cp:coreProperties>
</file>