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nytholar@gmail.com" initials="s" lastIdx="1" clrIdx="0">
    <p:extLst>
      <p:ext uri="{19B8F6BF-5375-455C-9EA6-DF929625EA0E}">
        <p15:presenceInfo xmlns:p15="http://schemas.microsoft.com/office/powerpoint/2012/main" userId="0abc354ec1e4fc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22400-C72B-417C-A5DE-0BDE0645900B}"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C6CED-BB72-430C-AF05-0A19927367BB}" type="slidenum">
              <a:rPr lang="en-US" smtClean="0"/>
              <a:t>‹#›</a:t>
            </a:fld>
            <a:endParaRPr lang="en-US"/>
          </a:p>
        </p:txBody>
      </p:sp>
    </p:spTree>
    <p:extLst>
      <p:ext uri="{BB962C8B-B14F-4D97-AF65-F5344CB8AC3E}">
        <p14:creationId xmlns:p14="http://schemas.microsoft.com/office/powerpoint/2010/main" val="617198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AC6CED-BB72-430C-AF05-0A19927367BB}" type="slidenum">
              <a:rPr lang="en-US" smtClean="0"/>
              <a:t>1</a:t>
            </a:fld>
            <a:endParaRPr lang="en-US"/>
          </a:p>
        </p:txBody>
      </p:sp>
    </p:spTree>
    <p:extLst>
      <p:ext uri="{BB962C8B-B14F-4D97-AF65-F5344CB8AC3E}">
        <p14:creationId xmlns:p14="http://schemas.microsoft.com/office/powerpoint/2010/main" val="769843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42AAB2-4976-4A5A-8530-4AE8A699E0F8}"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935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42AAB2-4976-4A5A-8530-4AE8A699E0F8}"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223174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42AAB2-4976-4A5A-8530-4AE8A699E0F8}"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78442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42AAB2-4976-4A5A-8530-4AE8A699E0F8}"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188190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42AAB2-4976-4A5A-8530-4AE8A699E0F8}"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19002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42AAB2-4976-4A5A-8530-4AE8A699E0F8}"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143089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42AAB2-4976-4A5A-8530-4AE8A699E0F8}"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30166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42AAB2-4976-4A5A-8530-4AE8A699E0F8}"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345197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2AAB2-4976-4A5A-8530-4AE8A699E0F8}"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178719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42AAB2-4976-4A5A-8530-4AE8A699E0F8}"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293637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42AAB2-4976-4A5A-8530-4AE8A699E0F8}"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C2A24-3040-4206-98B9-4B85988BD755}" type="slidenum">
              <a:rPr lang="en-US" smtClean="0"/>
              <a:t>‹#›</a:t>
            </a:fld>
            <a:endParaRPr lang="en-US"/>
          </a:p>
        </p:txBody>
      </p:sp>
    </p:spTree>
    <p:extLst>
      <p:ext uri="{BB962C8B-B14F-4D97-AF65-F5344CB8AC3E}">
        <p14:creationId xmlns:p14="http://schemas.microsoft.com/office/powerpoint/2010/main" val="369786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2AAB2-4976-4A5A-8530-4AE8A699E0F8}" type="datetimeFigureOut">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C2A24-3040-4206-98B9-4B85988BD755}" type="slidenum">
              <a:rPr lang="en-US" smtClean="0"/>
              <a:t>‹#›</a:t>
            </a:fld>
            <a:endParaRPr lang="en-US"/>
          </a:p>
        </p:txBody>
      </p:sp>
    </p:spTree>
    <p:extLst>
      <p:ext uri="{BB962C8B-B14F-4D97-AF65-F5344CB8AC3E}">
        <p14:creationId xmlns:p14="http://schemas.microsoft.com/office/powerpoint/2010/main" val="411083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7522" y="812799"/>
            <a:ext cx="2276970" cy="276999"/>
          </a:xfrm>
          <a:prstGeom prst="rect">
            <a:avLst/>
          </a:prstGeom>
          <a:noFill/>
        </p:spPr>
        <p:txBody>
          <a:bodyPr wrap="none" rtlCol="0">
            <a:spAutoFit/>
          </a:bodyPr>
          <a:lstStyle/>
          <a:p>
            <a:pPr marL="171450" indent="-171450">
              <a:buFont typeface="Arial" panose="020B0604020202020204" pitchFamily="34" charset="0"/>
              <a:buChar char="•"/>
            </a:pPr>
            <a:r>
              <a:rPr lang="en-US" sz="1200" dirty="0"/>
              <a:t>Data understanding using </a:t>
            </a:r>
            <a:r>
              <a:rPr lang="en-US" sz="1200" dirty="0" smtClean="0"/>
              <a:t>EDA.</a:t>
            </a:r>
            <a:endParaRPr lang="en-US" sz="1200" dirty="0"/>
          </a:p>
        </p:txBody>
      </p:sp>
      <p:sp>
        <p:nvSpPr>
          <p:cNvPr id="4" name="TextBox 3"/>
          <p:cNvSpPr txBox="1"/>
          <p:nvPr/>
        </p:nvSpPr>
        <p:spPr>
          <a:xfrm>
            <a:off x="997522" y="1108934"/>
            <a:ext cx="2160784" cy="276999"/>
          </a:xfrm>
          <a:prstGeom prst="rect">
            <a:avLst/>
          </a:prstGeom>
          <a:noFill/>
        </p:spPr>
        <p:txBody>
          <a:bodyPr wrap="none" rtlCol="0">
            <a:spAutoFit/>
          </a:bodyPr>
          <a:lstStyle/>
          <a:p>
            <a:pPr marL="171450" indent="-171450">
              <a:buFont typeface="Arial" panose="020B0604020202020204" pitchFamily="34" charset="0"/>
              <a:buChar char="•"/>
            </a:pPr>
            <a:r>
              <a:rPr lang="en-US" sz="1200" dirty="0"/>
              <a:t>No Missing Values </a:t>
            </a:r>
            <a:r>
              <a:rPr lang="en-US" sz="1200" dirty="0" smtClean="0"/>
              <a:t>identified.</a:t>
            </a:r>
            <a:endParaRPr lang="en-US" sz="1200" dirty="0"/>
          </a:p>
        </p:txBody>
      </p:sp>
      <p:sp>
        <p:nvSpPr>
          <p:cNvPr id="5" name="TextBox 4"/>
          <p:cNvSpPr txBox="1"/>
          <p:nvPr/>
        </p:nvSpPr>
        <p:spPr>
          <a:xfrm>
            <a:off x="997522" y="1344814"/>
            <a:ext cx="1000298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During EDA it was </a:t>
            </a:r>
            <a:r>
              <a:rPr lang="en-US" sz="1200" dirty="0" smtClean="0"/>
              <a:t>seen that United airlines, US airways </a:t>
            </a:r>
            <a:r>
              <a:rPr lang="en-US" sz="1200" dirty="0"/>
              <a:t>and American </a:t>
            </a:r>
            <a:r>
              <a:rPr lang="en-US" sz="1200" dirty="0" smtClean="0"/>
              <a:t>airways have </a:t>
            </a:r>
            <a:r>
              <a:rPr lang="en-US" sz="1200" dirty="0"/>
              <a:t>70% of sentiments as negative and other airlines </a:t>
            </a:r>
            <a:r>
              <a:rPr lang="en-US" sz="1200" dirty="0" smtClean="0"/>
              <a:t>i.e. </a:t>
            </a:r>
            <a:r>
              <a:rPr lang="en-US" sz="1200" dirty="0"/>
              <a:t>Delta, Southwest &amp; Virgin America have less </a:t>
            </a:r>
            <a:r>
              <a:rPr lang="en-US" sz="1200" dirty="0" smtClean="0"/>
              <a:t>than </a:t>
            </a:r>
            <a:r>
              <a:rPr lang="en-US" sz="1200" dirty="0"/>
              <a:t>50% negative sentiments with Virgin America  having the lowest(~35</a:t>
            </a:r>
            <a:r>
              <a:rPr lang="en-US" sz="1200" dirty="0" smtClean="0"/>
              <a:t>%).</a:t>
            </a:r>
            <a:endParaRPr lang="en-US" sz="1200" dirty="0"/>
          </a:p>
        </p:txBody>
      </p:sp>
      <p:sp>
        <p:nvSpPr>
          <p:cNvPr id="6" name="TextBox 5"/>
          <p:cNvSpPr txBox="1"/>
          <p:nvPr/>
        </p:nvSpPr>
        <p:spPr>
          <a:xfrm>
            <a:off x="997522" y="1801381"/>
            <a:ext cx="10002982"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Performed </a:t>
            </a:r>
            <a:r>
              <a:rPr lang="en-US" sz="1200" dirty="0" smtClean="0"/>
              <a:t>pre-processing </a:t>
            </a:r>
            <a:r>
              <a:rPr lang="en-US" sz="1200" dirty="0"/>
              <a:t>on text </a:t>
            </a:r>
            <a:r>
              <a:rPr lang="en-US" sz="1200" dirty="0" smtClean="0"/>
              <a:t>i.e. </a:t>
            </a:r>
            <a:r>
              <a:rPr lang="en-US" sz="1200" dirty="0" err="1"/>
              <a:t>S</a:t>
            </a:r>
            <a:r>
              <a:rPr lang="en-US" sz="1200" dirty="0" err="1" smtClean="0"/>
              <a:t>topword</a:t>
            </a:r>
            <a:r>
              <a:rPr lang="en-US" sz="1200" dirty="0" smtClean="0"/>
              <a:t> </a:t>
            </a:r>
            <a:r>
              <a:rPr lang="en-US" sz="1200" dirty="0"/>
              <a:t>removal, punctuation removal, lemmatization to convert words to its root form, convert to </a:t>
            </a:r>
            <a:r>
              <a:rPr lang="en-US" sz="1200" dirty="0" smtClean="0"/>
              <a:t>lowercase, etc.</a:t>
            </a:r>
            <a:r>
              <a:rPr lang="en-US" sz="1200" dirty="0"/>
              <a:t/>
            </a:r>
            <a:br>
              <a:rPr lang="en-US" sz="1200" dirty="0"/>
            </a:br>
            <a:endParaRPr lang="en-US" sz="1200" dirty="0"/>
          </a:p>
        </p:txBody>
      </p:sp>
      <p:sp>
        <p:nvSpPr>
          <p:cNvPr id="7" name="TextBox 6"/>
          <p:cNvSpPr txBox="1"/>
          <p:nvPr/>
        </p:nvSpPr>
        <p:spPr>
          <a:xfrm>
            <a:off x="997522" y="2060531"/>
            <a:ext cx="4871205" cy="276999"/>
          </a:xfrm>
          <a:prstGeom prst="rect">
            <a:avLst/>
          </a:prstGeom>
          <a:noFill/>
        </p:spPr>
        <p:txBody>
          <a:bodyPr wrap="none" rtlCol="0">
            <a:spAutoFit/>
          </a:bodyPr>
          <a:lstStyle/>
          <a:p>
            <a:pPr marL="171450" indent="-171450">
              <a:buFont typeface="Arial" panose="020B0604020202020204" pitchFamily="34" charset="0"/>
              <a:buChar char="•"/>
            </a:pPr>
            <a:r>
              <a:rPr lang="en-US" sz="1200" dirty="0"/>
              <a:t>Label encoding to convert airline sentiment into numerical form </a:t>
            </a:r>
            <a:r>
              <a:rPr lang="en-US" sz="1200" dirty="0" smtClean="0"/>
              <a:t>i.e. 0,1,2</a:t>
            </a:r>
            <a:endParaRPr lang="en-US" sz="1200" dirty="0"/>
          </a:p>
        </p:txBody>
      </p:sp>
      <p:sp>
        <p:nvSpPr>
          <p:cNvPr id="8" name="Rectangle 7"/>
          <p:cNvSpPr/>
          <p:nvPr/>
        </p:nvSpPr>
        <p:spPr>
          <a:xfrm>
            <a:off x="997522" y="2351020"/>
            <a:ext cx="2941959" cy="276999"/>
          </a:xfrm>
          <a:prstGeom prst="rect">
            <a:avLst/>
          </a:prstGeom>
        </p:spPr>
        <p:txBody>
          <a:bodyPr wrap="none">
            <a:spAutoFit/>
          </a:bodyPr>
          <a:lstStyle/>
          <a:p>
            <a:pPr marL="171450" indent="-171450">
              <a:buFont typeface="Arial" panose="020B0604020202020204" pitchFamily="34" charset="0"/>
              <a:buChar char="•"/>
            </a:pPr>
            <a:r>
              <a:rPr lang="en-US" sz="1200" dirty="0"/>
              <a:t>Divided the data into training and testing </a:t>
            </a:r>
          </a:p>
        </p:txBody>
      </p:sp>
      <p:sp>
        <p:nvSpPr>
          <p:cNvPr id="9" name="Rectangle 8"/>
          <p:cNvSpPr/>
          <p:nvPr/>
        </p:nvSpPr>
        <p:spPr>
          <a:xfrm>
            <a:off x="997522" y="2629896"/>
            <a:ext cx="10002982" cy="461665"/>
          </a:xfrm>
          <a:prstGeom prst="rect">
            <a:avLst/>
          </a:prstGeom>
        </p:spPr>
        <p:txBody>
          <a:bodyPr wrap="square">
            <a:spAutoFit/>
          </a:bodyPr>
          <a:lstStyle/>
          <a:p>
            <a:pPr marL="171450" indent="-171450">
              <a:buFont typeface="Arial" panose="020B0604020202020204" pitchFamily="34" charset="0"/>
              <a:buChar char="•"/>
            </a:pPr>
            <a:r>
              <a:rPr lang="en-US" sz="1200" dirty="0"/>
              <a:t>Feature engineering – Tried with count </a:t>
            </a:r>
            <a:r>
              <a:rPr lang="en-US" sz="1200" dirty="0" err="1"/>
              <a:t>vectorizer</a:t>
            </a:r>
            <a:r>
              <a:rPr lang="en-US" sz="1200" dirty="0"/>
              <a:t>, count </a:t>
            </a:r>
            <a:r>
              <a:rPr lang="en-US" sz="1200" dirty="0" err="1"/>
              <a:t>vectorizer</a:t>
            </a:r>
            <a:r>
              <a:rPr lang="en-US" sz="1200" dirty="0"/>
              <a:t> + </a:t>
            </a:r>
            <a:r>
              <a:rPr lang="en-US" sz="1200" dirty="0" err="1"/>
              <a:t>ngram</a:t>
            </a:r>
            <a:r>
              <a:rPr lang="en-US" sz="1200" dirty="0"/>
              <a:t>, </a:t>
            </a:r>
            <a:r>
              <a:rPr lang="en-US" sz="1200" dirty="0" err="1"/>
              <a:t>tfidf</a:t>
            </a:r>
            <a:r>
              <a:rPr lang="en-US" sz="1200" dirty="0"/>
              <a:t> + </a:t>
            </a:r>
            <a:r>
              <a:rPr lang="en-US" sz="1200" dirty="0" err="1"/>
              <a:t>ngram</a:t>
            </a:r>
            <a:r>
              <a:rPr lang="en-US" sz="1200" dirty="0"/>
              <a:t> and finalized </a:t>
            </a:r>
            <a:r>
              <a:rPr lang="en-US" sz="1200" dirty="0" err="1"/>
              <a:t>tfidf+ngram</a:t>
            </a:r>
            <a:r>
              <a:rPr lang="en-US" sz="1200" dirty="0"/>
              <a:t> as it was giving better </a:t>
            </a:r>
            <a:r>
              <a:rPr lang="en-US" sz="1200" dirty="0" smtClean="0"/>
              <a:t>results</a:t>
            </a:r>
            <a:r>
              <a:rPr lang="en-US" sz="1200" dirty="0"/>
              <a:t/>
            </a:r>
            <a:br>
              <a:rPr lang="en-US" sz="1200" dirty="0"/>
            </a:br>
            <a:endParaRPr lang="en-US" sz="1200" dirty="0"/>
          </a:p>
        </p:txBody>
      </p:sp>
      <p:sp>
        <p:nvSpPr>
          <p:cNvPr id="10" name="Rectangle 9"/>
          <p:cNvSpPr/>
          <p:nvPr/>
        </p:nvSpPr>
        <p:spPr>
          <a:xfrm>
            <a:off x="997522" y="2902893"/>
            <a:ext cx="9652000" cy="461665"/>
          </a:xfrm>
          <a:prstGeom prst="rect">
            <a:avLst/>
          </a:prstGeom>
        </p:spPr>
        <p:txBody>
          <a:bodyPr wrap="square">
            <a:spAutoFit/>
          </a:bodyPr>
          <a:lstStyle/>
          <a:p>
            <a:pPr marL="171450" indent="-171450">
              <a:buFont typeface="Arial" panose="020B0604020202020204" pitchFamily="34" charset="0"/>
              <a:buChar char="•"/>
            </a:pPr>
            <a:r>
              <a:rPr lang="en-US" sz="1200" dirty="0"/>
              <a:t>Trained with Naive Bayes, Logistic Regression, SVM, Random Forest, </a:t>
            </a:r>
            <a:r>
              <a:rPr lang="en-US" sz="1200" dirty="0" err="1"/>
              <a:t>XGBoosting</a:t>
            </a:r>
            <a:r>
              <a:rPr lang="en-US" sz="1200" dirty="0"/>
              <a:t>. SVM gave highest accuracy(~79%).</a:t>
            </a:r>
            <a:br>
              <a:rPr lang="en-US" sz="1200" dirty="0"/>
            </a:br>
            <a:endParaRPr lang="en-US" sz="1200" dirty="0"/>
          </a:p>
        </p:txBody>
      </p:sp>
      <p:sp>
        <p:nvSpPr>
          <p:cNvPr id="11" name="Rectangle 10"/>
          <p:cNvSpPr/>
          <p:nvPr/>
        </p:nvSpPr>
        <p:spPr>
          <a:xfrm>
            <a:off x="997522" y="3192121"/>
            <a:ext cx="6096000" cy="461665"/>
          </a:xfrm>
          <a:prstGeom prst="rect">
            <a:avLst/>
          </a:prstGeom>
        </p:spPr>
        <p:txBody>
          <a:bodyPr>
            <a:spAutoFit/>
          </a:bodyPr>
          <a:lstStyle/>
          <a:p>
            <a:pPr marL="171450" indent="-171450">
              <a:buFont typeface="Arial" panose="020B0604020202020204" pitchFamily="34" charset="0"/>
              <a:buChar char="•"/>
            </a:pPr>
            <a:r>
              <a:rPr lang="en-US" sz="1200" dirty="0"/>
              <a:t>F1-score for negative sentiment is 87</a:t>
            </a:r>
            <a:r>
              <a:rPr lang="en-US" sz="1200" dirty="0" smtClean="0"/>
              <a:t>%, </a:t>
            </a:r>
            <a:r>
              <a:rPr lang="en-US" sz="1200" dirty="0"/>
              <a:t>for Neutral is just 55% </a:t>
            </a:r>
            <a:r>
              <a:rPr lang="en-US" sz="1200" dirty="0" smtClean="0"/>
              <a:t> and </a:t>
            </a:r>
            <a:r>
              <a:rPr lang="en-US" sz="1200" dirty="0"/>
              <a:t>for </a:t>
            </a:r>
            <a:r>
              <a:rPr lang="en-US" sz="1200" dirty="0" smtClean="0"/>
              <a:t>positive it </a:t>
            </a:r>
            <a:r>
              <a:rPr lang="en-US" sz="1200" dirty="0"/>
              <a:t>is 70%.</a:t>
            </a:r>
            <a:br>
              <a:rPr lang="en-US" sz="1200" dirty="0"/>
            </a:br>
            <a:endParaRPr lang="en-US" sz="1200" dirty="0"/>
          </a:p>
        </p:txBody>
      </p:sp>
      <p:sp>
        <p:nvSpPr>
          <p:cNvPr id="12" name="Rectangle 11"/>
          <p:cNvSpPr/>
          <p:nvPr/>
        </p:nvSpPr>
        <p:spPr>
          <a:xfrm>
            <a:off x="997522" y="3499981"/>
            <a:ext cx="6096000" cy="461665"/>
          </a:xfrm>
          <a:prstGeom prst="rect">
            <a:avLst/>
          </a:prstGeom>
        </p:spPr>
        <p:txBody>
          <a:bodyPr>
            <a:spAutoFit/>
          </a:bodyPr>
          <a:lstStyle/>
          <a:p>
            <a:pPr marL="171450" indent="-171450">
              <a:buFont typeface="Arial" panose="020B0604020202020204" pitchFamily="34" charset="0"/>
              <a:buChar char="•"/>
            </a:pPr>
            <a:r>
              <a:rPr lang="en-US" sz="1200" dirty="0"/>
              <a:t>Tried SMOTE to avoid imbalanced problem but no luck.</a:t>
            </a:r>
            <a:br>
              <a:rPr lang="en-US" sz="1200" dirty="0"/>
            </a:br>
            <a:endParaRPr lang="en-US" sz="1200" dirty="0"/>
          </a:p>
        </p:txBody>
      </p:sp>
      <p:sp>
        <p:nvSpPr>
          <p:cNvPr id="13" name="Rectangle 12"/>
          <p:cNvSpPr/>
          <p:nvPr/>
        </p:nvSpPr>
        <p:spPr>
          <a:xfrm>
            <a:off x="997522" y="3817271"/>
            <a:ext cx="10002982" cy="646331"/>
          </a:xfrm>
          <a:prstGeom prst="rect">
            <a:avLst/>
          </a:prstGeom>
        </p:spPr>
        <p:txBody>
          <a:bodyPr wrap="square">
            <a:spAutoFit/>
          </a:bodyPr>
          <a:lstStyle/>
          <a:p>
            <a:pPr marL="171450" indent="-171450">
              <a:buFont typeface="Arial" panose="020B0604020202020204" pitchFamily="34" charset="0"/>
              <a:buChar char="•"/>
            </a:pPr>
            <a:r>
              <a:rPr lang="en-US" sz="1200" dirty="0"/>
              <a:t>In </a:t>
            </a:r>
            <a:r>
              <a:rPr lang="en-US" sz="1200" dirty="0" smtClean="0"/>
              <a:t>this </a:t>
            </a:r>
            <a:r>
              <a:rPr lang="en-US" sz="1200" dirty="0"/>
              <a:t>use </a:t>
            </a:r>
            <a:r>
              <a:rPr lang="en-US" sz="1200" dirty="0" smtClean="0"/>
              <a:t>case, </a:t>
            </a:r>
            <a:r>
              <a:rPr lang="en-US" sz="1200" dirty="0" smtClean="0"/>
              <a:t>companies </a:t>
            </a:r>
            <a:r>
              <a:rPr lang="en-US" sz="1200" dirty="0" smtClean="0"/>
              <a:t>should focus to </a:t>
            </a:r>
            <a:r>
              <a:rPr lang="en-US" sz="1200" dirty="0"/>
              <a:t>understand </a:t>
            </a:r>
            <a:r>
              <a:rPr lang="en-US" sz="1200" dirty="0" smtClean="0"/>
              <a:t>the negative </a:t>
            </a:r>
            <a:r>
              <a:rPr lang="en-US" sz="1200" dirty="0"/>
              <a:t>sentiment &amp; themes around complaints to put in place a strategic plan to improve customer experience. So we can use this classification model to predict negative sentiment with 87% accuracy.</a:t>
            </a:r>
            <a:br>
              <a:rPr lang="en-US" sz="1200" dirty="0"/>
            </a:br>
            <a:endParaRPr lang="en-US" sz="1200" dirty="0"/>
          </a:p>
        </p:txBody>
      </p:sp>
      <p:sp>
        <p:nvSpPr>
          <p:cNvPr id="14" name="Rectangle 13"/>
          <p:cNvSpPr/>
          <p:nvPr/>
        </p:nvSpPr>
        <p:spPr>
          <a:xfrm>
            <a:off x="997523" y="4414359"/>
            <a:ext cx="10002982" cy="646331"/>
          </a:xfrm>
          <a:prstGeom prst="rect">
            <a:avLst/>
          </a:prstGeom>
        </p:spPr>
        <p:txBody>
          <a:bodyPr wrap="square">
            <a:spAutoFit/>
          </a:bodyPr>
          <a:lstStyle/>
          <a:p>
            <a:r>
              <a:rPr lang="en-US" sz="1200" dirty="0"/>
              <a:t>NOTE : </a:t>
            </a:r>
            <a:br>
              <a:rPr lang="en-US" sz="1200" dirty="0"/>
            </a:br>
            <a:r>
              <a:rPr lang="en-US" sz="1200" dirty="0" smtClean="0"/>
              <a:t>- Due </a:t>
            </a:r>
            <a:r>
              <a:rPr lang="en-US" sz="1200" dirty="0"/>
              <a:t>to system limitation &amp; time  constraints I was not able to run </a:t>
            </a:r>
            <a:r>
              <a:rPr lang="en-US" sz="1200" dirty="0" smtClean="0"/>
              <a:t>deep </a:t>
            </a:r>
            <a:r>
              <a:rPr lang="en-US" sz="1200" dirty="0"/>
              <a:t>learning  models. </a:t>
            </a:r>
            <a:r>
              <a:rPr lang="en-US" sz="1200" dirty="0" smtClean="0"/>
              <a:t>Also, </a:t>
            </a:r>
            <a:r>
              <a:rPr lang="en-US" sz="1200" dirty="0"/>
              <a:t>was not able to optimize the model using </a:t>
            </a:r>
            <a:r>
              <a:rPr lang="en-US" sz="1200" dirty="0" err="1"/>
              <a:t>GridSearchCV</a:t>
            </a:r>
            <a:r>
              <a:rPr lang="en-US" sz="1200" dirty="0"/>
              <a:t>.</a:t>
            </a:r>
            <a:br>
              <a:rPr lang="en-US" sz="1200" dirty="0"/>
            </a:br>
            <a:r>
              <a:rPr lang="en-US" sz="1200" dirty="0" smtClean="0"/>
              <a:t>- Further </a:t>
            </a:r>
            <a:r>
              <a:rPr lang="en-US" sz="1200" dirty="0"/>
              <a:t>model, </a:t>
            </a:r>
            <a:r>
              <a:rPr lang="en-US" sz="1200" dirty="0" err="1"/>
              <a:t>tfidf</a:t>
            </a:r>
            <a:r>
              <a:rPr lang="en-US" sz="1200" dirty="0"/>
              <a:t> </a:t>
            </a:r>
            <a:r>
              <a:rPr lang="en-US" sz="1200" dirty="0" err="1"/>
              <a:t>vectorizer</a:t>
            </a:r>
            <a:r>
              <a:rPr lang="en-US" sz="1200" dirty="0"/>
              <a:t> &amp; label encoding can be dump into pickle file &amp; can be used to do future predictions.</a:t>
            </a:r>
          </a:p>
        </p:txBody>
      </p:sp>
      <p:sp>
        <p:nvSpPr>
          <p:cNvPr id="15" name="Rectangle 14"/>
          <p:cNvSpPr/>
          <p:nvPr/>
        </p:nvSpPr>
        <p:spPr>
          <a:xfrm>
            <a:off x="0" y="120875"/>
            <a:ext cx="12192000" cy="461665"/>
          </a:xfrm>
          <a:prstGeom prst="rect">
            <a:avLst/>
          </a:prstGeom>
        </p:spPr>
        <p:txBody>
          <a:bodyPr wrap="square">
            <a:spAutoFit/>
          </a:bodyPr>
          <a:lstStyle/>
          <a:p>
            <a:pPr algn="ctr"/>
            <a:r>
              <a:rPr lang="en-US" sz="2400" b="1" dirty="0"/>
              <a:t>Predict Customer Sentiment - Overview</a:t>
            </a:r>
          </a:p>
        </p:txBody>
      </p:sp>
    </p:spTree>
    <p:extLst>
      <p:ext uri="{BB962C8B-B14F-4D97-AF65-F5344CB8AC3E}">
        <p14:creationId xmlns:p14="http://schemas.microsoft.com/office/powerpoint/2010/main" val="383707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8072"/>
          </a:xfrm>
        </p:spPr>
        <p:txBody>
          <a:bodyPr>
            <a:normAutofit/>
          </a:bodyPr>
          <a:lstStyle/>
          <a:p>
            <a:pPr algn="ctr"/>
            <a:r>
              <a:rPr lang="en-US" sz="3000" b="1" dirty="0" smtClean="0"/>
              <a:t>Themes around complaints</a:t>
            </a:r>
            <a:endParaRPr lang="en-US" sz="3000" b="1" dirty="0"/>
          </a:p>
        </p:txBody>
      </p:sp>
      <p:sp>
        <p:nvSpPr>
          <p:cNvPr id="4" name="Flowchart: Alternate Process 3"/>
          <p:cNvSpPr/>
          <p:nvPr/>
        </p:nvSpPr>
        <p:spPr>
          <a:xfrm>
            <a:off x="839303" y="1493646"/>
            <a:ext cx="3017520" cy="1828800"/>
          </a:xfrm>
          <a:prstGeom prst="flowChartAlternateProcess">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ysClr val="windowText" lastClr="000000"/>
                </a:solidFill>
              </a:rPr>
              <a:t>Delay in Flight</a:t>
            </a:r>
          </a:p>
          <a:p>
            <a:pPr algn="ctr"/>
            <a:endParaRPr lang="en-US" sz="1050" b="1" dirty="0" smtClean="0">
              <a:solidFill>
                <a:sysClr val="windowText" lastClr="000000"/>
              </a:solidFill>
            </a:endParaRPr>
          </a:p>
          <a:p>
            <a:r>
              <a:rPr lang="en-US" sz="1100" dirty="0" smtClean="0">
                <a:solidFill>
                  <a:sysClr val="windowText" lastClr="000000"/>
                </a:solidFill>
              </a:rPr>
              <a:t>Few examples are:</a:t>
            </a:r>
            <a:endParaRPr lang="en-US" sz="1100" dirty="0">
              <a:solidFill>
                <a:sysClr val="windowText" lastClr="000000"/>
              </a:solidFill>
            </a:endParaRPr>
          </a:p>
          <a:p>
            <a:pPr marL="285750" indent="-285750">
              <a:buFont typeface="Arial" panose="020B0604020202020204" pitchFamily="34" charset="0"/>
              <a:buChar char="•"/>
            </a:pPr>
            <a:r>
              <a:rPr lang="en-US" sz="1100" dirty="0" smtClean="0">
                <a:solidFill>
                  <a:sysClr val="windowText" lastClr="000000"/>
                </a:solidFill>
              </a:rPr>
              <a:t> should I be concerned that I am about to fly on a plane that needs to be delayed due to a "tech stop"?</a:t>
            </a:r>
          </a:p>
          <a:p>
            <a:pPr marL="285750" indent="-285750">
              <a:buFont typeface="Arial" panose="020B0604020202020204" pitchFamily="34" charset="0"/>
              <a:buChar char="•"/>
            </a:pPr>
            <a:r>
              <a:rPr lang="en-US" sz="1100" dirty="0" smtClean="0">
                <a:solidFill>
                  <a:sysClr val="windowText" lastClr="000000"/>
                </a:solidFill>
              </a:rPr>
              <a:t> Delayed due to lack of crew and now delayed again because there's a long line for deicing... Still need to improve service #united</a:t>
            </a:r>
          </a:p>
          <a:p>
            <a:pPr algn="ctr"/>
            <a:endParaRPr lang="en-US" sz="1000" dirty="0">
              <a:solidFill>
                <a:sysClr val="windowText" lastClr="000000"/>
              </a:solidFill>
            </a:endParaRPr>
          </a:p>
        </p:txBody>
      </p:sp>
      <p:sp>
        <p:nvSpPr>
          <p:cNvPr id="5" name="Flowchart: Alternate Process 4"/>
          <p:cNvSpPr/>
          <p:nvPr/>
        </p:nvSpPr>
        <p:spPr>
          <a:xfrm>
            <a:off x="546601" y="3595679"/>
            <a:ext cx="2560320" cy="2743200"/>
          </a:xfrm>
          <a:prstGeom prst="flowChartAlternateProcess">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ysClr val="windowText" lastClr="000000"/>
              </a:solidFill>
            </a:endParaRPr>
          </a:p>
          <a:p>
            <a:pPr algn="ctr"/>
            <a:endParaRPr lang="en-US" sz="900" dirty="0">
              <a:solidFill>
                <a:sysClr val="windowText" lastClr="000000"/>
              </a:solidFill>
            </a:endParaRPr>
          </a:p>
          <a:p>
            <a:pPr algn="ctr"/>
            <a:endParaRPr lang="en-US" sz="1050" dirty="0" smtClean="0">
              <a:solidFill>
                <a:sysClr val="windowText" lastClr="000000"/>
              </a:solidFill>
            </a:endParaRPr>
          </a:p>
          <a:p>
            <a:pPr algn="ctr"/>
            <a:endParaRPr lang="en-US" sz="1050" dirty="0" smtClean="0">
              <a:solidFill>
                <a:sysClr val="windowText" lastClr="000000"/>
              </a:solidFill>
            </a:endParaRPr>
          </a:p>
          <a:p>
            <a:pPr algn="ctr"/>
            <a:r>
              <a:rPr lang="en-US" sz="1050" b="1" dirty="0" smtClean="0">
                <a:solidFill>
                  <a:sysClr val="windowText" lastClr="000000"/>
                </a:solidFill>
              </a:rPr>
              <a:t>Hold for long time</a:t>
            </a:r>
          </a:p>
          <a:p>
            <a:pPr algn="ctr"/>
            <a:endParaRPr lang="en-US" sz="900" dirty="0">
              <a:solidFill>
                <a:sysClr val="windowText" lastClr="000000"/>
              </a:solidFill>
            </a:endParaRPr>
          </a:p>
          <a:p>
            <a:r>
              <a:rPr lang="en-US" sz="1100" dirty="0">
                <a:solidFill>
                  <a:sysClr val="windowText" lastClr="000000"/>
                </a:solidFill>
              </a:rPr>
              <a:t>Few examples </a:t>
            </a:r>
            <a:r>
              <a:rPr lang="en-US" sz="1100" dirty="0" smtClean="0">
                <a:solidFill>
                  <a:sysClr val="windowText" lastClr="000000"/>
                </a:solidFill>
              </a:rPr>
              <a:t>are</a:t>
            </a:r>
            <a:r>
              <a:rPr lang="en-US" sz="1100" dirty="0">
                <a:solidFill>
                  <a:sysClr val="windowText" lastClr="000000"/>
                </a:solidFill>
              </a:rPr>
              <a:t>:</a:t>
            </a:r>
            <a:endParaRPr lang="en-US" sz="1100" dirty="0" smtClean="0">
              <a:solidFill>
                <a:sysClr val="windowText" lastClr="000000"/>
              </a:solidFill>
            </a:endParaRPr>
          </a:p>
          <a:p>
            <a:pPr marL="171450" indent="-171450">
              <a:buFont typeface="Arial" panose="020B0604020202020204" pitchFamily="34" charset="0"/>
              <a:buChar char="•"/>
            </a:pPr>
            <a:r>
              <a:rPr lang="en-US" sz="1100" dirty="0" smtClean="0">
                <a:solidFill>
                  <a:sysClr val="windowText" lastClr="000000"/>
                </a:solidFill>
              </a:rPr>
              <a:t>I have been on hold for over 28 minutes</a:t>
            </a:r>
          </a:p>
          <a:p>
            <a:pPr marL="171450" indent="-171450">
              <a:buFont typeface="Arial" panose="020B0604020202020204" pitchFamily="34" charset="0"/>
              <a:buChar char="•"/>
            </a:pPr>
            <a:r>
              <a:rPr lang="en-US" sz="1100" dirty="0" smtClean="0">
                <a:solidFill>
                  <a:sysClr val="windowText" lastClr="000000"/>
                </a:solidFill>
              </a:rPr>
              <a:t>my wife and 9 month old might miss flight and next direct is 210 pm. Mother in law been on hold with customer support for 30 </a:t>
            </a:r>
          </a:p>
          <a:p>
            <a:pPr marL="171450" indent="-171450">
              <a:buFont typeface="Arial" panose="020B0604020202020204" pitchFamily="34" charset="0"/>
              <a:buChar char="•"/>
            </a:pPr>
            <a:r>
              <a:rPr lang="en-US" sz="1100" dirty="0" smtClean="0">
                <a:solidFill>
                  <a:sysClr val="windowText" lastClr="000000"/>
                </a:solidFill>
              </a:rPr>
              <a:t>on hold for 30 </a:t>
            </a:r>
            <a:r>
              <a:rPr lang="en-US" sz="1100" dirty="0" err="1" smtClean="0">
                <a:solidFill>
                  <a:sysClr val="windowText" lastClr="000000"/>
                </a:solidFill>
              </a:rPr>
              <a:t>mins</a:t>
            </a:r>
            <a:r>
              <a:rPr lang="en-US" sz="1100" dirty="0" smtClean="0">
                <a:solidFill>
                  <a:sysClr val="windowText" lastClr="000000"/>
                </a:solidFill>
              </a:rPr>
              <a:t> placed on hold then hung up on 2nd time in 2 days Only looking for group rates. BOS-SJU 5-12 to 5-19 10 people</a:t>
            </a:r>
            <a:endParaRPr lang="en-US" sz="1100" dirty="0">
              <a:solidFill>
                <a:sysClr val="windowText" lastClr="000000"/>
              </a:solidFill>
            </a:endParaRPr>
          </a:p>
          <a:p>
            <a:pPr algn="ctr"/>
            <a:endParaRPr lang="en-US" dirty="0" smtClean="0">
              <a:solidFill>
                <a:sysClr val="windowText" lastClr="000000"/>
              </a:solidFill>
            </a:endParaRPr>
          </a:p>
          <a:p>
            <a:pPr algn="ctr"/>
            <a:endParaRPr lang="en-US" dirty="0">
              <a:solidFill>
                <a:sysClr val="windowText" lastClr="000000"/>
              </a:solidFill>
            </a:endParaRPr>
          </a:p>
        </p:txBody>
      </p:sp>
      <p:sp>
        <p:nvSpPr>
          <p:cNvPr id="6" name="Flowchart: Alternate Process 5"/>
          <p:cNvSpPr/>
          <p:nvPr/>
        </p:nvSpPr>
        <p:spPr>
          <a:xfrm>
            <a:off x="3304980" y="3595679"/>
            <a:ext cx="2560320" cy="2743200"/>
          </a:xfrm>
          <a:prstGeom prst="flowChartAlternateProcess">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ysClr val="windowText" lastClr="000000"/>
                </a:solidFill>
              </a:rPr>
              <a:t>B</a:t>
            </a:r>
            <a:r>
              <a:rPr lang="en-US" sz="1050" b="1" dirty="0" smtClean="0">
                <a:solidFill>
                  <a:sysClr val="windowText" lastClr="000000"/>
                </a:solidFill>
              </a:rPr>
              <a:t>aggage related issues</a:t>
            </a:r>
          </a:p>
          <a:p>
            <a:pPr algn="ctr"/>
            <a:endParaRPr lang="en-US" sz="1100" dirty="0">
              <a:solidFill>
                <a:sysClr val="windowText" lastClr="000000"/>
              </a:solidFill>
            </a:endParaRPr>
          </a:p>
          <a:p>
            <a:r>
              <a:rPr lang="en-US" sz="1100" dirty="0" smtClean="0">
                <a:solidFill>
                  <a:sysClr val="windowText" lastClr="000000"/>
                </a:solidFill>
              </a:rPr>
              <a:t>Few examples are:</a:t>
            </a:r>
          </a:p>
          <a:p>
            <a:pPr marL="171450" indent="-171450">
              <a:buFont typeface="Arial" panose="020B0604020202020204" pitchFamily="34" charset="0"/>
              <a:buChar char="•"/>
            </a:pPr>
            <a:r>
              <a:rPr lang="en-US" sz="1100" dirty="0" smtClean="0">
                <a:solidFill>
                  <a:sysClr val="windowText" lastClr="000000"/>
                </a:solidFill>
              </a:rPr>
              <a:t> everything was fine until you lost my bag</a:t>
            </a:r>
          </a:p>
          <a:p>
            <a:pPr marL="171450" indent="-171450">
              <a:buFont typeface="Arial" panose="020B0604020202020204" pitchFamily="34" charset="0"/>
              <a:buChar char="•"/>
            </a:pPr>
            <a:r>
              <a:rPr lang="en-US" sz="1100" dirty="0" smtClean="0">
                <a:solidFill>
                  <a:sysClr val="windowText" lastClr="000000"/>
                </a:solidFill>
              </a:rPr>
              <a:t> I sure did. I had to drive a total of 3 hours to get my own bag</a:t>
            </a:r>
            <a:r>
              <a:rPr lang="en-US" sz="1100" smtClean="0">
                <a:solidFill>
                  <a:sysClr val="windowText" lastClr="000000"/>
                </a:solidFill>
              </a:rPr>
              <a:t>. I'd </a:t>
            </a:r>
            <a:r>
              <a:rPr lang="en-US" sz="1100" dirty="0" smtClean="0">
                <a:solidFill>
                  <a:sysClr val="windowText" lastClr="000000"/>
                </a:solidFill>
              </a:rPr>
              <a:t>like to explain that debacle but no one wants to talk to me.</a:t>
            </a:r>
          </a:p>
          <a:p>
            <a:pPr marL="171450" indent="-171450">
              <a:buFont typeface="Arial" panose="020B0604020202020204" pitchFamily="34" charset="0"/>
              <a:buChar char="•"/>
            </a:pPr>
            <a:r>
              <a:rPr lang="en-US" sz="1100" dirty="0" smtClean="0">
                <a:solidFill>
                  <a:sysClr val="windowText" lastClr="000000"/>
                </a:solidFill>
              </a:rPr>
              <a:t> I waited 3 </a:t>
            </a:r>
            <a:r>
              <a:rPr lang="en-US" sz="1100" dirty="0" err="1" smtClean="0">
                <a:solidFill>
                  <a:sysClr val="windowText" lastClr="000000"/>
                </a:solidFill>
              </a:rPr>
              <a:t>hrs</a:t>
            </a:r>
            <a:r>
              <a:rPr lang="en-US" sz="1100" dirty="0" smtClean="0">
                <a:solidFill>
                  <a:sysClr val="windowText" lastClr="000000"/>
                </a:solidFill>
              </a:rPr>
              <a:t> for my bags and my flight was only 2 </a:t>
            </a:r>
            <a:r>
              <a:rPr lang="en-US" sz="1100" dirty="0" err="1" smtClean="0">
                <a:solidFill>
                  <a:sysClr val="windowText" lastClr="000000"/>
                </a:solidFill>
              </a:rPr>
              <a:t>hrs</a:t>
            </a:r>
            <a:endParaRPr lang="en-US" sz="1100" dirty="0" smtClean="0">
              <a:solidFill>
                <a:sysClr val="windowText" lastClr="000000"/>
              </a:solidFill>
            </a:endParaRPr>
          </a:p>
          <a:p>
            <a:pPr marL="171450" indent="-171450" algn="ctr">
              <a:buFont typeface="Arial" panose="020B0604020202020204" pitchFamily="34" charset="0"/>
              <a:buChar char="•"/>
            </a:pPr>
            <a:endParaRPr lang="en-US" sz="1100" dirty="0" smtClean="0">
              <a:solidFill>
                <a:sysClr val="windowText" lastClr="000000"/>
              </a:solidFill>
            </a:endParaRPr>
          </a:p>
          <a:p>
            <a:pPr marL="171450" indent="-171450" algn="ctr">
              <a:buFont typeface="Arial" panose="020B0604020202020204" pitchFamily="34" charset="0"/>
              <a:buChar char="•"/>
            </a:pPr>
            <a:endParaRPr lang="en-US" sz="1100" dirty="0" smtClean="0">
              <a:solidFill>
                <a:sysClr val="windowText" lastClr="000000"/>
              </a:solidFill>
            </a:endParaRPr>
          </a:p>
        </p:txBody>
      </p:sp>
      <p:sp>
        <p:nvSpPr>
          <p:cNvPr id="7" name="Flowchart: Alternate Process 6"/>
          <p:cNvSpPr/>
          <p:nvPr/>
        </p:nvSpPr>
        <p:spPr>
          <a:xfrm>
            <a:off x="8091472" y="1493646"/>
            <a:ext cx="3017520" cy="1828800"/>
          </a:xfrm>
          <a:prstGeom prst="flowChartAlternateProcess">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ysClr val="windowText" lastClr="000000"/>
              </a:solidFill>
            </a:endParaRPr>
          </a:p>
          <a:p>
            <a:pPr algn="ctr"/>
            <a:endParaRPr lang="en-US" sz="1050" dirty="0">
              <a:solidFill>
                <a:sysClr val="windowText" lastClr="000000"/>
              </a:solidFill>
            </a:endParaRPr>
          </a:p>
          <a:p>
            <a:pPr algn="ctr"/>
            <a:endParaRPr lang="en-US" sz="1050" dirty="0" smtClean="0">
              <a:solidFill>
                <a:sysClr val="windowText" lastClr="000000"/>
              </a:solidFill>
            </a:endParaRPr>
          </a:p>
          <a:p>
            <a:pPr algn="ctr"/>
            <a:r>
              <a:rPr lang="en-US" sz="1050" b="1" dirty="0" smtClean="0">
                <a:solidFill>
                  <a:sysClr val="windowText" lastClr="000000"/>
                </a:solidFill>
              </a:rPr>
              <a:t>Poor customer service</a:t>
            </a:r>
          </a:p>
          <a:p>
            <a:pPr algn="ctr"/>
            <a:endParaRPr lang="en-US" sz="800" dirty="0" smtClean="0">
              <a:solidFill>
                <a:sysClr val="windowText" lastClr="000000"/>
              </a:solidFill>
            </a:endParaRPr>
          </a:p>
          <a:p>
            <a:r>
              <a:rPr lang="en-US" sz="1100" dirty="0" smtClean="0">
                <a:solidFill>
                  <a:sysClr val="windowText" lastClr="000000"/>
                </a:solidFill>
              </a:rPr>
              <a:t>Few examples are:</a:t>
            </a:r>
          </a:p>
          <a:p>
            <a:pPr marL="171450" indent="-171450">
              <a:buFont typeface="Arial" panose="020B0604020202020204" pitchFamily="34" charset="0"/>
              <a:buChar char="•"/>
            </a:pPr>
            <a:r>
              <a:rPr lang="en-US" sz="1100" dirty="0" smtClean="0">
                <a:solidFill>
                  <a:sysClr val="windowText" lastClr="000000"/>
                </a:solidFill>
              </a:rPr>
              <a:t> How does United refuse to reissue a $400 lost voucher when their plane didn't take off due to mechanics</a:t>
            </a:r>
            <a:r>
              <a:rPr lang="en-US" sz="1100" dirty="0" smtClean="0">
                <a:solidFill>
                  <a:sysClr val="windowText" lastClr="000000"/>
                </a:solidFill>
              </a:rPr>
              <a:t>?#</a:t>
            </a:r>
            <a:r>
              <a:rPr lang="en-US" sz="1100" dirty="0" err="1" smtClean="0">
                <a:solidFill>
                  <a:sysClr val="windowText" lastClr="000000"/>
                </a:solidFill>
              </a:rPr>
              <a:t>badcustomerservice</a:t>
            </a:r>
            <a:endParaRPr lang="en-US" sz="1100" dirty="0" smtClean="0">
              <a:solidFill>
                <a:sysClr val="windowText" lastClr="000000"/>
              </a:solidFill>
            </a:endParaRPr>
          </a:p>
          <a:p>
            <a:pPr marL="171450" indent="-171450">
              <a:buFont typeface="Arial" panose="020B0604020202020204" pitchFamily="34" charset="0"/>
              <a:buChar char="•"/>
            </a:pPr>
            <a:r>
              <a:rPr lang="en-US" sz="1100" dirty="0" smtClean="0">
                <a:solidFill>
                  <a:sysClr val="windowText" lastClr="000000"/>
                </a:solidFill>
              </a:rPr>
              <a:t> ok it's now been 7 months waiting to hear from airline. I gave them quite a bit more than the 30 days requested! Terrible service</a:t>
            </a:r>
          </a:p>
          <a:p>
            <a:endParaRPr lang="en-US" sz="1100" dirty="0" smtClean="0">
              <a:solidFill>
                <a:sysClr val="windowText" lastClr="000000"/>
              </a:solidFill>
            </a:endParaRPr>
          </a:p>
          <a:p>
            <a:endParaRPr lang="en-US" sz="800" dirty="0" smtClean="0">
              <a:solidFill>
                <a:sysClr val="windowText" lastClr="000000"/>
              </a:solidFill>
            </a:endParaRPr>
          </a:p>
          <a:p>
            <a:pPr algn="ctr"/>
            <a:endParaRPr lang="en-US" sz="800" dirty="0">
              <a:solidFill>
                <a:sysClr val="windowText" lastClr="000000"/>
              </a:solidFill>
            </a:endParaRPr>
          </a:p>
        </p:txBody>
      </p:sp>
      <p:sp>
        <p:nvSpPr>
          <p:cNvPr id="8" name="Flowchart: Alternate Process 7"/>
          <p:cNvSpPr/>
          <p:nvPr/>
        </p:nvSpPr>
        <p:spPr>
          <a:xfrm>
            <a:off x="6177342" y="3595679"/>
            <a:ext cx="2560320" cy="2743200"/>
          </a:xfrm>
          <a:prstGeom prst="flowChartAlternateProcess">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ysClr val="windowText" lastClr="000000"/>
                </a:solidFill>
              </a:rPr>
              <a:t>Booking related issues</a:t>
            </a:r>
          </a:p>
          <a:p>
            <a:pPr algn="ctr"/>
            <a:endParaRPr lang="en-US" sz="1100" dirty="0">
              <a:solidFill>
                <a:sysClr val="windowText" lastClr="000000"/>
              </a:solidFill>
            </a:endParaRPr>
          </a:p>
          <a:p>
            <a:r>
              <a:rPr lang="en-US" sz="1100" dirty="0" smtClean="0">
                <a:solidFill>
                  <a:sysClr val="windowText" lastClr="000000"/>
                </a:solidFill>
              </a:rPr>
              <a:t>Few examples are:</a:t>
            </a:r>
            <a:endParaRPr lang="en-US" sz="1100" dirty="0">
              <a:solidFill>
                <a:sysClr val="windowText" lastClr="000000"/>
              </a:solidFill>
            </a:endParaRPr>
          </a:p>
          <a:p>
            <a:pPr marL="171450" indent="-171450">
              <a:buFont typeface="Arial" panose="020B0604020202020204" pitchFamily="34" charset="0"/>
              <a:buChar char="•"/>
            </a:pPr>
            <a:r>
              <a:rPr lang="en-US" sz="1100" dirty="0" smtClean="0">
                <a:solidFill>
                  <a:sysClr val="windowText" lastClr="000000"/>
                </a:solidFill>
              </a:rPr>
              <a:t> Can't bring up my reservation online using Flight Booking Problems code</a:t>
            </a:r>
          </a:p>
          <a:p>
            <a:pPr marL="171450" indent="-171450">
              <a:buFont typeface="Arial" panose="020B0604020202020204" pitchFamily="34" charset="0"/>
              <a:buChar char="•"/>
            </a:pPr>
            <a:r>
              <a:rPr lang="en-US" sz="1100" dirty="0" smtClean="0">
                <a:solidFill>
                  <a:sysClr val="windowText" lastClr="000000"/>
                </a:solidFill>
              </a:rPr>
              <a:t> having problems Flight Booking Problems on the web site. keeps giving me an error and to contact by phone.  phone is 30 minute wait.</a:t>
            </a:r>
          </a:p>
          <a:p>
            <a:pPr marL="171450" indent="-171450">
              <a:buFont typeface="Arial" panose="020B0604020202020204" pitchFamily="34" charset="0"/>
              <a:buChar char="•"/>
            </a:pPr>
            <a:endParaRPr lang="en-US" sz="800" dirty="0" smtClean="0">
              <a:solidFill>
                <a:sysClr val="windowText" lastClr="000000"/>
              </a:solidFill>
            </a:endParaRPr>
          </a:p>
          <a:p>
            <a:endParaRPr lang="en-US" sz="800" dirty="0" smtClean="0">
              <a:solidFill>
                <a:sysClr val="windowText" lastClr="000000"/>
              </a:solidFill>
            </a:endParaRPr>
          </a:p>
          <a:p>
            <a:endParaRPr lang="en-US" sz="800" dirty="0">
              <a:solidFill>
                <a:sysClr val="windowText" lastClr="000000"/>
              </a:solidFill>
            </a:endParaRPr>
          </a:p>
        </p:txBody>
      </p:sp>
      <p:sp>
        <p:nvSpPr>
          <p:cNvPr id="9" name="Flowchart: Alternate Process 8"/>
          <p:cNvSpPr/>
          <p:nvPr/>
        </p:nvSpPr>
        <p:spPr>
          <a:xfrm>
            <a:off x="9049704" y="3595679"/>
            <a:ext cx="2560320" cy="2743200"/>
          </a:xfrm>
          <a:prstGeom prst="flowChartAlternateProcess">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ysClr val="windowText" lastClr="000000"/>
              </a:solidFill>
            </a:endParaRPr>
          </a:p>
          <a:p>
            <a:pPr algn="ctr"/>
            <a:r>
              <a:rPr lang="en-US" sz="1050" b="1" dirty="0" smtClean="0">
                <a:solidFill>
                  <a:sysClr val="windowText" lastClr="000000"/>
                </a:solidFill>
              </a:rPr>
              <a:t>Website down</a:t>
            </a:r>
          </a:p>
          <a:p>
            <a:pPr algn="ctr"/>
            <a:endParaRPr lang="en-US" sz="800" dirty="0">
              <a:solidFill>
                <a:sysClr val="windowText" lastClr="000000"/>
              </a:solidFill>
            </a:endParaRPr>
          </a:p>
          <a:p>
            <a:r>
              <a:rPr lang="en-US" sz="1100" dirty="0" smtClean="0">
                <a:solidFill>
                  <a:sysClr val="windowText" lastClr="000000"/>
                </a:solidFill>
              </a:rPr>
              <a:t>Few examples are:</a:t>
            </a:r>
            <a:endParaRPr lang="en-US" sz="1100" dirty="0">
              <a:solidFill>
                <a:sysClr val="windowText" lastClr="000000"/>
              </a:solidFill>
            </a:endParaRPr>
          </a:p>
          <a:p>
            <a:pPr marL="171450" indent="-171450">
              <a:buFont typeface="Arial" panose="020B0604020202020204" pitchFamily="34" charset="0"/>
              <a:buChar char="•"/>
            </a:pPr>
            <a:r>
              <a:rPr lang="en-US" sz="1100" dirty="0" smtClean="0">
                <a:solidFill>
                  <a:sysClr val="windowText" lastClr="000000"/>
                </a:solidFill>
              </a:rPr>
              <a:t> is your website ever coming back online?</a:t>
            </a:r>
          </a:p>
          <a:p>
            <a:pPr marL="171450" indent="-171450">
              <a:buFont typeface="Arial" panose="020B0604020202020204" pitchFamily="34" charset="0"/>
              <a:buChar char="•"/>
            </a:pPr>
            <a:r>
              <a:rPr lang="en-US" sz="1100" dirty="0" smtClean="0">
                <a:solidFill>
                  <a:sysClr val="windowText" lastClr="000000"/>
                </a:solidFill>
              </a:rPr>
              <a:t> I'm trying to check into my 10:50AM CT flight </a:t>
            </a:r>
            <a:r>
              <a:rPr lang="en-US" sz="1100" dirty="0" err="1" smtClean="0">
                <a:solidFill>
                  <a:sysClr val="windowText" lastClr="000000"/>
                </a:solidFill>
              </a:rPr>
              <a:t>tmm</a:t>
            </a:r>
            <a:r>
              <a:rPr lang="en-US" sz="1100" dirty="0" smtClean="0">
                <a:solidFill>
                  <a:sysClr val="windowText" lastClr="000000"/>
                </a:solidFill>
              </a:rPr>
              <a:t> on the desktop website and it's not working (some sort of caching bug) SOS</a:t>
            </a:r>
          </a:p>
          <a:p>
            <a:pPr marL="171450" indent="-171450">
              <a:buFont typeface="Arial" panose="020B0604020202020204" pitchFamily="34" charset="0"/>
              <a:buChar char="•"/>
            </a:pPr>
            <a:r>
              <a:rPr lang="en-US" sz="1100" dirty="0" smtClean="0">
                <a:solidFill>
                  <a:sysClr val="windowText" lastClr="000000"/>
                </a:solidFill>
              </a:rPr>
              <a:t> Funny story, your website is broken, you have missing </a:t>
            </a:r>
            <a:r>
              <a:rPr lang="en-US" sz="1100" dirty="0" err="1" smtClean="0">
                <a:solidFill>
                  <a:sysClr val="windowText" lastClr="000000"/>
                </a:solidFill>
              </a:rPr>
              <a:t>javascript</a:t>
            </a:r>
            <a:r>
              <a:rPr lang="en-US" sz="1100" dirty="0" smtClean="0">
                <a:solidFill>
                  <a:sysClr val="windowText" lastClr="000000"/>
                </a:solidFill>
              </a:rPr>
              <a:t> and stylesheets on the </a:t>
            </a:r>
            <a:r>
              <a:rPr lang="en-US" sz="1100" dirty="0" err="1" smtClean="0">
                <a:solidFill>
                  <a:sysClr val="windowText" lastClr="000000"/>
                </a:solidFill>
              </a:rPr>
              <a:t>checkin</a:t>
            </a:r>
            <a:r>
              <a:rPr lang="en-US" sz="1100" dirty="0" smtClean="0">
                <a:solidFill>
                  <a:sysClr val="windowText" lastClr="000000"/>
                </a:solidFill>
              </a:rPr>
              <a:t> process. I dislike this!</a:t>
            </a:r>
          </a:p>
          <a:p>
            <a:pPr algn="ctr"/>
            <a:endParaRPr lang="en-US" sz="800" dirty="0">
              <a:solidFill>
                <a:sysClr val="windowText" lastClr="000000"/>
              </a:solidFill>
            </a:endParaRPr>
          </a:p>
        </p:txBody>
      </p:sp>
      <p:sp>
        <p:nvSpPr>
          <p:cNvPr id="10" name="Flowchart: Alternate Process 9"/>
          <p:cNvSpPr/>
          <p:nvPr/>
        </p:nvSpPr>
        <p:spPr>
          <a:xfrm>
            <a:off x="4465387" y="1484406"/>
            <a:ext cx="3017520" cy="1828800"/>
          </a:xfrm>
          <a:prstGeom prst="flowChartAlternateProcess">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ysClr val="windowText" lastClr="000000"/>
              </a:solidFill>
            </a:endParaRPr>
          </a:p>
          <a:p>
            <a:pPr algn="ctr"/>
            <a:r>
              <a:rPr lang="en-US" sz="1050" b="1" dirty="0" smtClean="0">
                <a:solidFill>
                  <a:sysClr val="windowText" lastClr="000000"/>
                </a:solidFill>
              </a:rPr>
              <a:t>Cancelled Flight</a:t>
            </a:r>
          </a:p>
          <a:p>
            <a:pPr algn="ctr"/>
            <a:endParaRPr lang="en-US" sz="800" dirty="0">
              <a:solidFill>
                <a:sysClr val="windowText" lastClr="000000"/>
              </a:solidFill>
            </a:endParaRPr>
          </a:p>
          <a:p>
            <a:r>
              <a:rPr lang="en-US" sz="1100" dirty="0" smtClean="0">
                <a:solidFill>
                  <a:sysClr val="windowText" lastClr="000000"/>
                </a:solidFill>
              </a:rPr>
              <a:t>Few examples are:</a:t>
            </a:r>
          </a:p>
          <a:p>
            <a:pPr marL="171450" indent="-171450">
              <a:buFont typeface="Arial" panose="020B0604020202020204" pitchFamily="34" charset="0"/>
              <a:buChar char="•"/>
            </a:pPr>
            <a:r>
              <a:rPr lang="en-US" sz="1100" dirty="0" smtClean="0">
                <a:solidFill>
                  <a:sysClr val="windowText" lastClr="000000"/>
                </a:solidFill>
              </a:rPr>
              <a:t>I paid the premium to fly you across the country, you cancelled my flight and offer no check fee or upgrade love? Sad face :(</a:t>
            </a:r>
          </a:p>
          <a:p>
            <a:pPr marL="171450" indent="-171450">
              <a:buFont typeface="Arial" panose="020B0604020202020204" pitchFamily="34" charset="0"/>
              <a:buChar char="•"/>
            </a:pPr>
            <a:r>
              <a:rPr lang="en-US" sz="1100" dirty="0" smtClean="0">
                <a:solidFill>
                  <a:sysClr val="windowText" lastClr="000000"/>
                </a:solidFill>
              </a:rPr>
              <a:t> yep that's correct, I got an email at 12:30 am that the flight was cancelled </a:t>
            </a:r>
            <a:r>
              <a:rPr lang="en-US" sz="1100" dirty="0" err="1" smtClean="0">
                <a:solidFill>
                  <a:sysClr val="windowText" lastClr="000000"/>
                </a:solidFill>
              </a:rPr>
              <a:t>Flightled</a:t>
            </a:r>
            <a:r>
              <a:rPr lang="en-US" sz="1100" dirty="0" smtClean="0">
                <a:solidFill>
                  <a:sysClr val="windowText" lastClr="000000"/>
                </a:solidFill>
              </a:rPr>
              <a:t>, doesn't matter now flight into </a:t>
            </a:r>
            <a:r>
              <a:rPr lang="en-US" sz="1100" dirty="0" err="1" smtClean="0">
                <a:solidFill>
                  <a:sysClr val="windowText" lastClr="000000"/>
                </a:solidFill>
              </a:rPr>
              <a:t>atl</a:t>
            </a:r>
            <a:r>
              <a:rPr lang="en-US" sz="1100" dirty="0" smtClean="0">
                <a:solidFill>
                  <a:sysClr val="windowText" lastClr="000000"/>
                </a:solidFill>
              </a:rPr>
              <a:t> is delayed, thx</a:t>
            </a:r>
          </a:p>
          <a:p>
            <a:pPr algn="ctr"/>
            <a:endParaRPr lang="en-US" sz="800" dirty="0">
              <a:solidFill>
                <a:sysClr val="windowText" lastClr="000000"/>
              </a:solidFill>
            </a:endParaRPr>
          </a:p>
        </p:txBody>
      </p:sp>
      <p:sp>
        <p:nvSpPr>
          <p:cNvPr id="11" name="Title 1"/>
          <p:cNvSpPr txBox="1">
            <a:spLocks/>
          </p:cNvSpPr>
          <p:nvPr/>
        </p:nvSpPr>
        <p:spPr>
          <a:xfrm>
            <a:off x="498247" y="752762"/>
            <a:ext cx="10734964" cy="6280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300" dirty="0" smtClean="0"/>
              <a:t>It's been observed that themes around different airlines are almost same i.e. delay in flights, hold for long time, baggage related issues, poor customer service, cancelled flights, etc. For Virgin America, airline which has the lowest negative sentiments have additional themes i.e. website down, booking related </a:t>
            </a:r>
            <a:r>
              <a:rPr lang="en-US" sz="1300" dirty="0" smtClean="0"/>
              <a:t>issues etc</a:t>
            </a:r>
            <a:r>
              <a:rPr lang="en-US" sz="1300" dirty="0" smtClean="0"/>
              <a:t>.</a:t>
            </a:r>
            <a:endParaRPr lang="en-US" sz="1300" dirty="0"/>
          </a:p>
        </p:txBody>
      </p:sp>
    </p:spTree>
    <p:extLst>
      <p:ext uri="{BB962C8B-B14F-4D97-AF65-F5344CB8AC3E}">
        <p14:creationId xmlns:p14="http://schemas.microsoft.com/office/powerpoint/2010/main" val="2455964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727</Words>
  <Application>Microsoft Office PowerPoint</Application>
  <PresentationFormat>Widescreen</PresentationFormat>
  <Paragraphs>65</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Themes around complaints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Customer Sentiment:</dc:title>
  <dc:creator>sunnytholar@gmail.com</dc:creator>
  <cp:lastModifiedBy>sunnytholar@gmail.com</cp:lastModifiedBy>
  <cp:revision>74</cp:revision>
  <dcterms:created xsi:type="dcterms:W3CDTF">2020-08-22T12:03:22Z</dcterms:created>
  <dcterms:modified xsi:type="dcterms:W3CDTF">2020-08-23T09:41:23Z</dcterms:modified>
</cp:coreProperties>
</file>