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2" r:id="rId1"/>
  </p:sldMasterIdLst>
  <p:notesMasterIdLst>
    <p:notesMasterId r:id="rId10"/>
  </p:notesMasterIdLst>
  <p:sldIdLst>
    <p:sldId id="263" r:id="rId2"/>
    <p:sldId id="260" r:id="rId3"/>
    <p:sldId id="257" r:id="rId4"/>
    <p:sldId id="256" r:id="rId5"/>
    <p:sldId id="262" r:id="rId6"/>
    <p:sldId id="258" r:id="rId7"/>
    <p:sldId id="25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9"/>
    <p:restoredTop sz="86404"/>
  </p:normalViewPr>
  <p:slideViewPr>
    <p:cSldViewPr snapToGrid="0" snapToObjects="1">
      <p:cViewPr varScale="1">
        <p:scale>
          <a:sx n="93" d="100"/>
          <a:sy n="93" d="100"/>
        </p:scale>
        <p:origin x="232" y="3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D6282-537E-BE4A-A756-061EDB8B9913}" type="datetimeFigureOut">
              <a:rPr lang="en-US" smtClean="0"/>
              <a:t>11/26/19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4939E-625E-FF49-82AE-437BDC6B2844}" type="slidenum">
              <a:rPr lang="en-US" smtClean="0"/>
              <a:t>‹#›</a:t>
            </a:fld>
            <a:endParaRPr lang="en-US"/>
          </a:p>
        </p:txBody>
      </p:sp>
    </p:spTree>
    <p:extLst>
      <p:ext uri="{BB962C8B-B14F-4D97-AF65-F5344CB8AC3E}">
        <p14:creationId xmlns:p14="http://schemas.microsoft.com/office/powerpoint/2010/main" val="150753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54939E-625E-FF49-82AE-437BDC6B2844}" type="slidenum">
              <a:rPr lang="en-US" smtClean="0"/>
              <a:t>2</a:t>
            </a:fld>
            <a:endParaRPr lang="en-US"/>
          </a:p>
        </p:txBody>
      </p:sp>
    </p:spTree>
    <p:extLst>
      <p:ext uri="{BB962C8B-B14F-4D97-AF65-F5344CB8AC3E}">
        <p14:creationId xmlns:p14="http://schemas.microsoft.com/office/powerpoint/2010/main" val="156516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54939E-625E-FF49-82AE-437BDC6B2844}" type="slidenum">
              <a:rPr lang="en-US" smtClean="0"/>
              <a:t>3</a:t>
            </a:fld>
            <a:endParaRPr lang="en-US"/>
          </a:p>
        </p:txBody>
      </p:sp>
    </p:spTree>
    <p:extLst>
      <p:ext uri="{BB962C8B-B14F-4D97-AF65-F5344CB8AC3E}">
        <p14:creationId xmlns:p14="http://schemas.microsoft.com/office/powerpoint/2010/main" val="405090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54939E-625E-FF49-82AE-437BDC6B2844}" type="slidenum">
              <a:rPr lang="en-US" smtClean="0"/>
              <a:t>4</a:t>
            </a:fld>
            <a:endParaRPr lang="en-US"/>
          </a:p>
        </p:txBody>
      </p:sp>
    </p:spTree>
    <p:extLst>
      <p:ext uri="{BB962C8B-B14F-4D97-AF65-F5344CB8AC3E}">
        <p14:creationId xmlns:p14="http://schemas.microsoft.com/office/powerpoint/2010/main" val="161170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54939E-625E-FF49-82AE-437BDC6B2844}" type="slidenum">
              <a:rPr lang="en-US" smtClean="0"/>
              <a:t>5</a:t>
            </a:fld>
            <a:endParaRPr lang="en-US"/>
          </a:p>
        </p:txBody>
      </p:sp>
    </p:spTree>
    <p:extLst>
      <p:ext uri="{BB962C8B-B14F-4D97-AF65-F5344CB8AC3E}">
        <p14:creationId xmlns:p14="http://schemas.microsoft.com/office/powerpoint/2010/main" val="34285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54939E-625E-FF49-82AE-437BDC6B2844}" type="slidenum">
              <a:rPr lang="en-US" smtClean="0"/>
              <a:t>6</a:t>
            </a:fld>
            <a:endParaRPr lang="en-US"/>
          </a:p>
        </p:txBody>
      </p:sp>
    </p:spTree>
    <p:extLst>
      <p:ext uri="{BB962C8B-B14F-4D97-AF65-F5344CB8AC3E}">
        <p14:creationId xmlns:p14="http://schemas.microsoft.com/office/powerpoint/2010/main" val="899035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54939E-625E-FF49-82AE-437BDC6B2844}" type="slidenum">
              <a:rPr lang="en-US" smtClean="0"/>
              <a:t>7</a:t>
            </a:fld>
            <a:endParaRPr lang="en-US"/>
          </a:p>
        </p:txBody>
      </p:sp>
    </p:spTree>
    <p:extLst>
      <p:ext uri="{BB962C8B-B14F-4D97-AF65-F5344CB8AC3E}">
        <p14:creationId xmlns:p14="http://schemas.microsoft.com/office/powerpoint/2010/main" val="113168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54939E-625E-FF49-82AE-437BDC6B2844}" type="slidenum">
              <a:rPr lang="en-US" smtClean="0"/>
              <a:t>8</a:t>
            </a:fld>
            <a:endParaRPr lang="en-US"/>
          </a:p>
        </p:txBody>
      </p:sp>
    </p:spTree>
    <p:extLst>
      <p:ext uri="{BB962C8B-B14F-4D97-AF65-F5344CB8AC3E}">
        <p14:creationId xmlns:p14="http://schemas.microsoft.com/office/powerpoint/2010/main" val="303401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8A1DAB-9C97-A845-92FD-720010F7F564}" type="datetimeFigureOut">
              <a:rPr lang="en-US" smtClean="0"/>
              <a:t>11/26/19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C65147B-3D71-724D-820F-E19CD5E9028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76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A1DAB-9C97-A845-92FD-720010F7F564}" type="datetimeFigureOut">
              <a:rPr lang="en-US" smtClean="0"/>
              <a:t>11/26/19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147B-3D71-724D-820F-E19CD5E9028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66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A1DAB-9C97-A845-92FD-720010F7F564}" type="datetimeFigureOut">
              <a:rPr lang="en-US" smtClean="0"/>
              <a:t>11/26/19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147B-3D71-724D-820F-E19CD5E9028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606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A1DAB-9C97-A845-92FD-720010F7F564}" type="datetimeFigureOut">
              <a:rPr lang="en-US" smtClean="0"/>
              <a:t>11/26/19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147B-3D71-724D-820F-E19CD5E9028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014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8A1DAB-9C97-A845-92FD-720010F7F564}" type="datetimeFigureOut">
              <a:rPr lang="en-US" smtClean="0"/>
              <a:t>11/26/19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147B-3D71-724D-820F-E19CD5E9028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102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8A1DAB-9C97-A845-92FD-720010F7F564}" type="datetimeFigureOut">
              <a:rPr lang="en-US" smtClean="0"/>
              <a:t>11/26/19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5147B-3D71-724D-820F-E19CD5E9028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8870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A1DAB-9C97-A845-92FD-720010F7F564}" type="datetimeFigureOut">
              <a:rPr lang="en-US" smtClean="0"/>
              <a:t>11/26/19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5147B-3D71-724D-820F-E19CD5E9028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69331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8A1DAB-9C97-A845-92FD-720010F7F564}" type="datetimeFigureOut">
              <a:rPr lang="en-US" smtClean="0"/>
              <a:t>11/26/19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5147B-3D71-724D-820F-E19CD5E9028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01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A1DAB-9C97-A845-92FD-720010F7F564}" type="datetimeFigureOut">
              <a:rPr lang="en-US" smtClean="0"/>
              <a:t>11/26/19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5147B-3D71-724D-820F-E19CD5E9028E}" type="slidenum">
              <a:rPr lang="en-US" smtClean="0"/>
              <a:t>‹#›</a:t>
            </a:fld>
            <a:endParaRPr lang="en-US"/>
          </a:p>
        </p:txBody>
      </p:sp>
    </p:spTree>
    <p:extLst>
      <p:ext uri="{BB962C8B-B14F-4D97-AF65-F5344CB8AC3E}">
        <p14:creationId xmlns:p14="http://schemas.microsoft.com/office/powerpoint/2010/main" val="183716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8A1DAB-9C97-A845-92FD-720010F7F564}" type="datetimeFigureOut">
              <a:rPr lang="en-US" smtClean="0"/>
              <a:t>11/26/19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5147B-3D71-724D-820F-E19CD5E9028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55030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E8A1DAB-9C97-A845-92FD-720010F7F564}" type="datetimeFigureOut">
              <a:rPr lang="en-US" smtClean="0"/>
              <a:t>11/26/19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C65147B-3D71-724D-820F-E19CD5E9028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35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8A1DAB-9C97-A845-92FD-720010F7F564}" type="datetimeFigureOut">
              <a:rPr lang="en-US" smtClean="0"/>
              <a:t>11/26/19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C65147B-3D71-724D-820F-E19CD5E9028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71241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EB49-EBA9-E543-ACC3-E38E6B286BE7}"/>
              </a:ext>
            </a:extLst>
          </p:cNvPr>
          <p:cNvSpPr>
            <a:spLocks noGrp="1"/>
          </p:cNvSpPr>
          <p:nvPr>
            <p:ph type="title"/>
          </p:nvPr>
        </p:nvSpPr>
        <p:spPr/>
        <p:txBody>
          <a:bodyPr/>
          <a:lstStyle/>
          <a:p>
            <a:r>
              <a:rPr lang="en-US" b="1" dirty="0">
                <a:solidFill>
                  <a:srgbClr val="00B050"/>
                </a:solidFill>
              </a:rPr>
              <a:t>EVAPRO</a:t>
            </a:r>
          </a:p>
        </p:txBody>
      </p:sp>
      <p:sp>
        <p:nvSpPr>
          <p:cNvPr id="3" name="Content Placeholder 2">
            <a:extLst>
              <a:ext uri="{FF2B5EF4-FFF2-40B4-BE49-F238E27FC236}">
                <a16:creationId xmlns:a16="http://schemas.microsoft.com/office/drawing/2014/main" id="{3C6A1F3B-FF99-FD4E-899D-CE2124802394}"/>
              </a:ext>
            </a:extLst>
          </p:cNvPr>
          <p:cNvSpPr>
            <a:spLocks noGrp="1"/>
          </p:cNvSpPr>
          <p:nvPr>
            <p:ph idx="1"/>
          </p:nvPr>
        </p:nvSpPr>
        <p:spPr/>
        <p:txBody>
          <a:bodyPr>
            <a:normAutofit fontScale="85000" lnSpcReduction="20000"/>
          </a:bodyPr>
          <a:lstStyle/>
          <a:p>
            <a:r>
              <a:rPr lang="en-US" sz="3500" b="1" dirty="0"/>
              <a:t>SUMMARY</a:t>
            </a:r>
          </a:p>
          <a:p>
            <a:r>
              <a:rPr lang="en-US" b="1" dirty="0"/>
              <a:t>1) Executive Summary</a:t>
            </a:r>
          </a:p>
          <a:p>
            <a:r>
              <a:rPr lang="en-US" b="1" dirty="0"/>
              <a:t>2) Company Summary</a:t>
            </a:r>
          </a:p>
          <a:p>
            <a:r>
              <a:rPr lang="en-US" b="1" dirty="0"/>
              <a:t>3) Services and Location</a:t>
            </a:r>
          </a:p>
          <a:p>
            <a:r>
              <a:rPr lang="en-US" b="1" dirty="0"/>
              <a:t>4) Facts and Existing Competitors</a:t>
            </a:r>
          </a:p>
          <a:p>
            <a:r>
              <a:rPr lang="en-US" b="1" dirty="0"/>
              <a:t>5)Target Customers</a:t>
            </a:r>
          </a:p>
          <a:p>
            <a:r>
              <a:rPr lang="en-US" b="1" dirty="0"/>
              <a:t>6) Five Competitive Forces Model</a:t>
            </a:r>
          </a:p>
          <a:p>
            <a:r>
              <a:rPr lang="en-US" b="1" dirty="0"/>
              <a:t>7) Strategy and Implementation</a:t>
            </a:r>
          </a:p>
        </p:txBody>
      </p:sp>
    </p:spTree>
    <p:extLst>
      <p:ext uri="{BB962C8B-B14F-4D97-AF65-F5344CB8AC3E}">
        <p14:creationId xmlns:p14="http://schemas.microsoft.com/office/powerpoint/2010/main" val="360145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1866-2487-D344-A26A-8018B1D1F699}"/>
              </a:ext>
            </a:extLst>
          </p:cNvPr>
          <p:cNvSpPr>
            <a:spLocks noGrp="1"/>
          </p:cNvSpPr>
          <p:nvPr>
            <p:ph type="title"/>
          </p:nvPr>
        </p:nvSpPr>
        <p:spPr>
          <a:xfrm>
            <a:off x="838200" y="365125"/>
            <a:ext cx="10515600" cy="795185"/>
          </a:xfrm>
        </p:spPr>
        <p:txBody>
          <a:bodyPr>
            <a:normAutofit/>
          </a:bodyPr>
          <a:lstStyle/>
          <a:p>
            <a:r>
              <a:rPr lang="en-US" b="1" dirty="0">
                <a:solidFill>
                  <a:srgbClr val="00B050"/>
                </a:solidFill>
              </a:rPr>
              <a:t>EXECUTIVE SUMMARY</a:t>
            </a:r>
          </a:p>
        </p:txBody>
      </p:sp>
      <p:sp>
        <p:nvSpPr>
          <p:cNvPr id="4" name="Right Arrow 3">
            <a:extLst>
              <a:ext uri="{FF2B5EF4-FFF2-40B4-BE49-F238E27FC236}">
                <a16:creationId xmlns:a16="http://schemas.microsoft.com/office/drawing/2014/main" id="{B26C29B0-BE07-C24E-AE06-1B6CE1718CC3}"/>
              </a:ext>
            </a:extLst>
          </p:cNvPr>
          <p:cNvSpPr/>
          <p:nvPr/>
        </p:nvSpPr>
        <p:spPr>
          <a:xfrm>
            <a:off x="242372" y="1167788"/>
            <a:ext cx="3603433" cy="5464366"/>
          </a:xfrm>
          <a:prstGeom prst="rightArrow">
            <a:avLst>
              <a:gd name="adj1" fmla="val 50000"/>
              <a:gd name="adj2" fmla="val 23096"/>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50000"/>
                  </a:schemeClr>
                </a:solidFill>
              </a:rPr>
              <a:t>The objective</a:t>
            </a:r>
          </a:p>
          <a:p>
            <a:r>
              <a:rPr lang="en-US" sz="1200" dirty="0">
                <a:solidFill>
                  <a:schemeClr val="accent6">
                    <a:lumMod val="50000"/>
                  </a:schemeClr>
                </a:solidFill>
              </a:rPr>
              <a:t>・</a:t>
            </a:r>
            <a:r>
              <a:rPr lang="en-US" sz="1200" dirty="0" err="1">
                <a:solidFill>
                  <a:schemeClr val="accent6">
                    <a:lumMod val="50000"/>
                  </a:schemeClr>
                </a:solidFill>
              </a:rPr>
              <a:t>EvaPro</a:t>
            </a:r>
            <a:r>
              <a:rPr lang="en-US" sz="1200" dirty="0">
                <a:solidFill>
                  <a:schemeClr val="accent6">
                    <a:lumMod val="50000"/>
                  </a:schemeClr>
                </a:solidFill>
              </a:rPr>
              <a:t> believes that health always is an important factor to all people, especially women.</a:t>
            </a:r>
          </a:p>
          <a:p>
            <a:r>
              <a:rPr lang="en-US" sz="1200" dirty="0">
                <a:solidFill>
                  <a:schemeClr val="accent6">
                    <a:lumMod val="50000"/>
                  </a:schemeClr>
                </a:solidFill>
              </a:rPr>
              <a:t>・Women or men all needs to have a heathy lifestyle and should understand what they are consuming every single day. </a:t>
            </a:r>
          </a:p>
          <a:p>
            <a:r>
              <a:rPr lang="en-US" sz="1200" dirty="0">
                <a:solidFill>
                  <a:schemeClr val="accent6">
                    <a:lumMod val="50000"/>
                  </a:schemeClr>
                </a:solidFill>
              </a:rPr>
              <a:t>The business is established to help all women , not only with PCOS syndrome and men also can join if they would like to get healthier lifestyles in this busy society.</a:t>
            </a:r>
          </a:p>
        </p:txBody>
      </p:sp>
      <p:sp>
        <p:nvSpPr>
          <p:cNvPr id="5" name="Right Arrow 4">
            <a:extLst>
              <a:ext uri="{FF2B5EF4-FFF2-40B4-BE49-F238E27FC236}">
                <a16:creationId xmlns:a16="http://schemas.microsoft.com/office/drawing/2014/main" id="{F4CE2EE4-26AD-AC41-913F-3E6E4D0BBF51}"/>
              </a:ext>
            </a:extLst>
          </p:cNvPr>
          <p:cNvSpPr/>
          <p:nvPr/>
        </p:nvSpPr>
        <p:spPr>
          <a:xfrm>
            <a:off x="4462749" y="1160310"/>
            <a:ext cx="3490512" cy="5464366"/>
          </a:xfrm>
          <a:prstGeom prst="rightArrow">
            <a:avLst>
              <a:gd name="adj1" fmla="val 52419"/>
              <a:gd name="adj2" fmla="val 26012"/>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50000"/>
                  </a:schemeClr>
                </a:solidFill>
              </a:rPr>
              <a:t>Our challenges</a:t>
            </a:r>
            <a:endParaRPr lang="en-US" sz="1200" b="1" dirty="0">
              <a:solidFill>
                <a:schemeClr val="accent6">
                  <a:lumMod val="50000"/>
                </a:schemeClr>
              </a:solidFill>
            </a:endParaRPr>
          </a:p>
          <a:p>
            <a:r>
              <a:rPr lang="en-US" sz="1200" dirty="0">
                <a:solidFill>
                  <a:schemeClr val="accent6">
                    <a:lumMod val="50000"/>
                  </a:schemeClr>
                </a:solidFill>
              </a:rPr>
              <a:t>・This is a new business model because it can be controversial if we just design for women. Men also can join.</a:t>
            </a:r>
          </a:p>
          <a:p>
            <a:r>
              <a:rPr lang="en-US" sz="1200" dirty="0">
                <a:solidFill>
                  <a:schemeClr val="accent6">
                    <a:lumMod val="50000"/>
                  </a:schemeClr>
                </a:solidFill>
              </a:rPr>
              <a:t>・Many gyms also have personal training to support lose weight, customers can have another alternatives.</a:t>
            </a:r>
          </a:p>
          <a:p>
            <a:r>
              <a:rPr lang="en-US" sz="1200" dirty="0">
                <a:solidFill>
                  <a:schemeClr val="accent6">
                    <a:lumMod val="50000"/>
                  </a:schemeClr>
                </a:solidFill>
              </a:rPr>
              <a:t>・Not all customers can follow the correct directions and cannot absorb the best re</a:t>
            </a:r>
            <a:r>
              <a:rPr lang="en-US" sz="1200" dirty="0"/>
              <a:t>sults. </a:t>
            </a:r>
            <a:endParaRPr lang="en-US" dirty="0"/>
          </a:p>
        </p:txBody>
      </p:sp>
      <p:sp>
        <p:nvSpPr>
          <p:cNvPr id="6" name="Right Arrow 5">
            <a:extLst>
              <a:ext uri="{FF2B5EF4-FFF2-40B4-BE49-F238E27FC236}">
                <a16:creationId xmlns:a16="http://schemas.microsoft.com/office/drawing/2014/main" id="{7836FFED-7575-144D-B146-B229E67ECDBF}"/>
              </a:ext>
            </a:extLst>
          </p:cNvPr>
          <p:cNvSpPr/>
          <p:nvPr/>
        </p:nvSpPr>
        <p:spPr>
          <a:xfrm>
            <a:off x="8570205" y="1160310"/>
            <a:ext cx="3261911" cy="5471844"/>
          </a:xfrm>
          <a:prstGeom prst="rightArrow">
            <a:avLst>
              <a:gd name="adj1" fmla="val 54429"/>
              <a:gd name="adj2" fmla="val 20932"/>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50000"/>
                  </a:schemeClr>
                </a:solidFill>
              </a:rPr>
              <a:t>Our approach</a:t>
            </a:r>
          </a:p>
          <a:p>
            <a:r>
              <a:rPr lang="en-US" sz="1200" dirty="0">
                <a:solidFill>
                  <a:schemeClr val="accent6">
                    <a:lumMod val="50000"/>
                  </a:schemeClr>
                </a:solidFill>
              </a:rPr>
              <a:t>・Our final approach is helping customers to get the best results as can as possible.</a:t>
            </a:r>
          </a:p>
          <a:p>
            <a:r>
              <a:rPr lang="en-US" sz="1200" dirty="0">
                <a:solidFill>
                  <a:schemeClr val="accent6">
                    <a:lumMod val="50000"/>
                  </a:schemeClr>
                </a:solidFill>
              </a:rPr>
              <a:t>・We will try to support customers’ training process and help women with PCOS syndrome to feel more confident</a:t>
            </a:r>
          </a:p>
          <a:p>
            <a:endParaRPr lang="en-US" sz="1200" dirty="0"/>
          </a:p>
        </p:txBody>
      </p:sp>
    </p:spTree>
    <p:extLst>
      <p:ext uri="{BB962C8B-B14F-4D97-AF65-F5344CB8AC3E}">
        <p14:creationId xmlns:p14="http://schemas.microsoft.com/office/powerpoint/2010/main" val="27041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EA98-EA94-D14E-8BEE-1CD448FE40A4}"/>
              </a:ext>
            </a:extLst>
          </p:cNvPr>
          <p:cNvSpPr>
            <a:spLocks noGrp="1"/>
          </p:cNvSpPr>
          <p:nvPr>
            <p:ph type="title"/>
          </p:nvPr>
        </p:nvSpPr>
        <p:spPr/>
        <p:txBody>
          <a:bodyPr/>
          <a:lstStyle/>
          <a:p>
            <a:r>
              <a:rPr lang="en-US" b="1" dirty="0">
                <a:solidFill>
                  <a:srgbClr val="00B050"/>
                </a:solidFill>
              </a:rPr>
              <a:t>COMPANY SUMMARY</a:t>
            </a:r>
          </a:p>
        </p:txBody>
      </p:sp>
      <p:sp>
        <p:nvSpPr>
          <p:cNvPr id="3" name="Content Placeholder 2">
            <a:extLst>
              <a:ext uri="{FF2B5EF4-FFF2-40B4-BE49-F238E27FC236}">
                <a16:creationId xmlns:a16="http://schemas.microsoft.com/office/drawing/2014/main" id="{7CDC74DF-688E-AE4B-9002-0E47B756AF40}"/>
              </a:ext>
            </a:extLst>
          </p:cNvPr>
          <p:cNvSpPr>
            <a:spLocks noGrp="1"/>
          </p:cNvSpPr>
          <p:nvPr>
            <p:ph idx="1"/>
          </p:nvPr>
        </p:nvSpPr>
        <p:spPr/>
        <p:txBody>
          <a:bodyPr/>
          <a:lstStyle/>
          <a:p>
            <a:r>
              <a:rPr lang="en-US" dirty="0">
                <a:solidFill>
                  <a:schemeClr val="accent2">
                    <a:lumMod val="75000"/>
                  </a:schemeClr>
                </a:solidFill>
              </a:rPr>
              <a:t>Our company  is a service company that provides training program and eat clean menu for women. </a:t>
            </a:r>
          </a:p>
          <a:p>
            <a:r>
              <a:rPr lang="en-US" dirty="0">
                <a:solidFill>
                  <a:schemeClr val="accent2">
                    <a:lumMod val="75000"/>
                  </a:schemeClr>
                </a:solidFill>
              </a:rPr>
              <a:t>For the services, customers can see on the websites that there are 3 training programs: PCOS training, Diabetes training and Lose Weight training program.</a:t>
            </a:r>
          </a:p>
          <a:p>
            <a:r>
              <a:rPr lang="en-US" dirty="0">
                <a:solidFill>
                  <a:schemeClr val="accent2">
                    <a:lumMod val="75000"/>
                  </a:schemeClr>
                </a:solidFill>
              </a:rPr>
              <a:t>For Menu: there are several menu that women can take a look and purchase associate with the training program.</a:t>
            </a:r>
          </a:p>
        </p:txBody>
      </p:sp>
    </p:spTree>
    <p:extLst>
      <p:ext uri="{BB962C8B-B14F-4D97-AF65-F5344CB8AC3E}">
        <p14:creationId xmlns:p14="http://schemas.microsoft.com/office/powerpoint/2010/main" val="19274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CD62-C733-AD4F-B882-77EE93B45F3F}"/>
              </a:ext>
            </a:extLst>
          </p:cNvPr>
          <p:cNvSpPr>
            <a:spLocks noGrp="1"/>
          </p:cNvSpPr>
          <p:nvPr>
            <p:ph type="ctrTitle"/>
          </p:nvPr>
        </p:nvSpPr>
        <p:spPr>
          <a:xfrm>
            <a:off x="185853" y="430988"/>
            <a:ext cx="9805639" cy="884857"/>
          </a:xfrm>
        </p:spPr>
        <p:txBody>
          <a:bodyPr>
            <a:normAutofit/>
          </a:bodyPr>
          <a:lstStyle/>
          <a:p>
            <a:r>
              <a:rPr lang="en-US" sz="3600" b="1">
                <a:solidFill>
                  <a:srgbClr val="00B050"/>
                </a:solidFill>
              </a:rPr>
              <a:t>SERVICEs AND LOCATION</a:t>
            </a:r>
            <a:endParaRPr lang="en-US" sz="3600" b="1" dirty="0">
              <a:solidFill>
                <a:srgbClr val="00B050"/>
              </a:solidFill>
            </a:endParaRPr>
          </a:p>
        </p:txBody>
      </p:sp>
      <p:sp>
        <p:nvSpPr>
          <p:cNvPr id="3" name="Subtitle 2">
            <a:extLst>
              <a:ext uri="{FF2B5EF4-FFF2-40B4-BE49-F238E27FC236}">
                <a16:creationId xmlns:a16="http://schemas.microsoft.com/office/drawing/2014/main" id="{FC0869D4-434F-E540-95AA-72ABCC75A194}"/>
              </a:ext>
            </a:extLst>
          </p:cNvPr>
          <p:cNvSpPr>
            <a:spLocks noGrp="1"/>
          </p:cNvSpPr>
          <p:nvPr>
            <p:ph type="subTitle" idx="1"/>
          </p:nvPr>
        </p:nvSpPr>
        <p:spPr>
          <a:xfrm>
            <a:off x="1524000" y="2007220"/>
            <a:ext cx="9144000" cy="4215160"/>
          </a:xfrm>
        </p:spPr>
        <p:txBody>
          <a:bodyPr/>
          <a:lstStyle/>
          <a:p>
            <a:endParaRPr lang="en-US" dirty="0"/>
          </a:p>
          <a:p>
            <a:endParaRPr lang="en-US" dirty="0"/>
          </a:p>
        </p:txBody>
      </p:sp>
      <p:sp>
        <p:nvSpPr>
          <p:cNvPr id="6" name="TextBox 5">
            <a:extLst>
              <a:ext uri="{FF2B5EF4-FFF2-40B4-BE49-F238E27FC236}">
                <a16:creationId xmlns:a16="http://schemas.microsoft.com/office/drawing/2014/main" id="{D254F444-8EC5-234A-8642-7616D292A4EF}"/>
              </a:ext>
            </a:extLst>
          </p:cNvPr>
          <p:cNvSpPr txBox="1"/>
          <p:nvPr/>
        </p:nvSpPr>
        <p:spPr>
          <a:xfrm>
            <a:off x="981308" y="1561170"/>
            <a:ext cx="10392936" cy="6001643"/>
          </a:xfrm>
          <a:prstGeom prst="rect">
            <a:avLst/>
          </a:prstGeom>
          <a:noFill/>
        </p:spPr>
        <p:txBody>
          <a:bodyPr wrap="square" rtlCol="0">
            <a:spAutoFit/>
          </a:bodyPr>
          <a:lstStyle/>
          <a:p>
            <a:r>
              <a:rPr lang="en-US" sz="3200" b="1" u="sng" dirty="0">
                <a:solidFill>
                  <a:schemeClr val="accent4">
                    <a:lumMod val="50000"/>
                  </a:schemeClr>
                </a:solidFill>
              </a:rPr>
              <a:t>Services:</a:t>
            </a:r>
          </a:p>
          <a:p>
            <a:r>
              <a:rPr lang="en-US" sz="3200" dirty="0"/>
              <a:t>	</a:t>
            </a:r>
            <a:r>
              <a:rPr lang="en-US" sz="3200" dirty="0">
                <a:solidFill>
                  <a:schemeClr val="accent2">
                    <a:lumMod val="75000"/>
                  </a:schemeClr>
                </a:solidFill>
              </a:rPr>
              <a:t>- Provide the different training programs to help PCOS 	women to lose weight.</a:t>
            </a:r>
          </a:p>
          <a:p>
            <a:r>
              <a:rPr lang="en-US" sz="3200" dirty="0">
                <a:solidFill>
                  <a:schemeClr val="accent2">
                    <a:lumMod val="75000"/>
                  </a:schemeClr>
                </a:solidFill>
              </a:rPr>
              <a:t>	- The menu will be listed so that women can choose to 	buy associate with training program.</a:t>
            </a:r>
          </a:p>
          <a:p>
            <a:r>
              <a:rPr lang="en-US" sz="3200" b="1" u="sng" dirty="0">
                <a:solidFill>
                  <a:schemeClr val="accent4">
                    <a:lumMod val="50000"/>
                  </a:schemeClr>
                </a:solidFill>
              </a:rPr>
              <a:t>Location: </a:t>
            </a:r>
          </a:p>
          <a:p>
            <a:r>
              <a:rPr lang="en-US" sz="3200" dirty="0"/>
              <a:t>	</a:t>
            </a:r>
            <a:r>
              <a:rPr lang="en-US" sz="3200" dirty="0">
                <a:solidFill>
                  <a:schemeClr val="accent2">
                    <a:lumMod val="75000"/>
                  </a:schemeClr>
                </a:solidFill>
              </a:rPr>
              <a:t>- Location can be in the Tyson Corner area because it is the center of Northern Virginia. When women get off work, they can go straight forward to building or they can go at lunch time.</a:t>
            </a:r>
          </a:p>
          <a:p>
            <a:r>
              <a:rPr lang="en-US" sz="3200" dirty="0"/>
              <a:t>	</a:t>
            </a:r>
          </a:p>
          <a:p>
            <a:endParaRPr lang="en-US" sz="3200" dirty="0"/>
          </a:p>
        </p:txBody>
      </p:sp>
    </p:spTree>
    <p:extLst>
      <p:ext uri="{BB962C8B-B14F-4D97-AF65-F5344CB8AC3E}">
        <p14:creationId xmlns:p14="http://schemas.microsoft.com/office/powerpoint/2010/main" val="331983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C7F4-7A05-9647-B179-65B1EAE16156}"/>
              </a:ext>
            </a:extLst>
          </p:cNvPr>
          <p:cNvSpPr>
            <a:spLocks noGrp="1"/>
          </p:cNvSpPr>
          <p:nvPr>
            <p:ph type="title"/>
          </p:nvPr>
        </p:nvSpPr>
        <p:spPr/>
        <p:txBody>
          <a:bodyPr>
            <a:normAutofit/>
          </a:bodyPr>
          <a:lstStyle/>
          <a:p>
            <a:r>
              <a:rPr lang="en-US" b="1" dirty="0">
                <a:solidFill>
                  <a:srgbClr val="00B050"/>
                </a:solidFill>
              </a:rPr>
              <a:t>FACT AND EXISTING COMPETITOR</a:t>
            </a:r>
          </a:p>
        </p:txBody>
      </p:sp>
      <p:sp>
        <p:nvSpPr>
          <p:cNvPr id="3" name="Content Placeholder 2">
            <a:extLst>
              <a:ext uri="{FF2B5EF4-FFF2-40B4-BE49-F238E27FC236}">
                <a16:creationId xmlns:a16="http://schemas.microsoft.com/office/drawing/2014/main" id="{8E437FCC-4919-2B4C-86B6-06A5287E4AC3}"/>
              </a:ext>
            </a:extLst>
          </p:cNvPr>
          <p:cNvSpPr>
            <a:spLocks noGrp="1"/>
          </p:cNvSpPr>
          <p:nvPr>
            <p:ph idx="1"/>
          </p:nvPr>
        </p:nvSpPr>
        <p:spPr/>
        <p:txBody>
          <a:bodyPr/>
          <a:lstStyle/>
          <a:p>
            <a:pPr marL="0" indent="0">
              <a:buNone/>
            </a:pPr>
            <a:r>
              <a:rPr lang="en-US" u="sng" dirty="0">
                <a:solidFill>
                  <a:schemeClr val="accent2">
                    <a:lumMod val="75000"/>
                  </a:schemeClr>
                </a:solidFill>
              </a:rPr>
              <a:t>Fact:</a:t>
            </a:r>
          </a:p>
          <a:p>
            <a:pPr>
              <a:buFontTx/>
              <a:buChar char="-"/>
            </a:pPr>
            <a:r>
              <a:rPr lang="en-US" dirty="0">
                <a:solidFill>
                  <a:schemeClr val="accent2">
                    <a:lumMod val="75000"/>
                  </a:schemeClr>
                </a:solidFill>
              </a:rPr>
              <a:t>Customers usually demand to get the best result after the training.</a:t>
            </a:r>
          </a:p>
          <a:p>
            <a:pPr>
              <a:buFontTx/>
              <a:buChar char="-"/>
            </a:pPr>
            <a:r>
              <a:rPr lang="en-US" dirty="0">
                <a:solidFill>
                  <a:schemeClr val="accent2">
                    <a:lumMod val="75000"/>
                  </a:schemeClr>
                </a:solidFill>
              </a:rPr>
              <a:t>Customer loyalty is very important because many competitors on the market with the lower price and provide diversity of programs.</a:t>
            </a:r>
          </a:p>
          <a:p>
            <a:pPr marL="0" indent="0">
              <a:buNone/>
            </a:pPr>
            <a:r>
              <a:rPr lang="en-US" u="sng" dirty="0">
                <a:solidFill>
                  <a:schemeClr val="accent2">
                    <a:lumMod val="75000"/>
                  </a:schemeClr>
                </a:solidFill>
              </a:rPr>
              <a:t>Existing competitors: </a:t>
            </a:r>
            <a:r>
              <a:rPr lang="en-US" dirty="0">
                <a:solidFill>
                  <a:schemeClr val="accent2">
                    <a:lumMod val="75000"/>
                  </a:schemeClr>
                </a:solidFill>
              </a:rPr>
              <a:t>a lot of 24-hours gyms existing with professionals and customers can move towards to them.</a:t>
            </a:r>
          </a:p>
          <a:p>
            <a:pPr marL="0" indent="0">
              <a:buNone/>
            </a:pPr>
            <a:endParaRPr lang="en-US" u="sng" dirty="0">
              <a:solidFill>
                <a:schemeClr val="accent2">
                  <a:lumMod val="75000"/>
                </a:schemeClr>
              </a:solidFill>
            </a:endParaRPr>
          </a:p>
        </p:txBody>
      </p:sp>
    </p:spTree>
    <p:extLst>
      <p:ext uri="{BB962C8B-B14F-4D97-AF65-F5344CB8AC3E}">
        <p14:creationId xmlns:p14="http://schemas.microsoft.com/office/powerpoint/2010/main" val="31598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9379-069F-3941-A8CA-C042C9FFAACC}"/>
              </a:ext>
            </a:extLst>
          </p:cNvPr>
          <p:cNvSpPr>
            <a:spLocks noGrp="1"/>
          </p:cNvSpPr>
          <p:nvPr>
            <p:ph type="title"/>
          </p:nvPr>
        </p:nvSpPr>
        <p:spPr/>
        <p:txBody>
          <a:bodyPr/>
          <a:lstStyle/>
          <a:p>
            <a:r>
              <a:rPr lang="en-US" b="1" dirty="0">
                <a:solidFill>
                  <a:srgbClr val="00B050"/>
                </a:solidFill>
              </a:rPr>
              <a:t>TARGER CUSTOMERS</a:t>
            </a:r>
          </a:p>
        </p:txBody>
      </p:sp>
      <p:sp>
        <p:nvSpPr>
          <p:cNvPr id="3" name="Content Placeholder 2">
            <a:extLst>
              <a:ext uri="{FF2B5EF4-FFF2-40B4-BE49-F238E27FC236}">
                <a16:creationId xmlns:a16="http://schemas.microsoft.com/office/drawing/2014/main" id="{E55A72AF-56FF-D847-B684-EBDE451F9973}"/>
              </a:ext>
            </a:extLst>
          </p:cNvPr>
          <p:cNvSpPr>
            <a:spLocks noGrp="1"/>
          </p:cNvSpPr>
          <p:nvPr>
            <p:ph idx="1"/>
          </p:nvPr>
        </p:nvSpPr>
        <p:spPr/>
        <p:txBody>
          <a:bodyPr>
            <a:normAutofit/>
          </a:bodyPr>
          <a:lstStyle/>
          <a:p>
            <a:r>
              <a:rPr lang="en-US" dirty="0">
                <a:solidFill>
                  <a:schemeClr val="accent2">
                    <a:lumMod val="75000"/>
                  </a:schemeClr>
                </a:solidFill>
              </a:rPr>
              <a:t>Our target customers are women with PCOS syndrome and all women with diabetes</a:t>
            </a:r>
            <a:r>
              <a:rPr lang="en-US" dirty="0"/>
              <a:t>.</a:t>
            </a:r>
          </a:p>
          <a:p>
            <a:r>
              <a:rPr lang="en-US" b="1" u="sng" dirty="0">
                <a:solidFill>
                  <a:schemeClr val="accent4">
                    <a:lumMod val="50000"/>
                  </a:schemeClr>
                </a:solidFill>
              </a:rPr>
              <a:t>Reason:</a:t>
            </a:r>
          </a:p>
          <a:p>
            <a:pPr marL="0" indent="0">
              <a:buNone/>
            </a:pPr>
            <a:r>
              <a:rPr lang="en-US" dirty="0"/>
              <a:t>	</a:t>
            </a:r>
            <a:r>
              <a:rPr lang="en-US" dirty="0">
                <a:solidFill>
                  <a:schemeClr val="accent2">
                    <a:lumMod val="75000"/>
                  </a:schemeClr>
                </a:solidFill>
              </a:rPr>
              <a:t>- Women with PCOS syndrome are easily gain weight rather than 	women without PCOS syndrome.</a:t>
            </a:r>
          </a:p>
          <a:p>
            <a:pPr marL="0" indent="0">
              <a:buNone/>
            </a:pPr>
            <a:r>
              <a:rPr lang="en-US" dirty="0">
                <a:solidFill>
                  <a:schemeClr val="accent2">
                    <a:lumMod val="75000"/>
                  </a:schemeClr>
                </a:solidFill>
              </a:rPr>
              <a:t>	- Having a good eating plan and combining with our training 	programs can help women gain more chance of getting pregnant 	if  they desire</a:t>
            </a:r>
          </a:p>
          <a:p>
            <a:pPr marL="0" indent="0">
              <a:buNone/>
            </a:pPr>
            <a:r>
              <a:rPr lang="en-US" dirty="0">
                <a:solidFill>
                  <a:schemeClr val="accent2">
                    <a:lumMod val="75000"/>
                  </a:schemeClr>
                </a:solidFill>
              </a:rPr>
              <a:t>	- All women can participate the program to have a healthier 	lifestyle</a:t>
            </a:r>
            <a:r>
              <a:rPr lang="en-US" dirty="0"/>
              <a:t>.</a:t>
            </a:r>
          </a:p>
        </p:txBody>
      </p:sp>
    </p:spTree>
    <p:extLst>
      <p:ext uri="{BB962C8B-B14F-4D97-AF65-F5344CB8AC3E}">
        <p14:creationId xmlns:p14="http://schemas.microsoft.com/office/powerpoint/2010/main" val="341748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E6C4-BA7B-8149-812D-F99273E8A420}"/>
              </a:ext>
            </a:extLst>
          </p:cNvPr>
          <p:cNvSpPr>
            <a:spLocks noGrp="1"/>
          </p:cNvSpPr>
          <p:nvPr>
            <p:ph type="title"/>
          </p:nvPr>
        </p:nvSpPr>
        <p:spPr>
          <a:xfrm>
            <a:off x="838200" y="365126"/>
            <a:ext cx="10515600" cy="637004"/>
          </a:xfrm>
        </p:spPr>
        <p:txBody>
          <a:bodyPr>
            <a:normAutofit/>
          </a:bodyPr>
          <a:lstStyle/>
          <a:p>
            <a:r>
              <a:rPr lang="en-US" b="1" dirty="0">
                <a:solidFill>
                  <a:srgbClr val="00B050"/>
                </a:solidFill>
              </a:rPr>
              <a:t>FIVE COMPETIVE FORCES MODEL</a:t>
            </a:r>
          </a:p>
        </p:txBody>
      </p:sp>
      <p:sp>
        <p:nvSpPr>
          <p:cNvPr id="4" name="Oval 3">
            <a:extLst>
              <a:ext uri="{FF2B5EF4-FFF2-40B4-BE49-F238E27FC236}">
                <a16:creationId xmlns:a16="http://schemas.microsoft.com/office/drawing/2014/main" id="{A4078A8B-504B-4D46-90D3-FAFC2CEA5DFF}"/>
              </a:ext>
            </a:extLst>
          </p:cNvPr>
          <p:cNvSpPr/>
          <p:nvPr/>
        </p:nvSpPr>
        <p:spPr>
          <a:xfrm>
            <a:off x="4197427" y="2897436"/>
            <a:ext cx="3084722" cy="2049138"/>
          </a:xfrm>
          <a:prstGeom prst="ellipse">
            <a:avLst/>
          </a:prstGeom>
          <a:solidFill>
            <a:srgbClr val="7030A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Competitive Rivalry</a:t>
            </a:r>
          </a:p>
          <a:p>
            <a:r>
              <a:rPr lang="en-US" sz="1050" dirty="0"/>
              <a:t>-A lot of competitors on the market doing lose weight program  and low calories food.</a:t>
            </a:r>
          </a:p>
          <a:p>
            <a:r>
              <a:rPr lang="en-US" sz="1050" dirty="0"/>
              <a:t>-Customers loyalty is low when they do not get the best results after training.</a:t>
            </a:r>
          </a:p>
          <a:p>
            <a:r>
              <a:rPr lang="en-US" sz="1050" dirty="0"/>
              <a:t>- Leaving the market is a big problem and can cost a lot pf money.</a:t>
            </a:r>
          </a:p>
          <a:p>
            <a:r>
              <a:rPr lang="en-US" sz="1050" dirty="0"/>
              <a:t> </a:t>
            </a:r>
          </a:p>
        </p:txBody>
      </p:sp>
      <p:sp>
        <p:nvSpPr>
          <p:cNvPr id="5" name="Rectangle 4">
            <a:extLst>
              <a:ext uri="{FF2B5EF4-FFF2-40B4-BE49-F238E27FC236}">
                <a16:creationId xmlns:a16="http://schemas.microsoft.com/office/drawing/2014/main" id="{9B623FAA-053B-C749-BBAB-9860329B4AD3}"/>
              </a:ext>
            </a:extLst>
          </p:cNvPr>
          <p:cNvSpPr/>
          <p:nvPr/>
        </p:nvSpPr>
        <p:spPr>
          <a:xfrm>
            <a:off x="4197424" y="1347476"/>
            <a:ext cx="2969047" cy="1155906"/>
          </a:xfrm>
          <a:prstGeom prst="rect">
            <a:avLst/>
          </a:prstGeom>
          <a:solidFill>
            <a:srgbClr val="7030A0">
              <a:alpha val="5843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Threat of new entry</a:t>
            </a:r>
          </a:p>
          <a:p>
            <a:r>
              <a:rPr lang="en-US" sz="1400" dirty="0">
                <a:solidFill>
                  <a:schemeClr val="bg1"/>
                </a:solidFill>
              </a:rPr>
              <a:t>-</a:t>
            </a:r>
            <a:r>
              <a:rPr lang="en-US" sz="1050" dirty="0">
                <a:solidFill>
                  <a:schemeClr val="bg1"/>
                </a:solidFill>
              </a:rPr>
              <a:t>The cost to enter into the market is not very expensive.</a:t>
            </a:r>
            <a:endParaRPr lang="en-US" sz="1400" dirty="0">
              <a:solidFill>
                <a:schemeClr val="bg1"/>
              </a:solidFill>
            </a:endParaRPr>
          </a:p>
          <a:p>
            <a:r>
              <a:rPr lang="en-US" sz="1400" dirty="0">
                <a:solidFill>
                  <a:schemeClr val="bg1"/>
                </a:solidFill>
              </a:rPr>
              <a:t>- </a:t>
            </a:r>
            <a:r>
              <a:rPr lang="en-US" sz="1050" dirty="0">
                <a:solidFill>
                  <a:schemeClr val="bg1"/>
                </a:solidFill>
              </a:rPr>
              <a:t>Threat of new entry is high because competitors as  gyms are quite very popular on the market </a:t>
            </a:r>
          </a:p>
        </p:txBody>
      </p:sp>
      <p:sp>
        <p:nvSpPr>
          <p:cNvPr id="6" name="Rectangle 5">
            <a:extLst>
              <a:ext uri="{FF2B5EF4-FFF2-40B4-BE49-F238E27FC236}">
                <a16:creationId xmlns:a16="http://schemas.microsoft.com/office/drawing/2014/main" id="{5DA04F55-3F21-6748-96FA-9AC442B92D22}"/>
              </a:ext>
            </a:extLst>
          </p:cNvPr>
          <p:cNvSpPr/>
          <p:nvPr/>
        </p:nvSpPr>
        <p:spPr>
          <a:xfrm>
            <a:off x="110169" y="3238959"/>
            <a:ext cx="2985571" cy="1572861"/>
          </a:xfrm>
          <a:prstGeom prst="rect">
            <a:avLst/>
          </a:prstGeom>
          <a:solidFill>
            <a:srgbClr val="7030A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Supplier Power</a:t>
            </a:r>
          </a:p>
          <a:p>
            <a:r>
              <a:rPr lang="en-US" sz="1050" dirty="0"/>
              <a:t>-Suppliers are large because the menu includes different ingredients and drinks.</a:t>
            </a:r>
          </a:p>
          <a:p>
            <a:r>
              <a:rPr lang="en-US" sz="1050" dirty="0"/>
              <a:t>-Suppliers of gym tools and machine are also large.</a:t>
            </a:r>
          </a:p>
          <a:p>
            <a:r>
              <a:rPr lang="en-US" sz="1050" dirty="0"/>
              <a:t>-The cost of food supplies should not be too much expensive , but the cost of gym machine is not cheap with maintenance.</a:t>
            </a:r>
          </a:p>
        </p:txBody>
      </p:sp>
      <p:sp>
        <p:nvSpPr>
          <p:cNvPr id="8" name="Rectangle 7">
            <a:extLst>
              <a:ext uri="{FF2B5EF4-FFF2-40B4-BE49-F238E27FC236}">
                <a16:creationId xmlns:a16="http://schemas.microsoft.com/office/drawing/2014/main" id="{6DBF9538-2952-F94C-A44C-1C4FB1912685}"/>
              </a:ext>
            </a:extLst>
          </p:cNvPr>
          <p:cNvSpPr/>
          <p:nvPr/>
        </p:nvSpPr>
        <p:spPr>
          <a:xfrm>
            <a:off x="8703325" y="3134299"/>
            <a:ext cx="2963538" cy="1575412"/>
          </a:xfrm>
          <a:prstGeom prst="rect">
            <a:avLst/>
          </a:prstGeom>
          <a:solidFill>
            <a:srgbClr val="7030A0">
              <a:alpha val="6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Buyer Power </a:t>
            </a:r>
          </a:p>
          <a:p>
            <a:r>
              <a:rPr lang="en-US" sz="1050" dirty="0"/>
              <a:t>-The size of power is quite large because people nowadays tend to eat low calories and low carb food.</a:t>
            </a:r>
          </a:p>
          <a:p>
            <a:r>
              <a:rPr lang="en-US" sz="1050" dirty="0"/>
              <a:t>-Buyers can have others alternative programs on the market. </a:t>
            </a:r>
          </a:p>
          <a:p>
            <a:endParaRPr lang="en-US" sz="1050" dirty="0"/>
          </a:p>
          <a:p>
            <a:pPr marL="171450" indent="-171450">
              <a:buFontTx/>
              <a:buChar char="-"/>
            </a:pPr>
            <a:endParaRPr lang="en-US" sz="1050" dirty="0"/>
          </a:p>
        </p:txBody>
      </p:sp>
      <p:sp>
        <p:nvSpPr>
          <p:cNvPr id="9" name="Rectangle 8">
            <a:extLst>
              <a:ext uri="{FF2B5EF4-FFF2-40B4-BE49-F238E27FC236}">
                <a16:creationId xmlns:a16="http://schemas.microsoft.com/office/drawing/2014/main" id="{AE80CDBA-E3CF-BF4F-9205-56281482E392}"/>
              </a:ext>
            </a:extLst>
          </p:cNvPr>
          <p:cNvSpPr/>
          <p:nvPr/>
        </p:nvSpPr>
        <p:spPr>
          <a:xfrm>
            <a:off x="4197425" y="5230461"/>
            <a:ext cx="2969046" cy="996110"/>
          </a:xfrm>
          <a:prstGeom prst="rect">
            <a:avLst/>
          </a:prstGeom>
          <a:solidFill>
            <a:srgbClr val="7030A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Threat of substitution</a:t>
            </a:r>
          </a:p>
          <a:p>
            <a:r>
              <a:rPr lang="en-US" sz="1050" dirty="0"/>
              <a:t>-Threat of substitution is very high.</a:t>
            </a:r>
          </a:p>
          <a:p>
            <a:r>
              <a:rPr lang="en-US" sz="1050" dirty="0"/>
              <a:t>-Customers are able to switch between different services.</a:t>
            </a:r>
          </a:p>
        </p:txBody>
      </p:sp>
      <p:cxnSp>
        <p:nvCxnSpPr>
          <p:cNvPr id="11" name="Straight Arrow Connector 10">
            <a:extLst>
              <a:ext uri="{FF2B5EF4-FFF2-40B4-BE49-F238E27FC236}">
                <a16:creationId xmlns:a16="http://schemas.microsoft.com/office/drawing/2014/main" id="{7B891C59-84B9-0543-92F0-5979E36D132A}"/>
              </a:ext>
            </a:extLst>
          </p:cNvPr>
          <p:cNvCxnSpPr>
            <a:cxnSpLocks/>
            <a:stCxn id="6" idx="3"/>
          </p:cNvCxnSpPr>
          <p:nvPr/>
        </p:nvCxnSpPr>
        <p:spPr>
          <a:xfrm>
            <a:off x="3095740" y="4025390"/>
            <a:ext cx="1101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B9E1A95-E086-9247-8BC8-97B96A2FCE19}"/>
              </a:ext>
            </a:extLst>
          </p:cNvPr>
          <p:cNvCxnSpPr>
            <a:cxnSpLocks/>
            <a:endCxn id="4" idx="6"/>
          </p:cNvCxnSpPr>
          <p:nvPr/>
        </p:nvCxnSpPr>
        <p:spPr>
          <a:xfrm flipH="1">
            <a:off x="7282149" y="3922005"/>
            <a:ext cx="142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D66BFDD-242D-F64A-B6D3-F82DE36C2BDE}"/>
              </a:ext>
            </a:extLst>
          </p:cNvPr>
          <p:cNvCxnSpPr>
            <a:cxnSpLocks/>
            <a:stCxn id="5" idx="2"/>
          </p:cNvCxnSpPr>
          <p:nvPr/>
        </p:nvCxnSpPr>
        <p:spPr>
          <a:xfrm>
            <a:off x="5681948" y="2503382"/>
            <a:ext cx="0" cy="39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85A670-94B8-1B4A-AE57-1E9BDC2B096D}"/>
              </a:ext>
            </a:extLst>
          </p:cNvPr>
          <p:cNvCxnSpPr>
            <a:cxnSpLocks/>
            <a:stCxn id="9" idx="0"/>
          </p:cNvCxnSpPr>
          <p:nvPr/>
        </p:nvCxnSpPr>
        <p:spPr>
          <a:xfrm flipV="1">
            <a:off x="5681948" y="4946575"/>
            <a:ext cx="0" cy="28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48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E6C4-BA7B-8149-812D-F99273E8A420}"/>
              </a:ext>
            </a:extLst>
          </p:cNvPr>
          <p:cNvSpPr>
            <a:spLocks noGrp="1"/>
          </p:cNvSpPr>
          <p:nvPr>
            <p:ph type="title"/>
          </p:nvPr>
        </p:nvSpPr>
        <p:spPr>
          <a:xfrm>
            <a:off x="838200" y="365126"/>
            <a:ext cx="10515600" cy="637004"/>
          </a:xfrm>
        </p:spPr>
        <p:txBody>
          <a:bodyPr>
            <a:noAutofit/>
          </a:bodyPr>
          <a:lstStyle/>
          <a:p>
            <a:r>
              <a:rPr lang="en-US" b="1" dirty="0">
                <a:solidFill>
                  <a:srgbClr val="00B050"/>
                </a:solidFill>
              </a:rPr>
              <a:t>Strategy and Implementation</a:t>
            </a:r>
          </a:p>
        </p:txBody>
      </p:sp>
      <p:sp>
        <p:nvSpPr>
          <p:cNvPr id="3" name="TextBox 2">
            <a:extLst>
              <a:ext uri="{FF2B5EF4-FFF2-40B4-BE49-F238E27FC236}">
                <a16:creationId xmlns:a16="http://schemas.microsoft.com/office/drawing/2014/main" id="{396E886D-C5CE-3847-8134-C2B4F3EC1E4B}"/>
              </a:ext>
            </a:extLst>
          </p:cNvPr>
          <p:cNvSpPr txBox="1"/>
          <p:nvPr/>
        </p:nvSpPr>
        <p:spPr>
          <a:xfrm>
            <a:off x="544286" y="1992086"/>
            <a:ext cx="13943597" cy="2308324"/>
          </a:xfrm>
          <a:prstGeom prst="rect">
            <a:avLst/>
          </a:prstGeom>
          <a:noFill/>
        </p:spPr>
        <p:txBody>
          <a:bodyPr wrap="square" rtlCol="0">
            <a:spAutoFit/>
          </a:bodyPr>
          <a:lstStyle/>
          <a:p>
            <a:r>
              <a:rPr lang="en-US" sz="2400" u="sng" dirty="0">
                <a:solidFill>
                  <a:schemeClr val="accent2">
                    <a:lumMod val="75000"/>
                  </a:schemeClr>
                </a:solidFill>
              </a:rPr>
              <a:t>Strategy:</a:t>
            </a:r>
          </a:p>
          <a:p>
            <a:pPr marL="285750" indent="-285750">
              <a:buFontTx/>
              <a:buChar char="-"/>
            </a:pPr>
            <a:r>
              <a:rPr lang="en-US" sz="2400" dirty="0">
                <a:solidFill>
                  <a:schemeClr val="accent2">
                    <a:lumMod val="75000"/>
                  </a:schemeClr>
                </a:solidFill>
              </a:rPr>
              <a:t>Our Business Strategy is to evolve online food delivery for all customers in the area.</a:t>
            </a:r>
          </a:p>
          <a:p>
            <a:pPr marL="285750" indent="-285750">
              <a:buFontTx/>
              <a:buChar char="-"/>
            </a:pPr>
            <a:r>
              <a:rPr lang="en-US" sz="2400" dirty="0">
                <a:solidFill>
                  <a:schemeClr val="accent2">
                    <a:lumMod val="75000"/>
                  </a:schemeClr>
                </a:solidFill>
              </a:rPr>
              <a:t>We try to have diversity of menu so that customers can have more options in the week. </a:t>
            </a:r>
          </a:p>
          <a:p>
            <a:pPr marL="285750" indent="-285750">
              <a:buFontTx/>
              <a:buChar char="-"/>
            </a:pPr>
            <a:endParaRPr lang="en-US" sz="2400" dirty="0">
              <a:solidFill>
                <a:schemeClr val="accent2">
                  <a:lumMod val="75000"/>
                </a:schemeClr>
              </a:solidFill>
            </a:endParaRPr>
          </a:p>
          <a:p>
            <a:r>
              <a:rPr lang="en-US" sz="2400" u="sng" dirty="0">
                <a:solidFill>
                  <a:schemeClr val="accent2">
                    <a:lumMod val="75000"/>
                  </a:schemeClr>
                </a:solidFill>
              </a:rPr>
              <a:t>Implementation:</a:t>
            </a:r>
          </a:p>
          <a:p>
            <a:r>
              <a:rPr lang="en-US" sz="2400" dirty="0">
                <a:solidFill>
                  <a:schemeClr val="accent2">
                    <a:lumMod val="75000"/>
                  </a:schemeClr>
                </a:solidFill>
              </a:rPr>
              <a:t>-  We would like to implement more services and training program for customers. </a:t>
            </a:r>
          </a:p>
        </p:txBody>
      </p:sp>
    </p:spTree>
    <p:extLst>
      <p:ext uri="{BB962C8B-B14F-4D97-AF65-F5344CB8AC3E}">
        <p14:creationId xmlns:p14="http://schemas.microsoft.com/office/powerpoint/2010/main" val="20674805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{EA506CED-0D93-1645-BA63-C7E381B23C9A}tf10001119</Template>
  <TotalTime>3876</TotalTime>
  <Words>757</Words>
  <Application>Microsoft Macintosh PowerPoint</Application>
  <PresentationFormat>Widescreen</PresentationFormat>
  <Paragraphs>76</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EVAPRO</vt:lpstr>
      <vt:lpstr>EXECUTIVE SUMMARY</vt:lpstr>
      <vt:lpstr>COMPANY SUMMARY</vt:lpstr>
      <vt:lpstr>SERVICEs AND LOCATION</vt:lpstr>
      <vt:lpstr>FACT AND EXISTING COMPETITOR</vt:lpstr>
      <vt:lpstr>TARGER CUSTOMERS</vt:lpstr>
      <vt:lpstr>FIVE COMPETIVE FORCES MODEL</vt:lpstr>
      <vt:lpstr>Strategy and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xtran4</dc:creator>
  <cp:lastModifiedBy>xtran4</cp:lastModifiedBy>
  <cp:revision>25</cp:revision>
  <dcterms:created xsi:type="dcterms:W3CDTF">2019-11-13T00:18:01Z</dcterms:created>
  <dcterms:modified xsi:type="dcterms:W3CDTF">2019-11-27T02:28:51Z</dcterms:modified>
</cp:coreProperties>
</file>