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2" r:id="rId9"/>
    <p:sldId id="264" r:id="rId10"/>
    <p:sldId id="270" r:id="rId11"/>
    <p:sldId id="273" r:id="rId12"/>
    <p:sldId id="274" r:id="rId13"/>
    <p:sldId id="275" r:id="rId14"/>
    <p:sldId id="266" r:id="rId15"/>
    <p:sldId id="271"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2dbf28c9379781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91" autoAdjust="0"/>
    <p:restoredTop sz="94660"/>
  </p:normalViewPr>
  <p:slideViewPr>
    <p:cSldViewPr snapToGrid="0">
      <p:cViewPr varScale="1">
        <p:scale>
          <a:sx n="67" d="100"/>
          <a:sy n="67" d="100"/>
        </p:scale>
        <p:origin x="7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300" y="2216412"/>
            <a:ext cx="8915399" cy="2262781"/>
          </a:xfrm>
        </p:spPr>
        <p:txBody>
          <a:bodyPr>
            <a:normAutofit/>
          </a:bodyPr>
          <a:lstStyle/>
          <a:p>
            <a:pPr algn="ctr"/>
            <a:r>
              <a:rPr lang="en-IN" sz="6000" b="1" dirty="0" smtClean="0">
                <a:solidFill>
                  <a:srgbClr val="92D050"/>
                </a:solidFill>
                <a:latin typeface="Bodoni MT Condensed" panose="02070606080606020203" pitchFamily="18" charset="0"/>
              </a:rPr>
              <a:t>PRODUCT REVIW RATING PREDICATION USING NLP</a:t>
            </a:r>
            <a:endParaRPr lang="en-IN" sz="6000" b="1" dirty="0">
              <a:solidFill>
                <a:srgbClr val="92D050"/>
              </a:solidFill>
              <a:latin typeface="Bodoni MT Condensed" panose="02070606080606020203" pitchFamily="18" charset="0"/>
            </a:endParaRPr>
          </a:p>
        </p:txBody>
      </p:sp>
      <p:sp>
        <p:nvSpPr>
          <p:cNvPr id="3" name="Subtitle 2"/>
          <p:cNvSpPr>
            <a:spLocks noGrp="1"/>
          </p:cNvSpPr>
          <p:nvPr>
            <p:ph type="subTitle" idx="1"/>
          </p:nvPr>
        </p:nvSpPr>
        <p:spPr>
          <a:xfrm>
            <a:off x="9963150" y="5725953"/>
            <a:ext cx="2133099" cy="1126283"/>
          </a:xfrm>
        </p:spPr>
        <p:txBody>
          <a:bodyPr/>
          <a:lstStyle/>
          <a:p>
            <a:r>
              <a:rPr lang="en-IN" dirty="0" smtClean="0"/>
              <a:t>-</a:t>
            </a:r>
            <a:r>
              <a:rPr lang="en-IN" dirty="0" err="1" smtClean="0"/>
              <a:t>Yash</a:t>
            </a:r>
            <a:r>
              <a:rPr lang="en-IN" dirty="0" smtClean="0"/>
              <a:t> Bhardwaj</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12414"/>
            <a:ext cx="3434545" cy="1691542"/>
          </a:xfrm>
          <a:prstGeom prst="rect">
            <a:avLst/>
          </a:prstGeom>
        </p:spPr>
      </p:pic>
    </p:spTree>
    <p:extLst>
      <p:ext uri="{BB962C8B-B14F-4D97-AF65-F5344CB8AC3E}">
        <p14:creationId xmlns:p14="http://schemas.microsoft.com/office/powerpoint/2010/main" val="3675003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3599" y="1757819"/>
            <a:ext cx="5424546" cy="3778250"/>
          </a:xfrm>
        </p:spPr>
      </p:pic>
    </p:spTree>
    <p:extLst>
      <p:ext uri="{BB962C8B-B14F-4D97-AF65-F5344CB8AC3E}">
        <p14:creationId xmlns:p14="http://schemas.microsoft.com/office/powerpoint/2010/main" val="3902294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7677" y="1770345"/>
            <a:ext cx="5436390" cy="3778250"/>
          </a:xfrm>
        </p:spPr>
      </p:pic>
    </p:spTree>
    <p:extLst>
      <p:ext uri="{BB962C8B-B14F-4D97-AF65-F5344CB8AC3E}">
        <p14:creationId xmlns:p14="http://schemas.microsoft.com/office/powerpoint/2010/main" val="776879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6901" y="1770345"/>
            <a:ext cx="5452889" cy="3778250"/>
          </a:xfrm>
        </p:spPr>
      </p:pic>
    </p:spTree>
    <p:extLst>
      <p:ext uri="{BB962C8B-B14F-4D97-AF65-F5344CB8AC3E}">
        <p14:creationId xmlns:p14="http://schemas.microsoft.com/office/powerpoint/2010/main" val="463021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3132" y="1757819"/>
            <a:ext cx="5435377" cy="3778250"/>
          </a:xfrm>
        </p:spPr>
      </p:pic>
    </p:spTree>
    <p:extLst>
      <p:ext uri="{BB962C8B-B14F-4D97-AF65-F5344CB8AC3E}">
        <p14:creationId xmlns:p14="http://schemas.microsoft.com/office/powerpoint/2010/main" val="218358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Building Models</a:t>
            </a:r>
            <a:endParaRPr lang="en-IN" dirty="0"/>
          </a:p>
        </p:txBody>
      </p:sp>
      <p:sp>
        <p:nvSpPr>
          <p:cNvPr id="3" name="Content Placeholder 2"/>
          <p:cNvSpPr>
            <a:spLocks noGrp="1"/>
          </p:cNvSpPr>
          <p:nvPr>
            <p:ph idx="1"/>
          </p:nvPr>
        </p:nvSpPr>
        <p:spPr>
          <a:xfrm>
            <a:off x="2555384" y="1905000"/>
            <a:ext cx="8915400" cy="4953000"/>
          </a:xfrm>
        </p:spPr>
        <p:txBody>
          <a:bodyPr>
            <a:noAutofit/>
          </a:bodyPr>
          <a:lstStyle/>
          <a:p>
            <a:r>
              <a:rPr lang="en-IN" dirty="0" smtClean="0"/>
              <a:t>Before applying the algorithms data encoding has to be done for </a:t>
            </a:r>
            <a:r>
              <a:rPr lang="en-IN" dirty="0" smtClean="0"/>
              <a:t>textual data.</a:t>
            </a:r>
            <a:endParaRPr lang="en-IN" dirty="0" smtClean="0"/>
          </a:p>
          <a:p>
            <a:r>
              <a:rPr lang="en-IN" dirty="0" smtClean="0"/>
              <a:t>The </a:t>
            </a:r>
            <a:r>
              <a:rPr lang="en-IN" dirty="0"/>
              <a:t>different regression algorithm used in this project to build ML model are as </a:t>
            </a:r>
            <a:r>
              <a:rPr lang="en-IN" dirty="0" smtClean="0"/>
              <a:t>below:</a:t>
            </a:r>
          </a:p>
          <a:p>
            <a:pPr marL="0" indent="0">
              <a:buNone/>
            </a:pPr>
            <a:r>
              <a:rPr lang="en-IN" dirty="0" smtClean="0"/>
              <a:t>      - Logistic Regression</a:t>
            </a:r>
          </a:p>
          <a:p>
            <a:pPr marL="0" indent="0">
              <a:buNone/>
            </a:pPr>
            <a:r>
              <a:rPr lang="en-IN" dirty="0"/>
              <a:t> </a:t>
            </a:r>
            <a:r>
              <a:rPr lang="en-IN" dirty="0" smtClean="0"/>
              <a:t>     - </a:t>
            </a:r>
            <a:r>
              <a:rPr lang="en-IN" dirty="0" err="1" smtClean="0"/>
              <a:t>KNeighbors</a:t>
            </a:r>
            <a:r>
              <a:rPr lang="en-IN" dirty="0" smtClean="0"/>
              <a:t> Classifier</a:t>
            </a:r>
          </a:p>
          <a:p>
            <a:pPr marL="0" indent="0">
              <a:buNone/>
            </a:pPr>
            <a:r>
              <a:rPr lang="en-IN" dirty="0"/>
              <a:t> </a:t>
            </a:r>
            <a:r>
              <a:rPr lang="en-IN" dirty="0" smtClean="0"/>
              <a:t>     -  Decision Tree </a:t>
            </a:r>
            <a:r>
              <a:rPr lang="en-IN" dirty="0" err="1" smtClean="0"/>
              <a:t>Classifer</a:t>
            </a:r>
            <a:endParaRPr lang="en-IN" dirty="0" smtClean="0"/>
          </a:p>
          <a:p>
            <a:pPr marL="0" indent="0">
              <a:buNone/>
            </a:pPr>
            <a:r>
              <a:rPr lang="en-IN" dirty="0"/>
              <a:t> </a:t>
            </a:r>
            <a:r>
              <a:rPr lang="en-IN" dirty="0" smtClean="0"/>
              <a:t>     - Ada Boost Classifier</a:t>
            </a:r>
          </a:p>
          <a:p>
            <a:pPr marL="0" indent="0">
              <a:buNone/>
            </a:pPr>
            <a:r>
              <a:rPr lang="en-IN" dirty="0"/>
              <a:t> </a:t>
            </a:r>
            <a:r>
              <a:rPr lang="en-IN" dirty="0" smtClean="0"/>
              <a:t>      - Gradient Boosting Classifier</a:t>
            </a:r>
          </a:p>
          <a:p>
            <a:pPr marL="0" indent="0">
              <a:buNone/>
            </a:pPr>
            <a:r>
              <a:rPr lang="en-IN" dirty="0"/>
              <a:t> </a:t>
            </a:r>
            <a:r>
              <a:rPr lang="en-IN" dirty="0" smtClean="0"/>
              <a:t>      - Random Forest Classifier</a:t>
            </a:r>
          </a:p>
          <a:p>
            <a:pPr marL="0" indent="0">
              <a:buNone/>
            </a:pPr>
            <a:r>
              <a:rPr lang="en-IN" dirty="0"/>
              <a:t> </a:t>
            </a:r>
            <a:r>
              <a:rPr lang="en-IN" dirty="0" smtClean="0"/>
              <a:t>      - </a:t>
            </a:r>
            <a:r>
              <a:rPr lang="en-IN" dirty="0" err="1" smtClean="0"/>
              <a:t>MultinomialNB</a:t>
            </a:r>
            <a:endParaRPr lang="en-IN" dirty="0" smtClean="0"/>
          </a:p>
          <a:p>
            <a:pPr marL="0" indent="0">
              <a:buNone/>
            </a:pPr>
            <a:endParaRPr lang="en-IN" dirty="0"/>
          </a:p>
          <a:p>
            <a:pPr marL="0" lvl="0" indent="0">
              <a:buNone/>
            </a:pPr>
            <a:r>
              <a:rPr lang="en-IN" sz="1600" dirty="0" smtClean="0"/>
              <a:t>       </a:t>
            </a:r>
            <a:endParaRPr lang="en-IN" sz="1600" dirty="0" smtClean="0"/>
          </a:p>
        </p:txBody>
      </p:sp>
    </p:spTree>
    <p:extLst>
      <p:ext uri="{BB962C8B-B14F-4D97-AF65-F5344CB8AC3E}">
        <p14:creationId xmlns:p14="http://schemas.microsoft.com/office/powerpoint/2010/main" val="152997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Best Model?</a:t>
            </a:r>
            <a:endParaRPr lang="en-IN" dirty="0"/>
          </a:p>
        </p:txBody>
      </p:sp>
      <p:sp>
        <p:nvSpPr>
          <p:cNvPr id="5" name="Content Placeholder 4"/>
          <p:cNvSpPr>
            <a:spLocks noGrp="1"/>
          </p:cNvSpPr>
          <p:nvPr>
            <p:ph idx="1"/>
          </p:nvPr>
        </p:nvSpPr>
        <p:spPr>
          <a:xfrm>
            <a:off x="2392508" y="4807906"/>
            <a:ext cx="8915400" cy="1837151"/>
          </a:xfrm>
        </p:spPr>
        <p:txBody>
          <a:bodyPr/>
          <a:lstStyle/>
          <a:p>
            <a:r>
              <a:rPr lang="en-IN" dirty="0" smtClean="0"/>
              <a:t>We are going to select Logistic Regression model as our best model because of its good recall for all the classes of target variable when compared with other algorithmic models.</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746" y="1695172"/>
            <a:ext cx="3753374" cy="2114845"/>
          </a:xfrm>
          <a:prstGeom prst="rect">
            <a:avLst/>
          </a:prstGeom>
        </p:spPr>
      </p:pic>
    </p:spTree>
    <p:extLst>
      <p:ext uri="{BB962C8B-B14F-4D97-AF65-F5344CB8AC3E}">
        <p14:creationId xmlns:p14="http://schemas.microsoft.com/office/powerpoint/2010/main" val="3962136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1800" dirty="0" smtClean="0">
                <a:latin typeface="+mn-lt"/>
              </a:rPr>
              <a:t>Final model after </a:t>
            </a:r>
            <a:r>
              <a:rPr lang="en-IN" sz="1800" dirty="0" err="1" smtClean="0">
                <a:latin typeface="+mn-lt"/>
              </a:rPr>
              <a:t>hyperparameter</a:t>
            </a:r>
            <a:r>
              <a:rPr lang="en-IN" sz="1800" dirty="0" smtClean="0">
                <a:latin typeface="+mn-lt"/>
              </a:rPr>
              <a:t> tuning:</a:t>
            </a:r>
            <a:endParaRPr lang="en-IN" sz="1800"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526" y="1479116"/>
            <a:ext cx="6439799" cy="4610743"/>
          </a:xfrm>
        </p:spPr>
      </p:pic>
    </p:spTree>
    <p:extLst>
      <p:ext uri="{BB962C8B-B14F-4D97-AF65-F5344CB8AC3E}">
        <p14:creationId xmlns:p14="http://schemas.microsoft.com/office/powerpoint/2010/main" val="252414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Conclusion:</a:t>
            </a:r>
            <a:endParaRPr lang="en-IN" b="1" dirty="0">
              <a:solidFill>
                <a:schemeClr val="accent5">
                  <a:lumMod val="75000"/>
                </a:schemeClr>
              </a:solidFill>
            </a:endParaRPr>
          </a:p>
        </p:txBody>
      </p:sp>
      <p:sp>
        <p:nvSpPr>
          <p:cNvPr id="3" name="Content Placeholder 2"/>
          <p:cNvSpPr>
            <a:spLocks noGrp="1"/>
          </p:cNvSpPr>
          <p:nvPr>
            <p:ph idx="1"/>
          </p:nvPr>
        </p:nvSpPr>
        <p:spPr>
          <a:xfrm>
            <a:off x="2589212" y="1905000"/>
            <a:ext cx="8915400" cy="3777622"/>
          </a:xfrm>
        </p:spPr>
        <p:txBody>
          <a:bodyPr>
            <a:normAutofit/>
          </a:bodyPr>
          <a:lstStyle/>
          <a:p>
            <a:pPr lvl="0"/>
            <a:r>
              <a:rPr lang="en-IN" dirty="0"/>
              <a:t>The accuracy can be low due to some dataset issues.</a:t>
            </a:r>
          </a:p>
          <a:p>
            <a:pPr lvl="0"/>
            <a:r>
              <a:rPr lang="en-IN" dirty="0"/>
              <a:t>One of the reason for such low accuracy can be the imbalanced target variable.</a:t>
            </a:r>
          </a:p>
          <a:p>
            <a:pPr lvl="0"/>
            <a:r>
              <a:rPr lang="en-IN" dirty="0"/>
              <a:t>One can opt for any of the resample methods to fix this issue for a better accuracy</a:t>
            </a:r>
            <a:r>
              <a:rPr lang="en-IN" dirty="0" smtClean="0"/>
              <a:t>.</a:t>
            </a:r>
          </a:p>
          <a:p>
            <a:pPr lvl="0"/>
            <a:r>
              <a:rPr lang="en-IN" dirty="0"/>
              <a:t>More input features can be scrap to build predication model. </a:t>
            </a:r>
          </a:p>
          <a:p>
            <a:pPr lvl="0"/>
            <a:r>
              <a:rPr lang="en-IN" dirty="0"/>
              <a:t>There is scope for application of advanced deep learning NLP tool to enhanced text mining operation which eventually help in building more accurate model with good cross validation score.  </a:t>
            </a:r>
          </a:p>
          <a:p>
            <a:pPr lvl="0"/>
            <a:r>
              <a:rPr lang="en-IN" dirty="0" smtClean="0"/>
              <a:t>An extensive </a:t>
            </a:r>
            <a:r>
              <a:rPr lang="en-IN" dirty="0" err="1"/>
              <a:t>hyperparameter</a:t>
            </a:r>
            <a:r>
              <a:rPr lang="en-IN" dirty="0"/>
              <a:t> tuning can result in better model.</a:t>
            </a:r>
          </a:p>
          <a:p>
            <a:pPr marL="0" lvl="0" indent="0">
              <a:buNone/>
            </a:pPr>
            <a:endParaRPr lang="en-IN" dirty="0"/>
          </a:p>
        </p:txBody>
      </p:sp>
    </p:spTree>
    <p:extLst>
      <p:ext uri="{BB962C8B-B14F-4D97-AF65-F5344CB8AC3E}">
        <p14:creationId xmlns:p14="http://schemas.microsoft.com/office/powerpoint/2010/main" val="154942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3" panose="05040102010807070707" pitchFamily="18" charset="2"/>
              <a:buChar char=""/>
            </a:pPr>
            <a:r>
              <a:rPr lang="en-IN" dirty="0" smtClean="0"/>
              <a:t>Introduction (Problem Statement</a:t>
            </a:r>
            <a:r>
              <a:rPr lang="en-IN" dirty="0"/>
              <a:t> </a:t>
            </a:r>
            <a:r>
              <a:rPr lang="en-IN" dirty="0" smtClean="0"/>
              <a:t>and Review of Literature)</a:t>
            </a:r>
          </a:p>
          <a:p>
            <a:pPr marL="0" indent="0">
              <a:buNone/>
            </a:pPr>
            <a:endParaRPr lang="en-IN" dirty="0"/>
          </a:p>
          <a:p>
            <a:pPr>
              <a:buFont typeface="Wingdings 3" panose="05040102010807070707" pitchFamily="18" charset="2"/>
              <a:buChar char=""/>
            </a:pPr>
            <a:r>
              <a:rPr lang="en-IN" dirty="0" smtClean="0"/>
              <a:t>Dataset Information</a:t>
            </a:r>
            <a:br>
              <a:rPr lang="en-IN" dirty="0" smtClean="0"/>
            </a:br>
            <a:endParaRPr lang="en-IN" dirty="0" smtClean="0"/>
          </a:p>
          <a:p>
            <a:pPr>
              <a:buFont typeface="Wingdings 3" panose="05040102010807070707" pitchFamily="18" charset="2"/>
              <a:buChar char=""/>
            </a:pPr>
            <a:r>
              <a:rPr lang="en-IN" dirty="0" smtClean="0"/>
              <a:t>Data Pre-processing and Visualization</a:t>
            </a:r>
          </a:p>
          <a:p>
            <a:pPr marL="0" indent="0">
              <a:buNone/>
            </a:pPr>
            <a:endParaRPr lang="en-IN" dirty="0"/>
          </a:p>
          <a:p>
            <a:pPr>
              <a:buFont typeface="Wingdings 3" panose="05040102010807070707" pitchFamily="18" charset="2"/>
              <a:buChar char=""/>
            </a:pPr>
            <a:r>
              <a:rPr lang="en-IN" dirty="0" smtClean="0"/>
              <a:t>Building Models</a:t>
            </a:r>
          </a:p>
          <a:p>
            <a:pPr marL="0" indent="0">
              <a:buNone/>
            </a:pPr>
            <a:endParaRPr lang="en-IN" dirty="0"/>
          </a:p>
          <a:p>
            <a:pPr>
              <a:buFont typeface="Wingdings 3" panose="05040102010807070707" pitchFamily="18" charset="2"/>
              <a:buChar char=""/>
            </a:pPr>
            <a:r>
              <a:rPr lang="en-IN" dirty="0" smtClean="0"/>
              <a:t>Best Model</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Conclusion</a:t>
            </a:r>
            <a:endParaRPr lang="en-IN" dirty="0"/>
          </a:p>
        </p:txBody>
      </p:sp>
    </p:spTree>
    <p:extLst>
      <p:ext uri="{BB962C8B-B14F-4D97-AF65-F5344CB8AC3E}">
        <p14:creationId xmlns:p14="http://schemas.microsoft.com/office/powerpoint/2010/main" val="193431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chemeClr val="accent5">
                    <a:lumMod val="75000"/>
                  </a:schemeClr>
                </a:solidFill>
              </a:rPr>
              <a:t>Introduction</a:t>
            </a:r>
            <a:endParaRPr lang="en-IN" sz="4400" b="1" dirty="0">
              <a:solidFill>
                <a:schemeClr val="accent5">
                  <a:lumMod val="75000"/>
                </a:schemeClr>
              </a:solidFill>
            </a:endParaRPr>
          </a:p>
        </p:txBody>
      </p:sp>
      <p:sp>
        <p:nvSpPr>
          <p:cNvPr id="3" name="Content Placeholder 2"/>
          <p:cNvSpPr>
            <a:spLocks noGrp="1"/>
          </p:cNvSpPr>
          <p:nvPr>
            <p:ph idx="1"/>
          </p:nvPr>
        </p:nvSpPr>
        <p:spPr>
          <a:xfrm>
            <a:off x="2589212" y="2133600"/>
            <a:ext cx="8915400" cy="4417512"/>
          </a:xfrm>
        </p:spPr>
        <p:txBody>
          <a:bodyPr>
            <a:normAutofit/>
          </a:bodyPr>
          <a:lstStyle/>
          <a:p>
            <a:pPr>
              <a:buFont typeface="Wingdings" panose="05000000000000000000" pitchFamily="2" charset="2"/>
              <a:buChar char="§"/>
            </a:pPr>
            <a:r>
              <a:rPr lang="en-IN" dirty="0" smtClean="0"/>
              <a:t> The </a:t>
            </a:r>
            <a:r>
              <a:rPr lang="en-IN" dirty="0"/>
              <a:t>rise in E </a:t>
            </a:r>
            <a:r>
              <a:rPr lang="en-IN" dirty="0" smtClean="0"/>
              <a:t>- </a:t>
            </a:r>
            <a:r>
              <a:rPr lang="en-IN" dirty="0"/>
              <a:t>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r>
              <a:rPr lang="en-IN" dirty="0" smtClean="0"/>
              <a:t>.</a:t>
            </a:r>
            <a:endParaRPr lang="en-IN" dirty="0"/>
          </a:p>
          <a:p>
            <a:pPr>
              <a:buFont typeface="Wingdings" panose="05000000000000000000" pitchFamily="2" charset="2"/>
              <a:buChar char="§"/>
            </a:pPr>
            <a:r>
              <a:rPr lang="en-IN" dirty="0" smtClean="0"/>
              <a:t>The </a:t>
            </a:r>
            <a:r>
              <a:rPr lang="en-IN" dirty="0"/>
              <a:t>ability to successfully decide whether a review will be helpful to other customers and thus give the product more exposure is vital to companies that support these reviews, companies like Google, Amazon and Yelp</a:t>
            </a:r>
            <a:r>
              <a:rPr lang="en-IN" dirty="0" smtClean="0"/>
              <a:t>!</a:t>
            </a:r>
          </a:p>
          <a:p>
            <a:pPr>
              <a:buFont typeface="Wingdings" panose="05000000000000000000" pitchFamily="2" charset="2"/>
              <a:buChar char="§"/>
            </a:pPr>
            <a:endParaRPr lang="en-IN" b="1" dirty="0" smtClean="0"/>
          </a:p>
          <a:p>
            <a:pPr marL="0" indent="0">
              <a:buNone/>
            </a:pPr>
            <a:r>
              <a:rPr lang="en-US" sz="2000" b="1" u="sng" dirty="0" smtClean="0"/>
              <a:t>Problem Statement </a:t>
            </a:r>
          </a:p>
          <a:p>
            <a:pPr marL="0" indent="0">
              <a:buNone/>
            </a:pPr>
            <a:r>
              <a:rPr lang="en-US" dirty="0" smtClean="0"/>
              <a:t>- We </a:t>
            </a:r>
            <a:r>
              <a:rPr lang="en-US" dirty="0"/>
              <a:t>have to build an application which can predict the rating by seeing the review.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237" y="0"/>
            <a:ext cx="2619375" cy="1743075"/>
          </a:xfrm>
          <a:prstGeom prst="rect">
            <a:avLst/>
          </a:prstGeom>
        </p:spPr>
      </p:pic>
    </p:spTree>
    <p:extLst>
      <p:ext uri="{BB962C8B-B14F-4D97-AF65-F5344CB8AC3E}">
        <p14:creationId xmlns:p14="http://schemas.microsoft.com/office/powerpoint/2010/main" val="2510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497" y="0"/>
            <a:ext cx="8911687" cy="1280890"/>
          </a:xfrm>
        </p:spPr>
        <p:txBody>
          <a:bodyPr/>
          <a:lstStyle/>
          <a:p>
            <a:endParaRPr lang="en-IN" b="1" dirty="0"/>
          </a:p>
        </p:txBody>
      </p:sp>
      <p:sp>
        <p:nvSpPr>
          <p:cNvPr id="3" name="Content Placeholder 2"/>
          <p:cNvSpPr>
            <a:spLocks noGrp="1"/>
          </p:cNvSpPr>
          <p:nvPr>
            <p:ph idx="1"/>
          </p:nvPr>
        </p:nvSpPr>
        <p:spPr>
          <a:xfrm>
            <a:off x="2693133" y="1529457"/>
            <a:ext cx="8915400" cy="4896395"/>
          </a:xfrm>
        </p:spPr>
        <p:txBody>
          <a:bodyPr>
            <a:normAutofit fontScale="92500" lnSpcReduction="20000"/>
          </a:bodyPr>
          <a:lstStyle/>
          <a:p>
            <a:pPr marL="0" indent="0">
              <a:buNone/>
            </a:pPr>
            <a:r>
              <a:rPr lang="en-IN" sz="2200" b="1" u="sng" dirty="0" smtClean="0"/>
              <a:t>Review of literature</a:t>
            </a:r>
          </a:p>
          <a:p>
            <a:pPr marL="0" indent="0">
              <a:buNone/>
            </a:pPr>
            <a:endParaRPr lang="en-IN" sz="2000" b="1" u="sng" dirty="0" smtClean="0"/>
          </a:p>
          <a:p>
            <a:r>
              <a:rPr lang="en-IN" sz="1900" dirty="0"/>
              <a:t>According to the </a:t>
            </a:r>
            <a:r>
              <a:rPr lang="en-IN" sz="1900" dirty="0" err="1"/>
              <a:t>Lackermair</a:t>
            </a:r>
            <a:r>
              <a:rPr lang="en-IN" sz="1900" dirty="0"/>
              <a:t>, </a:t>
            </a:r>
            <a:r>
              <a:rPr lang="en-IN" sz="1900" dirty="0" err="1"/>
              <a:t>Kailer</a:t>
            </a:r>
            <a:r>
              <a:rPr lang="en-IN" sz="1900" dirty="0"/>
              <a:t> and </a:t>
            </a:r>
            <a:r>
              <a:rPr lang="en-IN" sz="1900" dirty="0" err="1"/>
              <a:t>Kanmaz</a:t>
            </a:r>
            <a:r>
              <a:rPr lang="en-IN" sz="1900" dirty="0"/>
              <a:t> (2013), product reviews and ratings represent an important source of information for consumers and are helpful tools in order to support their buying decisions. They also found out that consumers are willing to compare both positive and negative reviews when searching for a specific product. The authors argue that customers need compact and concise information about the products. </a:t>
            </a:r>
          </a:p>
          <a:p>
            <a:r>
              <a:rPr lang="en-IN" sz="1900" dirty="0"/>
              <a:t>Therefore, consumers first need to pre-select the potential products matching their requirements. With this aim in mind, consumers use the star ratings as an indicator for selecting products. Later, when a limited number of potentials products have been chosen, reading the associated text review will reveal more details about the products and therefore help consumers making a final decision. It becomes daunting and time-consuming to compare different products in order to eventually make a choice between them. Therefore, models able to predict the user rating from the text review are critically important (</a:t>
            </a:r>
            <a:r>
              <a:rPr lang="en-IN" sz="1900" dirty="0" err="1"/>
              <a:t>Baccianella</a:t>
            </a:r>
            <a:r>
              <a:rPr lang="en-IN" sz="1900" dirty="0"/>
              <a:t>, </a:t>
            </a:r>
            <a:r>
              <a:rPr lang="en-IN" sz="1900" dirty="0" err="1"/>
              <a:t>Esuli</a:t>
            </a:r>
            <a:r>
              <a:rPr lang="en-IN" sz="1900" dirty="0"/>
              <a:t> &amp; </a:t>
            </a:r>
            <a:r>
              <a:rPr lang="en-IN" sz="1900" dirty="0" err="1"/>
              <a:t>Sebastiani</a:t>
            </a:r>
            <a:r>
              <a:rPr lang="en-IN" sz="1900" dirty="0"/>
              <a:t>, 2009).</a:t>
            </a:r>
          </a:p>
        </p:txBody>
      </p:sp>
    </p:spTree>
    <p:extLst>
      <p:ext uri="{BB962C8B-B14F-4D97-AF65-F5344CB8AC3E}">
        <p14:creationId xmlns:p14="http://schemas.microsoft.com/office/powerpoint/2010/main" val="767674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75000"/>
                  </a:schemeClr>
                </a:solidFill>
              </a:rPr>
              <a:t>Dataset Information</a:t>
            </a:r>
            <a:endParaRPr lang="en-IN" dirty="0"/>
          </a:p>
        </p:txBody>
      </p:sp>
      <p:sp>
        <p:nvSpPr>
          <p:cNvPr id="3" name="Content Placeholder 2"/>
          <p:cNvSpPr>
            <a:spLocks noGrp="1"/>
          </p:cNvSpPr>
          <p:nvPr>
            <p:ph idx="1"/>
          </p:nvPr>
        </p:nvSpPr>
        <p:spPr>
          <a:xfrm>
            <a:off x="2592925" y="1798007"/>
            <a:ext cx="8915400" cy="3777622"/>
          </a:xfrm>
        </p:spPr>
        <p:txBody>
          <a:bodyPr/>
          <a:lstStyle/>
          <a:p>
            <a:r>
              <a:rPr lang="en-IN" dirty="0"/>
              <a:t>Data is collected from </a:t>
            </a:r>
            <a:r>
              <a:rPr lang="en-IN" dirty="0" smtClean="0"/>
              <a:t>e-commerce websites amazon.in and flipkart.com </a:t>
            </a:r>
            <a:r>
              <a:rPr lang="en-IN" dirty="0"/>
              <a:t>using selenium and saved </a:t>
            </a:r>
            <a:r>
              <a:rPr lang="en-IN" dirty="0" smtClean="0"/>
              <a:t>in excel </a:t>
            </a:r>
            <a:r>
              <a:rPr lang="en-IN" dirty="0"/>
              <a:t>file</a:t>
            </a:r>
            <a:r>
              <a:rPr lang="en-IN" dirty="0" smtClean="0"/>
              <a:t>.</a:t>
            </a:r>
          </a:p>
          <a:p>
            <a:r>
              <a:rPr lang="en-IN" dirty="0" smtClean="0"/>
              <a:t>Data is scraped for different electronic products like smartphone, speakers, monitors, printers etc.</a:t>
            </a:r>
          </a:p>
          <a:p>
            <a:r>
              <a:rPr lang="en-IN" dirty="0" smtClean="0"/>
              <a:t>Total data scraped is around 20000 rows of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121" y="3564159"/>
            <a:ext cx="3864011" cy="3293841"/>
          </a:xfrm>
          <a:prstGeom prst="rect">
            <a:avLst/>
          </a:prstGeom>
        </p:spPr>
      </p:pic>
    </p:spTree>
    <p:extLst>
      <p:ext uri="{BB962C8B-B14F-4D97-AF65-F5344CB8AC3E}">
        <p14:creationId xmlns:p14="http://schemas.microsoft.com/office/powerpoint/2010/main" val="254468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139" y="475989"/>
            <a:ext cx="7265096" cy="1202499"/>
          </a:xfrm>
        </p:spPr>
        <p:txBody>
          <a:bodyPr>
            <a:normAutofit/>
          </a:bodyPr>
          <a:lstStyle/>
          <a:p>
            <a:r>
              <a:rPr lang="en-IN" b="1" dirty="0" smtClean="0">
                <a:solidFill>
                  <a:schemeClr val="accent5">
                    <a:lumMod val="75000"/>
                  </a:schemeClr>
                </a:solidFill>
              </a:rPr>
              <a:t>Data Pre-Processing and Visualization</a:t>
            </a:r>
            <a:endParaRPr lang="en-IN" dirty="0"/>
          </a:p>
        </p:txBody>
      </p:sp>
      <p:sp>
        <p:nvSpPr>
          <p:cNvPr id="3" name="Content Placeholder 2"/>
          <p:cNvSpPr>
            <a:spLocks noGrp="1"/>
          </p:cNvSpPr>
          <p:nvPr>
            <p:ph idx="1"/>
          </p:nvPr>
        </p:nvSpPr>
        <p:spPr>
          <a:xfrm>
            <a:off x="2580398" y="2089656"/>
            <a:ext cx="9611601" cy="3777622"/>
          </a:xfrm>
        </p:spPr>
        <p:txBody>
          <a:bodyPr/>
          <a:lstStyle/>
          <a:p>
            <a:r>
              <a:rPr lang="en-IN" dirty="0" smtClean="0"/>
              <a:t>Firstly null values present inside ‘Review’ variable were replaced:</a:t>
            </a:r>
          </a:p>
          <a:p>
            <a:pPr marL="0" indent="0">
              <a:buNone/>
            </a:pPr>
            <a:r>
              <a:rPr lang="en-IN" dirty="0" smtClean="0"/>
              <a:t>     </a:t>
            </a:r>
          </a:p>
          <a:p>
            <a:pPr marL="0" indent="0">
              <a:buNone/>
            </a:pPr>
            <a:endParaRPr lang="en-IN" dirty="0"/>
          </a:p>
          <a:p>
            <a:r>
              <a:rPr lang="en-IN" dirty="0" smtClean="0"/>
              <a:t>Afterwards, we replaced values of the target variable, dropped ‘No rating’ values and converted the variable into numeric one.</a:t>
            </a:r>
          </a:p>
          <a:p>
            <a:pPr marL="0" indent="0">
              <a:buNone/>
            </a:pPr>
            <a:r>
              <a:rPr lang="en-IN"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092" y="2648191"/>
            <a:ext cx="4210638" cy="4382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802" y="4088674"/>
            <a:ext cx="4232928" cy="20639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2065" y="4911127"/>
            <a:ext cx="7421011" cy="1514686"/>
          </a:xfrm>
          <a:prstGeom prst="rect">
            <a:avLst/>
          </a:prstGeom>
        </p:spPr>
      </p:pic>
    </p:spTree>
    <p:extLst>
      <p:ext uri="{BB962C8B-B14F-4D97-AF65-F5344CB8AC3E}">
        <p14:creationId xmlns:p14="http://schemas.microsoft.com/office/powerpoint/2010/main" val="1770662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589212" y="5223352"/>
            <a:ext cx="8915400" cy="1634648"/>
          </a:xfrm>
        </p:spPr>
        <p:txBody>
          <a:bodyPr/>
          <a:lstStyle/>
          <a:p>
            <a:pPr marL="0" indent="0">
              <a:buNone/>
            </a:pPr>
            <a:r>
              <a:rPr lang="en-IN" dirty="0" smtClean="0"/>
              <a:t>Observation:</a:t>
            </a:r>
          </a:p>
          <a:p>
            <a:pPr>
              <a:buFontTx/>
              <a:buChar char="-"/>
            </a:pPr>
            <a:r>
              <a:rPr lang="en-IN" dirty="0" smtClean="0"/>
              <a:t>More than 50% of customers have given a 5-star rating</a:t>
            </a:r>
          </a:p>
          <a:p>
            <a:pPr>
              <a:buFontTx/>
              <a:buChar char="-"/>
            </a:pPr>
            <a:r>
              <a:rPr lang="en-IN" dirty="0" smtClean="0"/>
              <a:t>Around 4% only customers have given a 2-star rating</a:t>
            </a:r>
            <a:endParaRPr lang="en-IN" dirty="0"/>
          </a:p>
        </p:txBody>
      </p:sp>
      <p:pic>
        <p:nvPicPr>
          <p:cNvPr id="10"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678875"/>
            <a:ext cx="4010585" cy="262926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326" y="1544935"/>
            <a:ext cx="3496163" cy="3315163"/>
          </a:xfrm>
          <a:prstGeom prst="rect">
            <a:avLst/>
          </a:prstGeom>
        </p:spPr>
      </p:pic>
    </p:spTree>
    <p:extLst>
      <p:ext uri="{BB962C8B-B14F-4D97-AF65-F5344CB8AC3E}">
        <p14:creationId xmlns:p14="http://schemas.microsoft.com/office/powerpoint/2010/main" val="1860512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191" y="5577110"/>
            <a:ext cx="8911687" cy="1280890"/>
          </a:xfrm>
        </p:spPr>
        <p:txBody>
          <a:bodyPr/>
          <a:lstStyle/>
          <a:p>
            <a:endParaRPr lang="en-IN" dirty="0"/>
          </a:p>
        </p:txBody>
      </p:sp>
      <p:sp>
        <p:nvSpPr>
          <p:cNvPr id="3" name="Content Placeholder 2"/>
          <p:cNvSpPr>
            <a:spLocks noGrp="1"/>
          </p:cNvSpPr>
          <p:nvPr>
            <p:ph idx="1"/>
          </p:nvPr>
        </p:nvSpPr>
        <p:spPr>
          <a:xfrm>
            <a:off x="2668081" y="1366381"/>
            <a:ext cx="8915400" cy="3777622"/>
          </a:xfrm>
        </p:spPr>
        <p:txBody>
          <a:bodyPr/>
          <a:lstStyle/>
          <a:p>
            <a:pPr marL="0" indent="0">
              <a:buNone/>
            </a:pPr>
            <a:r>
              <a:rPr lang="en-IN" b="1" dirty="0" smtClean="0"/>
              <a:t>Word Cloud:</a:t>
            </a:r>
          </a:p>
          <a:p>
            <a:pPr marL="0" indent="0">
              <a:buNone/>
            </a:pPr>
            <a:endParaRPr lang="en-IN" b="1" dirty="0" smtClean="0"/>
          </a:p>
          <a:p>
            <a:pPr lvl="0">
              <a:lnSpc>
                <a:spcPct val="107000"/>
              </a:lnSpc>
              <a:spcAft>
                <a:spcPts val="800"/>
              </a:spcAft>
              <a:buSzPts val="1000"/>
              <a:buFont typeface="Symbol" panose="05050102010706020507" pitchFamily="18" charset="2"/>
              <a:buChar char=""/>
              <a:tabLst>
                <a:tab pos="228600" algn="l"/>
                <a:tab pos="457200" algn="l"/>
              </a:tabLst>
            </a:pPr>
            <a:r>
              <a:rPr lang="en-IN" dirty="0">
                <a:solidFill>
                  <a:schemeClr val="tx1"/>
                </a:solidFill>
                <a:ea typeface="Bahnschrift SemiLight" panose="020B0502040204020203" pitchFamily="34" charset="0"/>
                <a:cs typeface="Mangal" panose="02040503050203030202" pitchFamily="18" charset="0"/>
              </a:rPr>
              <a:t>Word Cloud is a visualization technique for text data wherein each word is </a:t>
            </a:r>
            <a:r>
              <a:rPr lang="en-IN" dirty="0" err="1">
                <a:solidFill>
                  <a:schemeClr val="tx1"/>
                </a:solidFill>
                <a:ea typeface="Bahnschrift SemiLight" panose="020B0502040204020203" pitchFamily="34" charset="0"/>
                <a:cs typeface="Mangal" panose="02040503050203030202" pitchFamily="18" charset="0"/>
              </a:rPr>
              <a:t>picturized</a:t>
            </a:r>
            <a:r>
              <a:rPr lang="en-IN" dirty="0">
                <a:solidFill>
                  <a:schemeClr val="tx1"/>
                </a:solidFill>
                <a:ea typeface="Bahnschrift SemiLight" panose="020B0502040204020203" pitchFamily="34" charset="0"/>
                <a:cs typeface="Mangal" panose="02040503050203030202" pitchFamily="18" charset="0"/>
              </a:rPr>
              <a:t> with its importance in the context or its frequency.</a:t>
            </a:r>
          </a:p>
          <a:p>
            <a:pPr lvl="0">
              <a:lnSpc>
                <a:spcPct val="107000"/>
              </a:lnSpc>
              <a:spcAft>
                <a:spcPts val="800"/>
              </a:spcAft>
              <a:buSzPts val="1000"/>
              <a:buFont typeface="Symbol" panose="05050102010706020507" pitchFamily="18" charset="2"/>
              <a:buChar char=""/>
              <a:tabLst>
                <a:tab pos="228600" algn="l"/>
                <a:tab pos="457200" algn="l"/>
              </a:tabLst>
            </a:pPr>
            <a:r>
              <a:rPr lang="en-IN" dirty="0">
                <a:solidFill>
                  <a:schemeClr val="tx1"/>
                </a:solidFill>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lvl="0">
              <a:lnSpc>
                <a:spcPct val="107000"/>
              </a:lnSpc>
              <a:spcAft>
                <a:spcPts val="800"/>
              </a:spcAft>
              <a:buSzPts val="1000"/>
              <a:buFont typeface="Symbol" panose="05050102010706020507" pitchFamily="18" charset="2"/>
              <a:buChar char=""/>
              <a:tabLst>
                <a:tab pos="228600" algn="l"/>
              </a:tabLst>
            </a:pPr>
            <a:r>
              <a:rPr lang="en-IN" dirty="0">
                <a:solidFill>
                  <a:schemeClr val="tx1"/>
                </a:solidFill>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pPr marL="0" indent="0">
              <a:buNone/>
            </a:pPr>
            <a:endParaRPr lang="en-IN" b="1" dirty="0" smtClean="0"/>
          </a:p>
        </p:txBody>
      </p:sp>
    </p:spTree>
    <p:extLst>
      <p:ext uri="{BB962C8B-B14F-4D97-AF65-F5344CB8AC3E}">
        <p14:creationId xmlns:p14="http://schemas.microsoft.com/office/powerpoint/2010/main" val="266075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315" y="1707714"/>
            <a:ext cx="5441009" cy="3778250"/>
          </a:xfrm>
        </p:spPr>
      </p:pic>
    </p:spTree>
    <p:extLst>
      <p:ext uri="{BB962C8B-B14F-4D97-AF65-F5344CB8AC3E}">
        <p14:creationId xmlns:p14="http://schemas.microsoft.com/office/powerpoint/2010/main" val="587686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300</TotalTime>
  <Words>717</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SemiLight</vt:lpstr>
      <vt:lpstr>Bodoni MT Condensed</vt:lpstr>
      <vt:lpstr>Century Gothic</vt:lpstr>
      <vt:lpstr>Mangal</vt:lpstr>
      <vt:lpstr>Symbol</vt:lpstr>
      <vt:lpstr>Wingdings</vt:lpstr>
      <vt:lpstr>Wingdings 3</vt:lpstr>
      <vt:lpstr>Wisp</vt:lpstr>
      <vt:lpstr>PRODUCT REVIW RATING PREDICATION USING NLP</vt:lpstr>
      <vt:lpstr>Outline</vt:lpstr>
      <vt:lpstr>Introduction</vt:lpstr>
      <vt:lpstr>PowerPoint Presentation</vt:lpstr>
      <vt:lpstr>Dataset Information</vt:lpstr>
      <vt:lpstr>Data Pre-Processing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Models</vt:lpstr>
      <vt:lpstr>Best Model?</vt:lpstr>
      <vt:lpstr>- Final model after hyperparameter tuning:</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33</cp:revision>
  <dcterms:created xsi:type="dcterms:W3CDTF">2022-07-11T16:18:11Z</dcterms:created>
  <dcterms:modified xsi:type="dcterms:W3CDTF">2022-08-23T17:28:18Z</dcterms:modified>
</cp:coreProperties>
</file>