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2dbf28c9379781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1878" y="2091151"/>
            <a:ext cx="8915399" cy="2262781"/>
          </a:xfrm>
        </p:spPr>
        <p:txBody>
          <a:bodyPr/>
          <a:lstStyle/>
          <a:p>
            <a:r>
              <a:rPr lang="en-IN" b="1" dirty="0" smtClean="0">
                <a:solidFill>
                  <a:srgbClr val="7030A0"/>
                </a:solidFill>
                <a:latin typeface="Bernard MT Condensed" panose="02050806060905020404" pitchFamily="18" charset="0"/>
              </a:rPr>
              <a:t>Housing Price Prediction</a:t>
            </a:r>
            <a:endParaRPr lang="en-IN" b="1" dirty="0">
              <a:solidFill>
                <a:srgbClr val="7030A0"/>
              </a:solidFill>
              <a:latin typeface="Bernard MT Condensed" panose="02050806060905020404" pitchFamily="18" charset="0"/>
            </a:endParaRPr>
          </a:p>
        </p:txBody>
      </p:sp>
      <p:sp>
        <p:nvSpPr>
          <p:cNvPr id="3" name="Subtitle 2"/>
          <p:cNvSpPr>
            <a:spLocks noGrp="1"/>
          </p:cNvSpPr>
          <p:nvPr>
            <p:ph type="subTitle" idx="1"/>
          </p:nvPr>
        </p:nvSpPr>
        <p:spPr>
          <a:xfrm>
            <a:off x="9963150" y="5725953"/>
            <a:ext cx="2133099" cy="1126283"/>
          </a:xfrm>
        </p:spPr>
        <p:txBody>
          <a:bodyPr/>
          <a:lstStyle/>
          <a:p>
            <a:r>
              <a:rPr lang="en-IN" dirty="0" smtClean="0"/>
              <a:t>-</a:t>
            </a:r>
            <a:r>
              <a:rPr lang="en-IN" dirty="0" err="1" smtClean="0"/>
              <a:t>Yash</a:t>
            </a:r>
            <a:r>
              <a:rPr lang="en-IN" dirty="0" smtClean="0"/>
              <a:t> Bhardwaj</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700" y="155987"/>
            <a:ext cx="5080000" cy="2689131"/>
          </a:xfrm>
          <a:prstGeom prst="rect">
            <a:avLst/>
          </a:prstGeom>
        </p:spPr>
      </p:pic>
    </p:spTree>
    <p:extLst>
      <p:ext uri="{BB962C8B-B14F-4D97-AF65-F5344CB8AC3E}">
        <p14:creationId xmlns:p14="http://schemas.microsoft.com/office/powerpoint/2010/main" val="3675003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069110"/>
            <a:ext cx="8151812" cy="1598390"/>
          </a:xfrm>
        </p:spPr>
        <p:txBody>
          <a:bodyPr>
            <a:noAutofit/>
          </a:bodyPr>
          <a:lstStyle/>
          <a:p>
            <a:pPr>
              <a:buClr>
                <a:schemeClr val="accent1"/>
              </a:buClr>
            </a:pPr>
            <a:r>
              <a:rPr lang="en-IN" sz="1800" dirty="0" smtClean="0">
                <a:latin typeface="+mn-lt"/>
              </a:rPr>
              <a:t>This </a:t>
            </a:r>
            <a:r>
              <a:rPr lang="en-IN" sz="1800" dirty="0">
                <a:latin typeface="+mn-lt"/>
              </a:rPr>
              <a:t>looks much more realistic than before. Our model has an average accuracy of 84% with a standard deviation of 7 %. The standard deviation shows us, how precise the estimates are.</a:t>
            </a:r>
            <a:br>
              <a:rPr lang="en-IN" sz="1800" dirty="0">
                <a:latin typeface="+mn-lt"/>
              </a:rPr>
            </a:br>
            <a:r>
              <a:rPr lang="en-IN" sz="1800" dirty="0">
                <a:latin typeface="+mn-lt"/>
              </a:rPr>
              <a:t>This means in our case that the accuracy of our model can differ </a:t>
            </a:r>
            <a:r>
              <a:rPr lang="en-IN" sz="1800" b="1" dirty="0">
                <a:latin typeface="+mn-lt"/>
              </a:rPr>
              <a:t>+ </a:t>
            </a:r>
            <a:r>
              <a:rPr lang="en-IN" sz="1800" dirty="0">
                <a:latin typeface="+mn-lt"/>
              </a:rPr>
              <a:t>— 7%.</a:t>
            </a:r>
            <a:br>
              <a:rPr lang="en-IN" sz="1800" dirty="0">
                <a:latin typeface="+mn-lt"/>
              </a:rPr>
            </a:br>
            <a:endParaRPr lang="en-IN" sz="1800" dirty="0">
              <a:latin typeface="+mn-lt"/>
            </a:endParaRPr>
          </a:p>
        </p:txBody>
      </p:sp>
      <p:sp>
        <p:nvSpPr>
          <p:cNvPr id="3" name="Content Placeholder 2"/>
          <p:cNvSpPr>
            <a:spLocks noGrp="1"/>
          </p:cNvSpPr>
          <p:nvPr>
            <p:ph idx="1"/>
          </p:nvPr>
        </p:nvSpPr>
        <p:spPr>
          <a:xfrm>
            <a:off x="2589212" y="624110"/>
            <a:ext cx="8915400" cy="3777622"/>
          </a:xfrm>
        </p:spPr>
        <p:txBody>
          <a:bodyPr/>
          <a:lstStyle/>
          <a:p>
            <a:r>
              <a:rPr lang="en-IN" dirty="0" smtClean="0"/>
              <a:t>We had performed </a:t>
            </a:r>
            <a:r>
              <a:rPr lang="en-IN" dirty="0"/>
              <a:t>K-Fold Cross Validation on our random forest model, using 10 folds (K = 10). Therefore it outputs an array with 10 different scores.  We then </a:t>
            </a:r>
            <a:r>
              <a:rPr lang="en-IN" dirty="0" smtClean="0"/>
              <a:t>needed </a:t>
            </a:r>
            <a:r>
              <a:rPr lang="en-IN" dirty="0"/>
              <a:t>to compute the mean and the standard deviation for these scores.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311" y="2138182"/>
            <a:ext cx="6287377" cy="2581635"/>
          </a:xfrm>
          <a:prstGeom prst="rect">
            <a:avLst/>
          </a:prstGeom>
        </p:spPr>
      </p:pic>
    </p:spTree>
    <p:extLst>
      <p:ext uri="{BB962C8B-B14F-4D97-AF65-F5344CB8AC3E}">
        <p14:creationId xmlns:p14="http://schemas.microsoft.com/office/powerpoint/2010/main" val="2464932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589212" y="624110"/>
            <a:ext cx="8915400" cy="3777622"/>
          </a:xfrm>
        </p:spPr>
        <p:txBody>
          <a:bodyPr/>
          <a:lstStyle/>
          <a:p>
            <a:pPr marL="0" indent="0">
              <a:buNone/>
            </a:pPr>
            <a:r>
              <a:rPr lang="en-IN" dirty="0" smtClean="0"/>
              <a:t>Feature importance:</a:t>
            </a:r>
          </a:p>
          <a:p>
            <a:pPr marL="0" indent="0">
              <a:buNone/>
            </a:pPr>
            <a:r>
              <a:rPr lang="en-IN" dirty="0"/>
              <a:t>Another great quality of random forest is that they make it very easy to measure the relative importance of each </a:t>
            </a:r>
            <a:r>
              <a:rPr lang="en-IN" dirty="0" smtClean="0"/>
              <a:t>feature.</a:t>
            </a:r>
          </a:p>
          <a:p>
            <a:pPr marL="0" indent="0">
              <a:buNone/>
            </a:pPr>
            <a:r>
              <a:rPr lang="en-IN" dirty="0" smtClean="0"/>
              <a:t>It </a:t>
            </a:r>
            <a:r>
              <a:rPr lang="en-IN" dirty="0"/>
              <a:t>came out to be that 21 feature variables don’t play a significant role in our random forest </a:t>
            </a:r>
            <a:r>
              <a:rPr lang="en-IN" dirty="0" err="1"/>
              <a:t>regressor</a:t>
            </a:r>
            <a:r>
              <a:rPr lang="en-IN" dirty="0"/>
              <a:t> prediction process. Because of that we </a:t>
            </a:r>
            <a:r>
              <a:rPr lang="en-IN" dirty="0" smtClean="0"/>
              <a:t>dropped </a:t>
            </a:r>
            <a:r>
              <a:rPr lang="en-IN" dirty="0"/>
              <a:t>them from the dataset and </a:t>
            </a:r>
            <a:r>
              <a:rPr lang="en-IN" dirty="0" smtClean="0"/>
              <a:t>trained </a:t>
            </a:r>
            <a:r>
              <a:rPr lang="en-IN" dirty="0"/>
              <a:t>the </a:t>
            </a:r>
            <a:r>
              <a:rPr lang="en-IN" dirty="0" err="1"/>
              <a:t>regressor</a:t>
            </a:r>
            <a:r>
              <a:rPr lang="en-IN" dirty="0"/>
              <a:t> again. We </a:t>
            </a:r>
            <a:r>
              <a:rPr lang="en-IN" dirty="0" smtClean="0"/>
              <a:t>could have </a:t>
            </a:r>
            <a:r>
              <a:rPr lang="en-IN" dirty="0"/>
              <a:t>also remove more or less features, but this would </a:t>
            </a:r>
            <a:r>
              <a:rPr lang="en-IN" dirty="0" smtClean="0"/>
              <a:t>needed </a:t>
            </a:r>
            <a:r>
              <a:rPr lang="en-IN" dirty="0"/>
              <a:t>a more detailed investigation of the features effect on our model.</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949" y="3293840"/>
            <a:ext cx="5029902" cy="3191320"/>
          </a:xfrm>
          <a:prstGeom prst="rect">
            <a:avLst/>
          </a:prstGeom>
        </p:spPr>
      </p:pic>
    </p:spTree>
    <p:extLst>
      <p:ext uri="{BB962C8B-B14F-4D97-AF65-F5344CB8AC3E}">
        <p14:creationId xmlns:p14="http://schemas.microsoft.com/office/powerpoint/2010/main" val="152997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636810"/>
            <a:ext cx="8915400" cy="3777622"/>
          </a:xfrm>
        </p:spPr>
        <p:txBody>
          <a:bodyPr/>
          <a:lstStyle/>
          <a:p>
            <a:r>
              <a:rPr lang="en-IN" dirty="0"/>
              <a:t>There is also another way to evaluate a random-forest </a:t>
            </a:r>
            <a:r>
              <a:rPr lang="en-IN" dirty="0" err="1" smtClean="0"/>
              <a:t>regressor</a:t>
            </a:r>
            <a:r>
              <a:rPr lang="en-IN" dirty="0" smtClean="0"/>
              <a:t>, </a:t>
            </a:r>
            <a:r>
              <a:rPr lang="en-IN" dirty="0"/>
              <a:t>which is probably much more accurate than the score we used before. What I am talking about is the </a:t>
            </a:r>
            <a:r>
              <a:rPr lang="en-IN" b="1" dirty="0"/>
              <a:t>out-of-bag samples</a:t>
            </a:r>
            <a:r>
              <a:rPr lang="en-IN" dirty="0"/>
              <a:t> to estimate the generalization accuracy. It is as accurate as using a test set of the same size as the training set. Therefore, using the out-of-bag error estimate removes the need for a set aside test set</a:t>
            </a:r>
            <a:r>
              <a:rPr lang="en-IN" dirty="0" smtClean="0"/>
              <a:t>. The out-of-bag-sample score for the model came out to be around 84%, which is a good score.</a:t>
            </a:r>
          </a:p>
          <a:p>
            <a:r>
              <a:rPr lang="en-IN" dirty="0" smtClean="0"/>
              <a:t>So, now that we had selected the model it was time for some </a:t>
            </a:r>
            <a:r>
              <a:rPr lang="en-IN" dirty="0" err="1" smtClean="0"/>
              <a:t>hyperparameter</a:t>
            </a:r>
            <a:r>
              <a:rPr lang="en-IN" dirty="0" smtClean="0"/>
              <a:t> tuning for optimized performance. The figure below shows the above only: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098" y="3819393"/>
            <a:ext cx="10058400" cy="1820441"/>
          </a:xfrm>
          <a:prstGeom prst="rect">
            <a:avLst/>
          </a:prstGeom>
        </p:spPr>
      </p:pic>
    </p:spTree>
    <p:extLst>
      <p:ext uri="{BB962C8B-B14F-4D97-AF65-F5344CB8AC3E}">
        <p14:creationId xmlns:p14="http://schemas.microsoft.com/office/powerpoint/2010/main" val="1672328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624110"/>
            <a:ext cx="8915400" cy="3777622"/>
          </a:xfrm>
        </p:spPr>
        <p:txBody>
          <a:bodyPr/>
          <a:lstStyle/>
          <a:p>
            <a:r>
              <a:rPr lang="en-IN" dirty="0" smtClean="0"/>
              <a:t>After </a:t>
            </a:r>
            <a:r>
              <a:rPr lang="en-IN" dirty="0" err="1" smtClean="0"/>
              <a:t>hyperparameter</a:t>
            </a:r>
            <a:r>
              <a:rPr lang="en-IN" dirty="0" smtClean="0"/>
              <a:t> tuning we passed the optimum value of the parameters through the random forest and trained the model. We then again checked out for out of bag score. This time it came around 86%, which was a good sign.</a:t>
            </a:r>
          </a:p>
          <a:p>
            <a:r>
              <a:rPr lang="en-IN" dirty="0" smtClean="0"/>
              <a:t>So now that we had a good model we had do some evaluation metrics for better understanding of the performance of the model. One of the metrics is R-squared score.</a:t>
            </a:r>
          </a:p>
          <a:p>
            <a:r>
              <a:rPr lang="en-IN" dirty="0" smtClean="0"/>
              <a:t>Our Random </a:t>
            </a:r>
            <a:r>
              <a:rPr lang="en-IN" dirty="0"/>
              <a:t>Forest model is giving us a high r-squared score. 85% of R-squared means up to 85% of feature variables movements are completely explained by movements of label variable.</a:t>
            </a:r>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0" y="3853968"/>
            <a:ext cx="7188200" cy="1391132"/>
          </a:xfrm>
          <a:prstGeom prst="rect">
            <a:avLst/>
          </a:prstGeom>
        </p:spPr>
      </p:pic>
    </p:spTree>
    <p:extLst>
      <p:ext uri="{BB962C8B-B14F-4D97-AF65-F5344CB8AC3E}">
        <p14:creationId xmlns:p14="http://schemas.microsoft.com/office/powerpoint/2010/main" val="252414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b="1" dirty="0"/>
          </a:p>
        </p:txBody>
      </p:sp>
      <p:sp>
        <p:nvSpPr>
          <p:cNvPr id="3" name="Content Placeholder 2"/>
          <p:cNvSpPr>
            <a:spLocks noGrp="1"/>
          </p:cNvSpPr>
          <p:nvPr>
            <p:ph idx="1"/>
          </p:nvPr>
        </p:nvSpPr>
        <p:spPr/>
        <p:txBody>
          <a:bodyPr>
            <a:normAutofit/>
          </a:bodyPr>
          <a:lstStyle/>
          <a:p>
            <a:r>
              <a:rPr lang="en-IN" dirty="0" smtClean="0"/>
              <a:t>We had gone from analysing the datasets to building several machine learning models.</a:t>
            </a:r>
          </a:p>
          <a:p>
            <a:r>
              <a:rPr lang="en-IN" dirty="0" smtClean="0"/>
              <a:t>Then we found out the best fit model, did some analysing including checking feature importance and out of bag score</a:t>
            </a:r>
          </a:p>
          <a:p>
            <a:r>
              <a:rPr lang="en-IN" dirty="0" smtClean="0"/>
              <a:t>Afterwards, we did </a:t>
            </a:r>
            <a:r>
              <a:rPr lang="en-IN" dirty="0" err="1" smtClean="0"/>
              <a:t>hyperparameter</a:t>
            </a:r>
            <a:r>
              <a:rPr lang="en-IN" dirty="0" smtClean="0"/>
              <a:t> tuning for optimized performance </a:t>
            </a:r>
            <a:r>
              <a:rPr lang="en-IN" dirty="0" err="1" smtClean="0"/>
              <a:t>pf</a:t>
            </a:r>
            <a:r>
              <a:rPr lang="en-IN" dirty="0" smtClean="0"/>
              <a:t> the model again checked for out-of-bag score and evaluated our final model with various regression metrics including R-squared score.</a:t>
            </a:r>
          </a:p>
          <a:p>
            <a:r>
              <a:rPr lang="en-US" dirty="0"/>
              <a:t>Of course there is still room for improvement, like doing a more extensive feature </a:t>
            </a:r>
            <a:r>
              <a:rPr lang="en-US" dirty="0" smtClean="0"/>
              <a:t>engineering. Another way is to do a </a:t>
            </a:r>
            <a:r>
              <a:rPr lang="en-US" dirty="0"/>
              <a:t>more extensive </a:t>
            </a:r>
            <a:r>
              <a:rPr lang="en-US" dirty="0" err="1"/>
              <a:t>hyperparameter</a:t>
            </a:r>
            <a:r>
              <a:rPr lang="en-US" dirty="0"/>
              <a:t> tuning on several machine learning models</a:t>
            </a:r>
            <a:r>
              <a:rPr lang="en-US" dirty="0" smtClean="0"/>
              <a:t>.</a:t>
            </a:r>
            <a:endParaRPr lang="en-IN" dirty="0"/>
          </a:p>
        </p:txBody>
      </p:sp>
    </p:spTree>
    <p:extLst>
      <p:ext uri="{BB962C8B-B14F-4D97-AF65-F5344CB8AC3E}">
        <p14:creationId xmlns:p14="http://schemas.microsoft.com/office/powerpoint/2010/main" val="154942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Outline</a:t>
            </a:r>
            <a:endParaRPr lang="en-IN" b="1" dirty="0"/>
          </a:p>
        </p:txBody>
      </p:sp>
      <p:sp>
        <p:nvSpPr>
          <p:cNvPr id="3" name="Content Placeholder 2"/>
          <p:cNvSpPr>
            <a:spLocks noGrp="1"/>
          </p:cNvSpPr>
          <p:nvPr>
            <p:ph idx="1"/>
          </p:nvPr>
        </p:nvSpPr>
        <p:spPr/>
        <p:txBody>
          <a:bodyPr/>
          <a:lstStyle/>
          <a:p>
            <a:pPr>
              <a:buFont typeface="Wingdings 3" panose="05040102010807070707" pitchFamily="18" charset="2"/>
              <a:buChar char=""/>
            </a:pPr>
            <a:r>
              <a:rPr lang="en-IN" dirty="0" smtClean="0"/>
              <a:t>Introduction</a:t>
            </a:r>
          </a:p>
          <a:p>
            <a:pPr>
              <a:buFont typeface="Wingdings 3" panose="05040102010807070707" pitchFamily="18" charset="2"/>
              <a:buChar char=""/>
            </a:pPr>
            <a:endParaRPr lang="en-IN" dirty="0"/>
          </a:p>
          <a:p>
            <a:pPr>
              <a:buFont typeface="Wingdings 3" panose="05040102010807070707" pitchFamily="18" charset="2"/>
              <a:buChar char=""/>
            </a:pPr>
            <a:r>
              <a:rPr lang="en-IN" dirty="0" smtClean="0"/>
              <a:t>EDA steps and Visualization</a:t>
            </a:r>
          </a:p>
          <a:p>
            <a:pPr>
              <a:buFont typeface="Wingdings 3" panose="05040102010807070707" pitchFamily="18" charset="2"/>
              <a:buChar char=""/>
            </a:pPr>
            <a:endParaRPr lang="en-IN" dirty="0"/>
          </a:p>
          <a:p>
            <a:pPr>
              <a:buFont typeface="Wingdings 3" panose="05040102010807070707" pitchFamily="18" charset="2"/>
              <a:buChar char=""/>
            </a:pPr>
            <a:r>
              <a:rPr lang="en-IN" dirty="0" smtClean="0"/>
              <a:t>Building Models</a:t>
            </a:r>
          </a:p>
          <a:p>
            <a:pPr>
              <a:buFont typeface="Wingdings 3" panose="05040102010807070707" pitchFamily="18" charset="2"/>
              <a:buChar char=""/>
            </a:pPr>
            <a:endParaRPr lang="en-IN" dirty="0"/>
          </a:p>
          <a:p>
            <a:pPr>
              <a:buFont typeface="Wingdings 3" panose="05040102010807070707" pitchFamily="18" charset="2"/>
              <a:buChar char=""/>
            </a:pPr>
            <a:r>
              <a:rPr lang="en-IN" dirty="0" smtClean="0"/>
              <a:t>Best Model</a:t>
            </a:r>
          </a:p>
          <a:p>
            <a:pPr>
              <a:buFont typeface="Wingdings 3" panose="05040102010807070707" pitchFamily="18" charset="2"/>
              <a:buChar char=""/>
            </a:pPr>
            <a:endParaRPr lang="en-IN" dirty="0"/>
          </a:p>
          <a:p>
            <a:pPr>
              <a:buFont typeface="Wingdings 3" panose="05040102010807070707" pitchFamily="18" charset="2"/>
              <a:buChar char=""/>
            </a:pPr>
            <a:r>
              <a:rPr lang="en-IN" dirty="0" smtClean="0"/>
              <a:t>Conclusion</a:t>
            </a:r>
            <a:endParaRPr lang="en-IN" dirty="0"/>
          </a:p>
        </p:txBody>
      </p:sp>
    </p:spTree>
    <p:extLst>
      <p:ext uri="{BB962C8B-B14F-4D97-AF65-F5344CB8AC3E}">
        <p14:creationId xmlns:p14="http://schemas.microsoft.com/office/powerpoint/2010/main" val="1934310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a:xfrm>
            <a:off x="2589212" y="2133600"/>
            <a:ext cx="8915400" cy="4417512"/>
          </a:xfrm>
        </p:spPr>
        <p:txBody>
          <a:bodyPr>
            <a:normAutofit lnSpcReduction="10000"/>
          </a:bodyPr>
          <a:lstStyle/>
          <a:p>
            <a:endParaRPr lang="en-IN" dirty="0"/>
          </a:p>
          <a:p>
            <a:r>
              <a:rPr lang="en-US" dirty="0"/>
              <a:t>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endParaRPr lang="en-IN" dirty="0"/>
          </a:p>
          <a:p>
            <a:r>
              <a:rPr lang="en-US" dirty="0"/>
              <a:t> A US-based housing company named </a:t>
            </a:r>
            <a:r>
              <a:rPr lang="en-US" b="1" dirty="0"/>
              <a:t>Surprise Housing </a:t>
            </a:r>
            <a:r>
              <a:rPr lang="en-US" dirty="0"/>
              <a:t>has decided to enter the Australian market. The company uses data analytics to purchase houses at a price below their actual values and flip them at a higher price. For the same purpose, the company has collected a data set from the sale of houses in Australia. </a:t>
            </a:r>
            <a:endParaRPr lang="en-US" dirty="0" smtClean="0"/>
          </a:p>
          <a:p>
            <a:endParaRPr lang="en-US" dirty="0"/>
          </a:p>
          <a:p>
            <a:pPr marL="0" indent="0">
              <a:buNone/>
            </a:pPr>
            <a:r>
              <a:rPr lang="en-US" b="1" dirty="0" smtClean="0"/>
              <a:t>Problem Statement: </a:t>
            </a:r>
            <a:r>
              <a:rPr lang="en-US" dirty="0" smtClean="0"/>
              <a:t>We need to build a machine learning model predicting                        the Sale Price of the houses based on several features.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072" y="73917"/>
            <a:ext cx="2446251" cy="1945383"/>
          </a:xfrm>
          <a:prstGeom prst="rect">
            <a:avLst/>
          </a:prstGeom>
        </p:spPr>
      </p:pic>
    </p:spTree>
    <p:extLst>
      <p:ext uri="{BB962C8B-B14F-4D97-AF65-F5344CB8AC3E}">
        <p14:creationId xmlns:p14="http://schemas.microsoft.com/office/powerpoint/2010/main" val="251006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EDA steps and Visualization</a:t>
            </a:r>
            <a:endParaRPr lang="en-IN" b="1" dirty="0"/>
          </a:p>
        </p:txBody>
      </p:sp>
      <p:sp>
        <p:nvSpPr>
          <p:cNvPr id="3" name="Content Placeholder 2"/>
          <p:cNvSpPr>
            <a:spLocks noGrp="1"/>
          </p:cNvSpPr>
          <p:nvPr>
            <p:ph idx="1"/>
          </p:nvPr>
        </p:nvSpPr>
        <p:spPr>
          <a:xfrm>
            <a:off x="2589212" y="1790700"/>
            <a:ext cx="8915400" cy="3777622"/>
          </a:xfrm>
        </p:spPr>
        <p:txBody>
          <a:bodyPr/>
          <a:lstStyle/>
          <a:p>
            <a:r>
              <a:rPr lang="en-IN" dirty="0" smtClean="0"/>
              <a:t>So, for building machine learning models certain processes need to be done. The first one is to import the datasets and do the data analysis or exploration. The datasets are given for both training and testing purpose. The training dataset has 81 variables including response variable with 1168 examples.</a:t>
            </a:r>
          </a:p>
          <a:p>
            <a:r>
              <a:rPr lang="en-IN" dirty="0" smtClean="0"/>
              <a:t>After that comes EDA i.e. exploratory data analysis and data visualization.</a:t>
            </a:r>
          </a:p>
          <a:p>
            <a:r>
              <a:rPr lang="en-IN" dirty="0" smtClean="0"/>
              <a:t>So first we checked out the response variable: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900" y="4174811"/>
            <a:ext cx="6019800" cy="2683189"/>
          </a:xfrm>
          <a:prstGeom prst="rect">
            <a:avLst/>
          </a:prstGeom>
        </p:spPr>
      </p:pic>
    </p:spTree>
    <p:extLst>
      <p:ext uri="{BB962C8B-B14F-4D97-AF65-F5344CB8AC3E}">
        <p14:creationId xmlns:p14="http://schemas.microsoft.com/office/powerpoint/2010/main" val="767674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1409700"/>
            <a:ext cx="8915400" cy="3777622"/>
          </a:xfrm>
        </p:spPr>
        <p:txBody>
          <a:bodyPr/>
          <a:lstStyle/>
          <a:p>
            <a:r>
              <a:rPr lang="en-IN" dirty="0"/>
              <a:t>T</a:t>
            </a:r>
            <a:r>
              <a:rPr lang="en-IN" dirty="0" smtClean="0"/>
              <a:t>he figure gives </a:t>
            </a:r>
            <a:r>
              <a:rPr lang="en-IN" dirty="0"/>
              <a:t>us the scatter plot of the sale price. Most of the points are assembled on the bottom</a:t>
            </a:r>
            <a:r>
              <a:rPr lang="en-IN" dirty="0" smtClean="0"/>
              <a:t>.</a:t>
            </a:r>
          </a:p>
          <a:p>
            <a:r>
              <a:rPr lang="en-IN" dirty="0" smtClean="0"/>
              <a:t>We can also check out the distribution of response variable for a better understanding.</a:t>
            </a:r>
          </a:p>
          <a:p>
            <a:r>
              <a:rPr lang="en-IN" dirty="0"/>
              <a:t>So, the distribution of sale prices are right skewed, which shows the distribution of the sale prices isn’t normal. It is reasonable because few people can afford very expensive houses.</a:t>
            </a:r>
          </a:p>
          <a:p>
            <a:endParaRPr lang="en-IN" dirty="0" smtClean="0"/>
          </a:p>
          <a:p>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211" y="3822700"/>
            <a:ext cx="4305901" cy="2406022"/>
          </a:xfrm>
          <a:prstGeom prst="rect">
            <a:avLst/>
          </a:prstGeom>
        </p:spPr>
      </p:pic>
    </p:spTree>
    <p:extLst>
      <p:ext uri="{BB962C8B-B14F-4D97-AF65-F5344CB8AC3E}">
        <p14:creationId xmlns:p14="http://schemas.microsoft.com/office/powerpoint/2010/main" val="2544683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624110"/>
            <a:ext cx="8915400" cy="3777622"/>
          </a:xfrm>
        </p:spPr>
        <p:txBody>
          <a:bodyPr/>
          <a:lstStyle/>
          <a:p>
            <a:r>
              <a:rPr lang="en-IN" dirty="0" smtClean="0"/>
              <a:t>After this we checked out for important features, that are highly correlated with the response variable.</a:t>
            </a:r>
          </a:p>
          <a:p>
            <a:r>
              <a:rPr lang="en-IN" dirty="0" smtClean="0"/>
              <a:t>Turns out </a:t>
            </a:r>
            <a:r>
              <a:rPr lang="en-IN" dirty="0"/>
              <a:t>t</a:t>
            </a:r>
            <a:r>
              <a:rPr lang="en-IN" dirty="0" smtClean="0"/>
              <a:t>here </a:t>
            </a:r>
            <a:r>
              <a:rPr lang="en-IN" dirty="0"/>
              <a:t>are 10 numeric variables with correlations of at least 0.5 with </a:t>
            </a:r>
            <a:r>
              <a:rPr lang="en-IN" dirty="0" err="1"/>
              <a:t>SalePrice</a:t>
            </a:r>
            <a:r>
              <a:rPr lang="en-IN" dirty="0"/>
              <a:t>. All those correlations are positive. We </a:t>
            </a:r>
            <a:r>
              <a:rPr lang="en-IN" dirty="0" smtClean="0"/>
              <a:t>will </a:t>
            </a:r>
            <a:r>
              <a:rPr lang="en-IN" dirty="0"/>
              <a:t>visualize the relation between </a:t>
            </a:r>
            <a:r>
              <a:rPr lang="en-IN" dirty="0" err="1"/>
              <a:t>SalePrice</a:t>
            </a:r>
            <a:r>
              <a:rPr lang="en-IN" dirty="0"/>
              <a:t> and the two predictors with the highest correlation with </a:t>
            </a:r>
            <a:r>
              <a:rPr lang="en-IN" dirty="0" err="1" smtClean="0"/>
              <a:t>SalePrice</a:t>
            </a:r>
            <a:r>
              <a:rPr lang="en-IN" dirty="0" smtClean="0"/>
              <a:t> here only. </a:t>
            </a:r>
            <a:r>
              <a:rPr lang="en-IN" dirty="0"/>
              <a:t>Overall Quality and the Above Grade Living Area. </a:t>
            </a:r>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960" y="2757229"/>
            <a:ext cx="4442140" cy="34403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754" y="2991835"/>
            <a:ext cx="4772691" cy="2819794"/>
          </a:xfrm>
          <a:prstGeom prst="rect">
            <a:avLst/>
          </a:prstGeom>
        </p:spPr>
      </p:pic>
    </p:spTree>
    <p:extLst>
      <p:ext uri="{BB962C8B-B14F-4D97-AF65-F5344CB8AC3E}">
        <p14:creationId xmlns:p14="http://schemas.microsoft.com/office/powerpoint/2010/main" val="1770662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92925" y="624110"/>
            <a:ext cx="8915400" cy="5814790"/>
          </a:xfrm>
        </p:spPr>
        <p:txBody>
          <a:bodyPr>
            <a:normAutofit lnSpcReduction="10000"/>
          </a:bodyPr>
          <a:lstStyle/>
          <a:p>
            <a:r>
              <a:rPr lang="en-IN" dirty="0" smtClean="0"/>
              <a:t>The above two figure shows the relationship between overall quality with response variable and above grade living area with response variable, respectively.</a:t>
            </a:r>
          </a:p>
          <a:p>
            <a:r>
              <a:rPr lang="en-IN" dirty="0" smtClean="0"/>
              <a:t>Overall Quality: </a:t>
            </a:r>
            <a:r>
              <a:rPr lang="en-IN" dirty="0"/>
              <a:t>We find that there is a positive relationship between the Overall Quality and Sale Price. And it seems like a quadratic relationship or something else like that rather than the linear relationship</a:t>
            </a:r>
            <a:r>
              <a:rPr lang="en-IN" dirty="0" smtClean="0"/>
              <a:t>.</a:t>
            </a:r>
          </a:p>
          <a:p>
            <a:r>
              <a:rPr lang="en-IN" dirty="0" smtClean="0"/>
              <a:t>Above grade living area: </a:t>
            </a:r>
            <a:r>
              <a:rPr lang="en-IN" dirty="0"/>
              <a:t>The correlation between this numeric variable and sale price is 0.71 which the second highest. We can give interpretations to the high correlations. Large above grade (ground) living area means large house, and large house means expensive sale price. This makes sense a lot</a:t>
            </a:r>
            <a:r>
              <a:rPr lang="en-IN" dirty="0" smtClean="0"/>
              <a:t>.</a:t>
            </a:r>
          </a:p>
          <a:p>
            <a:endParaRPr lang="en-IN" dirty="0"/>
          </a:p>
          <a:p>
            <a:r>
              <a:rPr lang="en-IN" dirty="0" smtClean="0"/>
              <a:t>So after doing a little more visualization with other correlated variables, data </a:t>
            </a:r>
            <a:r>
              <a:rPr lang="en-IN" dirty="0" err="1" smtClean="0"/>
              <a:t>preprocessing</a:t>
            </a:r>
            <a:r>
              <a:rPr lang="en-IN" dirty="0" smtClean="0"/>
              <a:t> was done.</a:t>
            </a:r>
          </a:p>
          <a:p>
            <a:r>
              <a:rPr lang="en-IN" dirty="0" smtClean="0"/>
              <a:t>Firstly all the missing values were find and then replaced by using simple imputer of </a:t>
            </a:r>
            <a:r>
              <a:rPr lang="en-IN" dirty="0" err="1" smtClean="0"/>
              <a:t>sci</a:t>
            </a:r>
            <a:r>
              <a:rPr lang="en-IN" dirty="0" smtClean="0"/>
              <a:t>-kit learn.</a:t>
            </a:r>
          </a:p>
          <a:p>
            <a:r>
              <a:rPr lang="en-IN" dirty="0" smtClean="0"/>
              <a:t>Once missing values got imputed all the categorical variables were turn into numeric ones so that we can process further with model building algorithms.</a:t>
            </a:r>
            <a:endParaRPr lang="en-IN" dirty="0"/>
          </a:p>
        </p:txBody>
      </p:sp>
    </p:spTree>
    <p:extLst>
      <p:ext uri="{BB962C8B-B14F-4D97-AF65-F5344CB8AC3E}">
        <p14:creationId xmlns:p14="http://schemas.microsoft.com/office/powerpoint/2010/main" val="186051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Building Models</a:t>
            </a:r>
            <a:endParaRPr lang="en-IN" b="1" dirty="0"/>
          </a:p>
        </p:txBody>
      </p:sp>
      <p:sp>
        <p:nvSpPr>
          <p:cNvPr id="3" name="Content Placeholder 2"/>
          <p:cNvSpPr>
            <a:spLocks noGrp="1"/>
          </p:cNvSpPr>
          <p:nvPr>
            <p:ph idx="1"/>
          </p:nvPr>
        </p:nvSpPr>
        <p:spPr/>
        <p:txBody>
          <a:bodyPr/>
          <a:lstStyle/>
          <a:p>
            <a:r>
              <a:rPr lang="en-IN" dirty="0"/>
              <a:t>W</a:t>
            </a:r>
            <a:r>
              <a:rPr lang="en-IN" dirty="0" smtClean="0"/>
              <a:t>e had trained </a:t>
            </a:r>
            <a:r>
              <a:rPr lang="en-IN" dirty="0"/>
              <a:t>several Machine Learning models and compare their results</a:t>
            </a:r>
            <a:r>
              <a:rPr lang="en-IN" dirty="0" smtClean="0"/>
              <a:t>. As </a:t>
            </a:r>
            <a:r>
              <a:rPr lang="en-IN" dirty="0"/>
              <a:t>the dataset does not provide </a:t>
            </a:r>
            <a:r>
              <a:rPr lang="en-IN" dirty="0" smtClean="0"/>
              <a:t>label variable </a:t>
            </a:r>
            <a:r>
              <a:rPr lang="en-IN" dirty="0"/>
              <a:t>for their testing-set, we need to use the predictions on the training set to compare the algorithms with each other. Later on, we </a:t>
            </a:r>
            <a:r>
              <a:rPr lang="en-IN" dirty="0" smtClean="0"/>
              <a:t>had used </a:t>
            </a:r>
            <a:r>
              <a:rPr lang="en-IN" dirty="0"/>
              <a:t>cross validation and other evaluation metrics</a:t>
            </a:r>
            <a:r>
              <a:rPr lang="en-IN" dirty="0" smtClean="0"/>
              <a:t>.</a:t>
            </a:r>
          </a:p>
          <a:p>
            <a:r>
              <a:rPr lang="en-IN" dirty="0"/>
              <a:t>So, we had tried in total 8 different algorithms which include, linear regression, 2 regularization methods, k-</a:t>
            </a:r>
            <a:r>
              <a:rPr lang="en-IN" dirty="0" err="1"/>
              <a:t>neighbors</a:t>
            </a:r>
            <a:r>
              <a:rPr lang="en-IN" dirty="0"/>
              <a:t>, decision tree and 3 ensemble techniques. While trying out different models we had compare the accuracy score for the best fit model.</a:t>
            </a:r>
            <a:endParaRPr lang="en-IN" dirty="0" smtClean="0"/>
          </a:p>
          <a:p>
            <a:endParaRPr lang="en-IN" dirty="0"/>
          </a:p>
        </p:txBody>
      </p:sp>
    </p:spTree>
    <p:extLst>
      <p:ext uri="{BB962C8B-B14F-4D97-AF65-F5344CB8AC3E}">
        <p14:creationId xmlns:p14="http://schemas.microsoft.com/office/powerpoint/2010/main" val="404714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Best Model?</a:t>
            </a:r>
            <a:endParaRPr lang="en-IN" b="1" dirty="0"/>
          </a:p>
        </p:txBody>
      </p:sp>
      <p:sp>
        <p:nvSpPr>
          <p:cNvPr id="3" name="Content Placeholder 2"/>
          <p:cNvSpPr>
            <a:spLocks noGrp="1"/>
          </p:cNvSpPr>
          <p:nvPr>
            <p:ph idx="1"/>
          </p:nvPr>
        </p:nvSpPr>
        <p:spPr>
          <a:xfrm>
            <a:off x="2589212" y="5486400"/>
            <a:ext cx="8915400" cy="990600"/>
          </a:xfrm>
        </p:spPr>
        <p:txBody>
          <a:bodyPr>
            <a:normAutofit/>
          </a:bodyPr>
          <a:lstStyle/>
          <a:p>
            <a:r>
              <a:rPr lang="en-IN" dirty="0"/>
              <a:t>As we can see, the Random Forest </a:t>
            </a:r>
            <a:r>
              <a:rPr lang="en-IN" dirty="0" err="1"/>
              <a:t>regressor</a:t>
            </a:r>
            <a:r>
              <a:rPr lang="en-IN" dirty="0"/>
              <a:t> goes on the first place. But first, we must check, how random-forest performs, when we use cross validation.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688" y="1397000"/>
            <a:ext cx="2324424" cy="3594100"/>
          </a:xfrm>
          <a:prstGeom prst="rect">
            <a:avLst/>
          </a:prstGeom>
        </p:spPr>
      </p:pic>
    </p:spTree>
    <p:extLst>
      <p:ext uri="{BB962C8B-B14F-4D97-AF65-F5344CB8AC3E}">
        <p14:creationId xmlns:p14="http://schemas.microsoft.com/office/powerpoint/2010/main" val="5876860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67</TotalTime>
  <Words>1085</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Bernard MT Condensed</vt:lpstr>
      <vt:lpstr>Century Gothic</vt:lpstr>
      <vt:lpstr>Wingdings 3</vt:lpstr>
      <vt:lpstr>Wisp</vt:lpstr>
      <vt:lpstr>Housing Price Prediction</vt:lpstr>
      <vt:lpstr>Outline</vt:lpstr>
      <vt:lpstr>Introduction</vt:lpstr>
      <vt:lpstr>EDA steps and Visualization</vt:lpstr>
      <vt:lpstr>PowerPoint Presentation</vt:lpstr>
      <vt:lpstr>PowerPoint Presentation</vt:lpstr>
      <vt:lpstr>PowerPoint Presentation</vt:lpstr>
      <vt:lpstr>Building Models</vt:lpstr>
      <vt:lpstr>Best Model?</vt:lpstr>
      <vt:lpstr>This looks much more realistic than before. Our model has an average accuracy of 84% with a standard deviation of 7 %. The standard deviation shows us, how precise the estimates are. This means in our case that the accuracy of our model can differ + — 7%. </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Windows User</dc:creator>
  <cp:lastModifiedBy>Windows User</cp:lastModifiedBy>
  <cp:revision>9</cp:revision>
  <dcterms:created xsi:type="dcterms:W3CDTF">2022-07-11T16:18:11Z</dcterms:created>
  <dcterms:modified xsi:type="dcterms:W3CDTF">2022-07-11T17:25:54Z</dcterms:modified>
</cp:coreProperties>
</file>