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dbf28c9379781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300" y="221641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rgbClr val="00B0F0"/>
                </a:solidFill>
                <a:latin typeface="Bodoni MT Condensed" panose="02070606080606020203" pitchFamily="18" charset="0"/>
              </a:rPr>
              <a:t>FLIGHT PRICE PREDICTION USING MACHINE LEARNING</a:t>
            </a:r>
            <a:endParaRPr lang="en-IN" sz="6000" b="1" dirty="0">
              <a:solidFill>
                <a:srgbClr val="00B0F0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3150" y="5725953"/>
            <a:ext cx="2133099" cy="1126283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Yash</a:t>
            </a:r>
            <a:r>
              <a:rPr lang="en-IN" dirty="0" smtClean="0"/>
              <a:t> Bhardwaj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52" y="140976"/>
            <a:ext cx="3356062" cy="17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266600"/>
            <a:ext cx="9602788" cy="1591399"/>
          </a:xfrm>
        </p:spPr>
        <p:txBody>
          <a:bodyPr>
            <a:normAutofit fontScale="90000"/>
          </a:bodyPr>
          <a:lstStyle/>
          <a:p>
            <a:r>
              <a:rPr lang="en-IN" sz="1600" dirty="0" smtClean="0">
                <a:latin typeface="+mn-lt"/>
              </a:rPr>
              <a:t>- </a:t>
            </a:r>
            <a:r>
              <a:rPr lang="en-IN" sz="1600" dirty="0"/>
              <a:t>It can be seen that current </a:t>
            </a:r>
            <a:r>
              <a:rPr lang="en-IN" sz="1600" dirty="0" smtClean="0"/>
              <a:t>flight                                                   - </a:t>
            </a:r>
            <a:r>
              <a:rPr lang="en-IN" sz="1600" dirty="0"/>
              <a:t>It can be seen that long </a:t>
            </a:r>
            <a:r>
              <a:rPr lang="en-IN" sz="1600" dirty="0" smtClean="0"/>
              <a:t>duration </a:t>
            </a:r>
            <a:br>
              <a:rPr lang="en-IN" sz="1600" dirty="0" smtClean="0"/>
            </a:br>
            <a:r>
              <a:rPr lang="en-IN" sz="1600" dirty="0" smtClean="0"/>
              <a:t>  fares </a:t>
            </a:r>
            <a:r>
              <a:rPr lang="en-IN" sz="1600" dirty="0"/>
              <a:t>are much higher than </a:t>
            </a:r>
            <a:r>
              <a:rPr lang="en-IN" sz="1600" dirty="0" smtClean="0"/>
              <a:t>                                                            </a:t>
            </a:r>
            <a:r>
              <a:rPr lang="en-IN" sz="1600" dirty="0"/>
              <a:t>flights have high fare as well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  the </a:t>
            </a:r>
            <a:r>
              <a:rPr lang="en-IN" sz="1600" dirty="0"/>
              <a:t>flight fares after a </a:t>
            </a:r>
            <a:r>
              <a:rPr lang="en-IN" sz="1600" dirty="0" smtClean="0"/>
              <a:t>month</a:t>
            </a:r>
            <a:br>
              <a:rPr lang="en-IN" sz="1600" dirty="0" smtClean="0"/>
            </a:br>
            <a:r>
              <a:rPr lang="en-IN" sz="1600" dirty="0" smtClean="0"/>
              <a:t>                                                                                                              - </a:t>
            </a:r>
            <a:r>
              <a:rPr lang="en-IN" sz="1400" dirty="0"/>
              <a:t>It can be seen that long duration flights have 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600" dirty="0" smtClean="0"/>
              <a:t>-A </a:t>
            </a:r>
            <a:r>
              <a:rPr lang="en-IN" sz="1600" dirty="0"/>
              <a:t>person should book tickets at least a </a:t>
            </a:r>
            <a:r>
              <a:rPr lang="en-IN" sz="1600" dirty="0" smtClean="0"/>
              <a:t>                                           </a:t>
            </a:r>
            <a:r>
              <a:rPr lang="en-IN" sz="1600" dirty="0"/>
              <a:t>high fare as </a:t>
            </a:r>
            <a:r>
              <a:rPr lang="en-IN" sz="1600" dirty="0" smtClean="0"/>
              <a:t>well   </a:t>
            </a:r>
            <a:br>
              <a:rPr lang="en-IN" sz="1600" dirty="0" smtClean="0"/>
            </a:br>
            <a:r>
              <a:rPr lang="en-IN" sz="1600" dirty="0" smtClean="0"/>
              <a:t>month </a:t>
            </a:r>
            <a:r>
              <a:rPr lang="en-IN" sz="1600" dirty="0"/>
              <a:t>before the date of booking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for </a:t>
            </a:r>
            <a:r>
              <a:rPr lang="en-IN" sz="1600" dirty="0"/>
              <a:t>cheaper flight fares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1413"/>
            <a:ext cx="9602788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Date and Fare:                                                               Duration and Fare: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28342"/>
            <a:ext cx="3743847" cy="340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91" y="2044321"/>
            <a:ext cx="3974006" cy="28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Building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84" y="1905000"/>
            <a:ext cx="8915400" cy="4953000"/>
          </a:xfrm>
        </p:spPr>
        <p:txBody>
          <a:bodyPr>
            <a:noAutofit/>
          </a:bodyPr>
          <a:lstStyle/>
          <a:p>
            <a:r>
              <a:rPr lang="en-IN" sz="1600" dirty="0" smtClean="0"/>
              <a:t>Befor</a:t>
            </a:r>
            <a:r>
              <a:rPr lang="en-IN" sz="1600" dirty="0" smtClean="0"/>
              <a:t>e applying the algorithms data encoding has to be done for categorical variables.</a:t>
            </a:r>
          </a:p>
          <a:p>
            <a:r>
              <a:rPr lang="en-IN" sz="1600" dirty="0" smtClean="0"/>
              <a:t>Afterwards feature selection was done and the input data was scaled.</a:t>
            </a:r>
          </a:p>
          <a:p>
            <a:r>
              <a:rPr lang="en-IN" sz="1600" dirty="0"/>
              <a:t>The different regression algorithm used in this project to build ML model are as below: </a:t>
            </a:r>
          </a:p>
          <a:p>
            <a:pPr marL="0" lvl="0" indent="0">
              <a:buNone/>
            </a:pPr>
            <a:r>
              <a:rPr lang="en-IN" sz="1600" dirty="0" smtClean="0"/>
              <a:t>       Linear </a:t>
            </a:r>
            <a:r>
              <a:rPr lang="en-IN" sz="1600" dirty="0"/>
              <a:t>Regression </a:t>
            </a:r>
          </a:p>
          <a:p>
            <a:pPr marL="0" lvl="0" indent="0">
              <a:buNone/>
            </a:pPr>
            <a:r>
              <a:rPr lang="en-IN" sz="1600" dirty="0" smtClean="0"/>
              <a:t>       Lasso </a:t>
            </a:r>
            <a:r>
              <a:rPr lang="en-IN" sz="1600" dirty="0"/>
              <a:t>Regression</a:t>
            </a:r>
          </a:p>
          <a:p>
            <a:pPr marL="0" lvl="0" indent="0">
              <a:buNone/>
            </a:pPr>
            <a:r>
              <a:rPr lang="en-IN" sz="1600" dirty="0" smtClean="0"/>
              <a:t>       Ridge </a:t>
            </a:r>
            <a:r>
              <a:rPr lang="en-IN" sz="1600" dirty="0"/>
              <a:t>Regression</a:t>
            </a:r>
          </a:p>
          <a:p>
            <a:pPr marL="0" lvl="0" indent="0">
              <a:buNone/>
            </a:pPr>
            <a:r>
              <a:rPr lang="en-IN" sz="1600" dirty="0" smtClean="0"/>
              <a:t>       K-</a:t>
            </a:r>
            <a:r>
              <a:rPr lang="en-IN" sz="1600" dirty="0" err="1" smtClean="0"/>
              <a:t>Neighbors</a:t>
            </a:r>
            <a:r>
              <a:rPr lang="en-IN" sz="1600" dirty="0" smtClean="0"/>
              <a:t> </a:t>
            </a:r>
            <a:r>
              <a:rPr lang="en-IN" sz="1600" dirty="0" err="1"/>
              <a:t>Regressor</a:t>
            </a:r>
            <a:endParaRPr lang="en-IN" sz="1600" dirty="0"/>
          </a:p>
          <a:p>
            <a:pPr marL="0" lvl="0" indent="0">
              <a:buNone/>
            </a:pPr>
            <a:r>
              <a:rPr lang="en-IN" sz="1600" dirty="0" smtClean="0"/>
              <a:t>       Decision </a:t>
            </a:r>
            <a:r>
              <a:rPr lang="en-IN" sz="1600" dirty="0"/>
              <a:t>Tree </a:t>
            </a:r>
            <a:r>
              <a:rPr lang="en-IN" sz="1600" dirty="0" err="1"/>
              <a:t>Regressor</a:t>
            </a:r>
            <a:endParaRPr lang="en-IN" sz="1600" dirty="0"/>
          </a:p>
          <a:p>
            <a:pPr marL="0" lvl="0" indent="0">
              <a:buNone/>
            </a:pPr>
            <a:r>
              <a:rPr lang="en-IN" sz="1600" dirty="0" smtClean="0"/>
              <a:t>       Random </a:t>
            </a:r>
            <a:r>
              <a:rPr lang="en-IN" sz="1600" dirty="0"/>
              <a:t>Forest </a:t>
            </a:r>
            <a:r>
              <a:rPr lang="en-IN" sz="1600" dirty="0" err="1"/>
              <a:t>Regressor</a:t>
            </a:r>
            <a:endParaRPr lang="en-IN" sz="1600" dirty="0"/>
          </a:p>
          <a:p>
            <a:pPr marL="0" lvl="0" indent="0">
              <a:buNone/>
            </a:pPr>
            <a:r>
              <a:rPr lang="en-IN" sz="1600" dirty="0" smtClean="0"/>
              <a:t>       Ada </a:t>
            </a:r>
            <a:r>
              <a:rPr lang="en-IN" sz="1600" dirty="0"/>
              <a:t>Boost </a:t>
            </a:r>
            <a:r>
              <a:rPr lang="en-IN" sz="1600" dirty="0" err="1"/>
              <a:t>Regressor</a:t>
            </a:r>
            <a:endParaRPr lang="en-IN" sz="1600" dirty="0"/>
          </a:p>
          <a:p>
            <a:pPr marL="0" lvl="0" indent="0">
              <a:buNone/>
            </a:pPr>
            <a:r>
              <a:rPr lang="en-IN" sz="1600" dirty="0" smtClean="0"/>
              <a:t>       Gradient </a:t>
            </a:r>
            <a:r>
              <a:rPr lang="en-IN" sz="1600" dirty="0"/>
              <a:t>Boosting </a:t>
            </a:r>
            <a:r>
              <a:rPr lang="en-IN" sz="1600" dirty="0" err="1"/>
              <a:t>Regressor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      XGB </a:t>
            </a:r>
            <a:r>
              <a:rPr lang="en-IN" sz="1600" dirty="0" err="1"/>
              <a:t>Regressor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299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Best Model?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508" y="4807906"/>
            <a:ext cx="8915400" cy="1837151"/>
          </a:xfrm>
        </p:spPr>
        <p:txBody>
          <a:bodyPr/>
          <a:lstStyle/>
          <a:p>
            <a:r>
              <a:rPr lang="en-IN" dirty="0" smtClean="0"/>
              <a:t>As we can see XGB </a:t>
            </a:r>
            <a:r>
              <a:rPr lang="en-IN" dirty="0" err="1" smtClean="0"/>
              <a:t>Regressor</a:t>
            </a:r>
            <a:r>
              <a:rPr lang="en-IN" dirty="0" smtClean="0"/>
              <a:t> is giving us the best results , with highest accuracy score and lowest errors.</a:t>
            </a:r>
          </a:p>
          <a:p>
            <a:r>
              <a:rPr lang="en-IN" dirty="0" smtClean="0"/>
              <a:t>Now one must check for cross validation score as well. Afterwards </a:t>
            </a:r>
            <a:r>
              <a:rPr lang="en-IN" dirty="0" err="1" smtClean="0"/>
              <a:t>hyperparameter</a:t>
            </a:r>
            <a:r>
              <a:rPr lang="en-IN" dirty="0" smtClean="0"/>
              <a:t> tuning is done for more accurate results.</a:t>
            </a:r>
          </a:p>
          <a:p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71" y="1514376"/>
            <a:ext cx="6701425" cy="29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0"/>
            <a:ext cx="9602788" cy="6233890"/>
          </a:xfrm>
        </p:spPr>
        <p:txBody>
          <a:bodyPr>
            <a:normAutofit/>
          </a:bodyPr>
          <a:lstStyle/>
          <a:p>
            <a:r>
              <a:rPr lang="en-IN" dirty="0" smtClean="0"/>
              <a:t>Below is the code for </a:t>
            </a:r>
            <a:r>
              <a:rPr lang="en-IN" dirty="0" err="1" smtClean="0"/>
              <a:t>hyperparameter</a:t>
            </a:r>
            <a:r>
              <a:rPr lang="en-IN" dirty="0" smtClean="0"/>
              <a:t> tuning using Halving Grid Search CV: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Training the model with optimum value of parameters and checking for accuracy score and metrics.                                     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07" y="1264555"/>
            <a:ext cx="7344800" cy="2181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74" y="4487421"/>
            <a:ext cx="483937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Limitations and Future 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 this study we focus on flights on a few routes only, more route can incorporate in this project to extend it beyond present investigation. </a:t>
            </a:r>
          </a:p>
          <a:p>
            <a:pPr lvl="0"/>
            <a:r>
              <a:rPr lang="en-IN" dirty="0"/>
              <a:t>This investigation focus on short timeframe which is 3 days from current booking date to 3 days of next month which can be extended variation over larger period. </a:t>
            </a:r>
          </a:p>
          <a:p>
            <a:pPr lvl="0"/>
            <a:r>
              <a:rPr lang="en-IN" dirty="0"/>
              <a:t>Time series analysis can be performed over this model.</a:t>
            </a:r>
          </a:p>
          <a:p>
            <a:r>
              <a:rPr lang="en-IN" dirty="0"/>
              <a:t>A much more extensive </a:t>
            </a:r>
            <a:r>
              <a:rPr lang="en-IN" dirty="0" err="1"/>
              <a:t>hyperparameter</a:t>
            </a:r>
            <a:r>
              <a:rPr lang="en-IN" dirty="0"/>
              <a:t> tuning and feature engineering can also produce better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4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Introduction (Problem Statement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 smtClean="0"/>
              <a:t> Review of Literature)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Dataset Information</a:t>
            </a:r>
            <a:br>
              <a:rPr lang="en-IN" dirty="0" smtClean="0"/>
            </a:br>
            <a:endParaRPr lang="en-IN" dirty="0" smtClean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Data Pre-processing</a:t>
            </a:r>
            <a:r>
              <a:rPr lang="en-IN" dirty="0" smtClean="0"/>
              <a:t> </a:t>
            </a:r>
            <a:r>
              <a:rPr lang="en-IN" dirty="0" smtClean="0"/>
              <a:t>and Visualization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Building Models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Best Model</a:t>
            </a:r>
          </a:p>
          <a:p>
            <a:pPr>
              <a:buFont typeface="Wingdings 3" panose="05040102010807070707" pitchFamily="18" charset="2"/>
              <a:buChar char=""/>
            </a:pPr>
            <a:endParaRPr lang="en-IN" dirty="0"/>
          </a:p>
          <a:p>
            <a:pPr>
              <a:buFont typeface="Wingdings 3" panose="05040102010807070707" pitchFamily="18" charset="2"/>
              <a:buChar char=""/>
            </a:pPr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3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7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Anyone </a:t>
            </a:r>
            <a:r>
              <a:rPr lang="en-IN" dirty="0"/>
              <a:t>who has booked a flight ticket knows how unexpectedly the prices vary. The cheapest available ticket on a given flight gets more and less expensive over time. This usually happens as an attempt to maximize revenue based on </a:t>
            </a:r>
            <a:r>
              <a:rPr lang="en-IN" dirty="0" smtClean="0"/>
              <a:t>– </a:t>
            </a: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                   1</a:t>
            </a:r>
            <a:r>
              <a:rPr lang="en-IN" dirty="0"/>
              <a:t>. Time of purchase patterns (making sure </a:t>
            </a:r>
            <a:r>
              <a:rPr lang="en-IN" dirty="0" smtClean="0"/>
              <a:t>last-minute purchases </a:t>
            </a:r>
            <a:r>
              <a:rPr lang="en-IN" dirty="0"/>
              <a:t>are expensive) </a:t>
            </a:r>
          </a:p>
          <a:p>
            <a:pPr marL="0" indent="0" algn="ctr">
              <a:buNone/>
            </a:pPr>
            <a:r>
              <a:rPr lang="en-IN" dirty="0"/>
              <a:t>2. Keeping the flight as full as they want it (raising prices on a flight which is filling up in order to reduce sales and hold back inventory for those expensive last-minute expensive purchases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US" sz="2000" b="1" u="sng" dirty="0" smtClean="0"/>
              <a:t>Problem Statement 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 smtClean="0"/>
              <a:t>need to </a:t>
            </a:r>
            <a:r>
              <a:rPr lang="en-US" dirty="0" smtClean="0"/>
              <a:t>build </a:t>
            </a:r>
            <a:r>
              <a:rPr lang="en-US" dirty="0" smtClean="0"/>
              <a:t>machine learning </a:t>
            </a:r>
            <a:r>
              <a:rPr lang="en-US" dirty="0" smtClean="0"/>
              <a:t>models </a:t>
            </a:r>
            <a:r>
              <a:rPr lang="en-US" dirty="0" smtClean="0"/>
              <a:t>predicting </a:t>
            </a:r>
            <a:r>
              <a:rPr lang="en-US" dirty="0" smtClean="0"/>
              <a:t>the fare of the flights </a:t>
            </a:r>
            <a:r>
              <a:rPr lang="en-US" dirty="0" smtClean="0"/>
              <a:t>based on several features.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14" y="210137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497" y="0"/>
            <a:ext cx="8911687" cy="1280890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133" y="1529457"/>
            <a:ext cx="8915400" cy="43703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200" b="1" u="sng" dirty="0" smtClean="0"/>
              <a:t>Review of literature</a:t>
            </a:r>
          </a:p>
          <a:p>
            <a:pPr marL="0" indent="0">
              <a:buNone/>
            </a:pPr>
            <a:endParaRPr lang="en-IN" sz="2000" b="1" u="sng" dirty="0" smtClean="0"/>
          </a:p>
          <a:p>
            <a:r>
              <a:rPr lang="en-US" sz="1900" dirty="0"/>
              <a:t>According to Y. Chen et al. (2015) , </a:t>
            </a:r>
            <a:r>
              <a:rPr lang="en-US" sz="1900" dirty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1900" dirty="0"/>
              <a:t>due to various reasons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The higher the level of competition, </a:t>
            </a:r>
            <a:r>
              <a:rPr lang="en-US" sz="1900" dirty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IN" sz="1900" dirty="0" err="1"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1900" dirty="0"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1900" dirty="0">
                <a:solidFill>
                  <a:srgbClr val="002060"/>
                </a:solidFill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1900" dirty="0"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</a:t>
            </a:r>
            <a:r>
              <a:rPr lang="en-IN" sz="1900" dirty="0" smtClean="0"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indent="0">
              <a:buNone/>
            </a:pPr>
            <a:endParaRPr lang="en-IN" sz="190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900" dirty="0"/>
              <a:t>The presence of LCC in a market has had a substantial impact on the total passenger volume and the air ticket price.</a:t>
            </a: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7676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Dataset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8007"/>
            <a:ext cx="8915400" cy="3777622"/>
          </a:xfrm>
        </p:spPr>
        <p:txBody>
          <a:bodyPr/>
          <a:lstStyle/>
          <a:p>
            <a:r>
              <a:rPr lang="en-IN" dirty="0"/>
              <a:t>Data is collected from www.yatra.com for timeframe of 04 August 2022 to 06 August 2022 and 01 September 2022 to 04 September using selenium and saved in CSV file</a:t>
            </a:r>
            <a:r>
              <a:rPr lang="en-IN" dirty="0" smtClean="0"/>
              <a:t>.</a:t>
            </a:r>
          </a:p>
          <a:p>
            <a:r>
              <a:rPr lang="en-IN" dirty="0"/>
              <a:t>Data is scrape for flights on routes like New Delhi to Mumbai, Mumbai to Bengaluru etc</a:t>
            </a:r>
            <a:r>
              <a:rPr lang="en-IN" dirty="0" smtClean="0"/>
              <a:t>.</a:t>
            </a:r>
          </a:p>
          <a:p>
            <a:r>
              <a:rPr lang="en-IN" dirty="0"/>
              <a:t>Data is scrap for Economy class. Around 3500 flights details are collected for this project. 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2" y="3882110"/>
            <a:ext cx="5454865" cy="28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139" y="475989"/>
            <a:ext cx="7265096" cy="120249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Data Pre-Processing and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99" y="2089656"/>
            <a:ext cx="8915400" cy="3777622"/>
          </a:xfrm>
        </p:spPr>
        <p:txBody>
          <a:bodyPr/>
          <a:lstStyle/>
          <a:p>
            <a:r>
              <a:rPr lang="en-IN" dirty="0"/>
              <a:t>The dataset is large and it may contain some data error. In order to reach clean, error free data some data cleaning &amp; data pre-processing performed data. </a:t>
            </a:r>
            <a:endParaRPr lang="en-IN" dirty="0"/>
          </a:p>
          <a:p>
            <a:r>
              <a:rPr lang="en-IN" dirty="0"/>
              <a:t>The dataset is large and it may contain some data error. In order to reach clean, error free data some data cleaning &amp; data pre-processing performed data. </a:t>
            </a:r>
            <a:endParaRPr lang="en-IN" dirty="0" smtClean="0"/>
          </a:p>
          <a:p>
            <a:r>
              <a:rPr lang="en-IN" dirty="0" smtClean="0"/>
              <a:t>Firstly data integrity was checked and duplicated data was removed.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</a:t>
            </a:r>
            <a:r>
              <a:rPr lang="en-IN" dirty="0" smtClean="0"/>
              <a:t>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27" y="4780131"/>
            <a:ext cx="3883068" cy="16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728" y="6858000"/>
            <a:ext cx="8911687" cy="128089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150203"/>
            <a:ext cx="8229562" cy="4599243"/>
          </a:xfrm>
        </p:spPr>
        <p:txBody>
          <a:bodyPr>
            <a:normAutofit/>
          </a:bodyPr>
          <a:lstStyle/>
          <a:p>
            <a:r>
              <a:rPr lang="en-IN" dirty="0"/>
              <a:t>Conversion of Duration column from hour and minutes format into Minutes </a:t>
            </a:r>
            <a:r>
              <a:rPr lang="en-IN" dirty="0" smtClean="0"/>
              <a:t>–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r>
              <a:rPr lang="en-US" dirty="0" smtClean="0"/>
              <a:t>Creation </a:t>
            </a:r>
            <a:r>
              <a:rPr lang="en-US" dirty="0"/>
              <a:t>of four new variables from Departure and Arrival variables </a:t>
            </a:r>
            <a:r>
              <a:rPr lang="en-US" dirty="0" smtClean="0"/>
              <a:t>–</a:t>
            </a:r>
          </a:p>
          <a:p>
            <a:endParaRPr lang="en-US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49" y="1851102"/>
            <a:ext cx="8430802" cy="10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38" y="4036131"/>
            <a:ext cx="4363059" cy="438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34" y="4911129"/>
            <a:ext cx="837364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805" y="4332028"/>
            <a:ext cx="6450866" cy="1280890"/>
          </a:xfrm>
        </p:spPr>
        <p:txBody>
          <a:bodyPr>
            <a:normAutofit fontScale="90000"/>
          </a:bodyPr>
          <a:lstStyle/>
          <a:p>
            <a:pPr lvl="0"/>
            <a:r>
              <a:rPr lang="en-IN" sz="1800" b="1" dirty="0" smtClean="0"/>
              <a:t>- </a:t>
            </a:r>
            <a:r>
              <a:rPr lang="en-IN" sz="1800" dirty="0" err="1" smtClean="0"/>
              <a:t>Skewness</a:t>
            </a:r>
            <a:r>
              <a:rPr lang="en-IN" sz="1800" dirty="0" smtClean="0"/>
              <a:t> </a:t>
            </a:r>
            <a:r>
              <a:rPr lang="en-IN" sz="1800" dirty="0"/>
              <a:t>can be seen in the data for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/>
              <a:t> </a:t>
            </a:r>
            <a:r>
              <a:rPr lang="en-IN" sz="1800" dirty="0" smtClean="0"/>
              <a:t>  flight </a:t>
            </a:r>
            <a:r>
              <a:rPr lang="en-IN" sz="1800" dirty="0"/>
              <a:t>fares</a:t>
            </a:r>
            <a:br>
              <a:rPr lang="en-IN" sz="1800" dirty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- A </a:t>
            </a:r>
            <a:r>
              <a:rPr lang="en-IN" sz="1800" dirty="0"/>
              <a:t>few outliers can also be seen</a:t>
            </a:r>
            <a:br>
              <a:rPr lang="en-IN" sz="1800" dirty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- Most </a:t>
            </a:r>
            <a:r>
              <a:rPr lang="en-IN" sz="1800" dirty="0"/>
              <a:t>of the flight fares are in range five </a:t>
            </a:r>
            <a:r>
              <a:rPr lang="en-IN" sz="1800" dirty="0" smtClean="0"/>
              <a:t>to</a:t>
            </a:r>
            <a:br>
              <a:rPr lang="en-IN" sz="1800" dirty="0" smtClean="0"/>
            </a:br>
            <a:r>
              <a:rPr lang="en-IN" sz="1800" dirty="0" smtClean="0"/>
              <a:t> </a:t>
            </a:r>
            <a:r>
              <a:rPr lang="en-IN" sz="1800" dirty="0"/>
              <a:t>fifteen thousand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55" y="1319408"/>
            <a:ext cx="8915400" cy="3777622"/>
          </a:xfrm>
        </p:spPr>
        <p:txBody>
          <a:bodyPr/>
          <a:lstStyle/>
          <a:p>
            <a:r>
              <a:rPr lang="en-IN" dirty="0"/>
              <a:t>Conversion of Fare i.e. the target variable into numerical </a:t>
            </a:r>
            <a:r>
              <a:rPr lang="en-IN" dirty="0" err="1"/>
              <a:t>datatype</a:t>
            </a:r>
            <a:r>
              <a:rPr lang="en-IN" dirty="0"/>
              <a:t> </a:t>
            </a:r>
            <a:r>
              <a:rPr lang="en-IN" dirty="0" smtClean="0"/>
              <a:t>–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2000" b="1" u="sng" dirty="0" smtClean="0"/>
              <a:t>Visualization</a:t>
            </a:r>
          </a:p>
          <a:p>
            <a:pPr marL="0" indent="0">
              <a:buNone/>
            </a:pPr>
            <a:r>
              <a:rPr lang="en-IN" dirty="0" smtClean="0"/>
              <a:t>Fare – The Target variable: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82" y="1835296"/>
            <a:ext cx="7850318" cy="819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39" y="3902183"/>
            <a:ext cx="387721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6227" y="5212342"/>
            <a:ext cx="8992981" cy="1645657"/>
          </a:xfrm>
        </p:spPr>
        <p:txBody>
          <a:bodyPr>
            <a:normAutofit fontScale="90000"/>
          </a:bodyPr>
          <a:lstStyle/>
          <a:p>
            <a:pPr lvl="0"/>
            <a:r>
              <a:rPr lang="en-IN" sz="1800" dirty="0" smtClean="0">
                <a:latin typeface="+mn-lt"/>
              </a:rPr>
              <a:t>-</a:t>
            </a:r>
            <a:r>
              <a:rPr lang="en-IN" sz="1800" dirty="0" err="1" smtClean="0"/>
              <a:t>Vistara</a:t>
            </a:r>
            <a:r>
              <a:rPr lang="en-IN" sz="1800" dirty="0" smtClean="0"/>
              <a:t> airline has the highest                                      - The </a:t>
            </a:r>
            <a:r>
              <a:rPr lang="en-IN" sz="1800" dirty="0"/>
              <a:t>flight fares are increasing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 average flight fares following                                         </a:t>
            </a:r>
            <a:r>
              <a:rPr lang="en-US" sz="1800" dirty="0" smtClean="0"/>
              <a:t>with </a:t>
            </a:r>
            <a:r>
              <a:rPr lang="en-US" sz="1800" dirty="0"/>
              <a:t>increasing in number of stops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 by Air India airline</a:t>
            </a:r>
            <a:br>
              <a:rPr lang="en-IN" sz="1800" dirty="0" smtClean="0"/>
            </a:br>
            <a:r>
              <a:rPr lang="en-IN" sz="1800" dirty="0" smtClean="0"/>
              <a:t>                                                                                          - </a:t>
            </a:r>
            <a:r>
              <a:rPr lang="en-US" sz="1800" dirty="0"/>
              <a:t>More the stops higher the price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-Air Asia has the cheapest </a:t>
            </a:r>
            <a:br>
              <a:rPr lang="en-IN" sz="1800" dirty="0" smtClean="0"/>
            </a:br>
            <a:r>
              <a:rPr lang="en-IN" sz="1800" dirty="0" smtClean="0"/>
              <a:t>  average flight fare                                  </a:t>
            </a:r>
            <a:endParaRPr lang="en-IN" sz="18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6228" y="1056361"/>
            <a:ext cx="9495772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Airline and Fare:                                                          Stops(s) and Fare: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27" y="1697285"/>
            <a:ext cx="3648584" cy="3391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39" y="2075166"/>
            <a:ext cx="3896269" cy="30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734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 Condensed</vt:lpstr>
      <vt:lpstr>Calibri</vt:lpstr>
      <vt:lpstr>Century Gothic</vt:lpstr>
      <vt:lpstr>Mangal</vt:lpstr>
      <vt:lpstr>Wingdings</vt:lpstr>
      <vt:lpstr>Wingdings 3</vt:lpstr>
      <vt:lpstr>Wisp</vt:lpstr>
      <vt:lpstr>FLIGHT PRICE PREDICTION USING MACHINE LEARNING</vt:lpstr>
      <vt:lpstr>Outline</vt:lpstr>
      <vt:lpstr>Introduction</vt:lpstr>
      <vt:lpstr>PowerPoint Presentation</vt:lpstr>
      <vt:lpstr>Dataset Information</vt:lpstr>
      <vt:lpstr>Data Pre-Processing and Visualization</vt:lpstr>
      <vt:lpstr>PowerPoint Presentation</vt:lpstr>
      <vt:lpstr>- Skewness can be seen in the data for     flight fares  - A few outliers can also be seen  - Most of the flight fares are in range five to  fifteen thousand</vt:lpstr>
      <vt:lpstr>-Vistara airline has the highest                                      - The flight fares are increasing  average flight fares following                                         with increasing in number of stops  by Air India airline                                                                                           - More the stops higher the price -Air Asia has the cheapest    average flight fare                                  </vt:lpstr>
      <vt:lpstr>- It can be seen that current flight                                                   - It can be seen that long duration    fares are much higher than                                                             flights have high fare as well   the flight fares after a month                                                                                                               - It can be seen that long duration flights have  -A person should book tickets at least a                                            high fare as well    month before the date of booking  for cheaper flight fares </vt:lpstr>
      <vt:lpstr>Building Models</vt:lpstr>
      <vt:lpstr>Best Model?</vt:lpstr>
      <vt:lpstr>PowerPoint Presentation</vt:lpstr>
      <vt:lpstr>Limitations and 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Windows User</dc:creator>
  <cp:lastModifiedBy>Windows User</cp:lastModifiedBy>
  <cp:revision>26</cp:revision>
  <dcterms:created xsi:type="dcterms:W3CDTF">2022-07-11T16:18:11Z</dcterms:created>
  <dcterms:modified xsi:type="dcterms:W3CDTF">2022-08-11T07:10:51Z</dcterms:modified>
</cp:coreProperties>
</file>