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72" r:id="rId8"/>
    <p:sldId id="277" r:id="rId9"/>
    <p:sldId id="278" r:id="rId10"/>
    <p:sldId id="279" r:id="rId11"/>
    <p:sldId id="280" r:id="rId12"/>
    <p:sldId id="282" r:id="rId13"/>
    <p:sldId id="281" r:id="rId14"/>
    <p:sldId id="266" r:id="rId15"/>
    <p:sldId id="283" r:id="rId16"/>
    <p:sldId id="284"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2dbf28c9379781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91" autoAdjust="0"/>
    <p:restoredTop sz="94660"/>
  </p:normalViewPr>
  <p:slideViewPr>
    <p:cSldViewPr snapToGrid="0">
      <p:cViewPr varScale="1">
        <p:scale>
          <a:sx n="67" d="100"/>
          <a:sy n="67" d="100"/>
        </p:scale>
        <p:origin x="7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300" y="2216412"/>
            <a:ext cx="8915399" cy="2262781"/>
          </a:xfrm>
        </p:spPr>
        <p:txBody>
          <a:bodyPr>
            <a:normAutofit/>
          </a:bodyPr>
          <a:lstStyle/>
          <a:p>
            <a:pPr algn="ctr"/>
            <a:r>
              <a:rPr lang="en-IN" sz="6000" b="1" dirty="0" smtClean="0">
                <a:solidFill>
                  <a:srgbClr val="92D050"/>
                </a:solidFill>
                <a:latin typeface="Bodoni MT Condensed" panose="02070606080606020203" pitchFamily="18" charset="0"/>
              </a:rPr>
              <a:t>MALIGNANT COMMENTS CLASSIFIER USING NLP</a:t>
            </a:r>
            <a:endParaRPr lang="en-IN" sz="6000" b="1" dirty="0">
              <a:solidFill>
                <a:srgbClr val="92D050"/>
              </a:solidFill>
              <a:latin typeface="Bodoni MT Condensed" panose="02070606080606020203" pitchFamily="18" charset="0"/>
            </a:endParaRPr>
          </a:p>
        </p:txBody>
      </p:sp>
      <p:sp>
        <p:nvSpPr>
          <p:cNvPr id="3" name="Subtitle 2"/>
          <p:cNvSpPr>
            <a:spLocks noGrp="1"/>
          </p:cNvSpPr>
          <p:nvPr>
            <p:ph type="subTitle" idx="1"/>
          </p:nvPr>
        </p:nvSpPr>
        <p:spPr>
          <a:xfrm>
            <a:off x="9963150" y="5725953"/>
            <a:ext cx="2133099" cy="1126283"/>
          </a:xfrm>
        </p:spPr>
        <p:txBody>
          <a:bodyPr/>
          <a:lstStyle/>
          <a:p>
            <a:r>
              <a:rPr lang="en-IN" dirty="0" smtClean="0"/>
              <a:t>-</a:t>
            </a:r>
            <a:r>
              <a:rPr lang="en-IN" dirty="0" err="1" smtClean="0"/>
              <a:t>Yash</a:t>
            </a:r>
            <a:r>
              <a:rPr lang="en-IN" dirty="0" smtClean="0"/>
              <a:t> Bhardwaj</a:t>
            </a:r>
            <a:endParaRPr lang="en-IN" dirty="0"/>
          </a:p>
        </p:txBody>
      </p:sp>
    </p:spTree>
    <p:extLst>
      <p:ext uri="{BB962C8B-B14F-4D97-AF65-F5344CB8AC3E}">
        <p14:creationId xmlns:p14="http://schemas.microsoft.com/office/powerpoint/2010/main" val="3675003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92925" y="5843588"/>
            <a:ext cx="8915400" cy="1014412"/>
          </a:xfrm>
        </p:spPr>
        <p:txBody>
          <a:bodyPr/>
          <a:lstStyle/>
          <a:p>
            <a:pPr marL="0" indent="0">
              <a:buNone/>
            </a:pPr>
            <a:r>
              <a:rPr lang="en-IN" b="1" dirty="0" smtClean="0"/>
              <a:t>For rude comments words like shit, white, fucking, absurd etc. seems to be more important.</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607456"/>
            <a:ext cx="5591955" cy="3905795"/>
          </a:xfrm>
          <a:prstGeom prst="rect">
            <a:avLst/>
          </a:prstGeom>
        </p:spPr>
      </p:pic>
    </p:spTree>
    <p:extLst>
      <p:ext uri="{BB962C8B-B14F-4D97-AF65-F5344CB8AC3E}">
        <p14:creationId xmlns:p14="http://schemas.microsoft.com/office/powerpoint/2010/main" val="1788412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5943601"/>
            <a:ext cx="8915400" cy="914400"/>
          </a:xfrm>
        </p:spPr>
        <p:txBody>
          <a:bodyPr/>
          <a:lstStyle/>
          <a:p>
            <a:pPr marL="0" indent="0">
              <a:buNone/>
            </a:pPr>
            <a:r>
              <a:rPr lang="en-IN" b="1" dirty="0" smtClean="0"/>
              <a:t>For threat comments words like die, back, suck etc. seems to be more frequent.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647550"/>
            <a:ext cx="5611008" cy="3934374"/>
          </a:xfrm>
          <a:prstGeom prst="rect">
            <a:avLst/>
          </a:prstGeom>
        </p:spPr>
      </p:pic>
    </p:spTree>
    <p:extLst>
      <p:ext uri="{BB962C8B-B14F-4D97-AF65-F5344CB8AC3E}">
        <p14:creationId xmlns:p14="http://schemas.microsoft.com/office/powerpoint/2010/main" val="2560512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5900738"/>
            <a:ext cx="8915400" cy="957262"/>
          </a:xfrm>
        </p:spPr>
        <p:txBody>
          <a:bodyPr/>
          <a:lstStyle/>
          <a:p>
            <a:pPr marL="0" indent="0">
              <a:buNone/>
            </a:pPr>
            <a:r>
              <a:rPr lang="en-IN" b="1" dirty="0" smtClean="0"/>
              <a:t>For abuse comments words like white, edits, stuff, shit etc. seems to be more frequent.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628500"/>
            <a:ext cx="5582429" cy="3943900"/>
          </a:xfrm>
          <a:prstGeom prst="rect">
            <a:avLst/>
          </a:prstGeom>
        </p:spPr>
      </p:pic>
    </p:spTree>
    <p:extLst>
      <p:ext uri="{BB962C8B-B14F-4D97-AF65-F5344CB8AC3E}">
        <p14:creationId xmlns:p14="http://schemas.microsoft.com/office/powerpoint/2010/main" val="2246762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5915025"/>
            <a:ext cx="8915400" cy="942976"/>
          </a:xfrm>
        </p:spPr>
        <p:txBody>
          <a:bodyPr/>
          <a:lstStyle/>
          <a:p>
            <a:pPr marL="0" indent="0">
              <a:buNone/>
            </a:pPr>
            <a:r>
              <a:rPr lang="en-IN" b="1" dirty="0" smtClean="0"/>
              <a:t>For loathe comments words like fuck, gay, kill, think, </a:t>
            </a:r>
            <a:r>
              <a:rPr lang="en-IN" b="1" dirty="0" err="1" smtClean="0"/>
              <a:t>jew</a:t>
            </a:r>
            <a:r>
              <a:rPr lang="en-IN" b="1" dirty="0" smtClean="0"/>
              <a:t> etc. seems to be more frequent.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704701"/>
            <a:ext cx="5611008" cy="3934374"/>
          </a:xfrm>
          <a:prstGeom prst="rect">
            <a:avLst/>
          </a:prstGeom>
        </p:spPr>
      </p:pic>
    </p:spTree>
    <p:extLst>
      <p:ext uri="{BB962C8B-B14F-4D97-AF65-F5344CB8AC3E}">
        <p14:creationId xmlns:p14="http://schemas.microsoft.com/office/powerpoint/2010/main" val="2899814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75000"/>
                  </a:schemeClr>
                </a:solidFill>
              </a:rPr>
              <a:t>Building Models</a:t>
            </a:r>
            <a:endParaRPr lang="en-IN" dirty="0"/>
          </a:p>
        </p:txBody>
      </p:sp>
      <p:sp>
        <p:nvSpPr>
          <p:cNvPr id="3" name="Content Placeholder 2"/>
          <p:cNvSpPr>
            <a:spLocks noGrp="1"/>
          </p:cNvSpPr>
          <p:nvPr>
            <p:ph idx="1"/>
          </p:nvPr>
        </p:nvSpPr>
        <p:spPr>
          <a:xfrm>
            <a:off x="2555384" y="1905000"/>
            <a:ext cx="8915400" cy="4953000"/>
          </a:xfrm>
        </p:spPr>
        <p:txBody>
          <a:bodyPr>
            <a:noAutofit/>
          </a:bodyPr>
          <a:lstStyle/>
          <a:p>
            <a:pPr marL="0" indent="0" algn="just">
              <a:lnSpc>
                <a:spcPct val="107000"/>
              </a:lnSpc>
              <a:spcAft>
                <a:spcPts val="800"/>
              </a:spcAft>
              <a:buNone/>
            </a:pPr>
            <a:endParaRPr lang="en-IN" dirty="0" smtClean="0">
              <a:solidFill>
                <a:schemeClr val="tx1"/>
              </a:solidFill>
              <a:ea typeface="Bahnschrift SemiLight" panose="020B0502040204020203" pitchFamily="34" charset="0"/>
              <a:cs typeface="Mangal" panose="02040503050203030202" pitchFamily="18" charset="0"/>
            </a:endParaRPr>
          </a:p>
          <a:p>
            <a:pPr marL="0" indent="0" algn="just">
              <a:lnSpc>
                <a:spcPct val="107000"/>
              </a:lnSpc>
              <a:spcAft>
                <a:spcPts val="800"/>
              </a:spcAft>
              <a:buNone/>
            </a:pPr>
            <a:r>
              <a:rPr lang="en-IN" dirty="0" smtClean="0">
                <a:solidFill>
                  <a:schemeClr val="tx1"/>
                </a:solidFill>
                <a:ea typeface="Bahnschrift SemiLight" panose="020B0502040204020203" pitchFamily="34" charset="0"/>
                <a:cs typeface="Mangal" panose="02040503050203030202" pitchFamily="18" charset="0"/>
              </a:rPr>
              <a:t>The </a:t>
            </a:r>
            <a:r>
              <a:rPr lang="en-IN" dirty="0">
                <a:solidFill>
                  <a:schemeClr val="tx1"/>
                </a:solidFill>
                <a:ea typeface="Bahnschrift SemiLight" panose="020B0502040204020203" pitchFamily="34" charset="0"/>
                <a:cs typeface="Mangal" panose="02040503050203030202" pitchFamily="18" charset="0"/>
              </a:rPr>
              <a:t>different classification algorithm used in this project to build ML model are as below</a:t>
            </a:r>
            <a:r>
              <a:rPr lang="en-IN" dirty="0" smtClean="0">
                <a:solidFill>
                  <a:schemeClr val="tx1"/>
                </a:solidFill>
                <a:ea typeface="Bahnschrift SemiLight" panose="020B0502040204020203" pitchFamily="34" charset="0"/>
                <a:cs typeface="Mangal" panose="02040503050203030202" pitchFamily="18" charset="0"/>
              </a:rPr>
              <a:t>:</a:t>
            </a:r>
          </a:p>
          <a:p>
            <a:pPr marL="0" indent="0" algn="just">
              <a:lnSpc>
                <a:spcPct val="107000"/>
              </a:lnSpc>
              <a:spcAft>
                <a:spcPts val="800"/>
              </a:spcAft>
              <a:buNone/>
            </a:pPr>
            <a:endParaRPr lang="en-IN" dirty="0">
              <a:solidFill>
                <a:schemeClr val="tx1"/>
              </a:solidFill>
              <a:ea typeface="Bahnschrift SemiLight" panose="020B0502040204020203" pitchFamily="34" charset="0"/>
              <a:cs typeface="Mangal" panose="02040503050203030202" pitchFamily="18" charset="0"/>
            </a:endParaRPr>
          </a:p>
          <a:p>
            <a:pPr lvl="0" algn="just">
              <a:lnSpc>
                <a:spcPct val="106000"/>
              </a:lnSpc>
              <a:buFont typeface="Wingdings" panose="05000000000000000000" pitchFamily="2" charset="2"/>
              <a:buChar char=""/>
            </a:pPr>
            <a:r>
              <a:rPr lang="en-IN" dirty="0" smtClean="0">
                <a:solidFill>
                  <a:schemeClr val="tx1"/>
                </a:solidFill>
                <a:ea typeface="Bahnschrift SemiLight" panose="020B0502040204020203" pitchFamily="34" charset="0"/>
                <a:cs typeface="Mangal" panose="02040503050203030202" pitchFamily="18" charset="0"/>
              </a:rPr>
              <a:t>Logistic Regression</a:t>
            </a:r>
            <a:endParaRPr lang="en-IN" dirty="0">
              <a:solidFill>
                <a:schemeClr val="tx1"/>
              </a:solidFill>
              <a:ea typeface="Bahnschrift SemiLight" panose="020B0502040204020203" pitchFamily="34" charset="0"/>
              <a:cs typeface="Mangal" panose="02040503050203030202" pitchFamily="18" charset="0"/>
            </a:endParaRPr>
          </a:p>
          <a:p>
            <a:pPr lvl="0" algn="just">
              <a:lnSpc>
                <a:spcPct val="106000"/>
              </a:lnSpc>
              <a:buFont typeface="Wingdings" panose="05000000000000000000" pitchFamily="2" charset="2"/>
              <a:buChar char=""/>
            </a:pPr>
            <a:r>
              <a:rPr lang="en-IN" dirty="0">
                <a:solidFill>
                  <a:schemeClr val="tx1"/>
                </a:solidFill>
                <a:ea typeface="Bahnschrift SemiLight" panose="020B0502040204020203" pitchFamily="34" charset="0"/>
                <a:cs typeface="Mangal" panose="02040503050203030202" pitchFamily="18" charset="0"/>
              </a:rPr>
              <a:t>Support Vector Classifier</a:t>
            </a:r>
          </a:p>
          <a:p>
            <a:pPr lvl="0" algn="just">
              <a:lnSpc>
                <a:spcPct val="106000"/>
              </a:lnSpc>
              <a:buFont typeface="Wingdings" panose="05000000000000000000" pitchFamily="2" charset="2"/>
              <a:buChar char=""/>
            </a:pPr>
            <a:r>
              <a:rPr lang="en-IN" dirty="0" smtClean="0">
                <a:solidFill>
                  <a:schemeClr val="tx1"/>
                </a:solidFill>
                <a:ea typeface="Bahnschrift SemiLight" panose="020B0502040204020203" pitchFamily="34" charset="0"/>
                <a:cs typeface="Mangal" panose="02040503050203030202" pitchFamily="18" charset="0"/>
              </a:rPr>
              <a:t>XGB Classifier</a:t>
            </a:r>
            <a:endParaRPr lang="en-IN" dirty="0">
              <a:solidFill>
                <a:schemeClr val="tx1"/>
              </a:solidFill>
              <a:ea typeface="Bahnschrift SemiLight" panose="020B0502040204020203" pitchFamily="34" charset="0"/>
              <a:cs typeface="Mangal" panose="02040503050203030202" pitchFamily="18" charset="0"/>
            </a:endParaRPr>
          </a:p>
          <a:p>
            <a:pPr lvl="0" algn="just">
              <a:lnSpc>
                <a:spcPct val="106000"/>
              </a:lnSpc>
              <a:buFont typeface="Wingdings" panose="05000000000000000000" pitchFamily="2" charset="2"/>
              <a:buChar char=""/>
            </a:pPr>
            <a:r>
              <a:rPr lang="en-IN" dirty="0" smtClean="0">
                <a:solidFill>
                  <a:schemeClr val="tx1"/>
                </a:solidFill>
                <a:ea typeface="Bahnschrift SemiLight" panose="020B0502040204020203" pitchFamily="34" charset="0"/>
                <a:cs typeface="Mangal" panose="02040503050203030202" pitchFamily="18" charset="0"/>
              </a:rPr>
              <a:t>Ada Boost </a:t>
            </a:r>
            <a:r>
              <a:rPr lang="en-IN" dirty="0">
                <a:solidFill>
                  <a:schemeClr val="tx1"/>
                </a:solidFill>
                <a:ea typeface="Bahnschrift SemiLight" panose="020B0502040204020203" pitchFamily="34" charset="0"/>
                <a:cs typeface="Mangal" panose="02040503050203030202" pitchFamily="18" charset="0"/>
              </a:rPr>
              <a:t>Classifier</a:t>
            </a:r>
            <a:endParaRPr lang="en-IN" dirty="0">
              <a:solidFill>
                <a:schemeClr val="tx1"/>
              </a:solidFill>
              <a:ea typeface="Bahnschrift SemiLight" panose="020B0502040204020203" pitchFamily="34" charset="0"/>
              <a:cs typeface="Mangal" panose="02040503050203030202" pitchFamily="18" charset="0"/>
            </a:endParaRPr>
          </a:p>
        </p:txBody>
      </p:sp>
    </p:spTree>
    <p:extLst>
      <p:ext uri="{BB962C8B-B14F-4D97-AF65-F5344CB8AC3E}">
        <p14:creationId xmlns:p14="http://schemas.microsoft.com/office/powerpoint/2010/main" val="152997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92925" y="1404937"/>
            <a:ext cx="8915400" cy="5081587"/>
          </a:xfrm>
        </p:spPr>
        <p:txBody>
          <a:bodyPr/>
          <a:lstStyle/>
          <a:p>
            <a:endParaRPr lang="en-US" dirty="0" smtClean="0"/>
          </a:p>
          <a:p>
            <a:r>
              <a:rPr lang="en-US" dirty="0" smtClean="0"/>
              <a:t>Both support Vector Classifier and XGB Classifier are giving almost same results.</a:t>
            </a:r>
          </a:p>
          <a:p>
            <a:endParaRPr lang="en-US" dirty="0"/>
          </a:p>
          <a:p>
            <a:r>
              <a:rPr lang="en-US" dirty="0" smtClean="0"/>
              <a:t>Support </a:t>
            </a:r>
            <a:r>
              <a:rPr lang="en-US" dirty="0"/>
              <a:t>Vector Classifier gives maximum Accuracy Score: </a:t>
            </a:r>
            <a:r>
              <a:rPr lang="en-US" dirty="0" smtClean="0"/>
              <a:t>91.09 % and </a:t>
            </a:r>
            <a:r>
              <a:rPr lang="en-US" dirty="0"/>
              <a:t>Hamming Loss: </a:t>
            </a:r>
            <a:r>
              <a:rPr lang="en-US" dirty="0" smtClean="0"/>
              <a:t>2.139%  </a:t>
            </a:r>
            <a:r>
              <a:rPr lang="en-US" dirty="0"/>
              <a:t>than the other classification models. </a:t>
            </a:r>
            <a:endParaRPr lang="en-US" dirty="0" smtClean="0"/>
          </a:p>
          <a:p>
            <a:pPr marL="0" indent="0">
              <a:buNone/>
            </a:pPr>
            <a:endParaRPr lang="en-US" dirty="0"/>
          </a:p>
          <a:p>
            <a:r>
              <a:rPr lang="en-US" dirty="0"/>
              <a:t>Hyper parameter Tuning is perform over this best model using best </a:t>
            </a:r>
            <a:r>
              <a:rPr lang="en-US" dirty="0" err="1"/>
              <a:t>param</a:t>
            </a:r>
            <a:r>
              <a:rPr lang="en-US" dirty="0"/>
              <a:t> shown below :</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937" y="4843462"/>
            <a:ext cx="4810314" cy="1543049"/>
          </a:xfrm>
          <a:prstGeom prst="rect">
            <a:avLst/>
          </a:prstGeom>
        </p:spPr>
      </p:pic>
    </p:spTree>
    <p:extLst>
      <p:ext uri="{BB962C8B-B14F-4D97-AF65-F5344CB8AC3E}">
        <p14:creationId xmlns:p14="http://schemas.microsoft.com/office/powerpoint/2010/main" val="4029103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474" y="1120478"/>
            <a:ext cx="8911687" cy="1280890"/>
          </a:xfrm>
        </p:spPr>
        <p:txBody>
          <a:bodyPr>
            <a:noAutofit/>
          </a:bodyPr>
          <a:lstStyle/>
          <a:p>
            <a:pPr marL="0" indent="0"/>
            <a:r>
              <a:rPr lang="en-IN" sz="2400" b="1" dirty="0"/>
              <a:t>Final Model:</a:t>
            </a:r>
            <a:br>
              <a:rPr lang="en-IN" sz="2400" b="1" dirty="0"/>
            </a:br>
            <a:r>
              <a:rPr lang="en-IN" sz="4000" b="1" dirty="0"/>
              <a:t/>
            </a:r>
            <a:br>
              <a:rPr lang="en-IN" sz="4000" b="1" dirty="0"/>
            </a:br>
            <a:r>
              <a:rPr lang="en-IN" sz="4000" b="1" dirty="0"/>
              <a:t/>
            </a:r>
            <a:br>
              <a:rPr lang="en-IN" sz="4000" b="1" dirty="0"/>
            </a:br>
            <a:endParaRPr lang="en-IN" sz="4000" dirty="0"/>
          </a:p>
        </p:txBody>
      </p:sp>
      <p:sp>
        <p:nvSpPr>
          <p:cNvPr id="3" name="Content Placeholder 2"/>
          <p:cNvSpPr>
            <a:spLocks noGrp="1"/>
          </p:cNvSpPr>
          <p:nvPr>
            <p:ph idx="1"/>
          </p:nvPr>
        </p:nvSpPr>
        <p:spPr>
          <a:xfrm>
            <a:off x="2532062" y="5434012"/>
            <a:ext cx="8915400" cy="1423988"/>
          </a:xfrm>
        </p:spPr>
        <p:txBody>
          <a:bodyPr>
            <a:noAutofit/>
          </a:bodyPr>
          <a:lstStyle/>
          <a:p>
            <a:pPr marL="0" indent="0">
              <a:buNone/>
            </a:pPr>
            <a:r>
              <a:rPr lang="en-US" dirty="0"/>
              <a:t>Final Model is giving us Accuracy score of </a:t>
            </a:r>
            <a:r>
              <a:rPr lang="en-US" dirty="0" smtClean="0"/>
              <a:t>91.30% </a:t>
            </a:r>
            <a:r>
              <a:rPr lang="en-US" dirty="0"/>
              <a:t>which is slightly improved compare to earlier Accuracy score of </a:t>
            </a:r>
            <a:r>
              <a:rPr lang="en-US" dirty="0" smtClean="0"/>
              <a:t>91.09%.</a:t>
            </a:r>
          </a:p>
          <a:p>
            <a:pPr marL="0" indent="0">
              <a:buNone/>
            </a:pPr>
            <a:r>
              <a:rPr lang="en-US" dirty="0" smtClean="0"/>
              <a:t>The model is working well, we can save it using pickle or </a:t>
            </a:r>
            <a:r>
              <a:rPr lang="en-US" dirty="0" err="1" smtClean="0"/>
              <a:t>joblib</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062" y="2048190"/>
            <a:ext cx="6740526" cy="2838135"/>
          </a:xfrm>
          <a:prstGeom prst="rect">
            <a:avLst/>
          </a:prstGeom>
        </p:spPr>
      </p:pic>
    </p:spTree>
    <p:extLst>
      <p:ext uri="{BB962C8B-B14F-4D97-AF65-F5344CB8AC3E}">
        <p14:creationId xmlns:p14="http://schemas.microsoft.com/office/powerpoint/2010/main" val="1280380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75000"/>
                  </a:schemeClr>
                </a:solidFill>
              </a:rPr>
              <a:t>Conclusion:</a:t>
            </a:r>
            <a:endParaRPr lang="en-IN" b="1" dirty="0">
              <a:solidFill>
                <a:schemeClr val="accent5">
                  <a:lumMod val="75000"/>
                </a:schemeClr>
              </a:solidFill>
            </a:endParaRPr>
          </a:p>
        </p:txBody>
      </p:sp>
      <p:sp>
        <p:nvSpPr>
          <p:cNvPr id="3" name="Content Placeholder 2"/>
          <p:cNvSpPr>
            <a:spLocks noGrp="1"/>
          </p:cNvSpPr>
          <p:nvPr>
            <p:ph idx="1"/>
          </p:nvPr>
        </p:nvSpPr>
        <p:spPr>
          <a:xfrm>
            <a:off x="2589212" y="1905000"/>
            <a:ext cx="8915400" cy="4953000"/>
          </a:xfrm>
        </p:spPr>
        <p:txBody>
          <a:bodyPr>
            <a:normAutofit/>
          </a:bodyPr>
          <a:lstStyle/>
          <a:p>
            <a:r>
              <a:rPr lang="en-US" dirty="0"/>
              <a:t>Linear Support Vector Classifier performs better with  Accuracy Score: 91.09 % and Hamming Loss: 2.139%  than the other classification models. </a:t>
            </a:r>
          </a:p>
          <a:p>
            <a:r>
              <a:rPr lang="en-US" dirty="0"/>
              <a:t>Final Model (</a:t>
            </a:r>
            <a:r>
              <a:rPr lang="en-US" dirty="0" err="1"/>
              <a:t>Hyperparameter</a:t>
            </a:r>
            <a:r>
              <a:rPr lang="en-US" dirty="0"/>
              <a:t> Tuning) is giving us Accuracy score of </a:t>
            </a:r>
            <a:r>
              <a:rPr lang="en-US" dirty="0" smtClean="0"/>
              <a:t>91.30% </a:t>
            </a:r>
            <a:r>
              <a:rPr lang="en-US" dirty="0"/>
              <a:t>which is slightly improved compare to earlier Accuracy score of </a:t>
            </a:r>
            <a:r>
              <a:rPr lang="en-US" dirty="0" smtClean="0"/>
              <a:t>91.09%.</a:t>
            </a:r>
            <a:endParaRPr lang="en-US" dirty="0"/>
          </a:p>
          <a:p>
            <a:r>
              <a:rPr lang="en-US" dirty="0"/>
              <a:t>SVM classifier is fastest algorithm compare to others</a:t>
            </a:r>
            <a:r>
              <a:rPr lang="en-US" dirty="0" smtClean="0"/>
              <a:t>.</a:t>
            </a:r>
          </a:p>
          <a:p>
            <a:r>
              <a:rPr lang="en-US" dirty="0"/>
              <a:t>The Maximum feature used while </a:t>
            </a:r>
            <a:r>
              <a:rPr lang="en-US" dirty="0" err="1"/>
              <a:t>vectorization</a:t>
            </a:r>
            <a:r>
              <a:rPr lang="en-US" dirty="0"/>
              <a:t> is 2000. Employing more feature in </a:t>
            </a:r>
            <a:r>
              <a:rPr lang="en-US" dirty="0" err="1"/>
              <a:t>vectorization</a:t>
            </a:r>
            <a:r>
              <a:rPr lang="en-US" dirty="0"/>
              <a:t> lead to more accurate model which </a:t>
            </a:r>
            <a:r>
              <a:rPr lang="en-US" dirty="0" smtClean="0"/>
              <a:t>is limited because of low </a:t>
            </a:r>
            <a:r>
              <a:rPr lang="en-US" dirty="0"/>
              <a:t>computational resources.</a:t>
            </a:r>
          </a:p>
          <a:p>
            <a:r>
              <a:rPr lang="en-US" dirty="0"/>
              <a:t>Data is imbalanced in nature but due to computational limitation we have not employed balancing techniques here.</a:t>
            </a:r>
          </a:p>
          <a:p>
            <a:r>
              <a:rPr lang="en-US" dirty="0"/>
              <a:t>Deep learning CNN, ANN can be employed to create more accurate model. </a:t>
            </a:r>
          </a:p>
          <a:p>
            <a:endParaRPr lang="en-US" dirty="0"/>
          </a:p>
        </p:txBody>
      </p:sp>
    </p:spTree>
    <p:extLst>
      <p:ext uri="{BB962C8B-B14F-4D97-AF65-F5344CB8AC3E}">
        <p14:creationId xmlns:p14="http://schemas.microsoft.com/office/powerpoint/2010/main" val="1549421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Outline</a:t>
            </a:r>
            <a:endParaRPr lang="en-IN" b="1" dirty="0"/>
          </a:p>
        </p:txBody>
      </p:sp>
      <p:sp>
        <p:nvSpPr>
          <p:cNvPr id="3" name="Content Placeholder 2"/>
          <p:cNvSpPr>
            <a:spLocks noGrp="1"/>
          </p:cNvSpPr>
          <p:nvPr>
            <p:ph idx="1"/>
          </p:nvPr>
        </p:nvSpPr>
        <p:spPr>
          <a:xfrm>
            <a:off x="2589212" y="2133599"/>
            <a:ext cx="8915400" cy="4381501"/>
          </a:xfrm>
        </p:spPr>
        <p:txBody>
          <a:bodyPr>
            <a:normAutofit/>
          </a:bodyPr>
          <a:lstStyle/>
          <a:p>
            <a:pPr>
              <a:buFont typeface="Wingdings 3" panose="05040102010807070707" pitchFamily="18" charset="2"/>
              <a:buChar char=""/>
            </a:pPr>
            <a:r>
              <a:rPr lang="en-IN" dirty="0" smtClean="0"/>
              <a:t>Introduction</a:t>
            </a:r>
          </a:p>
          <a:p>
            <a:pPr marL="0" indent="0">
              <a:buNone/>
            </a:pPr>
            <a:endParaRPr lang="en-IN" dirty="0"/>
          </a:p>
          <a:p>
            <a:pPr>
              <a:buFont typeface="Wingdings 3" panose="05040102010807070707" pitchFamily="18" charset="2"/>
              <a:buChar char=""/>
            </a:pPr>
            <a:r>
              <a:rPr lang="en-IN" dirty="0" smtClean="0"/>
              <a:t>Exploratory Data Analysis</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Data Pre-processing</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Word Cloud</a:t>
            </a:r>
            <a:endParaRPr lang="en-IN" dirty="0" smtClean="0"/>
          </a:p>
          <a:p>
            <a:pPr marL="0" indent="0">
              <a:buNone/>
            </a:pPr>
            <a:endParaRPr lang="en-IN" dirty="0"/>
          </a:p>
          <a:p>
            <a:pPr>
              <a:buFont typeface="Wingdings 3" panose="05040102010807070707" pitchFamily="18" charset="2"/>
              <a:buChar char=""/>
            </a:pPr>
            <a:r>
              <a:rPr lang="en-IN" dirty="0" smtClean="0"/>
              <a:t>Building Models</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Conclusion</a:t>
            </a:r>
            <a:endParaRPr lang="en-IN" dirty="0"/>
          </a:p>
        </p:txBody>
      </p:sp>
    </p:spTree>
    <p:extLst>
      <p:ext uri="{BB962C8B-B14F-4D97-AF65-F5344CB8AC3E}">
        <p14:creationId xmlns:p14="http://schemas.microsoft.com/office/powerpoint/2010/main" val="193431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solidFill>
                  <a:schemeClr val="accent5">
                    <a:lumMod val="75000"/>
                  </a:schemeClr>
                </a:solidFill>
              </a:rPr>
              <a:t>Introduction</a:t>
            </a:r>
            <a:endParaRPr lang="en-IN" sz="4400" b="1" dirty="0">
              <a:solidFill>
                <a:schemeClr val="accent5">
                  <a:lumMod val="75000"/>
                </a:schemeClr>
              </a:solidFill>
            </a:endParaRPr>
          </a:p>
        </p:txBody>
      </p:sp>
      <p:sp>
        <p:nvSpPr>
          <p:cNvPr id="3" name="Content Placeholder 2"/>
          <p:cNvSpPr>
            <a:spLocks noGrp="1"/>
          </p:cNvSpPr>
          <p:nvPr>
            <p:ph idx="1"/>
          </p:nvPr>
        </p:nvSpPr>
        <p:spPr>
          <a:xfrm>
            <a:off x="2432050" y="1905000"/>
            <a:ext cx="8915400" cy="4438650"/>
          </a:xfrm>
        </p:spPr>
        <p:txBody>
          <a:bodyPr>
            <a:normAutofit/>
          </a:bodyPr>
          <a:lstStyle/>
          <a:p>
            <a:pPr marL="0" indent="0">
              <a:buNone/>
            </a:pPr>
            <a:endParaRPr lang="en-US" dirty="0" smtClean="0">
              <a:solidFill>
                <a:srgbClr val="202124"/>
              </a:solidFill>
            </a:endParaRPr>
          </a:p>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US" dirty="0" smtClean="0"/>
              <a:t>.</a:t>
            </a:r>
          </a:p>
          <a:p>
            <a:pPr marL="0" indent="0">
              <a:buNone/>
            </a:pPr>
            <a:endParaRPr lang="en-US" dirty="0"/>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251006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589212" y="1040768"/>
            <a:ext cx="8915400" cy="5817232"/>
          </a:xfrm>
        </p:spPr>
        <p:txBody>
          <a:bodyPr>
            <a:normAutofit/>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dirty="0" smtClean="0"/>
              <a:t>un-offensive</a:t>
            </a:r>
            <a:r>
              <a:rPr lang="en-US" dirty="0"/>
              <a:t>, but “u are an idiot” is clearly offensive.</a:t>
            </a:r>
          </a:p>
          <a:p>
            <a:pPr marL="180975" indent="0">
              <a:buClr>
                <a:srgbClr val="7030A0"/>
              </a:buClr>
              <a:buNone/>
              <a:tabLst>
                <a:tab pos="269875" algn="l"/>
              </a:tabLst>
            </a:pPr>
            <a:endParaRPr lang="en-US" dirty="0">
              <a:solidFill>
                <a:schemeClr val="tx1"/>
              </a:solidFill>
            </a:endParaRPr>
          </a:p>
          <a:p>
            <a:pPr marL="180975" indent="0">
              <a:buClr>
                <a:srgbClr val="7030A0"/>
              </a:buClr>
              <a:buNone/>
              <a:tabLst>
                <a:tab pos="269875" algn="l"/>
              </a:tabLst>
            </a:pPr>
            <a:endParaRPr lang="en-US" dirty="0">
              <a:solidFill>
                <a:schemeClr val="tx1"/>
              </a:solidFill>
            </a:endParaRPr>
          </a:p>
          <a:p>
            <a:pPr marL="180975" indent="0">
              <a:buClr>
                <a:srgbClr val="7030A0"/>
              </a:buClr>
              <a:buNone/>
              <a:tabLst>
                <a:tab pos="269875" algn="l"/>
              </a:tabLst>
            </a:pPr>
            <a:r>
              <a:rPr lang="en-US" b="1" dirty="0" smtClean="0">
                <a:solidFill>
                  <a:schemeClr val="tx1"/>
                </a:solidFill>
              </a:rPr>
              <a:t>Problem Statement:</a:t>
            </a:r>
          </a:p>
          <a:p>
            <a:pPr marL="180975" indent="0">
              <a:buClr>
                <a:srgbClr val="7030A0"/>
              </a:buClr>
              <a:buNone/>
              <a:tabLst>
                <a:tab pos="269875" algn="l"/>
              </a:tabLst>
            </a:pPr>
            <a:r>
              <a:rPr lang="en-IN" dirty="0">
                <a:solidFill>
                  <a:srgbClr val="7030A0"/>
                </a:solidFill>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endParaRPr lang="en-US" dirty="0" smtClean="0">
              <a:solidFill>
                <a:srgbClr val="7030A0"/>
              </a:solidFill>
            </a:endParaRPr>
          </a:p>
        </p:txBody>
      </p:sp>
    </p:spTree>
    <p:extLst>
      <p:ext uri="{BB962C8B-B14F-4D97-AF65-F5344CB8AC3E}">
        <p14:creationId xmlns:p14="http://schemas.microsoft.com/office/powerpoint/2010/main" val="2544683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139" y="475989"/>
            <a:ext cx="7265096" cy="1202499"/>
          </a:xfrm>
        </p:spPr>
        <p:txBody>
          <a:bodyPr>
            <a:normAutofit/>
          </a:bodyPr>
          <a:lstStyle/>
          <a:p>
            <a:r>
              <a:rPr lang="en-IN" b="1" dirty="0" smtClean="0">
                <a:solidFill>
                  <a:schemeClr val="accent5">
                    <a:lumMod val="75000"/>
                  </a:schemeClr>
                </a:solidFill>
              </a:rPr>
              <a:t>Exploratory Data Analysis</a:t>
            </a:r>
            <a:endParaRPr lang="en-IN" dirty="0"/>
          </a:p>
        </p:txBody>
      </p:sp>
      <p:sp>
        <p:nvSpPr>
          <p:cNvPr id="9" name="Content Placeholder 8"/>
          <p:cNvSpPr>
            <a:spLocks noGrp="1"/>
          </p:cNvSpPr>
          <p:nvPr>
            <p:ph idx="1"/>
          </p:nvPr>
        </p:nvSpPr>
        <p:spPr>
          <a:xfrm>
            <a:off x="9720235" y="2386012"/>
            <a:ext cx="1417637" cy="2714625"/>
          </a:xfrm>
        </p:spPr>
        <p:txBody>
          <a:bodyPr>
            <a:normAutofit fontScale="92500" lnSpcReduction="10000"/>
          </a:bodyPr>
          <a:lstStyle/>
          <a:p>
            <a:pPr marL="0" indent="0">
              <a:buNone/>
            </a:pPr>
            <a:r>
              <a:rPr lang="en-IN" kern="0" dirty="0">
                <a:ea typeface="Calibri" panose="020F0502020204030204" pitchFamily="34" charset="0"/>
                <a:cs typeface="Mangal" panose="02040503050203030202" pitchFamily="18" charset="0"/>
              </a:rPr>
              <a:t>Out of total negative comments around 43.58% are malignant in nature followed by 24.07% are rude comments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492" y="1678488"/>
            <a:ext cx="6896633" cy="4667901"/>
          </a:xfrm>
          <a:prstGeom prst="rect">
            <a:avLst/>
          </a:prstGeom>
        </p:spPr>
      </p:pic>
    </p:spTree>
    <p:extLst>
      <p:ext uri="{BB962C8B-B14F-4D97-AF65-F5344CB8AC3E}">
        <p14:creationId xmlns:p14="http://schemas.microsoft.com/office/powerpoint/2010/main" val="1770662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589212" y="4957763"/>
            <a:ext cx="8915400" cy="1900237"/>
          </a:xfrm>
        </p:spPr>
        <p:txBody>
          <a:bodyPr>
            <a:normAutofit lnSpcReduction="10000"/>
          </a:bodyPr>
          <a:lstStyle/>
          <a:p>
            <a:pPr marL="0" indent="0">
              <a:buNone/>
            </a:pPr>
            <a:r>
              <a:rPr lang="en-IN" dirty="0" smtClean="0"/>
              <a:t>Observation:</a:t>
            </a:r>
          </a:p>
          <a:p>
            <a:pPr>
              <a:buFont typeface="Arial" panose="020B0604020202020204" pitchFamily="34" charset="0"/>
              <a:buChar char="•"/>
            </a:pPr>
            <a:r>
              <a:rPr lang="en-IN" kern="0" dirty="0">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a:buFont typeface="Arial" panose="020B0604020202020204" pitchFamily="34" charset="0"/>
              <a:buChar char="•"/>
            </a:pPr>
            <a:r>
              <a:rPr lang="en-IN" kern="0" dirty="0">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692" y="757045"/>
            <a:ext cx="5172396" cy="3314893"/>
          </a:xfrm>
          <a:prstGeom prst="rect">
            <a:avLst/>
          </a:prstGeom>
        </p:spPr>
      </p:pic>
    </p:spTree>
    <p:extLst>
      <p:ext uri="{BB962C8B-B14F-4D97-AF65-F5344CB8AC3E}">
        <p14:creationId xmlns:p14="http://schemas.microsoft.com/office/powerpoint/2010/main" val="1860512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solidFill>
                  <a:schemeClr val="accent5">
                    <a:lumMod val="75000"/>
                  </a:schemeClr>
                </a:solidFill>
              </a:rPr>
              <a:t>Data Pre-processing</a:t>
            </a:r>
            <a:endParaRPr lang="en-IN" dirty="0"/>
          </a:p>
        </p:txBody>
      </p:sp>
      <p:sp>
        <p:nvSpPr>
          <p:cNvPr id="5" name="Content Placeholder 4"/>
          <p:cNvSpPr>
            <a:spLocks noGrp="1"/>
          </p:cNvSpPr>
          <p:nvPr>
            <p:ph idx="1"/>
          </p:nvPr>
        </p:nvSpPr>
        <p:spPr>
          <a:xfrm>
            <a:off x="2589212" y="2133600"/>
            <a:ext cx="8915400" cy="4295775"/>
          </a:xfrm>
        </p:spPr>
        <p:txBody>
          <a:bodyPr>
            <a:normAutofit/>
          </a:bodyPr>
          <a:lstStyle/>
          <a:p>
            <a:pPr lvl="0">
              <a:lnSpc>
                <a:spcPct val="107000"/>
              </a:lnSpc>
              <a:buSzPct val="100000"/>
              <a:buFont typeface="Wingdings" panose="05000000000000000000" pitchFamily="2" charset="2"/>
              <a:buChar char="§"/>
            </a:pPr>
            <a:r>
              <a:rPr lang="en-IN" dirty="0">
                <a:solidFill>
                  <a:schemeClr val="tx1"/>
                </a:solidFill>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a typeface="Bahnschrift SemiLight" panose="020B0502040204020203" pitchFamily="34" charset="0"/>
                <a:cs typeface="Mangal" panose="02040503050203030202" pitchFamily="18" charset="0"/>
              </a:rPr>
              <a:t>Applying Text </a:t>
            </a:r>
            <a:r>
              <a:rPr lang="en-IN" dirty="0" err="1">
                <a:solidFill>
                  <a:schemeClr val="tx1"/>
                </a:solidFill>
                <a:ea typeface="Bahnschrift SemiLight" panose="020B0502040204020203" pitchFamily="34" charset="0"/>
                <a:cs typeface="Mangal" panose="02040503050203030202" pitchFamily="18" charset="0"/>
              </a:rPr>
              <a:t>Vectorization</a:t>
            </a:r>
            <a:r>
              <a:rPr lang="en-IN" dirty="0">
                <a:solidFill>
                  <a:schemeClr val="tx1"/>
                </a:solidFill>
                <a:ea typeface="Bahnschrift SemiLight" panose="020B0502040204020203" pitchFamily="34" charset="0"/>
                <a:cs typeface="Mangal" panose="02040503050203030202" pitchFamily="18" charset="0"/>
              </a:rPr>
              <a:t> to convert text into numeric</a:t>
            </a:r>
          </a:p>
          <a:p>
            <a:pPr marL="0" indent="0">
              <a:buNone/>
            </a:pPr>
            <a:endParaRPr lang="en-IN" dirty="0"/>
          </a:p>
        </p:txBody>
      </p:sp>
    </p:spTree>
    <p:extLst>
      <p:ext uri="{BB962C8B-B14F-4D97-AF65-F5344CB8AC3E}">
        <p14:creationId xmlns:p14="http://schemas.microsoft.com/office/powerpoint/2010/main" val="2660756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75000"/>
                  </a:schemeClr>
                </a:solidFill>
              </a:rPr>
              <a:t>Word Cloud</a:t>
            </a:r>
            <a:endParaRPr lang="en-IN" dirty="0"/>
          </a:p>
        </p:txBody>
      </p:sp>
      <p:sp>
        <p:nvSpPr>
          <p:cNvPr id="3" name="Content Placeholder 2"/>
          <p:cNvSpPr>
            <a:spLocks noGrp="1"/>
          </p:cNvSpPr>
          <p:nvPr>
            <p:ph idx="1"/>
          </p:nvPr>
        </p:nvSpPr>
        <p:spPr>
          <a:xfrm>
            <a:off x="2592925" y="5857875"/>
            <a:ext cx="8915400" cy="1000125"/>
          </a:xfrm>
        </p:spPr>
        <p:txBody>
          <a:bodyPr/>
          <a:lstStyle/>
          <a:p>
            <a:pPr marL="0" indent="0">
              <a:buNone/>
            </a:pPr>
            <a:r>
              <a:rPr lang="en-IN" b="1" dirty="0" smtClean="0"/>
              <a:t>For malignant comments words like white, edits, absurd seems to be more frequent.</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708" y="1642788"/>
            <a:ext cx="5611008" cy="3943900"/>
          </a:xfrm>
          <a:prstGeom prst="rect">
            <a:avLst/>
          </a:prstGeom>
        </p:spPr>
      </p:pic>
    </p:spTree>
    <p:extLst>
      <p:ext uri="{BB962C8B-B14F-4D97-AF65-F5344CB8AC3E}">
        <p14:creationId xmlns:p14="http://schemas.microsoft.com/office/powerpoint/2010/main" val="2731647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92925" y="5857875"/>
            <a:ext cx="8915400" cy="1000125"/>
          </a:xfrm>
        </p:spPr>
        <p:txBody>
          <a:bodyPr/>
          <a:lstStyle/>
          <a:p>
            <a:pPr marL="0" indent="0">
              <a:buNone/>
            </a:pPr>
            <a:r>
              <a:rPr lang="en-IN" b="1" dirty="0" smtClean="0"/>
              <a:t>For highly malignant comments words like </a:t>
            </a:r>
            <a:r>
              <a:rPr lang="en-IN" b="1" dirty="0" err="1" smtClean="0"/>
              <a:t>numbr</a:t>
            </a:r>
            <a:r>
              <a:rPr lang="en-IN" b="1" dirty="0" smtClean="0"/>
              <a:t> which was a substitute for all the digits , stupid , fuck etc. are seem to be much more frequent.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599927"/>
            <a:ext cx="5611008" cy="3915321"/>
          </a:xfrm>
          <a:prstGeom prst="rect">
            <a:avLst/>
          </a:prstGeom>
        </p:spPr>
      </p:pic>
    </p:spTree>
    <p:extLst>
      <p:ext uri="{BB962C8B-B14F-4D97-AF65-F5344CB8AC3E}">
        <p14:creationId xmlns:p14="http://schemas.microsoft.com/office/powerpoint/2010/main" val="280912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373</TotalTime>
  <Words>684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 SemiLight</vt:lpstr>
      <vt:lpstr>Bodoni MT Condensed</vt:lpstr>
      <vt:lpstr>Calibri</vt:lpstr>
      <vt:lpstr>Century Gothic</vt:lpstr>
      <vt:lpstr>Mangal</vt:lpstr>
      <vt:lpstr>Wingdings</vt:lpstr>
      <vt:lpstr>Wingdings 3</vt:lpstr>
      <vt:lpstr>Wisp</vt:lpstr>
      <vt:lpstr>MALIGNANT COMMENTS CLASSIFIER USING NLP</vt:lpstr>
      <vt:lpstr>Outline</vt:lpstr>
      <vt:lpstr>Introduction</vt:lpstr>
      <vt:lpstr>PowerPoint Presentation</vt:lpstr>
      <vt:lpstr>Exploratory Data Analysis</vt:lpstr>
      <vt:lpstr>PowerPoint Presentation</vt:lpstr>
      <vt:lpstr>Data Pre-processing</vt:lpstr>
      <vt:lpstr>Word Cloud</vt:lpstr>
      <vt:lpstr>PowerPoint Presentation</vt:lpstr>
      <vt:lpstr>PowerPoint Presentation</vt:lpstr>
      <vt:lpstr>PowerPoint Presentation</vt:lpstr>
      <vt:lpstr>PowerPoint Presentation</vt:lpstr>
      <vt:lpstr>PowerPoint Presentation</vt:lpstr>
      <vt:lpstr>Building Models</vt:lpstr>
      <vt:lpstr>PowerPoint Presentation</vt:lpstr>
      <vt:lpstr>Final Model: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Windows User</dc:creator>
  <cp:lastModifiedBy>Windows User</cp:lastModifiedBy>
  <cp:revision>44</cp:revision>
  <dcterms:created xsi:type="dcterms:W3CDTF">2022-07-11T16:18:11Z</dcterms:created>
  <dcterms:modified xsi:type="dcterms:W3CDTF">2022-09-21T19:20:46Z</dcterms:modified>
</cp:coreProperties>
</file>