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2dbf28c9379781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300" y="2216412"/>
            <a:ext cx="8915399" cy="2262781"/>
          </a:xfrm>
        </p:spPr>
        <p:txBody>
          <a:bodyPr>
            <a:normAutofit/>
          </a:bodyPr>
          <a:lstStyle/>
          <a:p>
            <a:pPr algn="ctr"/>
            <a:r>
              <a:rPr lang="en-IN" sz="6000" b="1" dirty="0" smtClean="0">
                <a:solidFill>
                  <a:srgbClr val="7030A0"/>
                </a:solidFill>
                <a:latin typeface="Bernard MT Condensed" panose="02050806060905020404" pitchFamily="18" charset="0"/>
              </a:rPr>
              <a:t>Used Cars Sale</a:t>
            </a:r>
            <a:r>
              <a:rPr lang="en-IN" sz="6000" b="1" dirty="0" smtClean="0">
                <a:solidFill>
                  <a:srgbClr val="7030A0"/>
                </a:solidFill>
                <a:latin typeface="Bernard MT Condensed" panose="02050806060905020404" pitchFamily="18" charset="0"/>
              </a:rPr>
              <a:t> </a:t>
            </a:r>
            <a:r>
              <a:rPr lang="en-IN" sz="6000" b="1" dirty="0" smtClean="0">
                <a:solidFill>
                  <a:srgbClr val="7030A0"/>
                </a:solidFill>
                <a:latin typeface="Bernard MT Condensed" panose="02050806060905020404" pitchFamily="18" charset="0"/>
              </a:rPr>
              <a:t>Price Prediction</a:t>
            </a:r>
            <a:endParaRPr lang="en-IN" sz="6000" b="1" dirty="0">
              <a:solidFill>
                <a:srgbClr val="7030A0"/>
              </a:solidFill>
              <a:latin typeface="Bernard MT Condensed" panose="02050806060905020404" pitchFamily="18" charset="0"/>
            </a:endParaRPr>
          </a:p>
        </p:txBody>
      </p:sp>
      <p:sp>
        <p:nvSpPr>
          <p:cNvPr id="3" name="Subtitle 2"/>
          <p:cNvSpPr>
            <a:spLocks noGrp="1"/>
          </p:cNvSpPr>
          <p:nvPr>
            <p:ph type="subTitle" idx="1"/>
          </p:nvPr>
        </p:nvSpPr>
        <p:spPr>
          <a:xfrm>
            <a:off x="9963150" y="5725953"/>
            <a:ext cx="2133099" cy="1126283"/>
          </a:xfrm>
        </p:spPr>
        <p:txBody>
          <a:bodyPr/>
          <a:lstStyle/>
          <a:p>
            <a:r>
              <a:rPr lang="en-IN" dirty="0" smtClean="0"/>
              <a:t>-</a:t>
            </a:r>
            <a:r>
              <a:rPr lang="en-IN" dirty="0" err="1" smtClean="0"/>
              <a:t>Yash</a:t>
            </a:r>
            <a:r>
              <a:rPr lang="en-IN" dirty="0" smtClean="0"/>
              <a:t> Bhardwaj</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970" y="98114"/>
            <a:ext cx="2619375" cy="1743075"/>
          </a:xfrm>
          <a:prstGeom prst="rect">
            <a:avLst/>
          </a:prstGeom>
        </p:spPr>
      </p:pic>
    </p:spTree>
    <p:extLst>
      <p:ext uri="{BB962C8B-B14F-4D97-AF65-F5344CB8AC3E}">
        <p14:creationId xmlns:p14="http://schemas.microsoft.com/office/powerpoint/2010/main" val="3675003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069110"/>
            <a:ext cx="8151812" cy="1598390"/>
          </a:xfrm>
        </p:spPr>
        <p:txBody>
          <a:bodyPr>
            <a:noAutofit/>
          </a:bodyPr>
          <a:lstStyle/>
          <a:p>
            <a:pPr>
              <a:buClr>
                <a:schemeClr val="accent1"/>
              </a:buClr>
            </a:pPr>
            <a:r>
              <a:rPr lang="en-IN" sz="1800" dirty="0" smtClean="0">
                <a:latin typeface="+mn-lt"/>
              </a:rPr>
              <a:t>This </a:t>
            </a:r>
            <a:r>
              <a:rPr lang="en-IN" sz="1800" dirty="0" smtClean="0">
                <a:latin typeface="+mn-lt"/>
              </a:rPr>
              <a:t>looks as realistic as the accuracy score for gradient boosting. </a:t>
            </a:r>
            <a:r>
              <a:rPr lang="en-IN" sz="1800" dirty="0">
                <a:latin typeface="+mn-lt"/>
              </a:rPr>
              <a:t>Our model has an average accuracy of </a:t>
            </a:r>
            <a:r>
              <a:rPr lang="en-IN" sz="1800" dirty="0" smtClean="0">
                <a:latin typeface="+mn-lt"/>
              </a:rPr>
              <a:t>66</a:t>
            </a:r>
            <a:r>
              <a:rPr lang="en-IN" sz="1800" dirty="0" smtClean="0">
                <a:latin typeface="+mn-lt"/>
              </a:rPr>
              <a:t>% </a:t>
            </a:r>
            <a:r>
              <a:rPr lang="en-IN" sz="1800" dirty="0">
                <a:latin typeface="+mn-lt"/>
              </a:rPr>
              <a:t>with a standard deviation of </a:t>
            </a:r>
            <a:r>
              <a:rPr lang="en-IN" sz="1800" dirty="0" smtClean="0">
                <a:latin typeface="+mn-lt"/>
              </a:rPr>
              <a:t>4 </a:t>
            </a:r>
            <a:r>
              <a:rPr lang="en-IN" sz="1800" dirty="0">
                <a:latin typeface="+mn-lt"/>
              </a:rPr>
              <a:t>%. The standard deviation shows us, how precise the estimates are.</a:t>
            </a:r>
            <a:br>
              <a:rPr lang="en-IN" sz="1800" dirty="0">
                <a:latin typeface="+mn-lt"/>
              </a:rPr>
            </a:br>
            <a:r>
              <a:rPr lang="en-IN" sz="1800" dirty="0">
                <a:latin typeface="+mn-lt"/>
              </a:rPr>
              <a:t>This means in our case that the accuracy of our model can differ </a:t>
            </a:r>
            <a:r>
              <a:rPr lang="en-IN" sz="1800" b="1" dirty="0">
                <a:latin typeface="+mn-lt"/>
              </a:rPr>
              <a:t>+ </a:t>
            </a:r>
            <a:r>
              <a:rPr lang="en-IN" sz="1800" dirty="0">
                <a:latin typeface="+mn-lt"/>
              </a:rPr>
              <a:t>— </a:t>
            </a:r>
            <a:r>
              <a:rPr lang="en-IN" sz="1800" dirty="0" smtClean="0">
                <a:latin typeface="+mn-lt"/>
              </a:rPr>
              <a:t>4%.</a:t>
            </a:r>
            <a:r>
              <a:rPr lang="en-IN" sz="1800" dirty="0">
                <a:latin typeface="+mn-lt"/>
              </a:rPr>
              <a:t/>
            </a:r>
            <a:br>
              <a:rPr lang="en-IN" sz="1800" dirty="0">
                <a:latin typeface="+mn-lt"/>
              </a:rPr>
            </a:br>
            <a:endParaRPr lang="en-IN" sz="1800" dirty="0">
              <a:latin typeface="+mn-lt"/>
            </a:endParaRPr>
          </a:p>
        </p:txBody>
      </p:sp>
      <p:sp>
        <p:nvSpPr>
          <p:cNvPr id="3" name="Content Placeholder 2"/>
          <p:cNvSpPr>
            <a:spLocks noGrp="1"/>
          </p:cNvSpPr>
          <p:nvPr>
            <p:ph idx="1"/>
          </p:nvPr>
        </p:nvSpPr>
        <p:spPr>
          <a:xfrm>
            <a:off x="2589212" y="624110"/>
            <a:ext cx="8915400" cy="3777622"/>
          </a:xfrm>
        </p:spPr>
        <p:txBody>
          <a:bodyPr/>
          <a:lstStyle/>
          <a:p>
            <a:r>
              <a:rPr lang="en-IN" dirty="0" smtClean="0"/>
              <a:t>We had performed </a:t>
            </a:r>
            <a:r>
              <a:rPr lang="en-IN" dirty="0"/>
              <a:t>K-Fold Cross Validation on our random forest model, using 10 folds (K = 10). Therefore it outputs an array with 10 different scores.  We then </a:t>
            </a:r>
            <a:r>
              <a:rPr lang="en-IN" dirty="0" smtClean="0"/>
              <a:t>needed </a:t>
            </a:r>
            <a:r>
              <a:rPr lang="en-IN" dirty="0"/>
              <a:t>to compute the mean and the standard deviation for these scores.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232" y="2266788"/>
            <a:ext cx="6887536" cy="2324424"/>
          </a:xfrm>
          <a:prstGeom prst="rect">
            <a:avLst/>
          </a:prstGeom>
        </p:spPr>
      </p:pic>
    </p:spTree>
    <p:extLst>
      <p:ext uri="{BB962C8B-B14F-4D97-AF65-F5344CB8AC3E}">
        <p14:creationId xmlns:p14="http://schemas.microsoft.com/office/powerpoint/2010/main" val="2464932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589212" y="624110"/>
            <a:ext cx="8915400" cy="3777622"/>
          </a:xfrm>
        </p:spPr>
        <p:txBody>
          <a:bodyPr/>
          <a:lstStyle/>
          <a:p>
            <a:pPr marL="0" indent="0">
              <a:buNone/>
            </a:pPr>
            <a:r>
              <a:rPr lang="en-IN" dirty="0" smtClean="0"/>
              <a:t>Feature importance:</a:t>
            </a:r>
          </a:p>
          <a:p>
            <a:pPr marL="0" indent="0">
              <a:buNone/>
            </a:pPr>
            <a:r>
              <a:rPr lang="en-IN" dirty="0"/>
              <a:t>Another great quality of </a:t>
            </a:r>
            <a:r>
              <a:rPr lang="en-IN" dirty="0" smtClean="0"/>
              <a:t>gradient boosting</a:t>
            </a:r>
            <a:r>
              <a:rPr lang="en-IN" dirty="0" smtClean="0"/>
              <a:t> </a:t>
            </a:r>
            <a:r>
              <a:rPr lang="en-IN" dirty="0"/>
              <a:t>is that </a:t>
            </a:r>
            <a:r>
              <a:rPr lang="en-IN" dirty="0" smtClean="0"/>
              <a:t>they </a:t>
            </a:r>
            <a:r>
              <a:rPr lang="en-IN" dirty="0"/>
              <a:t>make it very easy to measure the relative importance of each </a:t>
            </a:r>
            <a:r>
              <a:rPr lang="en-IN" dirty="0" smtClean="0"/>
              <a:t>feature.</a:t>
            </a:r>
          </a:p>
          <a:p>
            <a:pPr marL="0" indent="0">
              <a:buNone/>
            </a:pPr>
            <a:r>
              <a:rPr lang="en-IN" dirty="0" smtClean="0"/>
              <a:t>It </a:t>
            </a:r>
            <a:r>
              <a:rPr lang="en-IN" dirty="0"/>
              <a:t>came out to be that 21 </a:t>
            </a:r>
            <a:r>
              <a:rPr lang="en-IN" dirty="0" smtClean="0"/>
              <a:t>location</a:t>
            </a:r>
            <a:r>
              <a:rPr lang="en-IN" dirty="0" smtClean="0"/>
              <a:t> variable doesn’t </a:t>
            </a:r>
            <a:r>
              <a:rPr lang="en-IN" dirty="0"/>
              <a:t>play a significant role in our </a:t>
            </a:r>
            <a:r>
              <a:rPr lang="en-IN" dirty="0" smtClean="0"/>
              <a:t>gradient boosting</a:t>
            </a:r>
            <a:r>
              <a:rPr lang="en-IN" dirty="0" smtClean="0"/>
              <a:t> </a:t>
            </a:r>
            <a:r>
              <a:rPr lang="en-IN" dirty="0" err="1"/>
              <a:t>regressor</a:t>
            </a:r>
            <a:r>
              <a:rPr lang="en-IN" dirty="0"/>
              <a:t> prediction process. Because of that we </a:t>
            </a:r>
            <a:r>
              <a:rPr lang="en-IN" dirty="0" smtClean="0"/>
              <a:t>dropped </a:t>
            </a:r>
            <a:r>
              <a:rPr lang="en-IN" dirty="0" smtClean="0"/>
              <a:t>it </a:t>
            </a:r>
            <a:r>
              <a:rPr lang="en-IN" dirty="0"/>
              <a:t>from the dataset and </a:t>
            </a:r>
            <a:r>
              <a:rPr lang="en-IN" dirty="0" smtClean="0"/>
              <a:t>trained </a:t>
            </a:r>
            <a:r>
              <a:rPr lang="en-IN" dirty="0"/>
              <a:t>the </a:t>
            </a:r>
            <a:r>
              <a:rPr lang="en-IN" dirty="0" err="1"/>
              <a:t>regressor</a:t>
            </a:r>
            <a:r>
              <a:rPr lang="en-IN" dirty="0"/>
              <a:t> again. </a:t>
            </a:r>
            <a:r>
              <a:rPr lang="en-IN" dirty="0" smtClean="0"/>
              <a:t>What this plot also tells is that type of transmission and model year are very important variables in predicting the price of a used car following by kilometres driven.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414" y="3180837"/>
            <a:ext cx="4686954" cy="3677163"/>
          </a:xfrm>
          <a:prstGeom prst="rect">
            <a:avLst/>
          </a:prstGeom>
        </p:spPr>
      </p:pic>
    </p:spTree>
    <p:extLst>
      <p:ext uri="{BB962C8B-B14F-4D97-AF65-F5344CB8AC3E}">
        <p14:creationId xmlns:p14="http://schemas.microsoft.com/office/powerpoint/2010/main" val="1529970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36810"/>
            <a:ext cx="8915400" cy="3777622"/>
          </a:xfrm>
        </p:spPr>
        <p:txBody>
          <a:bodyPr/>
          <a:lstStyle/>
          <a:p>
            <a:r>
              <a:rPr lang="en-IN" dirty="0" smtClean="0"/>
              <a:t>So</a:t>
            </a:r>
            <a:r>
              <a:rPr lang="en-IN" dirty="0" smtClean="0"/>
              <a:t>, now that we had selected the model it was time for some </a:t>
            </a:r>
            <a:r>
              <a:rPr lang="en-IN" dirty="0" err="1" smtClean="0"/>
              <a:t>hyperparameter</a:t>
            </a:r>
            <a:r>
              <a:rPr lang="en-IN" dirty="0" smtClean="0"/>
              <a:t> tuning for optimized performance. The figure below shows the above </a:t>
            </a:r>
            <a:r>
              <a:rPr lang="en-IN" dirty="0" smtClean="0"/>
              <a:t>only:</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801827"/>
            <a:ext cx="7644552" cy="4849493"/>
          </a:xfrm>
          <a:prstGeom prst="rect">
            <a:avLst/>
          </a:prstGeom>
        </p:spPr>
      </p:pic>
    </p:spTree>
    <p:extLst>
      <p:ext uri="{BB962C8B-B14F-4D97-AF65-F5344CB8AC3E}">
        <p14:creationId xmlns:p14="http://schemas.microsoft.com/office/powerpoint/2010/main" val="1672328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624110"/>
            <a:ext cx="8915400" cy="3777622"/>
          </a:xfrm>
        </p:spPr>
        <p:txBody>
          <a:bodyPr/>
          <a:lstStyle/>
          <a:p>
            <a:r>
              <a:rPr lang="en-IN" dirty="0" smtClean="0"/>
              <a:t>After </a:t>
            </a:r>
            <a:r>
              <a:rPr lang="en-IN" dirty="0" err="1" smtClean="0"/>
              <a:t>hyperparameter</a:t>
            </a:r>
            <a:r>
              <a:rPr lang="en-IN" dirty="0" smtClean="0"/>
              <a:t> tuning we passed the optimum value of the parameters through the random forest and trained the model. We then again checked out for </a:t>
            </a:r>
            <a:r>
              <a:rPr lang="en-IN" dirty="0" smtClean="0"/>
              <a:t>accuracy score</a:t>
            </a:r>
            <a:r>
              <a:rPr lang="en-IN" dirty="0" smtClean="0"/>
              <a:t>. This time it came around </a:t>
            </a:r>
            <a:r>
              <a:rPr lang="en-IN" dirty="0" smtClean="0"/>
              <a:t>68.5</a:t>
            </a:r>
            <a:r>
              <a:rPr lang="en-IN" dirty="0" smtClean="0"/>
              <a:t>%, </a:t>
            </a:r>
            <a:r>
              <a:rPr lang="en-IN" dirty="0" smtClean="0"/>
              <a:t>which was a good sign.</a:t>
            </a:r>
          </a:p>
          <a:p>
            <a:r>
              <a:rPr lang="en-IN" dirty="0" smtClean="0"/>
              <a:t>So now that we had a good model we had do some evaluation metrics for better understanding of the performance of the model. One of the metrics is R-squared score.</a:t>
            </a:r>
          </a:p>
          <a:p>
            <a:r>
              <a:rPr lang="en-IN" dirty="0" smtClean="0"/>
              <a:t>Our Random </a:t>
            </a:r>
            <a:r>
              <a:rPr lang="en-IN" dirty="0"/>
              <a:t>Forest model is giving us a </a:t>
            </a:r>
            <a:r>
              <a:rPr lang="en-IN" dirty="0" smtClean="0"/>
              <a:t>good</a:t>
            </a:r>
            <a:r>
              <a:rPr lang="en-IN" dirty="0" smtClean="0"/>
              <a:t> </a:t>
            </a:r>
            <a:r>
              <a:rPr lang="en-IN" dirty="0"/>
              <a:t>r-squared score. </a:t>
            </a:r>
            <a:r>
              <a:rPr lang="en-IN" dirty="0" smtClean="0"/>
              <a:t>68.5</a:t>
            </a:r>
            <a:r>
              <a:rPr lang="en-IN" dirty="0" smtClean="0"/>
              <a:t>% </a:t>
            </a:r>
            <a:r>
              <a:rPr lang="en-IN" dirty="0"/>
              <a:t>of R-squared means up to </a:t>
            </a:r>
            <a:r>
              <a:rPr lang="en-IN" dirty="0" smtClean="0"/>
              <a:t>68.5</a:t>
            </a:r>
            <a:r>
              <a:rPr lang="en-IN" dirty="0" smtClean="0"/>
              <a:t>% </a:t>
            </a:r>
            <a:r>
              <a:rPr lang="en-IN" dirty="0"/>
              <a:t>of feature variables movements are completely explained by movements of label variable.</a:t>
            </a:r>
            <a:endParaRPr lang="en-IN" dirty="0" smtClean="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408" y="4125468"/>
            <a:ext cx="8004132" cy="960099"/>
          </a:xfrm>
          <a:prstGeom prst="rect">
            <a:avLst/>
          </a:prstGeom>
        </p:spPr>
      </p:pic>
    </p:spTree>
    <p:extLst>
      <p:ext uri="{BB962C8B-B14F-4D97-AF65-F5344CB8AC3E}">
        <p14:creationId xmlns:p14="http://schemas.microsoft.com/office/powerpoint/2010/main" val="252414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normAutofit/>
          </a:bodyPr>
          <a:lstStyle/>
          <a:p>
            <a:r>
              <a:rPr lang="en-IN" dirty="0" smtClean="0"/>
              <a:t>We had gone from </a:t>
            </a:r>
            <a:r>
              <a:rPr lang="en-IN" dirty="0" smtClean="0"/>
              <a:t>building</a:t>
            </a:r>
            <a:r>
              <a:rPr lang="en-IN" dirty="0" smtClean="0"/>
              <a:t> </a:t>
            </a:r>
            <a:r>
              <a:rPr lang="en-IN" dirty="0" smtClean="0"/>
              <a:t>the datasets to building several machine learning models.</a:t>
            </a:r>
          </a:p>
          <a:p>
            <a:r>
              <a:rPr lang="en-IN" dirty="0" smtClean="0"/>
              <a:t>Then we found out the best fit model, did some analysing including checking feature importance and </a:t>
            </a:r>
            <a:r>
              <a:rPr lang="en-IN" dirty="0" smtClean="0"/>
              <a:t>accuracy score.</a:t>
            </a:r>
            <a:endParaRPr lang="en-IN" dirty="0" smtClean="0"/>
          </a:p>
          <a:p>
            <a:r>
              <a:rPr lang="en-IN" dirty="0" smtClean="0"/>
              <a:t>Afterwards, we did </a:t>
            </a:r>
            <a:r>
              <a:rPr lang="en-IN" dirty="0" err="1" smtClean="0"/>
              <a:t>hyperparameter</a:t>
            </a:r>
            <a:r>
              <a:rPr lang="en-IN" dirty="0" smtClean="0"/>
              <a:t> tuning for optimized performance </a:t>
            </a:r>
            <a:r>
              <a:rPr lang="en-IN" dirty="0"/>
              <a:t>o</a:t>
            </a:r>
            <a:r>
              <a:rPr lang="en-IN" dirty="0" smtClean="0"/>
              <a:t>f </a:t>
            </a:r>
            <a:r>
              <a:rPr lang="en-IN" dirty="0" smtClean="0"/>
              <a:t>the model again checked </a:t>
            </a:r>
            <a:r>
              <a:rPr lang="en-IN" dirty="0" smtClean="0"/>
              <a:t>accuracy </a:t>
            </a:r>
            <a:r>
              <a:rPr lang="en-IN" dirty="0" smtClean="0"/>
              <a:t>score and evaluated our final model with various regression metrics including R-squared score.</a:t>
            </a:r>
          </a:p>
          <a:p>
            <a:r>
              <a:rPr lang="en-US" dirty="0"/>
              <a:t>Of course there is still room for improvement, like doing a more extensive feature </a:t>
            </a:r>
            <a:r>
              <a:rPr lang="en-US" dirty="0" smtClean="0"/>
              <a:t>engineering. Another way is to do a </a:t>
            </a:r>
            <a:r>
              <a:rPr lang="en-US" dirty="0"/>
              <a:t>more extensive </a:t>
            </a:r>
            <a:r>
              <a:rPr lang="en-US" dirty="0" err="1"/>
              <a:t>hyperparameter</a:t>
            </a:r>
            <a:r>
              <a:rPr lang="en-US" dirty="0"/>
              <a:t> tuning on several machine learning models</a:t>
            </a:r>
            <a:r>
              <a:rPr lang="en-US" dirty="0" smtClean="0"/>
              <a:t>.</a:t>
            </a:r>
            <a:endParaRPr lang="en-IN" dirty="0"/>
          </a:p>
        </p:txBody>
      </p:sp>
    </p:spTree>
    <p:extLst>
      <p:ext uri="{BB962C8B-B14F-4D97-AF65-F5344CB8AC3E}">
        <p14:creationId xmlns:p14="http://schemas.microsoft.com/office/powerpoint/2010/main" val="154942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Outline</a:t>
            </a:r>
            <a:endParaRPr lang="en-IN" b="1" dirty="0"/>
          </a:p>
        </p:txBody>
      </p:sp>
      <p:sp>
        <p:nvSpPr>
          <p:cNvPr id="3" name="Content Placeholder 2"/>
          <p:cNvSpPr>
            <a:spLocks noGrp="1"/>
          </p:cNvSpPr>
          <p:nvPr>
            <p:ph idx="1"/>
          </p:nvPr>
        </p:nvSpPr>
        <p:spPr/>
        <p:txBody>
          <a:bodyPr/>
          <a:lstStyle/>
          <a:p>
            <a:pPr>
              <a:buFont typeface="Wingdings 3" panose="05040102010807070707" pitchFamily="18" charset="2"/>
              <a:buChar char=""/>
            </a:pPr>
            <a:r>
              <a:rPr lang="en-IN" dirty="0" smtClean="0"/>
              <a:t>Introduction</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EDA steps and Visualization</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Building Models</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Best Model</a:t>
            </a:r>
          </a:p>
          <a:p>
            <a:pPr>
              <a:buFont typeface="Wingdings 3" panose="05040102010807070707" pitchFamily="18" charset="2"/>
              <a:buChar char=""/>
            </a:pPr>
            <a:endParaRPr lang="en-IN" dirty="0"/>
          </a:p>
          <a:p>
            <a:pPr>
              <a:buFont typeface="Wingdings 3" panose="05040102010807070707" pitchFamily="18" charset="2"/>
              <a:buChar char=""/>
            </a:pPr>
            <a:r>
              <a:rPr lang="en-IN" dirty="0" smtClean="0"/>
              <a:t>Conclusion</a:t>
            </a:r>
            <a:endParaRPr lang="en-IN" dirty="0"/>
          </a:p>
        </p:txBody>
      </p:sp>
    </p:spTree>
    <p:extLst>
      <p:ext uri="{BB962C8B-B14F-4D97-AF65-F5344CB8AC3E}">
        <p14:creationId xmlns:p14="http://schemas.microsoft.com/office/powerpoint/2010/main" val="193431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a:xfrm>
            <a:off x="2589212" y="2133600"/>
            <a:ext cx="8915400" cy="4417512"/>
          </a:xfrm>
        </p:spPr>
        <p:txBody>
          <a:bodyPr>
            <a:normAutofit/>
          </a:bodyPr>
          <a:lstStyle/>
          <a:p>
            <a:endParaRPr lang="en-IN" dirty="0"/>
          </a:p>
          <a:p>
            <a:r>
              <a:rPr lang="en-US" dirty="0"/>
              <a:t> </a:t>
            </a:r>
            <a:r>
              <a:rPr lang="en-IN" dirty="0"/>
              <a:t>The value of a car drops right from the moment it is bought and the depreciation continues with each passing year. In fact, in the first year itself, the value of a car decreases by 20 percent of its initial value.</a:t>
            </a:r>
            <a:endParaRPr lang="en-IN" dirty="0"/>
          </a:p>
          <a:p>
            <a:r>
              <a:rPr lang="en-US" dirty="0"/>
              <a:t> </a:t>
            </a:r>
            <a:r>
              <a:rPr lang="en-IN" dirty="0"/>
              <a:t>With the covid-19 impact in the market, we have seen lot of changes in the car market. Now some cars are in demand hence making them costly and some are not in demand hence cheaper. One of our clients works with small traders, who sell used cars. So, they are looking for new machine learning models from new data. We have to make car price valuation model.</a:t>
            </a:r>
            <a:endParaRPr lang="en-US" dirty="0"/>
          </a:p>
          <a:p>
            <a:pPr marL="0" indent="0">
              <a:buNone/>
            </a:pPr>
            <a:r>
              <a:rPr lang="en-US" b="1" dirty="0" smtClean="0"/>
              <a:t>Problem Statement: </a:t>
            </a:r>
            <a:r>
              <a:rPr lang="en-US" dirty="0" smtClean="0"/>
              <a:t>We need to build a machine learning model predicting                        the Sale Price of the </a:t>
            </a:r>
            <a:r>
              <a:rPr lang="en-US" dirty="0" smtClean="0"/>
              <a:t>used cars</a:t>
            </a:r>
            <a:r>
              <a:rPr lang="en-US" dirty="0" smtClean="0"/>
              <a:t> </a:t>
            </a:r>
            <a:r>
              <a:rPr lang="en-US" dirty="0" smtClean="0"/>
              <a:t>based on several features.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072" y="104775"/>
            <a:ext cx="2390775" cy="1914525"/>
          </a:xfrm>
          <a:prstGeom prst="rect">
            <a:avLst/>
          </a:prstGeom>
        </p:spPr>
      </p:pic>
    </p:spTree>
    <p:extLst>
      <p:ext uri="{BB962C8B-B14F-4D97-AF65-F5344CB8AC3E}">
        <p14:creationId xmlns:p14="http://schemas.microsoft.com/office/powerpoint/2010/main" val="251006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EDA steps and Visualization</a:t>
            </a:r>
            <a:endParaRPr lang="en-IN" b="1" dirty="0"/>
          </a:p>
        </p:txBody>
      </p:sp>
      <p:sp>
        <p:nvSpPr>
          <p:cNvPr id="3" name="Content Placeholder 2"/>
          <p:cNvSpPr>
            <a:spLocks noGrp="1"/>
          </p:cNvSpPr>
          <p:nvPr>
            <p:ph idx="1"/>
          </p:nvPr>
        </p:nvSpPr>
        <p:spPr>
          <a:xfrm>
            <a:off x="2592925" y="1692297"/>
            <a:ext cx="8915400" cy="3777622"/>
          </a:xfrm>
        </p:spPr>
        <p:txBody>
          <a:bodyPr/>
          <a:lstStyle/>
          <a:p>
            <a:r>
              <a:rPr lang="en-IN" dirty="0" smtClean="0"/>
              <a:t>So, for building machine learning models certain processes need to be done. The first one is to import the datasets and do the data analysis or exploration. </a:t>
            </a:r>
            <a:r>
              <a:rPr lang="en-IN" dirty="0" smtClean="0"/>
              <a:t>The dataset had to be formed using web scraping from  websites like cars24, cardekho.com etc. The dataset formed </a:t>
            </a:r>
            <a:r>
              <a:rPr lang="en-IN" dirty="0" smtClean="0"/>
              <a:t>has </a:t>
            </a:r>
            <a:r>
              <a:rPr lang="en-IN" dirty="0"/>
              <a:t>9</a:t>
            </a:r>
            <a:r>
              <a:rPr lang="en-IN" dirty="0" smtClean="0"/>
              <a:t> </a:t>
            </a:r>
            <a:r>
              <a:rPr lang="en-IN" dirty="0" smtClean="0"/>
              <a:t>variables including response variable with </a:t>
            </a:r>
            <a:r>
              <a:rPr lang="en-IN" dirty="0" smtClean="0"/>
              <a:t>10028 </a:t>
            </a:r>
            <a:r>
              <a:rPr lang="en-IN" dirty="0" smtClean="0"/>
              <a:t>examples.</a:t>
            </a:r>
          </a:p>
          <a:p>
            <a:r>
              <a:rPr lang="en-IN" dirty="0" smtClean="0"/>
              <a:t>After that comes EDA i.e. exploratory data analysis and data visualization.</a:t>
            </a:r>
          </a:p>
          <a:p>
            <a:r>
              <a:rPr lang="en-IN" dirty="0" smtClean="0"/>
              <a:t>So first we checked out the response variable: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993" y="3994156"/>
            <a:ext cx="6918043" cy="2776162"/>
          </a:xfrm>
          <a:prstGeom prst="rect">
            <a:avLst/>
          </a:prstGeom>
        </p:spPr>
      </p:pic>
    </p:spTree>
    <p:extLst>
      <p:ext uri="{BB962C8B-B14F-4D97-AF65-F5344CB8AC3E}">
        <p14:creationId xmlns:p14="http://schemas.microsoft.com/office/powerpoint/2010/main" val="767674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89212" y="1409700"/>
            <a:ext cx="8915400" cy="3777622"/>
          </a:xfrm>
        </p:spPr>
        <p:txBody>
          <a:bodyPr/>
          <a:lstStyle/>
          <a:p>
            <a:r>
              <a:rPr lang="en-IN" dirty="0"/>
              <a:t>T</a:t>
            </a:r>
            <a:r>
              <a:rPr lang="en-IN" dirty="0" smtClean="0"/>
              <a:t>he figure gives </a:t>
            </a:r>
            <a:r>
              <a:rPr lang="en-IN" dirty="0"/>
              <a:t>us the </a:t>
            </a:r>
            <a:r>
              <a:rPr lang="en-IN" dirty="0" smtClean="0"/>
              <a:t>distribution</a:t>
            </a:r>
            <a:r>
              <a:rPr lang="en-IN" dirty="0" smtClean="0"/>
              <a:t> </a:t>
            </a:r>
            <a:r>
              <a:rPr lang="en-IN" dirty="0"/>
              <a:t>plot of the sale price. Most of the points are assembled </a:t>
            </a:r>
            <a:r>
              <a:rPr lang="en-IN" dirty="0" smtClean="0"/>
              <a:t>between 0-25</a:t>
            </a:r>
            <a:r>
              <a:rPr lang="en-IN" dirty="0" smtClean="0"/>
              <a:t>.</a:t>
            </a:r>
            <a:endParaRPr lang="en-IN" dirty="0" smtClean="0"/>
          </a:p>
          <a:p>
            <a:r>
              <a:rPr lang="en-IN" dirty="0"/>
              <a:t>T</a:t>
            </a:r>
            <a:r>
              <a:rPr lang="en-IN" dirty="0" smtClean="0"/>
              <a:t>he </a:t>
            </a:r>
            <a:r>
              <a:rPr lang="en-IN" dirty="0"/>
              <a:t>distribution of sale prices are right skewed, which shows the distribution of the sale prices isn’t normal. It is reasonable because few people </a:t>
            </a:r>
            <a:r>
              <a:rPr lang="en-IN" dirty="0" smtClean="0"/>
              <a:t>would buy</a:t>
            </a:r>
            <a:r>
              <a:rPr lang="en-IN" dirty="0"/>
              <a:t> </a:t>
            </a:r>
            <a:r>
              <a:rPr lang="en-IN" dirty="0" smtClean="0"/>
              <a:t>expensive </a:t>
            </a:r>
            <a:r>
              <a:rPr lang="en-IN" dirty="0" smtClean="0"/>
              <a:t>used cars</a:t>
            </a:r>
            <a:r>
              <a:rPr lang="en-IN" dirty="0" smtClean="0"/>
              <a:t>.</a:t>
            </a:r>
          </a:p>
          <a:p>
            <a:r>
              <a:rPr lang="en-IN" dirty="0" smtClean="0"/>
              <a:t>Afterwards, we plotted other variables with the target variable.</a:t>
            </a:r>
          </a:p>
          <a:p>
            <a:pPr marL="0" indent="0">
              <a:buNone/>
            </a:pPr>
            <a:endParaRPr lang="en-IN" dirty="0"/>
          </a:p>
          <a:p>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578251"/>
            <a:ext cx="3796563" cy="32181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013" y="3957628"/>
            <a:ext cx="5353973" cy="2459386"/>
          </a:xfrm>
          <a:prstGeom prst="rect">
            <a:avLst/>
          </a:prstGeom>
        </p:spPr>
      </p:pic>
    </p:spTree>
    <p:extLst>
      <p:ext uri="{BB962C8B-B14F-4D97-AF65-F5344CB8AC3E}">
        <p14:creationId xmlns:p14="http://schemas.microsoft.com/office/powerpoint/2010/main" val="254468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1107" y="1227550"/>
            <a:ext cx="143505" cy="677449"/>
          </a:xfrm>
        </p:spPr>
        <p:txBody>
          <a:bodyPr/>
          <a:lstStyle/>
          <a:p>
            <a:endParaRPr lang="en-IN" dirty="0"/>
          </a:p>
        </p:txBody>
      </p:sp>
      <p:sp>
        <p:nvSpPr>
          <p:cNvPr id="3" name="Content Placeholder 2"/>
          <p:cNvSpPr>
            <a:spLocks noGrp="1"/>
          </p:cNvSpPr>
          <p:nvPr>
            <p:ph idx="1"/>
          </p:nvPr>
        </p:nvSpPr>
        <p:spPr>
          <a:xfrm>
            <a:off x="2079358" y="636636"/>
            <a:ext cx="8915400" cy="3777622"/>
          </a:xfrm>
        </p:spPr>
        <p:txBody>
          <a:bodyPr/>
          <a:lstStyle/>
          <a:p>
            <a:endParaRPr lang="en-IN" dirty="0"/>
          </a:p>
          <a:p>
            <a:r>
              <a:rPr lang="en-IN" dirty="0" smtClean="0"/>
              <a:t>The above two figures shows relationship of sale price variable with transmission type and fuel type variables respectively.</a:t>
            </a:r>
          </a:p>
          <a:p>
            <a:r>
              <a:rPr lang="en-IN" dirty="0" smtClean="0"/>
              <a:t>This two figures gives us that for highest sale prices the transmission is manual and fuel type is diesel. </a:t>
            </a:r>
          </a:p>
          <a:p>
            <a:r>
              <a:rPr lang="en-IN" dirty="0" smtClean="0"/>
              <a:t>Manual transmission vehicles are way cheaper than automatic transmission vehicles.</a:t>
            </a:r>
          </a:p>
          <a:p>
            <a:r>
              <a:rPr lang="en-IN" dirty="0"/>
              <a:t>Both petrol and diesel vehicles have good sale price </a:t>
            </a:r>
            <a:r>
              <a:rPr lang="en-IN" dirty="0" smtClean="0"/>
              <a:t>range and </a:t>
            </a:r>
            <a:r>
              <a:rPr lang="en-IN" dirty="0"/>
              <a:t>f</a:t>
            </a:r>
            <a:r>
              <a:rPr lang="en-IN" dirty="0" smtClean="0"/>
              <a:t>or </a:t>
            </a:r>
            <a:r>
              <a:rPr lang="en-IN" dirty="0"/>
              <a:t>CNG and LPG vehicles sales price has very short range.</a:t>
            </a:r>
          </a:p>
          <a:p>
            <a:r>
              <a:rPr lang="en-IN" dirty="0" smtClean="0"/>
              <a:t>The below figure gives relationship between model year and sale price:</a:t>
            </a:r>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smtClean="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468" y="4183693"/>
            <a:ext cx="10112642" cy="2674307"/>
          </a:xfrm>
          <a:prstGeom prst="rect">
            <a:avLst/>
          </a:prstGeom>
        </p:spPr>
      </p:pic>
    </p:spTree>
    <p:extLst>
      <p:ext uri="{BB962C8B-B14F-4D97-AF65-F5344CB8AC3E}">
        <p14:creationId xmlns:p14="http://schemas.microsoft.com/office/powerpoint/2010/main" val="1770662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592925" y="624110"/>
            <a:ext cx="8915400" cy="5814790"/>
          </a:xfrm>
        </p:spPr>
        <p:txBody>
          <a:bodyPr>
            <a:normAutofit/>
          </a:bodyPr>
          <a:lstStyle/>
          <a:p>
            <a:r>
              <a:rPr lang="en-IN" dirty="0" smtClean="0"/>
              <a:t>The figure shows that </a:t>
            </a:r>
            <a:r>
              <a:rPr lang="en-IN" dirty="0"/>
              <a:t>Year the model been made seems to be correlated with the target variable. </a:t>
            </a:r>
            <a:endParaRPr lang="en-IN" dirty="0" smtClean="0"/>
          </a:p>
          <a:p>
            <a:r>
              <a:rPr lang="en-IN" dirty="0"/>
              <a:t>Model year 2022 certainly has the highest sale prices of used cars</a:t>
            </a:r>
            <a:r>
              <a:rPr lang="en-IN" dirty="0" smtClean="0"/>
              <a:t>.</a:t>
            </a:r>
          </a:p>
          <a:p>
            <a:r>
              <a:rPr lang="en-IN" dirty="0"/>
              <a:t>While model year 1997 has the lowest sale prices year 1990 has higher sale prices than 1997 to 2008 model year</a:t>
            </a:r>
            <a:r>
              <a:rPr lang="en-IN" dirty="0" smtClean="0"/>
              <a:t>.</a:t>
            </a:r>
          </a:p>
          <a:p>
            <a:endParaRPr lang="en-IN" dirty="0"/>
          </a:p>
          <a:p>
            <a:r>
              <a:rPr lang="en-IN" dirty="0" smtClean="0"/>
              <a:t>So after </a:t>
            </a:r>
            <a:r>
              <a:rPr lang="en-IN" dirty="0" smtClean="0"/>
              <a:t>plotting sale price variable with location variable</a:t>
            </a:r>
            <a:r>
              <a:rPr lang="en-IN" dirty="0" smtClean="0"/>
              <a:t>, </a:t>
            </a:r>
            <a:r>
              <a:rPr lang="en-IN" dirty="0" smtClean="0"/>
              <a:t>data </a:t>
            </a:r>
            <a:r>
              <a:rPr lang="en-IN" dirty="0" smtClean="0"/>
              <a:t>pre-processing </a:t>
            </a:r>
            <a:r>
              <a:rPr lang="en-IN" dirty="0" smtClean="0"/>
              <a:t>was done.</a:t>
            </a:r>
          </a:p>
          <a:p>
            <a:r>
              <a:rPr lang="en-IN" dirty="0" smtClean="0"/>
              <a:t>Firstly, </a:t>
            </a:r>
            <a:r>
              <a:rPr lang="en-IN" dirty="0" err="1" smtClean="0"/>
              <a:t>skewness</a:t>
            </a:r>
            <a:r>
              <a:rPr lang="en-IN" dirty="0" smtClean="0"/>
              <a:t> was checked, then we applied log transformation on the data that was highly skewed.</a:t>
            </a:r>
            <a:endParaRPr lang="en-IN" dirty="0" smtClean="0"/>
          </a:p>
          <a:p>
            <a:r>
              <a:rPr lang="en-IN" dirty="0" smtClean="0"/>
              <a:t>Once </a:t>
            </a:r>
            <a:r>
              <a:rPr lang="en-IN" dirty="0" err="1" smtClean="0"/>
              <a:t>skewness</a:t>
            </a:r>
            <a:r>
              <a:rPr lang="en-IN" dirty="0" smtClean="0"/>
              <a:t> was reduced all </a:t>
            </a:r>
            <a:r>
              <a:rPr lang="en-IN" dirty="0" smtClean="0"/>
              <a:t>the categorical variables were turn into numeric ones so that we can process further with model building algorithms.</a:t>
            </a:r>
            <a:endParaRPr lang="en-IN" dirty="0"/>
          </a:p>
        </p:txBody>
      </p:sp>
    </p:spTree>
    <p:extLst>
      <p:ext uri="{BB962C8B-B14F-4D97-AF65-F5344CB8AC3E}">
        <p14:creationId xmlns:p14="http://schemas.microsoft.com/office/powerpoint/2010/main" val="1860512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Building Models</a:t>
            </a:r>
            <a:endParaRPr lang="en-IN" b="1" dirty="0"/>
          </a:p>
        </p:txBody>
      </p:sp>
      <p:sp>
        <p:nvSpPr>
          <p:cNvPr id="3" name="Content Placeholder 2"/>
          <p:cNvSpPr>
            <a:spLocks noGrp="1"/>
          </p:cNvSpPr>
          <p:nvPr>
            <p:ph idx="1"/>
          </p:nvPr>
        </p:nvSpPr>
        <p:spPr/>
        <p:txBody>
          <a:bodyPr/>
          <a:lstStyle/>
          <a:p>
            <a:r>
              <a:rPr lang="en-IN" dirty="0"/>
              <a:t>W</a:t>
            </a:r>
            <a:r>
              <a:rPr lang="en-IN" dirty="0" smtClean="0"/>
              <a:t>e had trained </a:t>
            </a:r>
            <a:r>
              <a:rPr lang="en-IN" dirty="0"/>
              <a:t>several Machine Learning models and compare their results</a:t>
            </a:r>
            <a:r>
              <a:rPr lang="en-IN" dirty="0" smtClean="0"/>
              <a:t>. </a:t>
            </a:r>
            <a:r>
              <a:rPr lang="en-IN" dirty="0" smtClean="0"/>
              <a:t>Later </a:t>
            </a:r>
            <a:r>
              <a:rPr lang="en-IN" dirty="0"/>
              <a:t>on, we </a:t>
            </a:r>
            <a:r>
              <a:rPr lang="en-IN" dirty="0" smtClean="0"/>
              <a:t>had used </a:t>
            </a:r>
            <a:r>
              <a:rPr lang="en-IN" dirty="0"/>
              <a:t>cross validation and other evaluation metrics</a:t>
            </a:r>
            <a:r>
              <a:rPr lang="en-IN" dirty="0" smtClean="0"/>
              <a:t>.</a:t>
            </a:r>
          </a:p>
          <a:p>
            <a:r>
              <a:rPr lang="en-IN" dirty="0"/>
              <a:t>So, we had tried in total </a:t>
            </a:r>
            <a:r>
              <a:rPr lang="en-IN" dirty="0" smtClean="0"/>
              <a:t>nine </a:t>
            </a:r>
            <a:r>
              <a:rPr lang="en-IN" dirty="0"/>
              <a:t>different algorithms which include, linear regression, 2 regularization methods, k-</a:t>
            </a:r>
            <a:r>
              <a:rPr lang="en-IN" dirty="0" err="1"/>
              <a:t>neighbors</a:t>
            </a:r>
            <a:r>
              <a:rPr lang="en-IN" dirty="0"/>
              <a:t>, decision </a:t>
            </a:r>
            <a:r>
              <a:rPr lang="en-IN" dirty="0" smtClean="0"/>
              <a:t>tree, </a:t>
            </a:r>
            <a:r>
              <a:rPr lang="en-IN" dirty="0"/>
              <a:t>3 ensemble </a:t>
            </a:r>
            <a:r>
              <a:rPr lang="en-IN" dirty="0" smtClean="0"/>
              <a:t>techniques and </a:t>
            </a:r>
            <a:r>
              <a:rPr lang="en-IN" dirty="0" err="1" smtClean="0"/>
              <a:t>xgboost</a:t>
            </a:r>
            <a:r>
              <a:rPr lang="en-IN" dirty="0" smtClean="0"/>
              <a:t>. </a:t>
            </a:r>
          </a:p>
          <a:p>
            <a:r>
              <a:rPr lang="en-IN" dirty="0" smtClean="0"/>
              <a:t>While </a:t>
            </a:r>
            <a:r>
              <a:rPr lang="en-IN" dirty="0"/>
              <a:t>trying out different models we had compare the accuracy score for the best fit model</a:t>
            </a:r>
            <a:r>
              <a:rPr lang="en-IN" dirty="0" smtClean="0"/>
              <a:t>.</a:t>
            </a:r>
          </a:p>
          <a:p>
            <a:r>
              <a:rPr lang="en-IN" dirty="0" smtClean="0"/>
              <a:t>We had also compared the errors but accuracy was main base.</a:t>
            </a:r>
            <a:endParaRPr lang="en-IN" dirty="0" smtClean="0"/>
          </a:p>
          <a:p>
            <a:pPr marL="0" indent="0">
              <a:buNone/>
            </a:pPr>
            <a:endParaRPr lang="en-IN" dirty="0"/>
          </a:p>
        </p:txBody>
      </p:sp>
    </p:spTree>
    <p:extLst>
      <p:ext uri="{BB962C8B-B14F-4D97-AF65-F5344CB8AC3E}">
        <p14:creationId xmlns:p14="http://schemas.microsoft.com/office/powerpoint/2010/main" val="404714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Best Model?</a:t>
            </a:r>
            <a:endParaRPr lang="en-IN" b="1" dirty="0"/>
          </a:p>
        </p:txBody>
      </p:sp>
      <p:sp>
        <p:nvSpPr>
          <p:cNvPr id="3" name="Content Placeholder 2"/>
          <p:cNvSpPr>
            <a:spLocks noGrp="1"/>
          </p:cNvSpPr>
          <p:nvPr>
            <p:ph idx="1"/>
          </p:nvPr>
        </p:nvSpPr>
        <p:spPr>
          <a:xfrm>
            <a:off x="2589212" y="5486400"/>
            <a:ext cx="8915400" cy="990600"/>
          </a:xfrm>
        </p:spPr>
        <p:txBody>
          <a:bodyPr>
            <a:normAutofit/>
          </a:bodyPr>
          <a:lstStyle/>
          <a:p>
            <a:r>
              <a:rPr lang="en-IN" dirty="0"/>
              <a:t>As we can see, the </a:t>
            </a:r>
            <a:r>
              <a:rPr lang="en-IN" dirty="0" smtClean="0"/>
              <a:t>Gradient Boosting </a:t>
            </a:r>
            <a:r>
              <a:rPr lang="en-IN" dirty="0" err="1" smtClean="0"/>
              <a:t>Regressor</a:t>
            </a:r>
            <a:r>
              <a:rPr lang="en-IN" dirty="0" smtClean="0"/>
              <a:t> </a:t>
            </a:r>
            <a:r>
              <a:rPr lang="en-IN" dirty="0"/>
              <a:t>goes on the first place. But first, we must check, </a:t>
            </a:r>
            <a:r>
              <a:rPr lang="en-IN" dirty="0" smtClean="0"/>
              <a:t>gradient boosting</a:t>
            </a:r>
            <a:r>
              <a:rPr lang="en-IN" dirty="0" smtClean="0"/>
              <a:t> </a:t>
            </a:r>
            <a:r>
              <a:rPr lang="en-IN" dirty="0"/>
              <a:t>performs, when we use cross validation.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394238"/>
            <a:ext cx="7757287" cy="3600137"/>
          </a:xfrm>
          <a:prstGeom prst="rect">
            <a:avLst/>
          </a:prstGeom>
        </p:spPr>
      </p:pic>
    </p:spTree>
    <p:extLst>
      <p:ext uri="{BB962C8B-B14F-4D97-AF65-F5344CB8AC3E}">
        <p14:creationId xmlns:p14="http://schemas.microsoft.com/office/powerpoint/2010/main" val="587686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TotalTime>
  <Words>1029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Bernard MT Condensed</vt:lpstr>
      <vt:lpstr>Century Gothic</vt:lpstr>
      <vt:lpstr>Wingdings 3</vt:lpstr>
      <vt:lpstr>Wisp</vt:lpstr>
      <vt:lpstr>Used Cars Sale Price Prediction</vt:lpstr>
      <vt:lpstr>Outline</vt:lpstr>
      <vt:lpstr>Introduction</vt:lpstr>
      <vt:lpstr>EDA steps and Visualization</vt:lpstr>
      <vt:lpstr>PowerPoint Presentation</vt:lpstr>
      <vt:lpstr>PowerPoint Presentation</vt:lpstr>
      <vt:lpstr>PowerPoint Presentation</vt:lpstr>
      <vt:lpstr>Building Models</vt:lpstr>
      <vt:lpstr>Best Model?</vt:lpstr>
      <vt:lpstr>This looks as realistic as the accuracy score for gradient boosting. Our model has an average accuracy of 66% with a standard deviation of 4 %. The standard deviation shows us, how precise the estimates are. This means in our case that the accuracy of our model can differ + — 4%.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14</cp:revision>
  <dcterms:created xsi:type="dcterms:W3CDTF">2022-07-11T16:18:11Z</dcterms:created>
  <dcterms:modified xsi:type="dcterms:W3CDTF">2022-07-27T16:43:06Z</dcterms:modified>
</cp:coreProperties>
</file>