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6" r:id="rId6"/>
    <p:sldId id="260" r:id="rId7"/>
    <p:sldId id="259" r:id="rId8"/>
    <p:sldId id="267" r:id="rId9"/>
    <p:sldId id="261" r:id="rId10"/>
    <p:sldId id="262" r:id="rId11"/>
    <p:sldId id="263" r:id="rId12"/>
    <p:sldId id="264" r:id="rId13"/>
    <p:sldId id="265" r:id="rId14"/>
  </p:sldIdLst>
  <p:sldSz cx="12382500" cy="1113726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2.png"/><Relationship Id="rId8" Type="http://schemas.openxmlformats.org/officeDocument/2006/relationships/image" Target="../media/image101.png"/><Relationship Id="rId7" Type="http://schemas.openxmlformats.org/officeDocument/2006/relationships/image" Target="../media/image100.png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Relationship Id="rId3" Type="http://schemas.openxmlformats.org/officeDocument/2006/relationships/image" Target="../media/image96.png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119.png"/><Relationship Id="rId25" Type="http://schemas.openxmlformats.org/officeDocument/2006/relationships/image" Target="../media/image118.png"/><Relationship Id="rId24" Type="http://schemas.openxmlformats.org/officeDocument/2006/relationships/image" Target="../media/image117.png"/><Relationship Id="rId23" Type="http://schemas.openxmlformats.org/officeDocument/2006/relationships/image" Target="../media/image116.png"/><Relationship Id="rId22" Type="http://schemas.openxmlformats.org/officeDocument/2006/relationships/image" Target="../media/image115.png"/><Relationship Id="rId21" Type="http://schemas.openxmlformats.org/officeDocument/2006/relationships/image" Target="../media/image114.png"/><Relationship Id="rId20" Type="http://schemas.openxmlformats.org/officeDocument/2006/relationships/image" Target="../media/image113.png"/><Relationship Id="rId2" Type="http://schemas.openxmlformats.org/officeDocument/2006/relationships/image" Target="../media/image95.png"/><Relationship Id="rId19" Type="http://schemas.openxmlformats.org/officeDocument/2006/relationships/image" Target="../media/image112.png"/><Relationship Id="rId18" Type="http://schemas.openxmlformats.org/officeDocument/2006/relationships/image" Target="../media/image111.png"/><Relationship Id="rId17" Type="http://schemas.openxmlformats.org/officeDocument/2006/relationships/image" Target="../media/image110.png"/><Relationship Id="rId16" Type="http://schemas.openxmlformats.org/officeDocument/2006/relationships/image" Target="../media/image109.png"/><Relationship Id="rId15" Type="http://schemas.openxmlformats.org/officeDocument/2006/relationships/image" Target="../media/image108.png"/><Relationship Id="rId14" Type="http://schemas.openxmlformats.org/officeDocument/2006/relationships/image" Target="../media/image107.png"/><Relationship Id="rId13" Type="http://schemas.openxmlformats.org/officeDocument/2006/relationships/image" Target="../media/image106.png"/><Relationship Id="rId12" Type="http://schemas.openxmlformats.org/officeDocument/2006/relationships/image" Target="../media/image105.png"/><Relationship Id="rId11" Type="http://schemas.openxmlformats.org/officeDocument/2006/relationships/image" Target="../media/image104.png"/><Relationship Id="rId10" Type="http://schemas.openxmlformats.org/officeDocument/2006/relationships/image" Target="../media/image103.png"/><Relationship Id="rId1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9.jpeg"/><Relationship Id="rId3" Type="http://schemas.openxmlformats.org/officeDocument/2006/relationships/image" Target="../media/image128.jpeg"/><Relationship Id="rId2" Type="http://schemas.openxmlformats.org/officeDocument/2006/relationships/image" Target="../media/image127.jpeg"/><Relationship Id="rId1" Type="http://schemas.openxmlformats.org/officeDocument/2006/relationships/image" Target="../media/image126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1.png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34.png"/><Relationship Id="rId12" Type="http://schemas.openxmlformats.org/officeDocument/2006/relationships/image" Target="../media/image33.png"/><Relationship Id="rId11" Type="http://schemas.openxmlformats.org/officeDocument/2006/relationships/image" Target="../media/image32.png"/><Relationship Id="rId10" Type="http://schemas.openxmlformats.org/officeDocument/2006/relationships/image" Target="../media/image31.png"/><Relationship Id="rId1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51.png"/><Relationship Id="rId16" Type="http://schemas.openxmlformats.org/officeDocument/2006/relationships/image" Target="../media/image50.png"/><Relationship Id="rId15" Type="http://schemas.openxmlformats.org/officeDocument/2006/relationships/image" Target="../media/image49.png"/><Relationship Id="rId14" Type="http://schemas.openxmlformats.org/officeDocument/2006/relationships/image" Target="../media/image48.png"/><Relationship Id="rId13" Type="http://schemas.openxmlformats.org/officeDocument/2006/relationships/image" Target="../media/image47.png"/><Relationship Id="rId12" Type="http://schemas.openxmlformats.org/officeDocument/2006/relationships/image" Target="../media/image46.png"/><Relationship Id="rId11" Type="http://schemas.openxmlformats.org/officeDocument/2006/relationships/image" Target="../media/image45.png"/><Relationship Id="rId10" Type="http://schemas.openxmlformats.org/officeDocument/2006/relationships/image" Target="../media/image44.png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png"/><Relationship Id="rId8" Type="http://schemas.openxmlformats.org/officeDocument/2006/relationships/image" Target="../media/image59.png"/><Relationship Id="rId7" Type="http://schemas.openxmlformats.org/officeDocument/2006/relationships/image" Target="../media/image58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6" Type="http://schemas.openxmlformats.org/officeDocument/2006/relationships/slideLayout" Target="../slideLayouts/slideLayout1.xml"/><Relationship Id="rId35" Type="http://schemas.openxmlformats.org/officeDocument/2006/relationships/tags" Target="../tags/tag15.xml"/><Relationship Id="rId34" Type="http://schemas.openxmlformats.org/officeDocument/2006/relationships/image" Target="../media/image71.png"/><Relationship Id="rId33" Type="http://schemas.openxmlformats.org/officeDocument/2006/relationships/tags" Target="../tags/tag14.xml"/><Relationship Id="rId32" Type="http://schemas.openxmlformats.org/officeDocument/2006/relationships/tags" Target="../tags/tag13.xml"/><Relationship Id="rId31" Type="http://schemas.openxmlformats.org/officeDocument/2006/relationships/tags" Target="../tags/tag12.xml"/><Relationship Id="rId30" Type="http://schemas.openxmlformats.org/officeDocument/2006/relationships/image" Target="../media/image70.png"/><Relationship Id="rId3" Type="http://schemas.openxmlformats.org/officeDocument/2006/relationships/image" Target="../media/image54.png"/><Relationship Id="rId29" Type="http://schemas.openxmlformats.org/officeDocument/2006/relationships/tags" Target="../tags/tag11.xml"/><Relationship Id="rId28" Type="http://schemas.openxmlformats.org/officeDocument/2006/relationships/tags" Target="../tags/tag10.xml"/><Relationship Id="rId27" Type="http://schemas.openxmlformats.org/officeDocument/2006/relationships/tags" Target="../tags/tag9.xml"/><Relationship Id="rId26" Type="http://schemas.openxmlformats.org/officeDocument/2006/relationships/image" Target="../media/image69.png"/><Relationship Id="rId25" Type="http://schemas.openxmlformats.org/officeDocument/2006/relationships/tags" Target="../tags/tag8.xml"/><Relationship Id="rId24" Type="http://schemas.openxmlformats.org/officeDocument/2006/relationships/tags" Target="../tags/tag7.xml"/><Relationship Id="rId23" Type="http://schemas.openxmlformats.org/officeDocument/2006/relationships/tags" Target="../tags/tag6.xml"/><Relationship Id="rId22" Type="http://schemas.openxmlformats.org/officeDocument/2006/relationships/tags" Target="../tags/tag5.xml"/><Relationship Id="rId21" Type="http://schemas.openxmlformats.org/officeDocument/2006/relationships/tags" Target="../tags/tag4.xml"/><Relationship Id="rId20" Type="http://schemas.openxmlformats.org/officeDocument/2006/relationships/tags" Target="../tags/tag3.xml"/><Relationship Id="rId2" Type="http://schemas.openxmlformats.org/officeDocument/2006/relationships/image" Target="../media/image53.png"/><Relationship Id="rId19" Type="http://schemas.openxmlformats.org/officeDocument/2006/relationships/tags" Target="../tags/tag2.xml"/><Relationship Id="rId18" Type="http://schemas.openxmlformats.org/officeDocument/2006/relationships/tags" Target="../tags/tag1.xml"/><Relationship Id="rId17" Type="http://schemas.openxmlformats.org/officeDocument/2006/relationships/image" Target="../media/image68.png"/><Relationship Id="rId16" Type="http://schemas.openxmlformats.org/officeDocument/2006/relationships/image" Target="../media/image67.png"/><Relationship Id="rId15" Type="http://schemas.openxmlformats.org/officeDocument/2006/relationships/image" Target="../media/image66.png"/><Relationship Id="rId14" Type="http://schemas.openxmlformats.org/officeDocument/2006/relationships/image" Target="../media/image65.png"/><Relationship Id="rId13" Type="http://schemas.openxmlformats.org/officeDocument/2006/relationships/image" Target="../media/image64.png"/><Relationship Id="rId12" Type="http://schemas.openxmlformats.org/officeDocument/2006/relationships/image" Target="../media/image63.png"/><Relationship Id="rId11" Type="http://schemas.openxmlformats.org/officeDocument/2006/relationships/image" Target="../media/image62.png"/><Relationship Id="rId10" Type="http://schemas.openxmlformats.org/officeDocument/2006/relationships/image" Target="../media/image61.png"/><Relationship Id="rId1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0.png"/><Relationship Id="rId8" Type="http://schemas.openxmlformats.org/officeDocument/2006/relationships/image" Target="../media/image79.png"/><Relationship Id="rId7" Type="http://schemas.openxmlformats.org/officeDocument/2006/relationships/image" Target="../media/image78.png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93.png"/><Relationship Id="rId21" Type="http://schemas.openxmlformats.org/officeDocument/2006/relationships/image" Target="../media/image92.png"/><Relationship Id="rId20" Type="http://schemas.openxmlformats.org/officeDocument/2006/relationships/image" Target="../media/image91.png"/><Relationship Id="rId2" Type="http://schemas.openxmlformats.org/officeDocument/2006/relationships/image" Target="../media/image73.png"/><Relationship Id="rId19" Type="http://schemas.openxmlformats.org/officeDocument/2006/relationships/image" Target="../media/image90.png"/><Relationship Id="rId18" Type="http://schemas.openxmlformats.org/officeDocument/2006/relationships/image" Target="../media/image89.png"/><Relationship Id="rId17" Type="http://schemas.openxmlformats.org/officeDocument/2006/relationships/image" Target="../media/image88.png"/><Relationship Id="rId16" Type="http://schemas.openxmlformats.org/officeDocument/2006/relationships/image" Target="../media/image87.png"/><Relationship Id="rId15" Type="http://schemas.openxmlformats.org/officeDocument/2006/relationships/image" Target="../media/image86.png"/><Relationship Id="rId14" Type="http://schemas.openxmlformats.org/officeDocument/2006/relationships/image" Target="../media/image85.png"/><Relationship Id="rId13" Type="http://schemas.openxmlformats.org/officeDocument/2006/relationships/image" Target="../media/image84.png"/><Relationship Id="rId12" Type="http://schemas.openxmlformats.org/officeDocument/2006/relationships/image" Target="../media/image83.png"/><Relationship Id="rId11" Type="http://schemas.openxmlformats.org/officeDocument/2006/relationships/image" Target="../media/image82.png"/><Relationship Id="rId10" Type="http://schemas.openxmlformats.org/officeDocument/2006/relationships/image" Target="../media/image81.png"/><Relationship Id="rId1" Type="http://schemas.openxmlformats.org/officeDocument/2006/relationships/image" Target="../media/image7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2044446"/>
            <a:ext cx="12382500" cy="70485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3506844" y="4372647"/>
            <a:ext cx="5195570" cy="42100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0515" indent="-297815" algn="l" rtl="0" eaLnBrk="0">
              <a:lnSpc>
                <a:spcPct val="99000"/>
              </a:lnSpc>
            </a:pPr>
            <a:r>
              <a:rPr sz="4400" b="1" kern="0" spc="10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在智能体客服系统中</a:t>
            </a:r>
            <a:r>
              <a:rPr sz="4400" kern="0" spc="1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4400" b="1" kern="0" spc="5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采用</a:t>
            </a:r>
            <a:r>
              <a:rPr sz="4400" b="1" kern="0" spc="50" dirty="0">
                <a:solidFill>
                  <a:srgbClr val="30C0E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长期记忆模块</a:t>
            </a:r>
            <a:endParaRPr sz="4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rtl="0" eaLnBrk="0">
              <a:lnSpc>
                <a:spcPct val="14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87095" algn="l" rtl="0" eaLnBrk="0">
              <a:lnSpc>
                <a:spcPct val="94000"/>
              </a:lnSpc>
              <a:spcBef>
                <a:spcPts val="520"/>
              </a:spcBef>
            </a:pPr>
            <a:endParaRPr sz="17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06195" algn="l" rtl="0" eaLnBrk="0">
              <a:lnSpc>
                <a:spcPts val="5235"/>
              </a:lnSpc>
              <a:spcBef>
                <a:spcPts val="5"/>
              </a:spcBef>
            </a:pPr>
            <a:endParaRPr sz="42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rect 334"/>
          <p:cNvSpPr/>
          <p:nvPr/>
        </p:nvSpPr>
        <p:spPr>
          <a:xfrm>
            <a:off x="76961" y="527305"/>
            <a:ext cx="12228576" cy="10082783"/>
          </a:xfrm>
          <a:prstGeom prst="rect">
            <a:avLst/>
          </a:prstGeom>
          <a:solidFill>
            <a:srgbClr val="F5F5F5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336" name="picture 3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6961" y="527305"/>
            <a:ext cx="12192000" cy="8458200"/>
          </a:xfrm>
          <a:prstGeom prst="rect">
            <a:avLst/>
          </a:prstGeom>
        </p:spPr>
      </p:pic>
      <p:pic>
        <p:nvPicPr>
          <p:cNvPr id="338" name="picture 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3711" y="2556130"/>
            <a:ext cx="5314950" cy="3047999"/>
          </a:xfrm>
          <a:prstGeom prst="rect">
            <a:avLst/>
          </a:prstGeom>
        </p:spPr>
      </p:pic>
      <p:pic>
        <p:nvPicPr>
          <p:cNvPr id="340" name="picture 3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296786" y="2556130"/>
            <a:ext cx="5305425" cy="3047999"/>
          </a:xfrm>
          <a:prstGeom prst="rect">
            <a:avLst/>
          </a:prstGeom>
        </p:spPr>
      </p:pic>
      <p:pic>
        <p:nvPicPr>
          <p:cNvPr id="342" name="picture 3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43711" y="5842254"/>
            <a:ext cx="5314950" cy="2667000"/>
          </a:xfrm>
          <a:prstGeom prst="rect">
            <a:avLst/>
          </a:prstGeom>
        </p:spPr>
      </p:pic>
      <p:sp>
        <p:nvSpPr>
          <p:cNvPr id="344" name="textbox 344"/>
          <p:cNvSpPr/>
          <p:nvPr/>
        </p:nvSpPr>
        <p:spPr>
          <a:xfrm>
            <a:off x="6296786" y="5842254"/>
            <a:ext cx="5305425" cy="26670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52425" algn="l" rtl="0" eaLnBrk="0">
              <a:lnSpc>
                <a:spcPts val="2120"/>
              </a:lnSpc>
              <a:spcBef>
                <a:spcPts val="5"/>
              </a:spcBef>
              <a:tabLst>
                <a:tab pos="530860" algn="l"/>
              </a:tabLst>
            </a:pPr>
            <a:r>
              <a:rPr sz="16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16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AI</a:t>
            </a:r>
            <a:r>
              <a:rPr sz="1600" kern="0" spc="7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代理集成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78155" indent="-252095" algn="l" rtl="0" eaLnBrk="0">
              <a:lnSpc>
                <a:spcPct val="111000"/>
              </a:lnSpc>
              <a:spcBef>
                <a:spcPts val="390"/>
              </a:spcBef>
              <a:tabLst>
                <a:tab pos="35369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9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9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架构组件：</a:t>
            </a:r>
            <a:r>
              <a:rPr sz="1300" kern="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用户接口层</a:t>
            </a:r>
            <a:r>
              <a:rPr sz="1300" kern="0" spc="9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LLM</a:t>
            </a:r>
            <a:r>
              <a:rPr sz="1300" kern="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核心层</a:t>
            </a:r>
            <a:r>
              <a:rPr sz="1300" kern="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1300" kern="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记忆层</a:t>
            </a:r>
            <a:r>
              <a:rPr sz="1300" kern="0" spc="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 </a:t>
            </a:r>
            <a:r>
              <a:rPr sz="1300" kern="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调用层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476250" indent="-264795" algn="l" rtl="0" eaLnBrk="0">
              <a:lnSpc>
                <a:spcPct val="111000"/>
              </a:lnSpc>
              <a:spcBef>
                <a:spcPts val="1050"/>
              </a:spcBef>
              <a:tabLst>
                <a:tab pos="36131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7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2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上下文管理：</a:t>
            </a:r>
            <a:r>
              <a:rPr sz="1300" kern="0" spc="-27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对话历史存储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上下文生成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</a:t>
            </a:r>
            <a:r>
              <a:rPr sz="1300" kern="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话状态跟踪 </a:t>
            </a:r>
            <a:r>
              <a:rPr sz="1300" kern="0" spc="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指代消解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76250" indent="-250190" algn="l" rtl="0" eaLnBrk="0">
              <a:lnSpc>
                <a:spcPct val="111000"/>
              </a:lnSpc>
              <a:tabLst>
                <a:tab pos="35369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9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2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大模型优化：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模型选择与配置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提示工程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输出解析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</a:t>
            </a:r>
            <a:r>
              <a:rPr sz="1300" kern="0" spc="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300" kern="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缓存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46" name="picture 3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6523005" y="7841646"/>
            <a:ext cx="128587" cy="173164"/>
          </a:xfrm>
          <a:prstGeom prst="rect">
            <a:avLst/>
          </a:prstGeom>
        </p:spPr>
      </p:pic>
      <p:pic>
        <p:nvPicPr>
          <p:cNvPr id="348" name="picture 3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508604" y="7270146"/>
            <a:ext cx="150018" cy="173164"/>
          </a:xfrm>
          <a:prstGeom prst="rect">
            <a:avLst/>
          </a:prstGeom>
        </p:spPr>
      </p:pic>
      <p:pic>
        <p:nvPicPr>
          <p:cNvPr id="350" name="picture 35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523005" y="6698646"/>
            <a:ext cx="128587" cy="173164"/>
          </a:xfrm>
          <a:prstGeom prst="rect">
            <a:avLst/>
          </a:prstGeom>
        </p:spPr>
      </p:pic>
      <p:pic>
        <p:nvPicPr>
          <p:cNvPr id="352" name="picture 35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649554" y="6155245"/>
            <a:ext cx="179222" cy="269367"/>
          </a:xfrm>
          <a:prstGeom prst="rect">
            <a:avLst/>
          </a:prstGeom>
        </p:spPr>
      </p:pic>
      <p:pic>
        <p:nvPicPr>
          <p:cNvPr id="354" name="picture 3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6506336" y="2765680"/>
            <a:ext cx="476250" cy="476250"/>
          </a:xfrm>
          <a:prstGeom prst="rect">
            <a:avLst/>
          </a:prstGeom>
        </p:spPr>
      </p:pic>
      <p:sp>
        <p:nvSpPr>
          <p:cNvPr id="356" name="textbox 356"/>
          <p:cNvSpPr/>
          <p:nvPr/>
        </p:nvSpPr>
        <p:spPr>
          <a:xfrm>
            <a:off x="6488874" y="2856421"/>
            <a:ext cx="4882515" cy="25330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7160" algn="l" rtl="0" eaLnBrk="0">
              <a:lnSpc>
                <a:spcPts val="2120"/>
              </a:lnSpc>
              <a:tabLst>
                <a:tab pos="372745" algn="l"/>
              </a:tabLst>
            </a:pPr>
            <a:r>
              <a:rPr sz="16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600" kern="0" spc="6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600" kern="0" spc="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部署环境配置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4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4940" algn="l" rtl="0" eaLnBrk="0">
              <a:lnSpc>
                <a:spcPts val="1580"/>
              </a:lnSpc>
              <a:spcBef>
                <a:spcPts val="390"/>
              </a:spcBef>
              <a:tabLst>
                <a:tab pos="26987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5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2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开发环境                                </a:t>
            </a:r>
            <a:r>
              <a:rPr sz="1300" kern="0" spc="1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生产环境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5255" algn="l" rtl="0" eaLnBrk="0">
              <a:lnSpc>
                <a:spcPct val="92000"/>
              </a:lnSpc>
              <a:spcBef>
                <a:spcPts val="970"/>
              </a:spcBef>
            </a:pPr>
            <a:r>
              <a:rPr sz="1200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CPU: 4</a:t>
            </a:r>
            <a:r>
              <a:rPr sz="12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核以上                         </a:t>
            </a:r>
            <a:r>
              <a:rPr sz="12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sz="1200" kern="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CPU: 8</a:t>
            </a:r>
            <a:r>
              <a:rPr sz="12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核以上</a:t>
            </a:r>
            <a:r>
              <a:rPr sz="1200" kern="0" spc="-2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，可扩展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40970" algn="l" rtl="0" eaLnBrk="0">
              <a:lnSpc>
                <a:spcPct val="92000"/>
              </a:lnSpc>
              <a:spcBef>
                <a:spcPts val="330"/>
              </a:spcBef>
            </a:pPr>
            <a:r>
              <a:rPr sz="12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内存</a:t>
            </a:r>
            <a:r>
              <a:rPr sz="1200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 8GB</a:t>
            </a:r>
            <a:r>
              <a:rPr sz="12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                     </a:t>
            </a:r>
            <a:r>
              <a:rPr sz="12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内存</a:t>
            </a:r>
            <a:r>
              <a:rPr sz="1200" kern="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 32GB</a:t>
            </a:r>
            <a:r>
              <a:rPr sz="12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以上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0175" algn="l" rtl="0" eaLnBrk="0">
              <a:lnSpc>
                <a:spcPct val="92000"/>
              </a:lnSpc>
              <a:spcBef>
                <a:spcPts val="395"/>
              </a:spcBef>
            </a:pPr>
            <a:r>
              <a:rPr sz="12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</a:t>
            </a:r>
            <a:r>
              <a:rPr sz="1200" kern="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 SSD</a:t>
            </a:r>
            <a:r>
              <a:rPr sz="12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硬盘</a:t>
            </a:r>
            <a:r>
              <a:rPr sz="1200" kern="0" spc="-1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kern="0" spc="-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100GB+       </a:t>
            </a: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</a:t>
            </a: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</a:t>
            </a: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: </a:t>
            </a: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高性能</a:t>
            </a: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SSD</a:t>
            </a:r>
            <a:r>
              <a:rPr sz="1200" kern="0" spc="-18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RAID</a:t>
            </a: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670" algn="l" rtl="0" eaLnBrk="0">
              <a:lnSpc>
                <a:spcPts val="1615"/>
              </a:lnSpc>
              <a:spcBef>
                <a:spcPts val="395"/>
              </a:spcBef>
              <a:tabLst>
                <a:tab pos="16954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590"/>
              </a:lnSpc>
              <a:spcBef>
                <a:spcPts val="0"/>
              </a:spcBef>
              <a:tabLst>
                <a:tab pos="184150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58" name="picture 35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6501574" y="5174647"/>
            <a:ext cx="171450" cy="173164"/>
          </a:xfrm>
          <a:prstGeom prst="rect">
            <a:avLst/>
          </a:prstGeom>
        </p:spPr>
      </p:pic>
      <p:pic>
        <p:nvPicPr>
          <p:cNvPr id="360" name="picture 3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6515975" y="4841272"/>
            <a:ext cx="142647" cy="173164"/>
          </a:xfrm>
          <a:prstGeom prst="rect">
            <a:avLst/>
          </a:prstGeom>
        </p:spPr>
      </p:pic>
      <p:pic>
        <p:nvPicPr>
          <p:cNvPr id="362" name="picture 36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9144372" y="3631597"/>
            <a:ext cx="129958" cy="173164"/>
          </a:xfrm>
          <a:prstGeom prst="rect">
            <a:avLst/>
          </a:prstGeom>
        </p:spPr>
      </p:pic>
      <p:pic>
        <p:nvPicPr>
          <p:cNvPr id="364" name="picture 36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6644335" y="3631597"/>
            <a:ext cx="114527" cy="173164"/>
          </a:xfrm>
          <a:prstGeom prst="rect">
            <a:avLst/>
          </a:prstGeom>
        </p:spPr>
      </p:pic>
      <p:pic>
        <p:nvPicPr>
          <p:cNvPr id="366" name="picture 36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6626618" y="2869121"/>
            <a:ext cx="235495" cy="269366"/>
          </a:xfrm>
          <a:prstGeom prst="rect">
            <a:avLst/>
          </a:prstGeom>
        </p:spPr>
      </p:pic>
      <p:pic>
        <p:nvPicPr>
          <p:cNvPr id="368" name="picture 36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953261" y="6051804"/>
            <a:ext cx="476250" cy="476250"/>
          </a:xfrm>
          <a:prstGeom prst="rect">
            <a:avLst/>
          </a:prstGeom>
        </p:spPr>
      </p:pic>
      <p:sp>
        <p:nvSpPr>
          <p:cNvPr id="370" name="textbox 370"/>
          <p:cNvSpPr/>
          <p:nvPr/>
        </p:nvSpPr>
        <p:spPr>
          <a:xfrm>
            <a:off x="954963" y="6142545"/>
            <a:ext cx="4571365" cy="20504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2870" algn="l" rtl="0" eaLnBrk="0">
              <a:lnSpc>
                <a:spcPts val="2120"/>
              </a:lnSpc>
              <a:tabLst>
                <a:tab pos="369570" algn="l"/>
              </a:tabLst>
            </a:pPr>
            <a:r>
              <a:rPr sz="16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6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600" kern="0" spc="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云原生部署方案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590"/>
              </a:lnSpc>
              <a:spcBef>
                <a:spcPts val="395"/>
              </a:spcBef>
              <a:tabLst>
                <a:tab pos="15430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6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5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容器化部署：</a:t>
            </a:r>
            <a:r>
              <a:rPr sz="1300" kern="0" spc="-20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Docker</a:t>
            </a: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镜像 </a:t>
            </a: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Kubernetes</a:t>
            </a: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编排 </a:t>
            </a: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+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服务网格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81940" indent="-269240" algn="l" rtl="0" eaLnBrk="0">
              <a:lnSpc>
                <a:spcPct val="121000"/>
              </a:lnSpc>
              <a:spcBef>
                <a:spcPts val="1020"/>
              </a:spcBef>
              <a:tabLst>
                <a:tab pos="15430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6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存储管理：</a:t>
            </a:r>
            <a:r>
              <a:rPr sz="1300" kern="0" spc="-27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云原生存储解决</a:t>
            </a:r>
            <a:r>
              <a:rPr sz="13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r>
              <a:rPr sz="1300" kern="0" spc="-2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，如</a:t>
            </a:r>
            <a:r>
              <a:rPr sz="1300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AWS EBS</a:t>
            </a:r>
            <a:r>
              <a:rPr sz="13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300" kern="0" spc="-2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GCP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Persisten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 Disk</a:t>
            </a:r>
            <a:endParaRPr sz="1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8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12395" algn="l" rtl="0" eaLnBrk="0">
              <a:lnSpc>
                <a:spcPts val="2470"/>
              </a:lnSpc>
              <a:spcBef>
                <a:spcPts val="0"/>
              </a:spcBef>
              <a:tabLst>
                <a:tab pos="34099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000" kern="0" spc="0" baseline="-100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AWS</a:t>
            </a: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</a:t>
            </a:r>
            <a:r>
              <a:rPr sz="2000" kern="0" spc="0" baseline="370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Google</a:t>
            </a:r>
            <a:r>
              <a:rPr sz="1300" kern="0" spc="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</a:t>
            </a:r>
            <a:r>
              <a:rPr sz="2000" kern="0" spc="0" baseline="3700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Microsoft</a:t>
            </a:r>
            <a:endParaRPr sz="2000" baseline="370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372" name="picture 37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4497547" y="7822311"/>
            <a:ext cx="228600" cy="230885"/>
          </a:xfrm>
          <a:prstGeom prst="rect">
            <a:avLst/>
          </a:prstGeom>
        </p:spPr>
      </p:pic>
      <p:pic>
        <p:nvPicPr>
          <p:cNvPr id="374" name="picture 37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2765010" y="7822311"/>
            <a:ext cx="228600" cy="230885"/>
          </a:xfrm>
          <a:prstGeom prst="rect">
            <a:avLst/>
          </a:prstGeom>
        </p:spPr>
      </p:pic>
      <p:pic>
        <p:nvPicPr>
          <p:cNvPr id="376" name="picture 376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1067561" y="7822311"/>
            <a:ext cx="228600" cy="230885"/>
          </a:xfrm>
          <a:prstGeom prst="rect">
            <a:avLst/>
          </a:prstGeom>
        </p:spPr>
      </p:pic>
      <p:pic>
        <p:nvPicPr>
          <p:cNvPr id="378" name="picture 37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967663" y="7032021"/>
            <a:ext cx="142646" cy="173164"/>
          </a:xfrm>
          <a:prstGeom prst="rect">
            <a:avLst/>
          </a:prstGeom>
        </p:spPr>
      </p:pic>
      <p:pic>
        <p:nvPicPr>
          <p:cNvPr id="380" name="picture 38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967663" y="6698646"/>
            <a:ext cx="142646" cy="173164"/>
          </a:xfrm>
          <a:prstGeom prst="rect">
            <a:avLst/>
          </a:prstGeom>
        </p:spPr>
      </p:pic>
      <p:pic>
        <p:nvPicPr>
          <p:cNvPr id="382" name="picture 382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1058036" y="6155245"/>
            <a:ext cx="266700" cy="269367"/>
          </a:xfrm>
          <a:prstGeom prst="rect">
            <a:avLst/>
          </a:prstGeom>
        </p:spPr>
      </p:pic>
      <p:sp>
        <p:nvSpPr>
          <p:cNvPr id="384" name="textbox 384"/>
          <p:cNvSpPr/>
          <p:nvPr/>
        </p:nvSpPr>
        <p:spPr>
          <a:xfrm>
            <a:off x="738505" y="1093470"/>
            <a:ext cx="9321800" cy="12223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0480" algn="l" rtl="0" eaLnBrk="0">
              <a:lnSpc>
                <a:spcPct val="92000"/>
              </a:lnSpc>
            </a:pPr>
            <a:r>
              <a:rPr sz="3000" u="sng" kern="0" spc="-6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4FC3F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实施</a:t>
            </a:r>
            <a:r>
              <a:rPr sz="3000" kern="0" spc="-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endParaRPr sz="3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6000"/>
              </a:lnSpc>
              <a:spcBef>
                <a:spcPts val="0"/>
              </a:spcBef>
            </a:pPr>
            <a:r>
              <a:rPr sz="1500" kern="0" spc="1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</a:t>
            </a:r>
            <a:r>
              <a:rPr lang="zh-CN" sz="1500" kern="0" spc="1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长期记忆模块</a:t>
            </a:r>
            <a:r>
              <a:rPr sz="1500" kern="0" spc="1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集成到智能体客服系统中需要考虑</a:t>
            </a:r>
            <a:r>
              <a:rPr sz="1500" kern="0" spc="1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系统架构</a:t>
            </a:r>
            <a:r>
              <a:rPr sz="1500" kern="0" spc="1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500" kern="0" spc="1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部署环境</a:t>
            </a:r>
            <a:r>
              <a:rPr sz="1500" kern="0" spc="1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500" kern="0" spc="1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集成策略</a:t>
            </a:r>
            <a:r>
              <a:rPr sz="1500" kern="0" spc="1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</a:t>
            </a:r>
            <a:r>
              <a:rPr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多个方面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6" name="textbox 386"/>
          <p:cNvSpPr/>
          <p:nvPr/>
        </p:nvSpPr>
        <p:spPr>
          <a:xfrm>
            <a:off x="4417184" y="3618897"/>
            <a:ext cx="1238885" cy="11563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5720" algn="l" rtl="0" eaLnBrk="0">
              <a:lnSpc>
                <a:spcPts val="1575"/>
              </a:lnSpc>
              <a:tabLst>
                <a:tab pos="13779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0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混合模式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112000"/>
              </a:lnSpc>
              <a:spcBef>
                <a:spcPts val="720"/>
              </a:spcBef>
            </a:pP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关键业务嵌入式</a:t>
            </a:r>
            <a:r>
              <a:rPr sz="1200" kern="0" spc="-1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2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其他业务独立服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112000"/>
              </a:lnSpc>
              <a:spcBef>
                <a:spcPts val="155"/>
              </a:spcBef>
            </a:pP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务</a:t>
            </a:r>
            <a:r>
              <a:rPr sz="1200" kern="0" spc="-1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，兼顾性能与灵</a:t>
            </a:r>
            <a:r>
              <a:rPr sz="12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活性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88" name="picture 38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4463412" y="3631597"/>
            <a:ext cx="91897" cy="173164"/>
          </a:xfrm>
          <a:prstGeom prst="rect">
            <a:avLst/>
          </a:prstGeom>
        </p:spPr>
      </p:pic>
      <p:sp>
        <p:nvSpPr>
          <p:cNvPr id="390" name="textbox 390"/>
          <p:cNvSpPr/>
          <p:nvPr/>
        </p:nvSpPr>
        <p:spPr>
          <a:xfrm>
            <a:off x="1059129" y="3618897"/>
            <a:ext cx="1297939" cy="946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9845" algn="l" rtl="0" eaLnBrk="0">
              <a:lnSpc>
                <a:spcPts val="1575"/>
              </a:lnSpc>
              <a:tabLst>
                <a:tab pos="157480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2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独立服务模式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ct val="92000"/>
              </a:lnSpc>
              <a:spcBef>
                <a:spcPts val="980"/>
              </a:spcBef>
            </a:pPr>
            <a:r>
              <a:rPr sz="1200" kern="0" spc="-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</a:t>
            </a:r>
            <a:r>
              <a:rPr sz="1200" kern="0" spc="-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REST API</a:t>
            </a:r>
            <a:r>
              <a:rPr sz="1200" kern="0" spc="-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335" indent="10160" algn="l" rtl="0" eaLnBrk="0">
              <a:lnSpc>
                <a:spcPct val="116000"/>
              </a:lnSpc>
              <a:spcBef>
                <a:spcPts val="25"/>
              </a:spcBef>
            </a:pPr>
            <a:r>
              <a:rPr sz="1200" kern="0" spc="-6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MCP</a:t>
            </a:r>
            <a:r>
              <a:rPr sz="1200" kern="0" spc="-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协议接口</a:t>
            </a:r>
            <a:r>
              <a:rPr sz="1200" kern="0" spc="-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，解</a:t>
            </a:r>
            <a:r>
              <a:rPr sz="12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耦性好</a:t>
            </a:r>
            <a:r>
              <a:rPr sz="1200" kern="0" spc="-1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，易于维护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92" name="picture 39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 rot="21600000">
            <a:off x="1088993" y="3631597"/>
            <a:ext cx="128587" cy="173164"/>
          </a:xfrm>
          <a:prstGeom prst="rect">
            <a:avLst/>
          </a:prstGeom>
        </p:spPr>
      </p:pic>
      <p:sp>
        <p:nvSpPr>
          <p:cNvPr id="394" name="textbox 394"/>
          <p:cNvSpPr/>
          <p:nvPr/>
        </p:nvSpPr>
        <p:spPr>
          <a:xfrm>
            <a:off x="2737166" y="3618897"/>
            <a:ext cx="1240789" cy="9467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2225" algn="l" rtl="0" eaLnBrk="0">
              <a:lnSpc>
                <a:spcPts val="1580"/>
              </a:lnSpc>
              <a:tabLst>
                <a:tab pos="165100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41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嵌入式模式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240" algn="l" rtl="0" eaLnBrk="0">
              <a:lnSpc>
                <a:spcPct val="92000"/>
              </a:lnSpc>
              <a:spcBef>
                <a:spcPts val="965"/>
              </a:spcBef>
            </a:pPr>
            <a:r>
              <a:rPr sz="12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直接嵌入应用代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3970" indent="-1270" algn="l" rtl="0" eaLnBrk="0">
              <a:lnSpc>
                <a:spcPct val="117000"/>
              </a:lnSpc>
              <a:spcBef>
                <a:spcPts val="15"/>
              </a:spcBef>
            </a:pPr>
            <a:r>
              <a:rPr sz="1200" kern="0" spc="-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码</a:t>
            </a:r>
            <a:r>
              <a:rPr sz="1200" kern="0" spc="-1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，性能更高</a:t>
            </a:r>
            <a:r>
              <a:rPr sz="1200" kern="0" spc="-1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，延</a:t>
            </a:r>
            <a:r>
              <a:rPr sz="12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2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迟更低</a:t>
            </a: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96" name="picture 39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 rot="21600000">
            <a:off x="2760001" y="3631597"/>
            <a:ext cx="142646" cy="173164"/>
          </a:xfrm>
          <a:prstGeom prst="rect">
            <a:avLst/>
          </a:prstGeom>
        </p:spPr>
      </p:pic>
      <p:pic>
        <p:nvPicPr>
          <p:cNvPr id="398" name="picture 39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 rot="21600000">
            <a:off x="953261" y="2765680"/>
            <a:ext cx="476250" cy="476250"/>
          </a:xfrm>
          <a:prstGeom prst="rect">
            <a:avLst/>
          </a:prstGeom>
        </p:spPr>
      </p:pic>
      <p:sp>
        <p:nvSpPr>
          <p:cNvPr id="400" name="textbox 400"/>
          <p:cNvSpPr/>
          <p:nvPr/>
        </p:nvSpPr>
        <p:spPr>
          <a:xfrm>
            <a:off x="1116279" y="2856421"/>
            <a:ext cx="1726564" cy="2952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120"/>
              </a:lnSpc>
              <a:tabLst>
                <a:tab pos="137795" algn="l"/>
              </a:tabLst>
            </a:pPr>
            <a:r>
              <a:rPr sz="16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6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sz="1600" kern="0" spc="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系统集成架构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2" name="picture 402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 rot="21600000">
            <a:off x="1128979" y="2869121"/>
            <a:ext cx="125349" cy="269366"/>
          </a:xfrm>
          <a:prstGeom prst="rect">
            <a:avLst/>
          </a:prstGeom>
        </p:spPr>
      </p:pic>
      <p:sp>
        <p:nvSpPr>
          <p:cNvPr id="404" name="textbox 404"/>
          <p:cNvSpPr/>
          <p:nvPr/>
        </p:nvSpPr>
        <p:spPr>
          <a:xfrm>
            <a:off x="3066350" y="7974203"/>
            <a:ext cx="2153285" cy="2565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815"/>
              </a:lnSpc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Cloud</a:t>
            </a: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Azure</a:t>
            </a:r>
            <a:endParaRPr sz="13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rect 406"/>
          <p:cNvSpPr/>
          <p:nvPr/>
        </p:nvSpPr>
        <p:spPr>
          <a:xfrm>
            <a:off x="76961" y="310896"/>
            <a:ext cx="12228576" cy="10515600"/>
          </a:xfrm>
          <a:prstGeom prst="rect">
            <a:avLst/>
          </a:prstGeom>
          <a:solidFill>
            <a:srgbClr val="F5F5F5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08" name="picture 4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6961" y="310896"/>
            <a:ext cx="12192000" cy="10315575"/>
          </a:xfrm>
          <a:prstGeom prst="rect">
            <a:avLst/>
          </a:prstGeom>
        </p:spPr>
      </p:pic>
      <p:sp>
        <p:nvSpPr>
          <p:cNvPr id="410" name="rect 410"/>
          <p:cNvSpPr/>
          <p:nvPr/>
        </p:nvSpPr>
        <p:spPr>
          <a:xfrm>
            <a:off x="743711" y="7940420"/>
            <a:ext cx="10858500" cy="2209800"/>
          </a:xfrm>
          <a:prstGeom prst="rect">
            <a:avLst/>
          </a:prstGeom>
          <a:solidFill>
            <a:srgbClr val="4FC3F7">
              <a:alpha val="14509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2" name="textbox 412"/>
          <p:cNvSpPr/>
          <p:nvPr/>
        </p:nvSpPr>
        <p:spPr>
          <a:xfrm>
            <a:off x="743711" y="5035296"/>
            <a:ext cx="5314950" cy="238125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3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42595" algn="l" rtl="0" eaLnBrk="0">
              <a:lnSpc>
                <a:spcPct val="84000"/>
              </a:lnSpc>
              <a:tabLst>
                <a:tab pos="699135" algn="l"/>
              </a:tabLst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	</a:t>
            </a:r>
            <a:endParaRPr sz="2700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70510" algn="l" rtl="0" eaLnBrk="0">
              <a:lnSpc>
                <a:spcPct val="92000"/>
              </a:lnSpc>
              <a:spcBef>
                <a:spcPts val="545"/>
              </a:spcBef>
            </a:pPr>
            <a:r>
              <a:rPr sz="1800" kern="0" spc="-5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自助服务提升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8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4475" algn="l" rtl="0" eaLnBrk="0">
              <a:lnSpc>
                <a:spcPct val="122000"/>
              </a:lnSpc>
            </a:pP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客户可通过自然语言查询获取信息</a:t>
            </a:r>
            <a:r>
              <a:rPr sz="1500" kern="0" spc="-2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，减少人工干预</a:t>
            </a:r>
            <a:r>
              <a:rPr sz="1500" kern="0" spc="-2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，降低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运营成本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14" name="picture 4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86624" y="5433631"/>
            <a:ext cx="257175" cy="346329"/>
          </a:xfrm>
          <a:prstGeom prst="rect">
            <a:avLst/>
          </a:prstGeom>
        </p:spPr>
      </p:pic>
      <p:sp>
        <p:nvSpPr>
          <p:cNvPr id="416" name="textbox 416"/>
          <p:cNvSpPr/>
          <p:nvPr/>
        </p:nvSpPr>
        <p:spPr>
          <a:xfrm>
            <a:off x="6296786" y="5035296"/>
            <a:ext cx="5305425" cy="238125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3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52120" algn="l" rtl="0" eaLnBrk="0">
              <a:lnSpc>
                <a:spcPct val="84000"/>
              </a:lnSpc>
              <a:tabLst>
                <a:tab pos="680085" algn="l"/>
              </a:tabLst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	</a:t>
            </a:r>
            <a:endParaRPr sz="2700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8125" algn="l" rtl="0" eaLnBrk="0">
              <a:lnSpc>
                <a:spcPct val="92000"/>
              </a:lnSpc>
              <a:spcBef>
                <a:spcPts val="545"/>
              </a:spcBef>
            </a:pPr>
            <a:r>
              <a:rPr sz="1800" kern="0" spc="-2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个性化服务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39395" algn="l" rtl="0" eaLnBrk="0">
              <a:lnSpc>
                <a:spcPct val="122000"/>
              </a:lnSpc>
            </a:pP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基于客户历史行为和偏好</a:t>
            </a:r>
            <a:r>
              <a:rPr sz="1500" kern="0" spc="-2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，提供个性化推荐和服务</a:t>
            </a:r>
            <a:r>
              <a:rPr sz="1500" kern="0" spc="-2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，增强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客户粘性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18" name="picture 4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748995" y="5433631"/>
            <a:ext cx="229057" cy="346329"/>
          </a:xfrm>
          <a:prstGeom prst="rect">
            <a:avLst/>
          </a:prstGeom>
        </p:spPr>
      </p:pic>
      <p:sp>
        <p:nvSpPr>
          <p:cNvPr id="420" name="textbox 420"/>
          <p:cNvSpPr/>
          <p:nvPr/>
        </p:nvSpPr>
        <p:spPr>
          <a:xfrm>
            <a:off x="738974" y="877316"/>
            <a:ext cx="8350884" cy="125539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2000"/>
              </a:lnSpc>
            </a:pPr>
            <a:r>
              <a:rPr sz="3000" u="sng" kern="0" spc="-2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4FC3F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价值</a:t>
            </a:r>
            <a:r>
              <a:rPr sz="30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与效益</a:t>
            </a:r>
            <a:endParaRPr sz="3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9000"/>
              </a:lnSpc>
            </a:pPr>
            <a:r>
              <a:rPr sz="1600" kern="0" spc="6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在智能体客服系统中采用长期记忆模块</a:t>
            </a:r>
            <a:r>
              <a:rPr sz="1600" kern="0" spc="-26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kern="0" spc="6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，能够带来</a:t>
            </a:r>
            <a:r>
              <a:rPr sz="1600" kern="0" spc="6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显著的业务价值</a:t>
            </a:r>
            <a:r>
              <a:rPr sz="1600" kern="0" spc="6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600" kern="0" spc="5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用户体验提升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22" name="textbox 422"/>
          <p:cNvSpPr/>
          <p:nvPr/>
        </p:nvSpPr>
        <p:spPr>
          <a:xfrm>
            <a:off x="4439411" y="2415921"/>
            <a:ext cx="3467734" cy="238125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3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17195" algn="l" rtl="0" eaLnBrk="0">
              <a:lnSpc>
                <a:spcPct val="84000"/>
              </a:lnSpc>
              <a:tabLst>
                <a:tab pos="730885" algn="l"/>
              </a:tabLst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	</a:t>
            </a:r>
            <a:endParaRPr sz="2700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8285" algn="l" rtl="0" eaLnBrk="0">
              <a:lnSpc>
                <a:spcPct val="92000"/>
              </a:lnSpc>
              <a:spcBef>
                <a:spcPts val="550"/>
              </a:spcBef>
            </a:pPr>
            <a:r>
              <a:rPr sz="1800" kern="0" spc="-2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准确率提高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8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9555" indent="-3175" algn="l" rtl="0" eaLnBrk="0">
              <a:lnSpc>
                <a:spcPct val="122000"/>
              </a:lnSpc>
              <a:spcBef>
                <a:spcPts val="5"/>
              </a:spcBef>
            </a:pP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利用知识图谱的结构化信息</a:t>
            </a:r>
            <a:r>
              <a:rPr sz="1500" kern="0" spc="-2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，提供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更精准、更相关的回答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24" name="picture 4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856645" y="2814256"/>
            <a:ext cx="314782" cy="346329"/>
          </a:xfrm>
          <a:prstGeom prst="rect">
            <a:avLst/>
          </a:prstGeom>
        </p:spPr>
      </p:pic>
      <p:sp>
        <p:nvSpPr>
          <p:cNvPr id="426" name="textbox 426"/>
          <p:cNvSpPr/>
          <p:nvPr/>
        </p:nvSpPr>
        <p:spPr>
          <a:xfrm>
            <a:off x="743711" y="2415921"/>
            <a:ext cx="3457575" cy="238125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3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28625" algn="l" rtl="0" eaLnBrk="0">
              <a:lnSpc>
                <a:spcPct val="84000"/>
              </a:lnSpc>
              <a:tabLst>
                <a:tab pos="713740" algn="l"/>
              </a:tabLst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	</a:t>
            </a:r>
            <a:endParaRPr sz="2700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52730" algn="l" rtl="0" eaLnBrk="0">
              <a:lnSpc>
                <a:spcPct val="92000"/>
              </a:lnSpc>
              <a:spcBef>
                <a:spcPts val="545"/>
              </a:spcBef>
            </a:pPr>
            <a:r>
              <a:rPr sz="1800" kern="0" spc="-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响应时间缩短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53365" indent="-8255" algn="l" rtl="0" eaLnBrk="0">
              <a:lnSpc>
                <a:spcPct val="122000"/>
              </a:lnSpc>
            </a:pP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通过快速检索相关信息</a:t>
            </a:r>
            <a:r>
              <a:rPr sz="1500" kern="0" spc="-2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，大幅减少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sz="15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回答时间</a:t>
            </a:r>
            <a:r>
              <a:rPr sz="1500" kern="0" spc="-2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，提高客户满意度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28" name="picture 4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172565" y="2814256"/>
            <a:ext cx="285292" cy="346329"/>
          </a:xfrm>
          <a:prstGeom prst="rect">
            <a:avLst/>
          </a:prstGeom>
        </p:spPr>
      </p:pic>
      <p:sp>
        <p:nvSpPr>
          <p:cNvPr id="430" name="textbox 430"/>
          <p:cNvSpPr/>
          <p:nvPr/>
        </p:nvSpPr>
        <p:spPr>
          <a:xfrm>
            <a:off x="8144636" y="2415921"/>
            <a:ext cx="3457575" cy="238125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3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25450" algn="l" rtl="0" eaLnBrk="0">
              <a:lnSpc>
                <a:spcPct val="84000"/>
              </a:lnSpc>
              <a:tabLst>
                <a:tab pos="710565" algn="l"/>
              </a:tabLst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	</a:t>
            </a:r>
            <a:endParaRPr sz="2700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3205" algn="l" rtl="0" eaLnBrk="0">
              <a:lnSpc>
                <a:spcPct val="92000"/>
              </a:lnSpc>
              <a:spcBef>
                <a:spcPts val="550"/>
              </a:spcBef>
            </a:pPr>
            <a:r>
              <a:rPr sz="1800" kern="0" spc="-2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一致性增强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0030" indent="635" algn="l" rtl="0" eaLnBrk="0">
              <a:lnSpc>
                <a:spcPct val="122000"/>
              </a:lnSpc>
            </a:pP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确保不同客服人员提供一致的服务</a:t>
            </a:r>
            <a:r>
              <a:rPr sz="1500" kern="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</a:t>
            </a:r>
            <a:r>
              <a:rPr sz="15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体验</a:t>
            </a:r>
            <a:r>
              <a:rPr sz="1500" kern="0" spc="-2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，提升品牌形象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32" name="picture 4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570215" y="2814256"/>
            <a:ext cx="285292" cy="34632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6" name="picture 4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6200" y="215646"/>
            <a:ext cx="12230100" cy="10706100"/>
          </a:xfrm>
          <a:prstGeom prst="rect">
            <a:avLst/>
          </a:prstGeom>
        </p:spPr>
      </p:pic>
      <p:sp>
        <p:nvSpPr>
          <p:cNvPr id="458" name="textbox 458"/>
          <p:cNvSpPr/>
          <p:nvPr/>
        </p:nvSpPr>
        <p:spPr>
          <a:xfrm>
            <a:off x="797256" y="808377"/>
            <a:ext cx="2456179" cy="16675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3000" b="1" i="1" kern="0" spc="-22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总结与展望</a:t>
            </a:r>
            <a:endParaRPr sz="3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585"/>
              </a:lnSpc>
              <a:spcBef>
                <a:spcPts val="0"/>
              </a:spcBef>
            </a:pPr>
            <a:r>
              <a:rPr sz="3000" kern="0" spc="-30" baseline="9000" dirty="0">
                <a:solidFill>
                  <a:srgbClr val="3090B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☆</a:t>
            </a:r>
            <a:r>
              <a:rPr sz="1900" kern="0" spc="40" dirty="0">
                <a:solidFill>
                  <a:srgbClr val="3090B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sz="2000" b="1" kern="0" spc="-30" dirty="0">
                <a:solidFill>
                  <a:srgbClr val="20B0E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核心价值总结</a:t>
            </a:r>
            <a:endParaRPr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952486" y="4870230"/>
            <a:ext cx="5111815" cy="558751"/>
            <a:chOff x="0" y="0"/>
            <a:chExt cx="5111815" cy="558751"/>
          </a:xfrm>
        </p:grpSpPr>
        <p:pic>
          <p:nvPicPr>
            <p:cNvPr id="460" name="picture 46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21600000">
              <a:off x="0" y="0"/>
              <a:ext cx="5111815" cy="558751"/>
            </a:xfrm>
            <a:prstGeom prst="rect">
              <a:avLst/>
            </a:prstGeom>
          </p:spPr>
        </p:pic>
        <p:sp>
          <p:nvSpPr>
            <p:cNvPr id="462" name="textbox 462"/>
            <p:cNvSpPr/>
            <p:nvPr/>
          </p:nvSpPr>
          <p:spPr>
            <a:xfrm>
              <a:off x="-12700" y="-12700"/>
              <a:ext cx="5137784" cy="60769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50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545465" algn="l" rtl="0" eaLnBrk="0">
                <a:lnSpc>
                  <a:spcPct val="95000"/>
                </a:lnSpc>
                <a:spcBef>
                  <a:spcPts val="5"/>
                </a:spcBef>
              </a:pPr>
              <a:r>
                <a:rPr sz="1400" kern="0" spc="80" dirty="0">
                  <a:solidFill>
                    <a:srgbClr val="30A0D0">
                      <a:alpha val="100000"/>
                    </a:srgb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多模态支持</a:t>
              </a:r>
              <a:r>
                <a:rPr sz="1400" kern="0" spc="80" dirty="0">
                  <a:solidFill>
                    <a:srgbClr val="80B0D0">
                      <a:alpha val="100000"/>
                    </a:srgb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：</a:t>
              </a:r>
              <a:r>
                <a:rPr sz="1400" kern="0" spc="-320" dirty="0">
                  <a:solidFill>
                    <a:srgbClr val="80B0D0">
                      <a:alpha val="100000"/>
                    </a:srgb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 </a:t>
              </a:r>
              <a:r>
                <a:rPr sz="1400" kern="0" spc="80" dirty="0">
                  <a:solidFill>
                    <a:srgbClr val="FFFFFF">
                      <a:alpha val="100000"/>
                    </a:srgbClr>
                  </a:solidFill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扩展图像、音频等非文本数据</a:t>
              </a:r>
              <a:endParaRPr sz="14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</p:grpSp>
      <p:sp>
        <p:nvSpPr>
          <p:cNvPr id="464" name="textbox 464"/>
          <p:cNvSpPr/>
          <p:nvPr/>
        </p:nvSpPr>
        <p:spPr>
          <a:xfrm>
            <a:off x="6273803" y="4870230"/>
            <a:ext cx="5111750" cy="546734"/>
          </a:xfrm>
          <a:prstGeom prst="rect">
            <a:avLst/>
          </a:prstGeom>
          <a:solidFill>
            <a:srgbClr val="305B89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5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7800" algn="l" rtl="0" eaLnBrk="0">
              <a:lnSpc>
                <a:spcPct val="96000"/>
              </a:lnSpc>
              <a:spcBef>
                <a:spcPts val="0"/>
              </a:spcBef>
            </a:pPr>
            <a:r>
              <a:rPr sz="1400" kern="0" spc="70" dirty="0">
                <a:solidFill>
                  <a:srgbClr val="30A0D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sz="1400" kern="0" spc="260" dirty="0">
                <a:solidFill>
                  <a:srgbClr val="30A0D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sz="1400" kern="0" spc="70" dirty="0">
                <a:solidFill>
                  <a:srgbClr val="30A0D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实时性要求提高</a:t>
            </a:r>
            <a:r>
              <a:rPr sz="1400" kern="0" spc="70" dirty="0">
                <a:solidFill>
                  <a:srgbClr val="00507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sz="1400" kern="0" spc="-380" dirty="0">
                <a:solidFill>
                  <a:srgbClr val="005078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400" kern="0" spc="7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近实时响应能力</a:t>
            </a:r>
            <a:endParaRPr sz="1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66" name="textbox 466"/>
          <p:cNvSpPr/>
          <p:nvPr/>
        </p:nvSpPr>
        <p:spPr>
          <a:xfrm>
            <a:off x="6248383" y="2785649"/>
            <a:ext cx="4756784" cy="6280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400" kern="0" spc="150" dirty="0">
                <a:solidFill>
                  <a:srgbClr val="40B0D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②时间感知分析</a:t>
            </a:r>
            <a:r>
              <a:rPr sz="1400" kern="0" spc="150" dirty="0">
                <a:solidFill>
                  <a:srgbClr val="80D0D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sz="1400" kern="0" spc="15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双时态数据模型，支持复杂时间推理</a:t>
            </a:r>
            <a:endParaRPr sz="1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" algn="l" rtl="0" eaLnBrk="0">
              <a:lnSpc>
                <a:spcPct val="92000"/>
              </a:lnSpc>
              <a:spcBef>
                <a:spcPts val="0"/>
              </a:spcBef>
            </a:pPr>
            <a:r>
              <a:rPr sz="1400" kern="0" spc="140" dirty="0">
                <a:solidFill>
                  <a:srgbClr val="A0D0E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六灵活知识表示：三层架构，自定义实体与关系类型</a:t>
            </a:r>
            <a:endParaRPr sz="1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68" name="textbox 468"/>
          <p:cNvSpPr/>
          <p:nvPr/>
        </p:nvSpPr>
        <p:spPr>
          <a:xfrm>
            <a:off x="6273803" y="5619443"/>
            <a:ext cx="5106034" cy="540384"/>
          </a:xfrm>
          <a:prstGeom prst="rect">
            <a:avLst/>
          </a:prstGeom>
          <a:solidFill>
            <a:srgbClr val="2F5A88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88950" algn="l" rtl="0" eaLnBrk="0">
              <a:lnSpc>
                <a:spcPct val="95000"/>
              </a:lnSpc>
            </a:pPr>
            <a:r>
              <a:rPr sz="1400" kern="0" spc="0" dirty="0">
                <a:solidFill>
                  <a:srgbClr val="30B0D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</a:t>
            </a:r>
            <a:r>
              <a:rPr sz="1400" kern="0" spc="-180" dirty="0">
                <a:solidFill>
                  <a:srgbClr val="30B0D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400" kern="0" spc="110" dirty="0">
                <a:solidFill>
                  <a:srgbClr val="30B0D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代理生态系统</a:t>
            </a:r>
            <a:r>
              <a:rPr sz="1400" kern="0" spc="11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：与其他</a:t>
            </a: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Al</a:t>
            </a:r>
            <a:r>
              <a:rPr sz="1400" kern="0" spc="11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技术深</a:t>
            </a:r>
            <a:r>
              <a:rPr sz="1400" kern="0" spc="10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度集成</a:t>
            </a:r>
            <a:endParaRPr sz="1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70" name="textbox 470"/>
          <p:cNvSpPr/>
          <p:nvPr/>
        </p:nvSpPr>
        <p:spPr>
          <a:xfrm>
            <a:off x="971565" y="5625866"/>
            <a:ext cx="5105400" cy="533400"/>
          </a:xfrm>
          <a:prstGeom prst="rect">
            <a:avLst/>
          </a:prstGeom>
          <a:solidFill>
            <a:srgbClr val="30537B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516255" algn="l" rtl="0" eaLnBrk="0">
              <a:lnSpc>
                <a:spcPct val="95000"/>
              </a:lnSpc>
            </a:pPr>
            <a:r>
              <a:rPr sz="1400" b="1" kern="0" spc="80" dirty="0">
                <a:solidFill>
                  <a:srgbClr val="20A0E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边缘计算与轻量化</a:t>
            </a:r>
            <a:r>
              <a:rPr sz="1400" b="1" kern="0" spc="80" dirty="0">
                <a:solidFill>
                  <a:srgbClr val="60A0C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sz="1400" kern="0" spc="-390" dirty="0">
                <a:solidFill>
                  <a:srgbClr val="60A0C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400" b="1" kern="0" spc="8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资源受</a:t>
            </a:r>
            <a:r>
              <a:rPr sz="1400" b="1" kern="0" spc="7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限环境应用</a:t>
            </a:r>
            <a:endParaRPr sz="1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72" name="textbox 472"/>
          <p:cNvSpPr/>
          <p:nvPr/>
        </p:nvSpPr>
        <p:spPr>
          <a:xfrm>
            <a:off x="1269999" y="2785649"/>
            <a:ext cx="4420234" cy="6280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1400" kern="0" spc="110" dirty="0">
                <a:solidFill>
                  <a:srgbClr val="90D0E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动态知识管理：支持</a:t>
            </a:r>
            <a:r>
              <a:rPr sz="1400" kern="0" spc="100" dirty="0">
                <a:solidFill>
                  <a:srgbClr val="90D0E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实时增量更新，无需批量重计算</a:t>
            </a:r>
            <a:endParaRPr sz="1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9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" algn="l" rtl="0" eaLnBrk="0">
              <a:lnSpc>
                <a:spcPct val="92000"/>
              </a:lnSpc>
              <a:spcBef>
                <a:spcPts val="0"/>
              </a:spcBef>
            </a:pPr>
            <a:r>
              <a:rPr sz="1400" kern="0" spc="100" dirty="0">
                <a:solidFill>
                  <a:srgbClr val="40A0D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高效检索能力：</a:t>
            </a:r>
            <a:r>
              <a:rPr sz="1400" kern="0" spc="10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混合检索机制，亚</a:t>
            </a:r>
            <a:r>
              <a:rPr sz="1400" kern="0" spc="90" dirty="0">
                <a:solidFill>
                  <a:srgbClr val="FFFFFF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秒级查询响应</a:t>
            </a:r>
            <a:endParaRPr sz="14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74" name="textbox 474"/>
          <p:cNvSpPr/>
          <p:nvPr/>
        </p:nvSpPr>
        <p:spPr>
          <a:xfrm>
            <a:off x="927067" y="4057356"/>
            <a:ext cx="1802129" cy="7010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8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653415" algn="l" rtl="0" eaLnBrk="0">
              <a:lnSpc>
                <a:spcPct val="96000"/>
              </a:lnSpc>
              <a:tabLst>
                <a:tab pos="796925" algn="l"/>
              </a:tabLst>
            </a:pPr>
            <a:r>
              <a:rPr sz="2000" kern="0" spc="0" dirty="0">
                <a:solidFill>
                  <a:srgbClr val="30A0E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sz="2000" b="1" kern="0" spc="-60" dirty="0">
                <a:solidFill>
                  <a:srgbClr val="30A0E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未来展望</a:t>
            </a:r>
            <a:endParaRPr sz="2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76" name="picture 4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39767" y="4070056"/>
            <a:ext cx="641346" cy="641402"/>
          </a:xfrm>
          <a:prstGeom prst="rect">
            <a:avLst/>
          </a:prstGeom>
        </p:spPr>
      </p:pic>
      <p:sp>
        <p:nvSpPr>
          <p:cNvPr id="478" name="textbox 478"/>
          <p:cNvSpPr/>
          <p:nvPr/>
        </p:nvSpPr>
        <p:spPr>
          <a:xfrm>
            <a:off x="10877598" y="10369244"/>
            <a:ext cx="1183639" cy="3606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215" algn="l" rtl="0" eaLnBrk="0">
              <a:lnSpc>
                <a:spcPct val="100000"/>
              </a:lnSpc>
              <a:spcBef>
                <a:spcPts val="5"/>
              </a:spcBef>
              <a:tabLst>
                <a:tab pos="386715" algn="l"/>
              </a:tabLst>
            </a:pPr>
            <a:r>
              <a:rPr sz="1000" kern="0" spc="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	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清</a:t>
            </a:r>
            <a:r>
              <a:rPr sz="1000" kern="0" spc="-7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言·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AI</a:t>
            </a:r>
            <a:r>
              <a:rPr sz="1000" kern="0" spc="-40" dirty="0">
                <a:solidFill>
                  <a:srgbClr val="000000">
                    <a:alpha val="100000"/>
                  </a:srgbClr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生成</a:t>
            </a:r>
            <a:endParaRPr sz="10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480" name="picture 4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0890298" y="10381944"/>
            <a:ext cx="311133" cy="317542"/>
          </a:xfrm>
          <a:prstGeom prst="rect">
            <a:avLst/>
          </a:prstGeom>
        </p:spPr>
      </p:pic>
      <p:sp>
        <p:nvSpPr>
          <p:cNvPr id="482" name="textbox 482"/>
          <p:cNvSpPr/>
          <p:nvPr/>
        </p:nvSpPr>
        <p:spPr>
          <a:xfrm>
            <a:off x="965225" y="2813742"/>
            <a:ext cx="115570" cy="5994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78000"/>
              </a:lnSpc>
            </a:pPr>
            <a:r>
              <a:rPr sz="1400" kern="0" spc="-10" dirty="0">
                <a:solidFill>
                  <a:srgbClr val="90D0E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</a:t>
            </a:r>
            <a:endParaRPr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" algn="l" rtl="0" eaLnBrk="0">
              <a:lnSpc>
                <a:spcPct val="78000"/>
              </a:lnSpc>
              <a:spcBef>
                <a:spcPts val="5"/>
              </a:spcBef>
            </a:pPr>
            <a:r>
              <a:rPr sz="1400" kern="0" spc="-10" dirty="0">
                <a:solidFill>
                  <a:srgbClr val="40A0D0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Q</a:t>
            </a:r>
            <a:endParaRPr sz="1400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 6"/>
          <p:cNvSpPr/>
          <p:nvPr/>
        </p:nvSpPr>
        <p:spPr>
          <a:xfrm>
            <a:off x="761" y="2043683"/>
            <a:ext cx="12380976" cy="7048500"/>
          </a:xfrm>
          <a:prstGeom prst="rect">
            <a:avLst/>
          </a:prstGeom>
          <a:solidFill>
            <a:srgbClr val="F5F5F5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61" y="2043683"/>
            <a:ext cx="12192000" cy="6858000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667511" y="3453383"/>
            <a:ext cx="5143500" cy="10287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3995" algn="l" rtl="0" eaLnBrk="0">
              <a:lnSpc>
                <a:spcPct val="98000"/>
              </a:lnSpc>
              <a:spcBef>
                <a:spcPts val="5"/>
              </a:spcBef>
            </a:pPr>
            <a:r>
              <a:rPr sz="3600" kern="0" spc="0" baseline="-400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01</a:t>
            </a:r>
            <a:r>
              <a:rPr sz="2300" kern="0" spc="20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300" kern="0" spc="0" baseline="7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项目背景与价值</a:t>
            </a: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405590" y="3833050"/>
            <a:ext cx="155219" cy="269367"/>
          </a:xfrm>
          <a:prstGeom prst="rect">
            <a:avLst/>
          </a:prstGeom>
        </p:spPr>
      </p:pic>
      <p:sp>
        <p:nvSpPr>
          <p:cNvPr id="14" name="textbox 14"/>
          <p:cNvSpPr/>
          <p:nvPr/>
        </p:nvSpPr>
        <p:spPr>
          <a:xfrm>
            <a:off x="667511" y="4767834"/>
            <a:ext cx="5143500" cy="10287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3995" algn="l" rtl="0" eaLnBrk="0">
              <a:lnSpc>
                <a:spcPct val="98000"/>
              </a:lnSpc>
              <a:spcBef>
                <a:spcPts val="0"/>
              </a:spcBef>
            </a:pPr>
            <a:r>
              <a:rPr sz="3600" kern="0" spc="0" baseline="-400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03</a:t>
            </a:r>
            <a:r>
              <a:rPr sz="2300" kern="0" spc="17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300" kern="0" spc="0" baseline="9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核心技术特性</a:t>
            </a: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  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5365700" y="5147500"/>
            <a:ext cx="219761" cy="269367"/>
          </a:xfrm>
          <a:prstGeom prst="rect">
            <a:avLst/>
          </a:prstGeom>
        </p:spPr>
      </p:pic>
      <p:sp>
        <p:nvSpPr>
          <p:cNvPr id="18" name="textbox 18"/>
          <p:cNvSpPr/>
          <p:nvPr/>
        </p:nvSpPr>
        <p:spPr>
          <a:xfrm>
            <a:off x="667511" y="6082284"/>
            <a:ext cx="5143500" cy="10287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3995" algn="l" rtl="0" eaLnBrk="0">
              <a:lnSpc>
                <a:spcPct val="98000"/>
              </a:lnSpc>
            </a:pPr>
            <a:r>
              <a:rPr sz="3600" kern="0" spc="0" baseline="-600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05</a:t>
            </a:r>
            <a:r>
              <a:rPr sz="2300" kern="0" spc="17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300" kern="0" spc="0" baseline="5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智能体客服系统应用场景</a:t>
            </a: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5364634" y="6461950"/>
            <a:ext cx="221894" cy="269367"/>
          </a:xfrm>
          <a:prstGeom prst="rect">
            <a:avLst/>
          </a:prstGeom>
        </p:spPr>
      </p:pic>
      <p:sp>
        <p:nvSpPr>
          <p:cNvPr id="22" name="textbox 22"/>
          <p:cNvSpPr/>
          <p:nvPr/>
        </p:nvSpPr>
        <p:spPr>
          <a:xfrm>
            <a:off x="667511" y="7396734"/>
            <a:ext cx="5143500" cy="10287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3995" algn="l" rtl="0" eaLnBrk="0">
              <a:lnSpc>
                <a:spcPct val="98000"/>
              </a:lnSpc>
              <a:spcBef>
                <a:spcPts val="0"/>
              </a:spcBef>
            </a:pPr>
            <a:r>
              <a:rPr sz="3600" kern="0" spc="10" baseline="-400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07</a:t>
            </a:r>
            <a:r>
              <a:rPr sz="2300" kern="0" spc="17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300" kern="0" spc="10" baseline="9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价值与效益</a:t>
            </a:r>
            <a:r>
              <a:rPr sz="1400" kern="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</a:t>
            </a: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5373523" y="7776400"/>
            <a:ext cx="221894" cy="269367"/>
          </a:xfrm>
          <a:prstGeom prst="rect">
            <a:avLst/>
          </a:prstGeom>
        </p:spPr>
      </p:pic>
      <p:sp>
        <p:nvSpPr>
          <p:cNvPr id="26" name="textbox 26"/>
          <p:cNvSpPr/>
          <p:nvPr/>
        </p:nvSpPr>
        <p:spPr>
          <a:xfrm>
            <a:off x="6382511" y="3453383"/>
            <a:ext cx="5143500" cy="10287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3995" algn="l" rtl="0" eaLnBrk="0">
              <a:lnSpc>
                <a:spcPct val="98000"/>
              </a:lnSpc>
            </a:pPr>
            <a:r>
              <a:rPr sz="3600" kern="0" spc="0" baseline="-600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02</a:t>
            </a:r>
            <a:r>
              <a:rPr sz="2300" kern="0" spc="19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300" kern="0" spc="0" baseline="7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长期记忆模块技术架构</a:t>
            </a: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1133252" y="3833050"/>
            <a:ext cx="125348" cy="269367"/>
          </a:xfrm>
          <a:prstGeom prst="rect">
            <a:avLst/>
          </a:prstGeom>
        </p:spPr>
      </p:pic>
      <p:sp>
        <p:nvSpPr>
          <p:cNvPr id="30" name="textbox 30"/>
          <p:cNvSpPr/>
          <p:nvPr/>
        </p:nvSpPr>
        <p:spPr>
          <a:xfrm>
            <a:off x="6382511" y="4767834"/>
            <a:ext cx="5143500" cy="10287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3995" algn="l" rtl="0" eaLnBrk="0">
              <a:lnSpc>
                <a:spcPct val="96000"/>
              </a:lnSpc>
              <a:spcBef>
                <a:spcPts val="5"/>
              </a:spcBef>
            </a:pPr>
            <a:r>
              <a:rPr sz="24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04</a:t>
            </a:r>
            <a:r>
              <a:rPr sz="2400" kern="0" spc="14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300" kern="0" spc="0" baseline="9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检索机制</a:t>
            </a: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 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1098822" y="5147500"/>
            <a:ext cx="194424" cy="269367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6382511" y="6082284"/>
            <a:ext cx="5143500" cy="10287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3995" algn="l" rtl="0" eaLnBrk="0">
              <a:lnSpc>
                <a:spcPct val="96000"/>
              </a:lnSpc>
              <a:spcBef>
                <a:spcPts val="5"/>
              </a:spcBef>
            </a:pPr>
            <a:r>
              <a:rPr sz="24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06</a:t>
            </a:r>
            <a:r>
              <a:rPr sz="2400" kern="0" spc="17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300" kern="0" spc="0" baseline="9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实施方案</a:t>
            </a: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1106442" y="6461950"/>
            <a:ext cx="200025" cy="269367"/>
          </a:xfrm>
          <a:prstGeom prst="rect">
            <a:avLst/>
          </a:prstGeom>
        </p:spPr>
      </p:pic>
      <p:sp>
        <p:nvSpPr>
          <p:cNvPr id="38" name="textbox 38"/>
          <p:cNvSpPr/>
          <p:nvPr/>
        </p:nvSpPr>
        <p:spPr>
          <a:xfrm>
            <a:off x="6382511" y="7396734"/>
            <a:ext cx="5143500" cy="10287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3995" algn="l" rtl="0" eaLnBrk="0">
              <a:lnSpc>
                <a:spcPct val="98000"/>
              </a:lnSpc>
            </a:pPr>
            <a:r>
              <a:rPr sz="3600" kern="0" spc="0" baseline="-400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08</a:t>
            </a:r>
            <a:r>
              <a:rPr sz="2300" kern="0" spc="18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2300" kern="0" spc="0" baseline="9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总结与展望</a:t>
            </a: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               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</a:t>
            </a:r>
            <a:endParaRPr sz="14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picture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1070705" y="7776400"/>
            <a:ext cx="244830" cy="269367"/>
          </a:xfrm>
          <a:prstGeom prst="rect">
            <a:avLst/>
          </a:prstGeom>
        </p:spPr>
      </p:pic>
      <p:sp>
        <p:nvSpPr>
          <p:cNvPr id="42" name="textbox 42"/>
          <p:cNvSpPr/>
          <p:nvPr/>
        </p:nvSpPr>
        <p:spPr>
          <a:xfrm>
            <a:off x="708151" y="2610104"/>
            <a:ext cx="734059" cy="46481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3000" u="sng" kern="0" spc="-30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4FC3F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</a:t>
            </a:r>
            <a:r>
              <a:rPr sz="3000" u="sng" kern="0" spc="-14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4FC3F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录</a:t>
            </a:r>
            <a:endParaRPr sz="3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 44"/>
          <p:cNvSpPr/>
          <p:nvPr/>
        </p:nvSpPr>
        <p:spPr>
          <a:xfrm>
            <a:off x="761" y="2043683"/>
            <a:ext cx="12380976" cy="7048500"/>
          </a:xfrm>
          <a:prstGeom prst="rect">
            <a:avLst/>
          </a:prstGeom>
          <a:solidFill>
            <a:srgbClr val="F5F5F5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61" y="2043683"/>
            <a:ext cx="12192000" cy="68580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67511" y="4977384"/>
            <a:ext cx="571500" cy="571500"/>
          </a:xfrm>
          <a:prstGeom prst="rect">
            <a:avLst/>
          </a:prstGeom>
        </p:spPr>
      </p:pic>
      <p:pic>
        <p:nvPicPr>
          <p:cNvPr id="50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29511" y="7558659"/>
            <a:ext cx="8134350" cy="43815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67511" y="6396609"/>
            <a:ext cx="571500" cy="571500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67511" y="3548633"/>
            <a:ext cx="571500" cy="571500"/>
          </a:xfrm>
          <a:prstGeom prst="rect">
            <a:avLst/>
          </a:prstGeom>
        </p:spPr>
      </p:pic>
      <p:graphicFrame>
        <p:nvGraphicFramePr>
          <p:cNvPr id="56" name="table 56"/>
          <p:cNvGraphicFramePr>
            <a:graphicFrameLocks noGrp="1"/>
          </p:cNvGraphicFramePr>
          <p:nvPr/>
        </p:nvGraphicFramePr>
        <p:xfrm>
          <a:off x="667385" y="3614420"/>
          <a:ext cx="10839450" cy="5117465"/>
        </p:xfrm>
        <a:graphic>
          <a:graphicData uri="http://schemas.openxmlformats.org/drawingml/2006/table">
            <a:tbl>
              <a:tblPr/>
              <a:tblGrid>
                <a:gridCol w="666750"/>
                <a:gridCol w="10172700"/>
              </a:tblGrid>
              <a:tr h="4851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58750" algn="l" rtl="0" eaLnBrk="0">
                        <a:lnSpc>
                          <a:spcPct val="84000"/>
                        </a:lnSpc>
                        <a:spcBef>
                          <a:spcPts val="5"/>
                        </a:spcBef>
                        <a:tabLst>
                          <a:tab pos="412115" algn="l"/>
                        </a:tabLst>
                      </a:pPr>
                      <a:r>
                        <a:rPr sz="2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	</a:t>
                      </a:r>
                      <a:endParaRPr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1600" algn="l" rtl="0" eaLnBrk="0">
                        <a:lnSpc>
                          <a:spcPct val="92000"/>
                        </a:lnSpc>
                        <a:spcBef>
                          <a:spcPts val="0"/>
                        </a:spcBef>
                      </a:pPr>
                      <a:r>
                        <a:rPr sz="1800" kern="0" spc="-10" dirty="0">
                          <a:solidFill>
                            <a:srgbClr val="4FC3F7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智能体客服系统面临的挑战</a:t>
                      </a:r>
                      <a:endParaRPr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9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73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3505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1500" kern="0" spc="-1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如何有效管理和利用</a:t>
                      </a:r>
                      <a:r>
                        <a:rPr sz="1500" kern="0" spc="-10" dirty="0">
                          <a:solidFill>
                            <a:srgbClr val="4FC3F7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历史交互数据</a:t>
                      </a:r>
                      <a:r>
                        <a:rPr sz="1500" kern="0" spc="-250" dirty="0">
                          <a:solidFill>
                            <a:srgbClr val="4FC3F7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500" kern="0" spc="-1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，提供</a:t>
                      </a:r>
                      <a:r>
                        <a:rPr sz="1500" kern="0" spc="-10" dirty="0">
                          <a:solidFill>
                            <a:srgbClr val="4FC3F7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连贯、个性化</a:t>
                      </a:r>
                      <a:r>
                        <a:rPr sz="1500" kern="0" spc="-1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的服务体验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90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45415" algn="l" rtl="0" eaLnBrk="0">
                        <a:lnSpc>
                          <a:spcPct val="84000"/>
                        </a:lnSpc>
                        <a:spcBef>
                          <a:spcPts val="0"/>
                        </a:spcBef>
                        <a:tabLst>
                          <a:tab pos="425450" algn="l"/>
                        </a:tabLst>
                      </a:pPr>
                      <a:r>
                        <a:rPr sz="2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	</a:t>
                      </a:r>
                      <a:endParaRPr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7790" algn="l" rtl="0" eaLnBrk="0">
                        <a:lnSpc>
                          <a:spcPct val="92000"/>
                        </a:lnSpc>
                      </a:pPr>
                      <a:r>
                        <a:rPr sz="1800" kern="0" spc="-30" dirty="0">
                          <a:solidFill>
                            <a:srgbClr val="4FC3F7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传统</a:t>
                      </a:r>
                      <a:r>
                        <a:rPr sz="1800" kern="0" spc="-30" dirty="0">
                          <a:solidFill>
                            <a:srgbClr val="4FC3F7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RAG</a:t>
                      </a:r>
                      <a:r>
                        <a:rPr sz="1800" kern="0" spc="-30" dirty="0">
                          <a:solidFill>
                            <a:srgbClr val="4FC3F7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方法的局限性</a:t>
                      </a:r>
                      <a:endParaRPr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4231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9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2235" algn="l" rtl="0" eaLnBrk="0">
                        <a:lnSpc>
                          <a:spcPct val="91000"/>
                        </a:lnSpc>
                        <a:spcBef>
                          <a:spcPts val="0"/>
                        </a:spcBef>
                      </a:pPr>
                      <a:r>
                        <a:rPr sz="1500" kern="0" spc="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在处理</a:t>
                      </a:r>
                      <a:r>
                        <a:rPr sz="1500" kern="0" spc="0" dirty="0">
                          <a:solidFill>
                            <a:srgbClr val="4FC3F7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动态变化的数据</a:t>
                      </a:r>
                      <a:r>
                        <a:rPr sz="1500" kern="0" spc="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和</a:t>
                      </a:r>
                      <a:r>
                        <a:rPr sz="1500" kern="0" spc="0" dirty="0">
                          <a:solidFill>
                            <a:srgbClr val="4FC3F7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复杂关系</a:t>
                      </a:r>
                      <a:r>
                        <a:rPr sz="1500" kern="0" spc="-1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时存在明显局限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96850" algn="l" rtl="0" eaLnBrk="0">
                        <a:lnSpc>
                          <a:spcPct val="84000"/>
                        </a:lnSpc>
                        <a:tabLst>
                          <a:tab pos="374015" algn="l"/>
                        </a:tabLst>
                      </a:pPr>
                      <a:r>
                        <a:rPr sz="24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rial Unicode MS" panose="020B0604020202020204" charset="-122"/>
                        </a:rPr>
                        <a:t>	</a:t>
                      </a:r>
                      <a:endParaRPr sz="2400" dirty="0">
                        <a:latin typeface="Arial Unicode MS" panose="020B0604020202020204" charset="-122"/>
                        <a:ea typeface="Arial Unicode MS" panose="020B0604020202020204" charset="-122"/>
                        <a:cs typeface="Arial Unicode MS" panose="020B0604020202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7315" algn="l" rtl="0" eaLnBrk="0">
                        <a:lnSpc>
                          <a:spcPct val="95000"/>
                        </a:lnSpc>
                        <a:spcBef>
                          <a:spcPts val="5"/>
                        </a:spcBef>
                      </a:pPr>
                      <a:r>
                        <a:rPr lang="zh-CN" sz="1800" kern="0" spc="70" dirty="0">
                          <a:solidFill>
                            <a:srgbClr val="4FC3F7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长期记忆模块</a:t>
                      </a:r>
                      <a:r>
                        <a:rPr sz="1800" kern="0" spc="70" dirty="0">
                          <a:solidFill>
                            <a:srgbClr val="4FC3F7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作为解决方案的核心价值</a:t>
                      </a:r>
                      <a:endParaRPr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37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103505" indent="1905" algn="l" rtl="0" eaLnBrk="0">
                        <a:lnSpc>
                          <a:spcPct val="115000"/>
                        </a:lnSpc>
                        <a:spcBef>
                          <a:spcPts val="0"/>
                        </a:spcBef>
                      </a:pPr>
                      <a:r>
                        <a:rPr sz="1500" kern="0" spc="-2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专</a:t>
                      </a:r>
                      <a:r>
                        <a:rPr sz="1500" kern="0" spc="-1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为</a:t>
                      </a:r>
                      <a:r>
                        <a:rPr sz="1500" kern="0" spc="-1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AI</a:t>
                      </a:r>
                      <a:r>
                        <a:rPr sz="1500" kern="0" spc="-1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智能体设计的时间感知知识图谱框架</a:t>
                      </a:r>
                      <a:r>
                        <a:rPr sz="1500" kern="0" spc="-25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500" kern="0" spc="-1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，能够持续整合用户交互、结构化与非结构化企业数据以及外部信息</a:t>
                      </a:r>
                      <a:r>
                        <a:rPr sz="1500" kern="0" spc="-25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500" kern="0" spc="-1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，</a:t>
                      </a:r>
                      <a:r>
                        <a:rPr sz="1500" kern="0" spc="-2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构建</a:t>
                      </a:r>
                      <a:r>
                        <a:rPr sz="1500" kern="0" spc="-1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成</a:t>
                      </a:r>
                      <a:r>
                        <a:rPr sz="1500" kern="0" spc="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</a:t>
                      </a:r>
                      <a:r>
                        <a:rPr sz="1500" kern="0" spc="-10" dirty="0">
                          <a:solidFill>
                            <a:srgbClr val="FFFFFF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一个</a:t>
                      </a:r>
                      <a:r>
                        <a:rPr sz="1500" kern="0" spc="-10" dirty="0">
                          <a:solidFill>
                            <a:srgbClr val="4FC3F7">
                              <a:alpha val="90196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连贯且可查询的图谱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189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1783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61620" algn="l" rtl="0" eaLnBrk="0">
                        <a:lnSpc>
                          <a:spcPct val="94000"/>
                        </a:lnSpc>
                        <a:tabLst>
                          <a:tab pos="404495" algn="l"/>
                        </a:tabLst>
                      </a:pPr>
                      <a:r>
                        <a:rPr sz="1300" kern="0" spc="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	</a:t>
                      </a:r>
                      <a:r>
                        <a:rPr sz="1300" kern="0" spc="3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sz="1300" kern="0" spc="2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智能信息整合              时间感知分析             语义理解能力              个性化服务     </a:t>
                      </a:r>
                      <a:r>
                        <a:rPr sz="1300" kern="0" spc="1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       自动化处理</a:t>
                      </a:r>
                      <a:endParaRPr sz="13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58" name="picture 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8258819" y="7681531"/>
            <a:ext cx="166687" cy="185945"/>
          </a:xfrm>
          <a:prstGeom prst="rect">
            <a:avLst/>
          </a:prstGeom>
        </p:spPr>
      </p:pic>
      <p:pic>
        <p:nvPicPr>
          <p:cNvPr id="60" name="picture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719896" y="7681531"/>
            <a:ext cx="127254" cy="185945"/>
          </a:xfrm>
          <a:prstGeom prst="rect">
            <a:avLst/>
          </a:prstGeom>
        </p:spPr>
      </p:pic>
      <p:pic>
        <p:nvPicPr>
          <p:cNvPr id="62" name="picture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5040508" y="7681531"/>
            <a:ext cx="128016" cy="185945"/>
          </a:xfrm>
          <a:prstGeom prst="rect">
            <a:avLst/>
          </a:prstGeom>
        </p:spPr>
      </p:pic>
      <p:pic>
        <p:nvPicPr>
          <p:cNvPr id="64" name="picture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3295272" y="7681531"/>
            <a:ext cx="158495" cy="185945"/>
          </a:xfrm>
          <a:prstGeom prst="rect">
            <a:avLst/>
          </a:prstGeom>
        </p:spPr>
      </p:pic>
      <p:pic>
        <p:nvPicPr>
          <p:cNvPr id="66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596199" y="7681531"/>
            <a:ext cx="142875" cy="185945"/>
          </a:xfrm>
          <a:prstGeom prst="rect">
            <a:avLst/>
          </a:prstGeom>
        </p:spPr>
      </p:pic>
      <p:pic>
        <p:nvPicPr>
          <p:cNvPr id="68" name="picture 6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864565" y="6528435"/>
            <a:ext cx="177393" cy="307847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813358" y="5109210"/>
            <a:ext cx="279806" cy="307847"/>
          </a:xfrm>
          <a:prstGeom prst="rect">
            <a:avLst/>
          </a:prstGeom>
        </p:spPr>
      </p:pic>
      <p:pic>
        <p:nvPicPr>
          <p:cNvPr id="72" name="picture 7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826465" y="3680459"/>
            <a:ext cx="253593" cy="307847"/>
          </a:xfrm>
          <a:prstGeom prst="rect">
            <a:avLst/>
          </a:prstGeom>
        </p:spPr>
      </p:pic>
      <p:sp>
        <p:nvSpPr>
          <p:cNvPr id="74" name="textbox 74"/>
          <p:cNvSpPr/>
          <p:nvPr/>
        </p:nvSpPr>
        <p:spPr>
          <a:xfrm>
            <a:off x="662050" y="2610104"/>
            <a:ext cx="2685414" cy="4559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3000" u="sng" kern="0" spc="-1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4FC3F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</a:t>
            </a:r>
            <a:r>
              <a:rPr sz="30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背景与价值</a:t>
            </a:r>
            <a:endParaRPr sz="3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 44"/>
          <p:cNvSpPr/>
          <p:nvPr/>
        </p:nvSpPr>
        <p:spPr>
          <a:xfrm>
            <a:off x="761" y="2043683"/>
            <a:ext cx="12380976" cy="7048500"/>
          </a:xfrm>
          <a:prstGeom prst="rect">
            <a:avLst/>
          </a:prstGeom>
          <a:solidFill>
            <a:srgbClr val="F5F5F5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46" name="picture 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61" y="2043683"/>
            <a:ext cx="12192000" cy="6858000"/>
          </a:xfrm>
          <a:prstGeom prst="rect">
            <a:avLst/>
          </a:prstGeom>
        </p:spPr>
      </p:pic>
      <p:sp>
        <p:nvSpPr>
          <p:cNvPr id="74" name="textbox 74"/>
          <p:cNvSpPr/>
          <p:nvPr/>
        </p:nvSpPr>
        <p:spPr>
          <a:xfrm>
            <a:off x="662050" y="2610104"/>
            <a:ext cx="2685414" cy="4559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lang="zh-CN" sz="3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核心设计理念</a:t>
            </a:r>
            <a:endParaRPr lang="zh-CN" sz="3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4870450" y="4159250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pitchFamily="2" charset="-122"/>
              </a:rPr>
              <a:t>长期记忆模块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75385" y="5347335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panose="02010600030101010101" pitchFamily="2" charset="-122"/>
              </a:rPr>
              <a:t>动态数据管理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75385" y="6296660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panose="02010600030101010101" pitchFamily="2" charset="-122"/>
              </a:rPr>
              <a:t>数据增量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6" idx="2"/>
            <a:endCxn id="7" idx="0"/>
          </p:cNvCxnSpPr>
          <p:nvPr/>
        </p:nvCxnSpPr>
        <p:spPr>
          <a:xfrm>
            <a:off x="2005330" y="5851525"/>
            <a:ext cx="0" cy="445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3347720" y="5347335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panose="02010600030101010101" pitchFamily="2" charset="-122"/>
              </a:rPr>
              <a:t>三层知识表示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3347720" y="6296660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panose="02010600030101010101" pitchFamily="2" charset="-122"/>
              </a:rPr>
              <a:t>构建关系网络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>
            <a:stCxn id="2" idx="2"/>
            <a:endCxn id="6" idx="0"/>
          </p:cNvCxnSpPr>
          <p:nvPr/>
        </p:nvCxnSpPr>
        <p:spPr>
          <a:xfrm flipH="1">
            <a:off x="2005330" y="4663440"/>
            <a:ext cx="3695065" cy="683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 flipH="1">
            <a:off x="4177665" y="4676140"/>
            <a:ext cx="1482725" cy="671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700395" y="5347335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panose="02010600030101010101" pitchFamily="2" charset="-122"/>
              </a:rPr>
              <a:t>混合检索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773035" y="5347335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panose="02010600030101010101" pitchFamily="2" charset="-122"/>
              </a:rPr>
              <a:t>双时态数据模型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00395" y="6296660"/>
            <a:ext cx="17233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panose="02010600030101010101" pitchFamily="2" charset="-122"/>
              </a:rPr>
              <a:t>语义</a:t>
            </a:r>
            <a:r>
              <a:rPr lang="en-US" altLang="zh-CN" sz="1400">
                <a:ea typeface="宋体" panose="02010600030101010101" pitchFamily="2" charset="-122"/>
              </a:rPr>
              <a:t>+</a:t>
            </a:r>
            <a:r>
              <a:rPr lang="zh-CN" altLang="en-US" sz="1400">
                <a:ea typeface="宋体" panose="02010600030101010101" pitchFamily="2" charset="-122"/>
              </a:rPr>
              <a:t>关键词</a:t>
            </a:r>
            <a:r>
              <a:rPr lang="en-US" altLang="zh-CN" sz="1400">
                <a:ea typeface="宋体" panose="02010600030101010101" pitchFamily="2" charset="-122"/>
              </a:rPr>
              <a:t>+</a:t>
            </a:r>
            <a:r>
              <a:rPr lang="zh-CN" altLang="en-US" sz="1400">
                <a:ea typeface="宋体" panose="02010600030101010101" pitchFamily="2" charset="-122"/>
              </a:rPr>
              <a:t>图谱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773035" y="6296660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panose="02010600030101010101" pitchFamily="2" charset="-122"/>
              </a:rPr>
              <a:t>精准的时间维度查询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cxnSp>
        <p:nvCxnSpPr>
          <p:cNvPr id="18" name="直接箭头连接符 17"/>
          <p:cNvCxnSpPr>
            <a:stCxn id="2" idx="2"/>
            <a:endCxn id="14" idx="0"/>
          </p:cNvCxnSpPr>
          <p:nvPr/>
        </p:nvCxnSpPr>
        <p:spPr>
          <a:xfrm>
            <a:off x="5700395" y="4663440"/>
            <a:ext cx="829945" cy="683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endCxn id="15" idx="0"/>
          </p:cNvCxnSpPr>
          <p:nvPr/>
        </p:nvCxnSpPr>
        <p:spPr>
          <a:xfrm>
            <a:off x="5334000" y="4648835"/>
            <a:ext cx="3268980" cy="698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10" idx="0"/>
          </p:cNvCxnSpPr>
          <p:nvPr/>
        </p:nvCxnSpPr>
        <p:spPr>
          <a:xfrm>
            <a:off x="4177665" y="5851525"/>
            <a:ext cx="0" cy="445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4" idx="2"/>
            <a:endCxn id="16" idx="0"/>
          </p:cNvCxnSpPr>
          <p:nvPr/>
        </p:nvCxnSpPr>
        <p:spPr>
          <a:xfrm>
            <a:off x="6530340" y="5851525"/>
            <a:ext cx="31750" cy="445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" idx="2"/>
            <a:endCxn id="17" idx="0"/>
          </p:cNvCxnSpPr>
          <p:nvPr/>
        </p:nvCxnSpPr>
        <p:spPr>
          <a:xfrm>
            <a:off x="8602980" y="5851525"/>
            <a:ext cx="0" cy="445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圆角矩形 22"/>
          <p:cNvSpPr/>
          <p:nvPr/>
        </p:nvSpPr>
        <p:spPr>
          <a:xfrm>
            <a:off x="9845675" y="5347335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panose="02010600030101010101" pitchFamily="2" charset="-122"/>
              </a:rPr>
              <a:t>矛盾处理机制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9850120" y="6296660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panose="02010600030101010101" pitchFamily="2" charset="-122"/>
              </a:rPr>
              <a:t>边失效机制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cxnSp>
        <p:nvCxnSpPr>
          <p:cNvPr id="25" name="直接箭头连接符 24"/>
          <p:cNvCxnSpPr>
            <a:endCxn id="23" idx="0"/>
          </p:cNvCxnSpPr>
          <p:nvPr/>
        </p:nvCxnSpPr>
        <p:spPr>
          <a:xfrm>
            <a:off x="5685155" y="4622165"/>
            <a:ext cx="4990465" cy="7251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23" idx="2"/>
            <a:endCxn id="24" idx="0"/>
          </p:cNvCxnSpPr>
          <p:nvPr/>
        </p:nvCxnSpPr>
        <p:spPr>
          <a:xfrm>
            <a:off x="10675620" y="5851525"/>
            <a:ext cx="4445" cy="4451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 150"/>
          <p:cNvSpPr/>
          <p:nvPr/>
        </p:nvSpPr>
        <p:spPr>
          <a:xfrm>
            <a:off x="761" y="1662683"/>
            <a:ext cx="12380976" cy="7810500"/>
          </a:xfrm>
          <a:prstGeom prst="rect">
            <a:avLst/>
          </a:prstGeom>
          <a:solidFill>
            <a:srgbClr val="F5F5F5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52" name="picture 1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61" y="1662683"/>
            <a:ext cx="12192000" cy="7610475"/>
          </a:xfrm>
          <a:prstGeom prst="rect">
            <a:avLst/>
          </a:prstGeom>
        </p:spPr>
      </p:pic>
      <p:sp>
        <p:nvSpPr>
          <p:cNvPr id="154" name="textbox 154"/>
          <p:cNvSpPr/>
          <p:nvPr/>
        </p:nvSpPr>
        <p:spPr>
          <a:xfrm>
            <a:off x="667511" y="3739133"/>
            <a:ext cx="5286375" cy="3239135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3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28625" algn="l" rtl="0" eaLnBrk="0">
              <a:lnSpc>
                <a:spcPct val="84000"/>
              </a:lnSpc>
              <a:tabLst>
                <a:tab pos="713740" algn="l"/>
              </a:tabLst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	</a:t>
            </a:r>
            <a:endParaRPr sz="2700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2570" algn="l" rtl="0" eaLnBrk="0">
              <a:lnSpc>
                <a:spcPct val="91000"/>
              </a:lnSpc>
              <a:spcBef>
                <a:spcPts val="545"/>
              </a:spcBef>
            </a:pPr>
            <a:r>
              <a:rPr sz="1800" kern="0" spc="-1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双时态数据模型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110" algn="l" rtl="0" eaLnBrk="0">
              <a:lnSpc>
                <a:spcPct val="92000"/>
              </a:lnSpc>
              <a:spcBef>
                <a:spcPts val="450"/>
              </a:spcBef>
            </a:pP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每条关系边记录两个时间维度</a:t>
            </a:r>
            <a:r>
              <a:rPr sz="1500" kern="0" spc="-2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，提供更全面的时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间信息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1620" algn="l" rtl="0" eaLnBrk="0">
              <a:lnSpc>
                <a:spcPts val="1645"/>
              </a:lnSpc>
              <a:spcBef>
                <a:spcPts val="400"/>
              </a:spcBef>
              <a:tabLst>
                <a:tab pos="40449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1300" kern="0" spc="10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Valid</a:t>
            </a:r>
            <a:r>
              <a:rPr sz="1300" kern="0" spc="8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r>
              <a:rPr sz="1300" kern="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300" kern="0" spc="-2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事实在现实世界</a:t>
            </a:r>
            <a:r>
              <a:rPr sz="1300" kern="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中的有效时间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1620" algn="l" rtl="0" eaLnBrk="0">
              <a:lnSpc>
                <a:spcPts val="1645"/>
              </a:lnSpc>
              <a:spcBef>
                <a:spcPts val="1130"/>
              </a:spcBef>
              <a:tabLst>
                <a:tab pos="40449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1300" kern="0" spc="14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Transaction</a:t>
            </a:r>
            <a:r>
              <a:rPr sz="1300" kern="0" spc="12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Time</a:t>
            </a:r>
            <a:r>
              <a:rPr sz="1300" kern="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300" kern="0" spc="-2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系统记录事实的时间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4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745" algn="l" rtl="0" eaLnBrk="0">
              <a:lnSpc>
                <a:spcPts val="1570"/>
              </a:lnSpc>
              <a:spcBef>
                <a:spcPts val="5"/>
              </a:spcBef>
              <a:tabLst>
                <a:tab pos="41973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支持复杂时间相关查询：</a:t>
            </a:r>
            <a:r>
              <a:rPr sz="1300" kern="0" spc="-2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ç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他现在在哪工作？</a:t>
            </a:r>
            <a:r>
              <a:rPr sz="1300" kern="0" spc="-2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ç</a:t>
            </a:r>
            <a:endParaRPr sz="13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156" name="picture 1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13447" y="6519481"/>
            <a:ext cx="174879" cy="192404"/>
          </a:xfrm>
          <a:prstGeom prst="rect">
            <a:avLst/>
          </a:prstGeom>
        </p:spPr>
      </p:pic>
      <p:pic>
        <p:nvPicPr>
          <p:cNvPr id="158" name="picture 1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29449" y="6167056"/>
            <a:ext cx="142875" cy="192404"/>
          </a:xfrm>
          <a:prstGeom prst="rect">
            <a:avLst/>
          </a:prstGeom>
        </p:spPr>
      </p:pic>
      <p:pic>
        <p:nvPicPr>
          <p:cNvPr id="160" name="picture 1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29449" y="5814631"/>
            <a:ext cx="142875" cy="192405"/>
          </a:xfrm>
          <a:prstGeom prst="rect">
            <a:avLst/>
          </a:prstGeom>
        </p:spPr>
      </p:pic>
      <p:pic>
        <p:nvPicPr>
          <p:cNvPr id="162" name="picture 1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96365" y="4137469"/>
            <a:ext cx="285292" cy="346329"/>
          </a:xfrm>
          <a:prstGeom prst="rect">
            <a:avLst/>
          </a:prstGeom>
        </p:spPr>
      </p:pic>
      <p:sp>
        <p:nvSpPr>
          <p:cNvPr id="164" name="textbox 164"/>
          <p:cNvSpPr/>
          <p:nvPr/>
        </p:nvSpPr>
        <p:spPr>
          <a:xfrm>
            <a:off x="6239636" y="3739133"/>
            <a:ext cx="5286375" cy="3239135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3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3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28625" algn="l" rtl="0" eaLnBrk="0">
              <a:lnSpc>
                <a:spcPct val="84000"/>
              </a:lnSpc>
              <a:tabLst>
                <a:tab pos="713740" algn="l"/>
              </a:tabLst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	</a:t>
            </a:r>
            <a:endParaRPr sz="2700" dirty="0"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  <a:p>
            <a:pPr algn="l" rtl="0" eaLnBrk="0">
              <a:lnSpc>
                <a:spcPct val="11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0030" algn="l" rtl="0" eaLnBrk="0">
              <a:lnSpc>
                <a:spcPct val="92000"/>
              </a:lnSpc>
              <a:spcBef>
                <a:spcPts val="550"/>
              </a:spcBef>
            </a:pPr>
            <a:r>
              <a:rPr sz="1800" kern="0" spc="-1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边失效机制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4475" algn="l" rtl="0" eaLnBrk="0">
              <a:lnSpc>
                <a:spcPct val="92000"/>
              </a:lnSpc>
              <a:spcBef>
                <a:spcPts val="450"/>
              </a:spcBef>
            </a:pP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处理信息冲突的优雅方式</a:t>
            </a:r>
            <a:r>
              <a:rPr sz="1500" kern="0" spc="-2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，保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留完整历史信息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1620" algn="l" rtl="0" eaLnBrk="0">
              <a:lnSpc>
                <a:spcPts val="1645"/>
              </a:lnSpc>
              <a:spcBef>
                <a:spcPts val="390"/>
              </a:spcBef>
              <a:tabLst>
                <a:tab pos="400050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5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2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冲突检测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300" kern="0" spc="-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自动识别语义冲突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1620" algn="l" rtl="0" eaLnBrk="0">
              <a:lnSpc>
                <a:spcPts val="1645"/>
              </a:lnSpc>
              <a:spcBef>
                <a:spcPts val="1130"/>
              </a:spcBef>
              <a:tabLst>
                <a:tab pos="41211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6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自动标记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300" kern="0" spc="-2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将冲突信息标记为失效状态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4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1620" algn="l" rtl="0" eaLnBrk="0">
              <a:lnSpc>
                <a:spcPts val="1645"/>
              </a:lnSpc>
              <a:tabLst>
                <a:tab pos="40449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5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时间记录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：精准记录信息失效时间点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66" name="picture 1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501574" y="6519481"/>
            <a:ext cx="142875" cy="192404"/>
          </a:xfrm>
          <a:prstGeom prst="rect">
            <a:avLst/>
          </a:prstGeom>
        </p:spPr>
      </p:pic>
      <p:pic>
        <p:nvPicPr>
          <p:cNvPr id="168" name="picture 1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501574" y="6167056"/>
            <a:ext cx="150685" cy="192404"/>
          </a:xfrm>
          <a:prstGeom prst="rect">
            <a:avLst/>
          </a:prstGeom>
        </p:spPr>
      </p:pic>
      <p:pic>
        <p:nvPicPr>
          <p:cNvPr id="170" name="picture 17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501574" y="5814631"/>
            <a:ext cx="138874" cy="192405"/>
          </a:xfrm>
          <a:prstGeom prst="rect">
            <a:avLst/>
          </a:prstGeom>
        </p:spPr>
      </p:pic>
      <p:pic>
        <p:nvPicPr>
          <p:cNvPr id="172" name="picture 17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6668490" y="4137469"/>
            <a:ext cx="285292" cy="346329"/>
          </a:xfrm>
          <a:prstGeom prst="rect">
            <a:avLst/>
          </a:prstGeom>
        </p:spPr>
      </p:pic>
      <p:sp>
        <p:nvSpPr>
          <p:cNvPr id="174" name="rect 174"/>
          <p:cNvSpPr/>
          <p:nvPr/>
        </p:nvSpPr>
        <p:spPr>
          <a:xfrm>
            <a:off x="667511" y="7263384"/>
            <a:ext cx="10858500" cy="1533525"/>
          </a:xfrm>
          <a:prstGeom prst="rect">
            <a:avLst/>
          </a:prstGeom>
          <a:solidFill>
            <a:srgbClr val="4FC3F7">
              <a:alpha val="14509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6" name="textbox 176"/>
          <p:cNvSpPr/>
          <p:nvPr/>
        </p:nvSpPr>
        <p:spPr>
          <a:xfrm>
            <a:off x="662305" y="2228850"/>
            <a:ext cx="11008360" cy="12223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3000" u="sng" kern="0" spc="-2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4FC3F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</a:t>
            </a:r>
            <a:r>
              <a:rPr sz="30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技术特性</a:t>
            </a:r>
            <a:endParaRPr sz="3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875" algn="l" rtl="0" eaLnBrk="0">
              <a:lnSpc>
                <a:spcPct val="96000"/>
              </a:lnSpc>
              <a:spcBef>
                <a:spcPts val="0"/>
              </a:spcBef>
            </a:pPr>
            <a:r>
              <a:rPr lang="zh-CN"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长期记忆模块</a:t>
            </a:r>
            <a:r>
              <a:rPr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的核心创新在于其</a:t>
            </a:r>
            <a:r>
              <a:rPr sz="1500" kern="0" spc="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双时态数据模型</a:t>
            </a:r>
            <a:r>
              <a:rPr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500" kern="0" spc="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边失效机制</a:t>
            </a:r>
            <a:r>
              <a:rPr sz="1500" kern="0" spc="-18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，这两项技术共同解决了动态知识图谱中的时间感知和信息冲突问题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8" name="rect 178"/>
          <p:cNvSpPr/>
          <p:nvPr/>
        </p:nvSpPr>
        <p:spPr>
          <a:xfrm>
            <a:off x="905636" y="7901559"/>
            <a:ext cx="3333750" cy="70485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0" name="textbox 180"/>
          <p:cNvSpPr/>
          <p:nvPr/>
        </p:nvSpPr>
        <p:spPr>
          <a:xfrm>
            <a:off x="912139" y="7478141"/>
            <a:ext cx="3025775" cy="89471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020"/>
              </a:lnSpc>
              <a:tabLst>
                <a:tab pos="201930" algn="l"/>
              </a:tabLst>
            </a:pPr>
            <a:r>
              <a:rPr sz="16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600" kern="0" spc="49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600" kern="0" spc="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核心优势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4780" algn="l" rtl="0" eaLnBrk="0">
              <a:lnSpc>
                <a:spcPts val="1665"/>
              </a:lnSpc>
              <a:tabLst>
                <a:tab pos="32829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历史保留：</a:t>
            </a:r>
            <a:r>
              <a:rPr sz="1300" kern="0" spc="-2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完整保存信息演变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过程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057103" y="8148161"/>
            <a:ext cx="183356" cy="211645"/>
          </a:xfrm>
          <a:prstGeom prst="rect">
            <a:avLst/>
          </a:prstGeom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924839" y="7490841"/>
            <a:ext cx="190195" cy="230885"/>
          </a:xfrm>
          <a:prstGeom prst="rect">
            <a:avLst/>
          </a:prstGeom>
        </p:spPr>
      </p:pic>
      <p:sp>
        <p:nvSpPr>
          <p:cNvPr id="186" name="textbox 186"/>
          <p:cNvSpPr/>
          <p:nvPr/>
        </p:nvSpPr>
        <p:spPr>
          <a:xfrm>
            <a:off x="4429886" y="7901559"/>
            <a:ext cx="3334384" cy="70485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6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0020" algn="l" rtl="0" eaLnBrk="0">
              <a:lnSpc>
                <a:spcPts val="1665"/>
              </a:lnSpc>
              <a:tabLst>
                <a:tab pos="33464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可追溯性：便于审计和追溯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88" name="picture 18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4590363" y="8148161"/>
            <a:ext cx="174345" cy="211645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21600000">
            <a:off x="7954136" y="7901559"/>
            <a:ext cx="3333750" cy="704850"/>
            <a:chOff x="0" y="0"/>
            <a:chExt cx="3333750" cy="704850"/>
          </a:xfrm>
        </p:grpSpPr>
        <p:sp>
          <p:nvSpPr>
            <p:cNvPr id="190" name="textbox 190"/>
            <p:cNvSpPr/>
            <p:nvPr/>
          </p:nvSpPr>
          <p:spPr>
            <a:xfrm>
              <a:off x="0" y="0"/>
              <a:ext cx="3333750" cy="704850"/>
            </a:xfrm>
            <a:prstGeom prst="rect">
              <a:avLst/>
            </a:prstGeom>
            <a:solidFill>
              <a:srgbClr val="FFFFFF">
                <a:alpha val="10196"/>
              </a:srgbClr>
            </a:solidFill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1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60020" algn="l" rtl="0" eaLnBrk="0">
                <a:lnSpc>
                  <a:spcPts val="2395"/>
                </a:lnSpc>
                <a:tabLst>
                  <a:tab pos="334645" algn="l"/>
                </a:tabLst>
              </a:pPr>
              <a:r>
                <a:rPr sz="1300" kern="0" spc="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	</a:t>
              </a:r>
              <a:r>
                <a:rPr sz="1300" kern="0" spc="8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</a:t>
              </a:r>
              <a:r>
                <a:rPr sz="2000" kern="0" spc="20" baseline="1900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查询效率：</a:t>
              </a:r>
              <a:r>
                <a:rPr sz="1300" kern="0" spc="-12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2000" kern="0" spc="20" baseline="1900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自动过滤失效边</a:t>
              </a:r>
              <a:r>
                <a:rPr sz="1300" kern="0" spc="-21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</a:t>
              </a:r>
              <a:r>
                <a:rPr sz="2000" kern="0" spc="20" baseline="1900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，</a:t>
              </a:r>
              <a:r>
                <a:rPr sz="2000" kern="0" spc="10" baseline="1900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不影响</a:t>
              </a:r>
              <a:endParaRPr sz="2000" baseline="19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pic>
          <p:nvPicPr>
            <p:cNvPr id="192" name="picture 19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21600000">
              <a:off x="160477" y="246602"/>
              <a:ext cx="174345" cy="211645"/>
            </a:xfrm>
            <a:prstGeom prst="rect">
              <a:avLst/>
            </a:prstGeom>
          </p:spPr>
        </p:pic>
        <p:sp>
          <p:nvSpPr>
            <p:cNvPr id="194" name="textbox 194"/>
            <p:cNvSpPr/>
            <p:nvPr/>
          </p:nvSpPr>
          <p:spPr>
            <a:xfrm>
              <a:off x="439604" y="379348"/>
              <a:ext cx="363854" cy="21399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86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2700" algn="l" rtl="0" eaLnBrk="0">
                <a:lnSpc>
                  <a:spcPct val="95000"/>
                </a:lnSpc>
              </a:pPr>
              <a:r>
                <a:rPr sz="1300" kern="0" spc="20" dirty="0">
                  <a:solidFill>
                    <a:srgbClr val="FFFFFF">
                      <a:alpha val="100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性能</a:t>
              </a:r>
              <a:endParaRPr sz="13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 76"/>
          <p:cNvSpPr/>
          <p:nvPr/>
        </p:nvSpPr>
        <p:spPr>
          <a:xfrm>
            <a:off x="761" y="1275588"/>
            <a:ext cx="12380976" cy="8582025"/>
          </a:xfrm>
          <a:prstGeom prst="rect">
            <a:avLst/>
          </a:prstGeom>
          <a:solidFill>
            <a:srgbClr val="F5F5F5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8" name="picture 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61" y="1275588"/>
            <a:ext cx="12192000" cy="8391525"/>
          </a:xfrm>
          <a:prstGeom prst="rect">
            <a:avLst/>
          </a:prstGeom>
        </p:spPr>
      </p:pic>
      <p:sp>
        <p:nvSpPr>
          <p:cNvPr id="86" name="textbox 86"/>
          <p:cNvSpPr/>
          <p:nvPr/>
        </p:nvSpPr>
        <p:spPr>
          <a:xfrm>
            <a:off x="665860" y="1842008"/>
            <a:ext cx="9114155" cy="12223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2000"/>
              </a:lnSpc>
            </a:pPr>
            <a:r>
              <a:rPr sz="3000" u="sng" kern="0" spc="-2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4FC3F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</a:t>
            </a:r>
            <a:r>
              <a:rPr sz="30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记忆模块技术架构</a:t>
            </a:r>
            <a:endParaRPr sz="3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6000"/>
              </a:lnSpc>
              <a:spcBef>
                <a:spcPts val="5"/>
              </a:spcBef>
            </a:pP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101590" y="2812415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pitchFamily="2" charset="-122"/>
              </a:rPr>
              <a:t>应用层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101590" y="3942080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pitchFamily="2" charset="-122"/>
              </a:rPr>
              <a:t>记忆模块核心</a:t>
            </a:r>
            <a:endParaRPr lang="zh-CN" altLang="en-US">
              <a:ea typeface="宋体" panose="02010600030101010101" pitchFamily="2" charset="-122"/>
            </a:endParaRPr>
          </a:p>
        </p:txBody>
      </p:sp>
      <p:cxnSp>
        <p:nvCxnSpPr>
          <p:cNvPr id="7" name="直接箭头连接符 6"/>
          <p:cNvCxnSpPr>
            <a:stCxn id="3" idx="2"/>
            <a:endCxn id="5" idx="0"/>
          </p:cNvCxnSpPr>
          <p:nvPr/>
        </p:nvCxnSpPr>
        <p:spPr>
          <a:xfrm>
            <a:off x="5931535" y="3316605"/>
            <a:ext cx="0" cy="625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1475105" y="5219700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panose="02010600030101010101" pitchFamily="2" charset="-122"/>
              </a:rPr>
              <a:t>图数据库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475105" y="6203950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ea typeface="宋体" panose="02010600030101010101" pitchFamily="2" charset="-122"/>
              </a:rPr>
              <a:t>Neo4j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10" name="直接箭头连接符 9"/>
          <p:cNvCxnSpPr>
            <a:stCxn id="8" idx="2"/>
            <a:endCxn id="9" idx="0"/>
          </p:cNvCxnSpPr>
          <p:nvPr/>
        </p:nvCxnSpPr>
        <p:spPr>
          <a:xfrm>
            <a:off x="2305050" y="5723890"/>
            <a:ext cx="0" cy="48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2"/>
            <a:endCxn id="8" idx="0"/>
          </p:cNvCxnSpPr>
          <p:nvPr/>
        </p:nvCxnSpPr>
        <p:spPr>
          <a:xfrm flipH="1">
            <a:off x="2305050" y="4446270"/>
            <a:ext cx="3626485" cy="773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圆角矩形 11"/>
          <p:cNvSpPr/>
          <p:nvPr/>
        </p:nvSpPr>
        <p:spPr>
          <a:xfrm>
            <a:off x="5101590" y="5219700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ea typeface="宋体" panose="02010600030101010101" pitchFamily="2" charset="-122"/>
              </a:rPr>
              <a:t>LLM</a:t>
            </a:r>
            <a:r>
              <a:rPr lang="zh-CN" altLang="en-US" sz="1400">
                <a:ea typeface="宋体" panose="02010600030101010101" pitchFamily="2" charset="-122"/>
              </a:rPr>
              <a:t>服务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cxnSp>
        <p:nvCxnSpPr>
          <p:cNvPr id="13" name="直接箭头连接符 12"/>
          <p:cNvCxnSpPr>
            <a:stCxn id="5" idx="2"/>
            <a:endCxn id="12" idx="0"/>
          </p:cNvCxnSpPr>
          <p:nvPr/>
        </p:nvCxnSpPr>
        <p:spPr>
          <a:xfrm>
            <a:off x="5931535" y="4446270"/>
            <a:ext cx="0" cy="7734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5101590" y="6203950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ea typeface="宋体" panose="02010600030101010101" pitchFamily="2" charset="-122"/>
              </a:rPr>
              <a:t>Openai</a:t>
            </a:r>
            <a:r>
              <a:rPr lang="zh-CN" altLang="en-US" sz="1400">
                <a:ea typeface="宋体" panose="02010600030101010101" pitchFamily="2" charset="-122"/>
              </a:rPr>
              <a:t>、</a:t>
            </a:r>
            <a:r>
              <a:rPr lang="en-US" altLang="zh-CN" sz="1400">
                <a:ea typeface="宋体" panose="02010600030101010101" pitchFamily="2" charset="-122"/>
              </a:rPr>
              <a:t>ollama</a:t>
            </a:r>
            <a:endParaRPr lang="en-US" altLang="zh-CN" sz="1400">
              <a:ea typeface="宋体" panose="02010600030101010101" pitchFamily="2" charset="-122"/>
            </a:endParaRPr>
          </a:p>
        </p:txBody>
      </p:sp>
      <p:cxnSp>
        <p:nvCxnSpPr>
          <p:cNvPr id="15" name="直接箭头连接符 14"/>
          <p:cNvCxnSpPr>
            <a:stCxn id="12" idx="2"/>
            <a:endCxn id="14" idx="0"/>
          </p:cNvCxnSpPr>
          <p:nvPr/>
        </p:nvCxnSpPr>
        <p:spPr>
          <a:xfrm>
            <a:off x="5931535" y="5723890"/>
            <a:ext cx="0" cy="48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8018145" y="5219700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panose="02010600030101010101" pitchFamily="2" charset="-122"/>
              </a:rPr>
              <a:t>向量检索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endCxn id="16" idx="0"/>
          </p:cNvCxnSpPr>
          <p:nvPr/>
        </p:nvCxnSpPr>
        <p:spPr>
          <a:xfrm>
            <a:off x="5918200" y="4431665"/>
            <a:ext cx="2929890" cy="788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8018145" y="6203950"/>
            <a:ext cx="1659890" cy="504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ea typeface="宋体" panose="02010600030101010101" pitchFamily="2" charset="-122"/>
              </a:rPr>
              <a:t>Embedding</a:t>
            </a:r>
            <a:r>
              <a:rPr lang="zh-CN" altLang="en-US" sz="1400">
                <a:ea typeface="宋体" panose="02010600030101010101" pitchFamily="2" charset="-122"/>
              </a:rPr>
              <a:t>模型服务</a:t>
            </a:r>
            <a:endParaRPr lang="zh-CN" altLang="en-US" sz="1400">
              <a:ea typeface="宋体" panose="02010600030101010101" pitchFamily="2" charset="-122"/>
            </a:endParaRPr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>
            <a:off x="8848090" y="5723890"/>
            <a:ext cx="0" cy="4800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 76"/>
          <p:cNvSpPr/>
          <p:nvPr/>
        </p:nvSpPr>
        <p:spPr>
          <a:xfrm>
            <a:off x="761" y="1275588"/>
            <a:ext cx="12380976" cy="8582025"/>
          </a:xfrm>
          <a:prstGeom prst="rect">
            <a:avLst/>
          </a:prstGeom>
          <a:solidFill>
            <a:srgbClr val="F5F5F5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78" name="picture 7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61" y="1275588"/>
            <a:ext cx="12192000" cy="8391525"/>
          </a:xfrm>
          <a:prstGeom prst="rect">
            <a:avLst/>
          </a:prstGeom>
        </p:spPr>
      </p:pic>
      <p:sp>
        <p:nvSpPr>
          <p:cNvPr id="80" name="rect 80"/>
          <p:cNvSpPr/>
          <p:nvPr/>
        </p:nvSpPr>
        <p:spPr>
          <a:xfrm>
            <a:off x="667511" y="3447288"/>
            <a:ext cx="10858500" cy="16764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2" name="rect 82"/>
          <p:cNvSpPr/>
          <p:nvPr/>
        </p:nvSpPr>
        <p:spPr>
          <a:xfrm>
            <a:off x="667511" y="5361813"/>
            <a:ext cx="10858500" cy="16764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4" name="rect 84"/>
          <p:cNvSpPr/>
          <p:nvPr/>
        </p:nvSpPr>
        <p:spPr>
          <a:xfrm>
            <a:off x="667511" y="7276338"/>
            <a:ext cx="10858500" cy="16764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6" name="textbox 86"/>
          <p:cNvSpPr/>
          <p:nvPr/>
        </p:nvSpPr>
        <p:spPr>
          <a:xfrm>
            <a:off x="665860" y="1842008"/>
            <a:ext cx="9114155" cy="12223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320" algn="l" rtl="0" eaLnBrk="0">
              <a:lnSpc>
                <a:spcPct val="92000"/>
              </a:lnSpc>
            </a:pPr>
            <a:r>
              <a:rPr sz="3000" u="sng" kern="0" spc="-2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4FC3F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</a:t>
            </a:r>
            <a:r>
              <a:rPr sz="30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记忆模块技术架构</a:t>
            </a:r>
            <a:endParaRPr sz="3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6000"/>
              </a:lnSpc>
              <a:spcBef>
                <a:spcPts val="5"/>
              </a:spcBef>
            </a:pPr>
            <a:r>
              <a:rPr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采用独特的</a:t>
            </a:r>
            <a:r>
              <a:rPr sz="1500" kern="0" spc="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三层知识图谱架构</a:t>
            </a:r>
            <a:r>
              <a:rPr sz="1500" kern="0" spc="-26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，从下到上分别是情节层、语义层和社区层</a:t>
            </a:r>
            <a:r>
              <a:rPr sz="1500" kern="0" spc="-25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1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，形成完整的知识表示体系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8" name="textbox 88"/>
          <p:cNvSpPr/>
          <p:nvPr/>
        </p:nvSpPr>
        <p:spPr>
          <a:xfrm>
            <a:off x="1706276" y="7521956"/>
            <a:ext cx="6499225" cy="685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390"/>
              </a:lnSpc>
            </a:pPr>
            <a:r>
              <a:rPr sz="1900" kern="0" spc="4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社区层</a:t>
            </a:r>
            <a:r>
              <a:rPr sz="1900" kern="0" spc="26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algn="l" rtl="0" eaLnBrk="0">
              <a:lnSpc>
                <a:spcPct val="106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685" algn="l" rtl="0" eaLnBrk="0">
              <a:lnSpc>
                <a:spcPct val="92000"/>
              </a:lnSpc>
              <a:spcBef>
                <a:spcPts val="5"/>
              </a:spcBef>
            </a:pP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高层抽象层</a:t>
            </a:r>
            <a:r>
              <a:rPr sz="1500" kern="0" spc="-2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，通过对语义层的实体和关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系进行聚类分析</a:t>
            </a:r>
            <a:r>
              <a:rPr sz="1500" kern="0" spc="-2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，形成高层级知识表示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0" name="textbox 90"/>
          <p:cNvSpPr/>
          <p:nvPr/>
        </p:nvSpPr>
        <p:spPr>
          <a:xfrm>
            <a:off x="1708657" y="5607431"/>
            <a:ext cx="5163184" cy="6851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ts val="2390"/>
              </a:lnSpc>
            </a:pPr>
            <a:r>
              <a:rPr sz="1900" kern="0" spc="38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语义层</a:t>
            </a:r>
            <a:r>
              <a:rPr sz="1900" kern="0" spc="30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algn="l" rtl="0" eaLnBrk="0">
              <a:lnSpc>
                <a:spcPct val="106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  <a:spcBef>
                <a:spcPts val="5"/>
              </a:spcBef>
            </a:pP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核心处理层</a:t>
            </a:r>
            <a:r>
              <a:rPr sz="1500" kern="0" spc="-1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，从情节层提取实体和关系</a:t>
            </a:r>
            <a:r>
              <a:rPr sz="1500" kern="0" spc="-2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，构建结构化知识图谱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2" name="textbox 92"/>
          <p:cNvSpPr/>
          <p:nvPr/>
        </p:nvSpPr>
        <p:spPr>
          <a:xfrm>
            <a:off x="1706524" y="3692907"/>
            <a:ext cx="4022090" cy="6845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390"/>
              </a:lnSpc>
            </a:pPr>
            <a:r>
              <a:rPr sz="1900" kern="0" spc="32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情节层</a:t>
            </a:r>
            <a:r>
              <a:rPr sz="1900" kern="0" spc="25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algn="l" rtl="0" eaLnBrk="0">
              <a:lnSpc>
                <a:spcPct val="107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91000"/>
              </a:lnSpc>
              <a:spcBef>
                <a:spcPts val="5"/>
              </a:spcBef>
            </a:pP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基础数据层</a:t>
            </a:r>
            <a:r>
              <a:rPr sz="1500" kern="0" spc="-2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，存储原始的、未经处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理的信息片段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4" name="textbox 94"/>
          <p:cNvSpPr/>
          <p:nvPr/>
        </p:nvSpPr>
        <p:spPr>
          <a:xfrm>
            <a:off x="3715511" y="4533138"/>
            <a:ext cx="3220085" cy="400050"/>
          </a:xfrm>
          <a:prstGeom prst="rect">
            <a:avLst/>
          </a:prstGeom>
          <a:solidFill>
            <a:srgbClr val="4FC3F7">
              <a:alpha val="14509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3830" algn="l" rtl="0" eaLnBrk="0">
              <a:lnSpc>
                <a:spcPct val="100000"/>
              </a:lnSpc>
              <a:spcBef>
                <a:spcPts val="0"/>
              </a:spcBef>
              <a:tabLst>
                <a:tab pos="292100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支持多源数据类型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双向引用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96" name="pictur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868599" y="4646581"/>
            <a:ext cx="142646" cy="173164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879818" y="4646581"/>
            <a:ext cx="128587" cy="173164"/>
          </a:xfrm>
          <a:prstGeom prst="rect">
            <a:avLst/>
          </a:prstGeom>
        </p:spPr>
      </p:pic>
      <p:sp>
        <p:nvSpPr>
          <p:cNvPr id="100" name="textbox 100"/>
          <p:cNvSpPr/>
          <p:nvPr/>
        </p:nvSpPr>
        <p:spPr>
          <a:xfrm>
            <a:off x="1715261" y="4533138"/>
            <a:ext cx="1905000" cy="400050"/>
          </a:xfrm>
          <a:prstGeom prst="rect">
            <a:avLst/>
          </a:prstGeom>
          <a:solidFill>
            <a:srgbClr val="4FC3F7">
              <a:alpha val="14509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9860" algn="l" rtl="0" eaLnBrk="0">
              <a:lnSpc>
                <a:spcPts val="1580"/>
              </a:lnSpc>
              <a:spcBef>
                <a:spcPts val="5"/>
              </a:spcBef>
              <a:tabLst>
                <a:tab pos="299720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3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保留时间戳和原文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2" name="picture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865166" y="4646581"/>
            <a:ext cx="150018" cy="173164"/>
          </a:xfrm>
          <a:prstGeom prst="rect">
            <a:avLst/>
          </a:prstGeom>
        </p:spPr>
      </p:pic>
      <p:sp>
        <p:nvSpPr>
          <p:cNvPr id="104" name="textbox 104"/>
          <p:cNvSpPr/>
          <p:nvPr/>
        </p:nvSpPr>
        <p:spPr>
          <a:xfrm>
            <a:off x="4344161" y="6447663"/>
            <a:ext cx="1391285" cy="400050"/>
          </a:xfrm>
          <a:prstGeom prst="rect">
            <a:avLst/>
          </a:prstGeom>
          <a:solidFill>
            <a:srgbClr val="4FC3F7">
              <a:alpha val="14509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6845" algn="l" rtl="0" eaLnBrk="0">
              <a:lnSpc>
                <a:spcPts val="1580"/>
              </a:lnSpc>
              <a:spcBef>
                <a:spcPts val="5"/>
              </a:spcBef>
              <a:tabLst>
                <a:tab pos="299720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4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双时态模型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6" name="picture 1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4501438" y="6561106"/>
            <a:ext cx="142646" cy="173164"/>
          </a:xfrm>
          <a:prstGeom prst="rect">
            <a:avLst/>
          </a:prstGeom>
        </p:spPr>
      </p:pic>
      <p:sp>
        <p:nvSpPr>
          <p:cNvPr id="108" name="textbox 108"/>
          <p:cNvSpPr/>
          <p:nvPr/>
        </p:nvSpPr>
        <p:spPr>
          <a:xfrm>
            <a:off x="5830061" y="6447663"/>
            <a:ext cx="1390650" cy="400050"/>
          </a:xfrm>
          <a:prstGeom prst="rect">
            <a:avLst/>
          </a:prstGeom>
          <a:solidFill>
            <a:srgbClr val="4FC3F7">
              <a:alpha val="14509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6845" algn="l" rtl="0" eaLnBrk="0">
              <a:lnSpc>
                <a:spcPts val="1575"/>
              </a:lnSpc>
              <a:spcBef>
                <a:spcPts val="5"/>
              </a:spcBef>
              <a:tabLst>
                <a:tab pos="299720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3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边失效机制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0" name="picture 1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5987338" y="6561106"/>
            <a:ext cx="142646" cy="173164"/>
          </a:xfrm>
          <a:prstGeom prst="rect">
            <a:avLst/>
          </a:prstGeom>
        </p:spPr>
      </p:pic>
      <p:sp>
        <p:nvSpPr>
          <p:cNvPr id="112" name="textbox 112"/>
          <p:cNvSpPr/>
          <p:nvPr/>
        </p:nvSpPr>
        <p:spPr>
          <a:xfrm>
            <a:off x="4344161" y="8362188"/>
            <a:ext cx="1219835" cy="400050"/>
          </a:xfrm>
          <a:prstGeom prst="rect">
            <a:avLst/>
          </a:prstGeom>
          <a:solidFill>
            <a:srgbClr val="4FC3F7">
              <a:alpha val="14509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3830" algn="l" rtl="0" eaLnBrk="0">
              <a:lnSpc>
                <a:spcPts val="1580"/>
              </a:lnSpc>
              <a:spcBef>
                <a:spcPts val="5"/>
              </a:spcBef>
              <a:tabLst>
                <a:tab pos="292100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动态更新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4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4508468" y="8475631"/>
            <a:ext cx="128587" cy="173164"/>
          </a:xfrm>
          <a:prstGeom prst="rect">
            <a:avLst/>
          </a:prstGeom>
        </p:spPr>
      </p:pic>
      <p:sp>
        <p:nvSpPr>
          <p:cNvPr id="116" name="textbox 116"/>
          <p:cNvSpPr/>
          <p:nvPr/>
        </p:nvSpPr>
        <p:spPr>
          <a:xfrm>
            <a:off x="1715261" y="6447663"/>
            <a:ext cx="1219200" cy="400050"/>
          </a:xfrm>
          <a:prstGeom prst="rect">
            <a:avLst/>
          </a:prstGeom>
          <a:solidFill>
            <a:srgbClr val="4FC3F7">
              <a:alpha val="14509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6845" algn="l" rtl="0" eaLnBrk="0">
              <a:lnSpc>
                <a:spcPts val="1575"/>
              </a:lnSpc>
              <a:spcBef>
                <a:spcPts val="5"/>
              </a:spcBef>
              <a:tabLst>
                <a:tab pos="299720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实体提取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18" name="picture 1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872538" y="6561106"/>
            <a:ext cx="142646" cy="173164"/>
          </a:xfrm>
          <a:prstGeom prst="rect">
            <a:avLst/>
          </a:prstGeom>
        </p:spPr>
      </p:pic>
      <p:sp>
        <p:nvSpPr>
          <p:cNvPr id="120" name="textbox 120"/>
          <p:cNvSpPr/>
          <p:nvPr/>
        </p:nvSpPr>
        <p:spPr>
          <a:xfrm>
            <a:off x="3029711" y="6447663"/>
            <a:ext cx="1219200" cy="400050"/>
          </a:xfrm>
          <a:prstGeom prst="rect">
            <a:avLst/>
          </a:prstGeom>
          <a:solidFill>
            <a:srgbClr val="4FC3F7">
              <a:alpha val="14509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2875" algn="l" rtl="0" eaLnBrk="0">
              <a:lnSpc>
                <a:spcPts val="1585"/>
              </a:lnSpc>
              <a:spcBef>
                <a:spcPts val="5"/>
              </a:spcBef>
              <a:tabLst>
                <a:tab pos="31432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2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关系构建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2" name="picture 1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3172586" y="6561106"/>
            <a:ext cx="171450" cy="173164"/>
          </a:xfrm>
          <a:prstGeom prst="rect">
            <a:avLst/>
          </a:prstGeom>
        </p:spPr>
      </p:pic>
      <p:sp>
        <p:nvSpPr>
          <p:cNvPr id="124" name="textbox 124"/>
          <p:cNvSpPr/>
          <p:nvPr/>
        </p:nvSpPr>
        <p:spPr>
          <a:xfrm>
            <a:off x="1715261" y="8362188"/>
            <a:ext cx="1219200" cy="400050"/>
          </a:xfrm>
          <a:prstGeom prst="rect">
            <a:avLst/>
          </a:prstGeom>
          <a:solidFill>
            <a:srgbClr val="4FC3F7">
              <a:alpha val="14509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3830" algn="l" rtl="0" eaLnBrk="0">
              <a:lnSpc>
                <a:spcPts val="1575"/>
              </a:lnSpc>
              <a:spcBef>
                <a:spcPts val="5"/>
              </a:spcBef>
              <a:tabLst>
                <a:tab pos="299720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动态聚类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26" name="picture 12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879568" y="8475631"/>
            <a:ext cx="135616" cy="173164"/>
          </a:xfrm>
          <a:prstGeom prst="rect">
            <a:avLst/>
          </a:prstGeom>
        </p:spPr>
      </p:pic>
      <p:sp>
        <p:nvSpPr>
          <p:cNvPr id="128" name="textbox 128"/>
          <p:cNvSpPr/>
          <p:nvPr/>
        </p:nvSpPr>
        <p:spPr>
          <a:xfrm>
            <a:off x="3029711" y="8362188"/>
            <a:ext cx="1219200" cy="400050"/>
          </a:xfrm>
          <a:prstGeom prst="rect">
            <a:avLst/>
          </a:prstGeom>
          <a:solidFill>
            <a:srgbClr val="4FC3F7">
              <a:alpha val="14509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6000"/>
              </a:lnSpc>
            </a:pP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3830" algn="l" rtl="0" eaLnBrk="0">
              <a:lnSpc>
                <a:spcPts val="1580"/>
              </a:lnSpc>
              <a:spcBef>
                <a:spcPts val="5"/>
              </a:spcBef>
              <a:tabLst>
                <a:tab pos="292100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摘要生成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0" name="picture 13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3194018" y="8475631"/>
            <a:ext cx="128587" cy="173164"/>
          </a:xfrm>
          <a:prstGeom prst="rect">
            <a:avLst/>
          </a:prstGeom>
        </p:spPr>
      </p:pic>
      <p:grpSp>
        <p:nvGrpSpPr>
          <p:cNvPr id="2" name="group 2"/>
          <p:cNvGrpSpPr/>
          <p:nvPr/>
        </p:nvGrpSpPr>
        <p:grpSpPr>
          <a:xfrm rot="21600000">
            <a:off x="858011" y="3637788"/>
            <a:ext cx="666750" cy="666750"/>
            <a:chOff x="0" y="0"/>
            <a:chExt cx="666750" cy="666750"/>
          </a:xfrm>
        </p:grpSpPr>
        <p:pic>
          <p:nvPicPr>
            <p:cNvPr id="132" name="picture 132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rot="21600000">
              <a:off x="0" y="0"/>
              <a:ext cx="666750" cy="666750"/>
            </a:xfrm>
            <a:prstGeom prst="rect">
              <a:avLst/>
            </a:prstGeom>
          </p:spPr>
        </p:pic>
        <p:sp>
          <p:nvSpPr>
            <p:cNvPr id="134" name="textbox 134"/>
            <p:cNvSpPr/>
            <p:nvPr/>
          </p:nvSpPr>
          <p:spPr>
            <a:xfrm>
              <a:off x="-12700" y="-12700"/>
              <a:ext cx="692784" cy="69215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3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9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203200" algn="l" rtl="0" eaLnBrk="0">
                <a:lnSpc>
                  <a:spcPct val="84000"/>
                </a:lnSpc>
                <a:tabLst>
                  <a:tab pos="488315" algn="l"/>
                </a:tabLst>
              </a:pPr>
              <a:r>
                <a:rPr sz="2700" kern="0" spc="0" dirty="0">
                  <a:solidFill>
                    <a:srgbClr val="000000">
                      <a:alpha val="100000"/>
                    </a:srgb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	</a:t>
              </a:r>
              <a:endParaRPr sz="27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pic>
          <p:nvPicPr>
            <p:cNvPr id="136" name="picture 136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21600000">
              <a:off x="190728" y="160210"/>
              <a:ext cx="285292" cy="346329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 rot="21600000">
            <a:off x="858011" y="5552313"/>
            <a:ext cx="666750" cy="666750"/>
            <a:chOff x="0" y="0"/>
            <a:chExt cx="666750" cy="666750"/>
          </a:xfrm>
        </p:grpSpPr>
        <p:pic>
          <p:nvPicPr>
            <p:cNvPr id="138" name="picture 138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rot="21600000">
              <a:off x="0" y="0"/>
              <a:ext cx="666750" cy="666750"/>
            </a:xfrm>
            <a:prstGeom prst="rect">
              <a:avLst/>
            </a:prstGeom>
          </p:spPr>
        </p:pic>
        <p:sp>
          <p:nvSpPr>
            <p:cNvPr id="140" name="textbox 140"/>
            <p:cNvSpPr/>
            <p:nvPr/>
          </p:nvSpPr>
          <p:spPr>
            <a:xfrm>
              <a:off x="-12700" y="-12700"/>
              <a:ext cx="692784" cy="69215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3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9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203200" algn="l" rtl="0" eaLnBrk="0">
                <a:lnSpc>
                  <a:spcPct val="84000"/>
                </a:lnSpc>
                <a:tabLst>
                  <a:tab pos="488315" algn="l"/>
                </a:tabLst>
              </a:pPr>
              <a:r>
                <a:rPr sz="2700" kern="0" spc="0" dirty="0">
                  <a:solidFill>
                    <a:srgbClr val="000000">
                      <a:alpha val="100000"/>
                    </a:srgb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	</a:t>
              </a:r>
              <a:endParaRPr sz="27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pic>
          <p:nvPicPr>
            <p:cNvPr id="142" name="picture 14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rot="21600000">
              <a:off x="190728" y="160210"/>
              <a:ext cx="285292" cy="346329"/>
            </a:xfrm>
            <a:prstGeom prst="rect">
              <a:avLst/>
            </a:prstGeom>
          </p:spPr>
        </p:pic>
      </p:grpSp>
      <p:grpSp>
        <p:nvGrpSpPr>
          <p:cNvPr id="6" name="group 6"/>
          <p:cNvGrpSpPr/>
          <p:nvPr/>
        </p:nvGrpSpPr>
        <p:grpSpPr>
          <a:xfrm rot="21600000">
            <a:off x="858011" y="7466838"/>
            <a:ext cx="666750" cy="666750"/>
            <a:chOff x="0" y="0"/>
            <a:chExt cx="666750" cy="666750"/>
          </a:xfrm>
        </p:grpSpPr>
        <p:pic>
          <p:nvPicPr>
            <p:cNvPr id="144" name="picture 144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 rot="21600000">
              <a:off x="0" y="0"/>
              <a:ext cx="666750" cy="666750"/>
            </a:xfrm>
            <a:prstGeom prst="rect">
              <a:avLst/>
            </a:prstGeom>
          </p:spPr>
        </p:pic>
        <p:sp>
          <p:nvSpPr>
            <p:cNvPr id="146" name="textbox 146"/>
            <p:cNvSpPr/>
            <p:nvPr/>
          </p:nvSpPr>
          <p:spPr>
            <a:xfrm>
              <a:off x="-12700" y="-12700"/>
              <a:ext cx="692784" cy="69215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3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9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74625" algn="l" rtl="0" eaLnBrk="0">
                <a:lnSpc>
                  <a:spcPct val="84000"/>
                </a:lnSpc>
                <a:tabLst>
                  <a:tab pos="517525" algn="l"/>
                </a:tabLst>
              </a:pPr>
              <a:r>
                <a:rPr sz="2700" kern="0" spc="0" dirty="0">
                  <a:solidFill>
                    <a:srgbClr val="000000">
                      <a:alpha val="100000"/>
                    </a:srgbClr>
                  </a:solidFill>
                  <a:latin typeface="Arial Unicode MS" panose="020B0604020202020204" charset="-122"/>
                  <a:ea typeface="Arial Unicode MS" panose="020B0604020202020204" charset="-122"/>
                  <a:cs typeface="Arial Unicode MS" panose="020B0604020202020204" charset="-122"/>
                </a:rPr>
                <a:t>	</a:t>
              </a:r>
              <a:endParaRPr sz="2700" dirty="0"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endParaRPr>
            </a:p>
          </p:txBody>
        </p:sp>
        <p:pic>
          <p:nvPicPr>
            <p:cNvPr id="148" name="picture 148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21600000">
              <a:off x="161925" y="160210"/>
              <a:ext cx="342900" cy="3463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 196"/>
          <p:cNvSpPr/>
          <p:nvPr/>
        </p:nvSpPr>
        <p:spPr>
          <a:xfrm>
            <a:off x="761" y="1403605"/>
            <a:ext cx="12380976" cy="8330183"/>
          </a:xfrm>
          <a:prstGeom prst="rect">
            <a:avLst/>
          </a:prstGeom>
          <a:solidFill>
            <a:srgbClr val="F5F5F5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98" name="picture 1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61" y="1403605"/>
            <a:ext cx="12192000" cy="8143875"/>
          </a:xfrm>
          <a:prstGeom prst="rect">
            <a:avLst/>
          </a:prstGeom>
        </p:spPr>
      </p:pic>
      <p:sp>
        <p:nvSpPr>
          <p:cNvPr id="200" name="textbox 200"/>
          <p:cNvSpPr/>
          <p:nvPr/>
        </p:nvSpPr>
        <p:spPr>
          <a:xfrm>
            <a:off x="667511" y="7156704"/>
            <a:ext cx="5314950" cy="1914525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9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0" algn="l" rtl="0" eaLnBrk="0">
              <a:lnSpc>
                <a:spcPts val="2120"/>
              </a:lnSpc>
              <a:tabLst>
                <a:tab pos="539115" algn="l"/>
              </a:tabLst>
            </a:pPr>
            <a:r>
              <a:rPr sz="16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600" kern="0" spc="7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600" kern="0" spc="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检索优化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7485" algn="l" rtl="0" eaLnBrk="0">
              <a:lnSpc>
                <a:spcPts val="1575"/>
              </a:lnSpc>
              <a:spcBef>
                <a:spcPts val="395"/>
              </a:spcBef>
              <a:tabLst>
                <a:tab pos="35369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预取机制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300" kern="0" spc="-1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自动预取相关节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点和边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11455" algn="l" rtl="0" eaLnBrk="0">
              <a:lnSpc>
                <a:spcPts val="1570"/>
              </a:lnSpc>
              <a:spcBef>
                <a:spcPts val="1125"/>
              </a:spcBef>
              <a:tabLst>
                <a:tab pos="33972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2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缓存策略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：缓存常用查询结果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1455" algn="l" rtl="0" eaLnBrk="0">
              <a:lnSpc>
                <a:spcPts val="1570"/>
              </a:lnSpc>
              <a:spcBef>
                <a:spcPts val="5"/>
              </a:spcBef>
              <a:tabLst>
                <a:tab pos="33972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并行处理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：支持多线程搜索和处理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2" name="picture 2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79443" y="8670321"/>
            <a:ext cx="128587" cy="173164"/>
          </a:xfrm>
          <a:prstGeom prst="rect">
            <a:avLst/>
          </a:prstGeom>
        </p:spPr>
      </p:pic>
      <p:pic>
        <p:nvPicPr>
          <p:cNvPr id="204" name="picture 2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79443" y="8336946"/>
            <a:ext cx="128587" cy="173164"/>
          </a:xfrm>
          <a:prstGeom prst="rect">
            <a:avLst/>
          </a:prstGeom>
        </p:spPr>
      </p:pic>
      <p:pic>
        <p:nvPicPr>
          <p:cNvPr id="206" name="picture 2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65041" y="7994046"/>
            <a:ext cx="157391" cy="173164"/>
          </a:xfrm>
          <a:prstGeom prst="rect">
            <a:avLst/>
          </a:prstGeom>
        </p:spPr>
      </p:pic>
      <p:pic>
        <p:nvPicPr>
          <p:cNvPr id="208" name="picture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985189" y="7450645"/>
            <a:ext cx="221894" cy="269367"/>
          </a:xfrm>
          <a:prstGeom prst="rect">
            <a:avLst/>
          </a:prstGeom>
        </p:spPr>
      </p:pic>
      <p:sp>
        <p:nvSpPr>
          <p:cNvPr id="210" name="textbox 210"/>
          <p:cNvSpPr/>
          <p:nvPr/>
        </p:nvSpPr>
        <p:spPr>
          <a:xfrm>
            <a:off x="6220586" y="7156704"/>
            <a:ext cx="5305425" cy="1914525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9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00990" algn="l" rtl="0" eaLnBrk="0">
              <a:lnSpc>
                <a:spcPts val="2120"/>
              </a:lnSpc>
              <a:tabLst>
                <a:tab pos="546100" algn="l"/>
              </a:tabLst>
            </a:pPr>
            <a:r>
              <a:rPr sz="16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600" kern="0" spc="6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600" kern="0" spc="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时间感知检索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0025" algn="l" rtl="0" eaLnBrk="0">
              <a:lnSpc>
                <a:spcPts val="1575"/>
              </a:lnSpc>
              <a:spcBef>
                <a:spcPts val="395"/>
              </a:spcBef>
              <a:tabLst>
                <a:tab pos="34226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9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时间上下文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300" kern="0" spc="-2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考虑信息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的时间有效性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0025" algn="l" rtl="0" eaLnBrk="0">
              <a:lnSpc>
                <a:spcPts val="1575"/>
              </a:lnSpc>
              <a:spcBef>
                <a:spcPts val="1125"/>
              </a:spcBef>
              <a:tabLst>
                <a:tab pos="34226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2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时间连贯性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：确保回答在时间维度上一致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0025" algn="l" rtl="0" eaLnBrk="0">
              <a:lnSpc>
                <a:spcPts val="1575"/>
              </a:lnSpc>
              <a:spcBef>
                <a:spcPts val="5"/>
              </a:spcBef>
              <a:tabLst>
                <a:tab pos="34226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时间敏感回答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：根据查询时间条件调整内容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12" name="picture 2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420726" y="8670321"/>
            <a:ext cx="142646" cy="173164"/>
          </a:xfrm>
          <a:prstGeom prst="rect">
            <a:avLst/>
          </a:prstGeom>
        </p:spPr>
      </p:pic>
      <p:pic>
        <p:nvPicPr>
          <p:cNvPr id="214" name="picture 2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420726" y="8336946"/>
            <a:ext cx="142646" cy="173164"/>
          </a:xfrm>
          <a:prstGeom prst="rect">
            <a:avLst/>
          </a:prstGeom>
        </p:spPr>
      </p:pic>
      <p:pic>
        <p:nvPicPr>
          <p:cNvPr id="216" name="picture 2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420726" y="7994046"/>
            <a:ext cx="142646" cy="173164"/>
          </a:xfrm>
          <a:prstGeom prst="rect">
            <a:avLst/>
          </a:prstGeom>
        </p:spPr>
      </p:pic>
      <p:pic>
        <p:nvPicPr>
          <p:cNvPr id="218" name="picture 2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6522034" y="7450645"/>
            <a:ext cx="244830" cy="269367"/>
          </a:xfrm>
          <a:prstGeom prst="rect">
            <a:avLst/>
          </a:prstGeom>
        </p:spPr>
      </p:pic>
      <p:sp>
        <p:nvSpPr>
          <p:cNvPr id="220" name="textbox 220"/>
          <p:cNvSpPr/>
          <p:nvPr/>
        </p:nvSpPr>
        <p:spPr>
          <a:xfrm>
            <a:off x="667511" y="5013579"/>
            <a:ext cx="5314950" cy="19050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9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8295" algn="l" rtl="0" eaLnBrk="0">
              <a:lnSpc>
                <a:spcPts val="2120"/>
              </a:lnSpc>
              <a:tabLst>
                <a:tab pos="522605" algn="l"/>
              </a:tabLst>
            </a:pPr>
            <a:r>
              <a:rPr sz="16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600" kern="0" spc="11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600" kern="0" spc="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混合搜索策略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7485" algn="l" rtl="0" eaLnBrk="0">
              <a:lnSpc>
                <a:spcPts val="1580"/>
              </a:lnSpc>
              <a:spcBef>
                <a:spcPts val="395"/>
              </a:spcBef>
              <a:tabLst>
                <a:tab pos="35369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2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5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余弦相似度搜索</a:t>
            </a: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：精准捕捉语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义相关性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08280" algn="l" rtl="0" eaLnBrk="0">
              <a:lnSpc>
                <a:spcPts val="1570"/>
              </a:lnSpc>
              <a:spcBef>
                <a:spcPts val="1045"/>
              </a:spcBef>
              <a:tabLst>
                <a:tab pos="342900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1300" kern="0" spc="15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</a:t>
            </a: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BM</a:t>
            </a:r>
            <a:r>
              <a:rPr sz="1300" kern="0" spc="4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25</a:t>
            </a:r>
            <a:r>
              <a:rPr sz="13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全文搜索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300" kern="0" spc="-2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高效处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理关键词匹配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1455" algn="l" rtl="0" eaLnBrk="0">
              <a:lnSpc>
                <a:spcPts val="1580"/>
              </a:lnSpc>
              <a:spcBef>
                <a:spcPts val="5"/>
              </a:spcBef>
              <a:tabLst>
                <a:tab pos="33972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9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5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广度优先搜索</a:t>
            </a: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：发现图结构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中的隐含关联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22" name="picture 2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879443" y="6517671"/>
            <a:ext cx="128587" cy="173164"/>
          </a:xfrm>
          <a:prstGeom prst="rect">
            <a:avLst/>
          </a:prstGeom>
        </p:spPr>
      </p:pic>
      <p:pic>
        <p:nvPicPr>
          <p:cNvPr id="224" name="picture 2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875842" y="6184297"/>
            <a:ext cx="135788" cy="173164"/>
          </a:xfrm>
          <a:prstGeom prst="rect">
            <a:avLst/>
          </a:prstGeom>
        </p:spPr>
      </p:pic>
      <p:pic>
        <p:nvPicPr>
          <p:cNvPr id="226" name="picture 22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865041" y="5850922"/>
            <a:ext cx="157391" cy="173164"/>
          </a:xfrm>
          <a:prstGeom prst="rect">
            <a:avLst/>
          </a:prstGeom>
        </p:spPr>
      </p:pic>
      <p:pic>
        <p:nvPicPr>
          <p:cNvPr id="228" name="picture 2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996124" y="5307520"/>
            <a:ext cx="194424" cy="269367"/>
          </a:xfrm>
          <a:prstGeom prst="rect">
            <a:avLst/>
          </a:prstGeom>
        </p:spPr>
      </p:pic>
      <p:sp>
        <p:nvSpPr>
          <p:cNvPr id="230" name="textbox 230"/>
          <p:cNvSpPr/>
          <p:nvPr/>
        </p:nvSpPr>
        <p:spPr>
          <a:xfrm>
            <a:off x="6220586" y="5013579"/>
            <a:ext cx="5305425" cy="19050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9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23850" algn="l" rtl="0" eaLnBrk="0">
              <a:lnSpc>
                <a:spcPts val="2120"/>
              </a:lnSpc>
              <a:tabLst>
                <a:tab pos="523875" algn="l"/>
              </a:tabLst>
            </a:pPr>
            <a:r>
              <a:rPr sz="16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600" kern="0" spc="9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6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重排序与相关性优化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4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2405" indent="32385" algn="l" rtl="0" eaLnBrk="0">
              <a:lnSpc>
                <a:spcPct val="135000"/>
              </a:lnSpc>
              <a:spcBef>
                <a:spcPts val="395"/>
              </a:spcBef>
              <a:tabLst>
                <a:tab pos="316865" algn="l"/>
                <a:tab pos="349250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	</a:t>
            </a:r>
            <a:r>
              <a:rPr sz="1300" kern="0" spc="3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</a:t>
            </a: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RRF</a:t>
            </a:r>
            <a:r>
              <a:rPr sz="1300" kern="0" spc="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MMR</a:t>
            </a:r>
            <a:r>
              <a:rPr sz="1300" kern="0" spc="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：传统有效的重排序方法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</a:t>
            </a: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6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图距离重排序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300" kern="0" spc="-2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考虑实体间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的关联程度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00025" algn="l" rtl="0" eaLnBrk="0">
              <a:lnSpc>
                <a:spcPts val="1570"/>
              </a:lnSpc>
              <a:spcBef>
                <a:spcPts val="5"/>
              </a:spcBef>
              <a:tabLst>
                <a:tab pos="342265" algn="l"/>
              </a:tabLst>
            </a:pPr>
            <a:r>
              <a:rPr sz="13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6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5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频次权重调整</a:t>
            </a: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：提高重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要信息优先级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2" name="picture 23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6420726" y="6517671"/>
            <a:ext cx="142646" cy="173164"/>
          </a:xfrm>
          <a:prstGeom prst="rect">
            <a:avLst/>
          </a:prstGeom>
        </p:spPr>
      </p:pic>
      <p:pic>
        <p:nvPicPr>
          <p:cNvPr id="234" name="picture 23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6413353" y="6184297"/>
            <a:ext cx="157390" cy="173164"/>
          </a:xfrm>
          <a:prstGeom prst="rect">
            <a:avLst/>
          </a:prstGeom>
        </p:spPr>
      </p:pic>
      <p:pic>
        <p:nvPicPr>
          <p:cNvPr id="236" name="picture 23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6446100" y="5850922"/>
            <a:ext cx="91897" cy="173164"/>
          </a:xfrm>
          <a:prstGeom prst="rect">
            <a:avLst/>
          </a:prstGeom>
        </p:spPr>
      </p:pic>
      <p:pic>
        <p:nvPicPr>
          <p:cNvPr id="238" name="picture 23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6544436" y="5307520"/>
            <a:ext cx="200025" cy="269367"/>
          </a:xfrm>
          <a:prstGeom prst="rect">
            <a:avLst/>
          </a:prstGeom>
        </p:spPr>
      </p:pic>
      <p:sp>
        <p:nvSpPr>
          <p:cNvPr id="240" name="textbox 240"/>
          <p:cNvSpPr/>
          <p:nvPr/>
        </p:nvSpPr>
        <p:spPr>
          <a:xfrm>
            <a:off x="664845" y="1969770"/>
            <a:ext cx="8775065" cy="12223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3000" u="sng" kern="0" spc="-3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4FC3F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检索</a:t>
            </a:r>
            <a:r>
              <a:rPr sz="3000" kern="0" spc="-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机制</a:t>
            </a:r>
            <a:endParaRPr sz="3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6000"/>
              </a:lnSpc>
              <a:spcBef>
                <a:spcPts val="5"/>
              </a:spcBef>
            </a:pPr>
            <a:r>
              <a:rPr lang="zh-CN"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长期记忆模块</a:t>
            </a:r>
            <a:r>
              <a:rPr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采用创新的</a:t>
            </a:r>
            <a:r>
              <a:rPr sz="1500" kern="0" spc="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混合检索策略</a:t>
            </a:r>
            <a:r>
              <a:rPr sz="1500" kern="0" spc="-26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，结合多种搜索方法</a:t>
            </a:r>
            <a:r>
              <a:rPr sz="1500" kern="0" spc="-25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1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实现高效、精准的记忆检索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2" name="rect 242"/>
          <p:cNvSpPr/>
          <p:nvPr>
            <p:custDataLst>
              <p:tags r:id="rId18"/>
            </p:custDataLst>
          </p:nvPr>
        </p:nvSpPr>
        <p:spPr>
          <a:xfrm>
            <a:off x="667511" y="3432430"/>
            <a:ext cx="3495675" cy="1295399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4" name="rect 244"/>
          <p:cNvSpPr/>
          <p:nvPr>
            <p:custDataLst>
              <p:tags r:id="rId19"/>
            </p:custDataLst>
          </p:nvPr>
        </p:nvSpPr>
        <p:spPr>
          <a:xfrm>
            <a:off x="8030336" y="3432430"/>
            <a:ext cx="3495675" cy="1295399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6" name="rect 246"/>
          <p:cNvSpPr/>
          <p:nvPr>
            <p:custDataLst>
              <p:tags r:id="rId20"/>
            </p:custDataLst>
          </p:nvPr>
        </p:nvSpPr>
        <p:spPr>
          <a:xfrm>
            <a:off x="4353686" y="3432430"/>
            <a:ext cx="3486150" cy="1295399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8" name="textbox 248"/>
          <p:cNvSpPr/>
          <p:nvPr>
            <p:custDataLst>
              <p:tags r:id="rId21"/>
            </p:custDataLst>
          </p:nvPr>
        </p:nvSpPr>
        <p:spPr>
          <a:xfrm>
            <a:off x="4534191" y="3621750"/>
            <a:ext cx="3105785" cy="9086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54000" algn="l" rtl="0" eaLnBrk="0">
              <a:lnSpc>
                <a:spcPts val="2530"/>
              </a:lnSpc>
            </a:pPr>
            <a:r>
              <a:rPr sz="1600" kern="0" spc="20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重排序 </a:t>
            </a:r>
            <a:r>
              <a:rPr sz="1900" kern="0" spc="0" dirty="0">
                <a:solidFill>
                  <a:srgbClr val="4FC3F7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Rer</a:t>
            </a:r>
            <a:r>
              <a:rPr sz="1900" kern="0" spc="-160" dirty="0">
                <a:solidFill>
                  <a:srgbClr val="4FC3F7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sz="1900" kern="0" spc="0" dirty="0">
                <a:solidFill>
                  <a:srgbClr val="4FC3F7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anker</a:t>
            </a: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algn="l" rtl="0" eaLnBrk="0">
              <a:lnSpc>
                <a:spcPct val="107000"/>
              </a:lnSpc>
            </a:pPr>
            <a:endParaRPr sz="6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17000"/>
              </a:lnSpc>
              <a:spcBef>
                <a:spcPts val="0"/>
              </a:spcBef>
            </a:pP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运用多种重排序策略</a:t>
            </a:r>
            <a:r>
              <a:rPr sz="1300" kern="0" spc="-2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升检索结果的精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确度和相关性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0" name="textbox 250"/>
          <p:cNvSpPr/>
          <p:nvPr>
            <p:custDataLst>
              <p:tags r:id="rId22"/>
            </p:custDataLst>
          </p:nvPr>
        </p:nvSpPr>
        <p:spPr>
          <a:xfrm>
            <a:off x="850284" y="3631275"/>
            <a:ext cx="2935604" cy="9086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50825" algn="l" rtl="0" eaLnBrk="0">
              <a:lnSpc>
                <a:spcPts val="2530"/>
              </a:lnSpc>
            </a:pPr>
            <a:r>
              <a:rPr sz="1600" kern="0" spc="2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搜索 </a:t>
            </a:r>
            <a:r>
              <a:rPr sz="1900" kern="0" spc="0" dirty="0">
                <a:solidFill>
                  <a:srgbClr val="4FC3F7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Search</a:t>
            </a: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algn="l" rtl="0" eaLnBrk="0">
              <a:lnSpc>
                <a:spcPct val="107000"/>
              </a:lnSpc>
            </a:pPr>
            <a:endParaRPr sz="6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indent="-635" algn="l" rtl="0" eaLnBrk="0">
              <a:lnSpc>
                <a:spcPct val="117000"/>
              </a:lnSpc>
            </a:pP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结合语义搜索、</a:t>
            </a:r>
            <a:r>
              <a:rPr sz="1300" kern="0" spc="-2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关键词检索和图遍历技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术</a:t>
            </a:r>
            <a:r>
              <a:rPr sz="1300" kern="0" spc="-2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，实现最大化的召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回率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52" name="textbox 252"/>
          <p:cNvSpPr/>
          <p:nvPr>
            <p:custDataLst>
              <p:tags r:id="rId23"/>
            </p:custDataLst>
          </p:nvPr>
        </p:nvSpPr>
        <p:spPr>
          <a:xfrm>
            <a:off x="8217410" y="3688060"/>
            <a:ext cx="3088004" cy="85216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53365" algn="l" rtl="0" eaLnBrk="0">
              <a:lnSpc>
                <a:spcPct val="83000"/>
              </a:lnSpc>
            </a:pPr>
            <a:r>
              <a:rPr sz="1600" kern="0" spc="25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上下文构造 </a:t>
            </a:r>
            <a:r>
              <a:rPr sz="1900" kern="0" spc="0" dirty="0">
                <a:solidFill>
                  <a:srgbClr val="4FC3F7">
                    <a:alpha val="100000"/>
                  </a:srgb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Constructor</a:t>
            </a:r>
            <a:endParaRPr sz="1900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algn="l" rtl="0" eaLnBrk="0">
              <a:lnSpc>
                <a:spcPct val="100000"/>
              </a:lnSpc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17000"/>
              </a:lnSpc>
            </a:pP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将检索和重排序后的节点和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边转换为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LLM</a:t>
            </a:r>
            <a:r>
              <a:rPr sz="1300" kern="0" spc="-1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友好的文本格式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group 10"/>
          <p:cNvGrpSpPr/>
          <p:nvPr>
            <p:custDataLst>
              <p:tags r:id="rId24"/>
            </p:custDataLst>
          </p:nvPr>
        </p:nvGrpSpPr>
        <p:grpSpPr>
          <a:xfrm rot="21600000">
            <a:off x="858011" y="3289555"/>
            <a:ext cx="285750" cy="285750"/>
            <a:chOff x="0" y="0"/>
            <a:chExt cx="285750" cy="285750"/>
          </a:xfrm>
        </p:grpSpPr>
        <p:pic>
          <p:nvPicPr>
            <p:cNvPr id="254" name="picture 254"/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26"/>
            <a:stretch>
              <a:fillRect/>
            </a:stretch>
          </p:blipFill>
          <p:spPr>
            <a:xfrm rot="21600000">
              <a:off x="0" y="0"/>
              <a:ext cx="285750" cy="285750"/>
            </a:xfrm>
            <a:prstGeom prst="rect">
              <a:avLst/>
            </a:prstGeom>
          </p:spPr>
        </p:pic>
        <p:sp>
          <p:nvSpPr>
            <p:cNvPr id="256" name="textbox 256"/>
            <p:cNvSpPr/>
            <p:nvPr>
              <p:custDataLst>
                <p:tags r:id="rId27"/>
              </p:custDataLst>
            </p:nvPr>
          </p:nvSpPr>
          <p:spPr>
            <a:xfrm>
              <a:off x="-12700" y="-12700"/>
              <a:ext cx="311150" cy="3511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</a:pPr>
              <a:endParaRPr sz="5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18745" algn="l" rtl="0" eaLnBrk="0">
                <a:lnSpc>
                  <a:spcPts val="1660"/>
                </a:lnSpc>
                <a:spcBef>
                  <a:spcPts val="0"/>
                </a:spcBef>
              </a:pPr>
              <a:r>
                <a:rPr sz="1300" kern="0" spc="-20" dirty="0">
                  <a:solidFill>
                    <a:srgbClr val="002A5C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1</a:t>
              </a:r>
              <a:endParaRPr sz="13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2" name="group 12"/>
          <p:cNvGrpSpPr/>
          <p:nvPr>
            <p:custDataLst>
              <p:tags r:id="rId28"/>
            </p:custDataLst>
          </p:nvPr>
        </p:nvGrpSpPr>
        <p:grpSpPr>
          <a:xfrm rot="21600000">
            <a:off x="4544186" y="3289555"/>
            <a:ext cx="285750" cy="285750"/>
            <a:chOff x="0" y="0"/>
            <a:chExt cx="285750" cy="285750"/>
          </a:xfrm>
        </p:grpSpPr>
        <p:pic>
          <p:nvPicPr>
            <p:cNvPr id="258" name="picture 258"/>
            <p:cNvPicPr>
              <a:picLocks noChangeAspect="1"/>
            </p:cNvPicPr>
            <p:nvPr>
              <p:custDataLst>
                <p:tags r:id="rId29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 rot="21600000">
              <a:off x="0" y="0"/>
              <a:ext cx="285750" cy="285750"/>
            </a:xfrm>
            <a:prstGeom prst="rect">
              <a:avLst/>
            </a:prstGeom>
          </p:spPr>
        </p:pic>
        <p:sp>
          <p:nvSpPr>
            <p:cNvPr id="260" name="textbox 260"/>
            <p:cNvSpPr/>
            <p:nvPr>
              <p:custDataLst>
                <p:tags r:id="rId31"/>
              </p:custDataLst>
            </p:nvPr>
          </p:nvSpPr>
          <p:spPr>
            <a:xfrm>
              <a:off x="-12700" y="-12700"/>
              <a:ext cx="311150" cy="351154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</a:pPr>
              <a:endParaRPr sz="5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07315" algn="l" rtl="0" eaLnBrk="0">
                <a:lnSpc>
                  <a:spcPts val="1660"/>
                </a:lnSpc>
                <a:spcBef>
                  <a:spcPts val="0"/>
                </a:spcBef>
              </a:pPr>
              <a:r>
                <a:rPr sz="1300" kern="0" spc="10" dirty="0">
                  <a:solidFill>
                    <a:srgbClr val="002A5C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2</a:t>
              </a:r>
              <a:endParaRPr sz="13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  <p:grpSp>
        <p:nvGrpSpPr>
          <p:cNvPr id="14" name="group 14"/>
          <p:cNvGrpSpPr/>
          <p:nvPr>
            <p:custDataLst>
              <p:tags r:id="rId32"/>
            </p:custDataLst>
          </p:nvPr>
        </p:nvGrpSpPr>
        <p:grpSpPr>
          <a:xfrm rot="21600000">
            <a:off x="8220836" y="3289555"/>
            <a:ext cx="285750" cy="285750"/>
            <a:chOff x="0" y="0"/>
            <a:chExt cx="285750" cy="285750"/>
          </a:xfrm>
        </p:grpSpPr>
        <p:pic>
          <p:nvPicPr>
            <p:cNvPr id="262" name="picture 262"/>
            <p:cNvPicPr>
              <a:picLocks noChangeAspect="1"/>
            </p:cNvPicPr>
            <p:nvPr>
              <p:custDataLst>
                <p:tags r:id="rId33"/>
              </p:custDataLst>
            </p:nvPr>
          </p:nvPicPr>
          <p:blipFill>
            <a:blip r:embed="rId34"/>
            <a:stretch>
              <a:fillRect/>
            </a:stretch>
          </p:blipFill>
          <p:spPr>
            <a:xfrm rot="21600000">
              <a:off x="0" y="0"/>
              <a:ext cx="285750" cy="285750"/>
            </a:xfrm>
            <a:prstGeom prst="rect">
              <a:avLst/>
            </a:prstGeom>
          </p:spPr>
        </p:pic>
        <p:sp>
          <p:nvSpPr>
            <p:cNvPr id="264" name="textbox 264"/>
            <p:cNvSpPr/>
            <p:nvPr>
              <p:custDataLst>
                <p:tags r:id="rId35"/>
              </p:custDataLst>
            </p:nvPr>
          </p:nvSpPr>
          <p:spPr>
            <a:xfrm>
              <a:off x="-12700" y="-12700"/>
              <a:ext cx="311150" cy="34925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06000"/>
                </a:lnSpc>
              </a:pPr>
              <a:endParaRPr sz="5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112395" algn="l" rtl="0" eaLnBrk="0">
                <a:lnSpc>
                  <a:spcPts val="1645"/>
                </a:lnSpc>
                <a:spcBef>
                  <a:spcPts val="0"/>
                </a:spcBef>
              </a:pPr>
              <a:r>
                <a:rPr sz="1300" kern="0" spc="20" dirty="0">
                  <a:solidFill>
                    <a:srgbClr val="002A5C">
                      <a:alpha val="100000"/>
                    </a:srgbClr>
                  </a:solidFill>
                  <a:latin typeface="Arial" panose="020B0604020202020204"/>
                  <a:ea typeface="Arial" panose="020B0604020202020204"/>
                  <a:cs typeface="Arial" panose="020B0604020202020204"/>
                </a:rPr>
                <a:t>3</a:t>
              </a:r>
              <a:endParaRPr sz="13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 266"/>
          <p:cNvSpPr/>
          <p:nvPr/>
        </p:nvSpPr>
        <p:spPr>
          <a:xfrm>
            <a:off x="76961" y="0"/>
            <a:ext cx="12228576" cy="11134725"/>
          </a:xfrm>
          <a:prstGeom prst="rect">
            <a:avLst/>
          </a:prstGeom>
          <a:solidFill>
            <a:srgbClr val="F5F5F5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68" name="picture 2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6961" y="0"/>
            <a:ext cx="12192000" cy="9744075"/>
          </a:xfrm>
          <a:prstGeom prst="rect">
            <a:avLst/>
          </a:prstGeom>
        </p:spPr>
      </p:pic>
      <p:sp>
        <p:nvSpPr>
          <p:cNvPr id="270" name="textbox 270"/>
          <p:cNvSpPr/>
          <p:nvPr/>
        </p:nvSpPr>
        <p:spPr>
          <a:xfrm>
            <a:off x="743711" y="2076450"/>
            <a:ext cx="5286375" cy="26670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83540" algn="l" rtl="0" eaLnBrk="0">
              <a:lnSpc>
                <a:spcPts val="2425"/>
              </a:lnSpc>
              <a:tabLst>
                <a:tab pos="650240" algn="l"/>
              </a:tabLst>
            </a:pPr>
            <a:r>
              <a:rPr sz="18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6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800" kern="0" spc="-1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客户历史跟踪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3205" algn="l" rtl="0" eaLnBrk="0">
              <a:lnSpc>
                <a:spcPct val="92000"/>
              </a:lnSpc>
              <a:spcBef>
                <a:spcPts val="450"/>
              </a:spcBef>
            </a:pP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存储客户的历史交互记录</a:t>
            </a:r>
            <a:r>
              <a:rPr sz="1500" kern="0" spc="-2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提供个性化服务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54000" algn="l" rtl="0" eaLnBrk="0">
              <a:lnSpc>
                <a:spcPts val="1645"/>
              </a:lnSpc>
              <a:spcBef>
                <a:spcPts val="390"/>
              </a:spcBef>
              <a:tabLst>
                <a:tab pos="41211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完整记录咨询内容与购买记录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algn="l" rtl="0" eaLnBrk="0">
              <a:lnSpc>
                <a:spcPts val="1645"/>
              </a:lnSpc>
              <a:spcBef>
                <a:spcPts val="1130"/>
              </a:spcBef>
              <a:tabLst>
                <a:tab pos="41211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客户再次咨询时自动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检索相关历史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4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745" algn="l" rtl="0" eaLnBrk="0">
              <a:lnSpc>
                <a:spcPts val="1645"/>
              </a:lnSpc>
              <a:tabLst>
                <a:tab pos="41973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基于历史行为提供个性化推荐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72" name="picture 2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89647" y="4285298"/>
            <a:ext cx="174879" cy="192405"/>
          </a:xfrm>
          <a:prstGeom prst="rect">
            <a:avLst/>
          </a:prstGeom>
        </p:spPr>
      </p:pic>
      <p:pic>
        <p:nvPicPr>
          <p:cNvPr id="274" name="picture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997838" y="3932873"/>
            <a:ext cx="158495" cy="192405"/>
          </a:xfrm>
          <a:prstGeom prst="rect">
            <a:avLst/>
          </a:prstGeom>
        </p:spPr>
      </p:pic>
      <p:pic>
        <p:nvPicPr>
          <p:cNvPr id="276" name="picture 2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997838" y="3580448"/>
            <a:ext cx="158495" cy="192405"/>
          </a:xfrm>
          <a:prstGeom prst="rect">
            <a:avLst/>
          </a:prstGeom>
        </p:spPr>
      </p:pic>
      <p:pic>
        <p:nvPicPr>
          <p:cNvPr id="278" name="picture 2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127683" y="2446401"/>
            <a:ext cx="266700" cy="307847"/>
          </a:xfrm>
          <a:prstGeom prst="rect">
            <a:avLst/>
          </a:prstGeom>
        </p:spPr>
      </p:pic>
      <p:sp>
        <p:nvSpPr>
          <p:cNvPr id="280" name="textbox 280"/>
          <p:cNvSpPr/>
          <p:nvPr/>
        </p:nvSpPr>
        <p:spPr>
          <a:xfrm>
            <a:off x="6315836" y="2076450"/>
            <a:ext cx="5286375" cy="2667000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96875" algn="l" rtl="0" eaLnBrk="0">
              <a:lnSpc>
                <a:spcPts val="2425"/>
              </a:lnSpc>
              <a:tabLst>
                <a:tab pos="650240" algn="l"/>
              </a:tabLst>
            </a:pPr>
            <a:r>
              <a:rPr sz="17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700" kern="0" spc="11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700" kern="0" spc="20" baseline="800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智能问答</a:t>
            </a:r>
            <a:endParaRPr sz="2700" baseline="8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4475" algn="l" rtl="0" eaLnBrk="0">
              <a:lnSpc>
                <a:spcPct val="92000"/>
              </a:lnSpc>
              <a:spcBef>
                <a:spcPts val="450"/>
              </a:spcBef>
            </a:pPr>
            <a:r>
              <a:rPr sz="15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基于知识图谱回答客户咨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询</a:t>
            </a:r>
            <a:r>
              <a:rPr sz="1500" kern="0" spc="-2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，处理复杂问题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8605" algn="l" rtl="0" eaLnBrk="0">
              <a:lnSpc>
                <a:spcPts val="1650"/>
              </a:lnSpc>
              <a:spcBef>
                <a:spcPts val="390"/>
              </a:spcBef>
              <a:tabLst>
                <a:tab pos="39687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理解问题深层含义与上下文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45745" algn="l" rtl="0" eaLnBrk="0">
              <a:lnSpc>
                <a:spcPts val="1645"/>
              </a:lnSpc>
              <a:spcBef>
                <a:spcPts val="1125"/>
              </a:spcBef>
              <a:tabLst>
                <a:tab pos="41973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结合产品知识库提供准确回答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4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5745" algn="l" rtl="0" eaLnBrk="0">
              <a:lnSpc>
                <a:spcPts val="1570"/>
              </a:lnSpc>
              <a:spcBef>
                <a:spcPts val="5"/>
              </a:spcBef>
              <a:tabLst>
                <a:tab pos="41973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处理</a:t>
            </a:r>
            <a:r>
              <a:rPr sz="1300" kern="0" spc="-2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ç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我上个月购买的产品如何退货</a:t>
            </a:r>
            <a:r>
              <a:rPr sz="1300" kern="0" spc="-2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ç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等复杂问题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82" name="picture 2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561772" y="4285298"/>
            <a:ext cx="174879" cy="192405"/>
          </a:xfrm>
          <a:prstGeom prst="rect">
            <a:avLst/>
          </a:prstGeom>
        </p:spPr>
      </p:pic>
      <p:pic>
        <p:nvPicPr>
          <p:cNvPr id="284" name="picture 2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6561772" y="3932873"/>
            <a:ext cx="174879" cy="192405"/>
          </a:xfrm>
          <a:prstGeom prst="rect">
            <a:avLst/>
          </a:prstGeom>
        </p:spPr>
      </p:pic>
      <p:pic>
        <p:nvPicPr>
          <p:cNvPr id="286" name="picture 2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6584822" y="3580448"/>
            <a:ext cx="128016" cy="192405"/>
          </a:xfrm>
          <a:prstGeom prst="rect">
            <a:avLst/>
          </a:prstGeom>
        </p:spPr>
      </p:pic>
      <p:pic>
        <p:nvPicPr>
          <p:cNvPr id="288" name="picture 28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6712915" y="2446401"/>
            <a:ext cx="253593" cy="307847"/>
          </a:xfrm>
          <a:prstGeom prst="rect">
            <a:avLst/>
          </a:prstGeom>
        </p:spPr>
      </p:pic>
      <p:sp>
        <p:nvSpPr>
          <p:cNvPr id="290" name="rect 290"/>
          <p:cNvSpPr/>
          <p:nvPr/>
        </p:nvSpPr>
        <p:spPr>
          <a:xfrm>
            <a:off x="743711" y="7972425"/>
            <a:ext cx="10858500" cy="1295400"/>
          </a:xfrm>
          <a:prstGeom prst="rect">
            <a:avLst/>
          </a:prstGeom>
          <a:solidFill>
            <a:srgbClr val="4FC3F7">
              <a:alpha val="14509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2" name="textbox 292"/>
          <p:cNvSpPr/>
          <p:nvPr/>
        </p:nvSpPr>
        <p:spPr>
          <a:xfrm>
            <a:off x="743711" y="5029200"/>
            <a:ext cx="5286375" cy="2657475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96875" algn="l" rtl="0" eaLnBrk="0">
              <a:lnSpc>
                <a:spcPts val="2425"/>
              </a:lnSpc>
              <a:tabLst>
                <a:tab pos="650240" algn="l"/>
              </a:tabLst>
            </a:pPr>
            <a:r>
              <a:rPr sz="17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700" kern="0" spc="12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2700" kern="0" spc="10" baseline="800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多轮对话</a:t>
            </a:r>
            <a:endParaRPr sz="2700" baseline="8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4475" algn="l" rtl="0" eaLnBrk="0">
              <a:lnSpc>
                <a:spcPct val="92000"/>
              </a:lnSpc>
              <a:spcBef>
                <a:spcPts val="450"/>
              </a:spcBef>
            </a:pP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支持多轮对话</a:t>
            </a:r>
            <a:r>
              <a:rPr sz="1500" kern="0" spc="-1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，理解上下文和用户意图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53365" indent="-7620" algn="l" rtl="0" eaLnBrk="0">
              <a:lnSpc>
                <a:spcPct val="142000"/>
              </a:lnSpc>
              <a:spcBef>
                <a:spcPts val="390"/>
              </a:spcBef>
              <a:tabLst>
                <a:tab pos="412115" algn="l"/>
                <a:tab pos="41973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5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准确理解</a:t>
            </a:r>
            <a:r>
              <a:rPr sz="1300" kern="0" spc="-2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ç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那个项目</a:t>
            </a:r>
            <a:r>
              <a:rPr sz="1300" kern="0" spc="-2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ç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sz="1300" kern="0" spc="-2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ç</a:t>
            </a:r>
            <a:r>
              <a:rPr sz="1300" kern="0" spc="-25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它</a:t>
            </a:r>
            <a:r>
              <a:rPr sz="1300" kern="0" spc="-2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ç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等指代关</a:t>
            </a:r>
            <a:r>
              <a:rPr sz="13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    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跟踪对话状态与用户意图变化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4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9240" algn="l" rtl="0" eaLnBrk="0">
              <a:lnSpc>
                <a:spcPts val="1645"/>
              </a:lnSpc>
              <a:tabLst>
                <a:tab pos="39687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自动记录对话过程</a:t>
            </a:r>
            <a:r>
              <a:rPr sz="1300" kern="0" spc="-1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，形</a:t>
            </a:r>
            <a:r>
              <a:rPr sz="1300" kern="0" spc="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成完整服务记录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94" name="picture 29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013459" y="7238048"/>
            <a:ext cx="127254" cy="192405"/>
          </a:xfrm>
          <a:prstGeom prst="rect">
            <a:avLst/>
          </a:prstGeom>
        </p:spPr>
      </p:pic>
      <p:pic>
        <p:nvPicPr>
          <p:cNvPr id="296" name="picture 2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600000">
            <a:off x="997838" y="6885623"/>
            <a:ext cx="158495" cy="192405"/>
          </a:xfrm>
          <a:prstGeom prst="rect">
            <a:avLst/>
          </a:prstGeom>
        </p:spPr>
      </p:pic>
      <p:pic>
        <p:nvPicPr>
          <p:cNvPr id="298" name="picture 29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0">
            <a:off x="989647" y="6533198"/>
            <a:ext cx="174879" cy="192405"/>
          </a:xfrm>
          <a:prstGeom prst="rect">
            <a:avLst/>
          </a:prstGeom>
        </p:spPr>
      </p:pic>
      <p:pic>
        <p:nvPicPr>
          <p:cNvPr id="300" name="picture 30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600000">
            <a:off x="1140790" y="5399151"/>
            <a:ext cx="253593" cy="307847"/>
          </a:xfrm>
          <a:prstGeom prst="rect">
            <a:avLst/>
          </a:prstGeom>
        </p:spPr>
      </p:pic>
      <p:sp>
        <p:nvSpPr>
          <p:cNvPr id="302" name="textbox 302"/>
          <p:cNvSpPr/>
          <p:nvPr/>
        </p:nvSpPr>
        <p:spPr>
          <a:xfrm>
            <a:off x="6315836" y="5029200"/>
            <a:ext cx="5286375" cy="2657475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09575" algn="l" rtl="0" eaLnBrk="0">
              <a:lnSpc>
                <a:spcPts val="2425"/>
              </a:lnSpc>
              <a:tabLst>
                <a:tab pos="650240" algn="l"/>
              </a:tabLst>
            </a:pPr>
            <a:r>
              <a:rPr sz="18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800" kern="0" spc="10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sz="1800" kern="0" spc="-3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问题分类与路由</a:t>
            </a:r>
            <a:endParaRPr sz="1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4475" algn="l" rtl="0" eaLnBrk="0">
              <a:lnSpc>
                <a:spcPct val="92000"/>
              </a:lnSpc>
              <a:spcBef>
                <a:spcPts val="455"/>
              </a:spcBef>
            </a:pP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根据问题内容自动分类</a:t>
            </a:r>
            <a:r>
              <a:rPr sz="1500" kern="0" spc="-18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-2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，提高服务效率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1620" algn="l" rtl="0" eaLnBrk="0">
              <a:lnSpc>
                <a:spcPts val="1645"/>
              </a:lnSpc>
              <a:spcBef>
                <a:spcPts val="400"/>
              </a:spcBef>
              <a:tabLst>
                <a:tab pos="41211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基于语义理解自动分类问题类型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61620" algn="l" rtl="0" eaLnBrk="0">
              <a:lnSpc>
                <a:spcPts val="1650"/>
              </a:lnSpc>
              <a:spcBef>
                <a:spcPts val="1130"/>
              </a:spcBef>
              <a:tabLst>
                <a:tab pos="40449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智能路由到最合适的客服或知识库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4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54000" algn="l" rtl="0" eaLnBrk="0">
              <a:lnSpc>
                <a:spcPts val="1645"/>
              </a:lnSpc>
              <a:spcBef>
                <a:spcPts val="5"/>
              </a:spcBef>
              <a:tabLst>
                <a:tab pos="41211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7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减少客户等待时间</a:t>
            </a:r>
            <a:r>
              <a:rPr sz="1300" kern="0" spc="-2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300" kern="0" spc="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，提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高问题解决效率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04" name="picture 30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1600000">
            <a:off x="6569964" y="7238048"/>
            <a:ext cx="158495" cy="192405"/>
          </a:xfrm>
          <a:prstGeom prst="rect">
            <a:avLst/>
          </a:prstGeom>
        </p:spPr>
      </p:pic>
      <p:pic>
        <p:nvPicPr>
          <p:cNvPr id="306" name="picture 30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21600000">
            <a:off x="6577774" y="6885623"/>
            <a:ext cx="142875" cy="192405"/>
          </a:xfrm>
          <a:prstGeom prst="rect">
            <a:avLst/>
          </a:prstGeom>
        </p:spPr>
      </p:pic>
      <p:pic>
        <p:nvPicPr>
          <p:cNvPr id="308" name="picture 30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21600000">
            <a:off x="6577774" y="6533198"/>
            <a:ext cx="150685" cy="192405"/>
          </a:xfrm>
          <a:prstGeom prst="rect">
            <a:avLst/>
          </a:prstGeom>
        </p:spPr>
      </p:pic>
      <p:pic>
        <p:nvPicPr>
          <p:cNvPr id="310" name="picture 3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21600000">
            <a:off x="6725411" y="5399151"/>
            <a:ext cx="241096" cy="307847"/>
          </a:xfrm>
          <a:prstGeom prst="rect">
            <a:avLst/>
          </a:prstGeom>
        </p:spPr>
      </p:pic>
      <p:sp>
        <p:nvSpPr>
          <p:cNvPr id="312" name="textbox 312"/>
          <p:cNvSpPr/>
          <p:nvPr/>
        </p:nvSpPr>
        <p:spPr>
          <a:xfrm>
            <a:off x="742315" y="566420"/>
            <a:ext cx="9372600" cy="12223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3000" u="sng" kern="0" spc="-10" dirty="0">
                <a:solidFill>
                  <a:srgbClr val="FFFFFF">
                    <a:alpha val="100000"/>
                  </a:srgbClr>
                </a:solidFill>
                <a:uFill>
                  <a:solidFill>
                    <a:srgbClr val="4FC3F7"/>
                  </a:solidFill>
                </a:u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智能</a:t>
            </a:r>
            <a:r>
              <a:rPr sz="3000" kern="0" spc="-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体客服系统应用场景</a:t>
            </a:r>
            <a:endParaRPr sz="3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6000"/>
              </a:lnSpc>
              <a:spcBef>
                <a:spcPts val="5"/>
              </a:spcBef>
            </a:pPr>
            <a:r>
              <a:rPr lang="zh-CN"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长期记忆模块</a:t>
            </a:r>
            <a:r>
              <a:rPr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在智能体客服系统中提供</a:t>
            </a:r>
            <a:r>
              <a:rPr sz="1500" kern="0" spc="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长期记忆</a:t>
            </a:r>
            <a:r>
              <a:rPr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500" kern="0" spc="0" dirty="0">
                <a:solidFill>
                  <a:srgbClr val="4FC3F7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上下文理解</a:t>
            </a:r>
            <a:r>
              <a:rPr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能力</a:t>
            </a:r>
            <a:r>
              <a:rPr sz="1500" kern="0" spc="-18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FFFFFF">
                    <a:alpha val="90196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，显著提升客户服务体验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14" name="rect 314"/>
          <p:cNvSpPr/>
          <p:nvPr/>
        </p:nvSpPr>
        <p:spPr>
          <a:xfrm>
            <a:off x="981836" y="8610600"/>
            <a:ext cx="2457450" cy="466725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6" name="textbox 316"/>
          <p:cNvSpPr/>
          <p:nvPr/>
        </p:nvSpPr>
        <p:spPr>
          <a:xfrm>
            <a:off x="6268211" y="8610600"/>
            <a:ext cx="2457450" cy="466725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8000"/>
              </a:lnSpc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0020" algn="l" rtl="0" eaLnBrk="0">
              <a:lnSpc>
                <a:spcPts val="1665"/>
              </a:lnSpc>
              <a:spcBef>
                <a:spcPts val="5"/>
              </a:spcBef>
              <a:tabLst>
                <a:tab pos="33464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9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2000" kern="0" spc="30" baseline="500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一致性增强</a:t>
            </a:r>
            <a:endParaRPr sz="2000" baseline="5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18" name="picture 3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21600000">
            <a:off x="6428688" y="8742902"/>
            <a:ext cx="174345" cy="211645"/>
          </a:xfrm>
          <a:prstGeom prst="rect">
            <a:avLst/>
          </a:prstGeom>
        </p:spPr>
      </p:pic>
      <p:sp>
        <p:nvSpPr>
          <p:cNvPr id="320" name="textbox 320"/>
          <p:cNvSpPr/>
          <p:nvPr/>
        </p:nvSpPr>
        <p:spPr>
          <a:xfrm>
            <a:off x="3629786" y="8610600"/>
            <a:ext cx="2448560" cy="466725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8000"/>
              </a:lnSpc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685" algn="l" rtl="0" eaLnBrk="0">
              <a:lnSpc>
                <a:spcPts val="1665"/>
              </a:lnSpc>
              <a:spcBef>
                <a:spcPts val="5"/>
              </a:spcBef>
              <a:tabLst>
                <a:tab pos="337820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6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准确率提高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2" name="picture 3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1600000">
            <a:off x="3776491" y="8742902"/>
            <a:ext cx="192366" cy="211645"/>
          </a:xfrm>
          <a:prstGeom prst="rect">
            <a:avLst/>
          </a:prstGeom>
        </p:spPr>
      </p:pic>
      <p:sp>
        <p:nvSpPr>
          <p:cNvPr id="324" name="textbox 324"/>
          <p:cNvSpPr/>
          <p:nvPr/>
        </p:nvSpPr>
        <p:spPr>
          <a:xfrm>
            <a:off x="8916161" y="8610600"/>
            <a:ext cx="2447925" cy="466725"/>
          </a:xfrm>
          <a:prstGeom prst="rect">
            <a:avLst/>
          </a:prstGeom>
          <a:solidFill>
            <a:srgbClr val="FFFFFF">
              <a:alpha val="10196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8000"/>
              </a:lnSpc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3830" algn="l" rtl="0" eaLnBrk="0">
              <a:lnSpc>
                <a:spcPts val="1665"/>
              </a:lnSpc>
              <a:spcBef>
                <a:spcPts val="5"/>
              </a:spcBef>
              <a:tabLst>
                <a:tab pos="320675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300" kern="0" spc="1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自助服务提升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26" name="picture 3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21600000">
            <a:off x="9080468" y="8742902"/>
            <a:ext cx="157162" cy="211645"/>
          </a:xfrm>
          <a:prstGeom prst="rect">
            <a:avLst/>
          </a:prstGeom>
        </p:spPr>
      </p:pic>
      <p:sp>
        <p:nvSpPr>
          <p:cNvPr id="328" name="textbox 328"/>
          <p:cNvSpPr/>
          <p:nvPr/>
        </p:nvSpPr>
        <p:spPr>
          <a:xfrm>
            <a:off x="988339" y="8187182"/>
            <a:ext cx="1482725" cy="780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020"/>
              </a:lnSpc>
              <a:tabLst>
                <a:tab pos="201930" algn="l"/>
              </a:tabLst>
            </a:pPr>
            <a:r>
              <a:rPr sz="1600" kern="0" spc="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600" kern="0" spc="4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600" kern="0" spc="10" dirty="0">
                <a:solidFill>
                  <a:srgbClr val="4FC3F7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实施效果</a:t>
            </a:r>
            <a:endParaRPr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5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2560" algn="l" rtl="0" eaLnBrk="0">
              <a:lnSpc>
                <a:spcPts val="1665"/>
              </a:lnSpc>
              <a:spcBef>
                <a:spcPts val="0"/>
              </a:spcBef>
              <a:tabLst>
                <a:tab pos="318770" algn="l"/>
              </a:tabLst>
            </a:pPr>
            <a:r>
              <a:rPr sz="1300" kern="0" spc="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</a:t>
            </a:r>
            <a:r>
              <a:rPr sz="1300" kern="0" spc="14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300" kern="0" spc="30" dirty="0">
                <a:solidFill>
                  <a:srgbClr val="FFFFFF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响应时间缩短</a:t>
            </a:r>
            <a:endParaRPr sz="13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30" name="picture 3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 rot="21600000">
            <a:off x="1150905" y="8742902"/>
            <a:ext cx="157162" cy="211645"/>
          </a:xfrm>
          <a:prstGeom prst="rect">
            <a:avLst/>
          </a:prstGeom>
        </p:spPr>
      </p:pic>
      <p:pic>
        <p:nvPicPr>
          <p:cNvPr id="332" name="picture 332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 rot="21600000">
            <a:off x="1001039" y="8199882"/>
            <a:ext cx="190195" cy="2308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10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11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12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13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14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15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2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3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4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5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6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7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8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ags/tag9.xml><?xml version="1.0" encoding="utf-8"?>
<p:tagLst xmlns:p="http://schemas.openxmlformats.org/presentationml/2006/main">
  <p:tag name="KSO_WM_DIAGRAM_VIRTUALLY_FRAME" val="{&quot;height&quot;:113.2499212598425,&quot;left&quot;:52.55992125984252,&quot;top&quot;:259.0200787401575,&quot;width&quot;:855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3779</Words>
  <Application>WPS 演示</Application>
  <PresentationFormat/>
  <Paragraphs>486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Arial</vt:lpstr>
      <vt:lpstr>宋体</vt:lpstr>
      <vt:lpstr>Wingdings</vt:lpstr>
      <vt:lpstr>Arial</vt:lpstr>
      <vt:lpstr>黑体</vt:lpstr>
      <vt:lpstr>微软雅黑</vt:lpstr>
      <vt:lpstr>Arial Unicode MS</vt:lpstr>
      <vt:lpstr>Times New Roman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大雷</cp:lastModifiedBy>
  <cp:revision>17</cp:revision>
  <dcterms:created xsi:type="dcterms:W3CDTF">2025-10-15T01:29:00Z</dcterms:created>
  <dcterms:modified xsi:type="dcterms:W3CDTF">2025-10-19T12:36:19Z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wqlLaW5nc29mdCBQREYgdG8gV1BTIDExMEI</vt:lpwstr>
  </property>
  <property fmtid="{D5CDD505-2E9C-101B-9397-08002B2CF9AE}" pid="3" name="Created">
    <vt:filetime>2025-10-16T01:24:47Z</vt:filetime>
  </property>
  <property fmtid="{D5CDD505-2E9C-101B-9397-08002B2CF9AE}" pid="4" name="UsrData">
    <vt:lpwstr>b3d8dacab6db43c98b69af45c489d1f2</vt:lpwstr>
  </property>
  <property fmtid="{D5CDD505-2E9C-101B-9397-08002B2CF9AE}" pid="5" name="AIGC">
    <vt:lpwstr>{"Label":"1","ContentProducer":"001191110108MA01KP2T5U00000","ProduceID":"f795df0f-815b-4945-99af-aff61fc5e100","ReservedCode1":"304402205cff3b8b4578789ae2b7895abd30511afb74531a1819c3ed835e06284786bd73022000866a40b3d93a7352d7431c2a5d4cd136ca7d5f1890fb087a83bc2d4c96d31b","ContentPropagator":"001191110108MA01KP2T5U00000","PropagateID":"f795df0f-815b-4945-99af-aff61fc5e100","ReservedCode2":"304402205cff3b8b4578789ae2b7895abd30511afb74531a1819c3ed835e06284786bd73022000866a40b3d93a7352d7431c2a5d4cd136ca7d5f1890fb087a83bc2d4c96d31b"}</vt:lpwstr>
  </property>
  <property fmtid="{D5CDD505-2E9C-101B-9397-08002B2CF9AE}" pid="6" name="ICV">
    <vt:lpwstr>D6FDF207C5A145CE897AC10FB36ABA19_12</vt:lpwstr>
  </property>
  <property fmtid="{D5CDD505-2E9C-101B-9397-08002B2CF9AE}" pid="7" name="KSOProductBuildVer">
    <vt:lpwstr>2052-12.1.0.22529</vt:lpwstr>
  </property>
</Properties>
</file>