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F18F6-698E-4E5B-AE2C-6B0F43213430}" v="46" dt="2023-03-18T10:56:51.637"/>
    <p1510:client id="{35232FDA-9286-4B66-BE5C-2D158D4BE694}" v="267" dt="2023-03-18T09:33:55.912"/>
    <p1510:client id="{8CC70486-6652-43CC-92AF-A76B6B4915B9}" v="1681" dt="2023-03-19T12:24:57.5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D3C2E-F747-417D-A1BF-C57211325D0D}"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0E1265C-58AE-4447-AF8A-F0A0BA1DDC81}">
      <dgm:prSet/>
      <dgm:spPr/>
      <dgm:t>
        <a:bodyPr/>
        <a:lstStyle/>
        <a:p>
          <a:r>
            <a:rPr lang="en-US"/>
            <a:t>Data Exploration</a:t>
          </a:r>
        </a:p>
      </dgm:t>
    </dgm:pt>
    <dgm:pt modelId="{98E37399-59A2-4225-B0D6-EBF6075ACF47}" type="parTrans" cxnId="{C3460295-0BC4-4F1D-AC80-1298FC688083}">
      <dgm:prSet/>
      <dgm:spPr/>
      <dgm:t>
        <a:bodyPr/>
        <a:lstStyle/>
        <a:p>
          <a:endParaRPr lang="en-US"/>
        </a:p>
      </dgm:t>
    </dgm:pt>
    <dgm:pt modelId="{65D108A8-AF73-419F-9390-DA13F23390C2}" type="sibTrans" cxnId="{C3460295-0BC4-4F1D-AC80-1298FC688083}">
      <dgm:prSet/>
      <dgm:spPr/>
      <dgm:t>
        <a:bodyPr/>
        <a:lstStyle/>
        <a:p>
          <a:endParaRPr lang="en-US"/>
        </a:p>
      </dgm:t>
    </dgm:pt>
    <dgm:pt modelId="{4FC1763C-81EB-473C-868D-B0D0DFE6D2D6}">
      <dgm:prSet/>
      <dgm:spPr/>
      <dgm:t>
        <a:bodyPr/>
        <a:lstStyle/>
        <a:p>
          <a:r>
            <a:rPr lang="en-US"/>
            <a:t>Model Development</a:t>
          </a:r>
        </a:p>
      </dgm:t>
    </dgm:pt>
    <dgm:pt modelId="{08F57FBA-8F46-46E8-BF87-4BC93130AC2F}" type="parTrans" cxnId="{9CD95B2F-B20F-4630-8FD5-366BFCCC91B6}">
      <dgm:prSet/>
      <dgm:spPr/>
      <dgm:t>
        <a:bodyPr/>
        <a:lstStyle/>
        <a:p>
          <a:endParaRPr lang="en-US"/>
        </a:p>
      </dgm:t>
    </dgm:pt>
    <dgm:pt modelId="{79D3E5F7-6B3A-4578-9EE6-A48A53A26A9D}" type="sibTrans" cxnId="{9CD95B2F-B20F-4630-8FD5-366BFCCC91B6}">
      <dgm:prSet/>
      <dgm:spPr/>
      <dgm:t>
        <a:bodyPr/>
        <a:lstStyle/>
        <a:p>
          <a:endParaRPr lang="en-US"/>
        </a:p>
      </dgm:t>
    </dgm:pt>
    <dgm:pt modelId="{8CD2F036-EA24-470B-8C45-BA8F24DB5D48}">
      <dgm:prSet/>
      <dgm:spPr/>
      <dgm:t>
        <a:bodyPr/>
        <a:lstStyle/>
        <a:p>
          <a:r>
            <a:rPr lang="en-US"/>
            <a:t>Interpretation</a:t>
          </a:r>
        </a:p>
      </dgm:t>
    </dgm:pt>
    <dgm:pt modelId="{38E23D3F-108B-4471-A595-481750547918}" type="parTrans" cxnId="{C2E80DCA-7F10-4682-8203-F3D8E42A6283}">
      <dgm:prSet/>
      <dgm:spPr/>
      <dgm:t>
        <a:bodyPr/>
        <a:lstStyle/>
        <a:p>
          <a:endParaRPr lang="en-US"/>
        </a:p>
      </dgm:t>
    </dgm:pt>
    <dgm:pt modelId="{525066BF-1F9D-45D0-8DCD-224EEA143409}" type="sibTrans" cxnId="{C2E80DCA-7F10-4682-8203-F3D8E42A6283}">
      <dgm:prSet/>
      <dgm:spPr/>
      <dgm:t>
        <a:bodyPr/>
        <a:lstStyle/>
        <a:p>
          <a:endParaRPr lang="en-US"/>
        </a:p>
      </dgm:t>
    </dgm:pt>
    <dgm:pt modelId="{C04F2BD3-86E5-4F29-B871-096DE61238FB}" type="pres">
      <dgm:prSet presAssocID="{FBBD3C2E-F747-417D-A1BF-C57211325D0D}" presName="root" presStyleCnt="0">
        <dgm:presLayoutVars>
          <dgm:dir/>
          <dgm:resizeHandles val="exact"/>
        </dgm:presLayoutVars>
      </dgm:prSet>
      <dgm:spPr/>
    </dgm:pt>
    <dgm:pt modelId="{E0D460B5-D231-4EE4-B48F-DBB03EAD2FC9}" type="pres">
      <dgm:prSet presAssocID="{50E1265C-58AE-4447-AF8A-F0A0BA1DDC81}" presName="compNode" presStyleCnt="0"/>
      <dgm:spPr/>
    </dgm:pt>
    <dgm:pt modelId="{CD2F7382-72AF-4630-B576-1FC3C21CCF39}" type="pres">
      <dgm:prSet presAssocID="{50E1265C-58AE-4447-AF8A-F0A0BA1DDC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FC6C2AE-48CA-4C63-8F0E-2C84EA9E522E}" type="pres">
      <dgm:prSet presAssocID="{50E1265C-58AE-4447-AF8A-F0A0BA1DDC81}" presName="spaceRect" presStyleCnt="0"/>
      <dgm:spPr/>
    </dgm:pt>
    <dgm:pt modelId="{C079679B-4E23-4537-889C-F94E8F5EE764}" type="pres">
      <dgm:prSet presAssocID="{50E1265C-58AE-4447-AF8A-F0A0BA1DDC81}" presName="textRect" presStyleLbl="revTx" presStyleIdx="0" presStyleCnt="3">
        <dgm:presLayoutVars>
          <dgm:chMax val="1"/>
          <dgm:chPref val="1"/>
        </dgm:presLayoutVars>
      </dgm:prSet>
      <dgm:spPr/>
    </dgm:pt>
    <dgm:pt modelId="{148F21BA-09AF-4A4D-82E2-0878C02A05AE}" type="pres">
      <dgm:prSet presAssocID="{65D108A8-AF73-419F-9390-DA13F23390C2}" presName="sibTrans" presStyleCnt="0"/>
      <dgm:spPr/>
    </dgm:pt>
    <dgm:pt modelId="{C24BCC88-D37A-448B-B003-B7D3A756717E}" type="pres">
      <dgm:prSet presAssocID="{4FC1763C-81EB-473C-868D-B0D0DFE6D2D6}" presName="compNode" presStyleCnt="0"/>
      <dgm:spPr/>
    </dgm:pt>
    <dgm:pt modelId="{2DF1A20F-7520-4BF3-92D6-4EAFC0935CF4}" type="pres">
      <dgm:prSet presAssocID="{4FC1763C-81EB-473C-868D-B0D0DFE6D2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7A9CD0AE-5B4D-4FF2-8E4A-4EB77C5B5E0A}" type="pres">
      <dgm:prSet presAssocID="{4FC1763C-81EB-473C-868D-B0D0DFE6D2D6}" presName="spaceRect" presStyleCnt="0"/>
      <dgm:spPr/>
    </dgm:pt>
    <dgm:pt modelId="{4E5FE7AD-2849-420C-927A-0A425EE87B71}" type="pres">
      <dgm:prSet presAssocID="{4FC1763C-81EB-473C-868D-B0D0DFE6D2D6}" presName="textRect" presStyleLbl="revTx" presStyleIdx="1" presStyleCnt="3">
        <dgm:presLayoutVars>
          <dgm:chMax val="1"/>
          <dgm:chPref val="1"/>
        </dgm:presLayoutVars>
      </dgm:prSet>
      <dgm:spPr/>
    </dgm:pt>
    <dgm:pt modelId="{6FF5FB25-6708-4035-A94B-28A06FB06CC8}" type="pres">
      <dgm:prSet presAssocID="{79D3E5F7-6B3A-4578-9EE6-A48A53A26A9D}" presName="sibTrans" presStyleCnt="0"/>
      <dgm:spPr/>
    </dgm:pt>
    <dgm:pt modelId="{E9BFE9AF-A743-495E-8B93-0389B4557E0C}" type="pres">
      <dgm:prSet presAssocID="{8CD2F036-EA24-470B-8C45-BA8F24DB5D48}" presName="compNode" presStyleCnt="0"/>
      <dgm:spPr/>
    </dgm:pt>
    <dgm:pt modelId="{C4E998F2-5E11-4693-98B7-20197C8F7B12}" type="pres">
      <dgm:prSet presAssocID="{8CD2F036-EA24-470B-8C45-BA8F24DB5D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28A9734-BE32-4637-88E1-1F4904F0ED43}" type="pres">
      <dgm:prSet presAssocID="{8CD2F036-EA24-470B-8C45-BA8F24DB5D48}" presName="spaceRect" presStyleCnt="0"/>
      <dgm:spPr/>
    </dgm:pt>
    <dgm:pt modelId="{3130C9A5-241E-4E1A-BBC5-E7A777DA7581}" type="pres">
      <dgm:prSet presAssocID="{8CD2F036-EA24-470B-8C45-BA8F24DB5D48}" presName="textRect" presStyleLbl="revTx" presStyleIdx="2" presStyleCnt="3">
        <dgm:presLayoutVars>
          <dgm:chMax val="1"/>
          <dgm:chPref val="1"/>
        </dgm:presLayoutVars>
      </dgm:prSet>
      <dgm:spPr/>
    </dgm:pt>
  </dgm:ptLst>
  <dgm:cxnLst>
    <dgm:cxn modelId="{C14AAB1F-F4CE-44A2-98A2-F37034AF8E90}" type="presOf" srcId="{4FC1763C-81EB-473C-868D-B0D0DFE6D2D6}" destId="{4E5FE7AD-2849-420C-927A-0A425EE87B71}" srcOrd="0" destOrd="0" presId="urn:microsoft.com/office/officeart/2018/2/layout/IconLabelList"/>
    <dgm:cxn modelId="{9CD95B2F-B20F-4630-8FD5-366BFCCC91B6}" srcId="{FBBD3C2E-F747-417D-A1BF-C57211325D0D}" destId="{4FC1763C-81EB-473C-868D-B0D0DFE6D2D6}" srcOrd="1" destOrd="0" parTransId="{08F57FBA-8F46-46E8-BF87-4BC93130AC2F}" sibTransId="{79D3E5F7-6B3A-4578-9EE6-A48A53A26A9D}"/>
    <dgm:cxn modelId="{C3460295-0BC4-4F1D-AC80-1298FC688083}" srcId="{FBBD3C2E-F747-417D-A1BF-C57211325D0D}" destId="{50E1265C-58AE-4447-AF8A-F0A0BA1DDC81}" srcOrd="0" destOrd="0" parTransId="{98E37399-59A2-4225-B0D6-EBF6075ACF47}" sibTransId="{65D108A8-AF73-419F-9390-DA13F23390C2}"/>
    <dgm:cxn modelId="{C2E80DCA-7F10-4682-8203-F3D8E42A6283}" srcId="{FBBD3C2E-F747-417D-A1BF-C57211325D0D}" destId="{8CD2F036-EA24-470B-8C45-BA8F24DB5D48}" srcOrd="2" destOrd="0" parTransId="{38E23D3F-108B-4471-A595-481750547918}" sibTransId="{525066BF-1F9D-45D0-8DCD-224EEA143409}"/>
    <dgm:cxn modelId="{F30CBED2-0C9D-4D73-926F-99E37FC00971}" type="presOf" srcId="{50E1265C-58AE-4447-AF8A-F0A0BA1DDC81}" destId="{C079679B-4E23-4537-889C-F94E8F5EE764}" srcOrd="0" destOrd="0" presId="urn:microsoft.com/office/officeart/2018/2/layout/IconLabelList"/>
    <dgm:cxn modelId="{77F12AE6-DFDD-44F5-AA26-C8B85FDC1059}" type="presOf" srcId="{8CD2F036-EA24-470B-8C45-BA8F24DB5D48}" destId="{3130C9A5-241E-4E1A-BBC5-E7A777DA7581}" srcOrd="0" destOrd="0" presId="urn:microsoft.com/office/officeart/2018/2/layout/IconLabelList"/>
    <dgm:cxn modelId="{E9F692E7-C62F-43E0-B5C5-9F7E37CB132C}" type="presOf" srcId="{FBBD3C2E-F747-417D-A1BF-C57211325D0D}" destId="{C04F2BD3-86E5-4F29-B871-096DE61238FB}" srcOrd="0" destOrd="0" presId="urn:microsoft.com/office/officeart/2018/2/layout/IconLabelList"/>
    <dgm:cxn modelId="{2C81F7A4-68B5-49BF-B41D-F0236BC73A2B}" type="presParOf" srcId="{C04F2BD3-86E5-4F29-B871-096DE61238FB}" destId="{E0D460B5-D231-4EE4-B48F-DBB03EAD2FC9}" srcOrd="0" destOrd="0" presId="urn:microsoft.com/office/officeart/2018/2/layout/IconLabelList"/>
    <dgm:cxn modelId="{84F49009-67DA-4552-A985-7FB41BBF12DB}" type="presParOf" srcId="{E0D460B5-D231-4EE4-B48F-DBB03EAD2FC9}" destId="{CD2F7382-72AF-4630-B576-1FC3C21CCF39}" srcOrd="0" destOrd="0" presId="urn:microsoft.com/office/officeart/2018/2/layout/IconLabelList"/>
    <dgm:cxn modelId="{DD92C449-215F-404A-A581-A626212C2F64}" type="presParOf" srcId="{E0D460B5-D231-4EE4-B48F-DBB03EAD2FC9}" destId="{9FC6C2AE-48CA-4C63-8F0E-2C84EA9E522E}" srcOrd="1" destOrd="0" presId="urn:microsoft.com/office/officeart/2018/2/layout/IconLabelList"/>
    <dgm:cxn modelId="{5E3CB96F-EBC5-46EB-890F-46E493237EF4}" type="presParOf" srcId="{E0D460B5-D231-4EE4-B48F-DBB03EAD2FC9}" destId="{C079679B-4E23-4537-889C-F94E8F5EE764}" srcOrd="2" destOrd="0" presId="urn:microsoft.com/office/officeart/2018/2/layout/IconLabelList"/>
    <dgm:cxn modelId="{C2750273-540B-4840-A9B0-4ECE135C4F0F}" type="presParOf" srcId="{C04F2BD3-86E5-4F29-B871-096DE61238FB}" destId="{148F21BA-09AF-4A4D-82E2-0878C02A05AE}" srcOrd="1" destOrd="0" presId="urn:microsoft.com/office/officeart/2018/2/layout/IconLabelList"/>
    <dgm:cxn modelId="{5FB708E5-8424-47FA-8669-4FC6108F91A7}" type="presParOf" srcId="{C04F2BD3-86E5-4F29-B871-096DE61238FB}" destId="{C24BCC88-D37A-448B-B003-B7D3A756717E}" srcOrd="2" destOrd="0" presId="urn:microsoft.com/office/officeart/2018/2/layout/IconLabelList"/>
    <dgm:cxn modelId="{6A0231AA-59A6-4604-BFF4-1835D835648B}" type="presParOf" srcId="{C24BCC88-D37A-448B-B003-B7D3A756717E}" destId="{2DF1A20F-7520-4BF3-92D6-4EAFC0935CF4}" srcOrd="0" destOrd="0" presId="urn:microsoft.com/office/officeart/2018/2/layout/IconLabelList"/>
    <dgm:cxn modelId="{C7BC2677-7241-4C3F-929E-CAAC292354F5}" type="presParOf" srcId="{C24BCC88-D37A-448B-B003-B7D3A756717E}" destId="{7A9CD0AE-5B4D-4FF2-8E4A-4EB77C5B5E0A}" srcOrd="1" destOrd="0" presId="urn:microsoft.com/office/officeart/2018/2/layout/IconLabelList"/>
    <dgm:cxn modelId="{435FEB53-85A3-4E7C-8875-B19486560514}" type="presParOf" srcId="{C24BCC88-D37A-448B-B003-B7D3A756717E}" destId="{4E5FE7AD-2849-420C-927A-0A425EE87B71}" srcOrd="2" destOrd="0" presId="urn:microsoft.com/office/officeart/2018/2/layout/IconLabelList"/>
    <dgm:cxn modelId="{A51D6285-B957-406A-86C4-4910C01E1773}" type="presParOf" srcId="{C04F2BD3-86E5-4F29-B871-096DE61238FB}" destId="{6FF5FB25-6708-4035-A94B-28A06FB06CC8}" srcOrd="3" destOrd="0" presId="urn:microsoft.com/office/officeart/2018/2/layout/IconLabelList"/>
    <dgm:cxn modelId="{8B48970B-9AAA-43E7-92C7-908B504B1A82}" type="presParOf" srcId="{C04F2BD3-86E5-4F29-B871-096DE61238FB}" destId="{E9BFE9AF-A743-495E-8B93-0389B4557E0C}" srcOrd="4" destOrd="0" presId="urn:microsoft.com/office/officeart/2018/2/layout/IconLabelList"/>
    <dgm:cxn modelId="{F4DC60A5-78C1-4B1F-AB5C-F138DEE7119D}" type="presParOf" srcId="{E9BFE9AF-A743-495E-8B93-0389B4557E0C}" destId="{C4E998F2-5E11-4693-98B7-20197C8F7B12}" srcOrd="0" destOrd="0" presId="urn:microsoft.com/office/officeart/2018/2/layout/IconLabelList"/>
    <dgm:cxn modelId="{01C90F0A-3E83-45EA-82AA-84524BE71881}" type="presParOf" srcId="{E9BFE9AF-A743-495E-8B93-0389B4557E0C}" destId="{428A9734-BE32-4637-88E1-1F4904F0ED43}" srcOrd="1" destOrd="0" presId="urn:microsoft.com/office/officeart/2018/2/layout/IconLabelList"/>
    <dgm:cxn modelId="{04008129-3A60-4E01-98A9-E6605BD5CCF8}" type="presParOf" srcId="{E9BFE9AF-A743-495E-8B93-0389B4557E0C}" destId="{3130C9A5-241E-4E1A-BBC5-E7A777DA7581}"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F7382-72AF-4630-B576-1FC3C21CCF39}">
      <dsp:nvSpPr>
        <dsp:cNvPr id="0" name=""/>
        <dsp:cNvSpPr/>
      </dsp:nvSpPr>
      <dsp:spPr>
        <a:xfrm>
          <a:off x="1063980" y="635603"/>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79679B-4E23-4537-889C-F94E8F5EE764}">
      <dsp:nvSpPr>
        <dsp:cNvPr id="0" name=""/>
        <dsp:cNvSpPr/>
      </dsp:nvSpPr>
      <dsp:spPr>
        <a:xfrm>
          <a:off x="285097" y="2262241"/>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Data Exploration</a:t>
          </a:r>
        </a:p>
      </dsp:txBody>
      <dsp:txXfrm>
        <a:off x="285097" y="2262241"/>
        <a:ext cx="2832300" cy="720000"/>
      </dsp:txXfrm>
    </dsp:sp>
    <dsp:sp modelId="{2DF1A20F-7520-4BF3-92D6-4EAFC0935CF4}">
      <dsp:nvSpPr>
        <dsp:cNvPr id="0" name=""/>
        <dsp:cNvSpPr/>
      </dsp:nvSpPr>
      <dsp:spPr>
        <a:xfrm>
          <a:off x="4391932" y="635603"/>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5FE7AD-2849-420C-927A-0A425EE87B71}">
      <dsp:nvSpPr>
        <dsp:cNvPr id="0" name=""/>
        <dsp:cNvSpPr/>
      </dsp:nvSpPr>
      <dsp:spPr>
        <a:xfrm>
          <a:off x="3613050" y="2262241"/>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Model Development</a:t>
          </a:r>
        </a:p>
      </dsp:txBody>
      <dsp:txXfrm>
        <a:off x="3613050" y="2262241"/>
        <a:ext cx="2832300" cy="720000"/>
      </dsp:txXfrm>
    </dsp:sp>
    <dsp:sp modelId="{C4E998F2-5E11-4693-98B7-20197C8F7B12}">
      <dsp:nvSpPr>
        <dsp:cNvPr id="0" name=""/>
        <dsp:cNvSpPr/>
      </dsp:nvSpPr>
      <dsp:spPr>
        <a:xfrm>
          <a:off x="7719885" y="635603"/>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30C9A5-241E-4E1A-BBC5-E7A777DA7581}">
      <dsp:nvSpPr>
        <dsp:cNvPr id="0" name=""/>
        <dsp:cNvSpPr/>
      </dsp:nvSpPr>
      <dsp:spPr>
        <a:xfrm>
          <a:off x="6941002" y="2262241"/>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Interpretation</a:t>
          </a:r>
        </a:p>
      </dsp:txBody>
      <dsp:txXfrm>
        <a:off x="6941002" y="2262241"/>
        <a:ext cx="28323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3489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8743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1814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0084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3/19/2023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5977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0008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5445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0991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2863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125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3/19/2023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09822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3/19/2023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016287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7937524" y="2064730"/>
            <a:ext cx="2942706" cy="2728536"/>
          </a:xfrm>
        </p:spPr>
        <p:txBody>
          <a:bodyPr vert="horz" lIns="91440" tIns="45720" rIns="91440" bIns="45720" rtlCol="0" anchor="ctr">
            <a:normAutofit/>
          </a:bodyPr>
          <a:lstStyle/>
          <a:p>
            <a:r>
              <a:rPr lang="en-US" sz="2800">
                <a:solidFill>
                  <a:schemeClr val="tx2"/>
                </a:solidFill>
                <a:cs typeface="Calibri"/>
              </a:rPr>
              <a:t>Sprocket Central Pvt Lmt</a:t>
            </a:r>
            <a:endParaRPr lang="en-US" sz="2800">
              <a:solidFill>
                <a:schemeClr val="tx2"/>
              </a:solidFill>
            </a:endParaRPr>
          </a:p>
        </p:txBody>
      </p:sp>
      <p:grpSp>
        <p:nvGrpSpPr>
          <p:cNvPr id="10" name="Group 9">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2" name="Oval 10">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717507" y="1316890"/>
            <a:ext cx="4606394" cy="4224216"/>
          </a:xfrm>
        </p:spPr>
        <p:txBody>
          <a:bodyPr>
            <a:normAutofit/>
          </a:bodyPr>
          <a:lstStyle/>
          <a:p>
            <a:pPr algn="ctr"/>
            <a:r>
              <a:rPr lang="en-US" sz="6000">
                <a:solidFill>
                  <a:srgbClr val="FFFFFF"/>
                </a:solidFill>
                <a:cs typeface="Calibri Light"/>
              </a:rPr>
              <a:t>Data Analysis</a:t>
            </a:r>
            <a:endParaRPr lang="en-US" sz="6000">
              <a:solidFill>
                <a:srgbClr val="FFFFFF"/>
              </a:solidFill>
            </a:endParaRPr>
          </a:p>
        </p:txBody>
      </p:sp>
      <p:sp>
        <p:nvSpPr>
          <p:cNvPr id="14" name="Rectangle 1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1EF6-B41A-93CD-0DD0-DDD900C63F8D}"/>
              </a:ext>
            </a:extLst>
          </p:cNvPr>
          <p:cNvSpPr>
            <a:spLocks noGrp="1"/>
          </p:cNvSpPr>
          <p:nvPr>
            <p:ph type="title"/>
          </p:nvPr>
        </p:nvSpPr>
        <p:spPr>
          <a:xfrm>
            <a:off x="1069848" y="484632"/>
            <a:ext cx="10058400" cy="1461383"/>
          </a:xfrm>
        </p:spPr>
        <p:txBody>
          <a:bodyPr>
            <a:normAutofit/>
          </a:bodyPr>
          <a:lstStyle/>
          <a:p>
            <a:r>
              <a:rPr lang="en-US" dirty="0">
                <a:latin typeface="Rockwell Condensed"/>
              </a:rPr>
              <a:t>Today's Agenda</a:t>
            </a:r>
          </a:p>
        </p:txBody>
      </p:sp>
      <p:sp>
        <p:nvSpPr>
          <p:cNvPr id="18"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C6F6A48-D4CC-5CF9-785B-EBEFB9E54435}"/>
              </a:ext>
            </a:extLst>
          </p:cNvPr>
          <p:cNvGraphicFramePr>
            <a:graphicFrameLocks noGrp="1"/>
          </p:cNvGraphicFramePr>
          <p:nvPr>
            <p:ph idx="1"/>
            <p:extLst>
              <p:ext uri="{D42A27DB-BD31-4B8C-83A1-F6EECF244321}">
                <p14:modId xmlns:p14="http://schemas.microsoft.com/office/powerpoint/2010/main" val="2407849379"/>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4493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4B52-4451-8EFE-3C92-978E2FB6505D}"/>
              </a:ext>
            </a:extLst>
          </p:cNvPr>
          <p:cNvSpPr>
            <a:spLocks noGrp="1"/>
          </p:cNvSpPr>
          <p:nvPr>
            <p:ph type="title"/>
          </p:nvPr>
        </p:nvSpPr>
        <p:spPr>
          <a:xfrm>
            <a:off x="1069848" y="484632"/>
            <a:ext cx="10058400" cy="1609344"/>
          </a:xfrm>
        </p:spPr>
        <p:txBody>
          <a:bodyPr>
            <a:normAutofit/>
          </a:bodyPr>
          <a:lstStyle/>
          <a:p>
            <a:r>
              <a:rPr lang="en-US" cap="none" dirty="0"/>
              <a:t>Data exploration</a:t>
            </a:r>
            <a:endParaRPr lang="en-US"/>
          </a:p>
        </p:txBody>
      </p:sp>
      <p:sp>
        <p:nvSpPr>
          <p:cNvPr id="3" name="Content Placeholder 2">
            <a:extLst>
              <a:ext uri="{FF2B5EF4-FFF2-40B4-BE49-F238E27FC236}">
                <a16:creationId xmlns:a16="http://schemas.microsoft.com/office/drawing/2014/main" id="{DF3F9B40-B58A-E4BB-8AD5-FBFBB2919B8A}"/>
              </a:ext>
            </a:extLst>
          </p:cNvPr>
          <p:cNvSpPr>
            <a:spLocks noGrp="1"/>
          </p:cNvSpPr>
          <p:nvPr>
            <p:ph idx="1"/>
          </p:nvPr>
        </p:nvSpPr>
        <p:spPr>
          <a:xfrm>
            <a:off x="1069848" y="2106612"/>
            <a:ext cx="5040578" cy="4065588"/>
          </a:xfrm>
        </p:spPr>
        <p:txBody>
          <a:bodyPr vert="horz" lIns="91440" tIns="45720" rIns="91440" bIns="45720" rtlCol="0" anchor="t">
            <a:normAutofit/>
          </a:bodyPr>
          <a:lstStyle/>
          <a:p>
            <a:pPr marL="0" indent="0">
              <a:buClr>
                <a:srgbClr val="D34817">
                  <a:lumMod val="75000"/>
                </a:srgbClr>
              </a:buClr>
              <a:buNone/>
            </a:pPr>
            <a:r>
              <a:rPr lang="en-US" sz="2200" dirty="0">
                <a:latin typeface="Calibri"/>
                <a:cs typeface="Calibri"/>
              </a:rPr>
              <a:t>Data exploration is the first step of data analysis. </a:t>
            </a:r>
            <a:r>
              <a:rPr lang="en-US" sz="2200" dirty="0">
                <a:latin typeface="Calibri"/>
                <a:ea typeface="+mn-lt"/>
                <a:cs typeface="+mn-lt"/>
              </a:rPr>
              <a:t>A major part of this involves giving a detailed analysis of the data. Several valuable insights are gained from quality datasets. After examining the given dataset, we noticed some quality issues within the tables. We suggested some methods to rectify this issue (Clearly mentioned din the mail that have send before).Primary issues can be rectify in analysis process.</a:t>
            </a:r>
            <a:endParaRPr lang="en-US" sz="2200" dirty="0">
              <a:latin typeface="Calibri"/>
              <a:ea typeface="+mn-lt"/>
              <a:cs typeface="Calibri"/>
            </a:endParaRPr>
          </a:p>
          <a:p>
            <a:pPr marL="0" indent="0">
              <a:buNone/>
            </a:pPr>
            <a:endParaRPr lang="en-US" dirty="0">
              <a:latin typeface="Calibri"/>
              <a:ea typeface="+mn-lt"/>
              <a:cs typeface="+mn-lt"/>
            </a:endParaRPr>
          </a:p>
          <a:p>
            <a:pPr marL="0" indent="0">
              <a:buNone/>
            </a:pPr>
            <a:endParaRPr lang="en-US" dirty="0"/>
          </a:p>
          <a:p>
            <a:pPr marL="0" indent="0">
              <a:buNone/>
            </a:pPr>
            <a:endParaRPr lang="en-US" dirty="0"/>
          </a:p>
          <a:p>
            <a:pPr marL="0" indent="0">
              <a:buNone/>
            </a:pPr>
            <a:endParaRPr lang="en-US" dirty="0"/>
          </a:p>
        </p:txBody>
      </p:sp>
      <p:pic>
        <p:nvPicPr>
          <p:cNvPr id="5" name="Picture 5">
            <a:extLst>
              <a:ext uri="{FF2B5EF4-FFF2-40B4-BE49-F238E27FC236}">
                <a16:creationId xmlns:a16="http://schemas.microsoft.com/office/drawing/2014/main" id="{C2CFECAE-78F8-E51D-62FD-86AC189EB962}"/>
              </a:ext>
            </a:extLst>
          </p:cNvPr>
          <p:cNvPicPr>
            <a:picLocks noChangeAspect="1"/>
          </p:cNvPicPr>
          <p:nvPr/>
        </p:nvPicPr>
        <p:blipFill>
          <a:blip r:embed="rId2"/>
          <a:stretch>
            <a:fillRect/>
          </a:stretch>
        </p:blipFill>
        <p:spPr>
          <a:xfrm>
            <a:off x="6248400" y="1359326"/>
            <a:ext cx="5739413" cy="5323036"/>
          </a:xfrm>
          <a:prstGeom prst="rect">
            <a:avLst/>
          </a:prstGeom>
        </p:spPr>
      </p:pic>
    </p:spTree>
    <p:extLst>
      <p:ext uri="{BB962C8B-B14F-4D97-AF65-F5344CB8AC3E}">
        <p14:creationId xmlns:p14="http://schemas.microsoft.com/office/powerpoint/2010/main" val="212095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2D16B7-5928-35F9-FE7A-A0C33DF0ADD6}"/>
              </a:ext>
            </a:extLst>
          </p:cNvPr>
          <p:cNvSpPr>
            <a:spLocks noGrp="1"/>
          </p:cNvSpPr>
          <p:nvPr>
            <p:ph type="title"/>
          </p:nvPr>
        </p:nvSpPr>
        <p:spPr>
          <a:xfrm>
            <a:off x="1069848" y="484632"/>
            <a:ext cx="9969624" cy="381268"/>
          </a:xfrm>
        </p:spPr>
        <p:txBody>
          <a:bodyPr>
            <a:normAutofit fontScale="90000"/>
          </a:bodyPr>
          <a:lstStyle/>
          <a:p>
            <a:endParaRPr lang="en-US"/>
          </a:p>
        </p:txBody>
      </p:sp>
      <p:sp>
        <p:nvSpPr>
          <p:cNvPr id="6" name="Content Placeholder 5">
            <a:extLst>
              <a:ext uri="{FF2B5EF4-FFF2-40B4-BE49-F238E27FC236}">
                <a16:creationId xmlns:a16="http://schemas.microsoft.com/office/drawing/2014/main" id="{D63DEBC1-76C7-60F2-4B97-52A2BE32A777}"/>
              </a:ext>
            </a:extLst>
          </p:cNvPr>
          <p:cNvSpPr>
            <a:spLocks noGrp="1"/>
          </p:cNvSpPr>
          <p:nvPr>
            <p:ph idx="1"/>
          </p:nvPr>
        </p:nvSpPr>
        <p:spPr>
          <a:xfrm>
            <a:off x="1069848" y="1100476"/>
            <a:ext cx="10058400" cy="5071724"/>
          </a:xfrm>
        </p:spPr>
        <p:txBody>
          <a:bodyPr vert="horz" lIns="91440" tIns="45720" rIns="91440" bIns="45720" rtlCol="0" anchor="t">
            <a:normAutofit/>
          </a:bodyPr>
          <a:lstStyle/>
          <a:p>
            <a:pPr marL="0" indent="0">
              <a:buNone/>
            </a:pPr>
            <a:r>
              <a:rPr lang="en-US" dirty="0">
                <a:latin typeface="Calibri"/>
                <a:cs typeface="Calibri"/>
              </a:rPr>
              <a:t>As a part of this adding few columns to the table really help the analysis, columns like:</a:t>
            </a:r>
          </a:p>
          <a:p>
            <a:pPr marL="342900" indent="-342900">
              <a:buChar char="Ø"/>
            </a:pPr>
            <a:r>
              <a:rPr lang="en-US" dirty="0">
                <a:latin typeface="Calibri"/>
                <a:cs typeface="Calibri"/>
              </a:rPr>
              <a:t>Profit in transaction table– by calculating the fields </a:t>
            </a:r>
            <a:r>
              <a:rPr lang="en-US" dirty="0" err="1">
                <a:latin typeface="Calibri"/>
                <a:ea typeface="+mn-lt"/>
                <a:cs typeface="+mn-lt"/>
              </a:rPr>
              <a:t>list_price</a:t>
            </a:r>
            <a:r>
              <a:rPr lang="en-US" dirty="0">
                <a:latin typeface="Calibri"/>
                <a:ea typeface="+mn-lt"/>
                <a:cs typeface="+mn-lt"/>
              </a:rPr>
              <a:t> and </a:t>
            </a:r>
            <a:r>
              <a:rPr lang="en-US" dirty="0" err="1">
                <a:latin typeface="Calibri"/>
                <a:ea typeface="+mn-lt"/>
                <a:cs typeface="+mn-lt"/>
              </a:rPr>
              <a:t>standard_cost</a:t>
            </a:r>
            <a:r>
              <a:rPr lang="en-US" dirty="0">
                <a:latin typeface="Calibri"/>
                <a:ea typeface="+mn-lt"/>
                <a:cs typeface="+mn-lt"/>
              </a:rPr>
              <a:t>.</a:t>
            </a:r>
          </a:p>
          <a:p>
            <a:pPr marL="342900" indent="-342900">
              <a:buClr>
                <a:srgbClr val="9E3611"/>
              </a:buClr>
              <a:buChar char="Ø"/>
            </a:pPr>
            <a:r>
              <a:rPr lang="en-US" dirty="0">
                <a:latin typeface="Calibri"/>
                <a:cs typeface="Calibri"/>
              </a:rPr>
              <a:t>Age in </a:t>
            </a:r>
            <a:r>
              <a:rPr lang="en-US" dirty="0" err="1">
                <a:latin typeface="Calibri"/>
                <a:ea typeface="+mn-lt"/>
                <a:cs typeface="+mn-lt"/>
              </a:rPr>
              <a:t>CustomerDemographic</a:t>
            </a:r>
            <a:r>
              <a:rPr lang="en-US" dirty="0">
                <a:latin typeface="Calibri"/>
                <a:ea typeface="+mn-lt"/>
                <a:cs typeface="+mn-lt"/>
              </a:rPr>
              <a:t> table – calculating the current age of each customer </a:t>
            </a:r>
          </a:p>
          <a:p>
            <a:pPr marL="0" indent="0">
              <a:buClr>
                <a:srgbClr val="9E3611"/>
              </a:buClr>
              <a:buNone/>
            </a:pPr>
            <a:endParaRPr lang="en-US" dirty="0">
              <a:latin typeface="Calibri"/>
              <a:cs typeface="Calibri"/>
            </a:endParaRPr>
          </a:p>
          <a:p>
            <a:pPr marL="0" indent="0">
              <a:buClr>
                <a:srgbClr val="9E3611"/>
              </a:buClr>
              <a:buNone/>
            </a:pPr>
            <a:r>
              <a:rPr lang="en-US" dirty="0">
                <a:latin typeface="Calibri"/>
                <a:cs typeface="Calibri"/>
              </a:rPr>
              <a:t> Some columns need to be in consistent like:</a:t>
            </a:r>
          </a:p>
          <a:p>
            <a:pPr marL="342900" indent="-342900">
              <a:buChar char="Ø"/>
            </a:pPr>
            <a:r>
              <a:rPr lang="en-US" dirty="0">
                <a:latin typeface="Calibri"/>
                <a:cs typeface="Calibri"/>
              </a:rPr>
              <a:t>Gender column in </a:t>
            </a:r>
            <a:r>
              <a:rPr lang="en-US" dirty="0" err="1">
                <a:latin typeface="Calibri"/>
                <a:ea typeface="+mn-lt"/>
                <a:cs typeface="+mn-lt"/>
              </a:rPr>
              <a:t>CustomerDemographic</a:t>
            </a:r>
            <a:r>
              <a:rPr lang="en-US" dirty="0">
                <a:latin typeface="Calibri"/>
                <a:ea typeface="+mn-lt"/>
                <a:cs typeface="+mn-lt"/>
              </a:rPr>
              <a:t> table and state column in </a:t>
            </a:r>
            <a:r>
              <a:rPr lang="en-US" dirty="0" err="1">
                <a:latin typeface="Calibri"/>
                <a:ea typeface="+mn-lt"/>
                <a:cs typeface="+mn-lt"/>
              </a:rPr>
              <a:t>CustomerAddress</a:t>
            </a:r>
            <a:r>
              <a:rPr lang="en-US" dirty="0">
                <a:latin typeface="Calibri"/>
                <a:ea typeface="+mn-lt"/>
                <a:cs typeface="+mn-lt"/>
              </a:rPr>
              <a:t> table.</a:t>
            </a:r>
          </a:p>
          <a:p>
            <a:pPr marL="342900" indent="-342900">
              <a:buClr>
                <a:srgbClr val="9E3611"/>
              </a:buClr>
              <a:buChar char="Ø"/>
            </a:pPr>
            <a:endParaRPr lang="en-US" dirty="0">
              <a:latin typeface="Calibri"/>
              <a:cs typeface="Calibri"/>
            </a:endParaRPr>
          </a:p>
          <a:p>
            <a:pPr marL="0" indent="0">
              <a:buClr>
                <a:srgbClr val="9E3611"/>
              </a:buClr>
              <a:buNone/>
            </a:pPr>
            <a:r>
              <a:rPr lang="en-US" dirty="0">
                <a:latin typeface="Calibri"/>
                <a:cs typeface="Calibri"/>
              </a:rPr>
              <a:t>Some of the blank fields can be eliminated as it really affect the outcome of the analysis.</a:t>
            </a:r>
          </a:p>
          <a:p>
            <a:pPr marL="0" indent="0">
              <a:buNone/>
            </a:pPr>
            <a:endParaRPr lang="en-US" dirty="0">
              <a:latin typeface="Calibri"/>
              <a:cs typeface="Calibri"/>
            </a:endParaRPr>
          </a:p>
        </p:txBody>
      </p:sp>
    </p:spTree>
    <p:extLst>
      <p:ext uri="{BB962C8B-B14F-4D97-AF65-F5344CB8AC3E}">
        <p14:creationId xmlns:p14="http://schemas.microsoft.com/office/powerpoint/2010/main" val="130340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2838-F312-52AE-4619-99E2F114EF34}"/>
              </a:ext>
            </a:extLst>
          </p:cNvPr>
          <p:cNvSpPr>
            <a:spLocks noGrp="1"/>
          </p:cNvSpPr>
          <p:nvPr>
            <p:ph type="title"/>
          </p:nvPr>
        </p:nvSpPr>
        <p:spPr/>
        <p:txBody>
          <a:bodyPr/>
          <a:lstStyle/>
          <a:p>
            <a:r>
              <a:rPr lang="en-US" cap="none" dirty="0"/>
              <a:t>Model development</a:t>
            </a:r>
            <a:endParaRPr lang="en-US"/>
          </a:p>
        </p:txBody>
      </p:sp>
      <p:sp>
        <p:nvSpPr>
          <p:cNvPr id="3" name="Content Placeholder 2">
            <a:extLst>
              <a:ext uri="{FF2B5EF4-FFF2-40B4-BE49-F238E27FC236}">
                <a16:creationId xmlns:a16="http://schemas.microsoft.com/office/drawing/2014/main" id="{77EA6E60-18F0-B390-62AD-4BAA2D6864CB}"/>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a:cs typeface="Calibri"/>
              </a:rPr>
              <a:t>Developing a model is the next step in analysis process.</a:t>
            </a:r>
          </a:p>
          <a:p>
            <a:pPr marL="0" indent="0">
              <a:buNone/>
            </a:pPr>
            <a:r>
              <a:rPr lang="en-US" dirty="0">
                <a:latin typeface="Calibri"/>
                <a:cs typeface="Calibri"/>
              </a:rPr>
              <a:t>After cleaning the data now it's time to get into developing a model for our analysis.</a:t>
            </a:r>
          </a:p>
          <a:p>
            <a:pPr marL="0" indent="0">
              <a:buNone/>
            </a:pPr>
            <a:r>
              <a:rPr lang="en-US" dirty="0">
                <a:latin typeface="Calibri"/>
                <a:cs typeface="Calibri"/>
              </a:rPr>
              <a:t>To begin with modelling as a first step lets create some calculated field in the tables like age in </a:t>
            </a:r>
            <a:r>
              <a:rPr lang="en-US" dirty="0" err="1">
                <a:latin typeface="Calibri"/>
                <a:cs typeface="Calibri"/>
              </a:rPr>
              <a:t>CustomerDemographic</a:t>
            </a:r>
            <a:r>
              <a:rPr lang="en-US" dirty="0">
                <a:latin typeface="Calibri"/>
                <a:cs typeface="Calibri"/>
              </a:rPr>
              <a:t> table, by which we can categorize the users according to their age group. Also adding column called profit in transaction table which helps our analysis to find which product leads the company to profit or loss.</a:t>
            </a:r>
          </a:p>
          <a:p>
            <a:pPr marL="0" indent="0">
              <a:buNone/>
            </a:pPr>
            <a:endParaRPr lang="en-US" dirty="0">
              <a:latin typeface="Calibri"/>
              <a:cs typeface="Calibri"/>
            </a:endParaRPr>
          </a:p>
          <a:p>
            <a:pPr marL="0" indent="0">
              <a:buNone/>
            </a:pPr>
            <a:r>
              <a:rPr lang="en-US" dirty="0">
                <a:latin typeface="Calibri"/>
                <a:cs typeface="Calibri"/>
              </a:rPr>
              <a:t>Then lets let's create a hypothesis related to the client requirement and perform a statistical test to check whether the hypothesis is correct.</a:t>
            </a:r>
          </a:p>
          <a:p>
            <a:pPr marL="0" indent="0">
              <a:buNone/>
            </a:pPr>
            <a:endParaRPr lang="en-US" dirty="0">
              <a:latin typeface="Calibri"/>
              <a:cs typeface="Calibri"/>
            </a:endParaRPr>
          </a:p>
          <a:p>
            <a:pPr marL="0" indent="0">
              <a:buNone/>
            </a:pPr>
            <a:endParaRPr lang="en-US" dirty="0">
              <a:latin typeface="Calibri"/>
              <a:cs typeface="Calibri"/>
            </a:endParaRPr>
          </a:p>
          <a:p>
            <a:pPr marL="0" indent="0">
              <a:buNone/>
            </a:pPr>
            <a:endParaRPr lang="en-US" dirty="0">
              <a:latin typeface="Calibri"/>
              <a:cs typeface="Calibri"/>
            </a:endParaRPr>
          </a:p>
        </p:txBody>
      </p:sp>
    </p:spTree>
    <p:extLst>
      <p:ext uri="{BB962C8B-B14F-4D97-AF65-F5344CB8AC3E}">
        <p14:creationId xmlns:p14="http://schemas.microsoft.com/office/powerpoint/2010/main" val="219286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D2D1-8F7A-1821-ADA7-7E1D100AF8C3}"/>
              </a:ext>
            </a:extLst>
          </p:cNvPr>
          <p:cNvSpPr>
            <a:spLocks noGrp="1"/>
          </p:cNvSpPr>
          <p:nvPr>
            <p:ph type="title"/>
          </p:nvPr>
        </p:nvSpPr>
        <p:spPr/>
        <p:txBody>
          <a:bodyPr/>
          <a:lstStyle/>
          <a:p>
            <a:r>
              <a:rPr lang="en-US" cap="none" dirty="0"/>
              <a:t>Interpretation</a:t>
            </a:r>
            <a:endParaRPr lang="en-US" cap="none">
              <a:latin typeface="Rockwell Condensed"/>
            </a:endParaRPr>
          </a:p>
        </p:txBody>
      </p:sp>
      <p:sp>
        <p:nvSpPr>
          <p:cNvPr id="3" name="Content Placeholder 2">
            <a:extLst>
              <a:ext uri="{FF2B5EF4-FFF2-40B4-BE49-F238E27FC236}">
                <a16:creationId xmlns:a16="http://schemas.microsoft.com/office/drawing/2014/main" id="{B6C6F642-C507-7E4E-DB74-0F9C307D1748}"/>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a:cs typeface="Calibri"/>
              </a:rPr>
              <a:t>After finding all the insights from the dataset, Visualizing is the best way to present the findings.</a:t>
            </a:r>
          </a:p>
          <a:p>
            <a:pPr marL="0" indent="0">
              <a:buNone/>
            </a:pPr>
            <a:r>
              <a:rPr lang="en-US" dirty="0">
                <a:latin typeface="Calibri"/>
                <a:cs typeface="Calibri"/>
              </a:rPr>
              <a:t>This may involve interpreting the significant variables and co-efficient from a business perspective.</a:t>
            </a:r>
            <a:endParaRPr lang="en-US" dirty="0">
              <a:latin typeface="Rockwell" panose="02060603020205020403"/>
              <a:cs typeface="Calibri"/>
            </a:endParaRPr>
          </a:p>
          <a:p>
            <a:pPr marL="0" indent="0">
              <a:buNone/>
            </a:pPr>
            <a:endParaRPr lang="en-US" dirty="0">
              <a:latin typeface="Calibri"/>
              <a:cs typeface="Calibri"/>
            </a:endParaRPr>
          </a:p>
          <a:p>
            <a:pPr marL="0" indent="0">
              <a:buNone/>
            </a:pPr>
            <a:r>
              <a:rPr lang="en-US" dirty="0">
                <a:latin typeface="Calibri"/>
                <a:ea typeface="+mn-lt"/>
                <a:cs typeface="+mn-lt"/>
              </a:rPr>
              <a:t>With the help of an interactive dashboard, users can explore the data on a deeper level and make well-informed, data-driven business decisions.</a:t>
            </a:r>
            <a:endParaRPr lang="en-US" dirty="0">
              <a:latin typeface="Calibri"/>
            </a:endParaRPr>
          </a:p>
        </p:txBody>
      </p:sp>
    </p:spTree>
    <p:extLst>
      <p:ext uri="{BB962C8B-B14F-4D97-AF65-F5344CB8AC3E}">
        <p14:creationId xmlns:p14="http://schemas.microsoft.com/office/powerpoint/2010/main" val="207947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4E16-B278-AA54-6829-0C5BFC601187}"/>
              </a:ext>
            </a:extLst>
          </p:cNvPr>
          <p:cNvSpPr>
            <a:spLocks noGrp="1"/>
          </p:cNvSpPr>
          <p:nvPr>
            <p:ph type="title"/>
          </p:nvPr>
        </p:nvSpPr>
        <p:spPr/>
        <p:txBody>
          <a:bodyPr/>
          <a:lstStyle/>
          <a:p>
            <a:r>
              <a:rPr lang="en-US" cap="none" dirty="0"/>
              <a:t>Thank you</a:t>
            </a:r>
            <a:endParaRPr lang="en-US"/>
          </a:p>
        </p:txBody>
      </p:sp>
      <p:sp>
        <p:nvSpPr>
          <p:cNvPr id="3" name="Content Placeholder 2">
            <a:extLst>
              <a:ext uri="{FF2B5EF4-FFF2-40B4-BE49-F238E27FC236}">
                <a16:creationId xmlns:a16="http://schemas.microsoft.com/office/drawing/2014/main" id="{75A651F6-8785-D22C-163A-007F579A1078}"/>
              </a:ext>
            </a:extLst>
          </p:cNvPr>
          <p:cNvSpPr>
            <a:spLocks noGrp="1"/>
          </p:cNvSpPr>
          <p:nvPr>
            <p:ph idx="1"/>
          </p:nvPr>
        </p:nvSpPr>
        <p:spPr/>
        <p:txBody>
          <a:bodyPr vert="horz" lIns="91440" tIns="45720" rIns="91440" bIns="45720" rtlCol="0" anchor="t">
            <a:normAutofit/>
          </a:bodyPr>
          <a:lstStyle/>
          <a:p>
            <a:pPr marL="0" indent="0">
              <a:buNone/>
            </a:pPr>
            <a:endParaRPr lang="en-US"/>
          </a:p>
          <a:p>
            <a:pPr marL="0" indent="0">
              <a:buNone/>
            </a:pPr>
            <a:r>
              <a:rPr lang="en-US" dirty="0">
                <a:latin typeface="Calibri"/>
                <a:cs typeface="Calibri"/>
              </a:rPr>
              <a:t>Please feel free to raise any question...</a:t>
            </a:r>
          </a:p>
          <a:p>
            <a:pPr marL="0" indent="0">
              <a:buNone/>
            </a:pPr>
            <a:endParaRPr lang="en-US" dirty="0">
              <a:latin typeface="Calibri"/>
              <a:cs typeface="Calibri"/>
            </a:endParaRPr>
          </a:p>
          <a:p>
            <a:pPr marL="0" indent="0">
              <a:buNone/>
            </a:pPr>
            <a:endParaRPr lang="en-US" dirty="0">
              <a:latin typeface="Calibri"/>
              <a:cs typeface="Calibri"/>
            </a:endParaRPr>
          </a:p>
          <a:p>
            <a:pPr marL="0" indent="0">
              <a:buNone/>
            </a:pPr>
            <a:endParaRPr lang="en-US" dirty="0">
              <a:latin typeface="Calibri"/>
              <a:cs typeface="Calibri"/>
            </a:endParaRPr>
          </a:p>
          <a:p>
            <a:pPr marL="0" indent="0">
              <a:buNone/>
            </a:pPr>
            <a:endParaRPr lang="en-US" dirty="0">
              <a:latin typeface="Calibri"/>
              <a:cs typeface="Calibri"/>
            </a:endParaRPr>
          </a:p>
          <a:p>
            <a:pPr marL="0" indent="0">
              <a:buNone/>
            </a:pPr>
            <a:endParaRPr lang="en-US" dirty="0">
              <a:latin typeface="Calibri"/>
              <a:cs typeface="Calibri"/>
            </a:endParaRPr>
          </a:p>
          <a:p>
            <a:pPr marL="0" indent="0">
              <a:buNone/>
            </a:pPr>
            <a:endParaRPr lang="en-US" dirty="0">
              <a:latin typeface="Calibri"/>
              <a:cs typeface="Calibri"/>
            </a:endParaRPr>
          </a:p>
          <a:p>
            <a:pPr marL="0" indent="0">
              <a:buNone/>
            </a:pPr>
            <a:r>
              <a:rPr lang="en-US" dirty="0">
                <a:latin typeface="Calibri"/>
                <a:cs typeface="Calibri"/>
              </a:rPr>
              <a:t>   </a:t>
            </a:r>
            <a:r>
              <a:rPr lang="en-US" dirty="0" err="1">
                <a:latin typeface="Calibri"/>
                <a:cs typeface="Calibri"/>
              </a:rPr>
              <a:t>Sunooja</a:t>
            </a:r>
          </a:p>
        </p:txBody>
      </p:sp>
    </p:spTree>
    <p:extLst>
      <p:ext uri="{BB962C8B-B14F-4D97-AF65-F5344CB8AC3E}">
        <p14:creationId xmlns:p14="http://schemas.microsoft.com/office/powerpoint/2010/main" val="1642160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Wood Type</vt:lpstr>
      <vt:lpstr>Data Analysis</vt:lpstr>
      <vt:lpstr>Today's Agenda</vt:lpstr>
      <vt:lpstr>Data exploration</vt:lpstr>
      <vt:lpstr>PowerPoint Presentation</vt:lpstr>
      <vt:lpstr>Model development</vt:lpstr>
      <vt:lpstr>Interpretation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391</cp:revision>
  <dcterms:created xsi:type="dcterms:W3CDTF">2023-03-18T08:42:12Z</dcterms:created>
  <dcterms:modified xsi:type="dcterms:W3CDTF">2023-03-19T12:25:32Z</dcterms:modified>
</cp:coreProperties>
</file>