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Gill Sans"/>
      <p:regular r:id="rId20"/>
      <p:bold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22" Type="http://schemas.openxmlformats.org/officeDocument/2006/relationships/font" Target="fonts/CenturyGothic-regular.fntdata"/><Relationship Id="rId21" Type="http://schemas.openxmlformats.org/officeDocument/2006/relationships/font" Target="fonts/GillSans-bold.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b9000f94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b9000f9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According to the charts above, we could know people usually used this service during the weekend longer than weekday. This result is same with Chicago.</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b9000f941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b9000f94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b9000f941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b9000f94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research question focus on where and when is the most people would like to use the bike-sharing</a:t>
            </a:r>
            <a:endParaRPr/>
          </a:p>
        </p:txBody>
      </p:sp>
      <p:sp>
        <p:nvSpPr>
          <p:cNvPr id="143" name="Google Shape;1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900"/>
              </a:spcBef>
              <a:spcAft>
                <a:spcPts val="0"/>
              </a:spcAft>
              <a:buSzPts val="1200"/>
              <a:buAutoNum type="arabicPeriod"/>
            </a:pPr>
            <a:r>
              <a:rPr lang="en-US" sz="1200">
                <a:solidFill>
                  <a:schemeClr val="dk1"/>
                </a:solidFill>
                <a:latin typeface="Gill Sans"/>
                <a:ea typeface="Gill Sans"/>
                <a:cs typeface="Gill Sans"/>
                <a:sym typeface="Gill Sans"/>
              </a:rPr>
              <a:t>Read the dataset, sql and csv from Github</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rPr lang="en-US" sz="1200">
                <a:solidFill>
                  <a:schemeClr val="dk1"/>
                </a:solidFill>
                <a:latin typeface="Gill Sans"/>
                <a:ea typeface="Gill Sans"/>
                <a:cs typeface="Gill Sans"/>
                <a:sym typeface="Gill Sans"/>
              </a:rPr>
              <a:t>Clean up the dataset  </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rPr lang="en-US" sz="1200">
                <a:solidFill>
                  <a:schemeClr val="dk1"/>
                </a:solidFill>
                <a:latin typeface="Gill Sans"/>
                <a:ea typeface="Gill Sans"/>
                <a:cs typeface="Gill Sans"/>
                <a:sym typeface="Gill Sans"/>
              </a:rPr>
              <a:t>Analysis each attributes of datasets in statistical summary and graphs, including bar plot and  box plot.</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rPr lang="en-US" sz="1200">
                <a:solidFill>
                  <a:schemeClr val="dk1"/>
                </a:solidFill>
                <a:latin typeface="Gill Sans"/>
                <a:ea typeface="Gill Sans"/>
                <a:cs typeface="Gill Sans"/>
                <a:sym typeface="Gill Sans"/>
              </a:rPr>
              <a:t>Combine two dataset and make analysis, focus on comparison. </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rPr lang="en-US" sz="1200">
                <a:solidFill>
                  <a:schemeClr val="dk1"/>
                </a:solidFill>
                <a:latin typeface="Gill Sans"/>
                <a:ea typeface="Gill Sans"/>
                <a:cs typeface="Gill Sans"/>
                <a:sym typeface="Gill Sans"/>
              </a:rPr>
              <a:t>Make a conclusion.</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t/>
            </a:r>
            <a:endParaRPr sz="1200">
              <a:solidFill>
                <a:schemeClr val="dk1"/>
              </a:solidFill>
              <a:latin typeface="Gill Sans"/>
              <a:ea typeface="Gill Sans"/>
              <a:cs typeface="Gill Sans"/>
              <a:sym typeface="Gill Sans"/>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People in Chicago seems like that they mostly used the bike-sharing services on July in 2016.</a:t>
            </a:r>
            <a:endParaRPr/>
          </a:p>
          <a:p>
            <a:pPr indent="0" lvl="0" marL="0" rtl="0" algn="l">
              <a:spcBef>
                <a:spcPts val="0"/>
              </a:spcBef>
              <a:spcAft>
                <a:spcPts val="0"/>
              </a:spcAft>
              <a:buNone/>
            </a:pPr>
            <a:r>
              <a:rPr lang="en-US"/>
              <a:t>They also </a:t>
            </a:r>
            <a:r>
              <a:rPr lang="en-US">
                <a:solidFill>
                  <a:schemeClr val="dk1"/>
                </a:solidFill>
              </a:rPr>
              <a:t>mostly used the bike-sharing services at the beginning of the month and at the end of the month.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b9000f94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b9000f9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According to the charts above, we could know that people usually used this service during Saturday and Sunday longer than weekday.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Unlike people in Chicago, p</a:t>
            </a:r>
            <a:r>
              <a:rPr lang="en-US">
                <a:solidFill>
                  <a:schemeClr val="dk1"/>
                </a:solidFill>
              </a:rPr>
              <a:t>eople in New York City seems like that they mostly used the bike-sharing services on April and May in 2016. They also mostly used the bike-sharing services at the middle of the month. This result is really different with the previous result from chicago.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 name="Google Shape;16;p2"/>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5250180" y="1267730"/>
            <a:ext cx="1691640" cy="615934"/>
            <a:chOff x="5250180" y="1267730"/>
            <a:chExt cx="1691640" cy="615934"/>
          </a:xfrm>
        </p:grpSpPr>
        <p:cxnSp>
          <p:nvCxnSpPr>
            <p:cNvPr id="20" name="Google Shape;20;p2"/>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1" name="Google Shape;21;p2"/>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2" name="Google Shape;22;p2"/>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3" name="Google Shape;23;p2"/>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FEFEFE"/>
              </a:buClr>
              <a:buSzPts val="6800"/>
              <a:buFont typeface="Century Gothic"/>
              <a:buNone/>
              <a:defRPr b="0" sz="680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2"/>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EFEFE"/>
                </a:solidFill>
                <a:latin typeface="Gill Sans"/>
                <a:ea typeface="Gill Sans"/>
                <a:cs typeface="Gill Sans"/>
                <a:sym typeface="Gill Sans"/>
              </a:defRPr>
            </a:lvl1pPr>
            <a:lvl2pPr indent="0" lvl="1" marL="0" algn="r">
              <a:spcBef>
                <a:spcPts val="0"/>
              </a:spcBef>
              <a:buNone/>
              <a:defRPr b="0" i="0" sz="1000" u="none" cap="none" strike="noStrike">
                <a:solidFill>
                  <a:srgbClr val="FEFEFE"/>
                </a:solidFill>
                <a:latin typeface="Gill Sans"/>
                <a:ea typeface="Gill Sans"/>
                <a:cs typeface="Gill Sans"/>
                <a:sym typeface="Gill Sans"/>
              </a:defRPr>
            </a:lvl2pPr>
            <a:lvl3pPr indent="0" lvl="2" marL="0" algn="r">
              <a:spcBef>
                <a:spcPts val="0"/>
              </a:spcBef>
              <a:buNone/>
              <a:defRPr b="0" i="0" sz="1000" u="none" cap="none" strike="noStrike">
                <a:solidFill>
                  <a:srgbClr val="FEFEFE"/>
                </a:solidFill>
                <a:latin typeface="Gill Sans"/>
                <a:ea typeface="Gill Sans"/>
                <a:cs typeface="Gill Sans"/>
                <a:sym typeface="Gill Sans"/>
              </a:defRPr>
            </a:lvl3pPr>
            <a:lvl4pPr indent="0" lvl="3" marL="0" algn="r">
              <a:spcBef>
                <a:spcPts val="0"/>
              </a:spcBef>
              <a:buNone/>
              <a:defRPr b="0" i="0" sz="1000" u="none" cap="none" strike="noStrike">
                <a:solidFill>
                  <a:srgbClr val="FEFEFE"/>
                </a:solidFill>
                <a:latin typeface="Gill Sans"/>
                <a:ea typeface="Gill Sans"/>
                <a:cs typeface="Gill Sans"/>
                <a:sym typeface="Gill Sans"/>
              </a:defRPr>
            </a:lvl4pPr>
            <a:lvl5pPr indent="0" lvl="4" marL="0" algn="r">
              <a:spcBef>
                <a:spcPts val="0"/>
              </a:spcBef>
              <a:buNone/>
              <a:defRPr b="0" i="0" sz="1000" u="none" cap="none" strike="noStrike">
                <a:solidFill>
                  <a:srgbClr val="FEFEFE"/>
                </a:solidFill>
                <a:latin typeface="Gill Sans"/>
                <a:ea typeface="Gill Sans"/>
                <a:cs typeface="Gill Sans"/>
                <a:sym typeface="Gill Sans"/>
              </a:defRPr>
            </a:lvl5pPr>
            <a:lvl6pPr indent="0" lvl="5" marL="0" algn="r">
              <a:spcBef>
                <a:spcPts val="0"/>
              </a:spcBef>
              <a:buNone/>
              <a:defRPr b="0" i="0" sz="1000" u="none" cap="none" strike="noStrike">
                <a:solidFill>
                  <a:srgbClr val="FEFEFE"/>
                </a:solidFill>
                <a:latin typeface="Gill Sans"/>
                <a:ea typeface="Gill Sans"/>
                <a:cs typeface="Gill Sans"/>
                <a:sym typeface="Gill Sans"/>
              </a:defRPr>
            </a:lvl6pPr>
            <a:lvl7pPr indent="0" lvl="6" marL="0" algn="r">
              <a:spcBef>
                <a:spcPts val="0"/>
              </a:spcBef>
              <a:buNone/>
              <a:defRPr b="0" i="0" sz="1000" u="none" cap="none" strike="noStrike">
                <a:solidFill>
                  <a:srgbClr val="FEFEFE"/>
                </a:solidFill>
                <a:latin typeface="Gill Sans"/>
                <a:ea typeface="Gill Sans"/>
                <a:cs typeface="Gill Sans"/>
                <a:sym typeface="Gill Sans"/>
              </a:defRPr>
            </a:lvl7pPr>
            <a:lvl8pPr indent="0" lvl="7" marL="0" algn="r">
              <a:spcBef>
                <a:spcPts val="0"/>
              </a:spcBef>
              <a:buNone/>
              <a:defRPr b="0" i="0" sz="1000" u="none" cap="none" strike="noStrike">
                <a:solidFill>
                  <a:srgbClr val="FEFEFE"/>
                </a:solidFill>
                <a:latin typeface="Gill Sans"/>
                <a:ea typeface="Gill Sans"/>
                <a:cs typeface="Gill Sans"/>
                <a:sym typeface="Gill Sans"/>
              </a:defRPr>
            </a:lvl8pPr>
            <a:lvl9pPr indent="0" lvl="8" marL="0" algn="r">
              <a:spcBef>
                <a:spcPts val="0"/>
              </a:spcBef>
              <a:buNone/>
              <a:defRPr b="0" i="0" sz="10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5" name="Shape 105"/>
        <p:cNvGrpSpPr/>
        <p:nvPr/>
      </p:nvGrpSpPr>
      <p:grpSpPr>
        <a:xfrm>
          <a:off x="0" y="0"/>
          <a:ext cx="0" cy="0"/>
          <a:chOff x="0" y="0"/>
          <a:chExt cx="0" cy="0"/>
        </a:xfrm>
      </p:grpSpPr>
      <p:sp>
        <p:nvSpPr>
          <p:cNvPr id="106" name="Google Shape;106;p12"/>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ph idx="2" type="pic"/>
          </p:nvPr>
        </p:nvSpPr>
        <p:spPr>
          <a:xfrm>
            <a:off x="228599" y="237744"/>
            <a:ext cx="7696201" cy="6382512"/>
          </a:xfrm>
          <a:prstGeom prst="rect">
            <a:avLst/>
          </a:prstGeom>
          <a:solidFill>
            <a:srgbClr val="D3C3AF"/>
          </a:solidFill>
          <a:ln>
            <a:noFill/>
          </a:ln>
        </p:spPr>
        <p:txBody>
          <a:bodyPr anchorCtr="0" anchor="t" bIns="45700" lIns="91425" spcFirstLastPara="1" rIns="91425" wrap="square" tIns="45700">
            <a:noAutofit/>
          </a:bodyPr>
          <a:lstStyle>
            <a:lvl1pPr lvl="0" marR="0" rtl="0" algn="l">
              <a:lnSpc>
                <a:spcPct val="100000"/>
              </a:lnSpc>
              <a:spcBef>
                <a:spcPts val="900"/>
              </a:spcBef>
              <a:spcAft>
                <a:spcPts val="0"/>
              </a:spcAft>
              <a:buClr>
                <a:srgbClr val="262626"/>
              </a:buClr>
              <a:buSzPts val="3200"/>
              <a:buFont typeface="Garamond"/>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Gill Sans"/>
                <a:ea typeface="Gill Sans"/>
                <a:cs typeface="Gill Sans"/>
                <a:sym typeface="Gill Sans"/>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Gill Sans"/>
                <a:ea typeface="Gill Sans"/>
                <a:cs typeface="Gill Sans"/>
                <a:sym typeface="Gill Sans"/>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9pPr>
          </a:lstStyle>
          <a:p/>
        </p:txBody>
      </p:sp>
      <p:sp>
        <p:nvSpPr>
          <p:cNvPr id="108" name="Google Shape;108;p12"/>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2"/>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2"/>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4" name="Shape 114"/>
        <p:cNvGrpSpPr/>
        <p:nvPr/>
      </p:nvGrpSpPr>
      <p:grpSpPr>
        <a:xfrm>
          <a:off x="0" y="0"/>
          <a:ext cx="0" cy="0"/>
          <a:chOff x="0" y="0"/>
          <a:chExt cx="0" cy="0"/>
        </a:xfrm>
      </p:grpSpPr>
      <p:sp>
        <p:nvSpPr>
          <p:cNvPr id="115" name="Google Shape;115;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3"/>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17" name="Google Shape;117;p1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14"/>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4"/>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3" name="Google Shape;123;p1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0" name="Google Shape;40;p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3" name="Shape 43"/>
        <p:cNvGrpSpPr/>
        <p:nvPr/>
      </p:nvGrpSpPr>
      <p:grpSpPr>
        <a:xfrm>
          <a:off x="0" y="0"/>
          <a:ext cx="0" cy="0"/>
          <a:chOff x="0" y="0"/>
          <a:chExt cx="0" cy="0"/>
        </a:xfrm>
      </p:grpSpPr>
      <p:sp>
        <p:nvSpPr>
          <p:cNvPr id="44" name="Google Shape;44;p5"/>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5" name="Google Shape;45;p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5"/>
          <p:cNvGrpSpPr/>
          <p:nvPr/>
        </p:nvGrpSpPr>
        <p:grpSpPr>
          <a:xfrm>
            <a:off x="5250180" y="1267730"/>
            <a:ext cx="1691640" cy="615934"/>
            <a:chOff x="5250180" y="1267730"/>
            <a:chExt cx="1691640" cy="615934"/>
          </a:xfrm>
        </p:grpSpPr>
        <p:cxnSp>
          <p:nvCxnSpPr>
            <p:cNvPr id="49" name="Google Shape;49;p5"/>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0" name="Google Shape;50;p5"/>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1" name="Google Shape;51;p5"/>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2" name="Google Shape;52;p5"/>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800"/>
              <a:buFont typeface="Century Gothic"/>
              <a:buNone/>
              <a:defRPr b="0"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4" name="Google Shape;54;p5"/>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57" name="Shape 57"/>
        <p:cNvGrpSpPr/>
        <p:nvPr/>
      </p:nvGrpSpPr>
      <p:grpSpPr>
        <a:xfrm>
          <a:off x="0" y="0"/>
          <a:ext cx="0" cy="0"/>
          <a:chOff x="0" y="0"/>
          <a:chExt cx="0" cy="0"/>
        </a:xfrm>
      </p:grpSpPr>
      <p:sp>
        <p:nvSpPr>
          <p:cNvPr id="58" name="Google Shape;58;p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9" name="Google Shape;59;p6"/>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3" name="Google Shape;63;p6"/>
          <p:cNvGrpSpPr/>
          <p:nvPr/>
        </p:nvGrpSpPr>
        <p:grpSpPr>
          <a:xfrm>
            <a:off x="5250180" y="1267730"/>
            <a:ext cx="1691640" cy="615934"/>
            <a:chOff x="5250180" y="1267730"/>
            <a:chExt cx="1691640" cy="615934"/>
          </a:xfrm>
        </p:grpSpPr>
        <p:cxnSp>
          <p:nvCxnSpPr>
            <p:cNvPr id="64" name="Google Shape;64;p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5" name="Google Shape;65;p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6" name="Google Shape;66;p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67" name="Google Shape;67;p6"/>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68" name="Google Shape;68;p6"/>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7"/>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4" name="Google Shape;74;p7"/>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5" name="Google Shape;75;p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8" name="Shape 78"/>
        <p:cNvGrpSpPr/>
        <p:nvPr/>
      </p:nvGrpSpPr>
      <p:grpSpPr>
        <a:xfrm>
          <a:off x="0" y="0"/>
          <a:ext cx="0" cy="0"/>
          <a:chOff x="0" y="0"/>
          <a:chExt cx="0" cy="0"/>
        </a:xfrm>
      </p:grpSpPr>
      <p:sp>
        <p:nvSpPr>
          <p:cNvPr id="79" name="Google Shape;79;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900"/>
              <a:buNone/>
              <a:defRPr b="1" i="0" sz="1900">
                <a:solidFill>
                  <a:schemeClr val="dk1"/>
                </a:solidFill>
                <a:latin typeface="Gill Sans"/>
                <a:ea typeface="Gill Sans"/>
                <a:cs typeface="Gill Sans"/>
                <a:sym typeface="Gill Sans"/>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1" name="Google Shape;81;p8"/>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2" name="Google Shape;82;p8"/>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3" name="Google Shape;83;p8"/>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4" name="Google Shape;84;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 name="Shape 92"/>
        <p:cNvGrpSpPr/>
        <p:nvPr/>
      </p:nvGrpSpPr>
      <p:grpSpPr>
        <a:xfrm>
          <a:off x="0" y="0"/>
          <a:ext cx="0" cy="0"/>
          <a:chOff x="0" y="0"/>
          <a:chExt cx="0" cy="0"/>
        </a:xfrm>
      </p:grpSpPr>
      <p:sp>
        <p:nvSpPr>
          <p:cNvPr id="93" name="Google Shape;93;p1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96" name="Shape 96"/>
        <p:cNvGrpSpPr/>
        <p:nvPr/>
      </p:nvGrpSpPr>
      <p:grpSpPr>
        <a:xfrm>
          <a:off x="0" y="0"/>
          <a:ext cx="0" cy="0"/>
          <a:chOff x="0" y="0"/>
          <a:chExt cx="0" cy="0"/>
        </a:xfrm>
      </p:grpSpPr>
      <p:sp>
        <p:nvSpPr>
          <p:cNvPr id="97" name="Google Shape;97;p11"/>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1"/>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1" name="Google Shape;101;p11"/>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2" name="Google Shape;102;p11"/>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 name="Google Shape;7;p1"/>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EFEFE"/>
              </a:buClr>
              <a:buSzPts val="3600"/>
              <a:buFont typeface="Century Gothic"/>
              <a:buNone/>
              <a:defRPr b="1" i="0" sz="3600" u="none" cap="none" strike="noStrik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900"/>
              </a:spcBef>
              <a:spcAft>
                <a:spcPts val="0"/>
              </a:spcAft>
              <a:buClr>
                <a:srgbClr val="FEFEFE"/>
              </a:buClr>
              <a:buSzPts val="1800"/>
              <a:buFont typeface="Garamond"/>
              <a:buChar char="◦"/>
              <a:defRPr b="0" i="0" sz="1800" u="none" cap="none" strike="noStrike">
                <a:solidFill>
                  <a:schemeClr val="lt1"/>
                </a:solidFill>
                <a:latin typeface="Gill Sans"/>
                <a:ea typeface="Gill Sans"/>
                <a:cs typeface="Gill Sans"/>
                <a:sym typeface="Gill Sans"/>
              </a:defRPr>
            </a:lvl1pPr>
            <a:lvl2pPr indent="-330200" lvl="1" marL="914400" marR="0" rtl="0" algn="l">
              <a:lnSpc>
                <a:spcPct val="100000"/>
              </a:lnSpc>
              <a:spcBef>
                <a:spcPts val="500"/>
              </a:spcBef>
              <a:spcAft>
                <a:spcPts val="0"/>
              </a:spcAft>
              <a:buClr>
                <a:srgbClr val="FEFEFE"/>
              </a:buClr>
              <a:buSzPts val="1600"/>
              <a:buFont typeface="Garamond"/>
              <a:buChar char="◦"/>
              <a:defRPr b="0" i="0" sz="1600" u="none" cap="none" strike="noStrike">
                <a:solidFill>
                  <a:schemeClr val="lt1"/>
                </a:solidFill>
                <a:latin typeface="Gill Sans"/>
                <a:ea typeface="Gill Sans"/>
                <a:cs typeface="Gill Sans"/>
                <a:sym typeface="Gill Sans"/>
              </a:defRPr>
            </a:lvl2pPr>
            <a:lvl3pPr indent="-317500" lvl="2" marL="1371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3pPr>
            <a:lvl4pPr indent="-317500" lvl="3" marL="1828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4pPr>
            <a:lvl5pPr indent="-317500" lvl="4" marL="22860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9pPr>
          </a:lstStyle>
          <a:p/>
        </p:txBody>
      </p:sp>
      <p:sp>
        <p:nvSpPr>
          <p:cNvPr id="11" name="Google Shape;11;p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2" name="Google Shape;12;p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FEFEFE"/>
                </a:solidFill>
                <a:latin typeface="Gill Sans"/>
                <a:ea typeface="Gill Sans"/>
                <a:cs typeface="Gill Sans"/>
                <a:sym typeface="Gill Sans"/>
              </a:defRPr>
            </a:lvl1pPr>
            <a:lvl2pPr indent="0" lvl="1" marL="0" marR="0" rtl="0" algn="r">
              <a:spcBef>
                <a:spcPts val="0"/>
              </a:spcBef>
              <a:buNone/>
              <a:defRPr b="0" i="0" sz="1000" u="none" cap="none" strike="noStrike">
                <a:solidFill>
                  <a:srgbClr val="FEFEFE"/>
                </a:solidFill>
                <a:latin typeface="Gill Sans"/>
                <a:ea typeface="Gill Sans"/>
                <a:cs typeface="Gill Sans"/>
                <a:sym typeface="Gill Sans"/>
              </a:defRPr>
            </a:lvl2pPr>
            <a:lvl3pPr indent="0" lvl="2" marL="0" marR="0" rtl="0" algn="r">
              <a:spcBef>
                <a:spcPts val="0"/>
              </a:spcBef>
              <a:buNone/>
              <a:defRPr b="0" i="0" sz="1000" u="none" cap="none" strike="noStrike">
                <a:solidFill>
                  <a:srgbClr val="FEFEFE"/>
                </a:solidFill>
                <a:latin typeface="Gill Sans"/>
                <a:ea typeface="Gill Sans"/>
                <a:cs typeface="Gill Sans"/>
                <a:sym typeface="Gill Sans"/>
              </a:defRPr>
            </a:lvl3pPr>
            <a:lvl4pPr indent="0" lvl="3" marL="0" marR="0" rtl="0" algn="r">
              <a:spcBef>
                <a:spcPts val="0"/>
              </a:spcBef>
              <a:buNone/>
              <a:defRPr b="0" i="0" sz="1000" u="none" cap="none" strike="noStrike">
                <a:solidFill>
                  <a:srgbClr val="FEFEFE"/>
                </a:solidFill>
                <a:latin typeface="Gill Sans"/>
                <a:ea typeface="Gill Sans"/>
                <a:cs typeface="Gill Sans"/>
                <a:sym typeface="Gill Sans"/>
              </a:defRPr>
            </a:lvl4pPr>
            <a:lvl5pPr indent="0" lvl="4" marL="0" marR="0" rtl="0" algn="r">
              <a:spcBef>
                <a:spcPts val="0"/>
              </a:spcBef>
              <a:buNone/>
              <a:defRPr b="0" i="0" sz="1000" u="none" cap="none" strike="noStrike">
                <a:solidFill>
                  <a:srgbClr val="FEFEFE"/>
                </a:solidFill>
                <a:latin typeface="Gill Sans"/>
                <a:ea typeface="Gill Sans"/>
                <a:cs typeface="Gill Sans"/>
                <a:sym typeface="Gill Sans"/>
              </a:defRPr>
            </a:lvl5pPr>
            <a:lvl6pPr indent="0" lvl="5" marL="0" marR="0" rtl="0" algn="r">
              <a:spcBef>
                <a:spcPts val="0"/>
              </a:spcBef>
              <a:buNone/>
              <a:defRPr b="0" i="0" sz="1000" u="none" cap="none" strike="noStrike">
                <a:solidFill>
                  <a:srgbClr val="FEFEFE"/>
                </a:solidFill>
                <a:latin typeface="Gill Sans"/>
                <a:ea typeface="Gill Sans"/>
                <a:cs typeface="Gill Sans"/>
                <a:sym typeface="Gill Sans"/>
              </a:defRPr>
            </a:lvl6pPr>
            <a:lvl7pPr indent="0" lvl="6" marL="0" marR="0" rtl="0" algn="r">
              <a:spcBef>
                <a:spcPts val="0"/>
              </a:spcBef>
              <a:buNone/>
              <a:defRPr b="0" i="0" sz="1000" u="none" cap="none" strike="noStrike">
                <a:solidFill>
                  <a:srgbClr val="FEFEFE"/>
                </a:solidFill>
                <a:latin typeface="Gill Sans"/>
                <a:ea typeface="Gill Sans"/>
                <a:cs typeface="Gill Sans"/>
                <a:sym typeface="Gill Sans"/>
              </a:defRPr>
            </a:lvl7pPr>
            <a:lvl8pPr indent="0" lvl="7" marL="0" marR="0" rtl="0" algn="r">
              <a:spcBef>
                <a:spcPts val="0"/>
              </a:spcBef>
              <a:buNone/>
              <a:defRPr b="0" i="0" sz="1000" u="none" cap="none" strike="noStrike">
                <a:solidFill>
                  <a:srgbClr val="FEFEFE"/>
                </a:solidFill>
                <a:latin typeface="Gill Sans"/>
                <a:ea typeface="Gill Sans"/>
                <a:cs typeface="Gill Sans"/>
                <a:sym typeface="Gill Sans"/>
              </a:defRPr>
            </a:lvl8pPr>
            <a:lvl9pPr indent="0" lvl="8" marL="0" marR="0" rtl="0" algn="r">
              <a:spcBef>
                <a:spcPts val="0"/>
              </a:spcBef>
              <a:buNone/>
              <a:defRPr b="0" i="0" sz="10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 name="Shape 28"/>
        <p:cNvGrpSpPr/>
        <p:nvPr/>
      </p:nvGrpSpPr>
      <p:grpSpPr>
        <a:xfrm>
          <a:off x="0" y="0"/>
          <a:ext cx="0" cy="0"/>
          <a:chOff x="0" y="0"/>
          <a:chExt cx="0" cy="0"/>
        </a:xfrm>
      </p:grpSpPr>
      <p:sp>
        <p:nvSpPr>
          <p:cNvPr id="29" name="Google Shape;29;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0" name="Google Shape;30;p3"/>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62626"/>
              </a:buClr>
              <a:buSzPts val="3600"/>
              <a:buFont typeface="Century Gothic"/>
              <a:buNone/>
              <a:defRPr b="1"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Gill Sans"/>
                <a:ea typeface="Gill Sans"/>
                <a:cs typeface="Gill Sans"/>
                <a:sym typeface="Gill Sans"/>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Gill Sans"/>
                <a:ea typeface="Gill Sans"/>
                <a:cs typeface="Gill Sans"/>
                <a:sym typeface="Gill Sans"/>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9pPr>
          </a:lstStyle>
          <a:p/>
        </p:txBody>
      </p:sp>
      <p:sp>
        <p:nvSpPr>
          <p:cNvPr id="34" name="Google Shape;34;p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5" name="Google Shape;35;p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262626"/>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6" name="Google Shape;36;p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10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10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10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10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10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10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10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10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kaggle.com/samratp/bikeshare-analysis#Chicago-Divvy-2016.csv" TargetMode="External"/><Relationship Id="rId4" Type="http://schemas.openxmlformats.org/officeDocument/2006/relationships/hyperlink" Target="https://www.bbc.com/news/uk-48106617" TargetMode="External"/><Relationship Id="rId5" Type="http://schemas.openxmlformats.org/officeDocument/2006/relationships/hyperlink" Target="https://www.walkuplawoffice.com/2019/06/19/2019-electric-scooter-helmet-laws-in-california/" TargetMode="External"/><Relationship Id="rId6" Type="http://schemas.openxmlformats.org/officeDocument/2006/relationships/hyperlink" Target="https://www.washingtonpost.com/technology/2019/01/25/electric-scooters-send-more-people-hospital-than-bicycles-walking-new-study-find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9" name="Shape 129"/>
        <p:cNvGrpSpPr/>
        <p:nvPr/>
      </p:nvGrpSpPr>
      <p:grpSpPr>
        <a:xfrm>
          <a:off x="0" y="0"/>
          <a:ext cx="0" cy="0"/>
          <a:chOff x="0" y="0"/>
          <a:chExt cx="0" cy="0"/>
        </a:xfrm>
      </p:grpSpPr>
      <p:pic>
        <p:nvPicPr>
          <p:cNvPr id="130" name="Google Shape;130;p15"/>
          <p:cNvPicPr preferRelativeResize="0"/>
          <p:nvPr/>
        </p:nvPicPr>
        <p:blipFill rotWithShape="1">
          <a:blip r:embed="rId3">
            <a:alphaModFix/>
          </a:blip>
          <a:srcRect b="2171" l="0" r="0" t="13873"/>
          <a:stretch/>
        </p:blipFill>
        <p:spPr>
          <a:xfrm>
            <a:off x="20" y="10"/>
            <a:ext cx="12191979" cy="6857990"/>
          </a:xfrm>
          <a:prstGeom prst="rect">
            <a:avLst/>
          </a:prstGeom>
          <a:noFill/>
          <a:ln>
            <a:noFill/>
          </a:ln>
        </p:spPr>
      </p:pic>
      <p:sp>
        <p:nvSpPr>
          <p:cNvPr id="131" name="Google Shape;131;p15"/>
          <p:cNvSpPr/>
          <p:nvPr/>
        </p:nvSpPr>
        <p:spPr>
          <a:xfrm>
            <a:off x="4654295" y="0"/>
            <a:ext cx="6525472" cy="68580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972663" y="320040"/>
            <a:ext cx="5888736" cy="6217920"/>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ph type="ctrTitle"/>
          </p:nvPr>
        </p:nvSpPr>
        <p:spPr>
          <a:xfrm>
            <a:off x="5212297" y="1348844"/>
            <a:ext cx="5409468" cy="3042706"/>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chemeClr val="lt1"/>
              </a:buClr>
              <a:buSzPts val="3800"/>
              <a:buFont typeface="Century Gothic"/>
              <a:buNone/>
            </a:pPr>
            <a:br>
              <a:rPr b="1" lang="en-US" sz="3800">
                <a:solidFill>
                  <a:schemeClr val="lt1"/>
                </a:solidFill>
              </a:rPr>
            </a:br>
            <a:br>
              <a:rPr b="1" lang="en-US" sz="3800">
                <a:solidFill>
                  <a:schemeClr val="lt1"/>
                </a:solidFill>
              </a:rPr>
            </a:br>
            <a:r>
              <a:rPr b="1" lang="en-US" sz="3800">
                <a:solidFill>
                  <a:schemeClr val="lt1"/>
                </a:solidFill>
              </a:rPr>
              <a:t>DAV 5400 Final Project Proposal - Bike Sharing Service</a:t>
            </a:r>
            <a:br>
              <a:rPr lang="en-US" sz="3800">
                <a:solidFill>
                  <a:schemeClr val="lt1"/>
                </a:solidFill>
              </a:rPr>
            </a:br>
            <a:endParaRPr sz="3800">
              <a:solidFill>
                <a:schemeClr val="lt1"/>
              </a:solidFill>
            </a:endParaRPr>
          </a:p>
        </p:txBody>
      </p:sp>
      <p:sp>
        <p:nvSpPr>
          <p:cNvPr id="134" name="Google Shape;134;p15"/>
          <p:cNvSpPr txBox="1"/>
          <p:nvPr>
            <p:ph idx="1" type="subTitle"/>
          </p:nvPr>
        </p:nvSpPr>
        <p:spPr>
          <a:xfrm>
            <a:off x="5212297" y="4682061"/>
            <a:ext cx="5409468" cy="95097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b="1" lang="en-US">
                <a:solidFill>
                  <a:schemeClr val="lt1"/>
                </a:solidFill>
              </a:rPr>
              <a:t>Team members: Sun Hee Park, Manling Yang</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1066800" y="642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Bike-sharing data from New York City</a:t>
            </a:r>
            <a:endParaRPr/>
          </a:p>
        </p:txBody>
      </p:sp>
      <p:pic>
        <p:nvPicPr>
          <p:cNvPr id="191" name="Google Shape;191;p24"/>
          <p:cNvPicPr preferRelativeResize="0"/>
          <p:nvPr/>
        </p:nvPicPr>
        <p:blipFill>
          <a:blip r:embed="rId3">
            <a:alphaModFix/>
          </a:blip>
          <a:stretch>
            <a:fillRect/>
          </a:stretch>
        </p:blipFill>
        <p:spPr>
          <a:xfrm>
            <a:off x="516310" y="2014200"/>
            <a:ext cx="11159391" cy="3182050"/>
          </a:xfrm>
          <a:prstGeom prst="rect">
            <a:avLst/>
          </a:prstGeom>
          <a:noFill/>
          <a:ln>
            <a:noFill/>
          </a:ln>
        </p:spPr>
      </p:pic>
      <p:sp>
        <p:nvSpPr>
          <p:cNvPr id="192" name="Google Shape;192;p24"/>
          <p:cNvSpPr txBox="1"/>
          <p:nvPr/>
        </p:nvSpPr>
        <p:spPr>
          <a:xfrm>
            <a:off x="556550" y="5439725"/>
            <a:ext cx="11023200" cy="7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According to the charts above, we could know people usually used this service during the weekend longer than weekday. This result is same with Chicago.</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685800" y="642600"/>
            <a:ext cx="10893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sz="2800"/>
              <a:t>The most hard part we encountered with the final project was </a:t>
            </a:r>
            <a:endParaRPr sz="2800"/>
          </a:p>
        </p:txBody>
      </p:sp>
      <p:pic>
        <p:nvPicPr>
          <p:cNvPr id="198" name="Google Shape;198;p25"/>
          <p:cNvPicPr preferRelativeResize="0"/>
          <p:nvPr/>
        </p:nvPicPr>
        <p:blipFill>
          <a:blip r:embed="rId3">
            <a:alphaModFix/>
          </a:blip>
          <a:stretch>
            <a:fillRect/>
          </a:stretch>
        </p:blipFill>
        <p:spPr>
          <a:xfrm>
            <a:off x="759075" y="1797351"/>
            <a:ext cx="10531724" cy="425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6"/>
          <p:cNvPicPr preferRelativeResize="0"/>
          <p:nvPr/>
        </p:nvPicPr>
        <p:blipFill>
          <a:blip r:embed="rId3">
            <a:alphaModFix/>
          </a:blip>
          <a:stretch>
            <a:fillRect/>
          </a:stretch>
        </p:blipFill>
        <p:spPr>
          <a:xfrm>
            <a:off x="2582363" y="595300"/>
            <a:ext cx="6810375" cy="566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References</a:t>
            </a:r>
            <a:endParaRPr/>
          </a:p>
        </p:txBody>
      </p:sp>
      <p:sp>
        <p:nvSpPr>
          <p:cNvPr id="209" name="Google Shape;209;p27"/>
          <p:cNvSpPr txBox="1"/>
          <p:nvPr>
            <p:ph idx="1" type="body"/>
          </p:nvPr>
        </p:nvSpPr>
        <p:spPr>
          <a:xfrm>
            <a:off x="1066800" y="1814513"/>
            <a:ext cx="10058400" cy="41382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b="1" sz="2000"/>
          </a:p>
          <a:p>
            <a:pPr indent="-182880" lvl="0" marL="182880" rtl="0" algn="l">
              <a:lnSpc>
                <a:spcPct val="100000"/>
              </a:lnSpc>
              <a:spcBef>
                <a:spcPts val="900"/>
              </a:spcBef>
              <a:spcAft>
                <a:spcPts val="0"/>
              </a:spcAft>
              <a:buSzPts val="2000"/>
              <a:buChar char="◦"/>
            </a:pPr>
            <a:r>
              <a:rPr lang="en-US" sz="2000" u="sng">
                <a:solidFill>
                  <a:schemeClr val="hlink"/>
                </a:solidFill>
                <a:hlinkClick r:id="rId3"/>
              </a:rPr>
              <a:t>https://www.kaggle.com/samratp/bikeshare-analysis#Chicago-Divvy-2016.csv</a:t>
            </a:r>
            <a:endParaRPr sz="2000"/>
          </a:p>
          <a:p>
            <a:pPr indent="-182880" lvl="0" marL="182880" rtl="0" algn="l">
              <a:lnSpc>
                <a:spcPct val="100000"/>
              </a:lnSpc>
              <a:spcBef>
                <a:spcPts val="900"/>
              </a:spcBef>
              <a:spcAft>
                <a:spcPts val="0"/>
              </a:spcAft>
              <a:buSzPts val="2000"/>
              <a:buChar char="◦"/>
            </a:pPr>
            <a:r>
              <a:rPr lang="en-US" sz="2000" u="sng">
                <a:solidFill>
                  <a:schemeClr val="hlink"/>
                </a:solidFill>
                <a:hlinkClick r:id="rId4"/>
              </a:rPr>
              <a:t>https://www.bbc.com/news/uk-48106617</a:t>
            </a:r>
            <a:endParaRPr sz="2000"/>
          </a:p>
          <a:p>
            <a:pPr indent="-182880" lvl="0" marL="182880" rtl="0" algn="l">
              <a:lnSpc>
                <a:spcPct val="100000"/>
              </a:lnSpc>
              <a:spcBef>
                <a:spcPts val="900"/>
              </a:spcBef>
              <a:spcAft>
                <a:spcPts val="0"/>
              </a:spcAft>
              <a:buSzPts val="2000"/>
              <a:buChar char="◦"/>
            </a:pPr>
            <a:r>
              <a:rPr lang="en-US" sz="2000" u="sng">
                <a:solidFill>
                  <a:schemeClr val="hlink"/>
                </a:solidFill>
                <a:hlinkClick r:id="rId5"/>
              </a:rPr>
              <a:t>https://www.walkuplawoffice.com/2019/06/19/2019-electric-scooter-helmet-laws-in-california/</a:t>
            </a:r>
            <a:endParaRPr sz="2000"/>
          </a:p>
          <a:p>
            <a:pPr indent="-182880" lvl="0" marL="182880" rtl="0" algn="l">
              <a:lnSpc>
                <a:spcPct val="100000"/>
              </a:lnSpc>
              <a:spcBef>
                <a:spcPts val="900"/>
              </a:spcBef>
              <a:spcAft>
                <a:spcPts val="0"/>
              </a:spcAft>
              <a:buSzPts val="2000"/>
              <a:buChar char="◦"/>
            </a:pPr>
            <a:r>
              <a:rPr lang="en-US" sz="2000" u="sng">
                <a:solidFill>
                  <a:schemeClr val="hlink"/>
                </a:solidFill>
                <a:hlinkClick r:id="rId6"/>
              </a:rPr>
              <a:t>https://www.washingtonpost.com/technology/2019/01/25/electric-scooters-send-more-people-hospital-than-bicycles-walking-new-study-finds/</a:t>
            </a:r>
            <a:endParaRPr sz="2000"/>
          </a:p>
          <a:p>
            <a:pPr indent="-55879" lvl="0" marL="182880" rtl="0" algn="l">
              <a:lnSpc>
                <a:spcPct val="100000"/>
              </a:lnSpc>
              <a:spcBef>
                <a:spcPts val="900"/>
              </a:spcBef>
              <a:spcAft>
                <a:spcPts val="0"/>
              </a:spcAft>
              <a:buSzPts val="20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1172300" y="2950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a:t>Thank you for watching our presentation</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Motivation</a:t>
            </a:r>
            <a:endParaRPr/>
          </a:p>
        </p:txBody>
      </p:sp>
      <p:sp>
        <p:nvSpPr>
          <p:cNvPr id="140" name="Google Shape;140;p16"/>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p>
            <a:pPr indent="-214630" lvl="0" marL="182880" rtl="0" algn="l">
              <a:lnSpc>
                <a:spcPct val="100000"/>
              </a:lnSpc>
              <a:spcBef>
                <a:spcPts val="0"/>
              </a:spcBef>
              <a:spcAft>
                <a:spcPts val="0"/>
              </a:spcAft>
              <a:buSzPts val="2100"/>
              <a:buChar char="◦"/>
            </a:pPr>
            <a:r>
              <a:rPr lang="en-US" sz="2100"/>
              <a:t>Today, there are many ride-sharing companies that offer users to share car rides, or ride electric scooters or bikes. However, bike sharing is the worthiest of notice to be analyzed now and even for the future. It is because people face practical and realistic problems when sharing and cars and electric scooters which do not exist when people share bikes, about insurance or driver’s license. </a:t>
            </a:r>
            <a:r>
              <a:rPr lang="en-US" sz="2100"/>
              <a:t>This is why people would like to use bike-sharing.</a:t>
            </a:r>
            <a:endParaRPr sz="2100"/>
          </a:p>
          <a:p>
            <a:pPr indent="-214630" lvl="0" marL="182880" rtl="0" algn="l">
              <a:lnSpc>
                <a:spcPct val="100000"/>
              </a:lnSpc>
              <a:spcBef>
                <a:spcPts val="0"/>
              </a:spcBef>
              <a:spcAft>
                <a:spcPts val="0"/>
              </a:spcAft>
              <a:buSzPts val="2100"/>
              <a:buChar char="◦"/>
            </a:pPr>
            <a:r>
              <a:rPr lang="en-US" sz="2100"/>
              <a:t>There are some companies offer the bike-sharing in the city. Understand the bike-sharing situation is beneficial for people to find the best station to begin and end of bike-sharing usage.</a:t>
            </a:r>
            <a:endParaRPr sz="2100"/>
          </a:p>
          <a:p>
            <a:pPr indent="-214630" lvl="0" marL="182880" rtl="0" algn="l">
              <a:lnSpc>
                <a:spcPct val="100000"/>
              </a:lnSpc>
              <a:spcBef>
                <a:spcPts val="0"/>
              </a:spcBef>
              <a:spcAft>
                <a:spcPts val="0"/>
              </a:spcAft>
              <a:buSzPts val="2100"/>
              <a:buChar char="◦"/>
            </a:pPr>
            <a:r>
              <a:rPr lang="en-US" sz="2100"/>
              <a:t>In addition, our major is Data Analyze and Virtualization. I may work for the bike-sharing company in the future. Practices more. </a:t>
            </a:r>
            <a:endParaRPr sz="2100"/>
          </a:p>
          <a:p>
            <a:pPr indent="-81279" lvl="0" marL="182880" rtl="0" algn="l">
              <a:lnSpc>
                <a:spcPct val="100000"/>
              </a:lnSpc>
              <a:spcBef>
                <a:spcPts val="900"/>
              </a:spcBef>
              <a:spcAft>
                <a:spcPts val="0"/>
              </a:spcAft>
              <a:buSzPts val="1600"/>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1066800" y="484319"/>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Research Questions</a:t>
            </a:r>
            <a:endParaRPr/>
          </a:p>
        </p:txBody>
      </p:sp>
      <p:sp>
        <p:nvSpPr>
          <p:cNvPr id="146" name="Google Shape;146;p17"/>
          <p:cNvSpPr txBox="1"/>
          <p:nvPr>
            <p:ph idx="1" type="body"/>
          </p:nvPr>
        </p:nvSpPr>
        <p:spPr>
          <a:xfrm>
            <a:off x="1066800" y="1635375"/>
            <a:ext cx="10058400" cy="4404900"/>
          </a:xfrm>
          <a:prstGeom prst="rect">
            <a:avLst/>
          </a:prstGeom>
          <a:noFill/>
          <a:ln>
            <a:noFill/>
          </a:ln>
        </p:spPr>
        <p:txBody>
          <a:bodyPr anchorCtr="0" anchor="t" bIns="45700" lIns="91425" spcFirstLastPara="1" rIns="91425" wrap="square" tIns="45700">
            <a:noAutofit/>
          </a:bodyPr>
          <a:lstStyle/>
          <a:p>
            <a:pPr indent="-201930" lvl="0" marL="182880" rtl="0" algn="l">
              <a:lnSpc>
                <a:spcPct val="100000"/>
              </a:lnSpc>
              <a:spcBef>
                <a:spcPts val="0"/>
              </a:spcBef>
              <a:spcAft>
                <a:spcPts val="0"/>
              </a:spcAft>
              <a:buSzPts val="2100"/>
              <a:buChar char="◦"/>
            </a:pPr>
            <a:r>
              <a:rPr lang="en-US" sz="2100"/>
              <a:t>Along with increasing number of Bike-Sharing users, companies want to analyze their customer's data. They want to conduct marketing based on users who are mostly using the service. We expected that the companies assume main factors as ‘</a:t>
            </a:r>
            <a:r>
              <a:rPr lang="en-US" sz="2100"/>
              <a:t>location’,</a:t>
            </a:r>
            <a:r>
              <a:rPr lang="en-US" sz="2100"/>
              <a:t> 'time', 'age', and 'gender' for analyzing their data.</a:t>
            </a:r>
            <a:endParaRPr sz="2100"/>
          </a:p>
          <a:p>
            <a:pPr indent="-201930" lvl="0" marL="182880" rtl="0" algn="l">
              <a:lnSpc>
                <a:spcPct val="100000"/>
              </a:lnSpc>
              <a:spcBef>
                <a:spcPts val="900"/>
              </a:spcBef>
              <a:spcAft>
                <a:spcPts val="0"/>
              </a:spcAft>
              <a:buSzPts val="2100"/>
              <a:buChar char="◦"/>
            </a:pPr>
            <a:r>
              <a:rPr lang="en-US" sz="2100"/>
              <a:t>In addition, we are also going to compare popularity in using this service in two cities - Chicago and New York. Thus, the questions that we take into account are:</a:t>
            </a:r>
            <a:endParaRPr sz="2100"/>
          </a:p>
          <a:p>
            <a:pPr indent="-201930" lvl="1" marL="457200" rtl="0" algn="l">
              <a:lnSpc>
                <a:spcPct val="100000"/>
              </a:lnSpc>
              <a:spcBef>
                <a:spcPts val="900"/>
              </a:spcBef>
              <a:spcAft>
                <a:spcPts val="0"/>
              </a:spcAft>
              <a:buSzPts val="2100"/>
              <a:buChar char="◦"/>
            </a:pPr>
            <a:r>
              <a:rPr lang="en-US" sz="2100"/>
              <a:t>When (specific time) do people mostly use bike-sharing service, such as month, weekday and day?</a:t>
            </a:r>
            <a:endParaRPr sz="2100"/>
          </a:p>
          <a:p>
            <a:pPr indent="-201930" lvl="1" marL="457200" rtl="0" algn="l">
              <a:lnSpc>
                <a:spcPct val="100000"/>
              </a:lnSpc>
              <a:spcBef>
                <a:spcPts val="900"/>
              </a:spcBef>
              <a:spcAft>
                <a:spcPts val="0"/>
              </a:spcAft>
              <a:buSzPts val="2100"/>
              <a:buChar char="◦"/>
            </a:pPr>
            <a:r>
              <a:rPr lang="en-US" sz="2100"/>
              <a:t>Which age range of is mostly using bike-sharing service?</a:t>
            </a:r>
            <a:endParaRPr sz="2100"/>
          </a:p>
          <a:p>
            <a:pPr indent="-201930" lvl="1" marL="457200" rtl="0" algn="l">
              <a:lnSpc>
                <a:spcPct val="100000"/>
              </a:lnSpc>
              <a:spcBef>
                <a:spcPts val="900"/>
              </a:spcBef>
              <a:spcAft>
                <a:spcPts val="0"/>
              </a:spcAft>
              <a:buSzPts val="2100"/>
              <a:buChar char="◦"/>
            </a:pPr>
            <a:r>
              <a:rPr lang="en-US" sz="2100"/>
              <a:t>Which gender is the main users in both city?</a:t>
            </a:r>
            <a:endParaRPr sz="2100"/>
          </a:p>
          <a:p>
            <a:pPr indent="-201930" lvl="1" marL="457200" rtl="0" algn="l">
              <a:lnSpc>
                <a:spcPct val="100000"/>
              </a:lnSpc>
              <a:spcBef>
                <a:spcPts val="900"/>
              </a:spcBef>
              <a:spcAft>
                <a:spcPts val="0"/>
              </a:spcAft>
              <a:buSzPts val="2100"/>
              <a:buChar char="◦"/>
            </a:pPr>
            <a:r>
              <a:rPr lang="en-US" sz="2100"/>
              <a:t>Which station is the most popular one?</a:t>
            </a:r>
            <a:endParaRPr sz="2100"/>
          </a:p>
          <a:p>
            <a:pPr indent="-201930" lvl="1" marL="457200" rtl="0" algn="l">
              <a:lnSpc>
                <a:spcPct val="100000"/>
              </a:lnSpc>
              <a:spcBef>
                <a:spcPts val="900"/>
              </a:spcBef>
              <a:spcAft>
                <a:spcPts val="0"/>
              </a:spcAft>
              <a:buSzPts val="2100"/>
              <a:buChar char="◦"/>
            </a:pPr>
            <a:r>
              <a:rPr lang="en-US" sz="2100"/>
              <a:t>Which city is more popular to use the bike sharing services?</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Used Data</a:t>
            </a:r>
            <a:endParaRPr/>
          </a:p>
        </p:txBody>
      </p:sp>
      <p:sp>
        <p:nvSpPr>
          <p:cNvPr id="152" name="Google Shape;152;p1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p>
            <a:pPr indent="-220980" lvl="0" marL="182880" rtl="0" algn="l">
              <a:lnSpc>
                <a:spcPct val="100000"/>
              </a:lnSpc>
              <a:spcBef>
                <a:spcPts val="0"/>
              </a:spcBef>
              <a:spcAft>
                <a:spcPts val="0"/>
              </a:spcAft>
              <a:buSzPts val="2400"/>
              <a:buChar char="◦"/>
            </a:pPr>
            <a:r>
              <a:rPr lang="en-US" sz="2400"/>
              <a:t>The first data set('Chicago-Divvy-2016') is a SQL file.</a:t>
            </a:r>
            <a:endParaRPr sz="2400"/>
          </a:p>
          <a:p>
            <a:pPr indent="-220980" lvl="0" marL="182880" rtl="0" algn="l">
              <a:lnSpc>
                <a:spcPct val="100000"/>
              </a:lnSpc>
              <a:spcBef>
                <a:spcPts val="900"/>
              </a:spcBef>
              <a:spcAft>
                <a:spcPts val="0"/>
              </a:spcAft>
              <a:buSzPts val="2400"/>
              <a:buChar char="◦"/>
            </a:pPr>
            <a:r>
              <a:rPr lang="en-US" sz="2400"/>
              <a:t>The second data ('NYC-BikeShare-2016') is a CSV file</a:t>
            </a:r>
            <a:endParaRPr sz="2400"/>
          </a:p>
          <a:p>
            <a:pPr indent="-220980" lvl="0" marL="182880" rtl="0" algn="l">
              <a:lnSpc>
                <a:spcPct val="100000"/>
              </a:lnSpc>
              <a:spcBef>
                <a:spcPts val="900"/>
              </a:spcBef>
              <a:spcAft>
                <a:spcPts val="0"/>
              </a:spcAft>
              <a:buSzPts val="2400"/>
              <a:buChar char="◦"/>
            </a:pPr>
            <a:r>
              <a:rPr lang="en-US" sz="2400"/>
              <a:t>Both files are from Kaggle.</a:t>
            </a:r>
            <a:endParaRPr sz="2400"/>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Approach</a:t>
            </a:r>
            <a:endParaRPr/>
          </a:p>
        </p:txBody>
      </p:sp>
      <p:sp>
        <p:nvSpPr>
          <p:cNvPr id="158" name="Google Shape;158;p19"/>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p>
            <a:pPr indent="-201930" lvl="0" marL="182880" rtl="0" algn="l">
              <a:spcBef>
                <a:spcPts val="900"/>
              </a:spcBef>
              <a:spcAft>
                <a:spcPts val="0"/>
              </a:spcAft>
              <a:buClr>
                <a:schemeClr val="dk1"/>
              </a:buClr>
              <a:buSzPts val="2100"/>
              <a:buFont typeface="Arial"/>
              <a:buChar char="◦"/>
            </a:pPr>
            <a:r>
              <a:rPr lang="en-US" sz="2100"/>
              <a:t>Read the dataset, sql and csv files from Github</a:t>
            </a:r>
            <a:endParaRPr sz="2100"/>
          </a:p>
          <a:p>
            <a:pPr indent="-201930" lvl="0" marL="182880" rtl="0" algn="l">
              <a:spcBef>
                <a:spcPts val="0"/>
              </a:spcBef>
              <a:spcAft>
                <a:spcPts val="0"/>
              </a:spcAft>
              <a:buClr>
                <a:schemeClr val="dk1"/>
              </a:buClr>
              <a:buSzPts val="2100"/>
              <a:buFont typeface="Gill Sans"/>
              <a:buChar char="◦"/>
            </a:pPr>
            <a:r>
              <a:rPr lang="en-US" sz="2100"/>
              <a:t>Cleaned up the dataset  </a:t>
            </a:r>
            <a:endParaRPr sz="2100"/>
          </a:p>
          <a:p>
            <a:pPr indent="-201930" lvl="0" marL="182880" rtl="0" algn="l">
              <a:spcBef>
                <a:spcPts val="0"/>
              </a:spcBef>
              <a:spcAft>
                <a:spcPts val="0"/>
              </a:spcAft>
              <a:buClr>
                <a:schemeClr val="dk1"/>
              </a:buClr>
              <a:buSzPts val="2100"/>
              <a:buFont typeface="Gill Sans"/>
              <a:buChar char="◦"/>
            </a:pPr>
            <a:r>
              <a:rPr lang="en-US" sz="2100"/>
              <a:t>Analysis each attribute of datasets in statistical summary and graphs, including bar plot and  box plot.</a:t>
            </a:r>
            <a:endParaRPr sz="2100"/>
          </a:p>
          <a:p>
            <a:pPr indent="-201930" lvl="0" marL="182880" rtl="0" algn="l">
              <a:spcBef>
                <a:spcPts val="0"/>
              </a:spcBef>
              <a:spcAft>
                <a:spcPts val="0"/>
              </a:spcAft>
              <a:buClr>
                <a:schemeClr val="dk1"/>
              </a:buClr>
              <a:buSzPts val="2100"/>
              <a:buFont typeface="Gill Sans"/>
              <a:buChar char="◦"/>
            </a:pPr>
            <a:r>
              <a:rPr lang="en-US" sz="2100"/>
              <a:t>Combined two dataset and made analysis, focused on comparison. </a:t>
            </a:r>
            <a:endParaRPr sz="2100"/>
          </a:p>
          <a:p>
            <a:pPr indent="-201930" lvl="0" marL="182880" rtl="0" algn="l">
              <a:spcBef>
                <a:spcPts val="0"/>
              </a:spcBef>
              <a:spcAft>
                <a:spcPts val="0"/>
              </a:spcAft>
              <a:buClr>
                <a:schemeClr val="dk1"/>
              </a:buClr>
              <a:buSzPts val="2100"/>
              <a:buFont typeface="Gill Sans"/>
              <a:buChar char="◦"/>
            </a:pPr>
            <a:r>
              <a:rPr lang="en-US" sz="2100"/>
              <a:t>Made a conclusion.</a:t>
            </a:r>
            <a:endParaRPr sz="2100"/>
          </a:p>
          <a:p>
            <a:pPr indent="0" lvl="0" marL="182880" rtl="0" algn="l">
              <a:lnSpc>
                <a:spcPct val="100000"/>
              </a:lnSpc>
              <a:spcBef>
                <a:spcPts val="900"/>
              </a:spcBef>
              <a:spcAft>
                <a:spcPts val="0"/>
              </a:spcAft>
              <a:buNone/>
            </a:pPr>
            <a:r>
              <a:t/>
            </a:r>
            <a:endParaRPr sz="2000"/>
          </a:p>
          <a:p>
            <a:pPr indent="-68579" lvl="0" marL="182880" rtl="0" algn="l">
              <a:lnSpc>
                <a:spcPct val="100000"/>
              </a:lnSpc>
              <a:spcBef>
                <a:spcPts val="900"/>
              </a:spcBef>
              <a:spcAft>
                <a:spcPts val="0"/>
              </a:spcAft>
              <a:buSzPts val="18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sz="3400"/>
              <a:t>11 Attributes of two data sources (sql and csv)</a:t>
            </a:r>
            <a:endParaRPr sz="3400"/>
          </a:p>
        </p:txBody>
      </p:sp>
      <p:sp>
        <p:nvSpPr>
          <p:cNvPr id="164" name="Google Shape;164;p20"/>
          <p:cNvSpPr txBox="1"/>
          <p:nvPr>
            <p:ph idx="1" type="body"/>
          </p:nvPr>
        </p:nvSpPr>
        <p:spPr>
          <a:xfrm>
            <a:off x="1066800" y="1892101"/>
            <a:ext cx="10058400" cy="4412100"/>
          </a:xfrm>
          <a:prstGeom prst="rect">
            <a:avLst/>
          </a:prstGeom>
          <a:noFill/>
          <a:ln>
            <a:noFill/>
          </a:ln>
        </p:spPr>
        <p:txBody>
          <a:bodyPr anchorCtr="0" anchor="t" bIns="45700" lIns="91425" spcFirstLastPara="1" rIns="91425" wrap="square" tIns="45700">
            <a:noAutofit/>
          </a:bodyPr>
          <a:lstStyle/>
          <a:p>
            <a:pPr indent="-204152" lvl="0" marL="182880" rtl="0" algn="l">
              <a:lnSpc>
                <a:spcPct val="90000"/>
              </a:lnSpc>
              <a:spcBef>
                <a:spcPts val="0"/>
              </a:spcBef>
              <a:spcAft>
                <a:spcPts val="0"/>
              </a:spcAft>
              <a:buSzPts val="2000"/>
              <a:buChar char="◦"/>
            </a:pPr>
            <a:r>
              <a:rPr lang="en-US" sz="2000"/>
              <a:t>Trip duration: Time in second</a:t>
            </a:r>
            <a:endParaRPr sz="2000"/>
          </a:p>
          <a:p>
            <a:pPr indent="-204152" lvl="0" marL="182880" rtl="0" algn="l">
              <a:lnSpc>
                <a:spcPct val="90000"/>
              </a:lnSpc>
              <a:spcBef>
                <a:spcPts val="900"/>
              </a:spcBef>
              <a:spcAft>
                <a:spcPts val="0"/>
              </a:spcAft>
              <a:buSzPts val="2000"/>
              <a:buChar char="◦"/>
            </a:pPr>
            <a:r>
              <a:rPr lang="en-US" sz="2000"/>
              <a:t>Start time: Time to start to use bike sharing services</a:t>
            </a:r>
            <a:endParaRPr sz="2000"/>
          </a:p>
          <a:p>
            <a:pPr indent="-204152" lvl="0" marL="182880" rtl="0" algn="l">
              <a:lnSpc>
                <a:spcPct val="90000"/>
              </a:lnSpc>
              <a:spcBef>
                <a:spcPts val="900"/>
              </a:spcBef>
              <a:spcAft>
                <a:spcPts val="0"/>
              </a:spcAft>
              <a:buSzPts val="2000"/>
              <a:buChar char="◦"/>
            </a:pPr>
            <a:r>
              <a:rPr lang="en-US" sz="2000"/>
              <a:t>Stop time: Time to stop to use bike sharing services</a:t>
            </a:r>
            <a:endParaRPr sz="2000"/>
          </a:p>
          <a:p>
            <a:pPr indent="-204152" lvl="0" marL="182880" rtl="0" algn="l">
              <a:lnSpc>
                <a:spcPct val="90000"/>
              </a:lnSpc>
              <a:spcBef>
                <a:spcPts val="900"/>
              </a:spcBef>
              <a:spcAft>
                <a:spcPts val="0"/>
              </a:spcAft>
              <a:buSzPts val="2000"/>
              <a:buChar char="◦"/>
            </a:pPr>
            <a:r>
              <a:rPr lang="en-US" sz="2000"/>
              <a:t>Bike id: the id of bike</a:t>
            </a:r>
            <a:endParaRPr sz="2000"/>
          </a:p>
          <a:p>
            <a:pPr indent="-204152" lvl="0" marL="182880" rtl="0" algn="l">
              <a:lnSpc>
                <a:spcPct val="90000"/>
              </a:lnSpc>
              <a:spcBef>
                <a:spcPts val="900"/>
              </a:spcBef>
              <a:spcAft>
                <a:spcPts val="0"/>
              </a:spcAft>
              <a:buSzPts val="2000"/>
              <a:buChar char="◦"/>
            </a:pPr>
            <a:r>
              <a:rPr lang="en-US" sz="2000"/>
              <a:t>From station id: The id of the bike station for people star to use bike sharing services</a:t>
            </a:r>
            <a:endParaRPr sz="2000"/>
          </a:p>
          <a:p>
            <a:pPr indent="-204152" lvl="0" marL="182880" rtl="0" algn="l">
              <a:lnSpc>
                <a:spcPct val="90000"/>
              </a:lnSpc>
              <a:spcBef>
                <a:spcPts val="900"/>
              </a:spcBef>
              <a:spcAft>
                <a:spcPts val="0"/>
              </a:spcAft>
              <a:buSzPts val="2000"/>
              <a:buChar char="◦"/>
            </a:pPr>
            <a:r>
              <a:rPr lang="en-US" sz="2000"/>
              <a:t>From station name: The name of the bike station for people star to use bike sharing services</a:t>
            </a:r>
            <a:endParaRPr sz="2000"/>
          </a:p>
          <a:p>
            <a:pPr indent="-204152" lvl="0" marL="182880" rtl="0" algn="l">
              <a:lnSpc>
                <a:spcPct val="90000"/>
              </a:lnSpc>
              <a:spcBef>
                <a:spcPts val="900"/>
              </a:spcBef>
              <a:spcAft>
                <a:spcPts val="0"/>
              </a:spcAft>
              <a:buSzPts val="2000"/>
              <a:buChar char="◦"/>
            </a:pPr>
            <a:r>
              <a:rPr lang="en-US" sz="2000"/>
              <a:t>To station id: The id of the bike station for people stop to use bike sharing services</a:t>
            </a:r>
            <a:endParaRPr sz="2000"/>
          </a:p>
          <a:p>
            <a:pPr indent="-204152" lvl="0" marL="182880" rtl="0" algn="l">
              <a:lnSpc>
                <a:spcPct val="90000"/>
              </a:lnSpc>
              <a:spcBef>
                <a:spcPts val="900"/>
              </a:spcBef>
              <a:spcAft>
                <a:spcPts val="0"/>
              </a:spcAft>
              <a:buSzPts val="2000"/>
              <a:buChar char="◦"/>
            </a:pPr>
            <a:r>
              <a:rPr lang="en-US" sz="2000"/>
              <a:t>To station name: The name of the bike station for people stop to use bike sharing services</a:t>
            </a:r>
            <a:endParaRPr sz="2000"/>
          </a:p>
          <a:p>
            <a:pPr indent="-204152" lvl="0" marL="182880" rtl="0" algn="l">
              <a:lnSpc>
                <a:spcPct val="90000"/>
              </a:lnSpc>
              <a:spcBef>
                <a:spcPts val="900"/>
              </a:spcBef>
              <a:spcAft>
                <a:spcPts val="0"/>
              </a:spcAft>
              <a:buSzPts val="2000"/>
              <a:buChar char="◦"/>
            </a:pPr>
            <a:r>
              <a:rPr lang="en-US" sz="2000"/>
              <a:t>User type: the type of bike users</a:t>
            </a:r>
            <a:endParaRPr sz="2000"/>
          </a:p>
          <a:p>
            <a:pPr indent="-204152" lvl="0" marL="182880" rtl="0" algn="l">
              <a:lnSpc>
                <a:spcPct val="90000"/>
              </a:lnSpc>
              <a:spcBef>
                <a:spcPts val="900"/>
              </a:spcBef>
              <a:spcAft>
                <a:spcPts val="0"/>
              </a:spcAft>
              <a:buSzPts val="2000"/>
              <a:buChar char="◦"/>
            </a:pPr>
            <a:r>
              <a:rPr lang="en-US" sz="2000"/>
              <a:t>G</a:t>
            </a:r>
            <a:r>
              <a:rPr lang="en-US" sz="2000"/>
              <a:t>ender: the gender of bike user</a:t>
            </a:r>
            <a:r>
              <a:rPr lang="en-US" sz="2000"/>
              <a:t>s</a:t>
            </a:r>
            <a:endParaRPr sz="2000"/>
          </a:p>
          <a:p>
            <a:pPr indent="-204152" lvl="0" marL="182880" rtl="0" algn="l">
              <a:lnSpc>
                <a:spcPct val="90000"/>
              </a:lnSpc>
              <a:spcBef>
                <a:spcPts val="900"/>
              </a:spcBef>
              <a:spcAft>
                <a:spcPts val="0"/>
              </a:spcAft>
              <a:buSzPts val="2000"/>
              <a:buChar char="◦"/>
            </a:pPr>
            <a:r>
              <a:rPr lang="en-US" sz="2000"/>
              <a:t>Birth_year: the birth year of bike users</a:t>
            </a:r>
            <a:endParaRPr sz="2000"/>
          </a:p>
          <a:p>
            <a:pPr indent="-77152" lvl="0" marL="182880" rtl="0" algn="l">
              <a:lnSpc>
                <a:spcPct val="90000"/>
              </a:lnSpc>
              <a:spcBef>
                <a:spcPts val="900"/>
              </a:spcBef>
              <a:spcAft>
                <a:spcPts val="0"/>
              </a:spcAft>
              <a:buSzPts val="1665"/>
              <a:buNone/>
            </a:pPr>
            <a:r>
              <a:t/>
            </a:r>
            <a:endParaRPr sz="166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1066800" y="450569"/>
            <a:ext cx="100584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Bike-sharing data from Chicago</a:t>
            </a:r>
            <a:endParaRPr/>
          </a:p>
        </p:txBody>
      </p:sp>
      <p:pic>
        <p:nvPicPr>
          <p:cNvPr id="170" name="Google Shape;170;p21"/>
          <p:cNvPicPr preferRelativeResize="0"/>
          <p:nvPr/>
        </p:nvPicPr>
        <p:blipFill>
          <a:blip r:embed="rId3">
            <a:alphaModFix/>
          </a:blip>
          <a:stretch>
            <a:fillRect/>
          </a:stretch>
        </p:blipFill>
        <p:spPr>
          <a:xfrm>
            <a:off x="1273425" y="1712425"/>
            <a:ext cx="9334650" cy="4039300"/>
          </a:xfrm>
          <a:prstGeom prst="rect">
            <a:avLst/>
          </a:prstGeom>
          <a:noFill/>
          <a:ln>
            <a:noFill/>
          </a:ln>
        </p:spPr>
      </p:pic>
      <p:sp>
        <p:nvSpPr>
          <p:cNvPr id="171" name="Google Shape;171;p21"/>
          <p:cNvSpPr txBox="1"/>
          <p:nvPr/>
        </p:nvSpPr>
        <p:spPr>
          <a:xfrm>
            <a:off x="480500" y="5872200"/>
            <a:ext cx="114900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People in Chicago seems like that they mostly used the bike-sharing services on July in 2016.</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They also mostly used the bike-sharing services at the beginning of the month and at the end of the month.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1066800" y="642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Bike-sharing data from Chicago</a:t>
            </a:r>
            <a:endParaRPr/>
          </a:p>
        </p:txBody>
      </p:sp>
      <p:pic>
        <p:nvPicPr>
          <p:cNvPr id="177" name="Google Shape;177;p22"/>
          <p:cNvPicPr preferRelativeResize="0"/>
          <p:nvPr/>
        </p:nvPicPr>
        <p:blipFill>
          <a:blip r:embed="rId3">
            <a:alphaModFix/>
          </a:blip>
          <a:stretch>
            <a:fillRect/>
          </a:stretch>
        </p:blipFill>
        <p:spPr>
          <a:xfrm>
            <a:off x="593550" y="2014200"/>
            <a:ext cx="11087999" cy="3182050"/>
          </a:xfrm>
          <a:prstGeom prst="rect">
            <a:avLst/>
          </a:prstGeom>
          <a:noFill/>
          <a:ln>
            <a:noFill/>
          </a:ln>
        </p:spPr>
      </p:pic>
      <p:sp>
        <p:nvSpPr>
          <p:cNvPr id="178" name="Google Shape;178;p22"/>
          <p:cNvSpPr txBox="1"/>
          <p:nvPr/>
        </p:nvSpPr>
        <p:spPr>
          <a:xfrm>
            <a:off x="700150" y="5583350"/>
            <a:ext cx="108075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According to the charts above, we could know that people usually used this service during Saturday and Sunday longer than weekday. </a:t>
            </a:r>
            <a:endParaRPr>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1066800" y="464299"/>
            <a:ext cx="10058400" cy="1071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Bike-sharing</a:t>
            </a:r>
            <a:r>
              <a:rPr lang="en-US"/>
              <a:t> data from New York City</a:t>
            </a:r>
            <a:endParaRPr/>
          </a:p>
        </p:txBody>
      </p:sp>
      <p:pic>
        <p:nvPicPr>
          <p:cNvPr id="184" name="Google Shape;184;p23"/>
          <p:cNvPicPr preferRelativeResize="0"/>
          <p:nvPr/>
        </p:nvPicPr>
        <p:blipFill>
          <a:blip r:embed="rId3">
            <a:alphaModFix/>
          </a:blip>
          <a:stretch>
            <a:fillRect/>
          </a:stretch>
        </p:blipFill>
        <p:spPr>
          <a:xfrm>
            <a:off x="923175" y="1536212"/>
            <a:ext cx="9642225" cy="4103925"/>
          </a:xfrm>
          <a:prstGeom prst="rect">
            <a:avLst/>
          </a:prstGeom>
          <a:noFill/>
          <a:ln>
            <a:noFill/>
          </a:ln>
        </p:spPr>
      </p:pic>
      <p:sp>
        <p:nvSpPr>
          <p:cNvPr id="185" name="Google Shape;185;p23"/>
          <p:cNvSpPr txBox="1"/>
          <p:nvPr/>
        </p:nvSpPr>
        <p:spPr>
          <a:xfrm>
            <a:off x="700150" y="5726975"/>
            <a:ext cx="109332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Unlike people in Chicago, people in New York City seems like that they mostly used the bike-sharing services on April and May in 2016. They also mostly used the bike-sharing services at the middle of the month. This result is really different with the previous result from chicago.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AnalogousFromLightSeedLeftStep">
      <a:dk1>
        <a:srgbClr val="000000"/>
      </a:dk1>
      <a:lt1>
        <a:srgbClr val="FFFFFF"/>
      </a:lt1>
      <a:dk2>
        <a:srgbClr val="412924"/>
      </a:dk2>
      <a:lt2>
        <a:srgbClr val="E2E5E8"/>
      </a:lt2>
      <a:accent1>
        <a:srgbClr val="B89D7C"/>
      </a:accent1>
      <a:accent2>
        <a:srgbClr val="BA867F"/>
      </a:accent2>
      <a:accent3>
        <a:srgbClr val="C492A1"/>
      </a:accent3>
      <a:accent4>
        <a:srgbClr val="BA7FA9"/>
      </a:accent4>
      <a:accent5>
        <a:srgbClr val="BE93C5"/>
      </a:accent5>
      <a:accent6>
        <a:srgbClr val="997FBA"/>
      </a:accent6>
      <a:hlink>
        <a:srgbClr val="6283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AnalogousFromLightSeedLeftStep">
      <a:dk1>
        <a:srgbClr val="000000"/>
      </a:dk1>
      <a:lt1>
        <a:srgbClr val="FFFFFF"/>
      </a:lt1>
      <a:dk2>
        <a:srgbClr val="412924"/>
      </a:dk2>
      <a:lt2>
        <a:srgbClr val="E2E5E8"/>
      </a:lt2>
      <a:accent1>
        <a:srgbClr val="B89D7C"/>
      </a:accent1>
      <a:accent2>
        <a:srgbClr val="BA867F"/>
      </a:accent2>
      <a:accent3>
        <a:srgbClr val="C492A1"/>
      </a:accent3>
      <a:accent4>
        <a:srgbClr val="BA7FA9"/>
      </a:accent4>
      <a:accent5>
        <a:srgbClr val="BE93C5"/>
      </a:accent5>
      <a:accent6>
        <a:srgbClr val="997FBA"/>
      </a:accent6>
      <a:hlink>
        <a:srgbClr val="6283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